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7" r:id="rId2"/>
    <p:sldId id="256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0" r:id="rId13"/>
    <p:sldId id="268" r:id="rId14"/>
    <p:sldId id="271" r:id="rId15"/>
    <p:sldId id="269" r:id="rId16"/>
    <p:sldId id="274" r:id="rId17"/>
    <p:sldId id="272" r:id="rId18"/>
    <p:sldId id="273" r:id="rId19"/>
    <p:sldId id="275" r:id="rId20"/>
    <p:sldId id="276" r:id="rId21"/>
    <p:sldId id="277" r:id="rId2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27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F8E242-05D9-444B-85E6-0BE8131E734E}" type="datetimeFigureOut">
              <a:rPr lang="zh-CN" altLang="en-US" smtClean="0"/>
              <a:t>2018/10/23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7EAFB2-BF47-4D00-883F-1AC73A3C548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rrowheads="1" noTextEdit="1"/>
          </p:cNvSpPr>
          <p:nvPr>
            <p:ph type="sldImg" idx="4294967295"/>
          </p:nvPr>
        </p:nvSpPr>
        <p:spPr/>
      </p:sp>
      <p:sp>
        <p:nvSpPr>
          <p:cNvPr id="53251" name="Rectangle 3"/>
          <p:cNvSpPr>
            <a:spLocks noGrp="1" noRot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grpSp>
        <p:nvGrpSpPr>
          <p:cNvPr id="2" name="组合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任意多边形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任意多边形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任意多边形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期占位符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30820CF-B880-4189-942D-D702A7CBA730}" type="datetimeFigureOut">
              <a:rPr lang="zh-CN" altLang="en-US" smtClean="0"/>
              <a:pPr/>
              <a:t>2018/10/23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2018/10/23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2018/10/23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燕尾形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燕尾形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2018/10/23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2018/10/23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2018/10/23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2018/10/23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2018/10/23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30820CF-B880-4189-942D-D702A7CBA730}" type="datetimeFigureOut">
              <a:rPr lang="zh-CN" altLang="en-US" smtClean="0"/>
              <a:pPr/>
              <a:t>2018/10/23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8" name="任意多边形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任意多边形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接连接符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燕尾形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燕尾形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2018/10/23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2018/10/23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985838" y="274638"/>
            <a:ext cx="7715250" cy="106680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769938" y="1671638"/>
            <a:ext cx="3889375" cy="20986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811713" y="1671638"/>
            <a:ext cx="3889375" cy="20986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769938" y="3922713"/>
            <a:ext cx="3889375" cy="20986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811713" y="3922713"/>
            <a:ext cx="3889375" cy="209867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341DFE0-A3C4-4847-9530-C511C2C71AA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med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任意多边形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0" name="文本占位符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30820CF-B880-4189-942D-D702A7CBA730}" type="datetimeFigureOut">
              <a:rPr lang="zh-CN" altLang="en-US" smtClean="0"/>
              <a:pPr/>
              <a:t>2018/10/23</a:t>
            </a:fld>
            <a:endParaRPr lang="zh-CN" altLang="en-US"/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wmf"/><Relationship Id="rId4" Type="http://schemas.openxmlformats.org/officeDocument/2006/relationships/audio" Target="../media/audio6.wav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idx="4294967295"/>
          </p:nvPr>
        </p:nvSpPr>
        <p:spPr bwMode="auto">
          <a:xfrm>
            <a:off x="539552" y="1556792"/>
            <a:ext cx="8134350" cy="479425"/>
          </a:xfrm>
          <a:prstGeom prst="rect">
            <a:avLst/>
          </a:prstGeom>
          <a:solidFill>
            <a:srgbClr val="CCFFCC"/>
          </a:solidFill>
          <a:ln>
            <a:miter lim="800000"/>
            <a:headEnd/>
            <a:tailEnd/>
          </a:ln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en-US" altLang="zh-CN" sz="2800" b="1" dirty="0" smtClean="0"/>
              <a:t>1</a:t>
            </a:r>
            <a:r>
              <a:rPr lang="zh-CN" altLang="en-US" sz="2800" b="1" dirty="0" smtClean="0"/>
              <a:t>、开始标志：来克星顿的枪声           </a:t>
            </a:r>
            <a:r>
              <a:rPr lang="en-US" altLang="zh-CN" sz="2800" b="1" dirty="0" smtClean="0"/>
              <a:t>1775 </a:t>
            </a:r>
            <a:r>
              <a:rPr lang="zh-CN" altLang="en-US" sz="2800" b="1" dirty="0" smtClean="0"/>
              <a:t>年</a:t>
            </a:r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2627784" y="404664"/>
            <a:ext cx="4826000" cy="6445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6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独</a:t>
            </a:r>
            <a:r>
              <a:rPr lang="zh-CN" altLang="en-US" sz="3600" b="1" dirty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立战</a:t>
            </a:r>
            <a:r>
              <a:rPr lang="zh-CN" altLang="en-US" sz="36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争</a:t>
            </a:r>
            <a:endParaRPr lang="zh-CN" altLang="en-US" sz="3600" b="1" dirty="0">
              <a:solidFill>
                <a:srgbClr val="8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539552" y="2348880"/>
            <a:ext cx="8134350" cy="503238"/>
          </a:xfrm>
          <a:prstGeom prst="rect">
            <a:avLst/>
          </a:prstGeom>
          <a:solidFill>
            <a:srgbClr val="FFE5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zh-CN" sz="2800" b="1" dirty="0">
                <a:latin typeface="Arial" pitchFamily="34" charset="0"/>
              </a:rPr>
              <a:t>2</a:t>
            </a:r>
            <a:r>
              <a:rPr lang="zh-CN" altLang="en-US" sz="2800" b="1" dirty="0">
                <a:latin typeface="Arial" pitchFamily="34" charset="0"/>
              </a:rPr>
              <a:t>、建军：第二届大陆会议   华盛顿 （军队总司令）</a:t>
            </a:r>
            <a:r>
              <a:rPr lang="zh-CN" altLang="en-US" sz="2800" b="1" dirty="0">
                <a:solidFill>
                  <a:schemeClr val="bg2"/>
                </a:solidFill>
                <a:latin typeface="Arial" pitchFamily="34" charset="0"/>
              </a:rPr>
              <a:t>      </a:t>
            </a:r>
          </a:p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zh-CN" altLang="en-US" sz="2800" b="1" dirty="0">
                <a:solidFill>
                  <a:schemeClr val="bg2"/>
                </a:solidFill>
                <a:latin typeface="Arial" pitchFamily="34" charset="0"/>
              </a:rPr>
              <a:t>      </a:t>
            </a: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504825" y="3176588"/>
            <a:ext cx="8134350" cy="504825"/>
          </a:xfrm>
          <a:prstGeom prst="rect">
            <a:avLst/>
          </a:prstGeom>
          <a:solidFill>
            <a:srgbClr val="C5E2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zh-CN" sz="2800" b="1">
                <a:solidFill>
                  <a:srgbClr val="000000"/>
                </a:solidFill>
                <a:latin typeface="Arial" pitchFamily="34" charset="0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Arial" pitchFamily="34" charset="0"/>
              </a:rPr>
              <a:t>、建国：发表</a:t>
            </a:r>
            <a:r>
              <a:rPr lang="en-US" altLang="zh-CN" sz="2800" b="1">
                <a:solidFill>
                  <a:srgbClr val="000000"/>
                </a:solidFill>
                <a:latin typeface="Arial" pitchFamily="34" charset="0"/>
              </a:rPr>
              <a:t>《</a:t>
            </a:r>
            <a:r>
              <a:rPr lang="zh-CN" altLang="en-US" sz="2800" b="1">
                <a:solidFill>
                  <a:srgbClr val="000000"/>
                </a:solidFill>
                <a:latin typeface="Arial" pitchFamily="34" charset="0"/>
              </a:rPr>
              <a:t>独立宣言</a:t>
            </a:r>
            <a:r>
              <a:rPr lang="en-US" altLang="zh-CN" sz="2800" b="1">
                <a:solidFill>
                  <a:srgbClr val="000000"/>
                </a:solidFill>
                <a:latin typeface="Arial" pitchFamily="34" charset="0"/>
              </a:rPr>
              <a:t>》</a:t>
            </a:r>
            <a:r>
              <a:rPr lang="zh-CN" altLang="en-US" sz="2800" b="1">
                <a:solidFill>
                  <a:srgbClr val="000000"/>
                </a:solidFill>
                <a:latin typeface="Arial" pitchFamily="34" charset="0"/>
              </a:rPr>
              <a:t>                 </a:t>
            </a:r>
            <a:r>
              <a:rPr lang="en-US" altLang="zh-CN" sz="2800" b="1">
                <a:solidFill>
                  <a:srgbClr val="000000"/>
                </a:solidFill>
                <a:latin typeface="Arial" pitchFamily="34" charset="0"/>
              </a:rPr>
              <a:t>1776  </a:t>
            </a:r>
            <a:r>
              <a:rPr lang="zh-CN" altLang="en-US" sz="2800" b="1">
                <a:solidFill>
                  <a:srgbClr val="000000"/>
                </a:solidFill>
                <a:latin typeface="Arial" pitchFamily="34" charset="0"/>
              </a:rPr>
              <a:t>年</a:t>
            </a:r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539552" y="4005064"/>
            <a:ext cx="8147050" cy="50482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Arial" pitchFamily="34" charset="0"/>
              </a:rPr>
              <a:t>4</a:t>
            </a:r>
            <a:r>
              <a:rPr lang="zh-CN" altLang="en-US" sz="2800" b="1" dirty="0">
                <a:solidFill>
                  <a:srgbClr val="000000"/>
                </a:solidFill>
                <a:latin typeface="Arial" pitchFamily="34" charset="0"/>
              </a:rPr>
              <a:t>、转折：萨拉托加大捷                        </a:t>
            </a:r>
            <a:r>
              <a:rPr lang="en-US" altLang="zh-CN" sz="2800" b="1" dirty="0">
                <a:solidFill>
                  <a:srgbClr val="000000"/>
                </a:solidFill>
                <a:latin typeface="Arial" pitchFamily="34" charset="0"/>
              </a:rPr>
              <a:t>1777  </a:t>
            </a:r>
            <a:r>
              <a:rPr lang="zh-CN" altLang="en-US" sz="2800" b="1" dirty="0">
                <a:solidFill>
                  <a:srgbClr val="000000"/>
                </a:solidFill>
                <a:latin typeface="Arial" pitchFamily="34" charset="0"/>
              </a:rPr>
              <a:t>年</a:t>
            </a:r>
          </a:p>
        </p:txBody>
      </p:sp>
      <p:sp>
        <p:nvSpPr>
          <p:cNvPr id="26633" name="Rectangle 9"/>
          <p:cNvSpPr>
            <a:spLocks noChangeArrowheads="1"/>
          </p:cNvSpPr>
          <p:nvPr/>
        </p:nvSpPr>
        <p:spPr bwMode="auto">
          <a:xfrm>
            <a:off x="539552" y="5661248"/>
            <a:ext cx="8134350" cy="504825"/>
          </a:xfrm>
          <a:prstGeom prst="rect">
            <a:avLst/>
          </a:prstGeom>
          <a:solidFill>
            <a:srgbClr val="C7F2F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Arial" pitchFamily="34" charset="0"/>
              </a:rPr>
              <a:t>6</a:t>
            </a:r>
            <a:r>
              <a:rPr lang="zh-CN" altLang="en-US" sz="2800" b="1" dirty="0">
                <a:solidFill>
                  <a:srgbClr val="000000"/>
                </a:solidFill>
                <a:latin typeface="Arial" pitchFamily="34" charset="0"/>
              </a:rPr>
              <a:t>、结果：独立                                       </a:t>
            </a:r>
            <a:r>
              <a:rPr lang="en-US" altLang="zh-CN" sz="2800" b="1" dirty="0">
                <a:solidFill>
                  <a:srgbClr val="000000"/>
                </a:solidFill>
                <a:latin typeface="Arial" pitchFamily="34" charset="0"/>
              </a:rPr>
              <a:t>1783  </a:t>
            </a:r>
            <a:r>
              <a:rPr lang="zh-CN" altLang="en-US" sz="2800" b="1" dirty="0">
                <a:solidFill>
                  <a:srgbClr val="000000"/>
                </a:solidFill>
                <a:latin typeface="Arial" pitchFamily="34" charset="0"/>
              </a:rPr>
              <a:t>年</a:t>
            </a:r>
            <a:r>
              <a:rPr lang="zh-CN" altLang="en-US" sz="2800" b="1" dirty="0">
                <a:solidFill>
                  <a:schemeClr val="bg2"/>
                </a:solidFill>
                <a:latin typeface="Arial" pitchFamily="34" charset="0"/>
              </a:rPr>
              <a:t>   </a:t>
            </a:r>
          </a:p>
        </p:txBody>
      </p:sp>
      <p:sp>
        <p:nvSpPr>
          <p:cNvPr id="26634" name="Rectangle 10"/>
          <p:cNvSpPr>
            <a:spLocks noChangeArrowheads="1"/>
          </p:cNvSpPr>
          <p:nvPr/>
        </p:nvSpPr>
        <p:spPr bwMode="auto">
          <a:xfrm>
            <a:off x="539552" y="4797152"/>
            <a:ext cx="8134350" cy="576263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lnSpc>
                <a:spcPct val="9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Arial" pitchFamily="34" charset="0"/>
              </a:rPr>
              <a:t>5</a:t>
            </a:r>
            <a:r>
              <a:rPr lang="zh-CN" altLang="en-US" sz="2800" b="1" dirty="0">
                <a:solidFill>
                  <a:srgbClr val="000000"/>
                </a:solidFill>
                <a:latin typeface="Arial" pitchFamily="34" charset="0"/>
              </a:rPr>
              <a:t>、胜利：约克镇英军投降                    </a:t>
            </a:r>
            <a:r>
              <a:rPr lang="en-US" altLang="zh-CN" sz="2800" b="1" dirty="0">
                <a:solidFill>
                  <a:srgbClr val="000000"/>
                </a:solidFill>
                <a:latin typeface="Arial" pitchFamily="34" charset="0"/>
              </a:rPr>
              <a:t>1781  </a:t>
            </a:r>
            <a:r>
              <a:rPr lang="zh-CN" altLang="en-US" sz="2800" b="1" dirty="0">
                <a:solidFill>
                  <a:srgbClr val="000000"/>
                </a:solidFill>
                <a:latin typeface="Arial" pitchFamily="34" charset="0"/>
              </a:rPr>
              <a:t>年</a:t>
            </a:r>
          </a:p>
        </p:txBody>
      </p:sp>
      <p:sp>
        <p:nvSpPr>
          <p:cNvPr id="9" name="矩形 8"/>
          <p:cNvSpPr/>
          <p:nvPr/>
        </p:nvSpPr>
        <p:spPr>
          <a:xfrm>
            <a:off x="539552" y="188640"/>
            <a:ext cx="15760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</a:rPr>
              <a:t>复习</a:t>
            </a:r>
            <a:endParaRPr lang="zh-CN" alt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" name="Picture 2" descr="图片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0"/>
            <a:ext cx="2195736" cy="1365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 animBg="1"/>
      <p:bldP spid="26630" grpId="0" bldLvl="0" animBg="1"/>
      <p:bldP spid="26631" grpId="0" bldLvl="0" animBg="1"/>
      <p:bldP spid="26632" grpId="0" bldLvl="0" animBg="1"/>
      <p:bldP spid="26633" grpId="0" bldLvl="0" animBg="1"/>
      <p:bldP spid="26634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907704" y="1628800"/>
            <a:ext cx="5256584" cy="11079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6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美</a:t>
            </a:r>
            <a:r>
              <a:rPr lang="zh-CN" altLang="en-US" sz="6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国内战</a:t>
            </a:r>
            <a:endParaRPr lang="zh-CN" altLang="en-US" sz="6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5" name="Picture 6" descr="美国国旗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5" y="2996952"/>
            <a:ext cx="2908015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1907704" y="5303837"/>
            <a:ext cx="5329238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endParaRPr kumimoji="1" lang="en-US" altLang="zh-CN" sz="3200" b="1" kern="1200" cap="none" spc="0" normalizeH="0" baseline="0" noProof="0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楷体_GB2312" pitchFamily="49" charset="-122"/>
              <a:cs typeface="+mn-cs"/>
              <a:sym typeface="+mn-ea"/>
            </a:endParaRPr>
          </a:p>
          <a:p>
            <a:pPr marR="0" algn="ctr" defTabSz="914400">
              <a:buClrTx/>
              <a:buSzTx/>
              <a:buFontTx/>
              <a:buNone/>
              <a:defRPr/>
            </a:pPr>
            <a:r>
              <a:rPr kumimoji="1" lang="en-US" altLang="zh-CN" sz="3200" b="1" kern="1200" cap="none" spc="0" normalizeH="0" baseline="0" noProof="0" dirty="0" smtClean="0">
                <a:latin typeface="Times New Roman" panose="02020603050405020304" pitchFamily="18" charset="0"/>
                <a:ea typeface="宋体" panose="02010600030101010101" pitchFamily="2" charset="-122"/>
                <a:cs typeface="+mn-cs"/>
                <a:sym typeface="+mn-ea"/>
              </a:rPr>
              <a:t>The	American Civil War</a:t>
            </a:r>
            <a:r>
              <a:rPr kumimoji="1" lang="en-US" altLang="zh-CN" sz="3200" b="1" kern="1200" cap="none" spc="0" normalizeH="0" baseline="0" noProof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  <a:sym typeface="+mn-ea"/>
              </a:rPr>
              <a:t> </a:t>
            </a:r>
          </a:p>
          <a:p>
            <a:pPr marR="0" algn="ctr" defTabSz="914400">
              <a:buClrTx/>
              <a:buSzTx/>
              <a:buFontTx/>
              <a:buNone/>
              <a:defRPr/>
            </a:pPr>
            <a:r>
              <a:rPr kumimoji="1" lang="en-US" altLang="zh-CN" sz="3200" b="1" kern="1200" cap="none" spc="0" normalizeH="0" baseline="0" noProof="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  <a:sym typeface="+mn-ea"/>
              </a:rPr>
              <a:t> </a:t>
            </a:r>
            <a:endParaRPr kumimoji="1" lang="en-US" altLang="zh-CN" sz="3200" b="1" kern="1200" cap="none" spc="0" normalizeH="0" baseline="0" noProof="0" dirty="0" smtClean="0">
              <a:solidFill>
                <a:srgbClr val="9966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隶书" pitchFamily="49" charset="-122"/>
              <a:cs typeface="+mn-cs"/>
              <a:sym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79512" y="188640"/>
            <a:ext cx="20136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第</a:t>
            </a:r>
            <a:r>
              <a:rPr lang="en-US" altLang="zh-CN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3</a:t>
            </a:r>
            <a:r>
              <a:rPr lang="zh-CN" altLang="en-U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课</a:t>
            </a:r>
            <a:endParaRPr lang="zh-CN" alt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Ws107432"/>
          <p:cNvPicPr preferRelativeResize="0">
            <a:picLocks noGrp="1" noChangeAspect="1" noChangeArrowheads="1"/>
          </p:cNvPicPr>
          <p:nvPr>
            <p:ph sz="quarter" idx="3"/>
          </p:nvPr>
        </p:nvPicPr>
        <p:blipFill>
          <a:blip r:embed="rId2" cstate="print">
            <a:lum bright="70000" contrast="-70000"/>
          </a:blip>
          <a:srcRect b="1135"/>
          <a:stretch>
            <a:fillRect/>
          </a:stretch>
        </p:blipFill>
        <p:spPr>
          <a:xfrm>
            <a:off x="34925" y="-26988"/>
            <a:ext cx="9144000" cy="6856413"/>
          </a:xfrm>
          <a:solidFill>
            <a:srgbClr val="CCFFFF"/>
          </a:solidFill>
          <a:ln w="76200">
            <a:solidFill>
              <a:schemeClr val="tx1"/>
            </a:solidFill>
          </a:ln>
        </p:spPr>
      </p:pic>
      <p:sp>
        <p:nvSpPr>
          <p:cNvPr id="5153" name="Freeform 15"/>
          <p:cNvSpPr>
            <a:spLocks noChangeArrowheads="1"/>
          </p:cNvSpPr>
          <p:nvPr/>
        </p:nvSpPr>
        <p:spPr bwMode="auto">
          <a:xfrm>
            <a:off x="4762500" y="981075"/>
            <a:ext cx="3194050" cy="4176713"/>
          </a:xfrm>
          <a:custGeom>
            <a:avLst/>
            <a:gdLst>
              <a:gd name="T0" fmla="*/ 81 w 1984"/>
              <a:gd name="T1" fmla="*/ 53 h 2556"/>
              <a:gd name="T2" fmla="*/ 538 w 1984"/>
              <a:gd name="T3" fmla="*/ 144 h 2556"/>
              <a:gd name="T4" fmla="*/ 447 w 1984"/>
              <a:gd name="T5" fmla="*/ 199 h 2556"/>
              <a:gd name="T6" fmla="*/ 365 w 1984"/>
              <a:gd name="T7" fmla="*/ 227 h 2556"/>
              <a:gd name="T8" fmla="*/ 264 w 1984"/>
              <a:gd name="T9" fmla="*/ 318 h 2556"/>
              <a:gd name="T10" fmla="*/ 474 w 1984"/>
              <a:gd name="T11" fmla="*/ 346 h 2556"/>
              <a:gd name="T12" fmla="*/ 520 w 1984"/>
              <a:gd name="T13" fmla="*/ 318 h 2556"/>
              <a:gd name="T14" fmla="*/ 611 w 1984"/>
              <a:gd name="T15" fmla="*/ 236 h 2556"/>
              <a:gd name="T16" fmla="*/ 685 w 1984"/>
              <a:gd name="T17" fmla="*/ 336 h 2556"/>
              <a:gd name="T18" fmla="*/ 877 w 1984"/>
              <a:gd name="T19" fmla="*/ 309 h 2556"/>
              <a:gd name="T20" fmla="*/ 968 w 1984"/>
              <a:gd name="T21" fmla="*/ 355 h 2556"/>
              <a:gd name="T22" fmla="*/ 767 w 1984"/>
              <a:gd name="T23" fmla="*/ 446 h 2556"/>
              <a:gd name="T24" fmla="*/ 639 w 1984"/>
              <a:gd name="T25" fmla="*/ 583 h 2556"/>
              <a:gd name="T26" fmla="*/ 648 w 1984"/>
              <a:gd name="T27" fmla="*/ 757 h 2556"/>
              <a:gd name="T28" fmla="*/ 639 w 1984"/>
              <a:gd name="T29" fmla="*/ 903 h 2556"/>
              <a:gd name="T30" fmla="*/ 666 w 1984"/>
              <a:gd name="T31" fmla="*/ 1004 h 2556"/>
              <a:gd name="T32" fmla="*/ 785 w 1984"/>
              <a:gd name="T33" fmla="*/ 912 h 2556"/>
              <a:gd name="T34" fmla="*/ 1005 w 1984"/>
              <a:gd name="T35" fmla="*/ 730 h 2556"/>
              <a:gd name="T36" fmla="*/ 1069 w 1984"/>
              <a:gd name="T37" fmla="*/ 666 h 2556"/>
              <a:gd name="T38" fmla="*/ 1087 w 1984"/>
              <a:gd name="T39" fmla="*/ 922 h 2556"/>
              <a:gd name="T40" fmla="*/ 1059 w 1984"/>
              <a:gd name="T41" fmla="*/ 1022 h 2556"/>
              <a:gd name="T42" fmla="*/ 1160 w 1984"/>
              <a:gd name="T43" fmla="*/ 1004 h 2556"/>
              <a:gd name="T44" fmla="*/ 1233 w 1984"/>
              <a:gd name="T45" fmla="*/ 976 h 2556"/>
              <a:gd name="T46" fmla="*/ 1416 w 1984"/>
              <a:gd name="T47" fmla="*/ 812 h 2556"/>
              <a:gd name="T48" fmla="*/ 1581 w 1984"/>
              <a:gd name="T49" fmla="*/ 693 h 2556"/>
              <a:gd name="T50" fmla="*/ 1654 w 1984"/>
              <a:gd name="T51" fmla="*/ 474 h 2556"/>
              <a:gd name="T52" fmla="*/ 1800 w 1984"/>
              <a:gd name="T53" fmla="*/ 428 h 2556"/>
              <a:gd name="T54" fmla="*/ 1937 w 1984"/>
              <a:gd name="T55" fmla="*/ 364 h 2556"/>
              <a:gd name="T56" fmla="*/ 1946 w 1984"/>
              <a:gd name="T57" fmla="*/ 419 h 2556"/>
              <a:gd name="T58" fmla="*/ 1827 w 1984"/>
              <a:gd name="T59" fmla="*/ 538 h 2556"/>
              <a:gd name="T60" fmla="*/ 1709 w 1984"/>
              <a:gd name="T61" fmla="*/ 629 h 2556"/>
              <a:gd name="T62" fmla="*/ 1581 w 1984"/>
              <a:gd name="T63" fmla="*/ 784 h 2556"/>
              <a:gd name="T64" fmla="*/ 1480 w 1984"/>
              <a:gd name="T65" fmla="*/ 839 h 2556"/>
              <a:gd name="T66" fmla="*/ 1526 w 1984"/>
              <a:gd name="T67" fmla="*/ 931 h 2556"/>
              <a:gd name="T68" fmla="*/ 1471 w 1984"/>
              <a:gd name="T69" fmla="*/ 1013 h 2556"/>
              <a:gd name="T70" fmla="*/ 1434 w 1984"/>
              <a:gd name="T71" fmla="*/ 1434 h 2556"/>
              <a:gd name="T72" fmla="*/ 1279 w 1984"/>
              <a:gd name="T73" fmla="*/ 1680 h 2556"/>
              <a:gd name="T74" fmla="*/ 1242 w 1984"/>
              <a:gd name="T75" fmla="*/ 1754 h 2556"/>
              <a:gd name="T76" fmla="*/ 1123 w 1984"/>
              <a:gd name="T77" fmla="*/ 1891 h 2556"/>
              <a:gd name="T78" fmla="*/ 1041 w 1984"/>
              <a:gd name="T79" fmla="*/ 2083 h 2556"/>
              <a:gd name="T80" fmla="*/ 1069 w 1984"/>
              <a:gd name="T81" fmla="*/ 2247 h 2556"/>
              <a:gd name="T82" fmla="*/ 1206 w 1984"/>
              <a:gd name="T83" fmla="*/ 2375 h 2556"/>
              <a:gd name="T84" fmla="*/ 1242 w 1984"/>
              <a:gd name="T85" fmla="*/ 2430 h 2556"/>
              <a:gd name="T86" fmla="*/ 1261 w 1984"/>
              <a:gd name="T87" fmla="*/ 2503 h 2556"/>
              <a:gd name="T88" fmla="*/ 346 w 1984"/>
              <a:gd name="T89" fmla="*/ 2531 h 2556"/>
              <a:gd name="T90" fmla="*/ 374 w 1984"/>
              <a:gd name="T91" fmla="*/ 2439 h 2556"/>
              <a:gd name="T92" fmla="*/ 447 w 1984"/>
              <a:gd name="T93" fmla="*/ 2010 h 2556"/>
              <a:gd name="T94" fmla="*/ 520 w 1984"/>
              <a:gd name="T95" fmla="*/ 1845 h 2556"/>
              <a:gd name="T96" fmla="*/ 593 w 1984"/>
              <a:gd name="T97" fmla="*/ 1699 h 2556"/>
              <a:gd name="T98" fmla="*/ 520 w 1984"/>
              <a:gd name="T99" fmla="*/ 1699 h 2556"/>
              <a:gd name="T100" fmla="*/ 456 w 1984"/>
              <a:gd name="T101" fmla="*/ 1589 h 2556"/>
              <a:gd name="T102" fmla="*/ 383 w 1984"/>
              <a:gd name="T103" fmla="*/ 1388 h 2556"/>
              <a:gd name="T104" fmla="*/ 346 w 1984"/>
              <a:gd name="T105" fmla="*/ 1324 h 2556"/>
              <a:gd name="T106" fmla="*/ 337 w 1984"/>
              <a:gd name="T107" fmla="*/ 1214 h 2556"/>
              <a:gd name="T108" fmla="*/ 355 w 1984"/>
              <a:gd name="T109" fmla="*/ 1132 h 2556"/>
              <a:gd name="T110" fmla="*/ 429 w 1984"/>
              <a:gd name="T111" fmla="*/ 967 h 2556"/>
              <a:gd name="T112" fmla="*/ 328 w 1984"/>
              <a:gd name="T113" fmla="*/ 784 h 2556"/>
              <a:gd name="T114" fmla="*/ 246 w 1984"/>
              <a:gd name="T115" fmla="*/ 684 h 2556"/>
              <a:gd name="T116" fmla="*/ 109 w 1984"/>
              <a:gd name="T117" fmla="*/ 528 h 2556"/>
              <a:gd name="T118" fmla="*/ 99 w 1984"/>
              <a:gd name="T119" fmla="*/ 355 h 2556"/>
              <a:gd name="T120" fmla="*/ 35 w 1984"/>
              <a:gd name="T121" fmla="*/ 236 h 2556"/>
              <a:gd name="T122" fmla="*/ 16 w 1984"/>
              <a:gd name="T123" fmla="*/ 12 h 255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984"/>
              <a:gd name="T187" fmla="*/ 0 h 2556"/>
              <a:gd name="T188" fmla="*/ 1984 w 1984"/>
              <a:gd name="T189" fmla="*/ 2556 h 255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984" h="2556">
                <a:moveTo>
                  <a:pt x="16" y="12"/>
                </a:moveTo>
                <a:cubicBezTo>
                  <a:pt x="113" y="48"/>
                  <a:pt x="0" y="0"/>
                  <a:pt x="81" y="53"/>
                </a:cubicBezTo>
                <a:cubicBezTo>
                  <a:pt x="98" y="64"/>
                  <a:pt x="168" y="70"/>
                  <a:pt x="173" y="71"/>
                </a:cubicBezTo>
                <a:cubicBezTo>
                  <a:pt x="291" y="196"/>
                  <a:pt x="231" y="135"/>
                  <a:pt x="538" y="144"/>
                </a:cubicBezTo>
                <a:cubicBezTo>
                  <a:pt x="490" y="195"/>
                  <a:pt x="566" y="122"/>
                  <a:pt x="465" y="172"/>
                </a:cubicBezTo>
                <a:cubicBezTo>
                  <a:pt x="455" y="177"/>
                  <a:pt x="456" y="192"/>
                  <a:pt x="447" y="199"/>
                </a:cubicBezTo>
                <a:cubicBezTo>
                  <a:pt x="439" y="205"/>
                  <a:pt x="428" y="205"/>
                  <a:pt x="419" y="208"/>
                </a:cubicBezTo>
                <a:cubicBezTo>
                  <a:pt x="401" y="214"/>
                  <a:pt x="365" y="227"/>
                  <a:pt x="365" y="227"/>
                </a:cubicBezTo>
                <a:cubicBezTo>
                  <a:pt x="353" y="244"/>
                  <a:pt x="337" y="300"/>
                  <a:pt x="319" y="309"/>
                </a:cubicBezTo>
                <a:cubicBezTo>
                  <a:pt x="302" y="317"/>
                  <a:pt x="282" y="315"/>
                  <a:pt x="264" y="318"/>
                </a:cubicBezTo>
                <a:cubicBezTo>
                  <a:pt x="312" y="350"/>
                  <a:pt x="366" y="337"/>
                  <a:pt x="419" y="355"/>
                </a:cubicBezTo>
                <a:cubicBezTo>
                  <a:pt x="437" y="352"/>
                  <a:pt x="457" y="353"/>
                  <a:pt x="474" y="346"/>
                </a:cubicBezTo>
                <a:cubicBezTo>
                  <a:pt x="482" y="343"/>
                  <a:pt x="485" y="332"/>
                  <a:pt x="493" y="327"/>
                </a:cubicBezTo>
                <a:cubicBezTo>
                  <a:pt x="501" y="322"/>
                  <a:pt x="511" y="321"/>
                  <a:pt x="520" y="318"/>
                </a:cubicBezTo>
                <a:cubicBezTo>
                  <a:pt x="536" y="271"/>
                  <a:pt x="533" y="244"/>
                  <a:pt x="584" y="227"/>
                </a:cubicBezTo>
                <a:cubicBezTo>
                  <a:pt x="593" y="230"/>
                  <a:pt x="610" y="227"/>
                  <a:pt x="611" y="236"/>
                </a:cubicBezTo>
                <a:cubicBezTo>
                  <a:pt x="614" y="255"/>
                  <a:pt x="593" y="291"/>
                  <a:pt x="593" y="291"/>
                </a:cubicBezTo>
                <a:cubicBezTo>
                  <a:pt x="638" y="305"/>
                  <a:pt x="656" y="295"/>
                  <a:pt x="685" y="336"/>
                </a:cubicBezTo>
                <a:cubicBezTo>
                  <a:pt x="742" y="330"/>
                  <a:pt x="800" y="332"/>
                  <a:pt x="849" y="300"/>
                </a:cubicBezTo>
                <a:cubicBezTo>
                  <a:pt x="858" y="303"/>
                  <a:pt x="871" y="301"/>
                  <a:pt x="877" y="309"/>
                </a:cubicBezTo>
                <a:cubicBezTo>
                  <a:pt x="885" y="319"/>
                  <a:pt x="875" y="340"/>
                  <a:pt x="886" y="346"/>
                </a:cubicBezTo>
                <a:cubicBezTo>
                  <a:pt x="911" y="358"/>
                  <a:pt x="941" y="352"/>
                  <a:pt x="968" y="355"/>
                </a:cubicBezTo>
                <a:cubicBezTo>
                  <a:pt x="948" y="476"/>
                  <a:pt x="982" y="382"/>
                  <a:pt x="785" y="419"/>
                </a:cubicBezTo>
                <a:cubicBezTo>
                  <a:pt x="774" y="421"/>
                  <a:pt x="775" y="438"/>
                  <a:pt x="767" y="446"/>
                </a:cubicBezTo>
                <a:cubicBezTo>
                  <a:pt x="742" y="471"/>
                  <a:pt x="720" y="468"/>
                  <a:pt x="685" y="474"/>
                </a:cubicBezTo>
                <a:cubicBezTo>
                  <a:pt x="671" y="513"/>
                  <a:pt x="662" y="549"/>
                  <a:pt x="639" y="583"/>
                </a:cubicBezTo>
                <a:cubicBezTo>
                  <a:pt x="601" y="701"/>
                  <a:pt x="646" y="530"/>
                  <a:pt x="657" y="620"/>
                </a:cubicBezTo>
                <a:cubicBezTo>
                  <a:pt x="663" y="665"/>
                  <a:pt x="654" y="712"/>
                  <a:pt x="648" y="757"/>
                </a:cubicBezTo>
                <a:cubicBezTo>
                  <a:pt x="645" y="776"/>
                  <a:pt x="630" y="812"/>
                  <a:pt x="630" y="812"/>
                </a:cubicBezTo>
                <a:cubicBezTo>
                  <a:pt x="633" y="842"/>
                  <a:pt x="632" y="873"/>
                  <a:pt x="639" y="903"/>
                </a:cubicBezTo>
                <a:cubicBezTo>
                  <a:pt x="641" y="911"/>
                  <a:pt x="655" y="914"/>
                  <a:pt x="657" y="922"/>
                </a:cubicBezTo>
                <a:cubicBezTo>
                  <a:pt x="664" y="949"/>
                  <a:pt x="659" y="978"/>
                  <a:pt x="666" y="1004"/>
                </a:cubicBezTo>
                <a:cubicBezTo>
                  <a:pt x="673" y="1030"/>
                  <a:pt x="739" y="1040"/>
                  <a:pt x="739" y="1040"/>
                </a:cubicBezTo>
                <a:cubicBezTo>
                  <a:pt x="755" y="997"/>
                  <a:pt x="753" y="945"/>
                  <a:pt x="785" y="912"/>
                </a:cubicBezTo>
                <a:cubicBezTo>
                  <a:pt x="790" y="752"/>
                  <a:pt x="757" y="584"/>
                  <a:pt x="877" y="464"/>
                </a:cubicBezTo>
                <a:cubicBezTo>
                  <a:pt x="1060" y="482"/>
                  <a:pt x="995" y="495"/>
                  <a:pt x="1005" y="730"/>
                </a:cubicBezTo>
                <a:cubicBezTo>
                  <a:pt x="1014" y="724"/>
                  <a:pt x="1026" y="720"/>
                  <a:pt x="1032" y="711"/>
                </a:cubicBezTo>
                <a:cubicBezTo>
                  <a:pt x="1067" y="658"/>
                  <a:pt x="1011" y="685"/>
                  <a:pt x="1069" y="666"/>
                </a:cubicBezTo>
                <a:cubicBezTo>
                  <a:pt x="1121" y="701"/>
                  <a:pt x="1090" y="734"/>
                  <a:pt x="1123" y="784"/>
                </a:cubicBezTo>
                <a:cubicBezTo>
                  <a:pt x="1117" y="844"/>
                  <a:pt x="1126" y="881"/>
                  <a:pt x="1087" y="922"/>
                </a:cubicBezTo>
                <a:cubicBezTo>
                  <a:pt x="1063" y="994"/>
                  <a:pt x="1096" y="891"/>
                  <a:pt x="1069" y="995"/>
                </a:cubicBezTo>
                <a:cubicBezTo>
                  <a:pt x="1067" y="1004"/>
                  <a:pt x="1050" y="1019"/>
                  <a:pt x="1059" y="1022"/>
                </a:cubicBezTo>
                <a:cubicBezTo>
                  <a:pt x="1083" y="1029"/>
                  <a:pt x="1108" y="1016"/>
                  <a:pt x="1133" y="1013"/>
                </a:cubicBezTo>
                <a:cubicBezTo>
                  <a:pt x="1142" y="1010"/>
                  <a:pt x="1152" y="1008"/>
                  <a:pt x="1160" y="1004"/>
                </a:cubicBezTo>
                <a:cubicBezTo>
                  <a:pt x="1170" y="999"/>
                  <a:pt x="1177" y="990"/>
                  <a:pt x="1187" y="986"/>
                </a:cubicBezTo>
                <a:cubicBezTo>
                  <a:pt x="1202" y="980"/>
                  <a:pt x="1218" y="980"/>
                  <a:pt x="1233" y="976"/>
                </a:cubicBezTo>
                <a:cubicBezTo>
                  <a:pt x="1287" y="961"/>
                  <a:pt x="1314" y="943"/>
                  <a:pt x="1352" y="903"/>
                </a:cubicBezTo>
                <a:cubicBezTo>
                  <a:pt x="1371" y="845"/>
                  <a:pt x="1368" y="844"/>
                  <a:pt x="1416" y="812"/>
                </a:cubicBezTo>
                <a:cubicBezTo>
                  <a:pt x="1437" y="748"/>
                  <a:pt x="1416" y="828"/>
                  <a:pt x="1416" y="739"/>
                </a:cubicBezTo>
                <a:cubicBezTo>
                  <a:pt x="1416" y="674"/>
                  <a:pt x="1570" y="694"/>
                  <a:pt x="1581" y="693"/>
                </a:cubicBezTo>
                <a:cubicBezTo>
                  <a:pt x="1618" y="681"/>
                  <a:pt x="1632" y="665"/>
                  <a:pt x="1645" y="629"/>
                </a:cubicBezTo>
                <a:cubicBezTo>
                  <a:pt x="1648" y="577"/>
                  <a:pt x="1643" y="525"/>
                  <a:pt x="1654" y="474"/>
                </a:cubicBezTo>
                <a:cubicBezTo>
                  <a:pt x="1656" y="465"/>
                  <a:pt x="1672" y="467"/>
                  <a:pt x="1681" y="464"/>
                </a:cubicBezTo>
                <a:cubicBezTo>
                  <a:pt x="1721" y="450"/>
                  <a:pt x="1760" y="440"/>
                  <a:pt x="1800" y="428"/>
                </a:cubicBezTo>
                <a:cubicBezTo>
                  <a:pt x="1819" y="423"/>
                  <a:pt x="1855" y="410"/>
                  <a:pt x="1855" y="410"/>
                </a:cubicBezTo>
                <a:cubicBezTo>
                  <a:pt x="1882" y="391"/>
                  <a:pt x="1909" y="382"/>
                  <a:pt x="1937" y="364"/>
                </a:cubicBezTo>
                <a:cubicBezTo>
                  <a:pt x="1949" y="367"/>
                  <a:pt x="1966" y="363"/>
                  <a:pt x="1974" y="373"/>
                </a:cubicBezTo>
                <a:cubicBezTo>
                  <a:pt x="1984" y="386"/>
                  <a:pt x="1951" y="414"/>
                  <a:pt x="1946" y="419"/>
                </a:cubicBezTo>
                <a:cubicBezTo>
                  <a:pt x="1930" y="484"/>
                  <a:pt x="1929" y="512"/>
                  <a:pt x="1882" y="556"/>
                </a:cubicBezTo>
                <a:cubicBezTo>
                  <a:pt x="1864" y="550"/>
                  <a:pt x="1845" y="544"/>
                  <a:pt x="1827" y="538"/>
                </a:cubicBezTo>
                <a:cubicBezTo>
                  <a:pt x="1806" y="531"/>
                  <a:pt x="1773" y="574"/>
                  <a:pt x="1773" y="574"/>
                </a:cubicBezTo>
                <a:cubicBezTo>
                  <a:pt x="1760" y="611"/>
                  <a:pt x="1745" y="617"/>
                  <a:pt x="1709" y="629"/>
                </a:cubicBezTo>
                <a:cubicBezTo>
                  <a:pt x="1693" y="673"/>
                  <a:pt x="1679" y="731"/>
                  <a:pt x="1635" y="757"/>
                </a:cubicBezTo>
                <a:cubicBezTo>
                  <a:pt x="1618" y="767"/>
                  <a:pt x="1599" y="776"/>
                  <a:pt x="1581" y="784"/>
                </a:cubicBezTo>
                <a:cubicBezTo>
                  <a:pt x="1563" y="792"/>
                  <a:pt x="1526" y="803"/>
                  <a:pt x="1526" y="803"/>
                </a:cubicBezTo>
                <a:cubicBezTo>
                  <a:pt x="1504" y="869"/>
                  <a:pt x="1538" y="792"/>
                  <a:pt x="1480" y="839"/>
                </a:cubicBezTo>
                <a:cubicBezTo>
                  <a:pt x="1472" y="845"/>
                  <a:pt x="1474" y="858"/>
                  <a:pt x="1471" y="867"/>
                </a:cubicBezTo>
                <a:cubicBezTo>
                  <a:pt x="1482" y="901"/>
                  <a:pt x="1502" y="907"/>
                  <a:pt x="1526" y="931"/>
                </a:cubicBezTo>
                <a:cubicBezTo>
                  <a:pt x="1523" y="946"/>
                  <a:pt x="1527" y="964"/>
                  <a:pt x="1517" y="976"/>
                </a:cubicBezTo>
                <a:cubicBezTo>
                  <a:pt x="1447" y="1059"/>
                  <a:pt x="1502" y="921"/>
                  <a:pt x="1471" y="1013"/>
                </a:cubicBezTo>
                <a:cubicBezTo>
                  <a:pt x="1467" y="1124"/>
                  <a:pt x="1478" y="1216"/>
                  <a:pt x="1443" y="1315"/>
                </a:cubicBezTo>
                <a:cubicBezTo>
                  <a:pt x="1440" y="1355"/>
                  <a:pt x="1439" y="1395"/>
                  <a:pt x="1434" y="1434"/>
                </a:cubicBezTo>
                <a:cubicBezTo>
                  <a:pt x="1429" y="1472"/>
                  <a:pt x="1355" y="1557"/>
                  <a:pt x="1334" y="1589"/>
                </a:cubicBezTo>
                <a:cubicBezTo>
                  <a:pt x="1301" y="1638"/>
                  <a:pt x="1332" y="1662"/>
                  <a:pt x="1279" y="1680"/>
                </a:cubicBezTo>
                <a:cubicBezTo>
                  <a:pt x="1253" y="1760"/>
                  <a:pt x="1289" y="1663"/>
                  <a:pt x="1251" y="1726"/>
                </a:cubicBezTo>
                <a:cubicBezTo>
                  <a:pt x="1246" y="1734"/>
                  <a:pt x="1247" y="1745"/>
                  <a:pt x="1242" y="1754"/>
                </a:cubicBezTo>
                <a:cubicBezTo>
                  <a:pt x="1227" y="1781"/>
                  <a:pt x="1193" y="1830"/>
                  <a:pt x="1169" y="1854"/>
                </a:cubicBezTo>
                <a:cubicBezTo>
                  <a:pt x="1155" y="1868"/>
                  <a:pt x="1137" y="1877"/>
                  <a:pt x="1123" y="1891"/>
                </a:cubicBezTo>
                <a:cubicBezTo>
                  <a:pt x="1106" y="1943"/>
                  <a:pt x="1095" y="1994"/>
                  <a:pt x="1078" y="2046"/>
                </a:cubicBezTo>
                <a:cubicBezTo>
                  <a:pt x="1073" y="2063"/>
                  <a:pt x="1053" y="2070"/>
                  <a:pt x="1041" y="2083"/>
                </a:cubicBezTo>
                <a:cubicBezTo>
                  <a:pt x="1044" y="2132"/>
                  <a:pt x="1042" y="2181"/>
                  <a:pt x="1050" y="2229"/>
                </a:cubicBezTo>
                <a:cubicBezTo>
                  <a:pt x="1051" y="2238"/>
                  <a:pt x="1065" y="2239"/>
                  <a:pt x="1069" y="2247"/>
                </a:cubicBezTo>
                <a:cubicBezTo>
                  <a:pt x="1093" y="2294"/>
                  <a:pt x="1078" y="2321"/>
                  <a:pt x="1133" y="2339"/>
                </a:cubicBezTo>
                <a:cubicBezTo>
                  <a:pt x="1158" y="2413"/>
                  <a:pt x="1113" y="2305"/>
                  <a:pt x="1206" y="2375"/>
                </a:cubicBezTo>
                <a:cubicBezTo>
                  <a:pt x="1218" y="2384"/>
                  <a:pt x="1206" y="2408"/>
                  <a:pt x="1215" y="2421"/>
                </a:cubicBezTo>
                <a:cubicBezTo>
                  <a:pt x="1220" y="2429"/>
                  <a:pt x="1233" y="2427"/>
                  <a:pt x="1242" y="2430"/>
                </a:cubicBezTo>
                <a:cubicBezTo>
                  <a:pt x="1254" y="2441"/>
                  <a:pt x="1288" y="2471"/>
                  <a:pt x="1288" y="2485"/>
                </a:cubicBezTo>
                <a:cubicBezTo>
                  <a:pt x="1288" y="2496"/>
                  <a:pt x="1272" y="2503"/>
                  <a:pt x="1261" y="2503"/>
                </a:cubicBezTo>
                <a:cubicBezTo>
                  <a:pt x="1014" y="2512"/>
                  <a:pt x="767" y="2509"/>
                  <a:pt x="520" y="2512"/>
                </a:cubicBezTo>
                <a:cubicBezTo>
                  <a:pt x="457" y="2556"/>
                  <a:pt x="439" y="2538"/>
                  <a:pt x="346" y="2531"/>
                </a:cubicBezTo>
                <a:cubicBezTo>
                  <a:pt x="349" y="2507"/>
                  <a:pt x="348" y="2481"/>
                  <a:pt x="355" y="2458"/>
                </a:cubicBezTo>
                <a:cubicBezTo>
                  <a:pt x="358" y="2449"/>
                  <a:pt x="373" y="2448"/>
                  <a:pt x="374" y="2439"/>
                </a:cubicBezTo>
                <a:cubicBezTo>
                  <a:pt x="402" y="2141"/>
                  <a:pt x="305" y="2217"/>
                  <a:pt x="410" y="2147"/>
                </a:cubicBezTo>
                <a:cubicBezTo>
                  <a:pt x="425" y="2099"/>
                  <a:pt x="419" y="2053"/>
                  <a:pt x="447" y="2010"/>
                </a:cubicBezTo>
                <a:cubicBezTo>
                  <a:pt x="453" y="1991"/>
                  <a:pt x="470" y="1975"/>
                  <a:pt x="474" y="1955"/>
                </a:cubicBezTo>
                <a:cubicBezTo>
                  <a:pt x="499" y="1838"/>
                  <a:pt x="445" y="1863"/>
                  <a:pt x="520" y="1845"/>
                </a:cubicBezTo>
                <a:cubicBezTo>
                  <a:pt x="537" y="1792"/>
                  <a:pt x="535" y="1779"/>
                  <a:pt x="584" y="1763"/>
                </a:cubicBezTo>
                <a:cubicBezTo>
                  <a:pt x="601" y="1745"/>
                  <a:pt x="625" y="1731"/>
                  <a:pt x="593" y="1699"/>
                </a:cubicBezTo>
                <a:cubicBezTo>
                  <a:pt x="586" y="1692"/>
                  <a:pt x="575" y="1705"/>
                  <a:pt x="566" y="1708"/>
                </a:cubicBezTo>
                <a:cubicBezTo>
                  <a:pt x="551" y="1705"/>
                  <a:pt x="532" y="1709"/>
                  <a:pt x="520" y="1699"/>
                </a:cubicBezTo>
                <a:cubicBezTo>
                  <a:pt x="510" y="1691"/>
                  <a:pt x="516" y="1674"/>
                  <a:pt x="511" y="1662"/>
                </a:cubicBezTo>
                <a:cubicBezTo>
                  <a:pt x="500" y="1635"/>
                  <a:pt x="472" y="1613"/>
                  <a:pt x="456" y="1589"/>
                </a:cubicBezTo>
                <a:cubicBezTo>
                  <a:pt x="449" y="1489"/>
                  <a:pt x="470" y="1462"/>
                  <a:pt x="401" y="1415"/>
                </a:cubicBezTo>
                <a:cubicBezTo>
                  <a:pt x="395" y="1406"/>
                  <a:pt x="392" y="1395"/>
                  <a:pt x="383" y="1388"/>
                </a:cubicBezTo>
                <a:cubicBezTo>
                  <a:pt x="375" y="1382"/>
                  <a:pt x="360" y="1387"/>
                  <a:pt x="355" y="1379"/>
                </a:cubicBezTo>
                <a:cubicBezTo>
                  <a:pt x="346" y="1363"/>
                  <a:pt x="350" y="1342"/>
                  <a:pt x="346" y="1324"/>
                </a:cubicBezTo>
                <a:cubicBezTo>
                  <a:pt x="340" y="1295"/>
                  <a:pt x="336" y="1294"/>
                  <a:pt x="319" y="1269"/>
                </a:cubicBezTo>
                <a:cubicBezTo>
                  <a:pt x="325" y="1251"/>
                  <a:pt x="331" y="1232"/>
                  <a:pt x="337" y="1214"/>
                </a:cubicBezTo>
                <a:cubicBezTo>
                  <a:pt x="340" y="1205"/>
                  <a:pt x="346" y="1187"/>
                  <a:pt x="346" y="1187"/>
                </a:cubicBezTo>
                <a:cubicBezTo>
                  <a:pt x="349" y="1169"/>
                  <a:pt x="348" y="1149"/>
                  <a:pt x="355" y="1132"/>
                </a:cubicBezTo>
                <a:cubicBezTo>
                  <a:pt x="365" y="1105"/>
                  <a:pt x="422" y="1076"/>
                  <a:pt x="447" y="1068"/>
                </a:cubicBezTo>
                <a:cubicBezTo>
                  <a:pt x="474" y="1026"/>
                  <a:pt x="488" y="987"/>
                  <a:pt x="429" y="967"/>
                </a:cubicBezTo>
                <a:cubicBezTo>
                  <a:pt x="399" y="939"/>
                  <a:pt x="389" y="949"/>
                  <a:pt x="365" y="912"/>
                </a:cubicBezTo>
                <a:cubicBezTo>
                  <a:pt x="358" y="856"/>
                  <a:pt x="364" y="822"/>
                  <a:pt x="328" y="784"/>
                </a:cubicBezTo>
                <a:cubicBezTo>
                  <a:pt x="310" y="730"/>
                  <a:pt x="333" y="781"/>
                  <a:pt x="291" y="739"/>
                </a:cubicBezTo>
                <a:cubicBezTo>
                  <a:pt x="220" y="668"/>
                  <a:pt x="333" y="755"/>
                  <a:pt x="246" y="684"/>
                </a:cubicBezTo>
                <a:cubicBezTo>
                  <a:pt x="215" y="658"/>
                  <a:pt x="188" y="635"/>
                  <a:pt x="163" y="602"/>
                </a:cubicBezTo>
                <a:cubicBezTo>
                  <a:pt x="111" y="533"/>
                  <a:pt x="146" y="565"/>
                  <a:pt x="109" y="528"/>
                </a:cubicBezTo>
                <a:cubicBezTo>
                  <a:pt x="94" y="513"/>
                  <a:pt x="63" y="483"/>
                  <a:pt x="63" y="483"/>
                </a:cubicBezTo>
                <a:cubicBezTo>
                  <a:pt x="45" y="428"/>
                  <a:pt x="26" y="379"/>
                  <a:pt x="99" y="355"/>
                </a:cubicBezTo>
                <a:cubicBezTo>
                  <a:pt x="113" y="317"/>
                  <a:pt x="122" y="305"/>
                  <a:pt x="99" y="254"/>
                </a:cubicBezTo>
                <a:cubicBezTo>
                  <a:pt x="97" y="250"/>
                  <a:pt x="48" y="239"/>
                  <a:pt x="35" y="236"/>
                </a:cubicBezTo>
                <a:cubicBezTo>
                  <a:pt x="56" y="176"/>
                  <a:pt x="70" y="131"/>
                  <a:pt x="8" y="90"/>
                </a:cubicBezTo>
                <a:cubicBezTo>
                  <a:pt x="20" y="40"/>
                  <a:pt x="17" y="66"/>
                  <a:pt x="16" y="12"/>
                </a:cubicBezTo>
                <a:close/>
              </a:path>
            </a:pathLst>
          </a:custGeom>
          <a:solidFill>
            <a:srgbClr val="FF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51" name="Freeform 19"/>
          <p:cNvSpPr>
            <a:spLocks noChangeArrowheads="1"/>
          </p:cNvSpPr>
          <p:nvPr/>
        </p:nvSpPr>
        <p:spPr bwMode="auto">
          <a:xfrm>
            <a:off x="2339975" y="765175"/>
            <a:ext cx="3416300" cy="4749800"/>
          </a:xfrm>
          <a:custGeom>
            <a:avLst/>
            <a:gdLst>
              <a:gd name="T0" fmla="*/ 1588 w 2152"/>
              <a:gd name="T1" fmla="*/ 443 h 2992"/>
              <a:gd name="T2" fmla="*/ 1661 w 2152"/>
              <a:gd name="T3" fmla="*/ 480 h 2992"/>
              <a:gd name="T4" fmla="*/ 1606 w 2152"/>
              <a:gd name="T5" fmla="*/ 544 h 2992"/>
              <a:gd name="T6" fmla="*/ 1707 w 2152"/>
              <a:gd name="T7" fmla="*/ 763 h 2992"/>
              <a:gd name="T8" fmla="*/ 1798 w 2152"/>
              <a:gd name="T9" fmla="*/ 873 h 2992"/>
              <a:gd name="T10" fmla="*/ 1844 w 2152"/>
              <a:gd name="T11" fmla="*/ 965 h 2992"/>
              <a:gd name="T12" fmla="*/ 1926 w 2152"/>
              <a:gd name="T13" fmla="*/ 1111 h 2992"/>
              <a:gd name="T14" fmla="*/ 1981 w 2152"/>
              <a:gd name="T15" fmla="*/ 1239 h 2992"/>
              <a:gd name="T16" fmla="*/ 1880 w 2152"/>
              <a:gd name="T17" fmla="*/ 1349 h 2992"/>
              <a:gd name="T18" fmla="*/ 1853 w 2152"/>
              <a:gd name="T19" fmla="*/ 1431 h 2992"/>
              <a:gd name="T20" fmla="*/ 1889 w 2152"/>
              <a:gd name="T21" fmla="*/ 1522 h 2992"/>
              <a:gd name="T22" fmla="*/ 1972 w 2152"/>
              <a:gd name="T23" fmla="*/ 1678 h 2992"/>
              <a:gd name="T24" fmla="*/ 2054 w 2152"/>
              <a:gd name="T25" fmla="*/ 1851 h 2992"/>
              <a:gd name="T26" fmla="*/ 2118 w 2152"/>
              <a:gd name="T27" fmla="*/ 1897 h 2992"/>
              <a:gd name="T28" fmla="*/ 2072 w 2152"/>
              <a:gd name="T29" fmla="*/ 1961 h 2992"/>
              <a:gd name="T30" fmla="*/ 1990 w 2152"/>
              <a:gd name="T31" fmla="*/ 2080 h 2992"/>
              <a:gd name="T32" fmla="*/ 1908 w 2152"/>
              <a:gd name="T33" fmla="*/ 2373 h 2992"/>
              <a:gd name="T34" fmla="*/ 1899 w 2152"/>
              <a:gd name="T35" fmla="*/ 2757 h 2992"/>
              <a:gd name="T36" fmla="*/ 1944 w 2152"/>
              <a:gd name="T37" fmla="*/ 2848 h 2992"/>
              <a:gd name="T38" fmla="*/ 2136 w 2152"/>
              <a:gd name="T39" fmla="*/ 2958 h 2992"/>
              <a:gd name="T40" fmla="*/ 2118 w 2152"/>
              <a:gd name="T41" fmla="*/ 2976 h 2992"/>
              <a:gd name="T42" fmla="*/ 1935 w 2152"/>
              <a:gd name="T43" fmla="*/ 2976 h 2992"/>
              <a:gd name="T44" fmla="*/ 1889 w 2152"/>
              <a:gd name="T45" fmla="*/ 2939 h 2992"/>
              <a:gd name="T46" fmla="*/ 1798 w 2152"/>
              <a:gd name="T47" fmla="*/ 2921 h 2992"/>
              <a:gd name="T48" fmla="*/ 1707 w 2152"/>
              <a:gd name="T49" fmla="*/ 2830 h 2992"/>
              <a:gd name="T50" fmla="*/ 1240 w 2152"/>
              <a:gd name="T51" fmla="*/ 2336 h 2992"/>
              <a:gd name="T52" fmla="*/ 1085 w 2152"/>
              <a:gd name="T53" fmla="*/ 1851 h 2992"/>
              <a:gd name="T54" fmla="*/ 838 w 2152"/>
              <a:gd name="T55" fmla="*/ 1696 h 2992"/>
              <a:gd name="T56" fmla="*/ 545 w 2152"/>
              <a:gd name="T57" fmla="*/ 1595 h 2992"/>
              <a:gd name="T58" fmla="*/ 591 w 2152"/>
              <a:gd name="T59" fmla="*/ 1211 h 2992"/>
              <a:gd name="T60" fmla="*/ 308 w 2152"/>
              <a:gd name="T61" fmla="*/ 1019 h 2992"/>
              <a:gd name="T62" fmla="*/ 335 w 2152"/>
              <a:gd name="T63" fmla="*/ 910 h 2992"/>
              <a:gd name="T64" fmla="*/ 280 w 2152"/>
              <a:gd name="T65" fmla="*/ 635 h 2992"/>
              <a:gd name="T66" fmla="*/ 15 w 2152"/>
              <a:gd name="T67" fmla="*/ 535 h 2992"/>
              <a:gd name="T68" fmla="*/ 88 w 2152"/>
              <a:gd name="T69" fmla="*/ 361 h 2992"/>
              <a:gd name="T70" fmla="*/ 125 w 2152"/>
              <a:gd name="T71" fmla="*/ 288 h 2992"/>
              <a:gd name="T72" fmla="*/ 143 w 2152"/>
              <a:gd name="T73" fmla="*/ 233 h 2992"/>
              <a:gd name="T74" fmla="*/ 107 w 2152"/>
              <a:gd name="T75" fmla="*/ 14 h 2992"/>
              <a:gd name="T76" fmla="*/ 207 w 2152"/>
              <a:gd name="T77" fmla="*/ 41 h 2992"/>
              <a:gd name="T78" fmla="*/ 609 w 2152"/>
              <a:gd name="T79" fmla="*/ 123 h 2992"/>
              <a:gd name="T80" fmla="*/ 1048 w 2152"/>
              <a:gd name="T81" fmla="*/ 215 h 2992"/>
              <a:gd name="T82" fmla="*/ 1204 w 2152"/>
              <a:gd name="T83" fmla="*/ 343 h 2992"/>
              <a:gd name="T84" fmla="*/ 1341 w 2152"/>
              <a:gd name="T85" fmla="*/ 489 h 2992"/>
              <a:gd name="T86" fmla="*/ 1460 w 2152"/>
              <a:gd name="T87" fmla="*/ 571 h 2992"/>
              <a:gd name="T88" fmla="*/ 1569 w 2152"/>
              <a:gd name="T89" fmla="*/ 416 h 2992"/>
              <a:gd name="T90" fmla="*/ 1551 w 2152"/>
              <a:gd name="T91" fmla="*/ 187 h 2992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152"/>
              <a:gd name="T139" fmla="*/ 0 h 2992"/>
              <a:gd name="T140" fmla="*/ 2152 w 2152"/>
              <a:gd name="T141" fmla="*/ 2992 h 2992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152" h="2992">
                <a:moveTo>
                  <a:pt x="1579" y="379"/>
                </a:moveTo>
                <a:cubicBezTo>
                  <a:pt x="1582" y="400"/>
                  <a:pt x="1574" y="427"/>
                  <a:pt x="1588" y="443"/>
                </a:cubicBezTo>
                <a:cubicBezTo>
                  <a:pt x="1600" y="457"/>
                  <a:pt x="1626" y="445"/>
                  <a:pt x="1643" y="453"/>
                </a:cubicBezTo>
                <a:cubicBezTo>
                  <a:pt x="1653" y="458"/>
                  <a:pt x="1655" y="471"/>
                  <a:pt x="1661" y="480"/>
                </a:cubicBezTo>
                <a:cubicBezTo>
                  <a:pt x="1658" y="498"/>
                  <a:pt x="1664" y="521"/>
                  <a:pt x="1652" y="535"/>
                </a:cubicBezTo>
                <a:cubicBezTo>
                  <a:pt x="1642" y="547"/>
                  <a:pt x="1611" y="529"/>
                  <a:pt x="1606" y="544"/>
                </a:cubicBezTo>
                <a:cubicBezTo>
                  <a:pt x="1580" y="623"/>
                  <a:pt x="1605" y="635"/>
                  <a:pt x="1643" y="672"/>
                </a:cubicBezTo>
                <a:cubicBezTo>
                  <a:pt x="1659" y="721"/>
                  <a:pt x="1656" y="746"/>
                  <a:pt x="1707" y="763"/>
                </a:cubicBezTo>
                <a:cubicBezTo>
                  <a:pt x="1738" y="796"/>
                  <a:pt x="1722" y="774"/>
                  <a:pt x="1743" y="837"/>
                </a:cubicBezTo>
                <a:cubicBezTo>
                  <a:pt x="1750" y="858"/>
                  <a:pt x="1780" y="861"/>
                  <a:pt x="1798" y="873"/>
                </a:cubicBezTo>
                <a:cubicBezTo>
                  <a:pt x="1809" y="880"/>
                  <a:pt x="1816" y="892"/>
                  <a:pt x="1825" y="901"/>
                </a:cubicBezTo>
                <a:cubicBezTo>
                  <a:pt x="1833" y="922"/>
                  <a:pt x="1827" y="950"/>
                  <a:pt x="1844" y="965"/>
                </a:cubicBezTo>
                <a:cubicBezTo>
                  <a:pt x="1859" y="978"/>
                  <a:pt x="1899" y="983"/>
                  <a:pt x="1899" y="983"/>
                </a:cubicBezTo>
                <a:cubicBezTo>
                  <a:pt x="1912" y="1022"/>
                  <a:pt x="1907" y="1076"/>
                  <a:pt x="1926" y="1111"/>
                </a:cubicBezTo>
                <a:cubicBezTo>
                  <a:pt x="1931" y="1120"/>
                  <a:pt x="1944" y="1123"/>
                  <a:pt x="1953" y="1129"/>
                </a:cubicBezTo>
                <a:cubicBezTo>
                  <a:pt x="1969" y="1152"/>
                  <a:pt x="2015" y="1211"/>
                  <a:pt x="1981" y="1239"/>
                </a:cubicBezTo>
                <a:cubicBezTo>
                  <a:pt x="1969" y="1249"/>
                  <a:pt x="1950" y="1245"/>
                  <a:pt x="1935" y="1248"/>
                </a:cubicBezTo>
                <a:cubicBezTo>
                  <a:pt x="1919" y="1296"/>
                  <a:pt x="1915" y="1314"/>
                  <a:pt x="1880" y="1349"/>
                </a:cubicBezTo>
                <a:cubicBezTo>
                  <a:pt x="1874" y="1367"/>
                  <a:pt x="1868" y="1385"/>
                  <a:pt x="1862" y="1403"/>
                </a:cubicBezTo>
                <a:cubicBezTo>
                  <a:pt x="1859" y="1412"/>
                  <a:pt x="1853" y="1431"/>
                  <a:pt x="1853" y="1431"/>
                </a:cubicBezTo>
                <a:cubicBezTo>
                  <a:pt x="1856" y="1455"/>
                  <a:pt x="1853" y="1481"/>
                  <a:pt x="1862" y="1504"/>
                </a:cubicBezTo>
                <a:cubicBezTo>
                  <a:pt x="1866" y="1514"/>
                  <a:pt x="1883" y="1513"/>
                  <a:pt x="1889" y="1522"/>
                </a:cubicBezTo>
                <a:cubicBezTo>
                  <a:pt x="1935" y="1594"/>
                  <a:pt x="1875" y="1569"/>
                  <a:pt x="1944" y="1586"/>
                </a:cubicBezTo>
                <a:cubicBezTo>
                  <a:pt x="1991" y="1633"/>
                  <a:pt x="1932" y="1566"/>
                  <a:pt x="1972" y="1678"/>
                </a:cubicBezTo>
                <a:cubicBezTo>
                  <a:pt x="1976" y="1690"/>
                  <a:pt x="1990" y="1696"/>
                  <a:pt x="1999" y="1705"/>
                </a:cubicBezTo>
                <a:cubicBezTo>
                  <a:pt x="2013" y="1866"/>
                  <a:pt x="1994" y="1761"/>
                  <a:pt x="2054" y="1851"/>
                </a:cubicBezTo>
                <a:cubicBezTo>
                  <a:pt x="2057" y="1860"/>
                  <a:pt x="2055" y="1873"/>
                  <a:pt x="2063" y="1879"/>
                </a:cubicBezTo>
                <a:cubicBezTo>
                  <a:pt x="2079" y="1890"/>
                  <a:pt x="2118" y="1897"/>
                  <a:pt x="2118" y="1897"/>
                </a:cubicBezTo>
                <a:cubicBezTo>
                  <a:pt x="2115" y="1915"/>
                  <a:pt x="2120" y="1937"/>
                  <a:pt x="2109" y="1952"/>
                </a:cubicBezTo>
                <a:cubicBezTo>
                  <a:pt x="2102" y="1962"/>
                  <a:pt x="2084" y="1956"/>
                  <a:pt x="2072" y="1961"/>
                </a:cubicBezTo>
                <a:cubicBezTo>
                  <a:pt x="2062" y="1965"/>
                  <a:pt x="2054" y="1973"/>
                  <a:pt x="2045" y="1979"/>
                </a:cubicBezTo>
                <a:cubicBezTo>
                  <a:pt x="2033" y="2017"/>
                  <a:pt x="2003" y="2040"/>
                  <a:pt x="1990" y="2080"/>
                </a:cubicBezTo>
                <a:cubicBezTo>
                  <a:pt x="1983" y="2183"/>
                  <a:pt x="2001" y="2197"/>
                  <a:pt x="1944" y="2254"/>
                </a:cubicBezTo>
                <a:cubicBezTo>
                  <a:pt x="1930" y="2296"/>
                  <a:pt x="1940" y="2339"/>
                  <a:pt x="1908" y="2373"/>
                </a:cubicBezTo>
                <a:cubicBezTo>
                  <a:pt x="1885" y="2442"/>
                  <a:pt x="1908" y="2361"/>
                  <a:pt x="1908" y="2510"/>
                </a:cubicBezTo>
                <a:cubicBezTo>
                  <a:pt x="1908" y="2592"/>
                  <a:pt x="1902" y="2675"/>
                  <a:pt x="1899" y="2757"/>
                </a:cubicBezTo>
                <a:cubicBezTo>
                  <a:pt x="1929" y="2777"/>
                  <a:pt x="1926" y="2767"/>
                  <a:pt x="1935" y="2802"/>
                </a:cubicBezTo>
                <a:cubicBezTo>
                  <a:pt x="1939" y="2817"/>
                  <a:pt x="1933" y="2837"/>
                  <a:pt x="1944" y="2848"/>
                </a:cubicBezTo>
                <a:cubicBezTo>
                  <a:pt x="1959" y="2863"/>
                  <a:pt x="2027" y="2875"/>
                  <a:pt x="2054" y="2885"/>
                </a:cubicBezTo>
                <a:cubicBezTo>
                  <a:pt x="2076" y="2918"/>
                  <a:pt x="2098" y="2945"/>
                  <a:pt x="2136" y="2958"/>
                </a:cubicBezTo>
                <a:cubicBezTo>
                  <a:pt x="2139" y="2967"/>
                  <a:pt x="2152" y="2978"/>
                  <a:pt x="2145" y="2985"/>
                </a:cubicBezTo>
                <a:cubicBezTo>
                  <a:pt x="2138" y="2992"/>
                  <a:pt x="2127" y="2976"/>
                  <a:pt x="2118" y="2976"/>
                </a:cubicBezTo>
                <a:cubicBezTo>
                  <a:pt x="2072" y="2976"/>
                  <a:pt x="2027" y="2982"/>
                  <a:pt x="1981" y="2985"/>
                </a:cubicBezTo>
                <a:cubicBezTo>
                  <a:pt x="1966" y="2982"/>
                  <a:pt x="1949" y="2984"/>
                  <a:pt x="1935" y="2976"/>
                </a:cubicBezTo>
                <a:cubicBezTo>
                  <a:pt x="1926" y="2971"/>
                  <a:pt x="1925" y="2956"/>
                  <a:pt x="1917" y="2949"/>
                </a:cubicBezTo>
                <a:cubicBezTo>
                  <a:pt x="1909" y="2943"/>
                  <a:pt x="1898" y="2942"/>
                  <a:pt x="1889" y="2939"/>
                </a:cubicBezTo>
                <a:cubicBezTo>
                  <a:pt x="1886" y="2930"/>
                  <a:pt x="1886" y="2919"/>
                  <a:pt x="1880" y="2912"/>
                </a:cubicBezTo>
                <a:cubicBezTo>
                  <a:pt x="1852" y="2877"/>
                  <a:pt x="1829" y="2911"/>
                  <a:pt x="1798" y="2921"/>
                </a:cubicBezTo>
                <a:cubicBezTo>
                  <a:pt x="1770" y="2918"/>
                  <a:pt x="1697" y="2919"/>
                  <a:pt x="1688" y="2894"/>
                </a:cubicBezTo>
                <a:cubicBezTo>
                  <a:pt x="1685" y="2886"/>
                  <a:pt x="1703" y="2840"/>
                  <a:pt x="1707" y="2830"/>
                </a:cubicBezTo>
                <a:cubicBezTo>
                  <a:pt x="1705" y="2788"/>
                  <a:pt x="1702" y="2508"/>
                  <a:pt x="1661" y="2446"/>
                </a:cubicBezTo>
                <a:cubicBezTo>
                  <a:pt x="1603" y="2269"/>
                  <a:pt x="1417" y="2341"/>
                  <a:pt x="1240" y="2336"/>
                </a:cubicBezTo>
                <a:cubicBezTo>
                  <a:pt x="1189" y="2302"/>
                  <a:pt x="1144" y="2261"/>
                  <a:pt x="1094" y="2226"/>
                </a:cubicBezTo>
                <a:cubicBezTo>
                  <a:pt x="1043" y="2070"/>
                  <a:pt x="1075" y="2190"/>
                  <a:pt x="1085" y="1851"/>
                </a:cubicBezTo>
                <a:cubicBezTo>
                  <a:pt x="1082" y="1827"/>
                  <a:pt x="1080" y="1802"/>
                  <a:pt x="1076" y="1778"/>
                </a:cubicBezTo>
                <a:cubicBezTo>
                  <a:pt x="1058" y="1677"/>
                  <a:pt x="900" y="1700"/>
                  <a:pt x="838" y="1696"/>
                </a:cubicBezTo>
                <a:cubicBezTo>
                  <a:pt x="808" y="1686"/>
                  <a:pt x="785" y="1670"/>
                  <a:pt x="756" y="1659"/>
                </a:cubicBezTo>
                <a:cubicBezTo>
                  <a:pt x="699" y="1605"/>
                  <a:pt x="620" y="1603"/>
                  <a:pt x="545" y="1595"/>
                </a:cubicBezTo>
                <a:cubicBezTo>
                  <a:pt x="529" y="1546"/>
                  <a:pt x="554" y="1482"/>
                  <a:pt x="564" y="1431"/>
                </a:cubicBezTo>
                <a:cubicBezTo>
                  <a:pt x="570" y="1330"/>
                  <a:pt x="575" y="1295"/>
                  <a:pt x="591" y="1211"/>
                </a:cubicBezTo>
                <a:cubicBezTo>
                  <a:pt x="582" y="1118"/>
                  <a:pt x="588" y="1094"/>
                  <a:pt x="500" y="1065"/>
                </a:cubicBezTo>
                <a:cubicBezTo>
                  <a:pt x="437" y="1005"/>
                  <a:pt x="423" y="1027"/>
                  <a:pt x="308" y="1019"/>
                </a:cubicBezTo>
                <a:cubicBezTo>
                  <a:pt x="354" y="950"/>
                  <a:pt x="310" y="1032"/>
                  <a:pt x="317" y="965"/>
                </a:cubicBezTo>
                <a:cubicBezTo>
                  <a:pt x="319" y="946"/>
                  <a:pt x="335" y="910"/>
                  <a:pt x="335" y="910"/>
                </a:cubicBezTo>
                <a:cubicBezTo>
                  <a:pt x="318" y="838"/>
                  <a:pt x="303" y="769"/>
                  <a:pt x="280" y="699"/>
                </a:cubicBezTo>
                <a:cubicBezTo>
                  <a:pt x="286" y="681"/>
                  <a:pt x="301" y="653"/>
                  <a:pt x="280" y="635"/>
                </a:cubicBezTo>
                <a:cubicBezTo>
                  <a:pt x="246" y="606"/>
                  <a:pt x="84" y="609"/>
                  <a:pt x="70" y="608"/>
                </a:cubicBezTo>
                <a:cubicBezTo>
                  <a:pt x="17" y="555"/>
                  <a:pt x="31" y="583"/>
                  <a:pt x="15" y="535"/>
                </a:cubicBezTo>
                <a:cubicBezTo>
                  <a:pt x="27" y="379"/>
                  <a:pt x="0" y="442"/>
                  <a:pt x="79" y="389"/>
                </a:cubicBezTo>
                <a:cubicBezTo>
                  <a:pt x="82" y="380"/>
                  <a:pt x="83" y="369"/>
                  <a:pt x="88" y="361"/>
                </a:cubicBezTo>
                <a:cubicBezTo>
                  <a:pt x="93" y="354"/>
                  <a:pt x="103" y="351"/>
                  <a:pt x="107" y="343"/>
                </a:cubicBezTo>
                <a:cubicBezTo>
                  <a:pt x="116" y="326"/>
                  <a:pt x="119" y="306"/>
                  <a:pt x="125" y="288"/>
                </a:cubicBezTo>
                <a:cubicBezTo>
                  <a:pt x="128" y="279"/>
                  <a:pt x="131" y="270"/>
                  <a:pt x="134" y="261"/>
                </a:cubicBezTo>
                <a:cubicBezTo>
                  <a:pt x="137" y="252"/>
                  <a:pt x="143" y="233"/>
                  <a:pt x="143" y="233"/>
                </a:cubicBezTo>
                <a:cubicBezTo>
                  <a:pt x="90" y="180"/>
                  <a:pt x="104" y="208"/>
                  <a:pt x="88" y="160"/>
                </a:cubicBezTo>
                <a:cubicBezTo>
                  <a:pt x="104" y="113"/>
                  <a:pt x="85" y="58"/>
                  <a:pt x="107" y="14"/>
                </a:cubicBezTo>
                <a:cubicBezTo>
                  <a:pt x="114" y="0"/>
                  <a:pt x="137" y="19"/>
                  <a:pt x="152" y="23"/>
                </a:cubicBezTo>
                <a:cubicBezTo>
                  <a:pt x="171" y="28"/>
                  <a:pt x="189" y="35"/>
                  <a:pt x="207" y="41"/>
                </a:cubicBezTo>
                <a:cubicBezTo>
                  <a:pt x="280" y="65"/>
                  <a:pt x="231" y="50"/>
                  <a:pt x="381" y="59"/>
                </a:cubicBezTo>
                <a:cubicBezTo>
                  <a:pt x="459" y="81"/>
                  <a:pt x="532" y="97"/>
                  <a:pt x="609" y="123"/>
                </a:cubicBezTo>
                <a:cubicBezTo>
                  <a:pt x="725" y="162"/>
                  <a:pt x="853" y="130"/>
                  <a:pt x="975" y="133"/>
                </a:cubicBezTo>
                <a:cubicBezTo>
                  <a:pt x="1004" y="162"/>
                  <a:pt x="1031" y="180"/>
                  <a:pt x="1048" y="215"/>
                </a:cubicBezTo>
                <a:cubicBezTo>
                  <a:pt x="1066" y="252"/>
                  <a:pt x="1084" y="300"/>
                  <a:pt x="1121" y="325"/>
                </a:cubicBezTo>
                <a:cubicBezTo>
                  <a:pt x="1135" y="335"/>
                  <a:pt x="1199" y="342"/>
                  <a:pt x="1204" y="343"/>
                </a:cubicBezTo>
                <a:cubicBezTo>
                  <a:pt x="1242" y="368"/>
                  <a:pt x="1271" y="396"/>
                  <a:pt x="1313" y="407"/>
                </a:cubicBezTo>
                <a:cubicBezTo>
                  <a:pt x="1354" y="446"/>
                  <a:pt x="1315" y="402"/>
                  <a:pt x="1341" y="489"/>
                </a:cubicBezTo>
                <a:cubicBezTo>
                  <a:pt x="1352" y="525"/>
                  <a:pt x="1380" y="554"/>
                  <a:pt x="1405" y="581"/>
                </a:cubicBezTo>
                <a:cubicBezTo>
                  <a:pt x="1423" y="578"/>
                  <a:pt x="1446" y="583"/>
                  <a:pt x="1460" y="571"/>
                </a:cubicBezTo>
                <a:cubicBezTo>
                  <a:pt x="1485" y="549"/>
                  <a:pt x="1480" y="483"/>
                  <a:pt x="1496" y="453"/>
                </a:cubicBezTo>
                <a:cubicBezTo>
                  <a:pt x="1508" y="429"/>
                  <a:pt x="1569" y="416"/>
                  <a:pt x="1569" y="416"/>
                </a:cubicBezTo>
                <a:cubicBezTo>
                  <a:pt x="1588" y="364"/>
                  <a:pt x="1591" y="311"/>
                  <a:pt x="1542" y="279"/>
                </a:cubicBezTo>
                <a:cubicBezTo>
                  <a:pt x="1552" y="200"/>
                  <a:pt x="1551" y="231"/>
                  <a:pt x="1551" y="187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49" name="Freeform 21"/>
          <p:cNvSpPr>
            <a:spLocks noChangeArrowheads="1"/>
          </p:cNvSpPr>
          <p:nvPr/>
        </p:nvSpPr>
        <p:spPr bwMode="auto">
          <a:xfrm>
            <a:off x="2697163" y="2505075"/>
            <a:ext cx="2379663" cy="3862388"/>
          </a:xfrm>
          <a:custGeom>
            <a:avLst/>
            <a:gdLst>
              <a:gd name="T0" fmla="*/ 340 w 1474"/>
              <a:gd name="T1" fmla="*/ 49 h 2433"/>
              <a:gd name="T2" fmla="*/ 312 w 1474"/>
              <a:gd name="T3" fmla="*/ 31 h 2433"/>
              <a:gd name="T4" fmla="*/ 258 w 1474"/>
              <a:gd name="T5" fmla="*/ 13 h 2433"/>
              <a:gd name="T6" fmla="*/ 184 w 1474"/>
              <a:gd name="T7" fmla="*/ 22 h 2433"/>
              <a:gd name="T8" fmla="*/ 130 w 1474"/>
              <a:gd name="T9" fmla="*/ 196 h 2433"/>
              <a:gd name="T10" fmla="*/ 120 w 1474"/>
              <a:gd name="T11" fmla="*/ 516 h 2433"/>
              <a:gd name="T12" fmla="*/ 93 w 1474"/>
              <a:gd name="T13" fmla="*/ 534 h 2433"/>
              <a:gd name="T14" fmla="*/ 84 w 1474"/>
              <a:gd name="T15" fmla="*/ 561 h 2433"/>
              <a:gd name="T16" fmla="*/ 175 w 1474"/>
              <a:gd name="T17" fmla="*/ 589 h 2433"/>
              <a:gd name="T18" fmla="*/ 221 w 1474"/>
              <a:gd name="T19" fmla="*/ 625 h 2433"/>
              <a:gd name="T20" fmla="*/ 276 w 1474"/>
              <a:gd name="T21" fmla="*/ 635 h 2433"/>
              <a:gd name="T22" fmla="*/ 239 w 1474"/>
              <a:gd name="T23" fmla="*/ 817 h 2433"/>
              <a:gd name="T24" fmla="*/ 203 w 1474"/>
              <a:gd name="T25" fmla="*/ 872 h 2433"/>
              <a:gd name="T26" fmla="*/ 184 w 1474"/>
              <a:gd name="T27" fmla="*/ 936 h 2433"/>
              <a:gd name="T28" fmla="*/ 102 w 1474"/>
              <a:gd name="T29" fmla="*/ 964 h 2433"/>
              <a:gd name="T30" fmla="*/ 56 w 1474"/>
              <a:gd name="T31" fmla="*/ 1174 h 2433"/>
              <a:gd name="T32" fmla="*/ 93 w 1474"/>
              <a:gd name="T33" fmla="*/ 1412 h 2433"/>
              <a:gd name="T34" fmla="*/ 102 w 1474"/>
              <a:gd name="T35" fmla="*/ 1476 h 2433"/>
              <a:gd name="T36" fmla="*/ 157 w 1474"/>
              <a:gd name="T37" fmla="*/ 1485 h 2433"/>
              <a:gd name="T38" fmla="*/ 184 w 1474"/>
              <a:gd name="T39" fmla="*/ 1503 h 2433"/>
              <a:gd name="T40" fmla="*/ 248 w 1474"/>
              <a:gd name="T41" fmla="*/ 1604 h 2433"/>
              <a:gd name="T42" fmla="*/ 267 w 1474"/>
              <a:gd name="T43" fmla="*/ 1659 h 2433"/>
              <a:gd name="T44" fmla="*/ 322 w 1474"/>
              <a:gd name="T45" fmla="*/ 1777 h 2433"/>
              <a:gd name="T46" fmla="*/ 431 w 1474"/>
              <a:gd name="T47" fmla="*/ 1869 h 2433"/>
              <a:gd name="T48" fmla="*/ 523 w 1474"/>
              <a:gd name="T49" fmla="*/ 1805 h 2433"/>
              <a:gd name="T50" fmla="*/ 614 w 1474"/>
              <a:gd name="T51" fmla="*/ 1805 h 2433"/>
              <a:gd name="T52" fmla="*/ 651 w 1474"/>
              <a:gd name="T53" fmla="*/ 1851 h 2433"/>
              <a:gd name="T54" fmla="*/ 696 w 1474"/>
              <a:gd name="T55" fmla="*/ 1997 h 2433"/>
              <a:gd name="T56" fmla="*/ 742 w 1474"/>
              <a:gd name="T57" fmla="*/ 2033 h 2433"/>
              <a:gd name="T58" fmla="*/ 751 w 1474"/>
              <a:gd name="T59" fmla="*/ 2061 h 2433"/>
              <a:gd name="T60" fmla="*/ 770 w 1474"/>
              <a:gd name="T61" fmla="*/ 2088 h 2433"/>
              <a:gd name="T62" fmla="*/ 779 w 1474"/>
              <a:gd name="T63" fmla="*/ 2161 h 2433"/>
              <a:gd name="T64" fmla="*/ 797 w 1474"/>
              <a:gd name="T65" fmla="*/ 2180 h 2433"/>
              <a:gd name="T66" fmla="*/ 907 w 1474"/>
              <a:gd name="T67" fmla="*/ 2308 h 2433"/>
              <a:gd name="T68" fmla="*/ 989 w 1474"/>
              <a:gd name="T69" fmla="*/ 2335 h 2433"/>
              <a:gd name="T70" fmla="*/ 1016 w 1474"/>
              <a:gd name="T71" fmla="*/ 2344 h 2433"/>
              <a:gd name="T72" fmla="*/ 1071 w 1474"/>
              <a:gd name="T73" fmla="*/ 2372 h 2433"/>
              <a:gd name="T74" fmla="*/ 1062 w 1474"/>
              <a:gd name="T75" fmla="*/ 2244 h 2433"/>
              <a:gd name="T76" fmla="*/ 1035 w 1474"/>
              <a:gd name="T77" fmla="*/ 2235 h 2433"/>
              <a:gd name="T78" fmla="*/ 1044 w 1474"/>
              <a:gd name="T79" fmla="*/ 2180 h 2433"/>
              <a:gd name="T80" fmla="*/ 1035 w 1474"/>
              <a:gd name="T81" fmla="*/ 2107 h 2433"/>
              <a:gd name="T82" fmla="*/ 1026 w 1474"/>
              <a:gd name="T83" fmla="*/ 2079 h 2433"/>
              <a:gd name="T84" fmla="*/ 1080 w 1474"/>
              <a:gd name="T85" fmla="*/ 2052 h 2433"/>
              <a:gd name="T86" fmla="*/ 1163 w 1474"/>
              <a:gd name="T87" fmla="*/ 1988 h 2433"/>
              <a:gd name="T88" fmla="*/ 1154 w 1474"/>
              <a:gd name="T89" fmla="*/ 1960 h 2433"/>
              <a:gd name="T90" fmla="*/ 1254 w 1474"/>
              <a:gd name="T91" fmla="*/ 1960 h 2433"/>
              <a:gd name="T92" fmla="*/ 1282 w 1474"/>
              <a:gd name="T93" fmla="*/ 1951 h 2433"/>
              <a:gd name="T94" fmla="*/ 1309 w 1474"/>
              <a:gd name="T95" fmla="*/ 1851 h 2433"/>
              <a:gd name="T96" fmla="*/ 1446 w 1474"/>
              <a:gd name="T97" fmla="*/ 1841 h 2433"/>
              <a:gd name="T98" fmla="*/ 1474 w 1474"/>
              <a:gd name="T99" fmla="*/ 1659 h 2433"/>
              <a:gd name="T100" fmla="*/ 1437 w 1474"/>
              <a:gd name="T101" fmla="*/ 1339 h 2433"/>
              <a:gd name="T102" fmla="*/ 934 w 1474"/>
              <a:gd name="T103" fmla="*/ 1201 h 2433"/>
              <a:gd name="T104" fmla="*/ 843 w 1474"/>
              <a:gd name="T105" fmla="*/ 1119 h 2433"/>
              <a:gd name="T106" fmla="*/ 824 w 1474"/>
              <a:gd name="T107" fmla="*/ 1028 h 2433"/>
              <a:gd name="T108" fmla="*/ 824 w 1474"/>
              <a:gd name="T109" fmla="*/ 653 h 2433"/>
              <a:gd name="T110" fmla="*/ 770 w 1474"/>
              <a:gd name="T111" fmla="*/ 635 h 2433"/>
              <a:gd name="T112" fmla="*/ 587 w 1474"/>
              <a:gd name="T113" fmla="*/ 580 h 2433"/>
              <a:gd name="T114" fmla="*/ 504 w 1474"/>
              <a:gd name="T115" fmla="*/ 552 h 2433"/>
              <a:gd name="T116" fmla="*/ 303 w 1474"/>
              <a:gd name="T117" fmla="*/ 488 h 2433"/>
              <a:gd name="T118" fmla="*/ 358 w 1474"/>
              <a:gd name="T119" fmla="*/ 113 h 2433"/>
              <a:gd name="T120" fmla="*/ 349 w 1474"/>
              <a:gd name="T121" fmla="*/ 68 h 2433"/>
              <a:gd name="T122" fmla="*/ 331 w 1474"/>
              <a:gd name="T123" fmla="*/ 49 h 2433"/>
              <a:gd name="T124" fmla="*/ 340 w 1474"/>
              <a:gd name="T125" fmla="*/ 49 h 243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1474"/>
              <a:gd name="T190" fmla="*/ 0 h 2433"/>
              <a:gd name="T191" fmla="*/ 1474 w 1474"/>
              <a:gd name="T192" fmla="*/ 2433 h 2433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1474" h="2433">
                <a:moveTo>
                  <a:pt x="340" y="49"/>
                </a:moveTo>
                <a:cubicBezTo>
                  <a:pt x="331" y="43"/>
                  <a:pt x="322" y="35"/>
                  <a:pt x="312" y="31"/>
                </a:cubicBezTo>
                <a:cubicBezTo>
                  <a:pt x="295" y="23"/>
                  <a:pt x="258" y="13"/>
                  <a:pt x="258" y="13"/>
                </a:cubicBezTo>
                <a:cubicBezTo>
                  <a:pt x="233" y="16"/>
                  <a:pt x="196" y="0"/>
                  <a:pt x="184" y="22"/>
                </a:cubicBezTo>
                <a:cubicBezTo>
                  <a:pt x="125" y="132"/>
                  <a:pt x="226" y="164"/>
                  <a:pt x="130" y="196"/>
                </a:cubicBezTo>
                <a:cubicBezTo>
                  <a:pt x="127" y="303"/>
                  <a:pt x="132" y="410"/>
                  <a:pt x="120" y="516"/>
                </a:cubicBezTo>
                <a:cubicBezTo>
                  <a:pt x="119" y="527"/>
                  <a:pt x="100" y="526"/>
                  <a:pt x="93" y="534"/>
                </a:cubicBezTo>
                <a:cubicBezTo>
                  <a:pt x="87" y="541"/>
                  <a:pt x="87" y="552"/>
                  <a:pt x="84" y="561"/>
                </a:cubicBezTo>
                <a:cubicBezTo>
                  <a:pt x="125" y="605"/>
                  <a:pt x="75" y="560"/>
                  <a:pt x="175" y="589"/>
                </a:cubicBezTo>
                <a:cubicBezTo>
                  <a:pt x="194" y="594"/>
                  <a:pt x="203" y="619"/>
                  <a:pt x="221" y="625"/>
                </a:cubicBezTo>
                <a:cubicBezTo>
                  <a:pt x="239" y="631"/>
                  <a:pt x="258" y="632"/>
                  <a:pt x="276" y="635"/>
                </a:cubicBezTo>
                <a:cubicBezTo>
                  <a:pt x="296" y="695"/>
                  <a:pt x="305" y="796"/>
                  <a:pt x="239" y="817"/>
                </a:cubicBezTo>
                <a:cubicBezTo>
                  <a:pt x="227" y="835"/>
                  <a:pt x="208" y="851"/>
                  <a:pt x="203" y="872"/>
                </a:cubicBezTo>
                <a:cubicBezTo>
                  <a:pt x="202" y="875"/>
                  <a:pt x="190" y="930"/>
                  <a:pt x="184" y="936"/>
                </a:cubicBezTo>
                <a:cubicBezTo>
                  <a:pt x="170" y="949"/>
                  <a:pt x="121" y="958"/>
                  <a:pt x="102" y="964"/>
                </a:cubicBezTo>
                <a:cubicBezTo>
                  <a:pt x="77" y="1039"/>
                  <a:pt x="129" y="1127"/>
                  <a:pt x="56" y="1174"/>
                </a:cubicBezTo>
                <a:cubicBezTo>
                  <a:pt x="0" y="1258"/>
                  <a:pt x="34" y="1349"/>
                  <a:pt x="93" y="1412"/>
                </a:cubicBezTo>
                <a:cubicBezTo>
                  <a:pt x="96" y="1433"/>
                  <a:pt x="88" y="1460"/>
                  <a:pt x="102" y="1476"/>
                </a:cubicBezTo>
                <a:cubicBezTo>
                  <a:pt x="114" y="1490"/>
                  <a:pt x="139" y="1479"/>
                  <a:pt x="157" y="1485"/>
                </a:cubicBezTo>
                <a:cubicBezTo>
                  <a:pt x="167" y="1488"/>
                  <a:pt x="175" y="1497"/>
                  <a:pt x="184" y="1503"/>
                </a:cubicBezTo>
                <a:cubicBezTo>
                  <a:pt x="198" y="1542"/>
                  <a:pt x="220" y="1574"/>
                  <a:pt x="248" y="1604"/>
                </a:cubicBezTo>
                <a:cubicBezTo>
                  <a:pt x="251" y="1612"/>
                  <a:pt x="266" y="1650"/>
                  <a:pt x="267" y="1659"/>
                </a:cubicBezTo>
                <a:cubicBezTo>
                  <a:pt x="277" y="1723"/>
                  <a:pt x="260" y="1757"/>
                  <a:pt x="322" y="1777"/>
                </a:cubicBezTo>
                <a:cubicBezTo>
                  <a:pt x="354" y="1811"/>
                  <a:pt x="396" y="1839"/>
                  <a:pt x="431" y="1869"/>
                </a:cubicBezTo>
                <a:cubicBezTo>
                  <a:pt x="461" y="1840"/>
                  <a:pt x="482" y="1818"/>
                  <a:pt x="523" y="1805"/>
                </a:cubicBezTo>
                <a:cubicBezTo>
                  <a:pt x="564" y="1778"/>
                  <a:pt x="570" y="1790"/>
                  <a:pt x="614" y="1805"/>
                </a:cubicBezTo>
                <a:cubicBezTo>
                  <a:pt x="625" y="1821"/>
                  <a:pt x="647" y="1832"/>
                  <a:pt x="651" y="1851"/>
                </a:cubicBezTo>
                <a:cubicBezTo>
                  <a:pt x="664" y="1912"/>
                  <a:pt x="633" y="1976"/>
                  <a:pt x="696" y="1997"/>
                </a:cubicBezTo>
                <a:cubicBezTo>
                  <a:pt x="710" y="2010"/>
                  <a:pt x="730" y="2018"/>
                  <a:pt x="742" y="2033"/>
                </a:cubicBezTo>
                <a:cubicBezTo>
                  <a:pt x="748" y="2041"/>
                  <a:pt x="747" y="2052"/>
                  <a:pt x="751" y="2061"/>
                </a:cubicBezTo>
                <a:cubicBezTo>
                  <a:pt x="756" y="2071"/>
                  <a:pt x="764" y="2079"/>
                  <a:pt x="770" y="2088"/>
                </a:cubicBezTo>
                <a:cubicBezTo>
                  <a:pt x="773" y="2112"/>
                  <a:pt x="772" y="2137"/>
                  <a:pt x="779" y="2161"/>
                </a:cubicBezTo>
                <a:cubicBezTo>
                  <a:pt x="781" y="2169"/>
                  <a:pt x="792" y="2173"/>
                  <a:pt x="797" y="2180"/>
                </a:cubicBezTo>
                <a:cubicBezTo>
                  <a:pt x="832" y="2225"/>
                  <a:pt x="866" y="2267"/>
                  <a:pt x="907" y="2308"/>
                </a:cubicBezTo>
                <a:cubicBezTo>
                  <a:pt x="927" y="2328"/>
                  <a:pt x="962" y="2326"/>
                  <a:pt x="989" y="2335"/>
                </a:cubicBezTo>
                <a:cubicBezTo>
                  <a:pt x="998" y="2338"/>
                  <a:pt x="1016" y="2344"/>
                  <a:pt x="1016" y="2344"/>
                </a:cubicBezTo>
                <a:cubicBezTo>
                  <a:pt x="1044" y="2372"/>
                  <a:pt x="1051" y="2433"/>
                  <a:pt x="1071" y="2372"/>
                </a:cubicBezTo>
                <a:cubicBezTo>
                  <a:pt x="1068" y="2329"/>
                  <a:pt x="1073" y="2285"/>
                  <a:pt x="1062" y="2244"/>
                </a:cubicBezTo>
                <a:cubicBezTo>
                  <a:pt x="1060" y="2235"/>
                  <a:pt x="1038" y="2244"/>
                  <a:pt x="1035" y="2235"/>
                </a:cubicBezTo>
                <a:cubicBezTo>
                  <a:pt x="1030" y="2217"/>
                  <a:pt x="1041" y="2198"/>
                  <a:pt x="1044" y="2180"/>
                </a:cubicBezTo>
                <a:cubicBezTo>
                  <a:pt x="1041" y="2156"/>
                  <a:pt x="1039" y="2131"/>
                  <a:pt x="1035" y="2107"/>
                </a:cubicBezTo>
                <a:cubicBezTo>
                  <a:pt x="1033" y="2097"/>
                  <a:pt x="1022" y="2088"/>
                  <a:pt x="1026" y="2079"/>
                </a:cubicBezTo>
                <a:cubicBezTo>
                  <a:pt x="1031" y="2066"/>
                  <a:pt x="1069" y="2056"/>
                  <a:pt x="1080" y="2052"/>
                </a:cubicBezTo>
                <a:cubicBezTo>
                  <a:pt x="1096" y="1993"/>
                  <a:pt x="1104" y="2000"/>
                  <a:pt x="1163" y="1988"/>
                </a:cubicBezTo>
                <a:cubicBezTo>
                  <a:pt x="1160" y="1979"/>
                  <a:pt x="1150" y="1969"/>
                  <a:pt x="1154" y="1960"/>
                </a:cubicBezTo>
                <a:cubicBezTo>
                  <a:pt x="1169" y="1921"/>
                  <a:pt x="1230" y="1952"/>
                  <a:pt x="1254" y="1960"/>
                </a:cubicBezTo>
                <a:cubicBezTo>
                  <a:pt x="1263" y="1957"/>
                  <a:pt x="1276" y="1959"/>
                  <a:pt x="1282" y="1951"/>
                </a:cubicBezTo>
                <a:cubicBezTo>
                  <a:pt x="1294" y="1934"/>
                  <a:pt x="1305" y="1873"/>
                  <a:pt x="1309" y="1851"/>
                </a:cubicBezTo>
                <a:cubicBezTo>
                  <a:pt x="1356" y="1867"/>
                  <a:pt x="1401" y="1858"/>
                  <a:pt x="1446" y="1841"/>
                </a:cubicBezTo>
                <a:cubicBezTo>
                  <a:pt x="1454" y="1778"/>
                  <a:pt x="1466" y="1722"/>
                  <a:pt x="1474" y="1659"/>
                </a:cubicBezTo>
                <a:cubicBezTo>
                  <a:pt x="1473" y="1633"/>
                  <a:pt x="1469" y="1393"/>
                  <a:pt x="1437" y="1339"/>
                </a:cubicBezTo>
                <a:cubicBezTo>
                  <a:pt x="1348" y="1188"/>
                  <a:pt x="1056" y="1206"/>
                  <a:pt x="934" y="1201"/>
                </a:cubicBezTo>
                <a:cubicBezTo>
                  <a:pt x="897" y="1177"/>
                  <a:pt x="879" y="1143"/>
                  <a:pt x="843" y="1119"/>
                </a:cubicBezTo>
                <a:cubicBezTo>
                  <a:pt x="824" y="1061"/>
                  <a:pt x="810" y="1099"/>
                  <a:pt x="824" y="1028"/>
                </a:cubicBezTo>
                <a:cubicBezTo>
                  <a:pt x="832" y="917"/>
                  <a:pt x="849" y="754"/>
                  <a:pt x="824" y="653"/>
                </a:cubicBezTo>
                <a:cubicBezTo>
                  <a:pt x="819" y="635"/>
                  <a:pt x="770" y="635"/>
                  <a:pt x="770" y="635"/>
                </a:cubicBezTo>
                <a:cubicBezTo>
                  <a:pt x="693" y="583"/>
                  <a:pt x="694" y="590"/>
                  <a:pt x="587" y="580"/>
                </a:cubicBezTo>
                <a:cubicBezTo>
                  <a:pt x="559" y="571"/>
                  <a:pt x="532" y="561"/>
                  <a:pt x="504" y="552"/>
                </a:cubicBezTo>
                <a:cubicBezTo>
                  <a:pt x="406" y="487"/>
                  <a:pt x="460" y="499"/>
                  <a:pt x="303" y="488"/>
                </a:cubicBezTo>
                <a:cubicBezTo>
                  <a:pt x="345" y="367"/>
                  <a:pt x="294" y="212"/>
                  <a:pt x="358" y="113"/>
                </a:cubicBezTo>
                <a:cubicBezTo>
                  <a:pt x="355" y="98"/>
                  <a:pt x="355" y="82"/>
                  <a:pt x="349" y="68"/>
                </a:cubicBezTo>
                <a:cubicBezTo>
                  <a:pt x="346" y="60"/>
                  <a:pt x="335" y="57"/>
                  <a:pt x="331" y="49"/>
                </a:cubicBezTo>
                <a:cubicBezTo>
                  <a:pt x="330" y="46"/>
                  <a:pt x="337" y="49"/>
                  <a:pt x="340" y="49"/>
                </a:cubicBez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47" name="Freeform 24"/>
          <p:cNvSpPr>
            <a:spLocks noChangeArrowheads="1"/>
          </p:cNvSpPr>
          <p:nvPr/>
        </p:nvSpPr>
        <p:spPr bwMode="auto">
          <a:xfrm>
            <a:off x="5305425" y="4935538"/>
            <a:ext cx="2052638" cy="1298575"/>
          </a:xfrm>
          <a:custGeom>
            <a:avLst/>
            <a:gdLst>
              <a:gd name="T0" fmla="*/ 13 w 1293"/>
              <a:gd name="T1" fmla="*/ 64 h 818"/>
              <a:gd name="T2" fmla="*/ 50 w 1293"/>
              <a:gd name="T3" fmla="*/ 173 h 818"/>
              <a:gd name="T4" fmla="*/ 87 w 1293"/>
              <a:gd name="T5" fmla="*/ 219 h 818"/>
              <a:gd name="T6" fmla="*/ 178 w 1293"/>
              <a:gd name="T7" fmla="*/ 274 h 818"/>
              <a:gd name="T8" fmla="*/ 215 w 1293"/>
              <a:gd name="T9" fmla="*/ 219 h 818"/>
              <a:gd name="T10" fmla="*/ 242 w 1293"/>
              <a:gd name="T11" fmla="*/ 210 h 818"/>
              <a:gd name="T12" fmla="*/ 343 w 1293"/>
              <a:gd name="T13" fmla="*/ 201 h 818"/>
              <a:gd name="T14" fmla="*/ 397 w 1293"/>
              <a:gd name="T15" fmla="*/ 155 h 818"/>
              <a:gd name="T16" fmla="*/ 544 w 1293"/>
              <a:gd name="T17" fmla="*/ 155 h 818"/>
              <a:gd name="T18" fmla="*/ 635 w 1293"/>
              <a:gd name="T19" fmla="*/ 155 h 818"/>
              <a:gd name="T20" fmla="*/ 791 w 1293"/>
              <a:gd name="T21" fmla="*/ 201 h 818"/>
              <a:gd name="T22" fmla="*/ 891 w 1293"/>
              <a:gd name="T23" fmla="*/ 210 h 818"/>
              <a:gd name="T24" fmla="*/ 900 w 1293"/>
              <a:gd name="T25" fmla="*/ 256 h 818"/>
              <a:gd name="T26" fmla="*/ 955 w 1293"/>
              <a:gd name="T27" fmla="*/ 283 h 818"/>
              <a:gd name="T28" fmla="*/ 1001 w 1293"/>
              <a:gd name="T29" fmla="*/ 466 h 818"/>
              <a:gd name="T30" fmla="*/ 1010 w 1293"/>
              <a:gd name="T31" fmla="*/ 594 h 818"/>
              <a:gd name="T32" fmla="*/ 1065 w 1293"/>
              <a:gd name="T33" fmla="*/ 585 h 818"/>
              <a:gd name="T34" fmla="*/ 1074 w 1293"/>
              <a:gd name="T35" fmla="*/ 621 h 818"/>
              <a:gd name="T36" fmla="*/ 1111 w 1293"/>
              <a:gd name="T37" fmla="*/ 658 h 818"/>
              <a:gd name="T38" fmla="*/ 1184 w 1293"/>
              <a:gd name="T39" fmla="*/ 768 h 818"/>
              <a:gd name="T40" fmla="*/ 1248 w 1293"/>
              <a:gd name="T41" fmla="*/ 804 h 818"/>
              <a:gd name="T42" fmla="*/ 1293 w 1293"/>
              <a:gd name="T43" fmla="*/ 740 h 818"/>
              <a:gd name="T44" fmla="*/ 1284 w 1293"/>
              <a:gd name="T45" fmla="*/ 521 h 818"/>
              <a:gd name="T46" fmla="*/ 1248 w 1293"/>
              <a:gd name="T47" fmla="*/ 475 h 818"/>
              <a:gd name="T48" fmla="*/ 1193 w 1293"/>
              <a:gd name="T49" fmla="*/ 301 h 818"/>
              <a:gd name="T50" fmla="*/ 1147 w 1293"/>
              <a:gd name="T51" fmla="*/ 228 h 818"/>
              <a:gd name="T52" fmla="*/ 1129 w 1293"/>
              <a:gd name="T53" fmla="*/ 173 h 818"/>
              <a:gd name="T54" fmla="*/ 1092 w 1293"/>
              <a:gd name="T55" fmla="*/ 118 h 818"/>
              <a:gd name="T56" fmla="*/ 1065 w 1293"/>
              <a:gd name="T57" fmla="*/ 0 h 818"/>
              <a:gd name="T58" fmla="*/ 1037 w 1293"/>
              <a:gd name="T59" fmla="*/ 18 h 818"/>
              <a:gd name="T60" fmla="*/ 1028 w 1293"/>
              <a:gd name="T61" fmla="*/ 45 h 818"/>
              <a:gd name="T62" fmla="*/ 973 w 1293"/>
              <a:gd name="T63" fmla="*/ 64 h 818"/>
              <a:gd name="T64" fmla="*/ 772 w 1293"/>
              <a:gd name="T65" fmla="*/ 54 h 818"/>
              <a:gd name="T66" fmla="*/ 333 w 1293"/>
              <a:gd name="T67" fmla="*/ 45 h 818"/>
              <a:gd name="T68" fmla="*/ 50 w 1293"/>
              <a:gd name="T69" fmla="*/ 54 h 818"/>
              <a:gd name="T70" fmla="*/ 32 w 1293"/>
              <a:gd name="T71" fmla="*/ 9 h 818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1293"/>
              <a:gd name="T109" fmla="*/ 0 h 818"/>
              <a:gd name="T110" fmla="*/ 1293 w 1293"/>
              <a:gd name="T111" fmla="*/ 818 h 818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1293" h="818">
                <a:moveTo>
                  <a:pt x="13" y="64"/>
                </a:moveTo>
                <a:cubicBezTo>
                  <a:pt x="32" y="224"/>
                  <a:pt x="0" y="96"/>
                  <a:pt x="50" y="173"/>
                </a:cubicBezTo>
                <a:cubicBezTo>
                  <a:pt x="85" y="226"/>
                  <a:pt x="26" y="180"/>
                  <a:pt x="87" y="219"/>
                </a:cubicBezTo>
                <a:cubicBezTo>
                  <a:pt x="106" y="275"/>
                  <a:pt x="129" y="242"/>
                  <a:pt x="178" y="274"/>
                </a:cubicBezTo>
                <a:cubicBezTo>
                  <a:pt x="239" y="254"/>
                  <a:pt x="171" y="285"/>
                  <a:pt x="215" y="219"/>
                </a:cubicBezTo>
                <a:cubicBezTo>
                  <a:pt x="220" y="211"/>
                  <a:pt x="233" y="211"/>
                  <a:pt x="242" y="210"/>
                </a:cubicBezTo>
                <a:cubicBezTo>
                  <a:pt x="275" y="205"/>
                  <a:pt x="309" y="204"/>
                  <a:pt x="343" y="201"/>
                </a:cubicBezTo>
                <a:cubicBezTo>
                  <a:pt x="382" y="160"/>
                  <a:pt x="341" y="136"/>
                  <a:pt x="397" y="155"/>
                </a:cubicBezTo>
                <a:cubicBezTo>
                  <a:pt x="438" y="194"/>
                  <a:pt x="494" y="167"/>
                  <a:pt x="544" y="155"/>
                </a:cubicBezTo>
                <a:cubicBezTo>
                  <a:pt x="586" y="93"/>
                  <a:pt x="589" y="124"/>
                  <a:pt x="635" y="155"/>
                </a:cubicBezTo>
                <a:cubicBezTo>
                  <a:pt x="694" y="243"/>
                  <a:pt x="650" y="212"/>
                  <a:pt x="791" y="201"/>
                </a:cubicBezTo>
                <a:cubicBezTo>
                  <a:pt x="824" y="204"/>
                  <a:pt x="861" y="195"/>
                  <a:pt x="891" y="210"/>
                </a:cubicBezTo>
                <a:cubicBezTo>
                  <a:pt x="905" y="217"/>
                  <a:pt x="894" y="242"/>
                  <a:pt x="900" y="256"/>
                </a:cubicBezTo>
                <a:cubicBezTo>
                  <a:pt x="910" y="278"/>
                  <a:pt x="937" y="278"/>
                  <a:pt x="955" y="283"/>
                </a:cubicBezTo>
                <a:cubicBezTo>
                  <a:pt x="974" y="467"/>
                  <a:pt x="917" y="439"/>
                  <a:pt x="1001" y="466"/>
                </a:cubicBezTo>
                <a:cubicBezTo>
                  <a:pt x="1004" y="509"/>
                  <a:pt x="990" y="556"/>
                  <a:pt x="1010" y="594"/>
                </a:cubicBezTo>
                <a:cubicBezTo>
                  <a:pt x="1019" y="610"/>
                  <a:pt x="1048" y="578"/>
                  <a:pt x="1065" y="585"/>
                </a:cubicBezTo>
                <a:cubicBezTo>
                  <a:pt x="1076" y="590"/>
                  <a:pt x="1071" y="609"/>
                  <a:pt x="1074" y="621"/>
                </a:cubicBezTo>
                <a:cubicBezTo>
                  <a:pt x="1084" y="658"/>
                  <a:pt x="1075" y="647"/>
                  <a:pt x="1111" y="658"/>
                </a:cubicBezTo>
                <a:cubicBezTo>
                  <a:pt x="1122" y="751"/>
                  <a:pt x="1111" y="730"/>
                  <a:pt x="1184" y="768"/>
                </a:cubicBezTo>
                <a:cubicBezTo>
                  <a:pt x="1198" y="811"/>
                  <a:pt x="1204" y="818"/>
                  <a:pt x="1248" y="804"/>
                </a:cubicBezTo>
                <a:cubicBezTo>
                  <a:pt x="1269" y="740"/>
                  <a:pt x="1248" y="755"/>
                  <a:pt x="1293" y="740"/>
                </a:cubicBezTo>
                <a:cubicBezTo>
                  <a:pt x="1290" y="667"/>
                  <a:pt x="1292" y="594"/>
                  <a:pt x="1284" y="521"/>
                </a:cubicBezTo>
                <a:cubicBezTo>
                  <a:pt x="1282" y="502"/>
                  <a:pt x="1256" y="493"/>
                  <a:pt x="1248" y="475"/>
                </a:cubicBezTo>
                <a:cubicBezTo>
                  <a:pt x="1223" y="420"/>
                  <a:pt x="1212" y="358"/>
                  <a:pt x="1193" y="301"/>
                </a:cubicBezTo>
                <a:cubicBezTo>
                  <a:pt x="1182" y="268"/>
                  <a:pt x="1161" y="260"/>
                  <a:pt x="1147" y="228"/>
                </a:cubicBezTo>
                <a:cubicBezTo>
                  <a:pt x="1139" y="210"/>
                  <a:pt x="1135" y="191"/>
                  <a:pt x="1129" y="173"/>
                </a:cubicBezTo>
                <a:cubicBezTo>
                  <a:pt x="1122" y="152"/>
                  <a:pt x="1092" y="118"/>
                  <a:pt x="1092" y="118"/>
                </a:cubicBezTo>
                <a:cubicBezTo>
                  <a:pt x="1067" y="44"/>
                  <a:pt x="1077" y="83"/>
                  <a:pt x="1065" y="0"/>
                </a:cubicBezTo>
                <a:cubicBezTo>
                  <a:pt x="1056" y="6"/>
                  <a:pt x="1044" y="9"/>
                  <a:pt x="1037" y="18"/>
                </a:cubicBezTo>
                <a:cubicBezTo>
                  <a:pt x="1031" y="25"/>
                  <a:pt x="1036" y="39"/>
                  <a:pt x="1028" y="45"/>
                </a:cubicBezTo>
                <a:cubicBezTo>
                  <a:pt x="1012" y="56"/>
                  <a:pt x="973" y="64"/>
                  <a:pt x="973" y="64"/>
                </a:cubicBezTo>
                <a:cubicBezTo>
                  <a:pt x="888" y="40"/>
                  <a:pt x="892" y="46"/>
                  <a:pt x="772" y="54"/>
                </a:cubicBezTo>
                <a:cubicBezTo>
                  <a:pt x="634" y="105"/>
                  <a:pt x="477" y="65"/>
                  <a:pt x="333" y="45"/>
                </a:cubicBezTo>
                <a:cubicBezTo>
                  <a:pt x="236" y="50"/>
                  <a:pt x="143" y="69"/>
                  <a:pt x="50" y="54"/>
                </a:cubicBezTo>
                <a:cubicBezTo>
                  <a:pt x="29" y="22"/>
                  <a:pt x="32" y="38"/>
                  <a:pt x="32" y="9"/>
                </a:cubicBezTo>
              </a:path>
            </a:pathLst>
          </a:custGeom>
          <a:solidFill>
            <a:srgbClr val="3366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6" name="Group 41"/>
          <p:cNvGrpSpPr>
            <a:grpSpLocks/>
          </p:cNvGrpSpPr>
          <p:nvPr/>
        </p:nvGrpSpPr>
        <p:grpSpPr bwMode="auto">
          <a:xfrm>
            <a:off x="601663" y="379413"/>
            <a:ext cx="4275138" cy="2328862"/>
            <a:chOff x="379" y="239"/>
            <a:chExt cx="2693" cy="1467"/>
          </a:xfrm>
        </p:grpSpPr>
        <p:sp>
          <p:nvSpPr>
            <p:cNvPr id="5144" name="Freeform 27"/>
            <p:cNvSpPr>
              <a:spLocks noChangeArrowheads="1"/>
            </p:cNvSpPr>
            <p:nvPr/>
          </p:nvSpPr>
          <p:spPr bwMode="auto">
            <a:xfrm>
              <a:off x="379" y="239"/>
              <a:ext cx="1730" cy="1467"/>
            </a:xfrm>
            <a:custGeom>
              <a:avLst/>
              <a:gdLst>
                <a:gd name="T0" fmla="*/ 1203 w 1672"/>
                <a:gd name="T1" fmla="*/ 236 h 1434"/>
                <a:gd name="T2" fmla="*/ 1230 w 1672"/>
                <a:gd name="T3" fmla="*/ 483 h 1434"/>
                <a:gd name="T4" fmla="*/ 1175 w 1672"/>
                <a:gd name="T5" fmla="*/ 602 h 1434"/>
                <a:gd name="T6" fmla="*/ 1130 w 1672"/>
                <a:gd name="T7" fmla="*/ 739 h 1434"/>
                <a:gd name="T8" fmla="*/ 1203 w 1672"/>
                <a:gd name="T9" fmla="*/ 822 h 1434"/>
                <a:gd name="T10" fmla="*/ 1303 w 1672"/>
                <a:gd name="T11" fmla="*/ 849 h 1434"/>
                <a:gd name="T12" fmla="*/ 1322 w 1672"/>
                <a:gd name="T13" fmla="*/ 867 h 1434"/>
                <a:gd name="T14" fmla="*/ 1349 w 1672"/>
                <a:gd name="T15" fmla="*/ 876 h 1434"/>
                <a:gd name="T16" fmla="*/ 1386 w 1672"/>
                <a:gd name="T17" fmla="*/ 913 h 1434"/>
                <a:gd name="T18" fmla="*/ 1413 w 1672"/>
                <a:gd name="T19" fmla="*/ 1242 h 1434"/>
                <a:gd name="T20" fmla="*/ 1440 w 1672"/>
                <a:gd name="T21" fmla="*/ 1260 h 1434"/>
                <a:gd name="T22" fmla="*/ 1578 w 1672"/>
                <a:gd name="T23" fmla="*/ 1288 h 1434"/>
                <a:gd name="T24" fmla="*/ 1651 w 1672"/>
                <a:gd name="T25" fmla="*/ 1370 h 1434"/>
                <a:gd name="T26" fmla="*/ 1669 w 1672"/>
                <a:gd name="T27" fmla="*/ 1425 h 1434"/>
                <a:gd name="T28" fmla="*/ 1660 w 1672"/>
                <a:gd name="T29" fmla="*/ 1398 h 1434"/>
                <a:gd name="T30" fmla="*/ 1642 w 1672"/>
                <a:gd name="T31" fmla="*/ 1379 h 1434"/>
                <a:gd name="T32" fmla="*/ 1495 w 1672"/>
                <a:gd name="T33" fmla="*/ 1343 h 1434"/>
                <a:gd name="T34" fmla="*/ 1422 w 1672"/>
                <a:gd name="T35" fmla="*/ 1306 h 1434"/>
                <a:gd name="T36" fmla="*/ 1285 w 1672"/>
                <a:gd name="T37" fmla="*/ 1297 h 1434"/>
                <a:gd name="T38" fmla="*/ 1248 w 1672"/>
                <a:gd name="T39" fmla="*/ 1288 h 1434"/>
                <a:gd name="T40" fmla="*/ 1194 w 1672"/>
                <a:gd name="T41" fmla="*/ 1270 h 1434"/>
                <a:gd name="T42" fmla="*/ 965 w 1672"/>
                <a:gd name="T43" fmla="*/ 1224 h 1434"/>
                <a:gd name="T44" fmla="*/ 855 w 1672"/>
                <a:gd name="T45" fmla="*/ 1178 h 1434"/>
                <a:gd name="T46" fmla="*/ 718 w 1672"/>
                <a:gd name="T47" fmla="*/ 1169 h 1434"/>
                <a:gd name="T48" fmla="*/ 480 w 1672"/>
                <a:gd name="T49" fmla="*/ 1078 h 1434"/>
                <a:gd name="T50" fmla="*/ 261 w 1672"/>
                <a:gd name="T51" fmla="*/ 1023 h 1434"/>
                <a:gd name="T52" fmla="*/ 106 w 1672"/>
                <a:gd name="T53" fmla="*/ 986 h 1434"/>
                <a:gd name="T54" fmla="*/ 51 w 1672"/>
                <a:gd name="T55" fmla="*/ 968 h 1434"/>
                <a:gd name="T56" fmla="*/ 23 w 1672"/>
                <a:gd name="T57" fmla="*/ 959 h 1434"/>
                <a:gd name="T58" fmla="*/ 23 w 1672"/>
                <a:gd name="T59" fmla="*/ 776 h 1434"/>
                <a:gd name="T60" fmla="*/ 32 w 1672"/>
                <a:gd name="T61" fmla="*/ 712 h 1434"/>
                <a:gd name="T62" fmla="*/ 60 w 1672"/>
                <a:gd name="T63" fmla="*/ 703 h 1434"/>
                <a:gd name="T64" fmla="*/ 78 w 1672"/>
                <a:gd name="T65" fmla="*/ 684 h 1434"/>
                <a:gd name="T66" fmla="*/ 133 w 1672"/>
                <a:gd name="T67" fmla="*/ 575 h 1434"/>
                <a:gd name="T68" fmla="*/ 142 w 1672"/>
                <a:gd name="T69" fmla="*/ 492 h 1434"/>
                <a:gd name="T70" fmla="*/ 170 w 1672"/>
                <a:gd name="T71" fmla="*/ 474 h 1434"/>
                <a:gd name="T72" fmla="*/ 179 w 1672"/>
                <a:gd name="T73" fmla="*/ 447 h 1434"/>
                <a:gd name="T74" fmla="*/ 243 w 1672"/>
                <a:gd name="T75" fmla="*/ 255 h 1434"/>
                <a:gd name="T76" fmla="*/ 234 w 1672"/>
                <a:gd name="T77" fmla="*/ 63 h 1434"/>
                <a:gd name="T78" fmla="*/ 243 w 1672"/>
                <a:gd name="T79" fmla="*/ 35 h 1434"/>
                <a:gd name="T80" fmla="*/ 325 w 1672"/>
                <a:gd name="T81" fmla="*/ 44 h 1434"/>
                <a:gd name="T82" fmla="*/ 407 w 1672"/>
                <a:gd name="T83" fmla="*/ 63 h 1434"/>
                <a:gd name="T84" fmla="*/ 416 w 1672"/>
                <a:gd name="T85" fmla="*/ 35 h 1434"/>
                <a:gd name="T86" fmla="*/ 471 w 1672"/>
                <a:gd name="T87" fmla="*/ 17 h 1434"/>
                <a:gd name="T88" fmla="*/ 572 w 1672"/>
                <a:gd name="T89" fmla="*/ 63 h 1434"/>
                <a:gd name="T90" fmla="*/ 700 w 1672"/>
                <a:gd name="T91" fmla="*/ 99 h 1434"/>
                <a:gd name="T92" fmla="*/ 800 w 1672"/>
                <a:gd name="T93" fmla="*/ 145 h 1434"/>
                <a:gd name="T94" fmla="*/ 974 w 1672"/>
                <a:gd name="T95" fmla="*/ 182 h 1434"/>
                <a:gd name="T96" fmla="*/ 1056 w 1672"/>
                <a:gd name="T97" fmla="*/ 218 h 1434"/>
                <a:gd name="T98" fmla="*/ 1203 w 1672"/>
                <a:gd name="T99" fmla="*/ 236 h 143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672"/>
                <a:gd name="T151" fmla="*/ 0 h 1434"/>
                <a:gd name="T152" fmla="*/ 1672 w 1672"/>
                <a:gd name="T153" fmla="*/ 1434 h 143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672" h="1434">
                  <a:moveTo>
                    <a:pt x="1203" y="236"/>
                  </a:moveTo>
                  <a:cubicBezTo>
                    <a:pt x="1177" y="316"/>
                    <a:pt x="1153" y="431"/>
                    <a:pt x="1230" y="483"/>
                  </a:cubicBezTo>
                  <a:cubicBezTo>
                    <a:pt x="1223" y="547"/>
                    <a:pt x="1235" y="583"/>
                    <a:pt x="1175" y="602"/>
                  </a:cubicBezTo>
                  <a:cubicBezTo>
                    <a:pt x="1159" y="651"/>
                    <a:pt x="1159" y="696"/>
                    <a:pt x="1130" y="739"/>
                  </a:cubicBezTo>
                  <a:cubicBezTo>
                    <a:pt x="1142" y="825"/>
                    <a:pt x="1129" y="802"/>
                    <a:pt x="1203" y="822"/>
                  </a:cubicBezTo>
                  <a:cubicBezTo>
                    <a:pt x="1267" y="865"/>
                    <a:pt x="1181" y="813"/>
                    <a:pt x="1303" y="849"/>
                  </a:cubicBezTo>
                  <a:cubicBezTo>
                    <a:pt x="1311" y="851"/>
                    <a:pt x="1314" y="863"/>
                    <a:pt x="1322" y="867"/>
                  </a:cubicBezTo>
                  <a:cubicBezTo>
                    <a:pt x="1330" y="872"/>
                    <a:pt x="1340" y="873"/>
                    <a:pt x="1349" y="876"/>
                  </a:cubicBezTo>
                  <a:cubicBezTo>
                    <a:pt x="1361" y="889"/>
                    <a:pt x="1382" y="896"/>
                    <a:pt x="1386" y="913"/>
                  </a:cubicBezTo>
                  <a:cubicBezTo>
                    <a:pt x="1413" y="1019"/>
                    <a:pt x="1387" y="1137"/>
                    <a:pt x="1413" y="1242"/>
                  </a:cubicBezTo>
                  <a:cubicBezTo>
                    <a:pt x="1416" y="1253"/>
                    <a:pt x="1430" y="1256"/>
                    <a:pt x="1440" y="1260"/>
                  </a:cubicBezTo>
                  <a:cubicBezTo>
                    <a:pt x="1480" y="1275"/>
                    <a:pt x="1536" y="1282"/>
                    <a:pt x="1578" y="1288"/>
                  </a:cubicBezTo>
                  <a:cubicBezTo>
                    <a:pt x="1592" y="1330"/>
                    <a:pt x="1620" y="1341"/>
                    <a:pt x="1651" y="1370"/>
                  </a:cubicBezTo>
                  <a:cubicBezTo>
                    <a:pt x="1657" y="1388"/>
                    <a:pt x="1663" y="1407"/>
                    <a:pt x="1669" y="1425"/>
                  </a:cubicBezTo>
                  <a:cubicBezTo>
                    <a:pt x="1672" y="1434"/>
                    <a:pt x="1663" y="1407"/>
                    <a:pt x="1660" y="1398"/>
                  </a:cubicBezTo>
                  <a:cubicBezTo>
                    <a:pt x="1657" y="1390"/>
                    <a:pt x="1650" y="1383"/>
                    <a:pt x="1642" y="1379"/>
                  </a:cubicBezTo>
                  <a:cubicBezTo>
                    <a:pt x="1600" y="1358"/>
                    <a:pt x="1541" y="1351"/>
                    <a:pt x="1495" y="1343"/>
                  </a:cubicBezTo>
                  <a:cubicBezTo>
                    <a:pt x="1466" y="1333"/>
                    <a:pt x="1453" y="1309"/>
                    <a:pt x="1422" y="1306"/>
                  </a:cubicBezTo>
                  <a:cubicBezTo>
                    <a:pt x="1377" y="1301"/>
                    <a:pt x="1331" y="1300"/>
                    <a:pt x="1285" y="1297"/>
                  </a:cubicBezTo>
                  <a:cubicBezTo>
                    <a:pt x="1273" y="1294"/>
                    <a:pt x="1260" y="1292"/>
                    <a:pt x="1248" y="1288"/>
                  </a:cubicBezTo>
                  <a:cubicBezTo>
                    <a:pt x="1230" y="1283"/>
                    <a:pt x="1194" y="1270"/>
                    <a:pt x="1194" y="1270"/>
                  </a:cubicBezTo>
                  <a:cubicBezTo>
                    <a:pt x="1137" y="1213"/>
                    <a:pt x="1034" y="1228"/>
                    <a:pt x="965" y="1224"/>
                  </a:cubicBezTo>
                  <a:cubicBezTo>
                    <a:pt x="926" y="1211"/>
                    <a:pt x="896" y="1191"/>
                    <a:pt x="855" y="1178"/>
                  </a:cubicBezTo>
                  <a:cubicBezTo>
                    <a:pt x="812" y="1164"/>
                    <a:pt x="764" y="1172"/>
                    <a:pt x="718" y="1169"/>
                  </a:cubicBezTo>
                  <a:cubicBezTo>
                    <a:pt x="636" y="1142"/>
                    <a:pt x="561" y="1106"/>
                    <a:pt x="480" y="1078"/>
                  </a:cubicBezTo>
                  <a:cubicBezTo>
                    <a:pt x="409" y="1054"/>
                    <a:pt x="334" y="1039"/>
                    <a:pt x="261" y="1023"/>
                  </a:cubicBezTo>
                  <a:cubicBezTo>
                    <a:pt x="209" y="1012"/>
                    <a:pt x="158" y="999"/>
                    <a:pt x="106" y="986"/>
                  </a:cubicBezTo>
                  <a:cubicBezTo>
                    <a:pt x="87" y="981"/>
                    <a:pt x="69" y="974"/>
                    <a:pt x="51" y="968"/>
                  </a:cubicBezTo>
                  <a:cubicBezTo>
                    <a:pt x="42" y="965"/>
                    <a:pt x="23" y="959"/>
                    <a:pt x="23" y="959"/>
                  </a:cubicBezTo>
                  <a:cubicBezTo>
                    <a:pt x="10" y="893"/>
                    <a:pt x="0" y="845"/>
                    <a:pt x="23" y="776"/>
                  </a:cubicBezTo>
                  <a:cubicBezTo>
                    <a:pt x="26" y="755"/>
                    <a:pt x="22" y="731"/>
                    <a:pt x="32" y="712"/>
                  </a:cubicBezTo>
                  <a:cubicBezTo>
                    <a:pt x="36" y="703"/>
                    <a:pt x="52" y="708"/>
                    <a:pt x="60" y="703"/>
                  </a:cubicBezTo>
                  <a:cubicBezTo>
                    <a:pt x="67" y="698"/>
                    <a:pt x="73" y="691"/>
                    <a:pt x="78" y="684"/>
                  </a:cubicBezTo>
                  <a:cubicBezTo>
                    <a:pt x="104" y="651"/>
                    <a:pt x="110" y="610"/>
                    <a:pt x="133" y="575"/>
                  </a:cubicBezTo>
                  <a:cubicBezTo>
                    <a:pt x="136" y="547"/>
                    <a:pt x="132" y="518"/>
                    <a:pt x="142" y="492"/>
                  </a:cubicBezTo>
                  <a:cubicBezTo>
                    <a:pt x="146" y="482"/>
                    <a:pt x="163" y="483"/>
                    <a:pt x="170" y="474"/>
                  </a:cubicBezTo>
                  <a:cubicBezTo>
                    <a:pt x="176" y="467"/>
                    <a:pt x="176" y="456"/>
                    <a:pt x="179" y="447"/>
                  </a:cubicBezTo>
                  <a:cubicBezTo>
                    <a:pt x="188" y="386"/>
                    <a:pt x="196" y="300"/>
                    <a:pt x="243" y="255"/>
                  </a:cubicBezTo>
                  <a:cubicBezTo>
                    <a:pt x="256" y="186"/>
                    <a:pt x="275" y="124"/>
                    <a:pt x="234" y="63"/>
                  </a:cubicBezTo>
                  <a:cubicBezTo>
                    <a:pt x="237" y="54"/>
                    <a:pt x="237" y="43"/>
                    <a:pt x="243" y="35"/>
                  </a:cubicBezTo>
                  <a:cubicBezTo>
                    <a:pt x="271" y="0"/>
                    <a:pt x="294" y="34"/>
                    <a:pt x="325" y="44"/>
                  </a:cubicBezTo>
                  <a:cubicBezTo>
                    <a:pt x="338" y="86"/>
                    <a:pt x="332" y="97"/>
                    <a:pt x="407" y="63"/>
                  </a:cubicBezTo>
                  <a:cubicBezTo>
                    <a:pt x="416" y="59"/>
                    <a:pt x="408" y="41"/>
                    <a:pt x="416" y="35"/>
                  </a:cubicBezTo>
                  <a:cubicBezTo>
                    <a:pt x="432" y="24"/>
                    <a:pt x="471" y="17"/>
                    <a:pt x="471" y="17"/>
                  </a:cubicBezTo>
                  <a:cubicBezTo>
                    <a:pt x="523" y="50"/>
                    <a:pt x="501" y="51"/>
                    <a:pt x="572" y="63"/>
                  </a:cubicBezTo>
                  <a:cubicBezTo>
                    <a:pt x="614" y="91"/>
                    <a:pt x="650" y="92"/>
                    <a:pt x="700" y="99"/>
                  </a:cubicBezTo>
                  <a:cubicBezTo>
                    <a:pt x="743" y="113"/>
                    <a:pt x="748" y="128"/>
                    <a:pt x="800" y="145"/>
                  </a:cubicBezTo>
                  <a:cubicBezTo>
                    <a:pt x="855" y="163"/>
                    <a:pt x="918" y="168"/>
                    <a:pt x="974" y="182"/>
                  </a:cubicBezTo>
                  <a:cubicBezTo>
                    <a:pt x="1108" y="216"/>
                    <a:pt x="974" y="182"/>
                    <a:pt x="1056" y="218"/>
                  </a:cubicBezTo>
                  <a:cubicBezTo>
                    <a:pt x="1090" y="233"/>
                    <a:pt x="1178" y="264"/>
                    <a:pt x="1203" y="236"/>
                  </a:cubicBezTo>
                  <a:close/>
                </a:path>
              </a:pathLst>
            </a:custGeom>
            <a:solidFill>
              <a:srgbClr val="CC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45" name="Freeform 28"/>
            <p:cNvSpPr>
              <a:spLocks noChangeArrowheads="1"/>
            </p:cNvSpPr>
            <p:nvPr/>
          </p:nvSpPr>
          <p:spPr bwMode="auto">
            <a:xfrm>
              <a:off x="2472" y="515"/>
              <a:ext cx="600" cy="565"/>
            </a:xfrm>
            <a:custGeom>
              <a:avLst/>
              <a:gdLst>
                <a:gd name="T0" fmla="*/ 0 w 600"/>
                <a:gd name="T1" fmla="*/ 103 h 565"/>
                <a:gd name="T2" fmla="*/ 106 w 600"/>
                <a:gd name="T3" fmla="*/ 290 h 565"/>
                <a:gd name="T4" fmla="*/ 207 w 600"/>
                <a:gd name="T5" fmla="*/ 308 h 565"/>
                <a:gd name="T6" fmla="*/ 262 w 600"/>
                <a:gd name="T7" fmla="*/ 354 h 565"/>
                <a:gd name="T8" fmla="*/ 317 w 600"/>
                <a:gd name="T9" fmla="*/ 390 h 565"/>
                <a:gd name="T10" fmla="*/ 371 w 600"/>
                <a:gd name="T11" fmla="*/ 491 h 565"/>
                <a:gd name="T12" fmla="*/ 417 w 600"/>
                <a:gd name="T13" fmla="*/ 564 h 565"/>
                <a:gd name="T14" fmla="*/ 490 w 600"/>
                <a:gd name="T15" fmla="*/ 536 h 565"/>
                <a:gd name="T16" fmla="*/ 545 w 600"/>
                <a:gd name="T17" fmla="*/ 418 h 565"/>
                <a:gd name="T18" fmla="*/ 600 w 600"/>
                <a:gd name="T19" fmla="*/ 354 h 565"/>
                <a:gd name="T20" fmla="*/ 536 w 600"/>
                <a:gd name="T21" fmla="*/ 216 h 565"/>
                <a:gd name="T22" fmla="*/ 51 w 600"/>
                <a:gd name="T23" fmla="*/ 134 h 565"/>
                <a:gd name="T24" fmla="*/ 0 w 600"/>
                <a:gd name="T25" fmla="*/ 103 h 56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600"/>
                <a:gd name="T40" fmla="*/ 0 h 565"/>
                <a:gd name="T41" fmla="*/ 600 w 600"/>
                <a:gd name="T42" fmla="*/ 565 h 56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600" h="565">
                  <a:moveTo>
                    <a:pt x="0" y="103"/>
                  </a:moveTo>
                  <a:cubicBezTo>
                    <a:pt x="37" y="157"/>
                    <a:pt x="44" y="252"/>
                    <a:pt x="106" y="290"/>
                  </a:cubicBezTo>
                  <a:cubicBezTo>
                    <a:pt x="127" y="303"/>
                    <a:pt x="200" y="307"/>
                    <a:pt x="207" y="308"/>
                  </a:cubicBezTo>
                  <a:cubicBezTo>
                    <a:pt x="256" y="373"/>
                    <a:pt x="209" y="325"/>
                    <a:pt x="262" y="354"/>
                  </a:cubicBezTo>
                  <a:cubicBezTo>
                    <a:pt x="281" y="365"/>
                    <a:pt x="317" y="390"/>
                    <a:pt x="317" y="390"/>
                  </a:cubicBezTo>
                  <a:cubicBezTo>
                    <a:pt x="330" y="482"/>
                    <a:pt x="320" y="438"/>
                    <a:pt x="371" y="491"/>
                  </a:cubicBezTo>
                  <a:cubicBezTo>
                    <a:pt x="384" y="527"/>
                    <a:pt x="384" y="542"/>
                    <a:pt x="417" y="564"/>
                  </a:cubicBezTo>
                  <a:cubicBezTo>
                    <a:pt x="430" y="562"/>
                    <a:pt x="483" y="565"/>
                    <a:pt x="490" y="536"/>
                  </a:cubicBezTo>
                  <a:cubicBezTo>
                    <a:pt x="510" y="455"/>
                    <a:pt x="476" y="441"/>
                    <a:pt x="545" y="418"/>
                  </a:cubicBezTo>
                  <a:cubicBezTo>
                    <a:pt x="565" y="396"/>
                    <a:pt x="583" y="379"/>
                    <a:pt x="600" y="354"/>
                  </a:cubicBezTo>
                  <a:cubicBezTo>
                    <a:pt x="572" y="310"/>
                    <a:pt x="572" y="254"/>
                    <a:pt x="536" y="216"/>
                  </a:cubicBezTo>
                  <a:cubicBezTo>
                    <a:pt x="572" y="0"/>
                    <a:pt x="257" y="138"/>
                    <a:pt x="51" y="134"/>
                  </a:cubicBezTo>
                  <a:cubicBezTo>
                    <a:pt x="14" y="122"/>
                    <a:pt x="31" y="131"/>
                    <a:pt x="0" y="103"/>
                  </a:cubicBezTo>
                  <a:close/>
                </a:path>
              </a:pathLst>
            </a:custGeom>
            <a:solidFill>
              <a:srgbClr val="CC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" name="Group 42"/>
          <p:cNvGrpSpPr>
            <a:grpSpLocks/>
          </p:cNvGrpSpPr>
          <p:nvPr/>
        </p:nvGrpSpPr>
        <p:grpSpPr bwMode="auto">
          <a:xfrm>
            <a:off x="444500" y="1901825"/>
            <a:ext cx="2832100" cy="2771775"/>
            <a:chOff x="280" y="1198"/>
            <a:chExt cx="1784" cy="1746"/>
          </a:xfrm>
        </p:grpSpPr>
        <p:sp>
          <p:nvSpPr>
            <p:cNvPr id="5141" name="Freeform 32"/>
            <p:cNvSpPr>
              <a:spLocks noChangeArrowheads="1"/>
            </p:cNvSpPr>
            <p:nvPr/>
          </p:nvSpPr>
          <p:spPr bwMode="auto">
            <a:xfrm>
              <a:off x="640" y="1253"/>
              <a:ext cx="1424" cy="1691"/>
            </a:xfrm>
            <a:custGeom>
              <a:avLst/>
              <a:gdLst>
                <a:gd name="T0" fmla="*/ 91 w 1371"/>
                <a:gd name="T1" fmla="*/ 0 h 1691"/>
                <a:gd name="T2" fmla="*/ 55 w 1371"/>
                <a:gd name="T3" fmla="*/ 155 h 1691"/>
                <a:gd name="T4" fmla="*/ 18 w 1371"/>
                <a:gd name="T5" fmla="*/ 320 h 1691"/>
                <a:gd name="T6" fmla="*/ 27 w 1371"/>
                <a:gd name="T7" fmla="*/ 521 h 1691"/>
                <a:gd name="T8" fmla="*/ 73 w 1371"/>
                <a:gd name="T9" fmla="*/ 530 h 1691"/>
                <a:gd name="T10" fmla="*/ 128 w 1371"/>
                <a:gd name="T11" fmla="*/ 713 h 1691"/>
                <a:gd name="T12" fmla="*/ 201 w 1371"/>
                <a:gd name="T13" fmla="*/ 758 h 1691"/>
                <a:gd name="T14" fmla="*/ 219 w 1371"/>
                <a:gd name="T15" fmla="*/ 850 h 1691"/>
                <a:gd name="T16" fmla="*/ 265 w 1371"/>
                <a:gd name="T17" fmla="*/ 896 h 1691"/>
                <a:gd name="T18" fmla="*/ 320 w 1371"/>
                <a:gd name="T19" fmla="*/ 932 h 1691"/>
                <a:gd name="T20" fmla="*/ 357 w 1371"/>
                <a:gd name="T21" fmla="*/ 1042 h 1691"/>
                <a:gd name="T22" fmla="*/ 402 w 1371"/>
                <a:gd name="T23" fmla="*/ 1115 h 1691"/>
                <a:gd name="T24" fmla="*/ 421 w 1371"/>
                <a:gd name="T25" fmla="*/ 1170 h 1691"/>
                <a:gd name="T26" fmla="*/ 411 w 1371"/>
                <a:gd name="T27" fmla="*/ 1316 h 1691"/>
                <a:gd name="T28" fmla="*/ 393 w 1371"/>
                <a:gd name="T29" fmla="*/ 1344 h 1691"/>
                <a:gd name="T30" fmla="*/ 384 w 1371"/>
                <a:gd name="T31" fmla="*/ 1426 h 1691"/>
                <a:gd name="T32" fmla="*/ 357 w 1371"/>
                <a:gd name="T33" fmla="*/ 1435 h 1691"/>
                <a:gd name="T34" fmla="*/ 622 w 1371"/>
                <a:gd name="T35" fmla="*/ 1426 h 1691"/>
                <a:gd name="T36" fmla="*/ 750 w 1371"/>
                <a:gd name="T37" fmla="*/ 1435 h 1691"/>
                <a:gd name="T38" fmla="*/ 859 w 1371"/>
                <a:gd name="T39" fmla="*/ 1490 h 1691"/>
                <a:gd name="T40" fmla="*/ 887 w 1371"/>
                <a:gd name="T41" fmla="*/ 1499 h 1691"/>
                <a:gd name="T42" fmla="*/ 933 w 1371"/>
                <a:gd name="T43" fmla="*/ 1654 h 1691"/>
                <a:gd name="T44" fmla="*/ 960 w 1371"/>
                <a:gd name="T45" fmla="*/ 1673 h 1691"/>
                <a:gd name="T46" fmla="*/ 1079 w 1371"/>
                <a:gd name="T47" fmla="*/ 1664 h 1691"/>
                <a:gd name="T48" fmla="*/ 1088 w 1371"/>
                <a:gd name="T49" fmla="*/ 1554 h 1691"/>
                <a:gd name="T50" fmla="*/ 1125 w 1371"/>
                <a:gd name="T51" fmla="*/ 1481 h 1691"/>
                <a:gd name="T52" fmla="*/ 1152 w 1371"/>
                <a:gd name="T53" fmla="*/ 1325 h 1691"/>
                <a:gd name="T54" fmla="*/ 1189 w 1371"/>
                <a:gd name="T55" fmla="*/ 1270 h 1691"/>
                <a:gd name="T56" fmla="*/ 1253 w 1371"/>
                <a:gd name="T57" fmla="*/ 1252 h 1691"/>
                <a:gd name="T58" fmla="*/ 1326 w 1371"/>
                <a:gd name="T59" fmla="*/ 1170 h 1691"/>
                <a:gd name="T60" fmla="*/ 1335 w 1371"/>
                <a:gd name="T61" fmla="*/ 987 h 1691"/>
                <a:gd name="T62" fmla="*/ 1326 w 1371"/>
                <a:gd name="T63" fmla="*/ 960 h 1691"/>
                <a:gd name="T64" fmla="*/ 1271 w 1371"/>
                <a:gd name="T65" fmla="*/ 941 h 1691"/>
                <a:gd name="T66" fmla="*/ 1189 w 1371"/>
                <a:gd name="T67" fmla="*/ 896 h 1691"/>
                <a:gd name="T68" fmla="*/ 1125 w 1371"/>
                <a:gd name="T69" fmla="*/ 886 h 1691"/>
                <a:gd name="T70" fmla="*/ 1161 w 1371"/>
                <a:gd name="T71" fmla="*/ 804 h 1691"/>
                <a:gd name="T72" fmla="*/ 1161 w 1371"/>
                <a:gd name="T73" fmla="*/ 713 h 1691"/>
                <a:gd name="T74" fmla="*/ 1198 w 1371"/>
                <a:gd name="T75" fmla="*/ 502 h 1691"/>
                <a:gd name="T76" fmla="*/ 1234 w 1371"/>
                <a:gd name="T77" fmla="*/ 411 h 1691"/>
                <a:gd name="T78" fmla="*/ 1225 w 1371"/>
                <a:gd name="T79" fmla="*/ 338 h 1691"/>
                <a:gd name="T80" fmla="*/ 951 w 1371"/>
                <a:gd name="T81" fmla="*/ 274 h 1691"/>
                <a:gd name="T82" fmla="*/ 896 w 1371"/>
                <a:gd name="T83" fmla="*/ 256 h 1691"/>
                <a:gd name="T84" fmla="*/ 859 w 1371"/>
                <a:gd name="T85" fmla="*/ 219 h 1691"/>
                <a:gd name="T86" fmla="*/ 741 w 1371"/>
                <a:gd name="T87" fmla="*/ 192 h 1691"/>
                <a:gd name="T88" fmla="*/ 375 w 1371"/>
                <a:gd name="T89" fmla="*/ 146 h 1691"/>
                <a:gd name="T90" fmla="*/ 192 w 1371"/>
                <a:gd name="T91" fmla="*/ 18 h 1691"/>
                <a:gd name="T92" fmla="*/ 91 w 1371"/>
                <a:gd name="T93" fmla="*/ 0 h 169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371"/>
                <a:gd name="T142" fmla="*/ 0 h 1691"/>
                <a:gd name="T143" fmla="*/ 1371 w 1371"/>
                <a:gd name="T144" fmla="*/ 1691 h 169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371" h="1691">
                  <a:moveTo>
                    <a:pt x="91" y="0"/>
                  </a:moveTo>
                  <a:cubicBezTo>
                    <a:pt x="80" y="118"/>
                    <a:pt x="81" y="76"/>
                    <a:pt x="55" y="155"/>
                  </a:cubicBezTo>
                  <a:cubicBezTo>
                    <a:pt x="50" y="225"/>
                    <a:pt x="64" y="274"/>
                    <a:pt x="18" y="320"/>
                  </a:cubicBezTo>
                  <a:cubicBezTo>
                    <a:pt x="29" y="375"/>
                    <a:pt x="0" y="481"/>
                    <a:pt x="27" y="521"/>
                  </a:cubicBezTo>
                  <a:cubicBezTo>
                    <a:pt x="36" y="534"/>
                    <a:pt x="58" y="527"/>
                    <a:pt x="73" y="530"/>
                  </a:cubicBezTo>
                  <a:cubicBezTo>
                    <a:pt x="133" y="588"/>
                    <a:pt x="102" y="641"/>
                    <a:pt x="128" y="713"/>
                  </a:cubicBezTo>
                  <a:cubicBezTo>
                    <a:pt x="138" y="740"/>
                    <a:pt x="201" y="758"/>
                    <a:pt x="201" y="758"/>
                  </a:cubicBezTo>
                  <a:cubicBezTo>
                    <a:pt x="211" y="788"/>
                    <a:pt x="205" y="822"/>
                    <a:pt x="219" y="850"/>
                  </a:cubicBezTo>
                  <a:cubicBezTo>
                    <a:pt x="229" y="869"/>
                    <a:pt x="250" y="881"/>
                    <a:pt x="265" y="896"/>
                  </a:cubicBezTo>
                  <a:cubicBezTo>
                    <a:pt x="280" y="911"/>
                    <a:pt x="320" y="932"/>
                    <a:pt x="320" y="932"/>
                  </a:cubicBezTo>
                  <a:cubicBezTo>
                    <a:pt x="340" y="1033"/>
                    <a:pt x="315" y="1003"/>
                    <a:pt x="357" y="1042"/>
                  </a:cubicBezTo>
                  <a:cubicBezTo>
                    <a:pt x="368" y="1074"/>
                    <a:pt x="389" y="1085"/>
                    <a:pt x="402" y="1115"/>
                  </a:cubicBezTo>
                  <a:cubicBezTo>
                    <a:pt x="410" y="1133"/>
                    <a:pt x="421" y="1170"/>
                    <a:pt x="421" y="1170"/>
                  </a:cubicBezTo>
                  <a:cubicBezTo>
                    <a:pt x="418" y="1219"/>
                    <a:pt x="419" y="1268"/>
                    <a:pt x="411" y="1316"/>
                  </a:cubicBezTo>
                  <a:cubicBezTo>
                    <a:pt x="409" y="1327"/>
                    <a:pt x="396" y="1333"/>
                    <a:pt x="393" y="1344"/>
                  </a:cubicBezTo>
                  <a:cubicBezTo>
                    <a:pt x="386" y="1371"/>
                    <a:pt x="394" y="1400"/>
                    <a:pt x="384" y="1426"/>
                  </a:cubicBezTo>
                  <a:cubicBezTo>
                    <a:pt x="381" y="1435"/>
                    <a:pt x="348" y="1435"/>
                    <a:pt x="357" y="1435"/>
                  </a:cubicBezTo>
                  <a:cubicBezTo>
                    <a:pt x="445" y="1435"/>
                    <a:pt x="534" y="1429"/>
                    <a:pt x="622" y="1426"/>
                  </a:cubicBezTo>
                  <a:cubicBezTo>
                    <a:pt x="645" y="1354"/>
                    <a:pt x="703" y="1420"/>
                    <a:pt x="750" y="1435"/>
                  </a:cubicBezTo>
                  <a:cubicBezTo>
                    <a:pt x="786" y="1489"/>
                    <a:pt x="783" y="1481"/>
                    <a:pt x="859" y="1490"/>
                  </a:cubicBezTo>
                  <a:cubicBezTo>
                    <a:pt x="868" y="1493"/>
                    <a:pt x="881" y="1491"/>
                    <a:pt x="887" y="1499"/>
                  </a:cubicBezTo>
                  <a:cubicBezTo>
                    <a:pt x="915" y="1538"/>
                    <a:pt x="910" y="1615"/>
                    <a:pt x="933" y="1654"/>
                  </a:cubicBezTo>
                  <a:cubicBezTo>
                    <a:pt x="939" y="1664"/>
                    <a:pt x="951" y="1667"/>
                    <a:pt x="960" y="1673"/>
                  </a:cubicBezTo>
                  <a:cubicBezTo>
                    <a:pt x="1000" y="1670"/>
                    <a:pt x="1050" y="1691"/>
                    <a:pt x="1079" y="1664"/>
                  </a:cubicBezTo>
                  <a:cubicBezTo>
                    <a:pt x="1106" y="1639"/>
                    <a:pt x="1082" y="1590"/>
                    <a:pt x="1088" y="1554"/>
                  </a:cubicBezTo>
                  <a:cubicBezTo>
                    <a:pt x="1096" y="1502"/>
                    <a:pt x="1098" y="1507"/>
                    <a:pt x="1125" y="1481"/>
                  </a:cubicBezTo>
                  <a:cubicBezTo>
                    <a:pt x="1141" y="1430"/>
                    <a:pt x="1137" y="1374"/>
                    <a:pt x="1152" y="1325"/>
                  </a:cubicBezTo>
                  <a:cubicBezTo>
                    <a:pt x="1159" y="1304"/>
                    <a:pt x="1168" y="1277"/>
                    <a:pt x="1189" y="1270"/>
                  </a:cubicBezTo>
                  <a:cubicBezTo>
                    <a:pt x="1228" y="1257"/>
                    <a:pt x="1207" y="1263"/>
                    <a:pt x="1253" y="1252"/>
                  </a:cubicBezTo>
                  <a:cubicBezTo>
                    <a:pt x="1265" y="1167"/>
                    <a:pt x="1252" y="1188"/>
                    <a:pt x="1326" y="1170"/>
                  </a:cubicBezTo>
                  <a:cubicBezTo>
                    <a:pt x="1371" y="1100"/>
                    <a:pt x="1351" y="1144"/>
                    <a:pt x="1335" y="987"/>
                  </a:cubicBezTo>
                  <a:cubicBezTo>
                    <a:pt x="1334" y="978"/>
                    <a:pt x="1334" y="966"/>
                    <a:pt x="1326" y="960"/>
                  </a:cubicBezTo>
                  <a:cubicBezTo>
                    <a:pt x="1310" y="949"/>
                    <a:pt x="1289" y="947"/>
                    <a:pt x="1271" y="941"/>
                  </a:cubicBezTo>
                  <a:cubicBezTo>
                    <a:pt x="1244" y="932"/>
                    <a:pt x="1216" y="904"/>
                    <a:pt x="1189" y="896"/>
                  </a:cubicBezTo>
                  <a:cubicBezTo>
                    <a:pt x="1168" y="890"/>
                    <a:pt x="1146" y="889"/>
                    <a:pt x="1125" y="886"/>
                  </a:cubicBezTo>
                  <a:cubicBezTo>
                    <a:pt x="1135" y="856"/>
                    <a:pt x="1151" y="834"/>
                    <a:pt x="1161" y="804"/>
                  </a:cubicBezTo>
                  <a:cubicBezTo>
                    <a:pt x="1144" y="752"/>
                    <a:pt x="1154" y="797"/>
                    <a:pt x="1161" y="713"/>
                  </a:cubicBezTo>
                  <a:cubicBezTo>
                    <a:pt x="1166" y="651"/>
                    <a:pt x="1146" y="554"/>
                    <a:pt x="1198" y="502"/>
                  </a:cubicBezTo>
                  <a:cubicBezTo>
                    <a:pt x="1209" y="469"/>
                    <a:pt x="1226" y="446"/>
                    <a:pt x="1234" y="411"/>
                  </a:cubicBezTo>
                  <a:cubicBezTo>
                    <a:pt x="1231" y="387"/>
                    <a:pt x="1237" y="359"/>
                    <a:pt x="1225" y="338"/>
                  </a:cubicBezTo>
                  <a:cubicBezTo>
                    <a:pt x="1182" y="264"/>
                    <a:pt x="996" y="276"/>
                    <a:pt x="951" y="274"/>
                  </a:cubicBezTo>
                  <a:cubicBezTo>
                    <a:pt x="933" y="268"/>
                    <a:pt x="914" y="262"/>
                    <a:pt x="896" y="256"/>
                  </a:cubicBezTo>
                  <a:cubicBezTo>
                    <a:pt x="879" y="251"/>
                    <a:pt x="875" y="227"/>
                    <a:pt x="859" y="219"/>
                  </a:cubicBezTo>
                  <a:cubicBezTo>
                    <a:pt x="818" y="199"/>
                    <a:pt x="785" y="198"/>
                    <a:pt x="741" y="192"/>
                  </a:cubicBezTo>
                  <a:cubicBezTo>
                    <a:pt x="609" y="146"/>
                    <a:pt x="531" y="152"/>
                    <a:pt x="375" y="146"/>
                  </a:cubicBezTo>
                  <a:cubicBezTo>
                    <a:pt x="302" y="122"/>
                    <a:pt x="261" y="41"/>
                    <a:pt x="192" y="18"/>
                  </a:cubicBezTo>
                  <a:cubicBezTo>
                    <a:pt x="141" y="1"/>
                    <a:pt x="174" y="10"/>
                    <a:pt x="91" y="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43" name="Freeform 34"/>
            <p:cNvSpPr>
              <a:spLocks noChangeArrowheads="1"/>
            </p:cNvSpPr>
            <p:nvPr/>
          </p:nvSpPr>
          <p:spPr bwMode="auto">
            <a:xfrm>
              <a:off x="280" y="1198"/>
              <a:ext cx="799" cy="1521"/>
            </a:xfrm>
            <a:custGeom>
              <a:avLst/>
              <a:gdLst>
                <a:gd name="T0" fmla="*/ 122 w 799"/>
                <a:gd name="T1" fmla="*/ 0 h 1521"/>
                <a:gd name="T2" fmla="*/ 58 w 799"/>
                <a:gd name="T3" fmla="*/ 128 h 1521"/>
                <a:gd name="T4" fmla="*/ 77 w 799"/>
                <a:gd name="T5" fmla="*/ 512 h 1521"/>
                <a:gd name="T6" fmla="*/ 122 w 799"/>
                <a:gd name="T7" fmla="*/ 658 h 1521"/>
                <a:gd name="T8" fmla="*/ 131 w 799"/>
                <a:gd name="T9" fmla="*/ 749 h 1521"/>
                <a:gd name="T10" fmla="*/ 168 w 799"/>
                <a:gd name="T11" fmla="*/ 896 h 1521"/>
                <a:gd name="T12" fmla="*/ 214 w 799"/>
                <a:gd name="T13" fmla="*/ 1106 h 1521"/>
                <a:gd name="T14" fmla="*/ 269 w 799"/>
                <a:gd name="T15" fmla="*/ 1115 h 1521"/>
                <a:gd name="T16" fmla="*/ 305 w 799"/>
                <a:gd name="T17" fmla="*/ 1170 h 1521"/>
                <a:gd name="T18" fmla="*/ 333 w 799"/>
                <a:gd name="T19" fmla="*/ 1188 h 1521"/>
                <a:gd name="T20" fmla="*/ 397 w 799"/>
                <a:gd name="T21" fmla="*/ 1243 h 1521"/>
                <a:gd name="T22" fmla="*/ 506 w 799"/>
                <a:gd name="T23" fmla="*/ 1463 h 1521"/>
                <a:gd name="T24" fmla="*/ 653 w 799"/>
                <a:gd name="T25" fmla="*/ 1490 h 1521"/>
                <a:gd name="T26" fmla="*/ 753 w 799"/>
                <a:gd name="T27" fmla="*/ 1508 h 1521"/>
                <a:gd name="T28" fmla="*/ 771 w 799"/>
                <a:gd name="T29" fmla="*/ 1453 h 1521"/>
                <a:gd name="T30" fmla="*/ 799 w 799"/>
                <a:gd name="T31" fmla="*/ 1261 h 1521"/>
                <a:gd name="T32" fmla="*/ 707 w 799"/>
                <a:gd name="T33" fmla="*/ 1069 h 1521"/>
                <a:gd name="T34" fmla="*/ 698 w 799"/>
                <a:gd name="T35" fmla="*/ 996 h 1521"/>
                <a:gd name="T36" fmla="*/ 643 w 799"/>
                <a:gd name="T37" fmla="*/ 960 h 1521"/>
                <a:gd name="T38" fmla="*/ 625 w 799"/>
                <a:gd name="T39" fmla="*/ 932 h 1521"/>
                <a:gd name="T40" fmla="*/ 616 w 799"/>
                <a:gd name="T41" fmla="*/ 905 h 1521"/>
                <a:gd name="T42" fmla="*/ 579 w 799"/>
                <a:gd name="T43" fmla="*/ 850 h 1521"/>
                <a:gd name="T44" fmla="*/ 525 w 799"/>
                <a:gd name="T45" fmla="*/ 786 h 1521"/>
                <a:gd name="T46" fmla="*/ 497 w 799"/>
                <a:gd name="T47" fmla="*/ 740 h 1521"/>
                <a:gd name="T48" fmla="*/ 488 w 799"/>
                <a:gd name="T49" fmla="*/ 713 h 1521"/>
                <a:gd name="T50" fmla="*/ 470 w 799"/>
                <a:gd name="T51" fmla="*/ 685 h 1521"/>
                <a:gd name="T52" fmla="*/ 424 w 799"/>
                <a:gd name="T53" fmla="*/ 548 h 1521"/>
                <a:gd name="T54" fmla="*/ 406 w 799"/>
                <a:gd name="T55" fmla="*/ 521 h 1521"/>
                <a:gd name="T56" fmla="*/ 387 w 799"/>
                <a:gd name="T57" fmla="*/ 503 h 1521"/>
                <a:gd name="T58" fmla="*/ 397 w 799"/>
                <a:gd name="T59" fmla="*/ 420 h 1521"/>
                <a:gd name="T60" fmla="*/ 406 w 799"/>
                <a:gd name="T61" fmla="*/ 301 h 1521"/>
                <a:gd name="T62" fmla="*/ 433 w 799"/>
                <a:gd name="T63" fmla="*/ 247 h 1521"/>
                <a:gd name="T64" fmla="*/ 387 w 799"/>
                <a:gd name="T65" fmla="*/ 73 h 1521"/>
                <a:gd name="T66" fmla="*/ 305 w 799"/>
                <a:gd name="T67" fmla="*/ 36 h 1521"/>
                <a:gd name="T68" fmla="*/ 122 w 799"/>
                <a:gd name="T69" fmla="*/ 0 h 152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799"/>
                <a:gd name="T106" fmla="*/ 0 h 1521"/>
                <a:gd name="T107" fmla="*/ 799 w 799"/>
                <a:gd name="T108" fmla="*/ 1521 h 152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799" h="1521">
                  <a:moveTo>
                    <a:pt x="122" y="0"/>
                  </a:moveTo>
                  <a:cubicBezTo>
                    <a:pt x="104" y="54"/>
                    <a:pt x="98" y="88"/>
                    <a:pt x="58" y="128"/>
                  </a:cubicBezTo>
                  <a:cubicBezTo>
                    <a:pt x="52" y="231"/>
                    <a:pt x="0" y="435"/>
                    <a:pt x="77" y="512"/>
                  </a:cubicBezTo>
                  <a:cubicBezTo>
                    <a:pt x="93" y="560"/>
                    <a:pt x="95" y="617"/>
                    <a:pt x="122" y="658"/>
                  </a:cubicBezTo>
                  <a:cubicBezTo>
                    <a:pt x="125" y="688"/>
                    <a:pt x="131" y="719"/>
                    <a:pt x="131" y="749"/>
                  </a:cubicBezTo>
                  <a:cubicBezTo>
                    <a:pt x="131" y="802"/>
                    <a:pt x="103" y="874"/>
                    <a:pt x="168" y="896"/>
                  </a:cubicBezTo>
                  <a:cubicBezTo>
                    <a:pt x="210" y="959"/>
                    <a:pt x="142" y="1080"/>
                    <a:pt x="214" y="1106"/>
                  </a:cubicBezTo>
                  <a:cubicBezTo>
                    <a:pt x="231" y="1112"/>
                    <a:pt x="251" y="1112"/>
                    <a:pt x="269" y="1115"/>
                  </a:cubicBezTo>
                  <a:cubicBezTo>
                    <a:pt x="281" y="1133"/>
                    <a:pt x="293" y="1152"/>
                    <a:pt x="305" y="1170"/>
                  </a:cubicBezTo>
                  <a:cubicBezTo>
                    <a:pt x="311" y="1179"/>
                    <a:pt x="324" y="1181"/>
                    <a:pt x="333" y="1188"/>
                  </a:cubicBezTo>
                  <a:cubicBezTo>
                    <a:pt x="355" y="1205"/>
                    <a:pt x="377" y="1224"/>
                    <a:pt x="397" y="1243"/>
                  </a:cubicBezTo>
                  <a:cubicBezTo>
                    <a:pt x="422" y="1307"/>
                    <a:pt x="438" y="1428"/>
                    <a:pt x="506" y="1463"/>
                  </a:cubicBezTo>
                  <a:cubicBezTo>
                    <a:pt x="548" y="1484"/>
                    <a:pt x="607" y="1482"/>
                    <a:pt x="653" y="1490"/>
                  </a:cubicBezTo>
                  <a:cubicBezTo>
                    <a:pt x="708" y="1508"/>
                    <a:pt x="688" y="1521"/>
                    <a:pt x="753" y="1508"/>
                  </a:cubicBezTo>
                  <a:cubicBezTo>
                    <a:pt x="776" y="1473"/>
                    <a:pt x="771" y="1492"/>
                    <a:pt x="771" y="1453"/>
                  </a:cubicBezTo>
                  <a:cubicBezTo>
                    <a:pt x="794" y="1391"/>
                    <a:pt x="779" y="1324"/>
                    <a:pt x="799" y="1261"/>
                  </a:cubicBezTo>
                  <a:cubicBezTo>
                    <a:pt x="783" y="1164"/>
                    <a:pt x="764" y="1145"/>
                    <a:pt x="707" y="1069"/>
                  </a:cubicBezTo>
                  <a:cubicBezTo>
                    <a:pt x="704" y="1045"/>
                    <a:pt x="710" y="1017"/>
                    <a:pt x="698" y="996"/>
                  </a:cubicBezTo>
                  <a:cubicBezTo>
                    <a:pt x="687" y="977"/>
                    <a:pt x="643" y="960"/>
                    <a:pt x="643" y="960"/>
                  </a:cubicBezTo>
                  <a:cubicBezTo>
                    <a:pt x="637" y="951"/>
                    <a:pt x="630" y="942"/>
                    <a:pt x="625" y="932"/>
                  </a:cubicBezTo>
                  <a:cubicBezTo>
                    <a:pt x="621" y="923"/>
                    <a:pt x="621" y="913"/>
                    <a:pt x="616" y="905"/>
                  </a:cubicBezTo>
                  <a:cubicBezTo>
                    <a:pt x="605" y="886"/>
                    <a:pt x="579" y="850"/>
                    <a:pt x="579" y="850"/>
                  </a:cubicBezTo>
                  <a:cubicBezTo>
                    <a:pt x="567" y="815"/>
                    <a:pt x="556" y="806"/>
                    <a:pt x="525" y="786"/>
                  </a:cubicBezTo>
                  <a:cubicBezTo>
                    <a:pt x="494" y="703"/>
                    <a:pt x="538" y="809"/>
                    <a:pt x="497" y="740"/>
                  </a:cubicBezTo>
                  <a:cubicBezTo>
                    <a:pt x="492" y="732"/>
                    <a:pt x="492" y="722"/>
                    <a:pt x="488" y="713"/>
                  </a:cubicBezTo>
                  <a:cubicBezTo>
                    <a:pt x="483" y="703"/>
                    <a:pt x="476" y="694"/>
                    <a:pt x="470" y="685"/>
                  </a:cubicBezTo>
                  <a:cubicBezTo>
                    <a:pt x="465" y="627"/>
                    <a:pt x="482" y="567"/>
                    <a:pt x="424" y="548"/>
                  </a:cubicBezTo>
                  <a:cubicBezTo>
                    <a:pt x="418" y="539"/>
                    <a:pt x="413" y="529"/>
                    <a:pt x="406" y="521"/>
                  </a:cubicBezTo>
                  <a:cubicBezTo>
                    <a:pt x="400" y="514"/>
                    <a:pt x="388" y="512"/>
                    <a:pt x="387" y="503"/>
                  </a:cubicBezTo>
                  <a:cubicBezTo>
                    <a:pt x="385" y="475"/>
                    <a:pt x="394" y="448"/>
                    <a:pt x="397" y="420"/>
                  </a:cubicBezTo>
                  <a:cubicBezTo>
                    <a:pt x="401" y="380"/>
                    <a:pt x="399" y="340"/>
                    <a:pt x="406" y="301"/>
                  </a:cubicBezTo>
                  <a:cubicBezTo>
                    <a:pt x="410" y="281"/>
                    <a:pt x="427" y="266"/>
                    <a:pt x="433" y="247"/>
                  </a:cubicBezTo>
                  <a:cubicBezTo>
                    <a:pt x="441" y="118"/>
                    <a:pt x="480" y="103"/>
                    <a:pt x="387" y="73"/>
                  </a:cubicBezTo>
                  <a:cubicBezTo>
                    <a:pt x="364" y="57"/>
                    <a:pt x="334" y="39"/>
                    <a:pt x="305" y="36"/>
                  </a:cubicBezTo>
                  <a:cubicBezTo>
                    <a:pt x="129" y="19"/>
                    <a:pt x="189" y="65"/>
                    <a:pt x="122" y="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39" name="Freeform 35"/>
          <p:cNvSpPr>
            <a:spLocks noChangeArrowheads="1"/>
          </p:cNvSpPr>
          <p:nvPr/>
        </p:nvSpPr>
        <p:spPr bwMode="auto">
          <a:xfrm>
            <a:off x="1535113" y="4197350"/>
            <a:ext cx="1309688" cy="649288"/>
          </a:xfrm>
          <a:custGeom>
            <a:avLst/>
            <a:gdLst>
              <a:gd name="T0" fmla="*/ 2 w 825"/>
              <a:gd name="T1" fmla="*/ 62 h 409"/>
              <a:gd name="T2" fmla="*/ 84 w 825"/>
              <a:gd name="T3" fmla="*/ 145 h 409"/>
              <a:gd name="T4" fmla="*/ 103 w 825"/>
              <a:gd name="T5" fmla="*/ 163 h 409"/>
              <a:gd name="T6" fmla="*/ 112 w 825"/>
              <a:gd name="T7" fmla="*/ 190 h 409"/>
              <a:gd name="T8" fmla="*/ 176 w 825"/>
              <a:gd name="T9" fmla="*/ 209 h 409"/>
              <a:gd name="T10" fmla="*/ 203 w 825"/>
              <a:gd name="T11" fmla="*/ 227 h 409"/>
              <a:gd name="T12" fmla="*/ 231 w 825"/>
              <a:gd name="T13" fmla="*/ 273 h 409"/>
              <a:gd name="T14" fmla="*/ 313 w 825"/>
              <a:gd name="T15" fmla="*/ 300 h 409"/>
              <a:gd name="T16" fmla="*/ 395 w 825"/>
              <a:gd name="T17" fmla="*/ 337 h 409"/>
              <a:gd name="T18" fmla="*/ 496 w 825"/>
              <a:gd name="T19" fmla="*/ 373 h 409"/>
              <a:gd name="T20" fmla="*/ 633 w 825"/>
              <a:gd name="T21" fmla="*/ 391 h 409"/>
              <a:gd name="T22" fmla="*/ 679 w 825"/>
              <a:gd name="T23" fmla="*/ 318 h 409"/>
              <a:gd name="T24" fmla="*/ 788 w 825"/>
              <a:gd name="T25" fmla="*/ 327 h 409"/>
              <a:gd name="T26" fmla="*/ 816 w 825"/>
              <a:gd name="T27" fmla="*/ 346 h 409"/>
              <a:gd name="T28" fmla="*/ 807 w 825"/>
              <a:gd name="T29" fmla="*/ 318 h 409"/>
              <a:gd name="T30" fmla="*/ 734 w 825"/>
              <a:gd name="T31" fmla="*/ 282 h 409"/>
              <a:gd name="T32" fmla="*/ 715 w 825"/>
              <a:gd name="T33" fmla="*/ 263 h 409"/>
              <a:gd name="T34" fmla="*/ 651 w 825"/>
              <a:gd name="T35" fmla="*/ 254 h 409"/>
              <a:gd name="T36" fmla="*/ 642 w 825"/>
              <a:gd name="T37" fmla="*/ 218 h 409"/>
              <a:gd name="T38" fmla="*/ 624 w 825"/>
              <a:gd name="T39" fmla="*/ 163 h 409"/>
              <a:gd name="T40" fmla="*/ 615 w 825"/>
              <a:gd name="T41" fmla="*/ 135 h 409"/>
              <a:gd name="T42" fmla="*/ 542 w 825"/>
              <a:gd name="T43" fmla="*/ 99 h 409"/>
              <a:gd name="T44" fmla="*/ 514 w 825"/>
              <a:gd name="T45" fmla="*/ 90 h 409"/>
              <a:gd name="T46" fmla="*/ 459 w 825"/>
              <a:gd name="T47" fmla="*/ 62 h 409"/>
              <a:gd name="T48" fmla="*/ 350 w 825"/>
              <a:gd name="T49" fmla="*/ 7 h 409"/>
              <a:gd name="T50" fmla="*/ 20 w 825"/>
              <a:gd name="T51" fmla="*/ 26 h 409"/>
              <a:gd name="T52" fmla="*/ 2 w 825"/>
              <a:gd name="T53" fmla="*/ 62 h 409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825"/>
              <a:gd name="T82" fmla="*/ 0 h 409"/>
              <a:gd name="T83" fmla="*/ 825 w 825"/>
              <a:gd name="T84" fmla="*/ 409 h 409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825" h="409">
                <a:moveTo>
                  <a:pt x="2" y="62"/>
                </a:moveTo>
                <a:cubicBezTo>
                  <a:pt x="14" y="138"/>
                  <a:pt x="12" y="129"/>
                  <a:pt x="84" y="145"/>
                </a:cubicBezTo>
                <a:cubicBezTo>
                  <a:pt x="90" y="151"/>
                  <a:pt x="98" y="156"/>
                  <a:pt x="103" y="163"/>
                </a:cubicBezTo>
                <a:cubicBezTo>
                  <a:pt x="108" y="171"/>
                  <a:pt x="105" y="183"/>
                  <a:pt x="112" y="190"/>
                </a:cubicBezTo>
                <a:cubicBezTo>
                  <a:pt x="128" y="206"/>
                  <a:pt x="155" y="203"/>
                  <a:pt x="176" y="209"/>
                </a:cubicBezTo>
                <a:cubicBezTo>
                  <a:pt x="185" y="215"/>
                  <a:pt x="196" y="219"/>
                  <a:pt x="203" y="227"/>
                </a:cubicBezTo>
                <a:cubicBezTo>
                  <a:pt x="224" y="254"/>
                  <a:pt x="196" y="256"/>
                  <a:pt x="231" y="273"/>
                </a:cubicBezTo>
                <a:cubicBezTo>
                  <a:pt x="257" y="286"/>
                  <a:pt x="289" y="284"/>
                  <a:pt x="313" y="300"/>
                </a:cubicBezTo>
                <a:cubicBezTo>
                  <a:pt x="340" y="318"/>
                  <a:pt x="365" y="326"/>
                  <a:pt x="395" y="337"/>
                </a:cubicBezTo>
                <a:cubicBezTo>
                  <a:pt x="426" y="367"/>
                  <a:pt x="452" y="366"/>
                  <a:pt x="496" y="373"/>
                </a:cubicBezTo>
                <a:cubicBezTo>
                  <a:pt x="550" y="409"/>
                  <a:pt x="558" y="400"/>
                  <a:pt x="633" y="391"/>
                </a:cubicBezTo>
                <a:cubicBezTo>
                  <a:pt x="643" y="360"/>
                  <a:pt x="656" y="341"/>
                  <a:pt x="679" y="318"/>
                </a:cubicBezTo>
                <a:cubicBezTo>
                  <a:pt x="715" y="321"/>
                  <a:pt x="752" y="320"/>
                  <a:pt x="788" y="327"/>
                </a:cubicBezTo>
                <a:cubicBezTo>
                  <a:pt x="799" y="329"/>
                  <a:pt x="806" y="351"/>
                  <a:pt x="816" y="346"/>
                </a:cubicBezTo>
                <a:cubicBezTo>
                  <a:pt x="825" y="342"/>
                  <a:pt x="812" y="326"/>
                  <a:pt x="807" y="318"/>
                </a:cubicBezTo>
                <a:cubicBezTo>
                  <a:pt x="793" y="295"/>
                  <a:pt x="734" y="282"/>
                  <a:pt x="734" y="282"/>
                </a:cubicBezTo>
                <a:cubicBezTo>
                  <a:pt x="728" y="276"/>
                  <a:pt x="723" y="266"/>
                  <a:pt x="715" y="263"/>
                </a:cubicBezTo>
                <a:cubicBezTo>
                  <a:pt x="695" y="256"/>
                  <a:pt x="669" y="265"/>
                  <a:pt x="651" y="254"/>
                </a:cubicBezTo>
                <a:cubicBezTo>
                  <a:pt x="640" y="248"/>
                  <a:pt x="646" y="230"/>
                  <a:pt x="642" y="218"/>
                </a:cubicBezTo>
                <a:cubicBezTo>
                  <a:pt x="637" y="200"/>
                  <a:pt x="630" y="181"/>
                  <a:pt x="624" y="163"/>
                </a:cubicBezTo>
                <a:cubicBezTo>
                  <a:pt x="621" y="154"/>
                  <a:pt x="622" y="142"/>
                  <a:pt x="615" y="135"/>
                </a:cubicBezTo>
                <a:cubicBezTo>
                  <a:pt x="582" y="104"/>
                  <a:pt x="604" y="119"/>
                  <a:pt x="542" y="99"/>
                </a:cubicBezTo>
                <a:cubicBezTo>
                  <a:pt x="533" y="96"/>
                  <a:pt x="514" y="90"/>
                  <a:pt x="514" y="90"/>
                </a:cubicBezTo>
                <a:cubicBezTo>
                  <a:pt x="420" y="24"/>
                  <a:pt x="550" y="111"/>
                  <a:pt x="459" y="62"/>
                </a:cubicBezTo>
                <a:cubicBezTo>
                  <a:pt x="413" y="37"/>
                  <a:pt x="397" y="24"/>
                  <a:pt x="350" y="7"/>
                </a:cubicBezTo>
                <a:cubicBezTo>
                  <a:pt x="241" y="20"/>
                  <a:pt x="127" y="0"/>
                  <a:pt x="20" y="26"/>
                </a:cubicBezTo>
                <a:cubicBezTo>
                  <a:pt x="0" y="31"/>
                  <a:pt x="2" y="119"/>
                  <a:pt x="2" y="62"/>
                </a:cubicBezTo>
                <a:close/>
              </a:path>
            </a:pathLst>
          </a:cu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9" name="Group 48"/>
          <p:cNvGrpSpPr>
            <a:grpSpLocks/>
          </p:cNvGrpSpPr>
          <p:nvPr/>
        </p:nvGrpSpPr>
        <p:grpSpPr bwMode="auto">
          <a:xfrm>
            <a:off x="6011863" y="969963"/>
            <a:ext cx="2879725" cy="4052887"/>
            <a:chOff x="3787" y="611"/>
            <a:chExt cx="1814" cy="2553"/>
          </a:xfrm>
        </p:grpSpPr>
        <p:sp>
          <p:nvSpPr>
            <p:cNvPr id="5137" name="Freeform 49"/>
            <p:cNvSpPr>
              <a:spLocks noChangeArrowheads="1"/>
            </p:cNvSpPr>
            <p:nvPr/>
          </p:nvSpPr>
          <p:spPr bwMode="auto">
            <a:xfrm>
              <a:off x="4008" y="611"/>
              <a:ext cx="1437" cy="2553"/>
            </a:xfrm>
            <a:custGeom>
              <a:avLst/>
              <a:gdLst>
                <a:gd name="T0" fmla="*/ 1318 w 1437"/>
                <a:gd name="T1" fmla="*/ 240 h 2553"/>
                <a:gd name="T2" fmla="*/ 1273 w 1437"/>
                <a:gd name="T3" fmla="*/ 133 h 2553"/>
                <a:gd name="T4" fmla="*/ 1203 w 1437"/>
                <a:gd name="T5" fmla="*/ 0 h 2553"/>
                <a:gd name="T6" fmla="*/ 1123 w 1437"/>
                <a:gd name="T7" fmla="*/ 45 h 2553"/>
                <a:gd name="T8" fmla="*/ 1043 w 1437"/>
                <a:gd name="T9" fmla="*/ 275 h 2553"/>
                <a:gd name="T10" fmla="*/ 963 w 1437"/>
                <a:gd name="T11" fmla="*/ 426 h 2553"/>
                <a:gd name="T12" fmla="*/ 901 w 1437"/>
                <a:gd name="T13" fmla="*/ 550 h 2553"/>
                <a:gd name="T14" fmla="*/ 848 w 1437"/>
                <a:gd name="T15" fmla="*/ 568 h 2553"/>
                <a:gd name="T16" fmla="*/ 777 w 1437"/>
                <a:gd name="T17" fmla="*/ 621 h 2553"/>
                <a:gd name="T18" fmla="*/ 627 w 1437"/>
                <a:gd name="T19" fmla="*/ 780 h 2553"/>
                <a:gd name="T20" fmla="*/ 520 w 1437"/>
                <a:gd name="T21" fmla="*/ 966 h 2553"/>
                <a:gd name="T22" fmla="*/ 467 w 1437"/>
                <a:gd name="T23" fmla="*/ 1170 h 2553"/>
                <a:gd name="T24" fmla="*/ 370 w 1437"/>
                <a:gd name="T25" fmla="*/ 1551 h 2553"/>
                <a:gd name="T26" fmla="*/ 290 w 1437"/>
                <a:gd name="T27" fmla="*/ 1711 h 2553"/>
                <a:gd name="T28" fmla="*/ 210 w 1437"/>
                <a:gd name="T29" fmla="*/ 1835 h 2553"/>
                <a:gd name="T30" fmla="*/ 139 w 1437"/>
                <a:gd name="T31" fmla="*/ 1923 h 2553"/>
                <a:gd name="T32" fmla="*/ 68 w 1437"/>
                <a:gd name="T33" fmla="*/ 2056 h 2553"/>
                <a:gd name="T34" fmla="*/ 59 w 1437"/>
                <a:gd name="T35" fmla="*/ 2242 h 2553"/>
                <a:gd name="T36" fmla="*/ 201 w 1437"/>
                <a:gd name="T37" fmla="*/ 2473 h 2553"/>
                <a:gd name="T38" fmla="*/ 290 w 1437"/>
                <a:gd name="T39" fmla="*/ 2535 h 2553"/>
                <a:gd name="T40" fmla="*/ 396 w 1437"/>
                <a:gd name="T41" fmla="*/ 2473 h 2553"/>
                <a:gd name="T42" fmla="*/ 520 w 1437"/>
                <a:gd name="T43" fmla="*/ 2287 h 2553"/>
                <a:gd name="T44" fmla="*/ 591 w 1437"/>
                <a:gd name="T45" fmla="*/ 2118 h 2553"/>
                <a:gd name="T46" fmla="*/ 751 w 1437"/>
                <a:gd name="T47" fmla="*/ 1968 h 2553"/>
                <a:gd name="T48" fmla="*/ 822 w 1437"/>
                <a:gd name="T49" fmla="*/ 1906 h 2553"/>
                <a:gd name="T50" fmla="*/ 813 w 1437"/>
                <a:gd name="T51" fmla="*/ 1728 h 2553"/>
                <a:gd name="T52" fmla="*/ 848 w 1437"/>
                <a:gd name="T53" fmla="*/ 1631 h 2553"/>
                <a:gd name="T54" fmla="*/ 760 w 1437"/>
                <a:gd name="T55" fmla="*/ 1480 h 2553"/>
                <a:gd name="T56" fmla="*/ 813 w 1437"/>
                <a:gd name="T57" fmla="*/ 1525 h 2553"/>
                <a:gd name="T58" fmla="*/ 839 w 1437"/>
                <a:gd name="T59" fmla="*/ 1285 h 2553"/>
                <a:gd name="T60" fmla="*/ 946 w 1437"/>
                <a:gd name="T61" fmla="*/ 1214 h 2553"/>
                <a:gd name="T62" fmla="*/ 946 w 1437"/>
                <a:gd name="T63" fmla="*/ 1011 h 2553"/>
                <a:gd name="T64" fmla="*/ 1043 w 1437"/>
                <a:gd name="T65" fmla="*/ 913 h 2553"/>
                <a:gd name="T66" fmla="*/ 1229 w 1437"/>
                <a:gd name="T67" fmla="*/ 842 h 2553"/>
                <a:gd name="T68" fmla="*/ 1158 w 1437"/>
                <a:gd name="T69" fmla="*/ 745 h 2553"/>
                <a:gd name="T70" fmla="*/ 1123 w 1437"/>
                <a:gd name="T71" fmla="*/ 638 h 2553"/>
                <a:gd name="T72" fmla="*/ 1238 w 1437"/>
                <a:gd name="T73" fmla="*/ 497 h 2553"/>
                <a:gd name="T74" fmla="*/ 1265 w 1437"/>
                <a:gd name="T75" fmla="*/ 444 h 2553"/>
                <a:gd name="T76" fmla="*/ 1309 w 1437"/>
                <a:gd name="T77" fmla="*/ 381 h 255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437"/>
                <a:gd name="T118" fmla="*/ 0 h 2553"/>
                <a:gd name="T119" fmla="*/ 1437 w 1437"/>
                <a:gd name="T120" fmla="*/ 2553 h 2553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437" h="2553">
                  <a:moveTo>
                    <a:pt x="1398" y="266"/>
                  </a:moveTo>
                  <a:cubicBezTo>
                    <a:pt x="1371" y="257"/>
                    <a:pt x="1345" y="249"/>
                    <a:pt x="1318" y="240"/>
                  </a:cubicBezTo>
                  <a:cubicBezTo>
                    <a:pt x="1290" y="198"/>
                    <a:pt x="1303" y="223"/>
                    <a:pt x="1282" y="160"/>
                  </a:cubicBezTo>
                  <a:cubicBezTo>
                    <a:pt x="1279" y="151"/>
                    <a:pt x="1276" y="142"/>
                    <a:pt x="1273" y="133"/>
                  </a:cubicBezTo>
                  <a:cubicBezTo>
                    <a:pt x="1270" y="124"/>
                    <a:pt x="1265" y="107"/>
                    <a:pt x="1265" y="107"/>
                  </a:cubicBezTo>
                  <a:cubicBezTo>
                    <a:pt x="1256" y="28"/>
                    <a:pt x="1268" y="22"/>
                    <a:pt x="1203" y="0"/>
                  </a:cubicBezTo>
                  <a:cubicBezTo>
                    <a:pt x="1179" y="5"/>
                    <a:pt x="1149" y="0"/>
                    <a:pt x="1132" y="18"/>
                  </a:cubicBezTo>
                  <a:cubicBezTo>
                    <a:pt x="1125" y="25"/>
                    <a:pt x="1128" y="37"/>
                    <a:pt x="1123" y="45"/>
                  </a:cubicBezTo>
                  <a:cubicBezTo>
                    <a:pt x="1113" y="64"/>
                    <a:pt x="1087" y="98"/>
                    <a:pt x="1087" y="98"/>
                  </a:cubicBezTo>
                  <a:cubicBezTo>
                    <a:pt x="1068" y="163"/>
                    <a:pt x="1117" y="250"/>
                    <a:pt x="1043" y="275"/>
                  </a:cubicBezTo>
                  <a:cubicBezTo>
                    <a:pt x="1024" y="330"/>
                    <a:pt x="1021" y="366"/>
                    <a:pt x="972" y="399"/>
                  </a:cubicBezTo>
                  <a:cubicBezTo>
                    <a:pt x="969" y="408"/>
                    <a:pt x="968" y="418"/>
                    <a:pt x="963" y="426"/>
                  </a:cubicBezTo>
                  <a:cubicBezTo>
                    <a:pt x="956" y="436"/>
                    <a:pt x="941" y="440"/>
                    <a:pt x="937" y="452"/>
                  </a:cubicBezTo>
                  <a:cubicBezTo>
                    <a:pt x="905" y="558"/>
                    <a:pt x="963" y="529"/>
                    <a:pt x="901" y="550"/>
                  </a:cubicBezTo>
                  <a:cubicBezTo>
                    <a:pt x="897" y="562"/>
                    <a:pt x="890" y="598"/>
                    <a:pt x="866" y="594"/>
                  </a:cubicBezTo>
                  <a:cubicBezTo>
                    <a:pt x="856" y="592"/>
                    <a:pt x="855" y="575"/>
                    <a:pt x="848" y="568"/>
                  </a:cubicBezTo>
                  <a:cubicBezTo>
                    <a:pt x="841" y="561"/>
                    <a:pt x="831" y="556"/>
                    <a:pt x="822" y="550"/>
                  </a:cubicBezTo>
                  <a:cubicBezTo>
                    <a:pt x="779" y="578"/>
                    <a:pt x="798" y="558"/>
                    <a:pt x="777" y="621"/>
                  </a:cubicBezTo>
                  <a:cubicBezTo>
                    <a:pt x="776" y="623"/>
                    <a:pt x="725" y="638"/>
                    <a:pt x="724" y="638"/>
                  </a:cubicBezTo>
                  <a:cubicBezTo>
                    <a:pt x="693" y="685"/>
                    <a:pt x="683" y="761"/>
                    <a:pt x="627" y="780"/>
                  </a:cubicBezTo>
                  <a:cubicBezTo>
                    <a:pt x="583" y="845"/>
                    <a:pt x="543" y="858"/>
                    <a:pt x="467" y="869"/>
                  </a:cubicBezTo>
                  <a:cubicBezTo>
                    <a:pt x="502" y="919"/>
                    <a:pt x="463" y="946"/>
                    <a:pt x="520" y="966"/>
                  </a:cubicBezTo>
                  <a:cubicBezTo>
                    <a:pt x="538" y="1021"/>
                    <a:pt x="530" y="1018"/>
                    <a:pt x="476" y="1028"/>
                  </a:cubicBezTo>
                  <a:cubicBezTo>
                    <a:pt x="473" y="1075"/>
                    <a:pt x="473" y="1123"/>
                    <a:pt x="467" y="1170"/>
                  </a:cubicBezTo>
                  <a:cubicBezTo>
                    <a:pt x="457" y="1247"/>
                    <a:pt x="432" y="1323"/>
                    <a:pt x="423" y="1401"/>
                  </a:cubicBezTo>
                  <a:cubicBezTo>
                    <a:pt x="416" y="1457"/>
                    <a:pt x="419" y="1517"/>
                    <a:pt x="370" y="1551"/>
                  </a:cubicBezTo>
                  <a:cubicBezTo>
                    <a:pt x="352" y="1603"/>
                    <a:pt x="330" y="1637"/>
                    <a:pt x="299" y="1684"/>
                  </a:cubicBezTo>
                  <a:cubicBezTo>
                    <a:pt x="294" y="1692"/>
                    <a:pt x="294" y="1703"/>
                    <a:pt x="290" y="1711"/>
                  </a:cubicBezTo>
                  <a:cubicBezTo>
                    <a:pt x="285" y="1720"/>
                    <a:pt x="278" y="1728"/>
                    <a:pt x="272" y="1737"/>
                  </a:cubicBezTo>
                  <a:cubicBezTo>
                    <a:pt x="259" y="1776"/>
                    <a:pt x="244" y="1813"/>
                    <a:pt x="210" y="1835"/>
                  </a:cubicBezTo>
                  <a:cubicBezTo>
                    <a:pt x="186" y="1904"/>
                    <a:pt x="222" y="1823"/>
                    <a:pt x="175" y="1870"/>
                  </a:cubicBezTo>
                  <a:cubicBezTo>
                    <a:pt x="160" y="1885"/>
                    <a:pt x="151" y="1905"/>
                    <a:pt x="139" y="1923"/>
                  </a:cubicBezTo>
                  <a:cubicBezTo>
                    <a:pt x="133" y="1932"/>
                    <a:pt x="121" y="1950"/>
                    <a:pt x="121" y="1950"/>
                  </a:cubicBezTo>
                  <a:cubicBezTo>
                    <a:pt x="110" y="1987"/>
                    <a:pt x="87" y="2022"/>
                    <a:pt x="68" y="2056"/>
                  </a:cubicBezTo>
                  <a:cubicBezTo>
                    <a:pt x="58" y="2074"/>
                    <a:pt x="33" y="2109"/>
                    <a:pt x="33" y="2109"/>
                  </a:cubicBezTo>
                  <a:cubicBezTo>
                    <a:pt x="17" y="2158"/>
                    <a:pt x="0" y="2224"/>
                    <a:pt x="59" y="2242"/>
                  </a:cubicBezTo>
                  <a:cubicBezTo>
                    <a:pt x="73" y="2310"/>
                    <a:pt x="68" y="2322"/>
                    <a:pt x="139" y="2340"/>
                  </a:cubicBezTo>
                  <a:cubicBezTo>
                    <a:pt x="164" y="2375"/>
                    <a:pt x="169" y="2447"/>
                    <a:pt x="201" y="2473"/>
                  </a:cubicBezTo>
                  <a:cubicBezTo>
                    <a:pt x="213" y="2483"/>
                    <a:pt x="265" y="2503"/>
                    <a:pt x="281" y="2508"/>
                  </a:cubicBezTo>
                  <a:cubicBezTo>
                    <a:pt x="284" y="2517"/>
                    <a:pt x="282" y="2529"/>
                    <a:pt x="290" y="2535"/>
                  </a:cubicBezTo>
                  <a:cubicBezTo>
                    <a:pt x="305" y="2546"/>
                    <a:pt x="343" y="2553"/>
                    <a:pt x="343" y="2553"/>
                  </a:cubicBezTo>
                  <a:cubicBezTo>
                    <a:pt x="355" y="2503"/>
                    <a:pt x="369" y="2512"/>
                    <a:pt x="396" y="2473"/>
                  </a:cubicBezTo>
                  <a:cubicBezTo>
                    <a:pt x="410" y="2420"/>
                    <a:pt x="405" y="2387"/>
                    <a:pt x="449" y="2358"/>
                  </a:cubicBezTo>
                  <a:cubicBezTo>
                    <a:pt x="474" y="2283"/>
                    <a:pt x="452" y="2311"/>
                    <a:pt x="520" y="2287"/>
                  </a:cubicBezTo>
                  <a:cubicBezTo>
                    <a:pt x="548" y="2245"/>
                    <a:pt x="560" y="2191"/>
                    <a:pt x="582" y="2145"/>
                  </a:cubicBezTo>
                  <a:cubicBezTo>
                    <a:pt x="586" y="2136"/>
                    <a:pt x="584" y="2125"/>
                    <a:pt x="591" y="2118"/>
                  </a:cubicBezTo>
                  <a:cubicBezTo>
                    <a:pt x="621" y="2088"/>
                    <a:pt x="638" y="2085"/>
                    <a:pt x="671" y="2074"/>
                  </a:cubicBezTo>
                  <a:cubicBezTo>
                    <a:pt x="698" y="2033"/>
                    <a:pt x="721" y="2004"/>
                    <a:pt x="751" y="1968"/>
                  </a:cubicBezTo>
                  <a:cubicBezTo>
                    <a:pt x="758" y="1960"/>
                    <a:pt x="760" y="1948"/>
                    <a:pt x="768" y="1941"/>
                  </a:cubicBezTo>
                  <a:cubicBezTo>
                    <a:pt x="784" y="1927"/>
                    <a:pt x="822" y="1906"/>
                    <a:pt x="822" y="1906"/>
                  </a:cubicBezTo>
                  <a:cubicBezTo>
                    <a:pt x="833" y="1870"/>
                    <a:pt x="825" y="1843"/>
                    <a:pt x="813" y="1808"/>
                  </a:cubicBezTo>
                  <a:cubicBezTo>
                    <a:pt x="858" y="1777"/>
                    <a:pt x="882" y="1752"/>
                    <a:pt x="813" y="1728"/>
                  </a:cubicBezTo>
                  <a:cubicBezTo>
                    <a:pt x="819" y="1719"/>
                    <a:pt x="822" y="1708"/>
                    <a:pt x="830" y="1702"/>
                  </a:cubicBezTo>
                  <a:cubicBezTo>
                    <a:pt x="854" y="1683"/>
                    <a:pt x="909" y="1710"/>
                    <a:pt x="848" y="1631"/>
                  </a:cubicBezTo>
                  <a:cubicBezTo>
                    <a:pt x="837" y="1616"/>
                    <a:pt x="795" y="1613"/>
                    <a:pt x="795" y="1613"/>
                  </a:cubicBezTo>
                  <a:cubicBezTo>
                    <a:pt x="767" y="1572"/>
                    <a:pt x="774" y="1527"/>
                    <a:pt x="760" y="1480"/>
                  </a:cubicBezTo>
                  <a:cubicBezTo>
                    <a:pt x="763" y="1471"/>
                    <a:pt x="760" y="1458"/>
                    <a:pt x="768" y="1454"/>
                  </a:cubicBezTo>
                  <a:cubicBezTo>
                    <a:pt x="803" y="1437"/>
                    <a:pt x="810" y="1513"/>
                    <a:pt x="813" y="1525"/>
                  </a:cubicBezTo>
                  <a:cubicBezTo>
                    <a:pt x="822" y="1522"/>
                    <a:pt x="836" y="1525"/>
                    <a:pt x="839" y="1516"/>
                  </a:cubicBezTo>
                  <a:cubicBezTo>
                    <a:pt x="857" y="1470"/>
                    <a:pt x="843" y="1304"/>
                    <a:pt x="839" y="1285"/>
                  </a:cubicBezTo>
                  <a:cubicBezTo>
                    <a:pt x="837" y="1276"/>
                    <a:pt x="822" y="1280"/>
                    <a:pt x="813" y="1277"/>
                  </a:cubicBezTo>
                  <a:cubicBezTo>
                    <a:pt x="899" y="1268"/>
                    <a:pt x="904" y="1277"/>
                    <a:pt x="946" y="1214"/>
                  </a:cubicBezTo>
                  <a:cubicBezTo>
                    <a:pt x="939" y="1147"/>
                    <a:pt x="944" y="1122"/>
                    <a:pt x="910" y="1073"/>
                  </a:cubicBezTo>
                  <a:cubicBezTo>
                    <a:pt x="931" y="969"/>
                    <a:pt x="899" y="1070"/>
                    <a:pt x="946" y="1011"/>
                  </a:cubicBezTo>
                  <a:cubicBezTo>
                    <a:pt x="973" y="977"/>
                    <a:pt x="932" y="966"/>
                    <a:pt x="990" y="949"/>
                  </a:cubicBezTo>
                  <a:cubicBezTo>
                    <a:pt x="1008" y="937"/>
                    <a:pt x="1023" y="920"/>
                    <a:pt x="1043" y="913"/>
                  </a:cubicBezTo>
                  <a:cubicBezTo>
                    <a:pt x="1061" y="907"/>
                    <a:pt x="1096" y="895"/>
                    <a:pt x="1096" y="895"/>
                  </a:cubicBezTo>
                  <a:cubicBezTo>
                    <a:pt x="1146" y="847"/>
                    <a:pt x="1151" y="851"/>
                    <a:pt x="1229" y="842"/>
                  </a:cubicBezTo>
                  <a:cubicBezTo>
                    <a:pt x="1243" y="801"/>
                    <a:pt x="1244" y="827"/>
                    <a:pt x="1211" y="798"/>
                  </a:cubicBezTo>
                  <a:cubicBezTo>
                    <a:pt x="1192" y="781"/>
                    <a:pt x="1158" y="745"/>
                    <a:pt x="1158" y="745"/>
                  </a:cubicBezTo>
                  <a:cubicBezTo>
                    <a:pt x="1155" y="715"/>
                    <a:pt x="1158" y="684"/>
                    <a:pt x="1149" y="656"/>
                  </a:cubicBezTo>
                  <a:cubicBezTo>
                    <a:pt x="1146" y="646"/>
                    <a:pt x="1124" y="648"/>
                    <a:pt x="1123" y="638"/>
                  </a:cubicBezTo>
                  <a:cubicBezTo>
                    <a:pt x="1118" y="597"/>
                    <a:pt x="1147" y="561"/>
                    <a:pt x="1176" y="541"/>
                  </a:cubicBezTo>
                  <a:cubicBezTo>
                    <a:pt x="1222" y="556"/>
                    <a:pt x="1224" y="538"/>
                    <a:pt x="1238" y="497"/>
                  </a:cubicBezTo>
                  <a:cubicBezTo>
                    <a:pt x="1241" y="461"/>
                    <a:pt x="1231" y="422"/>
                    <a:pt x="1247" y="390"/>
                  </a:cubicBezTo>
                  <a:cubicBezTo>
                    <a:pt x="1256" y="373"/>
                    <a:pt x="1265" y="444"/>
                    <a:pt x="1265" y="444"/>
                  </a:cubicBezTo>
                  <a:cubicBezTo>
                    <a:pt x="1277" y="441"/>
                    <a:pt x="1293" y="445"/>
                    <a:pt x="1300" y="435"/>
                  </a:cubicBezTo>
                  <a:cubicBezTo>
                    <a:pt x="1310" y="420"/>
                    <a:pt x="1293" y="390"/>
                    <a:pt x="1309" y="381"/>
                  </a:cubicBezTo>
                  <a:cubicBezTo>
                    <a:pt x="1437" y="306"/>
                    <a:pt x="1414" y="476"/>
                    <a:pt x="1398" y="266"/>
                  </a:cubicBezTo>
                  <a:close/>
                </a:path>
              </a:pathLst>
            </a:custGeom>
            <a:solidFill>
              <a:srgbClr val="FF99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38" name="AutoShape 50"/>
            <p:cNvSpPr>
              <a:spLocks noChangeArrowheads="1"/>
            </p:cNvSpPr>
            <p:nvPr/>
          </p:nvSpPr>
          <p:spPr bwMode="auto">
            <a:xfrm>
              <a:off x="3787" y="1706"/>
              <a:ext cx="1814" cy="362"/>
            </a:xfrm>
            <a:prstGeom prst="wedgeRectCallout">
              <a:avLst>
                <a:gd name="adj1" fmla="val -6394"/>
                <a:gd name="adj2" fmla="val 109667"/>
              </a:avLst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r>
                <a:rPr lang="zh-CN" altLang="en-US" sz="2800">
                  <a:ea typeface="黑体" pitchFamily="49" charset="-122"/>
                </a:rPr>
                <a:t>最初的十三个州</a:t>
              </a:r>
            </a:p>
          </p:txBody>
        </p:sp>
      </p:grpSp>
      <p:sp>
        <p:nvSpPr>
          <p:cNvPr id="35" name="矩形 34"/>
          <p:cNvSpPr/>
          <p:nvPr/>
        </p:nvSpPr>
        <p:spPr>
          <a:xfrm>
            <a:off x="251520" y="116632"/>
            <a:ext cx="1883850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66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扩张</a:t>
            </a:r>
            <a:endParaRPr lang="zh-CN" altLang="en-US" sz="66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图片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039100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TextBox 2"/>
          <p:cNvSpPr txBox="1">
            <a:spLocks noChangeArrowheads="1"/>
          </p:cNvSpPr>
          <p:nvPr/>
        </p:nvSpPr>
        <p:spPr bwMode="auto">
          <a:xfrm>
            <a:off x="828675" y="77788"/>
            <a:ext cx="131318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1" charset="-122"/>
                <a:ea typeface="隶书" pitchFamily="1" charset="-122"/>
              </a:rPr>
              <a:t>矛</a:t>
            </a:r>
            <a:r>
              <a:rPr lang="zh-CN" altLang="en-US" sz="44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1" charset="-122"/>
                <a:ea typeface="隶书" pitchFamily="1" charset="-122"/>
              </a:rPr>
              <a:t>盾</a:t>
            </a:r>
          </a:p>
        </p:txBody>
      </p:sp>
      <p:sp>
        <p:nvSpPr>
          <p:cNvPr id="24580" name="Rectangle 6"/>
          <p:cNvSpPr>
            <a:spLocks noChangeArrowheads="1"/>
          </p:cNvSpPr>
          <p:nvPr/>
        </p:nvSpPr>
        <p:spPr bwMode="auto">
          <a:xfrm>
            <a:off x="0" y="1125538"/>
            <a:ext cx="3946525" cy="6000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>
                <a:solidFill>
                  <a:srgbClr val="0000CC"/>
                </a:solidFill>
                <a:ea typeface="华文中宋" pitchFamily="2" charset="-122"/>
              </a:rPr>
              <a:t>北方工厂老板：汤姆</a:t>
            </a: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24581" name="Rectangle 9"/>
          <p:cNvSpPr>
            <a:spLocks noChangeArrowheads="1"/>
          </p:cNvSpPr>
          <p:nvPr/>
        </p:nvSpPr>
        <p:spPr bwMode="auto">
          <a:xfrm>
            <a:off x="14288" y="1700213"/>
            <a:ext cx="3898900" cy="1573212"/>
          </a:xfrm>
          <a:prstGeom prst="rect">
            <a:avLst/>
          </a:prstGeom>
          <a:solidFill>
            <a:srgbClr val="DBEEF4"/>
          </a:solidFill>
          <a:ln w="76200" cmpd="sng">
            <a:solidFill>
              <a:srgbClr val="A6A6A6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>
                <a:solidFill>
                  <a:srgbClr val="0000CC"/>
                </a:solidFill>
                <a:latin typeface="华文楷体" pitchFamily="2" charset="-122"/>
                <a:ea typeface="华文楷体" pitchFamily="2" charset="-122"/>
                <a:sym typeface="华文中宋" pitchFamily="2" charset="-122"/>
              </a:rPr>
              <a:t>你们老是把我们急需的棉花（原料）运到英国去卖！</a:t>
            </a:r>
            <a:endParaRPr lang="zh-CN" altLang="en-US">
              <a:solidFill>
                <a:srgbClr val="000000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4582" name="Rectangle 12"/>
          <p:cNvSpPr>
            <a:spLocks noChangeArrowheads="1"/>
          </p:cNvSpPr>
          <p:nvPr/>
        </p:nvSpPr>
        <p:spPr bwMode="auto">
          <a:xfrm>
            <a:off x="12700" y="3213100"/>
            <a:ext cx="3898900" cy="996950"/>
          </a:xfrm>
          <a:prstGeom prst="rect">
            <a:avLst/>
          </a:prstGeom>
          <a:solidFill>
            <a:srgbClr val="DBEEF4"/>
          </a:solidFill>
          <a:ln w="76200" cmpd="sng">
            <a:solidFill>
              <a:srgbClr val="A6A6A6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>
                <a:solidFill>
                  <a:srgbClr val="0000CC"/>
                </a:solidFill>
                <a:latin typeface="华文楷体" pitchFamily="2" charset="-122"/>
                <a:ea typeface="华文楷体" pitchFamily="2" charset="-122"/>
                <a:sym typeface="华文中宋" pitchFamily="2" charset="-122"/>
              </a:rPr>
              <a:t>你们老是进口英国货，我们的产品没市场！！</a:t>
            </a:r>
            <a:endParaRPr lang="zh-CN" altLang="en-US">
              <a:solidFill>
                <a:srgbClr val="000000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4583" name="Rectangle 113"/>
          <p:cNvSpPr>
            <a:spLocks noChangeArrowheads="1"/>
          </p:cNvSpPr>
          <p:nvPr/>
        </p:nvSpPr>
        <p:spPr bwMode="auto">
          <a:xfrm>
            <a:off x="0" y="5141913"/>
            <a:ext cx="3898900" cy="1371600"/>
          </a:xfrm>
          <a:prstGeom prst="rect">
            <a:avLst/>
          </a:prstGeom>
          <a:solidFill>
            <a:srgbClr val="DBEEF4"/>
          </a:solidFill>
          <a:ln w="76200" cmpd="sng">
            <a:solidFill>
              <a:srgbClr val="A6A6A6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>
                <a:solidFill>
                  <a:srgbClr val="0000CC"/>
                </a:solidFill>
                <a:latin typeface="华文楷体" pitchFamily="2" charset="-122"/>
                <a:ea typeface="华文楷体" pitchFamily="2" charset="-122"/>
                <a:sym typeface="华文中宋" pitchFamily="2" charset="-122"/>
              </a:rPr>
              <a:t>我的新工厂严重缺人！给可怜的奴隶自由吧！让他们来我这儿工作！</a:t>
            </a:r>
            <a:endParaRPr lang="zh-CN" altLang="en-US">
              <a:solidFill>
                <a:srgbClr val="000000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4584" name="Rectangle 106"/>
          <p:cNvSpPr>
            <a:spLocks noChangeArrowheads="1"/>
          </p:cNvSpPr>
          <p:nvPr/>
        </p:nvSpPr>
        <p:spPr bwMode="auto">
          <a:xfrm>
            <a:off x="0" y="4217988"/>
            <a:ext cx="3898900" cy="944562"/>
          </a:xfrm>
          <a:prstGeom prst="rect">
            <a:avLst/>
          </a:prstGeom>
          <a:solidFill>
            <a:srgbClr val="DBEEF4"/>
          </a:solidFill>
          <a:ln w="76200" cmpd="sng">
            <a:solidFill>
              <a:srgbClr val="A6A6A6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>
                <a:solidFill>
                  <a:srgbClr val="0000CC"/>
                </a:solidFill>
                <a:latin typeface="华文楷体" pitchFamily="2" charset="-122"/>
                <a:ea typeface="华文楷体" pitchFamily="2" charset="-122"/>
                <a:sym typeface="华文中宋" pitchFamily="2" charset="-122"/>
              </a:rPr>
              <a:t>决不能再把一寸土地留给奴隶制！</a:t>
            </a:r>
            <a:endParaRPr lang="zh-CN" altLang="en-US">
              <a:solidFill>
                <a:srgbClr val="000000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4585" name="Rectangle 117"/>
          <p:cNvSpPr>
            <a:spLocks noChangeArrowheads="1"/>
          </p:cNvSpPr>
          <p:nvPr/>
        </p:nvSpPr>
        <p:spPr bwMode="auto">
          <a:xfrm>
            <a:off x="5219700" y="5084763"/>
            <a:ext cx="3924300" cy="1368425"/>
          </a:xfrm>
          <a:prstGeom prst="rect">
            <a:avLst/>
          </a:prstGeom>
          <a:solidFill>
            <a:schemeClr val="bg1"/>
          </a:solidFill>
          <a:ln w="76200" cmpd="sng">
            <a:solidFill>
              <a:srgbClr val="A6A6A6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解放了黑奴谁给我干活？你敢动奴隶制，我就跟你拼了！！</a:t>
            </a:r>
            <a:endParaRPr lang="zh-CN" altLang="en-US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4586" name="Rectangle 110"/>
          <p:cNvSpPr>
            <a:spLocks noChangeArrowheads="1"/>
          </p:cNvSpPr>
          <p:nvPr/>
        </p:nvSpPr>
        <p:spPr bwMode="auto">
          <a:xfrm>
            <a:off x="5219700" y="4076700"/>
            <a:ext cx="3924300" cy="936625"/>
          </a:xfrm>
          <a:prstGeom prst="rect">
            <a:avLst/>
          </a:prstGeom>
          <a:solidFill>
            <a:schemeClr val="bg1"/>
          </a:solidFill>
          <a:ln w="76200" cmpd="sng">
            <a:solidFill>
              <a:srgbClr val="A6A6A6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让广阔的西部都成为我们的种植园吧！！</a:t>
            </a:r>
            <a:endParaRPr lang="zh-CN" altLang="en-US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4587" name="Rectangle 14"/>
          <p:cNvSpPr>
            <a:spLocks noChangeArrowheads="1"/>
          </p:cNvSpPr>
          <p:nvPr/>
        </p:nvSpPr>
        <p:spPr bwMode="auto">
          <a:xfrm>
            <a:off x="5219700" y="3213100"/>
            <a:ext cx="3924300" cy="936625"/>
          </a:xfrm>
          <a:prstGeom prst="rect">
            <a:avLst/>
          </a:prstGeom>
          <a:solidFill>
            <a:schemeClr val="bg1"/>
          </a:solidFill>
          <a:ln w="76200" cmpd="sng">
            <a:solidFill>
              <a:srgbClr val="A6A6A6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英国货，物美价廉哪！</a:t>
            </a:r>
          </a:p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endParaRPr lang="en-US" sz="2800" b="1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4588" name="Rectangle 11"/>
          <p:cNvSpPr>
            <a:spLocks noChangeArrowheads="1"/>
          </p:cNvSpPr>
          <p:nvPr/>
        </p:nvSpPr>
        <p:spPr bwMode="auto">
          <a:xfrm>
            <a:off x="5224463" y="1700213"/>
            <a:ext cx="3919537" cy="1512887"/>
          </a:xfrm>
          <a:prstGeom prst="rect">
            <a:avLst/>
          </a:prstGeom>
          <a:solidFill>
            <a:schemeClr val="bg1"/>
          </a:solidFill>
          <a:ln w="76200" cmpd="sng">
            <a:solidFill>
              <a:srgbClr val="A6A6A6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谁叫你们出不起更高的价钱？</a:t>
            </a:r>
            <a:endParaRPr lang="zh-CN" altLang="en-US">
              <a:solidFill>
                <a:srgbClr val="FF0000"/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24589" name="Rectangle 8"/>
          <p:cNvSpPr>
            <a:spLocks noChangeArrowheads="1"/>
          </p:cNvSpPr>
          <p:nvPr/>
        </p:nvSpPr>
        <p:spPr bwMode="auto">
          <a:xfrm>
            <a:off x="5289550" y="1052513"/>
            <a:ext cx="3854450" cy="4508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>
                <a:solidFill>
                  <a:srgbClr val="FF0000"/>
                </a:solidFill>
                <a:ea typeface="华文中宋" pitchFamily="2" charset="-122"/>
              </a:rPr>
              <a:t>南方种植园主：杰瑞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24590" name="Rectangle 115"/>
          <p:cNvSpPr>
            <a:spLocks noChangeArrowheads="1"/>
          </p:cNvSpPr>
          <p:nvPr/>
        </p:nvSpPr>
        <p:spPr bwMode="auto">
          <a:xfrm>
            <a:off x="4140200" y="5445125"/>
            <a:ext cx="93662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>
                <a:ea typeface="华文中宋" pitchFamily="2" charset="-122"/>
              </a:rPr>
              <a:t>劳动力</a:t>
            </a:r>
            <a:endParaRPr lang="zh-CN" altLang="en-US"/>
          </a:p>
        </p:txBody>
      </p:sp>
      <p:sp>
        <p:nvSpPr>
          <p:cNvPr id="24591" name="Rectangle 108"/>
          <p:cNvSpPr>
            <a:spLocks noChangeArrowheads="1"/>
          </p:cNvSpPr>
          <p:nvPr/>
        </p:nvSpPr>
        <p:spPr bwMode="auto">
          <a:xfrm>
            <a:off x="4140200" y="4292600"/>
            <a:ext cx="936625" cy="94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>
                <a:solidFill>
                  <a:srgbClr val="000000"/>
                </a:solidFill>
                <a:ea typeface="华文中宋" pitchFamily="2" charset="-122"/>
              </a:rPr>
              <a:t>土地</a:t>
            </a: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24592" name="Rectangle 13"/>
          <p:cNvSpPr>
            <a:spLocks noChangeArrowheads="1"/>
          </p:cNvSpPr>
          <p:nvPr/>
        </p:nvSpPr>
        <p:spPr bwMode="auto">
          <a:xfrm>
            <a:off x="4140200" y="3141663"/>
            <a:ext cx="936625" cy="99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>
                <a:solidFill>
                  <a:srgbClr val="000000"/>
                </a:solidFill>
                <a:ea typeface="华文中宋" pitchFamily="2" charset="-122"/>
              </a:rPr>
              <a:t>市场</a:t>
            </a: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24593" name="Rectangle 10"/>
          <p:cNvSpPr>
            <a:spLocks noChangeArrowheads="1"/>
          </p:cNvSpPr>
          <p:nvPr/>
        </p:nvSpPr>
        <p:spPr bwMode="auto">
          <a:xfrm>
            <a:off x="4140200" y="2276475"/>
            <a:ext cx="936625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rgbClr val="0000FF"/>
              </a:buClr>
              <a:buSzPct val="65000"/>
            </a:pPr>
            <a:r>
              <a:rPr lang="zh-CN" altLang="en-US" sz="2800" b="1" dirty="0">
                <a:solidFill>
                  <a:srgbClr val="000000"/>
                </a:solidFill>
                <a:ea typeface="华文中宋" pitchFamily="2" charset="-122"/>
              </a:rPr>
              <a:t>原料</a:t>
            </a:r>
            <a:endParaRPr lang="zh-CN" altLang="en-US" dirty="0">
              <a:solidFill>
                <a:srgbClr val="000000"/>
              </a:solidFill>
            </a:endParaRPr>
          </a:p>
        </p:txBody>
      </p:sp>
      <p:sp>
        <p:nvSpPr>
          <p:cNvPr id="24597" name="Oval 60"/>
          <p:cNvSpPr>
            <a:spLocks noChangeArrowheads="1"/>
          </p:cNvSpPr>
          <p:nvPr/>
        </p:nvSpPr>
        <p:spPr bwMode="auto">
          <a:xfrm>
            <a:off x="1476375" y="5516563"/>
            <a:ext cx="914400" cy="647700"/>
          </a:xfrm>
          <a:prstGeom prst="ellipse">
            <a:avLst/>
          </a:prstGeom>
          <a:noFill/>
          <a:ln w="76200" cmpd="sng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/>
          </a:p>
        </p:txBody>
      </p:sp>
      <p:sp>
        <p:nvSpPr>
          <p:cNvPr id="24598" name="Oval 61"/>
          <p:cNvSpPr>
            <a:spLocks noChangeArrowheads="1"/>
          </p:cNvSpPr>
          <p:nvPr/>
        </p:nvSpPr>
        <p:spPr bwMode="auto">
          <a:xfrm>
            <a:off x="1116013" y="2060575"/>
            <a:ext cx="914400" cy="647700"/>
          </a:xfrm>
          <a:prstGeom prst="ellipse">
            <a:avLst/>
          </a:prstGeom>
          <a:noFill/>
          <a:ln w="76200" cmpd="sng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/>
          </a:p>
        </p:txBody>
      </p:sp>
      <p:sp>
        <p:nvSpPr>
          <p:cNvPr id="24599" name="Oval 62"/>
          <p:cNvSpPr>
            <a:spLocks noChangeArrowheads="1"/>
          </p:cNvSpPr>
          <p:nvPr/>
        </p:nvSpPr>
        <p:spPr bwMode="auto">
          <a:xfrm>
            <a:off x="2195513" y="3573463"/>
            <a:ext cx="914400" cy="647700"/>
          </a:xfrm>
          <a:prstGeom prst="ellipse">
            <a:avLst/>
          </a:prstGeom>
          <a:noFill/>
          <a:ln w="76200" cmpd="sng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/>
          </a:p>
        </p:txBody>
      </p:sp>
      <p:sp>
        <p:nvSpPr>
          <p:cNvPr id="24600" name="Oval 64"/>
          <p:cNvSpPr>
            <a:spLocks noChangeArrowheads="1"/>
          </p:cNvSpPr>
          <p:nvPr/>
        </p:nvSpPr>
        <p:spPr bwMode="auto">
          <a:xfrm>
            <a:off x="2555875" y="4149725"/>
            <a:ext cx="914400" cy="647700"/>
          </a:xfrm>
          <a:prstGeom prst="ellipse">
            <a:avLst/>
          </a:prstGeom>
          <a:noFill/>
          <a:ln w="76200" cmpd="sng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45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45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6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1" grpId="0" autoUpdateAnimBg="0"/>
      <p:bldP spid="24592" grpId="0" autoUpdateAnimBg="0"/>
      <p:bldP spid="24593" grpId="0" autoUpdateAnimBg="0"/>
      <p:bldP spid="24597" grpId="0" animBg="1" autoUpdateAnimBg="0"/>
      <p:bldP spid="24598" grpId="0" animBg="1" autoUpdateAnimBg="0"/>
      <p:bldP spid="24599" grpId="0" animBg="1" autoUpdateAnimBg="0"/>
      <p:bldP spid="24600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矩形 5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3284538"/>
            <a:ext cx="6769100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下箭头 10"/>
          <p:cNvSpPr>
            <a:spLocks noChangeArrowheads="1"/>
          </p:cNvSpPr>
          <p:nvPr/>
        </p:nvSpPr>
        <p:spPr bwMode="auto">
          <a:xfrm>
            <a:off x="3995738" y="4652963"/>
            <a:ext cx="647700" cy="431800"/>
          </a:xfrm>
          <a:prstGeom prst="downArrow">
            <a:avLst>
              <a:gd name="adj1" fmla="val 50000"/>
              <a:gd name="adj2" fmla="val 34940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5400000" scaled="1"/>
          </a:gradFill>
          <a:ln w="9525" cmpd="sng">
            <a:solidFill>
              <a:schemeClr val="bg1"/>
            </a:solidFill>
            <a:miter lim="800000"/>
            <a:headEnd/>
            <a:tailEnd/>
          </a:ln>
          <a:effectLst>
            <a:outerShdw dist="20000" dir="54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algn="ctr"/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29701" name="下箭头 10"/>
          <p:cNvSpPr>
            <a:spLocks noChangeArrowheads="1"/>
          </p:cNvSpPr>
          <p:nvPr/>
        </p:nvSpPr>
        <p:spPr bwMode="auto">
          <a:xfrm>
            <a:off x="3995738" y="2924175"/>
            <a:ext cx="647700" cy="503238"/>
          </a:xfrm>
          <a:prstGeom prst="downArrow">
            <a:avLst>
              <a:gd name="adj1" fmla="val 50000"/>
              <a:gd name="adj2" fmla="val 47477"/>
            </a:avLst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5400000" scaled="1"/>
          </a:gradFill>
          <a:ln w="9525" cmpd="sng">
            <a:solidFill>
              <a:schemeClr val="bg1"/>
            </a:solidFill>
            <a:miter lim="800000"/>
            <a:headEnd/>
            <a:tailEnd/>
          </a:ln>
          <a:effectLst>
            <a:outerShdw dist="20000" dir="54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algn="ctr"/>
            <a:endParaRPr lang="zh-CN" altLang="en-US">
              <a:solidFill>
                <a:srgbClr val="000000"/>
              </a:solidFill>
            </a:endParaRPr>
          </a:p>
        </p:txBody>
      </p:sp>
      <p:pic>
        <p:nvPicPr>
          <p:cNvPr id="29702" name="矩形 1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2988" y="4941888"/>
            <a:ext cx="6624637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3" name="TextBox 1"/>
          <p:cNvSpPr txBox="1">
            <a:spLocks noChangeArrowheads="1"/>
          </p:cNvSpPr>
          <p:nvPr/>
        </p:nvSpPr>
        <p:spPr bwMode="auto">
          <a:xfrm>
            <a:off x="1042988" y="0"/>
            <a:ext cx="22225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  <a:latin typeface="隶书" pitchFamily="1" charset="-122"/>
                <a:ea typeface="隶书" pitchFamily="1" charset="-122"/>
              </a:rPr>
              <a:t>攻克难点</a:t>
            </a:r>
          </a:p>
        </p:txBody>
      </p:sp>
      <p:cxnSp>
        <p:nvCxnSpPr>
          <p:cNvPr id="29704" name="AutoShape 8"/>
          <p:cNvCxnSpPr>
            <a:cxnSpLocks noChangeShapeType="1"/>
          </p:cNvCxnSpPr>
          <p:nvPr/>
        </p:nvCxnSpPr>
        <p:spPr bwMode="auto">
          <a:xfrm rot="10800000" flipH="1">
            <a:off x="1042988" y="1849438"/>
            <a:ext cx="6769100" cy="3740150"/>
          </a:xfrm>
          <a:prstGeom prst="curvedConnector5">
            <a:avLst>
              <a:gd name="adj1" fmla="val -3519"/>
              <a:gd name="adj2" fmla="val 47028"/>
              <a:gd name="adj3" fmla="val 103528"/>
            </a:avLst>
          </a:prstGeom>
          <a:noFill/>
          <a:ln w="9525" cmpd="sng">
            <a:solidFill>
              <a:srgbClr val="FF0000"/>
            </a:solidFill>
            <a:round/>
            <a:headEnd type="triangle" w="med" len="med"/>
            <a:tailEnd type="triangle" w="med" len="med"/>
          </a:ln>
        </p:spPr>
      </p:cxnSp>
      <p:pic>
        <p:nvPicPr>
          <p:cNvPr id="10" name="图片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60648"/>
            <a:ext cx="6876256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2"/>
          <p:cNvSpPr txBox="1">
            <a:spLocks noChangeArrowheads="1"/>
          </p:cNvSpPr>
          <p:nvPr/>
        </p:nvSpPr>
        <p:spPr bwMode="auto">
          <a:xfrm>
            <a:off x="899592" y="332656"/>
            <a:ext cx="131318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1" charset="-122"/>
                <a:ea typeface="隶书" pitchFamily="1" charset="-122"/>
              </a:rPr>
              <a:t>矛</a:t>
            </a:r>
            <a:r>
              <a:rPr lang="zh-CN" altLang="en-US" sz="44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1" charset="-122"/>
                <a:ea typeface="隶书" pitchFamily="1" charset="-122"/>
              </a:rPr>
              <a:t>盾</a:t>
            </a:r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1331640" y="1844824"/>
            <a:ext cx="5400600" cy="830997"/>
          </a:xfrm>
          <a:prstGeom prst="rect">
            <a:avLst/>
          </a:prstGeom>
          <a:gradFill rotWithShape="1">
            <a:gsLst>
              <a:gs pos="0">
                <a:srgbClr val="FFA2A1"/>
              </a:gs>
              <a:gs pos="35001">
                <a:srgbClr val="FFBEBD">
                  <a:alpha val="98600"/>
                </a:srgbClr>
              </a:gs>
              <a:gs pos="100000">
                <a:srgbClr val="FFE5E5">
                  <a:alpha val="95999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>
            <a:outerShdw dist="20000" dir="5400000" algn="ctr" rotWithShape="0">
              <a:srgbClr val="000000">
                <a:alpha val="25000"/>
              </a:srgb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 dirty="0" smtClean="0">
                <a:solidFill>
                  <a:srgbClr val="FF0000"/>
                </a:solidFill>
                <a:ea typeface="隶书" pitchFamily="1" charset="-122"/>
              </a:rPr>
              <a:t>南北两</a:t>
            </a:r>
            <a:r>
              <a:rPr lang="zh-CN" altLang="en-US" sz="4800" b="1" dirty="0">
                <a:solidFill>
                  <a:srgbClr val="FF0000"/>
                </a:solidFill>
                <a:ea typeface="隶书" pitchFamily="1" charset="-122"/>
              </a:rPr>
              <a:t>种经济制</a:t>
            </a:r>
            <a:r>
              <a:rPr lang="zh-CN" altLang="en-US" sz="4800" b="1" dirty="0" smtClean="0">
                <a:solidFill>
                  <a:srgbClr val="FF0000"/>
                </a:solidFill>
                <a:ea typeface="隶书" pitchFamily="1" charset="-122"/>
              </a:rPr>
              <a:t>度</a:t>
            </a:r>
            <a:endParaRPr lang="zh-CN" altLang="en-US" sz="4800" b="1" dirty="0">
              <a:solidFill>
                <a:srgbClr val="FF0000"/>
              </a:solidFill>
              <a:ea typeface="隶书" pitchFamily="1" charset="-122"/>
            </a:endParaRP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animBg="1" autoUpdateAnimBg="0"/>
      <p:bldP spid="29701" grpId="0" animBg="1" autoUpdateAnimBg="0"/>
      <p:bldP spid="12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图片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" y="26988"/>
            <a:ext cx="8039100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TextBox 8"/>
          <p:cNvSpPr txBox="1">
            <a:spLocks noChangeArrowheads="1"/>
          </p:cNvSpPr>
          <p:nvPr/>
        </p:nvSpPr>
        <p:spPr bwMode="auto">
          <a:xfrm>
            <a:off x="1058863" y="100013"/>
            <a:ext cx="522763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1" charset="-122"/>
                <a:ea typeface="隶书" pitchFamily="1" charset="-122"/>
              </a:rPr>
              <a:t>一场不可避免的战争</a:t>
            </a:r>
          </a:p>
        </p:txBody>
      </p:sp>
      <p:graphicFrame>
        <p:nvGraphicFramePr>
          <p:cNvPr id="31748" name="Group 4"/>
          <p:cNvGraphicFramePr>
            <a:graphicFrameLocks noGrp="1"/>
          </p:cNvGraphicFramePr>
          <p:nvPr/>
        </p:nvGraphicFramePr>
        <p:xfrm>
          <a:off x="250825" y="1773238"/>
          <a:ext cx="8642350" cy="3343277"/>
        </p:xfrm>
        <a:graphic>
          <a:graphicData uri="http://schemas.openxmlformats.org/drawingml/2006/table">
            <a:tbl>
              <a:tblPr/>
              <a:tblGrid>
                <a:gridCol w="3232150"/>
                <a:gridCol w="5410200"/>
              </a:tblGrid>
              <a:tr h="668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导火线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9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开始标志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8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战争初期形势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8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转  折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8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结束的标志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华文新魏" pitchFamily="2" charset="-122"/>
                        <a:ea typeface="华文新魏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1768" name="Rectangle 40"/>
          <p:cNvSpPr>
            <a:spLocks noChangeArrowheads="1"/>
          </p:cNvSpPr>
          <p:nvPr/>
        </p:nvSpPr>
        <p:spPr bwMode="auto">
          <a:xfrm>
            <a:off x="2916238" y="836613"/>
            <a:ext cx="2468562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600" b="1">
                <a:solidFill>
                  <a:srgbClr val="3D10FC"/>
                </a:solidFill>
                <a:ea typeface="黑体" pitchFamily="49" charset="-122"/>
              </a:rPr>
              <a:t>战争概况</a:t>
            </a:r>
            <a:r>
              <a:rPr lang="zh-CN" altLang="en-US" sz="3600" b="1">
                <a:solidFill>
                  <a:schemeClr val="bg1"/>
                </a:solidFill>
                <a:ea typeface="黑体" pitchFamily="49" charset="-122"/>
              </a:rPr>
              <a:t>　</a:t>
            </a:r>
          </a:p>
        </p:txBody>
      </p:sp>
      <p:sp>
        <p:nvSpPr>
          <p:cNvPr id="31769" name="Text Box 6"/>
          <p:cNvSpPr txBox="1">
            <a:spLocks noChangeArrowheads="1"/>
          </p:cNvSpPr>
          <p:nvPr/>
        </p:nvSpPr>
        <p:spPr bwMode="auto">
          <a:xfrm>
            <a:off x="3708400" y="1844675"/>
            <a:ext cx="48244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林肯当选美国总统</a:t>
            </a:r>
            <a:r>
              <a:rPr lang="en-US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(1860</a:t>
            </a:r>
            <a:r>
              <a:rPr lang="zh-CN" altLang="en-US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年</a:t>
            </a:r>
            <a:r>
              <a:rPr lang="en-US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69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图片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" y="26988"/>
            <a:ext cx="8039100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TextBox 8"/>
          <p:cNvSpPr txBox="1">
            <a:spLocks noChangeArrowheads="1"/>
          </p:cNvSpPr>
          <p:nvPr/>
        </p:nvSpPr>
        <p:spPr bwMode="auto">
          <a:xfrm>
            <a:off x="1058863" y="100013"/>
            <a:ext cx="522763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1" charset="-122"/>
                <a:ea typeface="隶书" pitchFamily="1" charset="-122"/>
              </a:rPr>
              <a:t>一场不可避免的战争</a:t>
            </a:r>
          </a:p>
        </p:txBody>
      </p:sp>
      <p:graphicFrame>
        <p:nvGraphicFramePr>
          <p:cNvPr id="33796" name="Group 4"/>
          <p:cNvGraphicFramePr>
            <a:graphicFrameLocks noGrp="1"/>
          </p:cNvGraphicFramePr>
          <p:nvPr/>
        </p:nvGraphicFramePr>
        <p:xfrm>
          <a:off x="250825" y="1773238"/>
          <a:ext cx="8642350" cy="3343277"/>
        </p:xfrm>
        <a:graphic>
          <a:graphicData uri="http://schemas.openxmlformats.org/drawingml/2006/table">
            <a:tbl>
              <a:tblPr/>
              <a:tblGrid>
                <a:gridCol w="3232150"/>
                <a:gridCol w="5410200"/>
              </a:tblGrid>
              <a:tr h="668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导火线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9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开始的标志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8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战争初期形势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8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转  折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8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结束的标志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3816" name="Rectangle 30"/>
          <p:cNvSpPr>
            <a:spLocks noChangeArrowheads="1"/>
          </p:cNvSpPr>
          <p:nvPr/>
        </p:nvSpPr>
        <p:spPr bwMode="auto">
          <a:xfrm>
            <a:off x="3470275" y="836613"/>
            <a:ext cx="247015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600" b="1">
                <a:solidFill>
                  <a:srgbClr val="3D10FC"/>
                </a:solidFill>
                <a:ea typeface="黑体" pitchFamily="49" charset="-122"/>
              </a:rPr>
              <a:t>战争概况</a:t>
            </a:r>
            <a:r>
              <a:rPr lang="zh-CN" altLang="en-US" sz="3600" b="1">
                <a:solidFill>
                  <a:schemeClr val="bg1"/>
                </a:solidFill>
                <a:ea typeface="黑体" pitchFamily="49" charset="-122"/>
              </a:rPr>
              <a:t>　</a:t>
            </a:r>
          </a:p>
        </p:txBody>
      </p:sp>
      <p:sp>
        <p:nvSpPr>
          <p:cNvPr id="33817" name="Text Box 6"/>
          <p:cNvSpPr txBox="1">
            <a:spLocks noChangeArrowheads="1"/>
          </p:cNvSpPr>
          <p:nvPr/>
        </p:nvSpPr>
        <p:spPr bwMode="auto">
          <a:xfrm>
            <a:off x="3635375" y="1917700"/>
            <a:ext cx="403225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zh-CN" altLang="en-US" sz="2800" b="1">
                <a:solidFill>
                  <a:srgbClr val="3D10FC"/>
                </a:solidFill>
                <a:latin typeface="楷体" pitchFamily="49" charset="-122"/>
                <a:ea typeface="楷体" pitchFamily="49" charset="-122"/>
              </a:rPr>
              <a:t>林肯当选美国总统</a:t>
            </a:r>
          </a:p>
        </p:txBody>
      </p:sp>
      <p:sp>
        <p:nvSpPr>
          <p:cNvPr id="33818" name="Text Box 7"/>
          <p:cNvSpPr txBox="1">
            <a:spLocks noChangeArrowheads="1"/>
          </p:cNvSpPr>
          <p:nvPr/>
        </p:nvSpPr>
        <p:spPr bwMode="auto">
          <a:xfrm>
            <a:off x="3563938" y="2492375"/>
            <a:ext cx="52212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1861</a:t>
            </a:r>
            <a:r>
              <a:rPr lang="zh-CN" altLang="en-US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年</a:t>
            </a:r>
            <a:r>
              <a:rPr lang="en-US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4</a:t>
            </a:r>
            <a:r>
              <a:rPr lang="zh-CN" altLang="en-US" sz="28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月，南方挑起内战</a:t>
            </a:r>
          </a:p>
        </p:txBody>
      </p:sp>
      <p:sp>
        <p:nvSpPr>
          <p:cNvPr id="33819" name="矩形 16"/>
          <p:cNvSpPr>
            <a:spLocks noChangeArrowheads="1"/>
          </p:cNvSpPr>
          <p:nvPr/>
        </p:nvSpPr>
        <p:spPr bwMode="auto">
          <a:xfrm>
            <a:off x="3708400" y="3141663"/>
            <a:ext cx="26225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北方一再失利</a:t>
            </a:r>
          </a:p>
        </p:txBody>
      </p:sp>
      <p:graphicFrame>
        <p:nvGraphicFramePr>
          <p:cNvPr id="33820" name="Group 28"/>
          <p:cNvGraphicFramePr>
            <a:graphicFrameLocks noGrp="1"/>
          </p:cNvGraphicFramePr>
          <p:nvPr/>
        </p:nvGraphicFramePr>
        <p:xfrm>
          <a:off x="250825" y="1773238"/>
          <a:ext cx="8642350" cy="4679951"/>
        </p:xfrm>
        <a:graphic>
          <a:graphicData uri="http://schemas.openxmlformats.org/drawingml/2006/table">
            <a:tbl>
              <a:tblPr/>
              <a:tblGrid>
                <a:gridCol w="2343150"/>
                <a:gridCol w="2906713"/>
                <a:gridCol w="3392487"/>
              </a:tblGrid>
              <a:tr h="650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CC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 anchorCtr="1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北方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南方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12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人口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D10FC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2200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D10FC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万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D10FC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900</a:t>
                      </a: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D10FC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万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12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军队人数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D10FC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150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D10FC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万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D10FC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100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D10FC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万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工业产量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D10FC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占</a:t>
                      </a:r>
                      <a:r>
                        <a:rPr kumimoji="0" lang="en-GB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D10FC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91%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D10FC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占</a:t>
                      </a:r>
                      <a:r>
                        <a:rPr kumimoji="0" lang="en-GB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D10FC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9%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165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铁路里程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D10FC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5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D10FC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万多千米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D10FC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1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D10FC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．</a:t>
                      </a:r>
                      <a:r>
                        <a:rPr kumimoji="0" lang="en-GB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D10FC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4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D10FC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万多千米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14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海军舰只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D10FC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700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D10FC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艘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D10FC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少量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3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3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18" grpId="0" autoUpdateAnimBg="0"/>
      <p:bldP spid="33819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图片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" y="26988"/>
            <a:ext cx="8039100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TextBox 8"/>
          <p:cNvSpPr txBox="1">
            <a:spLocks noChangeArrowheads="1"/>
          </p:cNvSpPr>
          <p:nvPr/>
        </p:nvSpPr>
        <p:spPr bwMode="auto">
          <a:xfrm>
            <a:off x="1058863" y="100013"/>
            <a:ext cx="522763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1" charset="-122"/>
                <a:ea typeface="隶书" pitchFamily="1" charset="-122"/>
              </a:rPr>
              <a:t>一场不可避免的战争</a:t>
            </a:r>
          </a:p>
        </p:txBody>
      </p:sp>
      <p:graphicFrame>
        <p:nvGraphicFramePr>
          <p:cNvPr id="35844" name="Group 4"/>
          <p:cNvGraphicFramePr>
            <a:graphicFrameLocks noGrp="1"/>
          </p:cNvGraphicFramePr>
          <p:nvPr/>
        </p:nvGraphicFramePr>
        <p:xfrm>
          <a:off x="117475" y="1773238"/>
          <a:ext cx="8175625" cy="3497899"/>
        </p:xfrm>
        <a:graphic>
          <a:graphicData uri="http://schemas.openxmlformats.org/drawingml/2006/table">
            <a:tbl>
              <a:tblPr/>
              <a:tblGrid>
                <a:gridCol w="2019300"/>
                <a:gridCol w="6156325"/>
              </a:tblGrid>
              <a:tr h="668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导火线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9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开  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8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战争初期形势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8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转  折</a:t>
                      </a: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8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</a:rPr>
                        <a:t>结  束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5864" name="Rectangle 30"/>
          <p:cNvSpPr>
            <a:spLocks noChangeArrowheads="1"/>
          </p:cNvSpPr>
          <p:nvPr/>
        </p:nvSpPr>
        <p:spPr bwMode="auto">
          <a:xfrm>
            <a:off x="3241675" y="836613"/>
            <a:ext cx="292735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600" b="1">
                <a:solidFill>
                  <a:srgbClr val="3D10FC"/>
                </a:solidFill>
                <a:ea typeface="黑体" pitchFamily="49" charset="-122"/>
              </a:rPr>
              <a:t>北战争概况</a:t>
            </a:r>
            <a:r>
              <a:rPr lang="zh-CN" altLang="en-US" sz="3600" b="1">
                <a:solidFill>
                  <a:schemeClr val="bg1"/>
                </a:solidFill>
                <a:ea typeface="黑体" pitchFamily="49" charset="-122"/>
              </a:rPr>
              <a:t>　</a:t>
            </a:r>
          </a:p>
        </p:txBody>
      </p:sp>
      <p:sp>
        <p:nvSpPr>
          <p:cNvPr id="35865" name="Text Box 6"/>
          <p:cNvSpPr txBox="1">
            <a:spLocks noChangeArrowheads="1"/>
          </p:cNvSpPr>
          <p:nvPr/>
        </p:nvSpPr>
        <p:spPr bwMode="auto">
          <a:xfrm>
            <a:off x="3635375" y="1917700"/>
            <a:ext cx="403225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zh-CN" altLang="en-US" sz="2800" b="1">
                <a:solidFill>
                  <a:srgbClr val="3D10FC"/>
                </a:solidFill>
                <a:latin typeface="楷体" pitchFamily="49" charset="-122"/>
                <a:ea typeface="楷体" pitchFamily="49" charset="-122"/>
              </a:rPr>
              <a:t>林肯当选美国总统</a:t>
            </a:r>
          </a:p>
        </p:txBody>
      </p:sp>
      <p:sp>
        <p:nvSpPr>
          <p:cNvPr id="35866" name="Text Box 7"/>
          <p:cNvSpPr txBox="1">
            <a:spLocks noChangeArrowheads="1"/>
          </p:cNvSpPr>
          <p:nvPr/>
        </p:nvSpPr>
        <p:spPr bwMode="auto">
          <a:xfrm>
            <a:off x="3563938" y="2492375"/>
            <a:ext cx="52212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sz="2800" b="1">
                <a:solidFill>
                  <a:srgbClr val="3D10FC"/>
                </a:solidFill>
                <a:latin typeface="楷体" pitchFamily="49" charset="-122"/>
                <a:ea typeface="楷体" pitchFamily="49" charset="-122"/>
              </a:rPr>
              <a:t>1861</a:t>
            </a:r>
            <a:r>
              <a:rPr lang="zh-CN" altLang="en-US" sz="2800" b="1">
                <a:solidFill>
                  <a:srgbClr val="3D10FC"/>
                </a:solidFill>
                <a:latin typeface="楷体" pitchFamily="49" charset="-122"/>
                <a:ea typeface="楷体" pitchFamily="49" charset="-122"/>
              </a:rPr>
              <a:t>年</a:t>
            </a:r>
            <a:r>
              <a:rPr lang="en-US" sz="2800" b="1">
                <a:solidFill>
                  <a:srgbClr val="3D10FC"/>
                </a:solidFill>
                <a:latin typeface="楷体" pitchFamily="49" charset="-122"/>
                <a:ea typeface="楷体" pitchFamily="49" charset="-122"/>
              </a:rPr>
              <a:t>4</a:t>
            </a:r>
            <a:r>
              <a:rPr lang="zh-CN" altLang="en-US" sz="2800" b="1">
                <a:solidFill>
                  <a:srgbClr val="3D10FC"/>
                </a:solidFill>
                <a:latin typeface="楷体" pitchFamily="49" charset="-122"/>
                <a:ea typeface="楷体" pitchFamily="49" charset="-122"/>
              </a:rPr>
              <a:t>月，南方挑起内战</a:t>
            </a:r>
          </a:p>
        </p:txBody>
      </p:sp>
      <p:sp>
        <p:nvSpPr>
          <p:cNvPr id="35867" name="矩形 16"/>
          <p:cNvSpPr>
            <a:spLocks noChangeArrowheads="1"/>
          </p:cNvSpPr>
          <p:nvPr/>
        </p:nvSpPr>
        <p:spPr bwMode="auto">
          <a:xfrm>
            <a:off x="3708400" y="3213100"/>
            <a:ext cx="23272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3D10FC"/>
                </a:solidFill>
                <a:latin typeface="楷体" pitchFamily="49" charset="-122"/>
                <a:ea typeface="楷体" pitchFamily="49" charset="-122"/>
              </a:rPr>
              <a:t>北方节节失利</a:t>
            </a:r>
          </a:p>
        </p:txBody>
      </p:sp>
      <p:sp>
        <p:nvSpPr>
          <p:cNvPr id="35868" name="Text Box 8"/>
          <p:cNvSpPr txBox="1">
            <a:spLocks noChangeArrowheads="1"/>
          </p:cNvSpPr>
          <p:nvPr/>
        </p:nvSpPr>
        <p:spPr bwMode="auto">
          <a:xfrm>
            <a:off x="2197100" y="3862388"/>
            <a:ext cx="6096000" cy="5175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楷体" pitchFamily="49" charset="-122"/>
                <a:ea typeface="微软雅黑" pitchFamily="34" charset="-122"/>
              </a:rPr>
              <a:t>颁布《宅地法》</a:t>
            </a:r>
            <a:r>
              <a:rPr lang="en-US" sz="2800" b="1">
                <a:solidFill>
                  <a:srgbClr val="FF0000"/>
                </a:solidFill>
                <a:latin typeface="楷体" pitchFamily="49" charset="-122"/>
                <a:ea typeface="微软雅黑" pitchFamily="34" charset="-122"/>
              </a:rPr>
              <a:t>《</a:t>
            </a:r>
            <a:r>
              <a:rPr lang="zh-CN" altLang="en-US" sz="2800" b="1">
                <a:solidFill>
                  <a:srgbClr val="FF0000"/>
                </a:solidFill>
                <a:latin typeface="楷体" pitchFamily="49" charset="-122"/>
                <a:ea typeface="微软雅黑" pitchFamily="34" charset="-122"/>
              </a:rPr>
              <a:t>解放黑人奴隶宣言</a:t>
            </a:r>
            <a:r>
              <a:rPr lang="en-US" sz="2800" b="1">
                <a:solidFill>
                  <a:srgbClr val="FF0000"/>
                </a:solidFill>
                <a:latin typeface="楷体" pitchFamily="49" charset="-122"/>
                <a:ea typeface="微软雅黑" pitchFamily="34" charset="-122"/>
              </a:rPr>
              <a:t>》</a:t>
            </a:r>
          </a:p>
        </p:txBody>
      </p:sp>
    </p:spTree>
  </p:cSld>
  <p:clrMapOvr>
    <a:masterClrMapping/>
  </p:clrMapOvr>
  <p:transition>
    <p:sndAc>
      <p:stSnd>
        <p:snd r:embed="rId2" name="ha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68" grpId="0" bldLvl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idx="1"/>
          </p:nvPr>
        </p:nvSpPr>
        <p:spPr>
          <a:xfrm>
            <a:off x="357188" y="714375"/>
            <a:ext cx="5256212" cy="5762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3600" b="1" dirty="0" smtClean="0">
                <a:solidFill>
                  <a:srgbClr val="3333FF"/>
                </a:solidFill>
                <a:latin typeface="黑体" pitchFamily="49" charset="-122"/>
                <a:ea typeface="黑体" pitchFamily="49" charset="-122"/>
              </a:rPr>
              <a:t>林肯政府颁布重要文件。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285750" y="1214438"/>
            <a:ext cx="8569325" cy="2041525"/>
          </a:xfrm>
          <a:prstGeom prst="rect">
            <a:avLst/>
          </a:prstGeom>
          <a:solidFill>
            <a:srgbClr val="FFFF00">
              <a:alpha val="10980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（在叛乱地区）</a:t>
            </a:r>
            <a:r>
              <a:rPr lang="zh-CN" altLang="en-US" sz="3200" b="1">
                <a:solidFill>
                  <a:srgbClr val="000000"/>
                </a:solidFill>
                <a:ea typeface="楷体_GB2312" pitchFamily="1" charset="-122"/>
              </a:rPr>
              <a:t>“</a:t>
            </a:r>
            <a:r>
              <a:rPr lang="zh-CN" altLang="en-US" sz="32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为人占有而做奴隶的人们都应该在那时（指</a:t>
            </a:r>
            <a:r>
              <a:rPr lang="en-US" altLang="zh-CN" sz="32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1863</a:t>
            </a:r>
            <a:r>
              <a:rPr lang="zh-CN" altLang="en-US" sz="32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年元旦）及以后永远获得自由</a:t>
            </a:r>
            <a:r>
              <a:rPr lang="zh-CN" altLang="en-US" sz="3200" b="1">
                <a:solidFill>
                  <a:srgbClr val="000000"/>
                </a:solidFill>
                <a:ea typeface="楷体_GB2312" pitchFamily="1" charset="-122"/>
              </a:rPr>
              <a:t>”</a:t>
            </a:r>
            <a:r>
              <a:rPr lang="zh-CN" altLang="en-US" sz="32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，</a:t>
            </a:r>
            <a:r>
              <a:rPr lang="zh-CN" altLang="en-US" sz="3200" b="1">
                <a:solidFill>
                  <a:srgbClr val="000000"/>
                </a:solidFill>
                <a:ea typeface="楷体_GB2312" pitchFamily="1" charset="-122"/>
              </a:rPr>
              <a:t>“</a:t>
            </a:r>
            <a:r>
              <a:rPr lang="zh-CN" altLang="en-US" sz="3200" b="1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合众国政府行政部门，包括陆海军当局，将承认并保障上述人等自由。</a:t>
            </a:r>
            <a:r>
              <a:rPr lang="zh-CN" altLang="en-US" sz="3200" b="1">
                <a:solidFill>
                  <a:srgbClr val="000000"/>
                </a:solidFill>
                <a:ea typeface="楷体_GB2312" pitchFamily="1" charset="-122"/>
              </a:rPr>
              <a:t>”</a:t>
            </a:r>
            <a:endParaRPr lang="zh-CN" altLang="en-US" sz="320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214313" y="3357563"/>
            <a:ext cx="8424862" cy="519112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(1) </a:t>
            </a:r>
            <a:r>
              <a:rPr lang="zh-CN" altLang="en-US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材料出自哪份文件？该文件有哪些主要内容？</a:t>
            </a: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857250" y="4000500"/>
            <a:ext cx="7261225" cy="12446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《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解放黑人奴隶宣言</a:t>
            </a: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》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；</a:t>
            </a:r>
          </a:p>
          <a:p>
            <a:pPr>
              <a:lnSpc>
                <a:spcPct val="90000"/>
              </a:lnSpc>
              <a:defRPr/>
            </a:pP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从</a:t>
            </a: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1863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年元旦起，废除叛乱各州的奴隶制， 并允许奴隶作为自由人参加北方军队。</a:t>
            </a: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500063" y="5214938"/>
            <a:ext cx="8424862" cy="519112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(2) </a:t>
            </a:r>
            <a:r>
              <a:rPr lang="zh-CN" altLang="en-US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该文件的发表起到了什么作用？</a:t>
            </a:r>
          </a:p>
        </p:txBody>
      </p:sp>
      <p:sp>
        <p:nvSpPr>
          <p:cNvPr id="17415" name="Text Box 7"/>
          <p:cNvSpPr txBox="1">
            <a:spLocks noGrp="1" noChangeArrowheads="1"/>
          </p:cNvSpPr>
          <p:nvPr>
            <p:ph type="title"/>
          </p:nvPr>
        </p:nvSpPr>
        <p:spPr>
          <a:xfrm>
            <a:off x="395288" y="6000750"/>
            <a:ext cx="8353425" cy="739775"/>
          </a:xfrm>
        </p:spPr>
        <p:txBody>
          <a:bodyPr>
            <a:normAutofit fontScale="90000"/>
          </a:bodyPr>
          <a:lstStyle/>
          <a:p>
            <a:pPr algn="l" eaLnBrk="1" hangingPunct="1">
              <a:defRPr/>
            </a:pPr>
            <a:r>
              <a:rPr lang="zh-CN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黑人踊跃参军，北方获得雄厚兵源，逐步转败为胜。</a:t>
            </a:r>
          </a:p>
        </p:txBody>
      </p:sp>
      <p:sp>
        <p:nvSpPr>
          <p:cNvPr id="15369" name="WordArt 7"/>
          <p:cNvSpPr>
            <a:spLocks noChangeArrowheads="1" noChangeShapeType="1" noTextEdit="1"/>
          </p:cNvSpPr>
          <p:nvPr/>
        </p:nvSpPr>
        <p:spPr bwMode="auto">
          <a:xfrm>
            <a:off x="571500" y="3286125"/>
            <a:ext cx="3167063" cy="208915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3333FF"/>
                  </a:solidFill>
                  <a:round/>
                  <a:headEnd/>
                  <a:tailEnd/>
                </a:ln>
                <a:solidFill>
                  <a:srgbClr val="3333FF"/>
                </a:solidFill>
                <a:latin typeface="宋体"/>
                <a:ea typeface="宋体"/>
              </a:rPr>
              <a:t>转折：</a:t>
            </a:r>
          </a:p>
        </p:txBody>
      </p:sp>
      <p:sp>
        <p:nvSpPr>
          <p:cNvPr id="2" name="WordArt 7"/>
          <p:cNvSpPr>
            <a:spLocks noChangeArrowheads="1" noChangeShapeType="1" noTextEdit="1"/>
          </p:cNvSpPr>
          <p:nvPr/>
        </p:nvSpPr>
        <p:spPr bwMode="auto">
          <a:xfrm>
            <a:off x="4071938" y="3357563"/>
            <a:ext cx="4105275" cy="1657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en-US" altLang="zh-CN" sz="3600" b="1" kern="10">
                <a:ln w="127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/>
                <a:ea typeface="宋体"/>
              </a:rPr>
              <a:t>《</a:t>
            </a:r>
            <a:r>
              <a:rPr lang="zh-CN" altLang="en-US" sz="3600" b="1" kern="10">
                <a:ln w="127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/>
                <a:ea typeface="宋体"/>
              </a:rPr>
              <a:t>解放黑人奴隶宣言</a:t>
            </a:r>
            <a:r>
              <a:rPr lang="en-US" altLang="zh-CN" sz="3600" b="1" kern="10">
                <a:ln w="127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/>
                <a:ea typeface="宋体"/>
              </a:rPr>
              <a:t>》</a:t>
            </a:r>
            <a:endParaRPr lang="zh-CN" altLang="en-US" sz="3600" b="1" kern="10">
              <a:ln w="12700">
                <a:solidFill>
                  <a:srgbClr val="FF0000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宋体"/>
              <a:ea typeface="宋体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nimBg="1"/>
      <p:bldP spid="17412" grpId="0"/>
      <p:bldP spid="17412" grpId="1"/>
      <p:bldP spid="17413" grpId="0"/>
      <p:bldP spid="17413" grpId="1"/>
      <p:bldP spid="17414" grpId="0"/>
      <p:bldP spid="17414" grpId="1"/>
      <p:bldP spid="17415" grpId="0"/>
      <p:bldP spid="17415" grpId="1"/>
      <p:bldP spid="1536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3"/>
          <p:cNvSpPr txBox="1">
            <a:spLocks noChangeArrowheads="1"/>
          </p:cNvSpPr>
          <p:nvPr/>
        </p:nvSpPr>
        <p:spPr bwMode="auto">
          <a:xfrm>
            <a:off x="611188" y="1773238"/>
            <a:ext cx="835342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457200" indent="-457200" fontAlgn="t">
              <a:spcBef>
                <a:spcPct val="50000"/>
              </a:spcBef>
            </a:pP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南北战争是美国历史上的第二次资产阶级革命。</a:t>
            </a:r>
          </a:p>
          <a:p>
            <a:pPr marL="457200" indent="-457200" fontAlgn="t">
              <a:spcBef>
                <a:spcPct val="50000"/>
              </a:spcBef>
            </a:pP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经过这场战争维护了国家的统一，</a:t>
            </a:r>
          </a:p>
          <a:p>
            <a:pPr marL="457200" indent="-457200" fontAlgn="t">
              <a:spcBef>
                <a:spcPct val="50000"/>
              </a:spcBef>
            </a:pP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废除</a:t>
            </a:r>
            <a:r>
              <a:rPr lang="zh-CN" altLang="en-US" sz="3200" b="1" dirty="0" smtClean="0">
                <a:latin typeface="黑体" pitchFamily="49" charset="-122"/>
                <a:ea typeface="黑体" pitchFamily="49" charset="-122"/>
              </a:rPr>
              <a:t>了奴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隶制度，</a:t>
            </a:r>
          </a:p>
          <a:p>
            <a:pPr marL="457200" indent="-457200" fontAlgn="t">
              <a:spcBef>
                <a:spcPct val="50000"/>
              </a:spcBef>
            </a:pP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扫清了资本主义发展</a:t>
            </a:r>
            <a:r>
              <a:rPr lang="zh-CN" altLang="en-US" sz="3200" b="1" dirty="0" smtClean="0">
                <a:latin typeface="黑体" pitchFamily="49" charset="-122"/>
                <a:ea typeface="黑体" pitchFamily="49" charset="-122"/>
              </a:rPr>
              <a:t>的</a:t>
            </a:r>
            <a:r>
              <a:rPr lang="zh-CN" altLang="en-US" sz="3200" b="1" dirty="0" smtClean="0">
                <a:latin typeface="黑体" pitchFamily="49" charset="-122"/>
                <a:ea typeface="黑体" pitchFamily="49" charset="-122"/>
              </a:rPr>
              <a:t>最大</a:t>
            </a:r>
            <a:r>
              <a:rPr lang="zh-CN" altLang="en-US" sz="3200" b="1" dirty="0" smtClean="0">
                <a:latin typeface="黑体" pitchFamily="49" charset="-122"/>
                <a:ea typeface="黑体" pitchFamily="49" charset="-122"/>
              </a:rPr>
              <a:t>障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碍</a:t>
            </a:r>
            <a:r>
              <a:rPr lang="en-US" sz="3200" b="1" dirty="0">
                <a:latin typeface="黑体" pitchFamily="49" charset="-122"/>
                <a:ea typeface="黑体" pitchFamily="49" charset="-122"/>
              </a:rPr>
              <a:t>,</a:t>
            </a:r>
          </a:p>
          <a:p>
            <a:pPr marL="457200" indent="-457200" fontAlgn="t">
              <a:spcBef>
                <a:spcPct val="50000"/>
              </a:spcBef>
            </a:pP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为以后经济的迅速发展创造了条件。</a:t>
            </a:r>
          </a:p>
        </p:txBody>
      </p:sp>
      <p:sp>
        <p:nvSpPr>
          <p:cNvPr id="38915" name="Oval 21"/>
          <p:cNvSpPr>
            <a:spLocks noChangeArrowheads="1"/>
          </p:cNvSpPr>
          <p:nvPr/>
        </p:nvSpPr>
        <p:spPr bwMode="auto">
          <a:xfrm>
            <a:off x="5076825" y="1773238"/>
            <a:ext cx="1511300" cy="576262"/>
          </a:xfrm>
          <a:prstGeom prst="ellipse">
            <a:avLst/>
          </a:prstGeom>
          <a:noFill/>
          <a:ln w="76200" cmpd="sng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/>
          </a:p>
        </p:txBody>
      </p:sp>
      <p:sp>
        <p:nvSpPr>
          <p:cNvPr id="38916" name="Text Box 6"/>
          <p:cNvSpPr txBox="1">
            <a:spLocks noChangeArrowheads="1"/>
          </p:cNvSpPr>
          <p:nvPr/>
        </p:nvSpPr>
        <p:spPr bwMode="auto">
          <a:xfrm>
            <a:off x="539750" y="981075"/>
            <a:ext cx="29876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意义：</a:t>
            </a:r>
          </a:p>
        </p:txBody>
      </p:sp>
      <p:pic>
        <p:nvPicPr>
          <p:cNvPr id="38917" name="图片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5" y="26988"/>
            <a:ext cx="8863013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8" name="TextBox 7"/>
          <p:cNvSpPr txBox="1">
            <a:spLocks noChangeArrowheads="1"/>
          </p:cNvSpPr>
          <p:nvPr/>
        </p:nvSpPr>
        <p:spPr bwMode="auto">
          <a:xfrm>
            <a:off x="1073150" y="125413"/>
            <a:ext cx="522763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1" charset="-122"/>
                <a:ea typeface="隶书" pitchFamily="1" charset="-122"/>
              </a:rPr>
              <a:t>美国南北战争的意义</a:t>
            </a:r>
          </a:p>
        </p:txBody>
      </p:sp>
      <p:sp>
        <p:nvSpPr>
          <p:cNvPr id="38919" name="Text Box 13"/>
          <p:cNvSpPr txBox="1">
            <a:spLocks noChangeArrowheads="1"/>
          </p:cNvSpPr>
          <p:nvPr/>
        </p:nvSpPr>
        <p:spPr bwMode="auto">
          <a:xfrm>
            <a:off x="323850" y="5445125"/>
            <a:ext cx="26320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200" b="1">
                <a:solidFill>
                  <a:srgbClr val="3D10FC"/>
                </a:solidFill>
                <a:ea typeface="黑体" pitchFamily="49" charset="-122"/>
              </a:rPr>
              <a:t>第一个障碍：</a:t>
            </a:r>
          </a:p>
        </p:txBody>
      </p:sp>
      <p:sp>
        <p:nvSpPr>
          <p:cNvPr id="38920" name="Text Box 14"/>
          <p:cNvSpPr txBox="1">
            <a:spLocks noChangeArrowheads="1"/>
          </p:cNvSpPr>
          <p:nvPr/>
        </p:nvSpPr>
        <p:spPr bwMode="auto">
          <a:xfrm>
            <a:off x="685800" y="6021388"/>
            <a:ext cx="22240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200" b="1">
                <a:solidFill>
                  <a:srgbClr val="3D10FC"/>
                </a:solidFill>
                <a:ea typeface="黑体" pitchFamily="49" charset="-122"/>
              </a:rPr>
              <a:t>又一障碍：</a:t>
            </a:r>
          </a:p>
        </p:txBody>
      </p:sp>
      <p:sp>
        <p:nvSpPr>
          <p:cNvPr id="38921" name="Rectangle 15"/>
          <p:cNvSpPr>
            <a:spLocks noChangeArrowheads="1"/>
          </p:cNvSpPr>
          <p:nvPr/>
        </p:nvSpPr>
        <p:spPr bwMode="auto">
          <a:xfrm>
            <a:off x="2916238" y="5445125"/>
            <a:ext cx="30400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200" b="1">
                <a:solidFill>
                  <a:srgbClr val="3D10FC"/>
                </a:solidFill>
                <a:ea typeface="黑体" pitchFamily="49" charset="-122"/>
              </a:rPr>
              <a:t>英国的殖民统治</a:t>
            </a:r>
          </a:p>
        </p:txBody>
      </p:sp>
      <p:sp>
        <p:nvSpPr>
          <p:cNvPr id="38922" name="Rectangle 16"/>
          <p:cNvSpPr>
            <a:spLocks noChangeArrowheads="1"/>
          </p:cNvSpPr>
          <p:nvPr/>
        </p:nvSpPr>
        <p:spPr bwMode="auto">
          <a:xfrm>
            <a:off x="2916238" y="6092825"/>
            <a:ext cx="26320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3200" b="1">
                <a:solidFill>
                  <a:srgbClr val="3D10FC"/>
                </a:solidFill>
                <a:ea typeface="黑体" pitchFamily="49" charset="-122"/>
              </a:rPr>
              <a:t>黑人奴隶制度</a:t>
            </a:r>
          </a:p>
        </p:txBody>
      </p:sp>
      <p:sp>
        <p:nvSpPr>
          <p:cNvPr id="38923" name="Oval 21"/>
          <p:cNvSpPr>
            <a:spLocks noChangeArrowheads="1"/>
          </p:cNvSpPr>
          <p:nvPr/>
        </p:nvSpPr>
        <p:spPr bwMode="auto">
          <a:xfrm>
            <a:off x="5508104" y="3933056"/>
            <a:ext cx="1008062" cy="576262"/>
          </a:xfrm>
          <a:prstGeom prst="ellipse">
            <a:avLst/>
          </a:prstGeom>
          <a:noFill/>
          <a:ln w="76200" cmpd="sng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/>
          </a:p>
        </p:txBody>
      </p:sp>
      <p:sp>
        <p:nvSpPr>
          <p:cNvPr id="38924" name="AutoShape 23"/>
          <p:cNvSpPr>
            <a:spLocks noChangeArrowheads="1"/>
          </p:cNvSpPr>
          <p:nvPr/>
        </p:nvSpPr>
        <p:spPr bwMode="auto">
          <a:xfrm>
            <a:off x="7164388" y="981075"/>
            <a:ext cx="1728787" cy="720725"/>
          </a:xfrm>
          <a:prstGeom prst="wedgeRoundRectCallout">
            <a:avLst>
              <a:gd name="adj1" fmla="val -64324"/>
              <a:gd name="adj2" fmla="val 79736"/>
              <a:gd name="adj3" fmla="val 16667"/>
            </a:avLst>
          </a:prstGeom>
          <a:solidFill>
            <a:schemeClr val="bg1">
              <a:alpha val="98999"/>
            </a:schemeClr>
          </a:solidFill>
          <a:ln w="38100" cmpd="sng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3600" b="1">
                <a:solidFill>
                  <a:srgbClr val="3D10FC"/>
                </a:solidFill>
                <a:latin typeface="黑体" pitchFamily="49" charset="-122"/>
                <a:ea typeface="黑体" pitchFamily="49" charset="-122"/>
              </a:rPr>
              <a:t>性质</a:t>
            </a:r>
          </a:p>
        </p:txBody>
      </p:sp>
      <p:sp>
        <p:nvSpPr>
          <p:cNvPr id="38925" name="Text Box 26"/>
          <p:cNvSpPr txBox="1">
            <a:spLocks noChangeArrowheads="1"/>
          </p:cNvSpPr>
          <p:nvPr/>
        </p:nvSpPr>
        <p:spPr bwMode="auto">
          <a:xfrm>
            <a:off x="7019925" y="2565400"/>
            <a:ext cx="1871663" cy="1104900"/>
          </a:xfrm>
          <a:prstGeom prst="rect">
            <a:avLst/>
          </a:prstGeom>
          <a:noFill/>
          <a:ln w="38100" cmpd="sng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3200" b="1">
                <a:solidFill>
                  <a:srgbClr val="3D10FC"/>
                </a:solidFill>
                <a:ea typeface="黑体" pitchFamily="49" charset="-122"/>
              </a:rPr>
              <a:t>解决两个问题</a:t>
            </a:r>
          </a:p>
        </p:txBody>
      </p:sp>
      <p:sp>
        <p:nvSpPr>
          <p:cNvPr id="38926" name="AutoShape 14"/>
          <p:cNvSpPr>
            <a:spLocks/>
          </p:cNvSpPr>
          <p:nvPr/>
        </p:nvSpPr>
        <p:spPr bwMode="auto">
          <a:xfrm>
            <a:off x="6300788" y="2708275"/>
            <a:ext cx="431800" cy="936625"/>
          </a:xfrm>
          <a:prstGeom prst="rightBrace">
            <a:avLst>
              <a:gd name="adj1" fmla="val 18046"/>
              <a:gd name="adj2" fmla="val 50000"/>
            </a:avLst>
          </a:prstGeom>
          <a:noFill/>
          <a:ln w="66675" cmpd="sng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p:transition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8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89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9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 autoUpdateAnimBg="0"/>
      <p:bldP spid="38915" grpId="0" animBg="1" autoUpdateAnimBg="0"/>
      <p:bldP spid="38919" grpId="0" autoUpdateAnimBg="0"/>
      <p:bldP spid="38920" grpId="0" autoUpdateAnimBg="0"/>
      <p:bldP spid="38921" grpId="0" autoUpdateAnimBg="0"/>
      <p:bldP spid="38922" grpId="0" autoUpdateAnimBg="0"/>
      <p:bldP spid="38923" grpId="0" animBg="1" autoUpdateAnimBg="0"/>
      <p:bldP spid="38924" grpId="0" animBg="1" autoUpdateAnimBg="0"/>
      <p:bldP spid="38925" grpId="0" animBg="1" autoUpdateAnimBg="0"/>
      <p:bldP spid="38926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304800" y="765175"/>
            <a:ext cx="69342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3600">
              <a:latin typeface="Arial" pitchFamily="34" charset="0"/>
              <a:ea typeface="黑体" pitchFamily="49" charset="-122"/>
            </a:endParaRPr>
          </a:p>
          <a:p>
            <a:pPr>
              <a:spcBef>
                <a:spcPct val="50000"/>
              </a:spcBef>
            </a:pPr>
            <a:endParaRPr lang="zh-CN" altLang="en-US" sz="3200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38100" y="-22225"/>
            <a:ext cx="3527425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500" b="1" i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楷体_GB2312" pitchFamily="1" charset="-122"/>
              </a:rPr>
              <a:t>美国南北战争</a:t>
            </a:r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1619250" y="1720850"/>
            <a:ext cx="57610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A</a:t>
            </a:r>
            <a:r>
              <a:rPr lang="zh-CN" altLang="en-US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北方实力远远超过南方</a:t>
            </a:r>
          </a:p>
        </p:txBody>
      </p:sp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1619250" y="2370138"/>
            <a:ext cx="57610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B</a:t>
            </a:r>
            <a:r>
              <a:rPr lang="zh-CN" altLang="en-US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林肯政府的正确领导</a:t>
            </a:r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1619250" y="3162300"/>
            <a:ext cx="57610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C</a:t>
            </a:r>
            <a:r>
              <a:rPr lang="zh-CN" altLang="en-US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广大士兵的英勇作战</a:t>
            </a:r>
          </a:p>
        </p:txBody>
      </p:sp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1619250" y="3881438"/>
            <a:ext cx="57610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D</a:t>
            </a:r>
            <a:r>
              <a:rPr lang="zh-CN" altLang="en-US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广大人民群众和黑奴的支持</a:t>
            </a:r>
          </a:p>
        </p:txBody>
      </p:sp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1331913" y="779463"/>
            <a:ext cx="7551737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400" b="1">
                <a:solidFill>
                  <a:srgbClr val="0000FF"/>
                </a:solidFill>
                <a:latin typeface="Arial" pitchFamily="34" charset="0"/>
                <a:ea typeface="黑体" pitchFamily="49" charset="-122"/>
              </a:rPr>
              <a:t>美国南北战争北方获胜的原因有哪些？</a:t>
            </a: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250825" y="620713"/>
            <a:ext cx="1152525" cy="1085850"/>
            <a:chOff x="0" y="0"/>
            <a:chExt cx="499" cy="684"/>
          </a:xfrm>
        </p:grpSpPr>
        <p:pic>
          <p:nvPicPr>
            <p:cNvPr id="39946" name="Picture 10" descr="j029912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0"/>
              <a:ext cx="281" cy="684"/>
            </a:xfrm>
            <a:prstGeom prst="rect">
              <a:avLst/>
            </a:prstGeom>
            <a:blipFill dpi="0" rotWithShape="1">
              <a:blip r:embed="rId6" cstate="print"/>
              <a:srcRect/>
              <a:tile tx="0" ty="0" sx="100000" sy="100000" flip="none" algn="tl"/>
            </a:blipFill>
            <a:ln w="31750" cmpd="sng">
              <a:solidFill>
                <a:srgbClr val="FF0000"/>
              </a:solidFill>
              <a:miter lim="800000"/>
              <a:headEnd/>
              <a:tailEnd/>
            </a:ln>
          </p:spPr>
        </p:pic>
        <p:sp>
          <p:nvSpPr>
            <p:cNvPr id="39947" name="Text Box 11"/>
            <p:cNvSpPr txBox="1">
              <a:spLocks noChangeArrowheads="1"/>
            </p:cNvSpPr>
            <p:nvPr/>
          </p:nvSpPr>
          <p:spPr bwMode="auto">
            <a:xfrm>
              <a:off x="261" y="22"/>
              <a:ext cx="238" cy="6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eaVert">
              <a:spAutoFit/>
            </a:bodyPr>
            <a:lstStyle/>
            <a:p>
              <a:r>
                <a:rPr lang="zh-CN" altLang="en-US" sz="2400" b="1">
                  <a:latin typeface="Arial" pitchFamily="34" charset="0"/>
                  <a:ea typeface="华文隶书" pitchFamily="2" charset="-122"/>
                </a:rPr>
                <a:t>思考</a:t>
              </a:r>
            </a:p>
          </p:txBody>
        </p:sp>
      </p:grpSp>
      <p:sp>
        <p:nvSpPr>
          <p:cNvPr id="39948" name="文本框 1"/>
          <p:cNvSpPr txBox="1">
            <a:spLocks noChangeArrowheads="1"/>
          </p:cNvSpPr>
          <p:nvPr/>
        </p:nvSpPr>
        <p:spPr bwMode="auto">
          <a:xfrm>
            <a:off x="1619250" y="4597400"/>
            <a:ext cx="6472238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b="1">
                <a:latin typeface="方正北魏楷书简体" charset="-122"/>
                <a:ea typeface="方正北魏楷书简体" charset="-122"/>
              </a:rPr>
              <a:t>E</a:t>
            </a:r>
            <a:r>
              <a:rPr lang="zh-CN" altLang="en-US" sz="2800" b="1">
                <a:latin typeface="方正北魏楷书简体" charset="-122"/>
                <a:ea typeface="方正北魏楷书简体" charset="-122"/>
              </a:rPr>
              <a:t>、北方资本主义经济代表先进的生产力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3994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 autoUpdateAnimBg="0"/>
      <p:bldP spid="39941" grpId="0" autoUpdateAnimBg="0"/>
      <p:bldP spid="39942" grpId="0" autoUpdateAnimBg="0"/>
      <p:bldP spid="39943" grpId="0" autoUpdateAnimBg="0"/>
      <p:bldP spid="39944" grpId="0" autoUpdateAnimBg="0"/>
      <p:bldP spid="39948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211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329363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4931" name="Text Box 3"/>
          <p:cNvSpPr txBox="1"/>
          <p:nvPr/>
        </p:nvSpPr>
        <p:spPr>
          <a:xfrm>
            <a:off x="6329680" y="367030"/>
            <a:ext cx="2814320" cy="61239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1865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年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月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14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日晚，林肯在华盛顿的福特剧院遭南方派遣的杀手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——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演员蒲斯刺杀身亡。但林肯为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维护国家统一和解放黑人奴隶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作出了重大贡献，成为美国历史上的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著名总统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。一百多年来，一直受到美国人民的尊敬。</a:t>
            </a:r>
          </a:p>
        </p:txBody>
      </p:sp>
      <p:sp>
        <p:nvSpPr>
          <p:cNvPr id="4" name="AutoShape 6"/>
          <p:cNvSpPr/>
          <p:nvPr/>
        </p:nvSpPr>
        <p:spPr>
          <a:xfrm>
            <a:off x="395605" y="-635"/>
            <a:ext cx="5116830" cy="3286760"/>
          </a:xfrm>
          <a:prstGeom prst="irregularSeal1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r>
              <a:rPr lang="en-US" altLang="zh-CN" sz="3600" b="1" dirty="0">
                <a:solidFill>
                  <a:srgbClr val="0000CC"/>
                </a:solidFill>
                <a:latin typeface="华文行楷" pitchFamily="2" charset="-122"/>
                <a:ea typeface="华文行楷" pitchFamily="2" charset="-122"/>
              </a:rPr>
              <a:t>1865</a:t>
            </a:r>
            <a:r>
              <a:rPr lang="zh-CN" altLang="en-US" sz="3600" b="1" dirty="0">
                <a:solidFill>
                  <a:srgbClr val="0000CC"/>
                </a:solidFill>
                <a:latin typeface="华文行楷" pitchFamily="2" charset="-122"/>
                <a:ea typeface="华文行楷" pitchFamily="2" charset="-122"/>
              </a:rPr>
              <a:t>年</a:t>
            </a:r>
            <a:r>
              <a:rPr lang="en-US" altLang="zh-CN" sz="3600" b="1" dirty="0">
                <a:solidFill>
                  <a:srgbClr val="0000CC"/>
                </a:solidFill>
                <a:latin typeface="华文行楷" pitchFamily="2" charset="-122"/>
                <a:ea typeface="华文行楷" pitchFamily="2" charset="-122"/>
              </a:rPr>
              <a:t>4</a:t>
            </a:r>
            <a:r>
              <a:rPr lang="zh-CN" altLang="en-US" sz="3600" b="1" dirty="0">
                <a:solidFill>
                  <a:srgbClr val="0000CC"/>
                </a:solidFill>
                <a:latin typeface="华文行楷" pitchFamily="2" charset="-122"/>
                <a:ea typeface="华文行楷" pitchFamily="2" charset="-122"/>
              </a:rPr>
              <a:t>月</a:t>
            </a:r>
            <a:r>
              <a:rPr lang="en-US" altLang="zh-CN" sz="3600" b="1" dirty="0">
                <a:solidFill>
                  <a:srgbClr val="0000CC"/>
                </a:solidFill>
                <a:latin typeface="华文行楷" pitchFamily="2" charset="-122"/>
                <a:ea typeface="华文行楷" pitchFamily="2" charset="-122"/>
              </a:rPr>
              <a:t>14</a:t>
            </a:r>
            <a:r>
              <a:rPr lang="zh-CN" altLang="en-US" sz="3600" b="1" dirty="0">
                <a:solidFill>
                  <a:srgbClr val="0000CC"/>
                </a:solidFill>
                <a:latin typeface="华文行楷" pitchFamily="2" charset="-122"/>
                <a:ea typeface="华文行楷" pitchFamily="2" charset="-122"/>
              </a:rPr>
              <a:t>日</a:t>
            </a:r>
          </a:p>
          <a:p>
            <a:r>
              <a:rPr lang="zh-CN" altLang="en-US" sz="3600" b="1" dirty="0">
                <a:solidFill>
                  <a:srgbClr val="0000CC"/>
                </a:solidFill>
                <a:latin typeface="华文行楷" pitchFamily="2" charset="-122"/>
                <a:ea typeface="华文行楷" pitchFamily="2" charset="-122"/>
              </a:rPr>
              <a:t>林肯遇刺！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1" grpId="0"/>
      <p:bldP spid="4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Mt%20Rushmo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908050"/>
            <a:ext cx="8675688" cy="532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8" name="AutoShape 6"/>
          <p:cNvSpPr>
            <a:spLocks noChangeArrowheads="1"/>
          </p:cNvSpPr>
          <p:nvPr/>
        </p:nvSpPr>
        <p:spPr bwMode="auto">
          <a:xfrm>
            <a:off x="5292725" y="5516563"/>
            <a:ext cx="2519363" cy="935037"/>
          </a:xfrm>
          <a:prstGeom prst="wedgeRectCallout">
            <a:avLst>
              <a:gd name="adj1" fmla="val 39602"/>
              <a:gd name="adj2" fmla="val -132171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4800" b="1">
                <a:solidFill>
                  <a:schemeClr val="bg1"/>
                </a:solidFill>
              </a:rPr>
              <a:t>林肯</a:t>
            </a:r>
          </a:p>
        </p:txBody>
      </p:sp>
      <p:sp>
        <p:nvSpPr>
          <p:cNvPr id="18436" name="Text Box 7"/>
          <p:cNvSpPr txBox="1">
            <a:spLocks noChangeArrowheads="1"/>
          </p:cNvSpPr>
          <p:nvPr/>
        </p:nvSpPr>
        <p:spPr bwMode="auto">
          <a:xfrm>
            <a:off x="251520" y="188640"/>
            <a:ext cx="5549900" cy="5794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</a:rPr>
              <a:t>美国国家纪念公园的“总统山”</a:t>
            </a:r>
            <a:r>
              <a:rPr lang="zh-CN" altLang="en-US" sz="1800" dirty="0"/>
              <a:t> </a:t>
            </a:r>
          </a:p>
        </p:txBody>
      </p: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1763713" y="3284538"/>
            <a:ext cx="1262062" cy="3429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>
                <a:ea typeface="Gulim" pitchFamily="34" charset="-127"/>
              </a:rPr>
              <a:t>华盛顿</a:t>
            </a:r>
            <a:r>
              <a:rPr lang="zh-CN" altLang="en-US" sz="2800" b="1">
                <a:solidFill>
                  <a:srgbClr val="9900CC"/>
                </a:solidFill>
                <a:ea typeface="Gulim" pitchFamily="34" charset="-127"/>
              </a:rPr>
              <a:t>创立</a:t>
            </a:r>
            <a:r>
              <a:rPr lang="zh-CN" altLang="en-US" sz="2800" b="1">
                <a:ea typeface="Gulim" pitchFamily="34" charset="-127"/>
              </a:rPr>
              <a:t>了美国，</a:t>
            </a:r>
          </a:p>
          <a:p>
            <a:pPr algn="ctr">
              <a:spcBef>
                <a:spcPct val="50000"/>
              </a:spcBef>
            </a:pPr>
            <a:r>
              <a:rPr lang="zh-CN" altLang="en-US" sz="2800" b="1">
                <a:ea typeface="Gulim" pitchFamily="34" charset="-127"/>
              </a:rPr>
              <a:t>而林肯</a:t>
            </a:r>
            <a:r>
              <a:rPr lang="zh-CN" altLang="en-US" sz="2800" b="1">
                <a:solidFill>
                  <a:srgbClr val="9900CC"/>
                </a:solidFill>
                <a:ea typeface="Gulim" pitchFamily="34" charset="-127"/>
              </a:rPr>
              <a:t>拯救</a:t>
            </a:r>
            <a:r>
              <a:rPr lang="zh-CN" altLang="en-US" sz="2800" b="1">
                <a:ea typeface="Gulim" pitchFamily="34" charset="-127"/>
              </a:rPr>
              <a:t>了美国</a:t>
            </a:r>
            <a:r>
              <a:rPr lang="zh-CN" altLang="en-US" sz="2800" b="1">
                <a:ea typeface="方正姚体" pitchFamily="2" charset="-122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  <p:bldP spid="33800" grpId="0" animBg="1"/>
      <p:bldP spid="33800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WordArt 12"/>
          <p:cNvSpPr>
            <a:spLocks noChangeArrowheads="1" noChangeShapeType="1" noTextEdit="1"/>
          </p:cNvSpPr>
          <p:nvPr/>
        </p:nvSpPr>
        <p:spPr bwMode="auto">
          <a:xfrm>
            <a:off x="250825" y="6165850"/>
            <a:ext cx="8572500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200" b="1">
                <a:ln w="9525" cmpd="sng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新宋体"/>
                <a:ea typeface="新宋体"/>
              </a:rPr>
              <a:t>从林肯身上，你学习到了哪些优秀品质？</a:t>
            </a:r>
          </a:p>
        </p:txBody>
      </p:sp>
      <p:pic>
        <p:nvPicPr>
          <p:cNvPr id="41987" name="图片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372475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8" name="TextBox 2"/>
          <p:cNvSpPr txBox="1">
            <a:spLocks noChangeArrowheads="1"/>
          </p:cNvSpPr>
          <p:nvPr/>
        </p:nvSpPr>
        <p:spPr bwMode="auto">
          <a:xfrm>
            <a:off x="1042988" y="69850"/>
            <a:ext cx="522763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隶书" pitchFamily="1" charset="-122"/>
                <a:ea typeface="隶书" pitchFamily="1" charset="-122"/>
              </a:rPr>
              <a:t>一位永不退缩的伟人</a:t>
            </a:r>
          </a:p>
        </p:txBody>
      </p:sp>
      <p:pic>
        <p:nvPicPr>
          <p:cNvPr id="41989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163" y="2492375"/>
            <a:ext cx="2862262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0" name="Rectangle 3"/>
          <p:cNvSpPr txBox="1">
            <a:spLocks noChangeArrowheads="1"/>
          </p:cNvSpPr>
          <p:nvPr/>
        </p:nvSpPr>
        <p:spPr bwMode="auto">
          <a:xfrm>
            <a:off x="250825" y="836613"/>
            <a:ext cx="4968875" cy="543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solidFill>
                  <a:srgbClr val="000000"/>
                </a:solidFill>
                <a:latin typeface="宋体" pitchFamily="2" charset="-122"/>
              </a:rPr>
              <a:t>22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岁  生意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失败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solidFill>
                  <a:srgbClr val="000000"/>
                </a:solidFill>
                <a:latin typeface="宋体" pitchFamily="2" charset="-122"/>
              </a:rPr>
              <a:t>23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岁  竞选州议员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失败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solidFill>
                  <a:srgbClr val="000000"/>
                </a:solidFill>
                <a:latin typeface="宋体" pitchFamily="2" charset="-122"/>
              </a:rPr>
              <a:t>24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岁  生意再次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失败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solidFill>
                  <a:srgbClr val="000000"/>
                </a:solidFill>
                <a:latin typeface="宋体" pitchFamily="2" charset="-122"/>
              </a:rPr>
              <a:t>25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岁  当选州议员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solidFill>
                  <a:srgbClr val="000000"/>
                </a:solidFill>
                <a:latin typeface="宋体" pitchFamily="2" charset="-122"/>
              </a:rPr>
              <a:t>26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岁  爱人去世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solidFill>
                  <a:srgbClr val="000000"/>
                </a:solidFill>
                <a:latin typeface="宋体" pitchFamily="2" charset="-122"/>
              </a:rPr>
              <a:t>27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岁  精神崩溃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solidFill>
                  <a:srgbClr val="000000"/>
                </a:solidFill>
                <a:latin typeface="宋体" pitchFamily="2" charset="-122"/>
              </a:rPr>
              <a:t>29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岁  竞选州议长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失败</a:t>
            </a:r>
            <a:endParaRPr lang="en-US" sz="2800" b="1">
              <a:solidFill>
                <a:srgbClr val="0000FF"/>
              </a:solidFill>
              <a:latin typeface="宋体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solidFill>
                  <a:srgbClr val="000000"/>
                </a:solidFill>
                <a:latin typeface="宋体" pitchFamily="2" charset="-122"/>
              </a:rPr>
              <a:t>34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岁  竞选国会议员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失败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solidFill>
                  <a:srgbClr val="000000"/>
                </a:solidFill>
                <a:latin typeface="宋体" pitchFamily="2" charset="-122"/>
              </a:rPr>
              <a:t>37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岁  当选国会议员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solidFill>
                  <a:srgbClr val="000000"/>
                </a:solidFill>
                <a:latin typeface="宋体" pitchFamily="2" charset="-122"/>
              </a:rPr>
              <a:t>39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岁  竞选国会议员连任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失败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solidFill>
                  <a:srgbClr val="000000"/>
                </a:solidFill>
                <a:latin typeface="宋体" pitchFamily="2" charset="-122"/>
              </a:rPr>
              <a:t>46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岁  竞选参议员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失败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zh-CN" altLang="en-US" sz="2800" b="1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41991" name="Rectangle 4"/>
          <p:cNvSpPr txBox="1">
            <a:spLocks noChangeArrowheads="1"/>
          </p:cNvSpPr>
          <p:nvPr/>
        </p:nvSpPr>
        <p:spPr bwMode="auto">
          <a:xfrm>
            <a:off x="4427538" y="1100138"/>
            <a:ext cx="4716462" cy="182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solidFill>
                  <a:srgbClr val="000000"/>
                </a:solidFill>
                <a:latin typeface="宋体" pitchFamily="2" charset="-122"/>
              </a:rPr>
              <a:t>47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岁  竞选副总统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失败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solidFill>
                  <a:srgbClr val="000000"/>
                </a:solidFill>
                <a:latin typeface="宋体" pitchFamily="2" charset="-122"/>
              </a:rPr>
              <a:t>49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岁  竞选参议员再次</a:t>
            </a:r>
            <a:r>
              <a:rPr lang="zh-CN" altLang="en-US" sz="2800" b="1">
                <a:solidFill>
                  <a:srgbClr val="0000FF"/>
                </a:solidFill>
                <a:latin typeface="宋体" pitchFamily="2" charset="-122"/>
              </a:rPr>
              <a:t>失败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800" b="1">
                <a:solidFill>
                  <a:srgbClr val="000000"/>
                </a:solidFill>
                <a:latin typeface="宋体" pitchFamily="2" charset="-122"/>
              </a:rPr>
              <a:t>51</a:t>
            </a:r>
            <a:r>
              <a:rPr lang="zh-CN" altLang="en-US" sz="2800" b="1">
                <a:solidFill>
                  <a:srgbClr val="000000"/>
                </a:solidFill>
                <a:latin typeface="宋体" pitchFamily="2" charset="-122"/>
              </a:rPr>
              <a:t>岁  当选美国总统</a:t>
            </a:r>
          </a:p>
        </p:txBody>
      </p:sp>
      <p:sp>
        <p:nvSpPr>
          <p:cNvPr id="41992" name="AutoShape 10"/>
          <p:cNvSpPr>
            <a:spLocks noChangeArrowheads="1"/>
          </p:cNvSpPr>
          <p:nvPr/>
        </p:nvSpPr>
        <p:spPr bwMode="auto">
          <a:xfrm>
            <a:off x="7632700" y="1989138"/>
            <a:ext cx="1511300" cy="1296987"/>
          </a:xfrm>
          <a:prstGeom prst="irregularSeal1">
            <a:avLst/>
          </a:prstGeom>
          <a:solidFill>
            <a:srgbClr val="FF0000"/>
          </a:solidFill>
          <a:ln w="9525" cmpd="sng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zh-CN" altLang="en-US" sz="4000" b="1">
                <a:solidFill>
                  <a:srgbClr val="F7FD0F"/>
                </a:solidFill>
                <a:ea typeface="幼圆" pitchFamily="1" charset="-122"/>
              </a:rPr>
              <a:t>成功</a:t>
            </a:r>
          </a:p>
        </p:txBody>
      </p:sp>
    </p:spTree>
  </p:cSld>
  <p:clrMapOvr>
    <a:masterClrMapping/>
  </p:clrMapOvr>
  <p:transition>
    <p:sndAc>
      <p:stSnd>
        <p:snd r:embed="rId2" name="camera.wav"/>
      </p:stSnd>
    </p:sndAc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Text Box 2"/>
          <p:cNvSpPr txBox="1"/>
          <p:nvPr/>
        </p:nvSpPr>
        <p:spPr>
          <a:xfrm>
            <a:off x="1871663" y="188913"/>
            <a:ext cx="7272337" cy="12509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zh-CN" altLang="zh-CN" sz="36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林肯有哪些高尚品德和人格魅力值得我们学习？ </a:t>
            </a:r>
            <a:r>
              <a:rPr lang="zh-CN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（仅供参考：）</a:t>
            </a:r>
          </a:p>
        </p:txBody>
      </p:sp>
      <p:sp>
        <p:nvSpPr>
          <p:cNvPr id="185347" name="Text Box 3"/>
          <p:cNvSpPr txBox="1"/>
          <p:nvPr/>
        </p:nvSpPr>
        <p:spPr>
          <a:xfrm>
            <a:off x="1905000" y="1412875"/>
            <a:ext cx="6842125" cy="42370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、出身贫寒，但志向高远；</a:t>
            </a:r>
          </a:p>
          <a:p>
            <a:pPr>
              <a:spcBef>
                <a:spcPct val="50000"/>
              </a:spcBef>
            </a:pPr>
            <a:r>
              <a:rPr lang="zh-CN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2、意志坚强，百折不挠，不达目的不罢休；</a:t>
            </a:r>
          </a:p>
          <a:p>
            <a:pPr>
              <a:spcBef>
                <a:spcPct val="50000"/>
              </a:spcBef>
            </a:pPr>
            <a:r>
              <a:rPr lang="zh-CN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3、关心百姓疾苦，对黑人奴隶制度深感不满；</a:t>
            </a: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、热爱祖国，努力维护国家统一，直至为国献身。    </a:t>
            </a:r>
          </a:p>
        </p:txBody>
      </p:sp>
      <p:pic>
        <p:nvPicPr>
          <p:cNvPr id="28675" name="Picture 4" descr="gif10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28600"/>
            <a:ext cx="1828800" cy="2286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53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5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5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1853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853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85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85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5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5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46" grpId="0"/>
      <p:bldP spid="18534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AutoShape 2"/>
          <p:cNvSpPr>
            <a:spLocks noChangeArrowheads="1"/>
          </p:cNvSpPr>
          <p:nvPr/>
        </p:nvSpPr>
        <p:spPr bwMode="auto">
          <a:xfrm rot="1783186">
            <a:off x="4229100" y="2535238"/>
            <a:ext cx="2574925" cy="2592387"/>
          </a:xfrm>
          <a:prstGeom prst="irregularSeal2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Arial" pitchFamily="34" charset="0"/>
            </a:endParaRPr>
          </a:p>
        </p:txBody>
      </p:sp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1516063" y="4975225"/>
            <a:ext cx="2225675" cy="704850"/>
          </a:xfrm>
          <a:prstGeom prst="rect">
            <a:avLst/>
          </a:prstGeom>
          <a:noFill/>
          <a:ln w="25400" cmpd="sng">
            <a:solidFill>
              <a:srgbClr val="8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000" b="1">
                <a:latin typeface="宋体" pitchFamily="2" charset="-122"/>
              </a:rPr>
              <a:t>南方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000" b="1">
                <a:latin typeface="宋体" pitchFamily="2" charset="-122"/>
              </a:rPr>
              <a:t>奴隶制种植园制度</a:t>
            </a:r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179388" y="3405188"/>
            <a:ext cx="1406525" cy="828675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领土扩张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4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工业革命</a:t>
            </a:r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1630363" y="3525838"/>
            <a:ext cx="1265237" cy="427037"/>
          </a:xfrm>
          <a:prstGeom prst="rect">
            <a:avLst/>
          </a:prstGeom>
          <a:solidFill>
            <a:schemeClr val="accent1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400" b="1">
                <a:latin typeface="Tahoma" pitchFamily="34" charset="0"/>
              </a:rPr>
              <a:t>奴隶制</a:t>
            </a: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4054475" y="3462338"/>
            <a:ext cx="1938338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3200" b="1">
                <a:latin typeface="Tahoma" pitchFamily="34" charset="0"/>
              </a:rPr>
              <a:t>美国内战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sz="1400" b="1">
                <a:latin typeface="Tahoma" pitchFamily="34" charset="0"/>
              </a:rPr>
              <a:t>1861</a:t>
            </a:r>
            <a:r>
              <a:rPr lang="en-US" sz="1400" b="1">
                <a:latin typeface="Arial" pitchFamily="34" charset="0"/>
              </a:rPr>
              <a:t>—</a:t>
            </a:r>
            <a:r>
              <a:rPr lang="en-US" sz="1400" b="1">
                <a:latin typeface="Tahoma" pitchFamily="34" charset="0"/>
              </a:rPr>
              <a:t>1862</a:t>
            </a:r>
            <a:r>
              <a:rPr lang="en-US" sz="1400" b="1">
                <a:latin typeface="Arial" pitchFamily="34" charset="0"/>
              </a:rPr>
              <a:t>—</a:t>
            </a:r>
            <a:r>
              <a:rPr lang="en-US" sz="1400" b="1">
                <a:latin typeface="Tahoma" pitchFamily="34" charset="0"/>
              </a:rPr>
              <a:t>1865</a:t>
            </a:r>
            <a:r>
              <a:rPr lang="en-US" sz="1200" b="1">
                <a:latin typeface="Tahoma" pitchFamily="34" charset="0"/>
              </a:rPr>
              <a:t> </a:t>
            </a:r>
          </a:p>
        </p:txBody>
      </p:sp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6889750" y="2525713"/>
            <a:ext cx="1708150" cy="425450"/>
          </a:xfrm>
          <a:prstGeom prst="rect">
            <a:avLst/>
          </a:prstGeom>
          <a:noFill/>
          <a:ln w="25400" cmpd="sng">
            <a:solidFill>
              <a:srgbClr val="0000FF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400" b="1">
                <a:solidFill>
                  <a:srgbClr val="FF3300"/>
                </a:solidFill>
                <a:latin typeface="宋体" pitchFamily="2" charset="-122"/>
              </a:rPr>
              <a:t>维护统一</a:t>
            </a:r>
          </a:p>
        </p:txBody>
      </p:sp>
      <p:sp>
        <p:nvSpPr>
          <p:cNvPr id="52232" name="Text Box 8"/>
          <p:cNvSpPr txBox="1">
            <a:spLocks noChangeArrowheads="1"/>
          </p:cNvSpPr>
          <p:nvPr/>
        </p:nvSpPr>
        <p:spPr bwMode="auto">
          <a:xfrm>
            <a:off x="6896100" y="4733925"/>
            <a:ext cx="1866900" cy="427038"/>
          </a:xfrm>
          <a:prstGeom prst="rect">
            <a:avLst/>
          </a:prstGeom>
          <a:noFill/>
          <a:ln w="25400" cmpd="sng">
            <a:solidFill>
              <a:srgbClr val="00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400" b="1">
                <a:solidFill>
                  <a:srgbClr val="FF3300"/>
                </a:solidFill>
                <a:latin typeface="宋体" pitchFamily="2" charset="-122"/>
              </a:rPr>
              <a:t>废除奴隶制 </a:t>
            </a:r>
          </a:p>
        </p:txBody>
      </p:sp>
      <p:sp>
        <p:nvSpPr>
          <p:cNvPr id="52233" name="AutoShape 9"/>
          <p:cNvSpPr>
            <a:spLocks noChangeArrowheads="1"/>
          </p:cNvSpPr>
          <p:nvPr/>
        </p:nvSpPr>
        <p:spPr bwMode="auto">
          <a:xfrm>
            <a:off x="3055938" y="2786063"/>
            <a:ext cx="1158875" cy="1905000"/>
          </a:xfrm>
          <a:prstGeom prst="rightArrow">
            <a:avLst>
              <a:gd name="adj1" fmla="val 37741"/>
              <a:gd name="adj2" fmla="val 39875"/>
            </a:avLst>
          </a:prstGeom>
          <a:solidFill>
            <a:srgbClr val="FFFF00"/>
          </a:solidFill>
          <a:ln w="25400" cmpd="sng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000" b="1">
                <a:latin typeface="Tahoma" pitchFamily="34" charset="0"/>
              </a:rPr>
              <a:t>林肯当选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sz="2000" b="1">
                <a:latin typeface="Tahoma" pitchFamily="34" charset="0"/>
              </a:rPr>
              <a:t>(</a:t>
            </a:r>
            <a:r>
              <a:rPr lang="zh-CN" altLang="en-US" sz="2000" b="1">
                <a:latin typeface="Tahoma" pitchFamily="34" charset="0"/>
              </a:rPr>
              <a:t>导火线）</a:t>
            </a:r>
          </a:p>
        </p:txBody>
      </p:sp>
      <p:sp>
        <p:nvSpPr>
          <p:cNvPr id="52234" name="AutoShape 10"/>
          <p:cNvSpPr>
            <a:spLocks noChangeArrowheads="1"/>
          </p:cNvSpPr>
          <p:nvPr/>
        </p:nvSpPr>
        <p:spPr bwMode="auto">
          <a:xfrm>
            <a:off x="1863725" y="4060825"/>
            <a:ext cx="762000" cy="914400"/>
          </a:xfrm>
          <a:prstGeom prst="upArrow">
            <a:avLst>
              <a:gd name="adj1" fmla="val 50278"/>
              <a:gd name="adj2" fmla="val 60278"/>
            </a:avLst>
          </a:prstGeom>
          <a:solidFill>
            <a:srgbClr val="FFFF00"/>
          </a:solidFill>
          <a:ln w="25400" cmpd="sng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000" b="1">
                <a:latin typeface="Tahoma" pitchFamily="34" charset="0"/>
              </a:rPr>
              <a:t>存</a:t>
            </a:r>
          </a:p>
        </p:txBody>
      </p:sp>
      <p:sp>
        <p:nvSpPr>
          <p:cNvPr id="52235" name="AutoShape 11"/>
          <p:cNvSpPr>
            <a:spLocks noChangeArrowheads="1"/>
          </p:cNvSpPr>
          <p:nvPr/>
        </p:nvSpPr>
        <p:spPr bwMode="auto">
          <a:xfrm>
            <a:off x="1787525" y="2570163"/>
            <a:ext cx="838200" cy="935037"/>
          </a:xfrm>
          <a:prstGeom prst="downArrow">
            <a:avLst>
              <a:gd name="adj1" fmla="val 50000"/>
              <a:gd name="adj2" fmla="val 55761"/>
            </a:avLst>
          </a:prstGeom>
          <a:solidFill>
            <a:srgbClr val="FFFF00"/>
          </a:solidFill>
          <a:ln w="25400" cmpd="sng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000" b="1">
                <a:latin typeface="Tahoma" pitchFamily="34" charset="0"/>
              </a:rPr>
              <a:t>废</a:t>
            </a:r>
          </a:p>
        </p:txBody>
      </p:sp>
      <p:sp>
        <p:nvSpPr>
          <p:cNvPr id="52236" name="Text Box 12"/>
          <p:cNvSpPr txBox="1">
            <a:spLocks noChangeArrowheads="1"/>
          </p:cNvSpPr>
          <p:nvPr/>
        </p:nvSpPr>
        <p:spPr bwMode="auto">
          <a:xfrm>
            <a:off x="1398588" y="1798638"/>
            <a:ext cx="2233612" cy="706437"/>
          </a:xfrm>
          <a:prstGeom prst="rect">
            <a:avLst/>
          </a:prstGeom>
          <a:noFill/>
          <a:ln w="25400" cmpd="sng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000" b="1">
                <a:latin typeface="宋体" pitchFamily="2" charset="-122"/>
              </a:rPr>
              <a:t>北方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000" b="1">
                <a:latin typeface="宋体" pitchFamily="2" charset="-122"/>
              </a:rPr>
              <a:t>资本主义制度</a:t>
            </a:r>
          </a:p>
        </p:txBody>
      </p:sp>
      <p:sp>
        <p:nvSpPr>
          <p:cNvPr id="52237" name="Text Box 13"/>
          <p:cNvSpPr txBox="1">
            <a:spLocks noChangeArrowheads="1"/>
          </p:cNvSpPr>
          <p:nvPr/>
        </p:nvSpPr>
        <p:spPr bwMode="auto">
          <a:xfrm>
            <a:off x="179388" y="3405188"/>
            <a:ext cx="1406525" cy="828675"/>
          </a:xfrm>
          <a:prstGeom prst="rect">
            <a:avLst/>
          </a:prstGeom>
          <a:solidFill>
            <a:srgbClr val="FFCCCC"/>
          </a:solidFill>
          <a:ln w="25400" cmpd="sng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400" b="1">
                <a:latin typeface="Tahoma" pitchFamily="34" charset="0"/>
              </a:rPr>
              <a:t>领土扩张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400" b="1">
                <a:latin typeface="Tahoma" pitchFamily="34" charset="0"/>
              </a:rPr>
              <a:t>工业革命</a:t>
            </a:r>
          </a:p>
        </p:txBody>
      </p:sp>
      <p:sp>
        <p:nvSpPr>
          <p:cNvPr id="52238" name="AutoShape 14"/>
          <p:cNvSpPr>
            <a:spLocks noChangeArrowheads="1"/>
          </p:cNvSpPr>
          <p:nvPr/>
        </p:nvSpPr>
        <p:spPr bwMode="auto">
          <a:xfrm rot="18910836">
            <a:off x="755650" y="2590800"/>
            <a:ext cx="936625" cy="574675"/>
          </a:xfrm>
          <a:prstGeom prst="leftRightArrow">
            <a:avLst>
              <a:gd name="adj1" fmla="val 50000"/>
              <a:gd name="adj2" fmla="val 32574"/>
            </a:avLst>
          </a:prstGeom>
          <a:solidFill>
            <a:srgbClr val="FFFF00"/>
          </a:solidFill>
          <a:ln w="25400" cmpd="sng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000" b="1">
                <a:latin typeface="Tahoma" pitchFamily="34" charset="0"/>
              </a:rPr>
              <a:t>推动</a:t>
            </a:r>
          </a:p>
        </p:txBody>
      </p:sp>
      <p:sp>
        <p:nvSpPr>
          <p:cNvPr id="52239" name="AutoShape 15"/>
          <p:cNvSpPr>
            <a:spLocks noChangeArrowheads="1"/>
          </p:cNvSpPr>
          <p:nvPr/>
        </p:nvSpPr>
        <p:spPr bwMode="auto">
          <a:xfrm rot="2842768">
            <a:off x="790575" y="4354513"/>
            <a:ext cx="936625" cy="574675"/>
          </a:xfrm>
          <a:prstGeom prst="leftRightArrow">
            <a:avLst>
              <a:gd name="adj1" fmla="val 50000"/>
              <a:gd name="adj2" fmla="val 32574"/>
            </a:avLst>
          </a:prstGeom>
          <a:solidFill>
            <a:srgbClr val="FFFF00"/>
          </a:solidFill>
          <a:ln w="25400" cmpd="sng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000" b="1">
                <a:latin typeface="Tahoma" pitchFamily="34" charset="0"/>
              </a:rPr>
              <a:t>刺激</a:t>
            </a:r>
          </a:p>
        </p:txBody>
      </p:sp>
      <p:sp>
        <p:nvSpPr>
          <p:cNvPr id="52240" name="AutoShape 16"/>
          <p:cNvSpPr>
            <a:spLocks noChangeArrowheads="1"/>
          </p:cNvSpPr>
          <p:nvPr/>
        </p:nvSpPr>
        <p:spPr bwMode="auto">
          <a:xfrm>
            <a:off x="7062788" y="3017838"/>
            <a:ext cx="1535112" cy="1676400"/>
          </a:xfrm>
          <a:prstGeom prst="upDownArrowCallout">
            <a:avLst>
              <a:gd name="adj1" fmla="val 26454"/>
              <a:gd name="adj2" fmla="val 24940"/>
              <a:gd name="adj3" fmla="val 16183"/>
              <a:gd name="adj4" fmla="val 50000"/>
            </a:avLst>
          </a:prstGeom>
          <a:noFill/>
          <a:ln w="25400" cmpd="sng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000" b="1">
                <a:solidFill>
                  <a:srgbClr val="0000FF"/>
                </a:solidFill>
                <a:latin typeface="Tahoma" pitchFamily="34" charset="0"/>
              </a:rPr>
              <a:t>第二次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000" b="1">
                <a:solidFill>
                  <a:srgbClr val="0000FF"/>
                </a:solidFill>
                <a:latin typeface="Tahoma" pitchFamily="34" charset="0"/>
              </a:rPr>
              <a:t>资产阶级革命</a:t>
            </a:r>
          </a:p>
        </p:txBody>
      </p:sp>
      <p:sp>
        <p:nvSpPr>
          <p:cNvPr id="52241" name="AutoShape 17"/>
          <p:cNvSpPr>
            <a:spLocks noChangeArrowheads="1"/>
          </p:cNvSpPr>
          <p:nvPr/>
        </p:nvSpPr>
        <p:spPr bwMode="auto">
          <a:xfrm>
            <a:off x="3803650" y="4343400"/>
            <a:ext cx="2438400" cy="2286000"/>
          </a:xfrm>
          <a:prstGeom prst="upArrowCallout">
            <a:avLst>
              <a:gd name="adj1" fmla="val 18064"/>
              <a:gd name="adj2" fmla="val 23881"/>
              <a:gd name="adj3" fmla="val 22565"/>
              <a:gd name="adj4" fmla="val 59792"/>
            </a:avLst>
          </a:prstGeom>
          <a:noFill/>
          <a:ln w="25400" cmpd="sng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000" b="1">
                <a:solidFill>
                  <a:srgbClr val="000000"/>
                </a:solidFill>
                <a:latin typeface="Tahoma" pitchFamily="34" charset="0"/>
              </a:rPr>
              <a:t>扭转战局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sz="2000" b="1">
                <a:solidFill>
                  <a:srgbClr val="000000"/>
                </a:solidFill>
                <a:latin typeface="Tahoma" pitchFamily="34" charset="0"/>
              </a:rPr>
              <a:t>《</a:t>
            </a:r>
            <a:r>
              <a:rPr lang="zh-CN" altLang="en-US" sz="2000" b="1">
                <a:solidFill>
                  <a:srgbClr val="000000"/>
                </a:solidFill>
                <a:latin typeface="Tahoma" pitchFamily="34" charset="0"/>
              </a:rPr>
              <a:t>宅地法</a:t>
            </a:r>
            <a:r>
              <a:rPr lang="en-US" sz="2000" b="1">
                <a:solidFill>
                  <a:srgbClr val="000000"/>
                </a:solidFill>
                <a:latin typeface="Tahoma" pitchFamily="34" charset="0"/>
              </a:rPr>
              <a:t>》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en-US" sz="2000" b="1">
                <a:solidFill>
                  <a:srgbClr val="000000"/>
                </a:solidFill>
                <a:latin typeface="Tahoma" pitchFamily="34" charset="0"/>
              </a:rPr>
              <a:t>《</a:t>
            </a:r>
            <a:r>
              <a:rPr lang="zh-CN" altLang="en-US" sz="2000" b="1">
                <a:solidFill>
                  <a:srgbClr val="000000"/>
                </a:solidFill>
                <a:latin typeface="Tahoma" pitchFamily="34" charset="0"/>
              </a:rPr>
              <a:t>解放黑人奴隶宣言</a:t>
            </a:r>
            <a:r>
              <a:rPr lang="en-US" sz="2000" b="1">
                <a:solidFill>
                  <a:srgbClr val="000000"/>
                </a:solidFill>
                <a:latin typeface="Tahoma" pitchFamily="34" charset="0"/>
              </a:rPr>
              <a:t>》</a:t>
            </a:r>
          </a:p>
        </p:txBody>
      </p:sp>
      <p:sp>
        <p:nvSpPr>
          <p:cNvPr id="52242" name="AutoShape 18"/>
          <p:cNvSpPr>
            <a:spLocks noChangeArrowheads="1"/>
          </p:cNvSpPr>
          <p:nvPr/>
        </p:nvSpPr>
        <p:spPr bwMode="auto">
          <a:xfrm>
            <a:off x="6308725" y="3425825"/>
            <a:ext cx="754063" cy="838200"/>
          </a:xfrm>
          <a:prstGeom prst="rightArrow">
            <a:avLst>
              <a:gd name="adj1" fmla="val 45454"/>
              <a:gd name="adj2" fmla="val 39875"/>
            </a:avLst>
          </a:prstGeom>
          <a:solidFill>
            <a:srgbClr val="FFFF00"/>
          </a:solidFill>
          <a:ln w="25400" cmpd="sng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2000" b="1">
                <a:latin typeface="Tahoma" pitchFamily="34" charset="0"/>
              </a:rPr>
              <a:t>意义</a:t>
            </a:r>
          </a:p>
        </p:txBody>
      </p:sp>
      <p:sp>
        <p:nvSpPr>
          <p:cNvPr id="52243" name="WordArt 19"/>
          <p:cNvSpPr>
            <a:spLocks noChangeArrowheads="1" noChangeShapeType="1"/>
          </p:cNvSpPr>
          <p:nvPr/>
        </p:nvSpPr>
        <p:spPr bwMode="auto">
          <a:xfrm>
            <a:off x="304800" y="228600"/>
            <a:ext cx="2057400" cy="12954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Flat3" dir="r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 b="1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  <a:ea typeface="宋体"/>
              </a:rPr>
              <a:t>小结</a:t>
            </a:r>
          </a:p>
        </p:txBody>
      </p:sp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6681" name="Group 73"/>
          <p:cNvGraphicFramePr>
            <a:graphicFrameLocks noGrp="1"/>
          </p:cNvGraphicFramePr>
          <p:nvPr/>
        </p:nvGraphicFramePr>
        <p:xfrm>
          <a:off x="227965" y="435610"/>
          <a:ext cx="8916035" cy="6343015"/>
        </p:xfrm>
        <a:graphic>
          <a:graphicData uri="http://schemas.openxmlformats.org/drawingml/2006/table">
            <a:tbl>
              <a:tblPr/>
              <a:tblGrid>
                <a:gridCol w="583565"/>
                <a:gridCol w="835025"/>
                <a:gridCol w="3098800"/>
                <a:gridCol w="4398645"/>
              </a:tblGrid>
              <a:tr h="467360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比较项目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     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独立战争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               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南北战争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9295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原因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en-US" altLang="zh-CN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360">
                <a:tc rowSpan="2"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性质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0535">
                <a:tc gridSpan="2"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</a:tr>
              <a:tr h="466725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领导人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40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文件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6725"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大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开始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36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转折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6725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胜利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英国承认美国独立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7750">
                <a:tc rowSpan="2"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  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意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2" charset="-122"/>
                        </a:rPr>
                        <a:t>   义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4540">
                <a:tc gridSpan="2"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黑体" panose="0201060906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96659" name="Rectangle 51"/>
          <p:cNvSpPr/>
          <p:nvPr/>
        </p:nvSpPr>
        <p:spPr>
          <a:xfrm>
            <a:off x="2051050" y="981075"/>
            <a:ext cx="2592388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英国的殖民统治</a:t>
            </a:r>
            <a:r>
              <a:rPr lang="zh-CN" altLang="en-US" sz="2000" b="1" dirty="0">
                <a:latin typeface="Arial" panose="020B0604020202020204" pitchFamily="34" charset="0"/>
                <a:ea typeface="黑体" panose="02010609060101010101" pitchFamily="2" charset="-122"/>
              </a:rPr>
              <a:t>阻碍了美国资本的发展</a:t>
            </a:r>
          </a:p>
        </p:txBody>
      </p:sp>
      <p:sp>
        <p:nvSpPr>
          <p:cNvPr id="196660" name="Rectangle 52"/>
          <p:cNvSpPr/>
          <p:nvPr/>
        </p:nvSpPr>
        <p:spPr>
          <a:xfrm>
            <a:off x="2051050" y="1773238"/>
            <a:ext cx="2509838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    </a:t>
            </a:r>
            <a:r>
              <a: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民族解放战争</a:t>
            </a:r>
          </a:p>
        </p:txBody>
      </p:sp>
      <p:sp>
        <p:nvSpPr>
          <p:cNvPr id="196661" name="Rectangle 53"/>
          <p:cNvSpPr/>
          <p:nvPr/>
        </p:nvSpPr>
        <p:spPr>
          <a:xfrm>
            <a:off x="6011863" y="1700213"/>
            <a:ext cx="157162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2" charset="-122"/>
              </a:rPr>
              <a:t>内战</a:t>
            </a:r>
          </a:p>
        </p:txBody>
      </p:sp>
      <p:sp>
        <p:nvSpPr>
          <p:cNvPr id="196662" name="Rectangle 54"/>
          <p:cNvSpPr/>
          <p:nvPr/>
        </p:nvSpPr>
        <p:spPr>
          <a:xfrm>
            <a:off x="1836738" y="2636838"/>
            <a:ext cx="1862137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     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华盛顿</a:t>
            </a:r>
          </a:p>
        </p:txBody>
      </p:sp>
      <p:sp>
        <p:nvSpPr>
          <p:cNvPr id="196663" name="Rectangle 55"/>
          <p:cNvSpPr/>
          <p:nvPr/>
        </p:nvSpPr>
        <p:spPr>
          <a:xfrm>
            <a:off x="6084888" y="2636838"/>
            <a:ext cx="12954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林肯</a:t>
            </a:r>
          </a:p>
        </p:txBody>
      </p:sp>
      <p:sp>
        <p:nvSpPr>
          <p:cNvPr id="196664" name="Rectangle 56"/>
          <p:cNvSpPr/>
          <p:nvPr/>
        </p:nvSpPr>
        <p:spPr>
          <a:xfrm>
            <a:off x="1979613" y="3068638"/>
            <a:ext cx="202247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独立宣言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》</a:t>
            </a:r>
          </a:p>
        </p:txBody>
      </p:sp>
      <p:sp>
        <p:nvSpPr>
          <p:cNvPr id="196665" name="Rectangle 57"/>
          <p:cNvSpPr/>
          <p:nvPr/>
        </p:nvSpPr>
        <p:spPr>
          <a:xfrm>
            <a:off x="4789170" y="3141663"/>
            <a:ext cx="477393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《宅地法》</a:t>
            </a: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《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解放黑人奴隶宣言</a:t>
            </a: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》</a:t>
            </a:r>
          </a:p>
        </p:txBody>
      </p:sp>
      <p:sp>
        <p:nvSpPr>
          <p:cNvPr id="196666" name="Rectangle 58"/>
          <p:cNvSpPr/>
          <p:nvPr/>
        </p:nvSpPr>
        <p:spPr>
          <a:xfrm>
            <a:off x="1620520" y="3644900"/>
            <a:ext cx="244792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   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来克星顿枪声</a:t>
            </a:r>
          </a:p>
        </p:txBody>
      </p:sp>
      <p:sp>
        <p:nvSpPr>
          <p:cNvPr id="196667" name="Rectangle 59"/>
          <p:cNvSpPr/>
          <p:nvPr/>
        </p:nvSpPr>
        <p:spPr>
          <a:xfrm>
            <a:off x="5219700" y="3644900"/>
            <a:ext cx="250825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南方挑起内战</a:t>
            </a:r>
          </a:p>
        </p:txBody>
      </p:sp>
      <p:sp>
        <p:nvSpPr>
          <p:cNvPr id="196668" name="Rectangle 60"/>
          <p:cNvSpPr/>
          <p:nvPr/>
        </p:nvSpPr>
        <p:spPr>
          <a:xfrm>
            <a:off x="1693545" y="4076700"/>
            <a:ext cx="2509838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  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萨拉托加大捷</a:t>
            </a:r>
          </a:p>
        </p:txBody>
      </p:sp>
      <p:sp>
        <p:nvSpPr>
          <p:cNvPr id="196669" name="Rectangle 61"/>
          <p:cNvSpPr/>
          <p:nvPr/>
        </p:nvSpPr>
        <p:spPr>
          <a:xfrm>
            <a:off x="4427984" y="4077072"/>
            <a:ext cx="538607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颁布</a:t>
            </a:r>
            <a:r>
              <a:rPr lang="zh-CN" altLang="en-US" sz="2400" b="1" dirty="0">
                <a:ea typeface="黑体" panose="02010609060101010101" pitchFamily="2" charset="-122"/>
                <a:sym typeface="+mn-ea"/>
              </a:rPr>
              <a:t>《宅地法》</a:t>
            </a: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《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解放黑人奴隶宣言</a:t>
            </a:r>
            <a:r>
              <a:rPr lang="en-US" altLang="zh-CN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》</a:t>
            </a:r>
          </a:p>
        </p:txBody>
      </p:sp>
      <p:sp>
        <p:nvSpPr>
          <p:cNvPr id="196671" name="Rectangle 63"/>
          <p:cNvSpPr/>
          <p:nvPr/>
        </p:nvSpPr>
        <p:spPr>
          <a:xfrm>
            <a:off x="4861878" y="4509770"/>
            <a:ext cx="2185987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    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北方胜利</a:t>
            </a:r>
          </a:p>
        </p:txBody>
      </p:sp>
      <p:sp>
        <p:nvSpPr>
          <p:cNvPr id="196672" name="Rectangle 64"/>
          <p:cNvSpPr/>
          <p:nvPr/>
        </p:nvSpPr>
        <p:spPr>
          <a:xfrm>
            <a:off x="1703070" y="5157470"/>
            <a:ext cx="3021330" cy="7556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90000"/>
              </a:lnSpc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推翻了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英国殖民统治，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实现了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国家独立。</a:t>
            </a:r>
          </a:p>
        </p:txBody>
      </p:sp>
      <p:sp>
        <p:nvSpPr>
          <p:cNvPr id="196673" name="Rectangle 65"/>
          <p:cNvSpPr/>
          <p:nvPr/>
        </p:nvSpPr>
        <p:spPr>
          <a:xfrm>
            <a:off x="5580063" y="5084763"/>
            <a:ext cx="3030537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废除了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黑人奴隶制，</a:t>
            </a:r>
            <a:r>
              <a:rPr lang="zh-CN" altLang="en-US" sz="24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维护了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国家统一。</a:t>
            </a:r>
          </a:p>
        </p:txBody>
      </p:sp>
      <p:sp>
        <p:nvSpPr>
          <p:cNvPr id="196674" name="Rectangle 66"/>
          <p:cNvSpPr/>
          <p:nvPr/>
        </p:nvSpPr>
        <p:spPr>
          <a:xfrm>
            <a:off x="2268538" y="6236653"/>
            <a:ext cx="50355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      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推动了美国资本主义的发展</a:t>
            </a:r>
          </a:p>
        </p:txBody>
      </p:sp>
      <p:sp>
        <p:nvSpPr>
          <p:cNvPr id="196675" name="Rectangle 67"/>
          <p:cNvSpPr/>
          <p:nvPr/>
        </p:nvSpPr>
        <p:spPr>
          <a:xfrm>
            <a:off x="2339975" y="2133283"/>
            <a:ext cx="475297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 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　　　　　资产阶级革命</a:t>
            </a:r>
          </a:p>
        </p:txBody>
      </p:sp>
      <p:sp>
        <p:nvSpPr>
          <p:cNvPr id="35906" name="Text Box 68"/>
          <p:cNvSpPr txBox="1"/>
          <p:nvPr/>
        </p:nvSpPr>
        <p:spPr>
          <a:xfrm>
            <a:off x="5076825" y="1052513"/>
            <a:ext cx="2879725" cy="3667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6677" name="Text Box 69"/>
          <p:cNvSpPr txBox="1"/>
          <p:nvPr/>
        </p:nvSpPr>
        <p:spPr>
          <a:xfrm>
            <a:off x="4925060" y="1052830"/>
            <a:ext cx="396684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2" charset="-122"/>
              </a:rPr>
              <a:t>南北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两种经济制度</a:t>
            </a: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2" charset="-122"/>
              </a:rPr>
              <a:t>的矛盾</a:t>
            </a:r>
          </a:p>
          <a:p>
            <a:pPr>
              <a:spcBef>
                <a:spcPct val="50000"/>
              </a:spcBef>
            </a:pPr>
            <a:endParaRPr lang="en-US" altLang="zh-CN" sz="24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35908" name="Text Box 70"/>
          <p:cNvSpPr txBox="1"/>
          <p:nvPr/>
        </p:nvSpPr>
        <p:spPr>
          <a:xfrm>
            <a:off x="2124075" y="-22225"/>
            <a:ext cx="561657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2" charset="-122"/>
              </a:rPr>
              <a:t>美国独立战争与美国南北战争的比较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6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6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6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6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6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6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6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6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6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6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6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6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6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6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6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6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6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6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6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6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6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6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6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96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6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6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96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96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96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96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966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66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96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96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96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96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59" grpId="0"/>
      <p:bldP spid="196660" grpId="0"/>
      <p:bldP spid="196661" grpId="0"/>
      <p:bldP spid="196662" grpId="0"/>
      <p:bldP spid="196663" grpId="0"/>
      <p:bldP spid="196664" grpId="0"/>
      <p:bldP spid="196665" grpId="0"/>
      <p:bldP spid="196666" grpId="0"/>
      <p:bldP spid="196667" grpId="0"/>
      <p:bldP spid="196668" grpId="0"/>
      <p:bldP spid="196669" grpId="0"/>
      <p:bldP spid="196671" grpId="0"/>
      <p:bldP spid="196672" grpId="0"/>
      <p:bldP spid="196673" grpId="0"/>
      <p:bldP spid="196674" grpId="0"/>
      <p:bldP spid="196675" grpId="0"/>
      <p:bldP spid="19667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WordArt 4"/>
          <p:cNvSpPr>
            <a:spLocks noTextEdit="1"/>
          </p:cNvSpPr>
          <p:nvPr/>
        </p:nvSpPr>
        <p:spPr>
          <a:xfrm>
            <a:off x="323850" y="0"/>
            <a:ext cx="3816350" cy="165576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 b="1" spc="720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畅所欲言</a:t>
            </a:r>
          </a:p>
        </p:txBody>
      </p:sp>
      <p:sp>
        <p:nvSpPr>
          <p:cNvPr id="32770" name="Text Box 6"/>
          <p:cNvSpPr txBox="1"/>
          <p:nvPr/>
        </p:nvSpPr>
        <p:spPr>
          <a:xfrm>
            <a:off x="1116013" y="1628775"/>
            <a:ext cx="7200900" cy="283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tx2"/>
                </a:solidFill>
                <a:latin typeface="仿宋_GB2312" pitchFamily="49" charset="-122"/>
                <a:ea typeface="仿宋_GB2312" pitchFamily="49" charset="-122"/>
              </a:rPr>
              <a:t>    </a:t>
            </a:r>
            <a:r>
              <a:rPr lang="en-US" altLang="zh-CN" sz="3600" b="1" dirty="0">
                <a:latin typeface="Arial" panose="020B0604020202020204" pitchFamily="34" charset="0"/>
                <a:ea typeface="仿宋_GB2312" pitchFamily="49" charset="-122"/>
              </a:rPr>
              <a:t>“</a:t>
            </a:r>
            <a:r>
              <a:rPr lang="zh-CN" altLang="en-US" sz="3600" b="1" dirty="0">
                <a:latin typeface="仿宋_GB2312" pitchFamily="49" charset="-122"/>
                <a:ea typeface="仿宋_GB2312" pitchFamily="49" charset="-122"/>
              </a:rPr>
              <a:t>学史使人明智</a:t>
            </a:r>
            <a:r>
              <a:rPr lang="zh-CN" altLang="en-US" sz="3600" b="1" dirty="0">
                <a:latin typeface="Arial" panose="020B0604020202020204" pitchFamily="34" charset="0"/>
                <a:ea typeface="仿宋_GB2312" pitchFamily="49" charset="-122"/>
              </a:rPr>
              <a:t>”</a:t>
            </a:r>
            <a:r>
              <a:rPr lang="zh-CN" altLang="en-US" sz="3600" b="1" dirty="0">
                <a:latin typeface="仿宋_GB2312" pitchFamily="49" charset="-122"/>
                <a:ea typeface="仿宋_GB2312" pitchFamily="49" charset="-122"/>
              </a:rPr>
              <a:t>。美国独立战争、南北战争扫除了美国发展的障碍，使美国成为世界超级大国。从这些史实中知道，一个国家要发展要具备哪些条件？</a:t>
            </a:r>
          </a:p>
        </p:txBody>
      </p:sp>
      <p:sp>
        <p:nvSpPr>
          <p:cNvPr id="39943" name="Text Box 7"/>
          <p:cNvSpPr txBox="1"/>
          <p:nvPr/>
        </p:nvSpPr>
        <p:spPr>
          <a:xfrm>
            <a:off x="1403350" y="4868863"/>
            <a:ext cx="6840538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民族独立，国家统一，社会安定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ext Box 2"/>
          <p:cNvSpPr txBox="1"/>
          <p:nvPr/>
        </p:nvSpPr>
        <p:spPr>
          <a:xfrm>
            <a:off x="250825" y="981075"/>
            <a:ext cx="7777163" cy="15525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、美国内战前，南北矛盾的实质是（           ）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、两种社会制度的矛盾           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、两个剥削阶级的对立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、地方与中央的对立               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、两种经济制度的矛盾</a:t>
            </a:r>
          </a:p>
        </p:txBody>
      </p:sp>
      <p:sp>
        <p:nvSpPr>
          <p:cNvPr id="36866" name="Text Box 3"/>
          <p:cNvSpPr txBox="1"/>
          <p:nvPr/>
        </p:nvSpPr>
        <p:spPr>
          <a:xfrm>
            <a:off x="323850" y="2060575"/>
            <a:ext cx="8353425" cy="366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zh-CN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6867" name="Text Box 4"/>
          <p:cNvSpPr txBox="1"/>
          <p:nvPr/>
        </p:nvSpPr>
        <p:spPr>
          <a:xfrm>
            <a:off x="250825" y="2708275"/>
            <a:ext cx="8351838" cy="15525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、美国南北矛盾的焦点是（          ）</a:t>
            </a: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、关税问题                                  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、奴隶制的存废问题     </a:t>
            </a: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、向西部领土扩张的问题           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、争夺劳动力力的问题</a:t>
            </a:r>
          </a:p>
        </p:txBody>
      </p:sp>
      <p:sp>
        <p:nvSpPr>
          <p:cNvPr id="36868" name="Text Box 5"/>
          <p:cNvSpPr txBox="1"/>
          <p:nvPr/>
        </p:nvSpPr>
        <p:spPr>
          <a:xfrm>
            <a:off x="250825" y="260350"/>
            <a:ext cx="6624638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dirty="0">
                <a:latin typeface="Times New Roman" panose="02020603050405020304" pitchFamily="18" charset="0"/>
                <a:ea typeface="华文中宋" pitchFamily="2" charset="-122"/>
              </a:rPr>
              <a:t>选择题</a:t>
            </a:r>
          </a:p>
        </p:txBody>
      </p:sp>
      <p:sp>
        <p:nvSpPr>
          <p:cNvPr id="116742" name="Text Box 6"/>
          <p:cNvSpPr txBox="1"/>
          <p:nvPr/>
        </p:nvSpPr>
        <p:spPr>
          <a:xfrm>
            <a:off x="4211638" y="2565400"/>
            <a:ext cx="3024187" cy="8239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8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</a:p>
        </p:txBody>
      </p:sp>
      <p:sp>
        <p:nvSpPr>
          <p:cNvPr id="116743" name="Text Box 7"/>
          <p:cNvSpPr txBox="1"/>
          <p:nvPr/>
        </p:nvSpPr>
        <p:spPr>
          <a:xfrm>
            <a:off x="5508625" y="692150"/>
            <a:ext cx="3455988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</a:p>
        </p:txBody>
      </p:sp>
      <p:sp>
        <p:nvSpPr>
          <p:cNvPr id="36871" name="Text Box 8"/>
          <p:cNvSpPr txBox="1"/>
          <p:nvPr/>
        </p:nvSpPr>
        <p:spPr>
          <a:xfrm>
            <a:off x="250825" y="4581525"/>
            <a:ext cx="8353425" cy="15525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、美国内战与独立战争的相同点（            ）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、赢得了民族独立                 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、维护了国家的统一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、扫清了资本主义发展障碍 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、解除了种族压迫和歧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视</a:t>
            </a:r>
          </a:p>
        </p:txBody>
      </p:sp>
      <p:sp>
        <p:nvSpPr>
          <p:cNvPr id="116745" name="Text Box 9"/>
          <p:cNvSpPr txBox="1"/>
          <p:nvPr/>
        </p:nvSpPr>
        <p:spPr>
          <a:xfrm>
            <a:off x="5148263" y="4365625"/>
            <a:ext cx="2447925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6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6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6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2" grpId="0"/>
      <p:bldP spid="116743" grpId="0"/>
      <p:bldP spid="11674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ext Box 2"/>
          <p:cNvSpPr txBox="1"/>
          <p:nvPr/>
        </p:nvSpPr>
        <p:spPr>
          <a:xfrm>
            <a:off x="395288" y="981075"/>
            <a:ext cx="8280400" cy="15696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美国内战后，哪一问题还没得到解决（           ）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、国内市场狭窄               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、雇佣劳动力不足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、种族歧视政策               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、奴隶制还没有得到完全解决</a:t>
            </a:r>
          </a:p>
        </p:txBody>
      </p:sp>
      <p:sp>
        <p:nvSpPr>
          <p:cNvPr id="37890" name="Text Box 3"/>
          <p:cNvSpPr txBox="1"/>
          <p:nvPr/>
        </p:nvSpPr>
        <p:spPr>
          <a:xfrm>
            <a:off x="323850" y="3284538"/>
            <a:ext cx="8135938" cy="2677656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altLang="en-US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美国是一个崇尚自由的国家，更是一个崇拜英雄的国度，能赢得美国人民尊敬的美国总统并不多，美国人民心中却有两位被誉为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开国元勋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黑奴解放者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的伟大总统，他们分别是（         ）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、华盛顿、林肯                         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、杰斐逊、杜鲁门</a:t>
            </a:r>
          </a:p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、华盛顿、里根                         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、罗斯福、</a:t>
            </a:r>
            <a:r>
              <a:rPr lang="zh-CN" altLang="en-US" sz="2400" b="1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布什</a:t>
            </a:r>
            <a:r>
              <a:rPr lang="en-US" altLang="zh-CN" sz="2400" b="1" dirty="0" smtClean="0">
                <a:latin typeface="Times New Roman" panose="02020603050405020304" pitchFamily="18" charset="0"/>
              </a:rPr>
              <a:t>5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7764" name="Text Box 4"/>
          <p:cNvSpPr txBox="1"/>
          <p:nvPr/>
        </p:nvSpPr>
        <p:spPr>
          <a:xfrm>
            <a:off x="6227763" y="836613"/>
            <a:ext cx="2232025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</a:p>
        </p:txBody>
      </p:sp>
      <p:sp>
        <p:nvSpPr>
          <p:cNvPr id="117765" name="Text Box 5"/>
          <p:cNvSpPr txBox="1"/>
          <p:nvPr/>
        </p:nvSpPr>
        <p:spPr>
          <a:xfrm>
            <a:off x="2667000" y="4267200"/>
            <a:ext cx="2303463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7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4" grpId="0"/>
      <p:bldP spid="11776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ext Box 2"/>
          <p:cNvSpPr txBox="1"/>
          <p:nvPr/>
        </p:nvSpPr>
        <p:spPr>
          <a:xfrm>
            <a:off x="71438" y="1196752"/>
            <a:ext cx="9072562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 dirty="0">
                <a:solidFill>
                  <a:srgbClr val="FBFB8D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反映有关黑人奴隶制度和南北战争的小说：</a:t>
            </a:r>
          </a:p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汤姆叔叔的小屋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》《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乱世佳人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》《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根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</a:p>
        </p:txBody>
      </p:sp>
      <p:pic>
        <p:nvPicPr>
          <p:cNvPr id="34819" name="Picture 4" descr="tom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1425" y="2393950"/>
            <a:ext cx="3249613" cy="4464050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4820" name="Picture 5" descr="0130000016788212148959005913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57788" y="2484438"/>
            <a:ext cx="3360737" cy="4373562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6" name="矩形 5"/>
          <p:cNvSpPr/>
          <p:nvPr/>
        </p:nvSpPr>
        <p:spPr>
          <a:xfrm>
            <a:off x="683568" y="188640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好书推荐</a:t>
            </a:r>
            <a:endParaRPr lang="zh-CN" altLang="en-US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0|0.7|0.7|1.1|0.6|0.5|1.0|0.8|0.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聚合">
  <a:themeElements>
    <a:clrScheme name="穿越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聚合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聚合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FFFFFF"/>
    </a:accent3>
    <a:accent4>
      <a:srgbClr val="000000"/>
    </a:accent4>
    <a:accent5>
      <a:srgbClr val="B2C1DB"/>
    </a:accent5>
    <a:accent6>
      <a:srgbClr val="AE4845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41</TotalTime>
  <Words>2143</Words>
  <PresentationFormat>全屏显示(4:3)</PresentationFormat>
  <Paragraphs>228</Paragraphs>
  <Slides>21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2" baseType="lpstr">
      <vt:lpstr>聚合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黑人踊跃参军，北方获得雄厚兵源，逐步转败为胜。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2018-10-23T01:28:12Z</dcterms:created>
  <dcterms:modified xsi:type="dcterms:W3CDTF">2018-10-23T02:12:51Z</dcterms:modified>
</cp:coreProperties>
</file>