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56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71" r:id="rId16"/>
    <p:sldId id="274" r:id="rId17"/>
    <p:sldId id="275" r:id="rId18"/>
    <p:sldId id="280" r:id="rId19"/>
    <p:sldId id="278" r:id="rId20"/>
    <p:sldId id="277" r:id="rId21"/>
    <p:sldId id="281" r:id="rId22"/>
    <p:sldId id="282" r:id="rId23"/>
    <p:sldId id="283" r:id="rId24"/>
  </p:sldIdLst>
  <p:sldSz cx="12192000" cy="6858000"/>
  <p:notesSz cx="7104063" cy="10234613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特别工作室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-36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9B7671B-1B11-4271-B4FE-FB7297F84288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2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F2ECACD-605C-4F75-9908-4EB2CAE3A3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F071C9-5240-427B-AC1F-F8DB8706A25E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CN"/>
          </a:p>
        </p:txBody>
      </p:sp>
      <p:sp>
        <p:nvSpPr>
          <p:cNvPr id="14338" name="Rectangle 7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FE397E7-1364-4EE2-9957-7720313670AF}" type="slidenum">
              <a:rPr lang="en-US" altLang="zh-CN" sz="1200">
                <a:latin typeface="Calibri" pitchFamily="34" charset="0"/>
              </a:rPr>
              <a:pPr algn="r"/>
              <a:t>1</a:t>
            </a:fld>
            <a:endParaRPr lang="en-US" altLang="zh-CN" sz="1200">
              <a:latin typeface="Calibri" pitchFamily="34" charset="0"/>
            </a:endParaRPr>
          </a:p>
        </p:txBody>
      </p:sp>
      <p:sp>
        <p:nvSpPr>
          <p:cNvPr id="1433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0" name="Rectangle 3"/>
          <p:cNvSpPr>
            <a:spLocks noGrp="1"/>
          </p:cNvSpPr>
          <p:nvPr>
            <p:ph type="body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3313"/>
          <p:cNvSpPr>
            <a:spLocks noGrp="1" noRo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文本占位符 13314"/>
          <p:cNvSpPr>
            <a:spLocks noGrp="1" noRot="1"/>
          </p:cNvSpPr>
          <p:nvPr>
            <p:ph type="body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890AA-38F9-4284-9570-7763C1C1FB9D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D40D-C37B-4A74-A0FE-A5C887FC3B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2E571-20AE-4C1C-BC29-CA329B67218C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E3117-B72A-480E-85A3-B964CC780B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9D6F7-534C-4734-A97C-D2750464D6EA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CC45E-C355-428C-B048-13FAA7C985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792E6-628D-4E38-9B85-2FE4491BB2A0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F3669-F891-4C41-B7FB-D01B5FF298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7E4C7-6625-4075-AF9B-627679D35D34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24E45-37D7-477B-9F0E-C2FCAA87F8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D7F05-47C1-4D3E-B386-33BB7959DF3F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7D98D-3D83-4A60-899E-E334734786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225D7-9E76-44F5-BB39-FC4972F2AF14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6342B-CD47-4940-BA06-A83CD6B272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6BD3C-2234-411A-BC1E-5BEAA6C70617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CB43F-9404-408D-A201-378D53B226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FC0B-3530-4EB0-8DE8-CCB30318BCAF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153BA-4563-4627-AEC6-F4ECC78FC3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A1BC2-2840-4E04-8BB5-3D87559936D0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8A27C-7E0E-44E1-9761-256F671250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3A17976-81BD-4A6A-ADBF-3C061DCAB4E2}" type="datetimeFigureOut">
              <a:rPr lang="zh-CN" altLang="en-US"/>
              <a:pPr>
                <a:defRPr/>
              </a:pPr>
              <a:t>2017/12/16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9BF6E61-808A-4EFB-B65C-03C74A9CD2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w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ic2.itiexue.net/pics/2010_7_22_353_11500353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hyperlink" Target="http://pic.itiexue.net/pics/2010_7_22_366_11500366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hyperlink" Target="../../XKW/Desktop/&#34321;&#33735;&#25112;&#26415;%201.wmv" TargetMode="External"/><Relationship Id="rId9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 descr="日本投降仪式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2175" y="1743075"/>
            <a:ext cx="4138613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5D12013a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6350" y="333375"/>
            <a:ext cx="30416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295775" y="5157788"/>
            <a:ext cx="529272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两张图片反映的是什么场景 ？标志着什么？</a:t>
            </a:r>
          </a:p>
        </p:txBody>
      </p:sp>
      <p:pic>
        <p:nvPicPr>
          <p:cNvPr id="13316" name="Picture 5" descr="TP126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43025" y="61913"/>
            <a:ext cx="2952750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WordArt 6"/>
          <p:cNvSpPr>
            <a:spLocks noTextEdit="1"/>
          </p:cNvSpPr>
          <p:nvPr/>
        </p:nvSpPr>
        <p:spPr bwMode="auto">
          <a:xfrm>
            <a:off x="1847850" y="595313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黑体"/>
                <a:ea typeface="黑体"/>
              </a:rPr>
              <a:t>温故知新</a:t>
            </a:r>
          </a:p>
        </p:txBody>
      </p:sp>
      <p:pic>
        <p:nvPicPr>
          <p:cNvPr id="13318" name="Picture 11" descr="老师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82663" y="3494088"/>
            <a:ext cx="3721100" cy="353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延安庆祝抗战胜利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6263" y="981075"/>
            <a:ext cx="4033837" cy="4392613"/>
          </a:xfrm>
          <a:prstGeom prst="rect">
            <a:avLst/>
          </a:pr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</p:spPr>
      </p:pic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1524000" y="58054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Calibri" pitchFamily="34" charset="0"/>
              </a:rPr>
              <a:t>延安人民欢庆抗战胜利</a:t>
            </a:r>
          </a:p>
        </p:txBody>
      </p:sp>
      <p:pic>
        <p:nvPicPr>
          <p:cNvPr id="15363" name="Picture 9" descr="抗战胜利后的中国  （组图）">
            <a:hlinkClick r:id="rId3"/>
          </p:cNvPr>
          <p:cNvPicPr>
            <a:picLocks noChangeAspect="1"/>
          </p:cNvPicPr>
          <p:nvPr/>
        </p:nvPicPr>
        <p:blipFill>
          <a:blip r:embed="rId4"/>
          <a:srcRect l="19608" t="12862" b="3407"/>
          <a:stretch>
            <a:fillRect/>
          </a:stretch>
        </p:blipFill>
        <p:spPr bwMode="auto">
          <a:xfrm>
            <a:off x="6134100" y="763588"/>
            <a:ext cx="44259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10"/>
          <p:cNvSpPr txBox="1">
            <a:spLocks noChangeArrowheads="1"/>
          </p:cNvSpPr>
          <p:nvPr/>
        </p:nvSpPr>
        <p:spPr bwMode="auto">
          <a:xfrm>
            <a:off x="6024563" y="58054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Calibri" pitchFamily="34" charset="0"/>
              </a:rPr>
              <a:t>庆祝抗战胜利的游行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2010_7_22_374_11500374"/>
          <p:cNvPicPr>
            <a:picLocks noChangeAspect="1"/>
          </p:cNvPicPr>
          <p:nvPr/>
        </p:nvPicPr>
        <p:blipFill>
          <a:blip r:embed="rId2"/>
          <a:srcRect t="9796" b="2420"/>
          <a:stretch>
            <a:fillRect/>
          </a:stretch>
        </p:blipFill>
        <p:spPr bwMode="auto">
          <a:xfrm>
            <a:off x="6240463" y="188913"/>
            <a:ext cx="3200400" cy="362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9693275" y="0"/>
            <a:ext cx="64452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Calibri" pitchFamily="34" charset="0"/>
              </a:rPr>
              <a:t>被日军炸毁的桂林解放桥</a:t>
            </a:r>
          </a:p>
        </p:txBody>
      </p:sp>
      <p:pic>
        <p:nvPicPr>
          <p:cNvPr id="16387" name="Picture 6" descr="抗战胜利后的中国  （组图）"/>
          <p:cNvPicPr>
            <a:picLocks noChangeAspect="1"/>
          </p:cNvPicPr>
          <p:nvPr/>
        </p:nvPicPr>
        <p:blipFill>
          <a:blip r:embed="rId3"/>
          <a:srcRect b="2629"/>
          <a:stretch>
            <a:fillRect/>
          </a:stretch>
        </p:blipFill>
        <p:spPr bwMode="auto">
          <a:xfrm>
            <a:off x="2135188" y="-26988"/>
            <a:ext cx="3625850" cy="3644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2495550" y="3573463"/>
            <a:ext cx="331311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Calibri" pitchFamily="34" charset="0"/>
              </a:rPr>
              <a:t>战争毁坏的城市</a:t>
            </a:r>
          </a:p>
        </p:txBody>
      </p:sp>
      <p:sp>
        <p:nvSpPr>
          <p:cNvPr id="16389" name="AutoShape 9" descr="抗战胜利后的中国  （组图）">
            <a:hlinkClick r:id="rId4"/>
          </p:cNvPr>
          <p:cNvSpPr>
            <a:spLocks noChangeAspect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zh-CN">
              <a:latin typeface="Calibri" pitchFamily="34" charset="0"/>
            </a:endParaRPr>
          </a:p>
        </p:txBody>
      </p:sp>
      <p:pic>
        <p:nvPicPr>
          <p:cNvPr id="16390" name="Picture 11" descr="2010_7_22_366_11500366"/>
          <p:cNvPicPr>
            <a:picLocks noChangeAspect="1"/>
          </p:cNvPicPr>
          <p:nvPr/>
        </p:nvPicPr>
        <p:blipFill>
          <a:blip r:embed="rId5"/>
          <a:srcRect t="32063" b="4005"/>
          <a:stretch>
            <a:fillRect/>
          </a:stretch>
        </p:blipFill>
        <p:spPr bwMode="auto">
          <a:xfrm>
            <a:off x="2566988" y="4237038"/>
            <a:ext cx="532765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12"/>
          <p:cNvSpPr txBox="1">
            <a:spLocks noChangeArrowheads="1"/>
          </p:cNvSpPr>
          <p:nvPr/>
        </p:nvSpPr>
        <p:spPr bwMode="auto">
          <a:xfrm>
            <a:off x="7896225" y="5300663"/>
            <a:ext cx="27717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战争结束了，无家可归的人们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703388" y="1555750"/>
            <a:ext cx="88201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1945</a:t>
            </a:r>
            <a:r>
              <a:rPr lang="zh-CN" altLang="en-US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r>
              <a:rPr lang="en-US" altLang="zh-CN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8</a:t>
            </a:r>
            <a:r>
              <a:rPr lang="zh-CN" altLang="en-US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月，</a:t>
            </a:r>
            <a:r>
              <a:rPr lang="en-US" altLang="zh-CN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新华日报</a:t>
            </a:r>
            <a:r>
              <a:rPr lang="en-US" altLang="zh-CN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3000">
                <a:solidFill>
                  <a:srgbClr val="000099"/>
                </a:solidFill>
                <a:latin typeface="华文中宋" pitchFamily="2" charset="-122"/>
                <a:ea typeface="华文中宋" pitchFamily="2" charset="-122"/>
              </a:rPr>
              <a:t>上发表了一封读者来信</a:t>
            </a:r>
            <a:endParaRPr lang="zh-CN" altLang="en-US" sz="300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1774825" y="2338388"/>
            <a:ext cx="8382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sz="2800"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中国的老百姓，足足有三十多年没有享受过和平的日子，一面受敌人的侵略，一面不断内战，</a:t>
            </a:r>
            <a:r>
              <a:rPr lang="en-US" altLang="zh-CN" sz="2800"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我们对于战后</a:t>
            </a:r>
            <a:r>
              <a:rPr lang="zh-CN" altLang="en-US" sz="2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和平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的期望，就象饥饿的人等饭吃那样的急迫</a:t>
            </a:r>
            <a:r>
              <a:rPr lang="en-US" altLang="zh-CN" sz="2800"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我们</a:t>
            </a:r>
            <a:r>
              <a:rPr lang="zh-CN" altLang="en-US" sz="2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反对内战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，不管用什么法律来解释，我们还是要</a:t>
            </a:r>
            <a:r>
              <a:rPr lang="zh-CN" altLang="en-US" sz="2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反对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，如果</a:t>
            </a:r>
            <a:r>
              <a:rPr lang="zh-CN" altLang="en-US" sz="2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内战</a:t>
            </a:r>
            <a:r>
              <a:rPr lang="zh-CN" altLang="en-US" sz="2800">
                <a:latin typeface="华文中宋" pitchFamily="2" charset="-122"/>
                <a:ea typeface="华文中宋" pitchFamily="2" charset="-122"/>
              </a:rPr>
              <a:t>，全中国人民都要遭受无穷的损害 </a:t>
            </a:r>
            <a:r>
              <a:rPr lang="en-US" altLang="zh-CN" sz="2800">
                <a:latin typeface="华文中宋" pitchFamily="2" charset="-122"/>
                <a:ea typeface="华文中宋" pitchFamily="2" charset="-122"/>
              </a:rPr>
              <a:t>……</a:t>
            </a: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2640013" y="5734050"/>
            <a:ext cx="556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>
                <a:solidFill>
                  <a:srgbClr val="000099"/>
                </a:solidFill>
                <a:latin typeface="Calibri" pitchFamily="34" charset="0"/>
                <a:ea typeface="华文中宋" pitchFamily="2" charset="-122"/>
              </a:rPr>
              <a:t>    </a:t>
            </a:r>
            <a:endParaRPr lang="en-US" altLang="zh-CN" sz="5400">
              <a:solidFill>
                <a:srgbClr val="000099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558925" y="115888"/>
            <a:ext cx="8785225" cy="706437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人们最大的心愿是什么？</a:t>
            </a:r>
            <a:endParaRPr lang="zh-CN" altLang="en-US" sz="4000">
              <a:solidFill>
                <a:srgbClr val="FF0000"/>
              </a:solidFill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08550" name="WordArt 7"/>
          <p:cNvSpPr>
            <a:spLocks noTextEdit="1"/>
          </p:cNvSpPr>
          <p:nvPr/>
        </p:nvSpPr>
        <p:spPr bwMode="auto">
          <a:xfrm>
            <a:off x="3648075" y="5229225"/>
            <a:ext cx="5256213" cy="971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渴望和平、反对内战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4" grpId="0"/>
      <p:bldP spid="65545" grpId="0"/>
      <p:bldP spid="20486" grpId="0" bldLvl="0" animBg="1"/>
      <p:bldP spid="1085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ctrTitle"/>
          </p:nvPr>
        </p:nvSpPr>
        <p:spPr>
          <a:xfrm>
            <a:off x="1524000" y="109538"/>
            <a:ext cx="8785225" cy="1450975"/>
          </a:xfrm>
        </p:spPr>
        <p:txBody>
          <a:bodyPr/>
          <a:lstStyle/>
          <a:p>
            <a:r>
              <a:rPr lang="zh-CN" altLang="en-US" smtClean="0"/>
              <a:t>第七单元 解放战争</a:t>
            </a:r>
          </a:p>
        </p:txBody>
      </p:sp>
      <p:sp>
        <p:nvSpPr>
          <p:cNvPr id="18434" name="副标题 2"/>
          <p:cNvSpPr>
            <a:spLocks noGrp="1"/>
          </p:cNvSpPr>
          <p:nvPr>
            <p:ph type="subTitle" idx="1"/>
          </p:nvPr>
        </p:nvSpPr>
        <p:spPr>
          <a:xfrm>
            <a:off x="1631950" y="4935538"/>
            <a:ext cx="9144000" cy="1655762"/>
          </a:xfrm>
        </p:spPr>
        <p:txBody>
          <a:bodyPr/>
          <a:lstStyle/>
          <a:p>
            <a:r>
              <a:rPr lang="zh-CN" altLang="en-US" sz="6000" smtClean="0"/>
              <a:t>第</a:t>
            </a:r>
            <a:r>
              <a:rPr lang="en-US" altLang="zh-CN" sz="6000" smtClean="0"/>
              <a:t>23</a:t>
            </a:r>
            <a:r>
              <a:rPr lang="zh-CN" altLang="en-US" sz="6000" smtClean="0"/>
              <a:t>课  内战爆发</a:t>
            </a:r>
          </a:p>
        </p:txBody>
      </p:sp>
      <p:pic>
        <p:nvPicPr>
          <p:cNvPr id="47107" name="图片 8195" descr="pjzy-jiniangua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15" y="1828165"/>
            <a:ext cx="9144000" cy="270827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1"/>
          <p:cNvSpPr txBox="1">
            <a:spLocks noChangeArrowheads="1"/>
          </p:cNvSpPr>
          <p:nvPr/>
        </p:nvSpPr>
        <p:spPr bwMode="auto">
          <a:xfrm>
            <a:off x="196850" y="88900"/>
            <a:ext cx="11763375" cy="26765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Times New Roman" pitchFamily="18" charset="0"/>
              </a:rPr>
              <a:t>   </a:t>
            </a:r>
            <a:r>
              <a:rPr lang="zh-CN" altLang="en-US" sz="2800">
                <a:latin typeface="华文新魏" pitchFamily="2" charset="-122"/>
                <a:sym typeface="+mn-ea"/>
              </a:rPr>
              <a:t>万</a:t>
            </a:r>
            <a:r>
              <a:rPr lang="zh-CN" altLang="en-US" sz="2800">
                <a:latin typeface="华文新魏" pitchFamily="2" charset="-122"/>
              </a:rPr>
              <a:t>急，延安</a:t>
            </a:r>
          </a:p>
          <a:p>
            <a:r>
              <a:rPr lang="zh-CN" altLang="en-US" sz="2800">
                <a:latin typeface="华文新魏" pitchFamily="2" charset="-122"/>
              </a:rPr>
              <a:t> 毛泽东先生勋鉴：</a:t>
            </a:r>
          </a:p>
          <a:p>
            <a:r>
              <a:rPr lang="zh-CN" altLang="en-US" sz="2800">
                <a:latin typeface="华文新魏" pitchFamily="2" charset="-122"/>
              </a:rPr>
              <a:t>倭寇投降，</a:t>
            </a:r>
            <a:r>
              <a:rPr lang="zh-CN" altLang="en-US" sz="2800">
                <a:solidFill>
                  <a:srgbClr val="FF0000"/>
                </a:solidFill>
                <a:latin typeface="华文新魏" pitchFamily="2" charset="-122"/>
              </a:rPr>
              <a:t>世界永久和平局面</a:t>
            </a:r>
            <a:r>
              <a:rPr lang="zh-CN" altLang="en-US" sz="2800">
                <a:latin typeface="华文新魏" pitchFamily="2" charset="-122"/>
              </a:rPr>
              <a:t>，可期实现，举凡国际国内各种重要问题，亟待解决，特请先生克日惠临</a:t>
            </a:r>
            <a:r>
              <a:rPr lang="zh-CN" altLang="en-US" sz="2800">
                <a:solidFill>
                  <a:srgbClr val="FF0000"/>
                </a:solidFill>
                <a:latin typeface="华文新魏" pitchFamily="2" charset="-122"/>
              </a:rPr>
              <a:t>陪都</a:t>
            </a:r>
            <a:r>
              <a:rPr lang="zh-CN" altLang="en-US" sz="2800">
                <a:latin typeface="华文新魏" pitchFamily="2" charset="-122"/>
              </a:rPr>
              <a:t>，共同商讨，</a:t>
            </a:r>
            <a:r>
              <a:rPr lang="zh-CN" altLang="en-US" sz="2800" u="sng">
                <a:latin typeface="华文新魏" pitchFamily="2" charset="-122"/>
              </a:rPr>
              <a:t>事关国家大计</a:t>
            </a:r>
            <a:r>
              <a:rPr lang="zh-CN" altLang="en-US" sz="2800">
                <a:latin typeface="华文新魏" pitchFamily="2" charset="-122"/>
              </a:rPr>
              <a:t>，幸勿吝驾，临电</a:t>
            </a:r>
            <a:r>
              <a:rPr lang="zh-CN" altLang="en-US" sz="2800">
                <a:solidFill>
                  <a:srgbClr val="FF0000"/>
                </a:solidFill>
                <a:latin typeface="华文新魏" pitchFamily="2" charset="-122"/>
              </a:rPr>
              <a:t>不胜迫切悬盼之至</a:t>
            </a:r>
            <a:r>
              <a:rPr lang="zh-CN" altLang="en-US" sz="2800">
                <a:latin typeface="华文新魏" pitchFamily="2" charset="-122"/>
              </a:rPr>
              <a:t>。                                                         蒋中正</a:t>
            </a:r>
          </a:p>
          <a:p>
            <a:pPr algn="r"/>
            <a:r>
              <a:rPr lang="zh-CN" altLang="en-US" sz="2800">
                <a:latin typeface="华文新魏" pitchFamily="2" charset="-122"/>
              </a:rPr>
              <a:t>                                                                八月十四日</a:t>
            </a:r>
          </a:p>
        </p:txBody>
      </p:sp>
      <p:sp>
        <p:nvSpPr>
          <p:cNvPr id="118787" name="WordArt 5"/>
          <p:cNvSpPr>
            <a:spLocks noTextEdit="1"/>
          </p:cNvSpPr>
          <p:nvPr/>
        </p:nvSpPr>
        <p:spPr bwMode="auto">
          <a:xfrm rot="1336971">
            <a:off x="5321300" y="730250"/>
            <a:ext cx="3665538" cy="146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一电盼和平！</a:t>
            </a:r>
          </a:p>
        </p:txBody>
      </p:sp>
      <p:sp>
        <p:nvSpPr>
          <p:cNvPr id="19459" name="Text Box 21"/>
          <p:cNvSpPr txBox="1">
            <a:spLocks noChangeArrowheads="1"/>
          </p:cNvSpPr>
          <p:nvPr/>
        </p:nvSpPr>
        <p:spPr bwMode="auto">
          <a:xfrm>
            <a:off x="155575" y="2933700"/>
            <a:ext cx="11845925" cy="138271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US" altLang="zh-CN" sz="2800" b="1"/>
              <a:t>     </a:t>
            </a:r>
            <a:r>
              <a:rPr lang="zh-CN" altLang="en-US" sz="2800" b="1"/>
              <a:t>大战方告终结，</a:t>
            </a:r>
            <a:r>
              <a:rPr lang="zh-CN" altLang="en-US" sz="2800" b="1">
                <a:solidFill>
                  <a:srgbClr val="FF0000"/>
                </a:solidFill>
              </a:rPr>
              <a:t>内争不容再有</a:t>
            </a:r>
            <a:r>
              <a:rPr lang="zh-CN" altLang="en-US" sz="2800" b="1"/>
              <a:t>，深望足下体念国家之艰危，悯怀</a:t>
            </a:r>
            <a:r>
              <a:rPr lang="zh-CN" altLang="en-US" sz="2800" b="1">
                <a:solidFill>
                  <a:srgbClr val="FF0066"/>
                </a:solidFill>
              </a:rPr>
              <a:t>人民之疾苦</a:t>
            </a:r>
            <a:r>
              <a:rPr lang="zh-CN" altLang="en-US" sz="2800" b="1"/>
              <a:t>，共同戮力，从事建设。</a:t>
            </a:r>
            <a:r>
              <a:rPr lang="en-US" altLang="zh-CN" sz="2800" b="1"/>
              <a:t>……</a:t>
            </a:r>
            <a:r>
              <a:rPr lang="zh-CN" altLang="en-US" sz="2800" b="1"/>
              <a:t>有赖于先生之惠然一行，共定大计！</a:t>
            </a:r>
          </a:p>
          <a:p>
            <a:r>
              <a:rPr lang="zh-CN" altLang="en-US" sz="2800" b="1"/>
              <a:t>                                                                     蒋中正八月二十日</a:t>
            </a:r>
            <a:endParaRPr lang="zh-CN" altLang="en-US" sz="2800" b="1">
              <a:latin typeface="华文新魏" pitchFamily="2" charset="-122"/>
            </a:endParaRPr>
          </a:p>
        </p:txBody>
      </p:sp>
      <p:sp>
        <p:nvSpPr>
          <p:cNvPr id="119811" name="WordArt 6"/>
          <p:cNvSpPr>
            <a:spLocks noTextEdit="1"/>
          </p:cNvSpPr>
          <p:nvPr/>
        </p:nvSpPr>
        <p:spPr bwMode="auto">
          <a:xfrm rot="-1195804">
            <a:off x="8756650" y="2767013"/>
            <a:ext cx="3101975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二电晓大义！</a:t>
            </a:r>
          </a:p>
        </p:txBody>
      </p:sp>
      <p:sp>
        <p:nvSpPr>
          <p:cNvPr id="19461" name="Text Box 21"/>
          <p:cNvSpPr txBox="1">
            <a:spLocks noChangeArrowheads="1"/>
          </p:cNvSpPr>
          <p:nvPr/>
        </p:nvSpPr>
        <p:spPr bwMode="auto">
          <a:xfrm>
            <a:off x="155575" y="4587875"/>
            <a:ext cx="11845925" cy="181451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US" altLang="zh-CN" sz="2800" b="1"/>
              <a:t>       </a:t>
            </a:r>
            <a:r>
              <a:rPr lang="zh-CN" altLang="en-US" sz="2800" b="1"/>
              <a:t>惟目前各种重要问题，均待与先生面商，时机迫切，仍盼先生</a:t>
            </a:r>
            <a:r>
              <a:rPr lang="zh-CN" altLang="en-US" sz="2800" b="1">
                <a:latin typeface="Calibri" pitchFamily="34" charset="0"/>
              </a:rPr>
              <a:t>能与周恩来先生惠然偕临。</a:t>
            </a:r>
            <a:r>
              <a:rPr lang="zh-CN" altLang="en-US" sz="2800" b="1"/>
              <a:t>则重要问题方得迅速解决，国家前途，实利赖之。兹已</a:t>
            </a:r>
            <a:r>
              <a:rPr lang="zh-CN" altLang="en-US" sz="2800" b="1">
                <a:solidFill>
                  <a:srgbClr val="FF0066"/>
                </a:solidFill>
              </a:rPr>
              <a:t>准备飞机迎迓</a:t>
            </a:r>
            <a:r>
              <a:rPr lang="zh-CN" altLang="en-US" sz="2800" b="1"/>
              <a:t>，特再驰电速驾！  </a:t>
            </a:r>
          </a:p>
          <a:p>
            <a:r>
              <a:rPr lang="zh-CN" altLang="en-US" sz="2800" b="1"/>
              <a:t>                                                                         蒋中正八月二十三日</a:t>
            </a:r>
          </a:p>
        </p:txBody>
      </p:sp>
      <p:sp>
        <p:nvSpPr>
          <p:cNvPr id="120835" name="WordArt 5"/>
          <p:cNvSpPr>
            <a:spLocks noTextEdit="1"/>
          </p:cNvSpPr>
          <p:nvPr/>
        </p:nvSpPr>
        <p:spPr bwMode="auto">
          <a:xfrm rot="-206375">
            <a:off x="7337425" y="4829175"/>
            <a:ext cx="4241800" cy="1330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三电事周详！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animBg="1"/>
      <p:bldP spid="119811" grpId="0" animBg="1"/>
      <p:bldP spid="1208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2303"/>
          <p:cNvSpPr>
            <a:spLocks noChangeArrowheads="1"/>
          </p:cNvSpPr>
          <p:nvPr/>
        </p:nvSpPr>
        <p:spPr bwMode="auto">
          <a:xfrm>
            <a:off x="1812925" y="5086350"/>
            <a:ext cx="309563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zh-CN" altLang="en-US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2" name="WordArt 2"/>
          <p:cNvSpPr>
            <a:spLocks noTextEdit="1"/>
          </p:cNvSpPr>
          <p:nvPr/>
        </p:nvSpPr>
        <p:spPr bwMode="auto">
          <a:xfrm>
            <a:off x="846138" y="393700"/>
            <a:ext cx="2447925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ea typeface="迷你简超粗圆"/>
              </a:rPr>
              <a:t>国民党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3700" y="1441450"/>
            <a:ext cx="1167288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今天的中心工作在于消灭共产党，日本是我们外部的敌人，中共是我们国内的敌人，只有在消灭中共才能完成我们的任务！          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蒋介石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1945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年在国民党六大上的讲话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532313" y="1441450"/>
            <a:ext cx="24780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消灭共产党</a:t>
            </a:r>
            <a:endParaRPr lang="zh-CN" altLang="en-US">
              <a:solidFill>
                <a:srgbClr val="FF0000"/>
              </a:solidFill>
              <a:ea typeface="迷你简超粗圆"/>
              <a:cs typeface="迷你简超粗圆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6831013" y="1984375"/>
            <a:ext cx="2019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消灭中共</a:t>
            </a:r>
            <a:endParaRPr lang="zh-CN" altLang="en-US">
              <a:solidFill>
                <a:srgbClr val="FF0000"/>
              </a:solidFill>
              <a:ea typeface="迷你简超粗圆"/>
              <a:cs typeface="迷你简超粗圆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1975" y="4906963"/>
            <a:ext cx="10699750" cy="18145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ln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蒋介石的目的：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>
                <a:ln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1</a:t>
            </a:r>
            <a:r>
              <a:rPr lang="zh-CN" altLang="en-US" sz="2800" b="1">
                <a:ln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、为发动内战争取时间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>
                <a:ln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2</a:t>
            </a:r>
            <a:r>
              <a:rPr lang="zh-CN" altLang="en-US" sz="2800" b="1">
                <a:ln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、想在政治舆论上获得主动，把不愿和平的罪名强加在中国共产党身上。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203700" y="220663"/>
            <a:ext cx="6003925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6600" b="1">
                <a:solidFill>
                  <a:srgbClr val="0000CC"/>
                </a:solidFill>
                <a:ea typeface="华文新魏" pitchFamily="2" charset="-122"/>
              </a:rPr>
              <a:t>假和平   真内战</a:t>
            </a:r>
          </a:p>
        </p:txBody>
      </p:sp>
      <p:sp>
        <p:nvSpPr>
          <p:cNvPr id="20488" name="Text Box 2"/>
          <p:cNvSpPr txBox="1">
            <a:spLocks noChangeArrowheads="1"/>
          </p:cNvSpPr>
          <p:nvPr/>
        </p:nvSpPr>
        <p:spPr bwMode="auto">
          <a:xfrm>
            <a:off x="393700" y="3194050"/>
            <a:ext cx="11560175" cy="230822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4500" b="1">
                <a:solidFill>
                  <a:srgbClr val="0000CC"/>
                </a:solidFill>
                <a:ea typeface="华文新魏" pitchFamily="2" charset="-122"/>
              </a:rPr>
              <a:t>我们明知共产党不会来渝谈判</a:t>
            </a:r>
            <a:r>
              <a:rPr lang="en-US" altLang="zh-CN" sz="4500" b="1">
                <a:solidFill>
                  <a:srgbClr val="0000CC"/>
                </a:solidFill>
                <a:ea typeface="华文新魏" pitchFamily="2" charset="-122"/>
              </a:rPr>
              <a:t>,</a:t>
            </a:r>
            <a:r>
              <a:rPr lang="zh-CN" altLang="en-US" sz="4500" b="1">
                <a:solidFill>
                  <a:srgbClr val="0000CC"/>
                </a:solidFill>
                <a:ea typeface="华文新魏" pitchFamily="2" charset="-122"/>
              </a:rPr>
              <a:t>我们要</a:t>
            </a:r>
            <a:r>
              <a:rPr lang="zh-CN" altLang="en-US" sz="4500" b="1">
                <a:solidFill>
                  <a:srgbClr val="A50021"/>
                </a:solidFill>
                <a:ea typeface="华文新魏" pitchFamily="2" charset="-122"/>
              </a:rPr>
              <a:t>假戏</a:t>
            </a:r>
            <a:r>
              <a:rPr lang="zh-CN" altLang="en-US" sz="4500" b="1">
                <a:solidFill>
                  <a:srgbClr val="0000CC"/>
                </a:solidFill>
                <a:ea typeface="华文新魏" pitchFamily="2" charset="-122"/>
              </a:rPr>
              <a:t>真做</a:t>
            </a:r>
            <a:r>
              <a:rPr lang="en-US" altLang="zh-CN" sz="4500" b="1">
                <a:solidFill>
                  <a:srgbClr val="0000CC"/>
                </a:solidFill>
                <a:ea typeface="华文新魏" pitchFamily="2" charset="-122"/>
              </a:rPr>
              <a:t>,</a:t>
            </a:r>
            <a:r>
              <a:rPr lang="zh-CN" altLang="en-US" sz="4500" b="1">
                <a:solidFill>
                  <a:srgbClr val="0000CC"/>
                </a:solidFill>
                <a:ea typeface="华文新魏" pitchFamily="2" charset="-122"/>
              </a:rPr>
              <a:t>制造空气</a:t>
            </a:r>
            <a:r>
              <a:rPr lang="en-US" altLang="zh-CN" sz="4500" b="1">
                <a:solidFill>
                  <a:srgbClr val="0000CC"/>
                </a:solidFill>
                <a:ea typeface="华文新魏" pitchFamily="2" charset="-122"/>
              </a:rPr>
              <a:t>. 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3600" b="1">
                <a:solidFill>
                  <a:srgbClr val="0000CC"/>
                </a:solidFill>
                <a:ea typeface="华文新魏" pitchFamily="2" charset="-122"/>
              </a:rPr>
              <a:t>                               ---</a:t>
            </a:r>
            <a:r>
              <a:rPr lang="zh-CN" altLang="en-US" sz="3600" b="1">
                <a:solidFill>
                  <a:srgbClr val="0000CC"/>
                </a:solidFill>
                <a:ea typeface="华文新魏" pitchFamily="2" charset="-122"/>
              </a:rPr>
              <a:t>国民党</a:t>
            </a:r>
            <a:r>
              <a:rPr lang="en-US" altLang="zh-CN" sz="3600" b="1">
                <a:solidFill>
                  <a:srgbClr val="0000CC"/>
                </a:solidFill>
                <a:ea typeface="华文新魏" pitchFamily="2" charset="-122"/>
              </a:rPr>
              <a:t>《</a:t>
            </a:r>
            <a:r>
              <a:rPr lang="zh-CN" altLang="en-US" sz="3600" b="1">
                <a:solidFill>
                  <a:srgbClr val="0000CC"/>
                </a:solidFill>
                <a:ea typeface="华文新魏" pitchFamily="2" charset="-122"/>
              </a:rPr>
              <a:t>中央日报</a:t>
            </a:r>
            <a:r>
              <a:rPr lang="en-US" altLang="zh-CN" sz="3600" b="1">
                <a:solidFill>
                  <a:srgbClr val="0000CC"/>
                </a:solidFill>
                <a:ea typeface="华文新魏" pitchFamily="2" charset="-122"/>
              </a:rPr>
              <a:t>》</a:t>
            </a:r>
            <a:r>
              <a:rPr lang="zh-CN" altLang="en-US" sz="3600" b="1">
                <a:solidFill>
                  <a:srgbClr val="0000CC"/>
                </a:solidFill>
                <a:ea typeface="华文新魏" pitchFamily="2" charset="-122"/>
              </a:rPr>
              <a:t>总主笔</a:t>
            </a:r>
            <a:r>
              <a:rPr lang="zh-CN" altLang="en-US" sz="3600" b="1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陶希圣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63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0" descr="去不去？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0025" y="2197100"/>
            <a:ext cx="34194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11" descr="十字路口2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1447800" y="1192213"/>
            <a:ext cx="4862513" cy="447357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22531" name="WordArt 5"/>
          <p:cNvSpPr>
            <a:spLocks noChangeArrowheads="1" noChangeShapeType="1" noTextEdit="1"/>
          </p:cNvSpPr>
          <p:nvPr/>
        </p:nvSpPr>
        <p:spPr bwMode="auto">
          <a:xfrm>
            <a:off x="1552575" y="157163"/>
            <a:ext cx="13906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b="1" i="1" kern="10"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讨论</a:t>
            </a:r>
          </a:p>
        </p:txBody>
      </p:sp>
      <p:sp>
        <p:nvSpPr>
          <p:cNvPr id="14348" name="AutoShape 5"/>
          <p:cNvSpPr>
            <a:spLocks noChangeArrowheads="1"/>
          </p:cNvSpPr>
          <p:nvPr/>
        </p:nvSpPr>
        <p:spPr bwMode="auto">
          <a:xfrm>
            <a:off x="6645275" y="1027113"/>
            <a:ext cx="4427538" cy="692150"/>
          </a:xfrm>
          <a:prstGeom prst="cloudCallout">
            <a:avLst>
              <a:gd name="adj1" fmla="val 28380"/>
              <a:gd name="adj2" fmla="val 157111"/>
            </a:avLst>
          </a:prstGeom>
          <a:solidFill>
            <a:srgbClr val="0000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latin typeface="宋体" charset="-122"/>
              </a:rPr>
              <a:t>去？还是不去？</a:t>
            </a:r>
          </a:p>
        </p:txBody>
      </p:sp>
      <p:sp>
        <p:nvSpPr>
          <p:cNvPr id="22533" name="Text Box 13"/>
          <p:cNvSpPr txBox="1">
            <a:spLocks noChangeArrowheads="1"/>
          </p:cNvSpPr>
          <p:nvPr/>
        </p:nvSpPr>
        <p:spPr bwMode="auto">
          <a:xfrm>
            <a:off x="619125" y="5797550"/>
            <a:ext cx="72009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中国的前途处在了一个十字路口</a:t>
            </a:r>
            <a:r>
              <a:rPr lang="en-US" altLang="zh-CN" sz="3200" b="1">
                <a:solidFill>
                  <a:srgbClr val="FF0000"/>
                </a:solidFill>
              </a:rPr>
              <a:t>……</a:t>
            </a:r>
          </a:p>
        </p:txBody>
      </p:sp>
      <p:sp>
        <p:nvSpPr>
          <p:cNvPr id="22534" name="Text Box 14"/>
          <p:cNvSpPr txBox="1">
            <a:spLocks noChangeArrowheads="1"/>
          </p:cNvSpPr>
          <p:nvPr/>
        </p:nvSpPr>
        <p:spPr bwMode="auto">
          <a:xfrm>
            <a:off x="3911600" y="382588"/>
            <a:ext cx="4773613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ea typeface="迷你简超粗圆"/>
                <a:cs typeface="迷你简超粗圆"/>
              </a:rPr>
              <a:t>毛泽东的第一次选择！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7" descr="未命名"/>
          <p:cNvPicPr>
            <a:picLocks noChangeAspect="1"/>
          </p:cNvPicPr>
          <p:nvPr/>
        </p:nvPicPr>
        <p:blipFill>
          <a:blip r:embed="rId2"/>
          <a:srcRect l="381"/>
          <a:stretch>
            <a:fillRect/>
          </a:stretch>
        </p:blipFill>
        <p:spPr bwMode="auto">
          <a:xfrm>
            <a:off x="1524000" y="0"/>
            <a:ext cx="910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900238" y="280988"/>
            <a:ext cx="9432925" cy="5981700"/>
            <a:chOff x="156" y="5"/>
            <a:chExt cx="6326" cy="4566"/>
          </a:xfrm>
        </p:grpSpPr>
        <p:pic>
          <p:nvPicPr>
            <p:cNvPr id="23562" name="Picture 13" descr="一九四五年八月二十八日，中国共产党主席毛泽东应蒋介石邀请，在美驻华大使赫尔利（左三）和国民党代表张治中（左一）的陪同下，偕周恩来（左四）、王若飞（左五）飞往重庆。这是起飞前在延安机场合影。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5" y="5"/>
              <a:ext cx="5216" cy="3198"/>
            </a:xfrm>
            <a:prstGeom prst="rect">
              <a:avLst/>
            </a:prstGeom>
            <a:noFill/>
            <a:ln w="9525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56" y="3186"/>
              <a:ext cx="6326" cy="138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1945</a:t>
              </a: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年</a:t>
              </a:r>
              <a:r>
                <a:rPr lang="en-US" altLang="zh-CN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8</a:t>
              </a: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月</a:t>
              </a:r>
              <a:r>
                <a:rPr lang="en-US" altLang="zh-CN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28</a:t>
              </a: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日，中国共产党主席毛泽东应蒋介石邀请，</a:t>
              </a: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在美驻华大使赫尔利（左三）和国民党代表张治中（左</a:t>
              </a: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一）的陪同下，偕周恩来（左四）、王若飞（左五）</a:t>
              </a: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dirty="0">
                  <a:solidFill>
                    <a:srgbClr val="66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迷你简毡笔黑" pitchFamily="65" charset="-122"/>
                  <a:ea typeface="迷你简毡笔黑" pitchFamily="65" charset="-122"/>
                </a:rPr>
                <a:t>飞往重庆。这是起飞前在延安机场合影。</a:t>
              </a: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774825" y="420688"/>
            <a:ext cx="6911975" cy="5529262"/>
            <a:chOff x="1094" y="0"/>
            <a:chExt cx="5254" cy="4364"/>
          </a:xfrm>
        </p:grpSpPr>
        <p:pic>
          <p:nvPicPr>
            <p:cNvPr id="23558" name="Picture 15" descr="1945年8月28日，毛泽东赴重庆时，向前来欢送的延安军民挥手告别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29" y="0"/>
              <a:ext cx="3355" cy="3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559" name="Group 16"/>
            <p:cNvGrpSpPr>
              <a:grpSpLocks/>
            </p:cNvGrpSpPr>
            <p:nvPr/>
          </p:nvGrpSpPr>
          <p:grpSpPr bwMode="auto">
            <a:xfrm>
              <a:off x="1094" y="3566"/>
              <a:ext cx="5254" cy="798"/>
              <a:chOff x="1094" y="3566"/>
              <a:chExt cx="5254" cy="798"/>
            </a:xfrm>
          </p:grpSpPr>
          <p:sp>
            <p:nvSpPr>
              <p:cNvPr id="23560" name="Rectangle 17"/>
              <p:cNvSpPr>
                <a:spLocks noChangeArrowheads="1"/>
              </p:cNvSpPr>
              <p:nvPr/>
            </p:nvSpPr>
            <p:spPr bwMode="auto">
              <a:xfrm>
                <a:off x="1094" y="3566"/>
                <a:ext cx="4379" cy="75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>
                  <a:ea typeface="迷你简超粗圆"/>
                  <a:cs typeface="迷你简超粗圆"/>
                </a:endParaRPr>
              </a:p>
            </p:txBody>
          </p:sp>
          <p:sp>
            <p:nvSpPr>
              <p:cNvPr id="3090" name="Rectangle 18"/>
              <p:cNvSpPr>
                <a:spLocks noChangeArrowheads="1"/>
              </p:cNvSpPr>
              <p:nvPr/>
            </p:nvSpPr>
            <p:spPr bwMode="auto">
              <a:xfrm>
                <a:off x="1247" y="3612"/>
                <a:ext cx="5101" cy="75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1945</a:t>
                </a:r>
                <a:r>
                  <a:rPr lang="zh-CN" altLang="en-US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年</a:t>
                </a:r>
                <a:r>
                  <a:rPr lang="en-US" altLang="zh-CN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8</a:t>
                </a:r>
                <a:r>
                  <a:rPr lang="zh-CN" altLang="en-US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月</a:t>
                </a:r>
                <a:r>
                  <a:rPr lang="en-US" altLang="zh-CN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28</a:t>
                </a:r>
                <a:r>
                  <a:rPr lang="zh-CN" altLang="en-US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日，毛泽东赴重庆时，</a:t>
                </a: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>
                    <a:solidFill>
                      <a:srgbClr val="66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迷你简毡笔黑" pitchFamily="65" charset="-122"/>
                    <a:ea typeface="迷你简毡笔黑" pitchFamily="65" charset="-122"/>
                  </a:rPr>
                  <a:t>向前来欢送的延安军民挥手告别</a:t>
                </a:r>
              </a:p>
            </p:txBody>
          </p:sp>
        </p:grpSp>
      </p:grp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524000" y="606425"/>
            <a:ext cx="9109075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昨日下午三点多钟，毛泽东先生到了重庆。毛泽东先生来了！中国人听了高兴，世界人听了高兴，无疑问的，大家都认为这是中国的一件大喜事。</a:t>
            </a:r>
          </a:p>
          <a:p>
            <a:r>
              <a:rPr lang="en-US" altLang="zh-CN" sz="3200" b="1">
                <a:latin typeface="Calibri" pitchFamily="34" charset="0"/>
              </a:rPr>
              <a:t>——</a:t>
            </a:r>
            <a:r>
              <a:rPr lang="zh-CN" altLang="en-US" sz="3200" b="1">
                <a:latin typeface="Calibri" pitchFamily="34" charset="0"/>
              </a:rPr>
              <a:t>重庆《大公报》社评《毛泽东先生来了！》</a:t>
            </a:r>
            <a:r>
              <a:rPr lang="en-US" altLang="zh-CN" sz="3200" b="1">
                <a:latin typeface="Calibri" pitchFamily="34" charset="0"/>
              </a:rPr>
              <a:t>1945</a:t>
            </a:r>
            <a:r>
              <a:rPr lang="zh-CN" altLang="en-US" sz="3200" b="1">
                <a:latin typeface="Calibri" pitchFamily="34" charset="0"/>
              </a:rPr>
              <a:t>年</a:t>
            </a:r>
            <a:r>
              <a:rPr lang="en-US" altLang="zh-CN" sz="3200" b="1">
                <a:latin typeface="Calibri" pitchFamily="34" charset="0"/>
              </a:rPr>
              <a:t>8</a:t>
            </a:r>
            <a:r>
              <a:rPr lang="zh-CN" altLang="en-US" sz="3200" b="1">
                <a:latin typeface="Calibri" pitchFamily="34" charset="0"/>
              </a:rPr>
              <a:t>月</a:t>
            </a:r>
            <a:r>
              <a:rPr lang="en-US" altLang="zh-CN" sz="3200" b="1">
                <a:latin typeface="Calibri" pitchFamily="34" charset="0"/>
              </a:rPr>
              <a:t>29</a:t>
            </a:r>
            <a:r>
              <a:rPr lang="zh-CN" altLang="en-US" sz="3200" b="1">
                <a:latin typeface="Calibri" pitchFamily="34" charset="0"/>
              </a:rPr>
              <a:t>日</a:t>
            </a:r>
          </a:p>
          <a:p>
            <a:endParaRPr lang="zh-CN" altLang="en-US" sz="3200" b="1">
              <a:latin typeface="Calibri" pitchFamily="34" charset="0"/>
            </a:endParaRPr>
          </a:p>
          <a:p>
            <a:r>
              <a:rPr lang="zh-CN" altLang="en-US" sz="3200" b="1">
                <a:latin typeface="Calibri" pitchFamily="34" charset="0"/>
              </a:rPr>
              <a:t>大家为什么认为这是中国的一家大喜事？</a:t>
            </a:r>
          </a:p>
        </p:txBody>
      </p:sp>
      <p:sp>
        <p:nvSpPr>
          <p:cNvPr id="5" name="矩形 4"/>
          <p:cNvSpPr/>
          <p:nvPr/>
        </p:nvSpPr>
        <p:spPr>
          <a:xfrm>
            <a:off x="5709285" y="5249545"/>
            <a:ext cx="477393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b="1">
                <a:ln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+mn-lt"/>
                <a:ea typeface="+mn-ea"/>
              </a:rPr>
              <a:t>和平的希望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毛泽东与蒋介石重庆谈判 19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850" y="933450"/>
            <a:ext cx="7199313" cy="573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WordArt 3"/>
          <p:cNvSpPr>
            <a:spLocks noTextEdit="1"/>
          </p:cNvSpPr>
          <p:nvPr/>
        </p:nvSpPr>
        <p:spPr bwMode="auto">
          <a:xfrm>
            <a:off x="8451850" y="157163"/>
            <a:ext cx="3614738" cy="1408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ea typeface="迷你简超粗圆"/>
              </a:rPr>
              <a:t>谈成了吗？</a:t>
            </a:r>
          </a:p>
        </p:txBody>
      </p:sp>
      <p:pic>
        <p:nvPicPr>
          <p:cNvPr id="24579" name="Picture 4" descr="两党旗帜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5159375" y="4710113"/>
            <a:ext cx="23764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9138" name="Text Box 2"/>
          <p:cNvSpPr txBox="1">
            <a:spLocks noChangeArrowheads="1"/>
          </p:cNvSpPr>
          <p:nvPr/>
        </p:nvSpPr>
        <p:spPr bwMode="auto">
          <a:xfrm>
            <a:off x="593725" y="157163"/>
            <a:ext cx="8893175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重庆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谈判概况（时间、地点、中共代表、结果）</a:t>
            </a: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7650163" y="933450"/>
            <a:ext cx="644525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000" b="1">
                <a:latin typeface="Calibri" pitchFamily="34" charset="0"/>
              </a:rPr>
              <a:t>重庆谈判毛泽东和蒋介石互敬酒</a:t>
            </a:r>
          </a:p>
        </p:txBody>
      </p:sp>
      <p:pic>
        <p:nvPicPr>
          <p:cNvPr id="24582" name="图片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1850" y="1781175"/>
            <a:ext cx="3395663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mtClean="0"/>
              <a:t>重庆谈判</a:t>
            </a:r>
            <a:r>
              <a:rPr lang="en-US" altLang="zh-CN" smtClean="0"/>
              <a:t>——</a:t>
            </a:r>
            <a:r>
              <a:rPr lang="zh-CN" altLang="en-US" smtClean="0"/>
              <a:t>谈判结果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838200" y="1825625"/>
            <a:ext cx="6227763" cy="48387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时间：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           </a:t>
            </a:r>
            <a:r>
              <a:rPr lang="en-US" altLang="zh-CN" b="1"/>
              <a:t>1945</a:t>
            </a:r>
            <a:r>
              <a:rPr lang="zh-CN" altLang="en-US" b="1"/>
              <a:t>年</a:t>
            </a:r>
            <a:r>
              <a:rPr lang="en-US" altLang="zh-CN" b="1"/>
              <a:t>10</a:t>
            </a:r>
            <a:r>
              <a:rPr lang="zh-CN" altLang="en-US" b="1"/>
              <a:t>月</a:t>
            </a:r>
            <a:r>
              <a:rPr lang="en-US" altLang="zh-CN" b="1"/>
              <a:t>10</a:t>
            </a:r>
            <a:r>
              <a:rPr lang="zh-CN" altLang="en-US" b="1"/>
              <a:t>日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文件：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《政府与中共代表会谈纪要》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b="1"/>
              <a:t>               </a:t>
            </a:r>
            <a:r>
              <a:rPr lang="en-US" altLang="zh-CN" b="1">
                <a:solidFill>
                  <a:srgbClr val="FF0000"/>
                </a:solidFill>
              </a:rPr>
              <a:t> “</a:t>
            </a:r>
            <a:r>
              <a:rPr lang="zh-CN" altLang="en-US" b="1">
                <a:solidFill>
                  <a:srgbClr val="FF0000"/>
                </a:solidFill>
              </a:rPr>
              <a:t>双十协定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内容：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b="1" dirty="0">
                <a:latin typeface="宋体" panose="02010600030101010101" pitchFamily="2" charset="-122"/>
                <a:sym typeface="+mn-ea"/>
              </a:rPr>
              <a:t>1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、以和平、民主、团结、统一为基础，长期合作，坚决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避免内战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，建立独立、自由和富强的新中国；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b="1" dirty="0">
                <a:latin typeface="宋体" panose="02010600030101010101" pitchFamily="2" charset="-122"/>
                <a:sym typeface="+mn-ea"/>
              </a:rPr>
              <a:t>2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、召开政治协商会议，邀请各党代表和社会贤达协商国是，讨论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和平建国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方案。</a:t>
            </a:r>
          </a:p>
        </p:txBody>
      </p:sp>
      <p:pic>
        <p:nvPicPr>
          <p:cNvPr id="26627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39013" y="1533525"/>
            <a:ext cx="3794125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9013" y="4248150"/>
            <a:ext cx="3794125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标题 1"/>
          <p:cNvSpPr>
            <a:spLocks noGrp="1"/>
          </p:cNvSpPr>
          <p:nvPr>
            <p:ph type="title"/>
          </p:nvPr>
        </p:nvSpPr>
        <p:spPr>
          <a:xfrm>
            <a:off x="838200" y="39688"/>
            <a:ext cx="10515600" cy="1325562"/>
          </a:xfrm>
        </p:spPr>
        <p:txBody>
          <a:bodyPr/>
          <a:lstStyle/>
          <a:p>
            <a:pPr algn="ctr"/>
            <a:r>
              <a:rPr lang="zh-CN" altLang="en-US" b="1" smtClean="0"/>
              <a:t>政治协商会议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3738" y="1022350"/>
            <a:ext cx="7437437" cy="49958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时间：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b="1"/>
              <a:t>             1946</a:t>
            </a:r>
            <a:r>
              <a:rPr lang="zh-CN" altLang="en-US" b="1"/>
              <a:t>年</a:t>
            </a:r>
            <a:r>
              <a:rPr lang="en-US" altLang="zh-CN" b="1"/>
              <a:t>6</a:t>
            </a:r>
            <a:r>
              <a:rPr lang="zh-CN" altLang="en-US" b="1"/>
              <a:t>月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地点：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                 重庆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内容：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建立联合政府、和平建国纲领、召开国民大会、修改宪法草案、整编军队等问题。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/>
              <a:t>再次确定了</a:t>
            </a:r>
            <a:r>
              <a:rPr lang="zh-CN" altLang="en-US" b="1">
                <a:solidFill>
                  <a:srgbClr val="FF0000"/>
                </a:solidFill>
              </a:rPr>
              <a:t>避免内战，和平建国</a:t>
            </a:r>
            <a:r>
              <a:rPr lang="zh-CN" altLang="en-US" b="1"/>
              <a:t>的方针。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b="1">
                <a:sym typeface="+mn-ea"/>
              </a:rPr>
              <a:t>意义：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27651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74013" y="1365250"/>
            <a:ext cx="3705225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22313" y="5153025"/>
            <a:ext cx="109569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latin typeface="宋体" charset="-122"/>
              </a:rPr>
              <a:t>重庆谈判与政治协商会议的召开，</a:t>
            </a:r>
            <a:r>
              <a:rPr lang="zh-CN" altLang="en-US" sz="3200" b="1">
                <a:solidFill>
                  <a:srgbClr val="FF0000"/>
                </a:solidFill>
                <a:latin typeface="宋体" charset="-122"/>
              </a:rPr>
              <a:t>为中国实现民主统一、和平建国带来了一线曙光。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图片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42863"/>
            <a:ext cx="9144000" cy="686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2469" name="表格 62468"/>
          <p:cNvGraphicFramePr/>
          <p:nvPr/>
        </p:nvGraphicFramePr>
        <p:xfrm>
          <a:off x="2351088" y="2192338"/>
          <a:ext cx="7632700" cy="4189412"/>
        </p:xfrm>
        <a:graphic>
          <a:graphicData uri="http://schemas.openxmlformats.org/drawingml/2006/table">
            <a:tbl>
              <a:tblPr/>
              <a:tblGrid>
                <a:gridCol w="1868805"/>
                <a:gridCol w="3816350"/>
                <a:gridCol w="1947545"/>
              </a:tblGrid>
              <a:tr h="518160"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en-US" sz="2800" b="1" dirty="0">
                        <a:solidFill>
                          <a:srgbClr val="663300"/>
                        </a:solidFill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marT="45712" marB="45712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国民党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共产党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674370"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拥有军队</a:t>
                      </a:r>
                    </a:p>
                  </a:txBody>
                  <a:tcPr marT="45712" marB="45712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430</a:t>
                      </a: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万人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130</a:t>
                      </a: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万人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1036320"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武器装备</a:t>
                      </a:r>
                    </a:p>
                  </a:txBody>
                  <a:tcPr marT="45712" marB="45712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接收</a:t>
                      </a:r>
                      <a:r>
                        <a:rPr lang="en-US" altLang="zh-CN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100</a:t>
                      </a: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万日军装备，</a:t>
                      </a:r>
                    </a:p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取得美国大量武器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基本是步枪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拥有人口</a:t>
                      </a:r>
                    </a:p>
                  </a:txBody>
                  <a:tcPr marT="45712" marB="45712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3</a:t>
                      </a: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亿多人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1</a:t>
                      </a: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亿多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1264920"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拥有地区</a:t>
                      </a:r>
                    </a:p>
                  </a:txBody>
                  <a:tcPr marT="45712" marB="45712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大城市，绝大部</a:t>
                      </a:r>
                    </a:p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分铁路交通线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indent="0" algn="ctr" defTabSz="914400" eaLnBrk="0" hangingPunct="0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solidFill>
                            <a:srgbClr val="6633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小城镇、乡村、偏远地区</a:t>
                      </a:r>
                    </a:p>
                  </a:txBody>
                  <a:tcPr marT="45712" marB="45712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28700" name="WordArt 69"/>
          <p:cNvSpPr>
            <a:spLocks noTextEdit="1"/>
          </p:cNvSpPr>
          <p:nvPr/>
        </p:nvSpPr>
        <p:spPr bwMode="auto">
          <a:xfrm>
            <a:off x="3287713" y="1100138"/>
            <a:ext cx="56007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ea typeface="迷你简超粗圆"/>
              </a:rPr>
              <a:t>解放战争初期国共力量对比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图片 17416" descr="029"/>
          <p:cNvPicPr>
            <a:picLocks noChangeAspect="1"/>
          </p:cNvPicPr>
          <p:nvPr/>
        </p:nvPicPr>
        <p:blipFill>
          <a:blip r:embed="rId2"/>
          <a:srcRect l="28555" t="1921" r="29961" b="7803"/>
          <a:stretch>
            <a:fillRect/>
          </a:stretch>
        </p:blipFill>
        <p:spPr bwMode="auto">
          <a:xfrm>
            <a:off x="2711450" y="692150"/>
            <a:ext cx="2058988" cy="2689225"/>
          </a:xfrm>
          <a:prstGeom prst="rect">
            <a:avLst/>
          </a:prstGeom>
          <a:noFill/>
          <a:ln w="57150" cmpd="thinThick">
            <a:solidFill>
              <a:srgbClr val="990000"/>
            </a:solidFill>
            <a:miter lim="800000"/>
            <a:headEnd/>
            <a:tailEnd/>
          </a:ln>
        </p:spPr>
      </p:pic>
      <p:pic>
        <p:nvPicPr>
          <p:cNvPr id="17418" name="图片 17417" descr="030"/>
          <p:cNvPicPr>
            <a:picLocks noChangeAspect="1"/>
          </p:cNvPicPr>
          <p:nvPr/>
        </p:nvPicPr>
        <p:blipFill>
          <a:blip r:embed="rId3"/>
          <a:srcRect l="50626" t="20828" r="5624" b="35431"/>
          <a:stretch>
            <a:fillRect/>
          </a:stretch>
        </p:blipFill>
        <p:spPr bwMode="auto">
          <a:xfrm>
            <a:off x="5448300" y="692150"/>
            <a:ext cx="4495800" cy="2698750"/>
          </a:xfrm>
          <a:prstGeom prst="rect">
            <a:avLst/>
          </a:prstGeom>
          <a:noFill/>
          <a:ln w="57150" cmpd="thinThick">
            <a:solidFill>
              <a:srgbClr val="990000"/>
            </a:solidFill>
            <a:miter lim="800000"/>
            <a:headEnd/>
            <a:tailEnd/>
          </a:ln>
        </p:spPr>
      </p:pic>
      <p:pic>
        <p:nvPicPr>
          <p:cNvPr id="17426" name="图片 17425" descr="19-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0725" y="3573463"/>
            <a:ext cx="3960813" cy="2519362"/>
          </a:xfrm>
          <a:prstGeom prst="rect">
            <a:avLst/>
          </a:prstGeom>
          <a:noFill/>
          <a:ln w="57150" cmpd="thickThin">
            <a:solidFill>
              <a:srgbClr val="990000"/>
            </a:solidFill>
            <a:miter lim="800000"/>
            <a:headEnd/>
            <a:tailEnd/>
          </a:ln>
        </p:spPr>
      </p:pic>
      <p:pic>
        <p:nvPicPr>
          <p:cNvPr id="17427" name="图片 17426" descr="028"/>
          <p:cNvPicPr>
            <a:picLocks noChangeAspect="1"/>
          </p:cNvPicPr>
          <p:nvPr/>
        </p:nvPicPr>
        <p:blipFill>
          <a:blip r:embed="rId5"/>
          <a:srcRect l="59732" t="8946" r="4027" b="8884"/>
          <a:stretch>
            <a:fillRect/>
          </a:stretch>
        </p:blipFill>
        <p:spPr bwMode="auto">
          <a:xfrm>
            <a:off x="7253288" y="3644900"/>
            <a:ext cx="2155825" cy="2952750"/>
          </a:xfrm>
          <a:prstGeom prst="rect">
            <a:avLst/>
          </a:prstGeom>
          <a:noFill/>
          <a:ln w="57150" cmpd="thinThick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1697038" y="817563"/>
            <a:ext cx="1044575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美国援助国民</a:t>
            </a:r>
          </a:p>
          <a:p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党的军事装备</a:t>
            </a: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9947275" y="727075"/>
            <a:ext cx="612775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美军在塘沽登陆</a:t>
            </a: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9515475" y="3573463"/>
            <a:ext cx="1044575" cy="308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/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美军教官帮助</a:t>
            </a:r>
          </a:p>
          <a:p>
            <a:pPr algn="ctr"/>
            <a:r>
              <a:rPr lang="zh-CN" altLang="en-US" sz="28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训练国民党军</a:t>
            </a:r>
            <a:endParaRPr lang="zh-CN" altLang="en-US" sz="2400"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1512888" y="6110288"/>
            <a:ext cx="7391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600" b="1">
                <a:solidFill>
                  <a:srgbClr val="990000"/>
                </a:solidFill>
                <a:latin typeface="Times New Roman" pitchFamily="18" charset="0"/>
                <a:ea typeface="隶书" pitchFamily="49" charset="-122"/>
              </a:rPr>
              <a:t>美国飞机空运国民党军队到内战前线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 descr="图片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42863"/>
            <a:ext cx="9144000" cy="686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558925" y="2127250"/>
            <a:ext cx="280828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1946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月，蒋介石撕毁协议，密令军队向解放区进攻！</a:t>
            </a:r>
          </a:p>
        </p:txBody>
      </p:sp>
      <p:pic>
        <p:nvPicPr>
          <p:cNvPr id="61443" name="Picture 2" descr="地图1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413" y="1366838"/>
            <a:ext cx="5989637" cy="5446712"/>
          </a:xfrm>
          <a:prstGeom prst="rect">
            <a:avLst/>
          </a:prstGeom>
          <a:noFill/>
          <a:ln w="12700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>
                <a:alpha val="50000"/>
              </a:srgbClr>
            </a:outerShdw>
          </a:effectLst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5880100" y="2749550"/>
            <a:ext cx="3581400" cy="3200400"/>
          </a:xfrm>
          <a:prstGeom prst="irregularSeal1">
            <a:avLst/>
          </a:prstGeom>
          <a:solidFill>
            <a:srgbClr val="FF3300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3200" b="1">
                <a:solidFill>
                  <a:srgbClr val="FFFFFF"/>
                </a:solidFill>
                <a:latin typeface="Times New Roman" pitchFamily="18" charset="0"/>
              </a:rPr>
              <a:t>1946</a:t>
            </a:r>
            <a:r>
              <a:rPr lang="zh-CN" altLang="en-US" sz="3200" b="1">
                <a:solidFill>
                  <a:srgbClr val="FFFFFF"/>
                </a:solidFill>
                <a:latin typeface="Times New Roman" pitchFamily="18" charset="0"/>
              </a:rPr>
              <a:t>年</a:t>
            </a:r>
            <a:r>
              <a:rPr lang="en-US" altLang="zh-CN" sz="3200" b="1">
                <a:solidFill>
                  <a:srgbClr val="FFFFFF"/>
                </a:solidFill>
                <a:latin typeface="Times New Roman" pitchFamily="18" charset="0"/>
              </a:rPr>
              <a:t>6</a:t>
            </a:r>
            <a:r>
              <a:rPr lang="zh-CN" altLang="en-US" sz="3200" b="1">
                <a:solidFill>
                  <a:srgbClr val="FFFFFF"/>
                </a:solidFill>
                <a:latin typeface="Times New Roman" pitchFamily="18" charset="0"/>
              </a:rPr>
              <a:t>月进攻</a:t>
            </a:r>
          </a:p>
          <a:p>
            <a:pPr algn="ctr"/>
            <a:r>
              <a:rPr lang="zh-CN" altLang="en-US" sz="3200" b="1">
                <a:solidFill>
                  <a:srgbClr val="FFFFFF"/>
                </a:solidFill>
                <a:latin typeface="Times New Roman" pitchFamily="18" charset="0"/>
              </a:rPr>
              <a:t>中原解放区</a:t>
            </a:r>
          </a:p>
        </p:txBody>
      </p:sp>
      <p:sp>
        <p:nvSpPr>
          <p:cNvPr id="30725" name="Text Box 11"/>
          <p:cNvSpPr txBox="1">
            <a:spLocks noChangeArrowheads="1"/>
          </p:cNvSpPr>
          <p:nvPr/>
        </p:nvSpPr>
        <p:spPr bwMode="auto">
          <a:xfrm>
            <a:off x="1558925" y="782638"/>
            <a:ext cx="3675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ea typeface="迷你简超粗圆"/>
                <a:cs typeface="迷你简超粗圆"/>
              </a:rPr>
              <a:t>1</a:t>
            </a:r>
            <a:r>
              <a:rPr lang="zh-CN" altLang="en-US" sz="3200" b="1">
                <a:ea typeface="迷你简超粗圆"/>
                <a:cs typeface="迷你简超粗圆"/>
              </a:rPr>
              <a:t>、全面内战的爆发</a:t>
            </a:r>
          </a:p>
        </p:txBody>
      </p:sp>
      <p:grpSp>
        <p:nvGrpSpPr>
          <p:cNvPr id="30726" name="组合 4"/>
          <p:cNvGrpSpPr>
            <a:grpSpLocks/>
          </p:cNvGrpSpPr>
          <p:nvPr/>
        </p:nvGrpSpPr>
        <p:grpSpPr bwMode="auto">
          <a:xfrm>
            <a:off x="1524000" y="50800"/>
            <a:ext cx="9144000" cy="661988"/>
            <a:chOff x="0" y="-838201"/>
            <a:chExt cx="9144000" cy="582613"/>
          </a:xfrm>
        </p:grpSpPr>
        <p:sp>
          <p:nvSpPr>
            <p:cNvPr id="30728" name="矩形 16417"/>
            <p:cNvSpPr>
              <a:spLocks noChangeArrowheads="1"/>
            </p:cNvSpPr>
            <p:nvPr/>
          </p:nvSpPr>
          <p:spPr bwMode="auto">
            <a:xfrm>
              <a:off x="0" y="-838201"/>
              <a:ext cx="9144000" cy="582613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en-US">
                <a:ea typeface="迷你简超粗圆"/>
                <a:cs typeface="迷你简超粗圆"/>
              </a:endParaRPr>
            </a:p>
          </p:txBody>
        </p:sp>
        <p:sp>
          <p:nvSpPr>
            <p:cNvPr id="30729" name="矩形 12300"/>
            <p:cNvSpPr>
              <a:spLocks noTextEdit="1"/>
            </p:cNvSpPr>
            <p:nvPr/>
          </p:nvSpPr>
          <p:spPr bwMode="auto">
            <a:xfrm>
              <a:off x="3246280" y="-775152"/>
              <a:ext cx="3013321" cy="4572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solidFill>
                    <a:srgbClr val="FFFF00"/>
                  </a:solidFill>
                  <a:ea typeface="迷你简超粗圆"/>
                </a:rPr>
                <a:t>国民党发动内战</a:t>
              </a: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558925" y="5714365"/>
            <a:ext cx="3316604" cy="583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迷你简超粗圆" pitchFamily="2" charset="-122"/>
                <a:cs typeface="+mn-ea"/>
              </a:rPr>
              <a:t>全面内战爆发！</a:t>
            </a:r>
            <a:endParaRPr lang="zh-CN" altLang="en-US" sz="32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6" descr="地图1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9388" y="981075"/>
            <a:ext cx="6464300" cy="4987925"/>
          </a:xfrm>
          <a:prstGeom prst="rect">
            <a:avLst/>
          </a:prstGeom>
          <a:noFill/>
          <a:ln w="12700">
            <a:solidFill>
              <a:srgbClr val="99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28675" name="Oval 3"/>
          <p:cNvSpPr>
            <a:spLocks noChangeArrowheads="1"/>
          </p:cNvSpPr>
          <p:nvPr/>
        </p:nvSpPr>
        <p:spPr bwMode="auto">
          <a:xfrm>
            <a:off x="3989388" y="1876425"/>
            <a:ext cx="1763712" cy="196691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4000" b="1">
                <a:solidFill>
                  <a:srgbClr val="FFFF00"/>
                </a:solidFill>
                <a:ea typeface="隶书" pitchFamily="49" charset="-122"/>
              </a:rPr>
              <a:t>陕甘宁</a:t>
            </a:r>
          </a:p>
        </p:txBody>
      </p:sp>
      <p:sp>
        <p:nvSpPr>
          <p:cNvPr id="28676" name="Oval 4"/>
          <p:cNvSpPr>
            <a:spLocks noChangeArrowheads="1"/>
          </p:cNvSpPr>
          <p:nvPr/>
        </p:nvSpPr>
        <p:spPr bwMode="auto">
          <a:xfrm>
            <a:off x="8432800" y="2152650"/>
            <a:ext cx="1901825" cy="1900238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4000" b="1">
                <a:solidFill>
                  <a:srgbClr val="FFFF00"/>
                </a:solidFill>
                <a:ea typeface="隶书" pitchFamily="49" charset="-122"/>
              </a:rPr>
              <a:t>山东</a:t>
            </a:r>
          </a:p>
        </p:txBody>
      </p:sp>
      <p:sp>
        <p:nvSpPr>
          <p:cNvPr id="31748" name="文本框 99"/>
          <p:cNvSpPr txBox="1">
            <a:spLocks noChangeArrowheads="1"/>
          </p:cNvSpPr>
          <p:nvPr/>
        </p:nvSpPr>
        <p:spPr bwMode="auto">
          <a:xfrm>
            <a:off x="1412875" y="1876425"/>
            <a:ext cx="2576513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200" b="1">
                <a:solidFill>
                  <a:srgbClr val="000099"/>
                </a:solidFill>
                <a:latin typeface="宋体" charset="-122"/>
              </a:rPr>
              <a:t>1947</a:t>
            </a:r>
            <a:r>
              <a:rPr lang="zh-CN" altLang="en-US" sz="3200" b="1">
                <a:solidFill>
                  <a:srgbClr val="000099"/>
                </a:solidFill>
                <a:latin typeface="宋体" charset="-122"/>
              </a:rPr>
              <a:t>年</a:t>
            </a:r>
            <a:r>
              <a:rPr lang="en-US" altLang="zh-CN" sz="3200" b="1">
                <a:solidFill>
                  <a:srgbClr val="000099"/>
                </a:solidFill>
                <a:latin typeface="Calibri" pitchFamily="34" charset="0"/>
              </a:rPr>
              <a:t>3</a:t>
            </a:r>
            <a:r>
              <a:rPr lang="zh-CN" altLang="en-US" sz="3200" b="1">
                <a:solidFill>
                  <a:srgbClr val="000099"/>
                </a:solidFill>
                <a:latin typeface="宋体" charset="-122"/>
              </a:rPr>
              <a:t>月，国民党全面进攻被粉碎，开始发动了对陕北解放区与山东解放区的重点进攻。</a:t>
            </a:r>
          </a:p>
        </p:txBody>
      </p:sp>
      <p:sp>
        <p:nvSpPr>
          <p:cNvPr id="31749" name="矩形 32781"/>
          <p:cNvSpPr>
            <a:spLocks noTextEdit="1"/>
          </p:cNvSpPr>
          <p:nvPr/>
        </p:nvSpPr>
        <p:spPr bwMode="auto">
          <a:xfrm>
            <a:off x="311150" y="520700"/>
            <a:ext cx="846138" cy="4968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国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民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党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的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重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点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进</a:t>
            </a:r>
          </a:p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攻</a:t>
            </a:r>
          </a:p>
        </p:txBody>
      </p:sp>
      <p:sp>
        <p:nvSpPr>
          <p:cNvPr id="32773" name="文本框 32772"/>
          <p:cNvSpPr txBox="1">
            <a:spLocks noChangeArrowheads="1"/>
          </p:cNvSpPr>
          <p:nvPr/>
        </p:nvSpPr>
        <p:spPr bwMode="auto">
          <a:xfrm>
            <a:off x="4302125" y="3065463"/>
            <a:ext cx="935038" cy="45720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</a:rPr>
              <a:t>延安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ldLvl="0"/>
      <p:bldP spid="28676" grpId="0" bldLvl="0"/>
      <p:bldP spid="327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6291263" y="3048000"/>
            <a:ext cx="30956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endParaRPr lang="zh-CN" altLang="zh-CN" sz="44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9699" name="Rectangle 3"/>
          <p:cNvSpPr>
            <a:spLocks noGrp="1"/>
          </p:cNvSpPr>
          <p:nvPr>
            <p:ph type="title" idx="4294967295"/>
          </p:nvPr>
        </p:nvSpPr>
        <p:spPr>
          <a:xfrm>
            <a:off x="2497138" y="609600"/>
            <a:ext cx="77724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/>
            </a:r>
            <a:br>
              <a:rPr lang="en-US" altLang="zh-CN" sz="4000" dirty="0"/>
            </a:br>
            <a:endParaRPr lang="en-US" altLang="zh-CN" sz="4000" dirty="0"/>
          </a:p>
        </p:txBody>
      </p:sp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4478338" y="6392863"/>
            <a:ext cx="2362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endParaRPr lang="zh-CN" altLang="zh-CN" b="1"/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2279650" y="547688"/>
            <a:ext cx="824388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解放区军民的自卫反击</a:t>
            </a:r>
          </a:p>
        </p:txBody>
      </p:sp>
      <p:pic>
        <p:nvPicPr>
          <p:cNvPr id="31750" name="Picture 7" descr="1"/>
          <p:cNvPicPr>
            <a:picLocks noChangeAspect="1"/>
          </p:cNvPicPr>
          <p:nvPr/>
        </p:nvPicPr>
        <p:blipFill>
          <a:blip r:embed="rId2"/>
          <a:srcRect l="2437" t="3108" r="1486" b="1688"/>
          <a:stretch>
            <a:fillRect/>
          </a:stretch>
        </p:blipFill>
        <p:spPr bwMode="auto">
          <a:xfrm>
            <a:off x="657225" y="1589088"/>
            <a:ext cx="5400675" cy="4667250"/>
          </a:xfrm>
          <a:prstGeom prst="rect">
            <a:avLst/>
          </a:prstGeom>
          <a:noFill/>
          <a:ln w="57150" cmpd="thinThick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734175" y="1847850"/>
            <a:ext cx="46148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Calibri" pitchFamily="34" charset="0"/>
              </a:rPr>
              <a:t>阅读课本</a:t>
            </a:r>
            <a:r>
              <a:rPr lang="en-US" altLang="zh-CN" sz="4000" b="1">
                <a:latin typeface="Calibri" pitchFamily="34" charset="0"/>
              </a:rPr>
              <a:t>p112</a:t>
            </a:r>
            <a:r>
              <a:rPr lang="zh-CN" altLang="en-US" sz="4000" b="1">
                <a:latin typeface="Calibri" pitchFamily="34" charset="0"/>
              </a:rPr>
              <a:t>的内容，运用具体史实，说说解放区军民是如何进行自卫反击的。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26475" y="2081213"/>
            <a:ext cx="3263900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椭圆形标注 3"/>
          <p:cNvSpPr/>
          <p:nvPr/>
        </p:nvSpPr>
        <p:spPr>
          <a:xfrm>
            <a:off x="6721475" y="468313"/>
            <a:ext cx="5326063" cy="1354137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“一切反动派都是纸老虎”</a:t>
            </a:r>
            <a:endParaRPr lang="zh-CN" altLang="en-US" sz="3200"/>
          </a:p>
        </p:txBody>
      </p:sp>
      <p:sp>
        <p:nvSpPr>
          <p:cNvPr id="31746" name="文本框 99"/>
          <p:cNvSpPr txBox="1">
            <a:spLocks noChangeArrowheads="1"/>
          </p:cNvSpPr>
          <p:nvPr/>
        </p:nvSpPr>
        <p:spPr bwMode="auto">
          <a:xfrm>
            <a:off x="1035050" y="1698625"/>
            <a:ext cx="6176963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latin typeface="宋体" charset="-122"/>
              </a:rPr>
              <a:t>以</a:t>
            </a:r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运动战</a:t>
            </a:r>
            <a:r>
              <a:rPr lang="zh-CN" altLang="en-US" sz="2800" b="1">
                <a:latin typeface="宋体" charset="-122"/>
              </a:rPr>
              <a:t>为主要方式，以</a:t>
            </a:r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歼灭敌人有生力量</a:t>
            </a:r>
            <a:r>
              <a:rPr lang="zh-CN" altLang="en-US" sz="2800" b="1">
                <a:latin typeface="宋体" charset="-122"/>
              </a:rPr>
              <a:t>为主要目标，集中优势兵力各个歼灭敌人的作战原则和方针。</a:t>
            </a:r>
          </a:p>
        </p:txBody>
      </p:sp>
      <p:sp>
        <p:nvSpPr>
          <p:cNvPr id="2" name="矩形 1"/>
          <p:cNvSpPr/>
          <p:nvPr/>
        </p:nvSpPr>
        <p:spPr>
          <a:xfrm>
            <a:off x="1755140" y="4118610"/>
            <a:ext cx="5288280" cy="13220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结果：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粉碎了敌人的全面进攻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图片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42863"/>
            <a:ext cx="9144000" cy="686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1950" y="755650"/>
            <a:ext cx="5594350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去不去？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5038" y="2420938"/>
            <a:ext cx="34194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5"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187950" y="831850"/>
            <a:ext cx="5480050" cy="1060450"/>
          </a:xfrm>
          <a:prstGeom prst="cloudCallout">
            <a:avLst>
              <a:gd name="adj1" fmla="val 39593"/>
              <a:gd name="adj2" fmla="val 121347"/>
            </a:avLst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36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守？还是不守？</a:t>
            </a:r>
          </a:p>
        </p:txBody>
      </p:sp>
      <p:sp>
        <p:nvSpPr>
          <p:cNvPr id="34821" name="Text Box 6"/>
          <p:cNvSpPr txBox="1">
            <a:spLocks noChangeArrowheads="1"/>
          </p:cNvSpPr>
          <p:nvPr/>
        </p:nvSpPr>
        <p:spPr bwMode="auto">
          <a:xfrm>
            <a:off x="1416050" y="5445125"/>
            <a:ext cx="5832475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</a:rPr>
              <a:t>面对着敌众我寡，以及扎根十年之久的根据地延安</a:t>
            </a:r>
            <a:r>
              <a:rPr lang="en-US" altLang="zh-CN" sz="3600" b="1">
                <a:solidFill>
                  <a:srgbClr val="0000FF"/>
                </a:solidFill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003"/>
          <p:cNvPicPr>
            <a:picLocks noChangeAspect="1"/>
          </p:cNvPicPr>
          <p:nvPr/>
        </p:nvPicPr>
        <p:blipFill>
          <a:blip r:embed="rId3">
            <a:lum bright="-12000" contrast="24000"/>
          </a:blip>
          <a:srcRect b="-50"/>
          <a:stretch>
            <a:fillRect/>
          </a:stretch>
        </p:blipFill>
        <p:spPr bwMode="auto">
          <a:xfrm>
            <a:off x="522288" y="793750"/>
            <a:ext cx="5688012" cy="5489575"/>
          </a:xfrm>
          <a:prstGeom prst="rect">
            <a:avLst/>
          </a:prstGeom>
          <a:noFill/>
          <a:ln w="57150" cmpd="thickThin">
            <a:solidFill>
              <a:srgbClr val="003300"/>
            </a:solidFill>
            <a:miter lim="800000"/>
            <a:headEnd/>
            <a:tailEnd/>
          </a:ln>
        </p:spPr>
      </p:pic>
      <p:sp>
        <p:nvSpPr>
          <p:cNvPr id="32771" name="Freeform 3"/>
          <p:cNvSpPr>
            <a:spLocks/>
          </p:cNvSpPr>
          <p:nvPr/>
        </p:nvSpPr>
        <p:spPr bwMode="auto">
          <a:xfrm>
            <a:off x="1743075" y="669925"/>
            <a:ext cx="5276850" cy="5162550"/>
          </a:xfrm>
          <a:custGeom>
            <a:avLst/>
            <a:gdLst>
              <a:gd name="T0" fmla="*/ 1104 w 3734"/>
              <a:gd name="T1" fmla="*/ 3554 h 3554"/>
              <a:gd name="T2" fmla="*/ 1240 w 3734"/>
              <a:gd name="T3" fmla="*/ 3417 h 3554"/>
              <a:gd name="T4" fmla="*/ 1421 w 3734"/>
              <a:gd name="T5" fmla="*/ 3327 h 3554"/>
              <a:gd name="T6" fmla="*/ 1466 w 3734"/>
              <a:gd name="T7" fmla="*/ 3145 h 3554"/>
              <a:gd name="T8" fmla="*/ 1466 w 3734"/>
              <a:gd name="T9" fmla="*/ 2918 h 3554"/>
              <a:gd name="T10" fmla="*/ 1693 w 3734"/>
              <a:gd name="T11" fmla="*/ 2692 h 3554"/>
              <a:gd name="T12" fmla="*/ 1875 w 3734"/>
              <a:gd name="T13" fmla="*/ 2692 h 3554"/>
              <a:gd name="T14" fmla="*/ 2283 w 3734"/>
              <a:gd name="T15" fmla="*/ 2873 h 3554"/>
              <a:gd name="T16" fmla="*/ 2464 w 3734"/>
              <a:gd name="T17" fmla="*/ 2918 h 3554"/>
              <a:gd name="T18" fmla="*/ 2464 w 3734"/>
              <a:gd name="T19" fmla="*/ 2782 h 3554"/>
              <a:gd name="T20" fmla="*/ 2555 w 3734"/>
              <a:gd name="T21" fmla="*/ 2692 h 3554"/>
              <a:gd name="T22" fmla="*/ 2374 w 3734"/>
              <a:gd name="T23" fmla="*/ 2329 h 3554"/>
              <a:gd name="T24" fmla="*/ 2192 w 3734"/>
              <a:gd name="T25" fmla="*/ 2238 h 3554"/>
              <a:gd name="T26" fmla="*/ 2101 w 3734"/>
              <a:gd name="T27" fmla="*/ 2238 h 3554"/>
              <a:gd name="T28" fmla="*/ 1965 w 3734"/>
              <a:gd name="T29" fmla="*/ 2193 h 3554"/>
              <a:gd name="T30" fmla="*/ 1829 w 3734"/>
              <a:gd name="T31" fmla="*/ 2193 h 3554"/>
              <a:gd name="T32" fmla="*/ 1875 w 3734"/>
              <a:gd name="T33" fmla="*/ 2102 h 3554"/>
              <a:gd name="T34" fmla="*/ 2238 w 3734"/>
              <a:gd name="T35" fmla="*/ 2102 h 3554"/>
              <a:gd name="T36" fmla="*/ 2419 w 3734"/>
              <a:gd name="T37" fmla="*/ 1694 h 3554"/>
              <a:gd name="T38" fmla="*/ 2510 w 3734"/>
              <a:gd name="T39" fmla="*/ 1558 h 3554"/>
              <a:gd name="T40" fmla="*/ 2328 w 3734"/>
              <a:gd name="T41" fmla="*/ 1558 h 3554"/>
              <a:gd name="T42" fmla="*/ 2011 w 3734"/>
              <a:gd name="T43" fmla="*/ 1694 h 3554"/>
              <a:gd name="T44" fmla="*/ 1466 w 3734"/>
              <a:gd name="T45" fmla="*/ 1830 h 3554"/>
              <a:gd name="T46" fmla="*/ 786 w 3734"/>
              <a:gd name="T47" fmla="*/ 1739 h 3554"/>
              <a:gd name="T48" fmla="*/ 605 w 3734"/>
              <a:gd name="T49" fmla="*/ 1739 h 3554"/>
              <a:gd name="T50" fmla="*/ 469 w 3734"/>
              <a:gd name="T51" fmla="*/ 1694 h 3554"/>
              <a:gd name="T52" fmla="*/ 378 w 3734"/>
              <a:gd name="T53" fmla="*/ 1603 h 3554"/>
              <a:gd name="T54" fmla="*/ 151 w 3734"/>
              <a:gd name="T55" fmla="*/ 1694 h 3554"/>
              <a:gd name="T56" fmla="*/ 15 w 3734"/>
              <a:gd name="T57" fmla="*/ 1739 h 3554"/>
              <a:gd name="T58" fmla="*/ 60 w 3734"/>
              <a:gd name="T59" fmla="*/ 1603 h 3554"/>
              <a:gd name="T60" fmla="*/ 332 w 3734"/>
              <a:gd name="T61" fmla="*/ 1558 h 3554"/>
              <a:gd name="T62" fmla="*/ 469 w 3734"/>
              <a:gd name="T63" fmla="*/ 1603 h 3554"/>
              <a:gd name="T64" fmla="*/ 786 w 3734"/>
              <a:gd name="T65" fmla="*/ 1648 h 3554"/>
              <a:gd name="T66" fmla="*/ 922 w 3734"/>
              <a:gd name="T67" fmla="*/ 1467 h 3554"/>
              <a:gd name="T68" fmla="*/ 1058 w 3734"/>
              <a:gd name="T69" fmla="*/ 1376 h 3554"/>
              <a:gd name="T70" fmla="*/ 1240 w 3734"/>
              <a:gd name="T71" fmla="*/ 1240 h 3554"/>
              <a:gd name="T72" fmla="*/ 1557 w 3734"/>
              <a:gd name="T73" fmla="*/ 1240 h 3554"/>
              <a:gd name="T74" fmla="*/ 1875 w 3734"/>
              <a:gd name="T75" fmla="*/ 1104 h 3554"/>
              <a:gd name="T76" fmla="*/ 2056 w 3734"/>
              <a:gd name="T77" fmla="*/ 1104 h 3554"/>
              <a:gd name="T78" fmla="*/ 2192 w 3734"/>
              <a:gd name="T79" fmla="*/ 1104 h 3554"/>
              <a:gd name="T80" fmla="*/ 2646 w 3734"/>
              <a:gd name="T81" fmla="*/ 1422 h 3554"/>
              <a:gd name="T82" fmla="*/ 2736 w 3734"/>
              <a:gd name="T83" fmla="*/ 1286 h 3554"/>
              <a:gd name="T84" fmla="*/ 2600 w 3734"/>
              <a:gd name="T85" fmla="*/ 1013 h 3554"/>
              <a:gd name="T86" fmla="*/ 2691 w 3734"/>
              <a:gd name="T87" fmla="*/ 877 h 3554"/>
              <a:gd name="T88" fmla="*/ 2600 w 3734"/>
              <a:gd name="T89" fmla="*/ 696 h 3554"/>
              <a:gd name="T90" fmla="*/ 2873 w 3734"/>
              <a:gd name="T91" fmla="*/ 242 h 3554"/>
              <a:gd name="T92" fmla="*/ 2873 w 3734"/>
              <a:gd name="T93" fmla="*/ 106 h 3554"/>
              <a:gd name="T94" fmla="*/ 2691 w 3734"/>
              <a:gd name="T95" fmla="*/ 61 h 3554"/>
              <a:gd name="T96" fmla="*/ 2510 w 3734"/>
              <a:gd name="T97" fmla="*/ 106 h 3554"/>
              <a:gd name="T98" fmla="*/ 2419 w 3734"/>
              <a:gd name="T99" fmla="*/ 152 h 3554"/>
              <a:gd name="T100" fmla="*/ 2374 w 3734"/>
              <a:gd name="T101" fmla="*/ 15 h 3554"/>
              <a:gd name="T102" fmla="*/ 2600 w 3734"/>
              <a:gd name="T103" fmla="*/ 61 h 3554"/>
              <a:gd name="T104" fmla="*/ 2782 w 3734"/>
              <a:gd name="T105" fmla="*/ 197 h 3554"/>
              <a:gd name="T106" fmla="*/ 3009 w 3734"/>
              <a:gd name="T107" fmla="*/ 152 h 3554"/>
              <a:gd name="T108" fmla="*/ 3145 w 3734"/>
              <a:gd name="T109" fmla="*/ 152 h 3554"/>
              <a:gd name="T110" fmla="*/ 2918 w 3734"/>
              <a:gd name="T111" fmla="*/ 741 h 3554"/>
              <a:gd name="T112" fmla="*/ 2873 w 3734"/>
              <a:gd name="T113" fmla="*/ 832 h 3554"/>
              <a:gd name="T114" fmla="*/ 2963 w 3734"/>
              <a:gd name="T115" fmla="*/ 923 h 3554"/>
              <a:gd name="T116" fmla="*/ 3190 w 3734"/>
              <a:gd name="T117" fmla="*/ 923 h 3554"/>
              <a:gd name="T118" fmla="*/ 3372 w 3734"/>
              <a:gd name="T119" fmla="*/ 968 h 3554"/>
              <a:gd name="T120" fmla="*/ 3734 w 3734"/>
              <a:gd name="T121" fmla="*/ 1059 h 35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3734"/>
              <a:gd name="T184" fmla="*/ 0 h 3554"/>
              <a:gd name="T185" fmla="*/ 3734 w 3734"/>
              <a:gd name="T186" fmla="*/ 3554 h 3554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3734" h="3554">
                <a:moveTo>
                  <a:pt x="1104" y="3554"/>
                </a:moveTo>
                <a:cubicBezTo>
                  <a:pt x="1145" y="3504"/>
                  <a:pt x="1187" y="3455"/>
                  <a:pt x="1240" y="3417"/>
                </a:cubicBezTo>
                <a:cubicBezTo>
                  <a:pt x="1293" y="3379"/>
                  <a:pt x="1383" y="3372"/>
                  <a:pt x="1421" y="3327"/>
                </a:cubicBezTo>
                <a:cubicBezTo>
                  <a:pt x="1459" y="3282"/>
                  <a:pt x="1459" y="3213"/>
                  <a:pt x="1466" y="3145"/>
                </a:cubicBezTo>
                <a:cubicBezTo>
                  <a:pt x="1473" y="3077"/>
                  <a:pt x="1428" y="2993"/>
                  <a:pt x="1466" y="2918"/>
                </a:cubicBezTo>
                <a:cubicBezTo>
                  <a:pt x="1504" y="2843"/>
                  <a:pt x="1625" y="2730"/>
                  <a:pt x="1693" y="2692"/>
                </a:cubicBezTo>
                <a:cubicBezTo>
                  <a:pt x="1761" y="2654"/>
                  <a:pt x="1777" y="2662"/>
                  <a:pt x="1875" y="2692"/>
                </a:cubicBezTo>
                <a:cubicBezTo>
                  <a:pt x="1973" y="2722"/>
                  <a:pt x="2185" y="2835"/>
                  <a:pt x="2283" y="2873"/>
                </a:cubicBezTo>
                <a:cubicBezTo>
                  <a:pt x="2381" y="2911"/>
                  <a:pt x="2434" y="2933"/>
                  <a:pt x="2464" y="2918"/>
                </a:cubicBezTo>
                <a:cubicBezTo>
                  <a:pt x="2494" y="2903"/>
                  <a:pt x="2449" y="2820"/>
                  <a:pt x="2464" y="2782"/>
                </a:cubicBezTo>
                <a:cubicBezTo>
                  <a:pt x="2479" y="2744"/>
                  <a:pt x="2570" y="2767"/>
                  <a:pt x="2555" y="2692"/>
                </a:cubicBezTo>
                <a:cubicBezTo>
                  <a:pt x="2540" y="2617"/>
                  <a:pt x="2434" y="2405"/>
                  <a:pt x="2374" y="2329"/>
                </a:cubicBezTo>
                <a:cubicBezTo>
                  <a:pt x="2314" y="2253"/>
                  <a:pt x="2237" y="2253"/>
                  <a:pt x="2192" y="2238"/>
                </a:cubicBezTo>
                <a:cubicBezTo>
                  <a:pt x="2147" y="2223"/>
                  <a:pt x="2139" y="2245"/>
                  <a:pt x="2101" y="2238"/>
                </a:cubicBezTo>
                <a:cubicBezTo>
                  <a:pt x="2063" y="2231"/>
                  <a:pt x="2010" y="2200"/>
                  <a:pt x="1965" y="2193"/>
                </a:cubicBezTo>
                <a:cubicBezTo>
                  <a:pt x="1920" y="2186"/>
                  <a:pt x="1844" y="2208"/>
                  <a:pt x="1829" y="2193"/>
                </a:cubicBezTo>
                <a:cubicBezTo>
                  <a:pt x="1814" y="2178"/>
                  <a:pt x="1807" y="2117"/>
                  <a:pt x="1875" y="2102"/>
                </a:cubicBezTo>
                <a:cubicBezTo>
                  <a:pt x="1943" y="2087"/>
                  <a:pt x="2147" y="2170"/>
                  <a:pt x="2238" y="2102"/>
                </a:cubicBezTo>
                <a:cubicBezTo>
                  <a:pt x="2329" y="2034"/>
                  <a:pt x="2374" y="1785"/>
                  <a:pt x="2419" y="1694"/>
                </a:cubicBezTo>
                <a:cubicBezTo>
                  <a:pt x="2464" y="1603"/>
                  <a:pt x="2525" y="1581"/>
                  <a:pt x="2510" y="1558"/>
                </a:cubicBezTo>
                <a:cubicBezTo>
                  <a:pt x="2495" y="1535"/>
                  <a:pt x="2411" y="1535"/>
                  <a:pt x="2328" y="1558"/>
                </a:cubicBezTo>
                <a:cubicBezTo>
                  <a:pt x="2245" y="1581"/>
                  <a:pt x="2155" y="1649"/>
                  <a:pt x="2011" y="1694"/>
                </a:cubicBezTo>
                <a:cubicBezTo>
                  <a:pt x="1867" y="1739"/>
                  <a:pt x="1670" y="1822"/>
                  <a:pt x="1466" y="1830"/>
                </a:cubicBezTo>
                <a:cubicBezTo>
                  <a:pt x="1262" y="1838"/>
                  <a:pt x="930" y="1754"/>
                  <a:pt x="786" y="1739"/>
                </a:cubicBezTo>
                <a:cubicBezTo>
                  <a:pt x="642" y="1724"/>
                  <a:pt x="658" y="1746"/>
                  <a:pt x="605" y="1739"/>
                </a:cubicBezTo>
                <a:cubicBezTo>
                  <a:pt x="552" y="1732"/>
                  <a:pt x="507" y="1717"/>
                  <a:pt x="469" y="1694"/>
                </a:cubicBezTo>
                <a:cubicBezTo>
                  <a:pt x="431" y="1671"/>
                  <a:pt x="431" y="1603"/>
                  <a:pt x="378" y="1603"/>
                </a:cubicBezTo>
                <a:cubicBezTo>
                  <a:pt x="325" y="1603"/>
                  <a:pt x="212" y="1671"/>
                  <a:pt x="151" y="1694"/>
                </a:cubicBezTo>
                <a:cubicBezTo>
                  <a:pt x="90" y="1717"/>
                  <a:pt x="30" y="1754"/>
                  <a:pt x="15" y="1739"/>
                </a:cubicBezTo>
                <a:cubicBezTo>
                  <a:pt x="0" y="1724"/>
                  <a:pt x="7" y="1633"/>
                  <a:pt x="60" y="1603"/>
                </a:cubicBezTo>
                <a:cubicBezTo>
                  <a:pt x="113" y="1573"/>
                  <a:pt x="264" y="1558"/>
                  <a:pt x="332" y="1558"/>
                </a:cubicBezTo>
                <a:cubicBezTo>
                  <a:pt x="400" y="1558"/>
                  <a:pt x="394" y="1588"/>
                  <a:pt x="469" y="1603"/>
                </a:cubicBezTo>
                <a:cubicBezTo>
                  <a:pt x="544" y="1618"/>
                  <a:pt x="711" y="1671"/>
                  <a:pt x="786" y="1648"/>
                </a:cubicBezTo>
                <a:cubicBezTo>
                  <a:pt x="861" y="1625"/>
                  <a:pt x="877" y="1512"/>
                  <a:pt x="922" y="1467"/>
                </a:cubicBezTo>
                <a:cubicBezTo>
                  <a:pt x="967" y="1422"/>
                  <a:pt x="1005" y="1414"/>
                  <a:pt x="1058" y="1376"/>
                </a:cubicBezTo>
                <a:cubicBezTo>
                  <a:pt x="1111" y="1338"/>
                  <a:pt x="1157" y="1263"/>
                  <a:pt x="1240" y="1240"/>
                </a:cubicBezTo>
                <a:cubicBezTo>
                  <a:pt x="1323" y="1217"/>
                  <a:pt x="1451" y="1263"/>
                  <a:pt x="1557" y="1240"/>
                </a:cubicBezTo>
                <a:cubicBezTo>
                  <a:pt x="1663" y="1217"/>
                  <a:pt x="1792" y="1127"/>
                  <a:pt x="1875" y="1104"/>
                </a:cubicBezTo>
                <a:cubicBezTo>
                  <a:pt x="1958" y="1081"/>
                  <a:pt x="2003" y="1104"/>
                  <a:pt x="2056" y="1104"/>
                </a:cubicBezTo>
                <a:cubicBezTo>
                  <a:pt x="2109" y="1104"/>
                  <a:pt x="2094" y="1051"/>
                  <a:pt x="2192" y="1104"/>
                </a:cubicBezTo>
                <a:cubicBezTo>
                  <a:pt x="2290" y="1157"/>
                  <a:pt x="2555" y="1392"/>
                  <a:pt x="2646" y="1422"/>
                </a:cubicBezTo>
                <a:cubicBezTo>
                  <a:pt x="2737" y="1452"/>
                  <a:pt x="2744" y="1354"/>
                  <a:pt x="2736" y="1286"/>
                </a:cubicBezTo>
                <a:cubicBezTo>
                  <a:pt x="2728" y="1218"/>
                  <a:pt x="2607" y="1081"/>
                  <a:pt x="2600" y="1013"/>
                </a:cubicBezTo>
                <a:cubicBezTo>
                  <a:pt x="2593" y="945"/>
                  <a:pt x="2691" y="930"/>
                  <a:pt x="2691" y="877"/>
                </a:cubicBezTo>
                <a:cubicBezTo>
                  <a:pt x="2691" y="824"/>
                  <a:pt x="2570" y="802"/>
                  <a:pt x="2600" y="696"/>
                </a:cubicBezTo>
                <a:cubicBezTo>
                  <a:pt x="2630" y="590"/>
                  <a:pt x="2828" y="340"/>
                  <a:pt x="2873" y="242"/>
                </a:cubicBezTo>
                <a:cubicBezTo>
                  <a:pt x="2918" y="144"/>
                  <a:pt x="2903" y="136"/>
                  <a:pt x="2873" y="106"/>
                </a:cubicBezTo>
                <a:cubicBezTo>
                  <a:pt x="2843" y="76"/>
                  <a:pt x="2751" y="61"/>
                  <a:pt x="2691" y="61"/>
                </a:cubicBezTo>
                <a:cubicBezTo>
                  <a:pt x="2631" y="61"/>
                  <a:pt x="2555" y="91"/>
                  <a:pt x="2510" y="106"/>
                </a:cubicBezTo>
                <a:cubicBezTo>
                  <a:pt x="2465" y="121"/>
                  <a:pt x="2442" y="167"/>
                  <a:pt x="2419" y="152"/>
                </a:cubicBezTo>
                <a:cubicBezTo>
                  <a:pt x="2396" y="137"/>
                  <a:pt x="2344" y="30"/>
                  <a:pt x="2374" y="15"/>
                </a:cubicBezTo>
                <a:cubicBezTo>
                  <a:pt x="2404" y="0"/>
                  <a:pt x="2532" y="31"/>
                  <a:pt x="2600" y="61"/>
                </a:cubicBezTo>
                <a:cubicBezTo>
                  <a:pt x="2668" y="91"/>
                  <a:pt x="2714" y="182"/>
                  <a:pt x="2782" y="197"/>
                </a:cubicBezTo>
                <a:cubicBezTo>
                  <a:pt x="2850" y="212"/>
                  <a:pt x="2948" y="160"/>
                  <a:pt x="3009" y="152"/>
                </a:cubicBezTo>
                <a:cubicBezTo>
                  <a:pt x="3070" y="144"/>
                  <a:pt x="3160" y="54"/>
                  <a:pt x="3145" y="152"/>
                </a:cubicBezTo>
                <a:cubicBezTo>
                  <a:pt x="3130" y="250"/>
                  <a:pt x="2963" y="628"/>
                  <a:pt x="2918" y="741"/>
                </a:cubicBezTo>
                <a:cubicBezTo>
                  <a:pt x="2873" y="854"/>
                  <a:pt x="2866" y="802"/>
                  <a:pt x="2873" y="832"/>
                </a:cubicBezTo>
                <a:cubicBezTo>
                  <a:pt x="2880" y="862"/>
                  <a:pt x="2910" y="908"/>
                  <a:pt x="2963" y="923"/>
                </a:cubicBezTo>
                <a:cubicBezTo>
                  <a:pt x="3016" y="938"/>
                  <a:pt x="3122" y="916"/>
                  <a:pt x="3190" y="923"/>
                </a:cubicBezTo>
                <a:cubicBezTo>
                  <a:pt x="3258" y="930"/>
                  <a:pt x="3281" y="945"/>
                  <a:pt x="3372" y="968"/>
                </a:cubicBezTo>
                <a:cubicBezTo>
                  <a:pt x="3463" y="991"/>
                  <a:pt x="3598" y="1025"/>
                  <a:pt x="3734" y="1059"/>
                </a:cubicBezTo>
              </a:path>
            </a:pathLst>
          </a:custGeom>
          <a:noFill/>
          <a:ln w="63500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35843" name="Picture 4" descr="4005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rcRect r="96"/>
          <a:stretch>
            <a:fillRect/>
          </a:stretch>
        </p:blipFill>
        <p:spPr bwMode="auto">
          <a:xfrm>
            <a:off x="881063" y="1690688"/>
            <a:ext cx="2090737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414588" y="1220788"/>
            <a:ext cx="2093912" cy="4491037"/>
            <a:chOff x="0" y="0"/>
            <a:chExt cx="1619" cy="3473"/>
          </a:xfrm>
        </p:grpSpPr>
        <p:sp>
          <p:nvSpPr>
            <p:cNvPr id="35859" name="AutoShape 6"/>
            <p:cNvSpPr>
              <a:spLocks noChangeArrowheads="1"/>
            </p:cNvSpPr>
            <p:nvPr/>
          </p:nvSpPr>
          <p:spPr bwMode="auto">
            <a:xfrm>
              <a:off x="204" y="3188"/>
              <a:ext cx="340" cy="285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 b="1"/>
            </a:p>
          </p:txBody>
        </p:sp>
        <p:sp>
          <p:nvSpPr>
            <p:cNvPr id="35860" name="AutoShape 7"/>
            <p:cNvSpPr>
              <a:spLocks noChangeArrowheads="1"/>
            </p:cNvSpPr>
            <p:nvPr/>
          </p:nvSpPr>
          <p:spPr bwMode="auto">
            <a:xfrm>
              <a:off x="1270" y="0"/>
              <a:ext cx="349" cy="363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 b="1"/>
            </a:p>
          </p:txBody>
        </p:sp>
        <p:sp>
          <p:nvSpPr>
            <p:cNvPr id="35861" name="AutoShape 8"/>
            <p:cNvSpPr>
              <a:spLocks noChangeArrowheads="1"/>
            </p:cNvSpPr>
            <p:nvPr/>
          </p:nvSpPr>
          <p:spPr bwMode="auto">
            <a:xfrm>
              <a:off x="113" y="2780"/>
              <a:ext cx="317" cy="318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 b="1"/>
            </a:p>
          </p:txBody>
        </p:sp>
        <p:sp>
          <p:nvSpPr>
            <p:cNvPr id="35862" name="AutoShape 9"/>
            <p:cNvSpPr>
              <a:spLocks noChangeArrowheads="1"/>
            </p:cNvSpPr>
            <p:nvPr/>
          </p:nvSpPr>
          <p:spPr bwMode="auto">
            <a:xfrm>
              <a:off x="0" y="2314"/>
              <a:ext cx="273" cy="226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Arial" charset="0"/>
                <a:buNone/>
              </a:pPr>
              <a:endParaRPr lang="zh-CN" altLang="zh-CN" b="1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636838" y="1571625"/>
            <a:ext cx="5343525" cy="4248150"/>
            <a:chOff x="0" y="0"/>
            <a:chExt cx="3651" cy="2902"/>
          </a:xfrm>
        </p:grpSpPr>
        <p:grpSp>
          <p:nvGrpSpPr>
            <p:cNvPr id="35853" name="Group 11"/>
            <p:cNvGrpSpPr>
              <a:grpSpLocks/>
            </p:cNvGrpSpPr>
            <p:nvPr/>
          </p:nvGrpSpPr>
          <p:grpSpPr bwMode="auto">
            <a:xfrm>
              <a:off x="0" y="0"/>
              <a:ext cx="2177" cy="2902"/>
              <a:chOff x="0" y="0"/>
              <a:chExt cx="2177" cy="2902"/>
            </a:xfrm>
          </p:grpSpPr>
          <p:sp>
            <p:nvSpPr>
              <p:cNvPr id="35855" name="Line 12"/>
              <p:cNvSpPr>
                <a:spLocks noChangeShapeType="1"/>
              </p:cNvSpPr>
              <p:nvPr/>
            </p:nvSpPr>
            <p:spPr bwMode="auto">
              <a:xfrm flipH="1">
                <a:off x="318" y="2086"/>
                <a:ext cx="1859" cy="816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6" name="Line 13"/>
              <p:cNvSpPr>
                <a:spLocks noChangeShapeType="1"/>
              </p:cNvSpPr>
              <p:nvPr/>
            </p:nvSpPr>
            <p:spPr bwMode="auto">
              <a:xfrm flipH="1">
                <a:off x="181" y="1950"/>
                <a:ext cx="1996" cy="590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7" name="Line 14"/>
              <p:cNvSpPr>
                <a:spLocks noChangeShapeType="1"/>
              </p:cNvSpPr>
              <p:nvPr/>
            </p:nvSpPr>
            <p:spPr bwMode="auto">
              <a:xfrm flipH="1">
                <a:off x="0" y="1860"/>
                <a:ext cx="2177" cy="136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8" name="Line 15"/>
              <p:cNvSpPr>
                <a:spLocks noChangeShapeType="1"/>
              </p:cNvSpPr>
              <p:nvPr/>
            </p:nvSpPr>
            <p:spPr bwMode="auto">
              <a:xfrm flipH="1" flipV="1">
                <a:off x="1270" y="0"/>
                <a:ext cx="907" cy="1769"/>
              </a:xfrm>
              <a:prstGeom prst="line">
                <a:avLst/>
              </a:prstGeom>
              <a:noFill/>
              <a:ln w="5080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5854" name="Rectangle 16"/>
            <p:cNvSpPr>
              <a:spLocks noChangeArrowheads="1"/>
            </p:cNvSpPr>
            <p:nvPr/>
          </p:nvSpPr>
          <p:spPr bwMode="auto">
            <a:xfrm>
              <a:off x="2177" y="1678"/>
              <a:ext cx="1474" cy="453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buFont typeface="Arial" charset="0"/>
                <a:buNone/>
              </a:pPr>
              <a:r>
                <a:rPr lang="zh-CN" altLang="en-US" sz="3200" b="1">
                  <a:solidFill>
                    <a:srgbClr val="00FFFF"/>
                  </a:solidFill>
                  <a:latin typeface="黑体" pitchFamily="49" charset="-122"/>
                  <a:ea typeface="黑体" pitchFamily="49" charset="-122"/>
                </a:rPr>
                <a:t>歼敌</a:t>
              </a:r>
              <a:r>
                <a:rPr lang="en-US" altLang="zh-CN" sz="3200" b="1">
                  <a:solidFill>
                    <a:srgbClr val="00FFFF"/>
                  </a:solidFill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3200" b="1">
                  <a:solidFill>
                    <a:srgbClr val="00FFFF"/>
                  </a:solidFill>
                  <a:latin typeface="黑体" pitchFamily="49" charset="-122"/>
                  <a:ea typeface="黑体" pitchFamily="49" charset="-122"/>
                </a:rPr>
                <a:t>万余人</a:t>
              </a:r>
            </a:p>
          </p:txBody>
        </p:sp>
      </p:grpSp>
      <p:pic>
        <p:nvPicPr>
          <p:cNvPr id="33794" name="图片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32563" y="793750"/>
            <a:ext cx="1912937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图片 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07450" y="1119188"/>
            <a:ext cx="261461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文本框 3"/>
          <p:cNvSpPr txBox="1">
            <a:spLocks noChangeArrowheads="1"/>
          </p:cNvSpPr>
          <p:nvPr/>
        </p:nvSpPr>
        <p:spPr bwMode="auto">
          <a:xfrm>
            <a:off x="7423150" y="3040063"/>
            <a:ext cx="39989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青化砭biān歼灭战</a:t>
            </a:r>
          </a:p>
        </p:txBody>
      </p:sp>
      <p:sp>
        <p:nvSpPr>
          <p:cNvPr id="33799" name="文本框 6"/>
          <p:cNvSpPr txBox="1">
            <a:spLocks noChangeArrowheads="1"/>
          </p:cNvSpPr>
          <p:nvPr/>
        </p:nvSpPr>
        <p:spPr bwMode="auto">
          <a:xfrm>
            <a:off x="9369425" y="4505325"/>
            <a:ext cx="21859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孟良崮战役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9588" y="4691063"/>
            <a:ext cx="2230437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61475" y="5207000"/>
            <a:ext cx="265906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735830" y="86995"/>
            <a:ext cx="6819900" cy="70675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结果：粉碎了敌人的重点进攻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33796" grpId="0"/>
      <p:bldP spid="3379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2" descr="本课小结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7213" y="763588"/>
            <a:ext cx="2967037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文本框 1"/>
          <p:cNvSpPr txBox="1">
            <a:spLocks noChangeArrowheads="1"/>
          </p:cNvSpPr>
          <p:nvPr/>
        </p:nvSpPr>
        <p:spPr bwMode="auto">
          <a:xfrm>
            <a:off x="2374900" y="1911350"/>
            <a:ext cx="7694613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内战爆发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99"/>
                </a:solidFill>
              </a:rPr>
              <a:t>一、重庆谈判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时间、人物、目的、结果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99"/>
                </a:solidFill>
              </a:rPr>
              <a:t>二、国民党发动内战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内战开始标志、全面进攻、重点进攻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000099"/>
                </a:solidFill>
              </a:rPr>
              <a:t>三、解放区军民的自卫反击</a:t>
            </a:r>
          </a:p>
          <a:p>
            <a:pPr>
              <a:buFont typeface="Arial" charset="0"/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作战策略、粉碎全面进攻和重点进攻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"/>
          <p:cNvSpPr txBox="1">
            <a:spLocks noChangeArrowheads="1"/>
          </p:cNvSpPr>
          <p:nvPr/>
        </p:nvSpPr>
        <p:spPr bwMode="auto">
          <a:xfrm>
            <a:off x="1882775" y="1392238"/>
            <a:ext cx="8640763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．假如你在百度搜索引擎中输入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“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1945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年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毛泽东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双十协定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这三个关键词，最有可能出现的事件应该是（     ）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．遵义会议    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．西安事变          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．中共七大    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．重庆谈判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．流行词汇反映了时代的主题，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和平、民主</a:t>
            </a:r>
            <a:r>
              <a:rPr lang="zh-CN" altLang="en-US" sz="2800" b="1">
                <a:solidFill>
                  <a:srgbClr val="000000"/>
                </a:solidFill>
                <a:sym typeface="宋体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最有可能流行于（     ）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．北伐战争时期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．抗日战争时期 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．国共重庆谈判期间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．解放战争期间</a:t>
            </a:r>
          </a:p>
        </p:txBody>
      </p:sp>
      <p:pic>
        <p:nvPicPr>
          <p:cNvPr id="37890" name="Picture 2" descr="课堂训练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3113" y="762000"/>
            <a:ext cx="2747962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259263" y="2457450"/>
            <a:ext cx="81915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FF0000"/>
                </a:solidFill>
                <a:ea typeface="黑体" pitchFamily="49" charset="-122"/>
              </a:rPr>
              <a:t>D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4221163" y="4459288"/>
            <a:ext cx="8207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FF0000"/>
                </a:solidFill>
                <a:ea typeface="黑体" pitchFamily="49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bldLvl="0"/>
      <p:bldP spid="44037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2"/>
          <p:cNvSpPr txBox="1">
            <a:spLocks noChangeArrowheads="1"/>
          </p:cNvSpPr>
          <p:nvPr/>
        </p:nvSpPr>
        <p:spPr bwMode="auto">
          <a:xfrm>
            <a:off x="1882775" y="674688"/>
            <a:ext cx="86407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既参加了西安事变的和谈，又参加了重庆谈判的中共领导人是（     ）</a:t>
            </a:r>
          </a:p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．毛泽东      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．周恩来    </a:t>
            </a:r>
          </a:p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．叶挺        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．彭德怀</a:t>
            </a:r>
          </a:p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4.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全面内战爆发的标志是（     ）</a:t>
            </a:r>
          </a:p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．重庆谈判    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．国民党进攻中原解放区</a:t>
            </a:r>
          </a:p>
          <a:p>
            <a:pPr>
              <a:lnSpc>
                <a:spcPct val="170000"/>
              </a:lnSpc>
              <a:buFont typeface="Arial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．共央转战陕北       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．刘邓大军挺进大别山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6391275" y="3784600"/>
            <a:ext cx="81915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FF0000"/>
                </a:solidFill>
                <a:ea typeface="黑体" pitchFamily="49" charset="-122"/>
              </a:rPr>
              <a:t>B</a:t>
            </a:r>
            <a:endParaRPr lang="en-US" altLang="zh-CN" b="1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303713" y="1625600"/>
            <a:ext cx="8207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FF0000"/>
                </a:solidFill>
                <a:ea typeface="黑体" pitchFamily="49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ldLvl="0"/>
      <p:bldP spid="45060" grpId="0" bldLvl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1672</Words>
  <Application>WPS 演示</Application>
  <PresentationFormat>自定义</PresentationFormat>
  <Paragraphs>128</Paragraphs>
  <Slides>23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Calibri</vt:lpstr>
      <vt:lpstr>宋体</vt:lpstr>
      <vt:lpstr>Arial</vt:lpstr>
      <vt:lpstr>Calibri Light</vt:lpstr>
      <vt:lpstr>黑体</vt:lpstr>
      <vt:lpstr>华文中宋</vt:lpstr>
      <vt:lpstr>Times New Roman</vt:lpstr>
      <vt:lpstr>Tahoma</vt:lpstr>
      <vt:lpstr>华文新魏</vt:lpstr>
      <vt:lpstr>+mn-ea</vt:lpstr>
      <vt:lpstr>迷你简超粗圆</vt:lpstr>
      <vt:lpstr>迷你简毡笔黑</vt:lpstr>
      <vt:lpstr>楷体_GB2312</vt:lpstr>
      <vt:lpstr>Wingdings</vt:lpstr>
      <vt:lpstr>隶书</vt:lpstr>
      <vt:lpstr>Office 主题</vt:lpstr>
      <vt:lpstr>幻灯片 1</vt:lpstr>
      <vt:lpstr>幻灯片 2</vt:lpstr>
      <vt:lpstr>幻灯片 3</vt:lpstr>
      <vt:lpstr>幻灯片 4</vt:lpstr>
      <vt:lpstr>第七单元 解放战争</vt:lpstr>
      <vt:lpstr>幻灯片 6</vt:lpstr>
      <vt:lpstr>幻灯片 7</vt:lpstr>
      <vt:lpstr>幻灯片 8</vt:lpstr>
      <vt:lpstr>幻灯片 9</vt:lpstr>
      <vt:lpstr>幻灯片 10</vt:lpstr>
      <vt:lpstr>重庆谈判——谈判结果</vt:lpstr>
      <vt:lpstr>政治协商会议</vt:lpstr>
      <vt:lpstr>幻灯片 13</vt:lpstr>
      <vt:lpstr>幻灯片 14</vt:lpstr>
      <vt:lpstr>幻灯片 15</vt:lpstr>
      <vt:lpstr>幻灯片 16</vt:lpstr>
      <vt:lpstr>       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PC</cp:lastModifiedBy>
  <cp:revision>11</cp:revision>
  <dcterms:created xsi:type="dcterms:W3CDTF">2017-12-13T01:58:44Z</dcterms:created>
  <dcterms:modified xsi:type="dcterms:W3CDTF">2017-12-15T23:23:17Z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