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7" r:id="rId3"/>
    <p:sldId id="348" r:id="rId4"/>
    <p:sldId id="375" r:id="rId5"/>
    <p:sldId id="283" r:id="rId6"/>
    <p:sldId id="356" r:id="rId7"/>
    <p:sldId id="365" r:id="rId8"/>
    <p:sldId id="307" r:id="rId9"/>
    <p:sldId id="293" r:id="rId10"/>
    <p:sldId id="280" r:id="rId11"/>
    <p:sldId id="296" r:id="rId12"/>
    <p:sldId id="295" r:id="rId13"/>
    <p:sldId id="290" r:id="rId14"/>
    <p:sldId id="298" r:id="rId15"/>
    <p:sldId id="349" r:id="rId16"/>
  </p:sldIdLst>
  <p:sldSz cx="9144000" cy="6858000" type="screen4x3"/>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0" d="100"/>
          <a:sy n="100" d="100"/>
        </p:scale>
        <p:origin x="-931" y="-82"/>
      </p:cViewPr>
      <p:guideLst>
        <p:guide orient="horz" pos="2160"/>
        <p:guide pos="2880"/>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tags" Target="tags/tag1.xml" /><Relationship Id="rId18" Type="http://schemas.openxmlformats.org/officeDocument/2006/relationships/presProps" Target="presProps.xml" /><Relationship Id="rId19" Type="http://schemas.openxmlformats.org/officeDocument/2006/relationships/viewProps" Target="viewProps.xml" /><Relationship Id="rId2" Type="http://schemas.openxmlformats.org/officeDocument/2006/relationships/notesMaster" Target="notesMasters/notesMaster1.xml" /><Relationship Id="rId20" Type="http://schemas.openxmlformats.org/officeDocument/2006/relationships/theme" Target="theme/theme1.xml" /><Relationship Id="rId21"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590136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1"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29841" y="2505075"/>
            <a:ext cx="3868340"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 Id="rId3"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 Id="rId3" Type="http://schemas.openxmlformats.org/officeDocument/2006/relationships/image" Target="../media/image7.png" /><Relationship Id="rId4" Type="http://schemas.openxmlformats.org/officeDocument/2006/relationships/image" Target="../media/image8.png" /><Relationship Id="rId5" Type="http://schemas.openxmlformats.org/officeDocument/2006/relationships/image" Target="../media/image9.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3.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 Id="rId3" Type="http://schemas.openxmlformats.org/officeDocument/2006/relationships/image" Target="../media/image15.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 Id="rId3" Type="http://schemas.openxmlformats.org/officeDocument/2006/relationships/image" Target="../media/image1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descr="1133362O7-0"/>
          <p:cNvPicPr>
            <a:picLocks noChangeAspect="1"/>
          </p:cNvPicPr>
          <p:nvPr/>
        </p:nvPicPr>
        <p:blipFill>
          <a:blip r:embed="rId2"/>
          <a:stretch>
            <a:fillRect/>
          </a:stretch>
        </p:blipFill>
        <p:spPr>
          <a:xfrm>
            <a:off x="-10795" y="2204085"/>
            <a:ext cx="9165590" cy="4662805"/>
          </a:xfrm>
          <a:prstGeom prst="rect">
            <a:avLst/>
          </a:prstGeom>
        </p:spPr>
      </p:pic>
      <p:sp>
        <p:nvSpPr>
          <p:cNvPr id="4" name="文本框 3"/>
          <p:cNvSpPr txBox="1"/>
          <p:nvPr/>
        </p:nvSpPr>
        <p:spPr>
          <a:xfrm>
            <a:off x="186055" y="542290"/>
            <a:ext cx="8845550" cy="2338070"/>
          </a:xfrm>
          <a:prstGeom prst="rect">
            <a:avLst/>
          </a:prstGeom>
          <a:noFill/>
          <a:ln w="9525">
            <a:noFill/>
          </a:ln>
        </p:spPr>
        <p:txBody>
          <a:bodyPr wrap="square">
            <a:spAutoFit/>
          </a:bodyPr>
          <a:lstStyle/>
          <a:p>
            <a:pPr indent="0"/>
            <a:r>
              <a:rPr lang="zh-CN" sz="6000" b="1">
                <a:latin typeface="华文新魏" panose="02010800040101010101" charset="-122"/>
                <a:ea typeface="华文新魏" panose="02010800040101010101" charset="-122"/>
                <a:cs typeface="华文新魏" panose="02010800040101010101" charset="-122"/>
              </a:rPr>
              <a:t>谈古论今话赋税</a:t>
            </a:r>
            <a:endParaRPr lang="zh-CN" sz="6000" b="1">
              <a:latin typeface="华文新魏"/>
              <a:ea typeface="华文新魏"/>
              <a:cs typeface="华文新魏"/>
            </a:endParaRPr>
          </a:p>
          <a:p>
            <a:pPr indent="0"/>
            <a:r>
              <a:rPr lang="zh-CN" sz="4000" b="1">
                <a:latin typeface="华文新魏" panose="02010800040101010101" charset="-122"/>
                <a:ea typeface="华文新魏" panose="02010800040101010101" charset="-122"/>
                <a:cs typeface="华文新魏" panose="02010800040101010101" charset="-122"/>
              </a:rPr>
              <a:t>          </a:t>
            </a:r>
            <a:r>
              <a:rPr lang="en-US" altLang="zh-CN" sz="4800" b="1">
                <a:latin typeface="华文新魏" panose="02010800040101010101" charset="-122"/>
                <a:ea typeface="华文新魏" panose="02010800040101010101" charset="-122"/>
                <a:cs typeface="华文新魏" panose="02010800040101010101" charset="-122"/>
              </a:rPr>
              <a:t>---</a:t>
            </a:r>
            <a:r>
              <a:rPr lang="zh-CN" sz="4800" b="1">
                <a:latin typeface="华文新魏" panose="02010800040101010101" charset="-122"/>
                <a:ea typeface="华文新魏" panose="02010800040101010101" charset="-122"/>
                <a:cs typeface="华文新魏" panose="02010800040101010101" charset="-122"/>
              </a:rPr>
              <a:t>国家政权建设的重要保障</a:t>
            </a:r>
            <a:endParaRPr lang="zh-CN" sz="4000" b="1">
              <a:latin typeface="华文新魏"/>
              <a:ea typeface="华文新魏"/>
              <a:cs typeface="华文新魏"/>
            </a:endParaRPr>
          </a:p>
          <a:p>
            <a:pPr indent="0"/>
            <a:endParaRPr lang="zh-CN" sz="2000" b="0">
              <a:latin typeface="Calibri"/>
              <a:ea typeface="宋体" pitchFamily="2" charset="-122"/>
            </a:endParaRPr>
          </a:p>
          <a:p>
            <a:pPr indent="0"/>
            <a:r>
              <a:rPr lang="en-US" b="1">
                <a:latin typeface="Calibri"/>
                <a:ea typeface="宋体" pitchFamily="2" charset="-122"/>
                <a:cs typeface="Times New Roman" panose="02020603050405020304" charset="0"/>
              </a:rPr>
              <a:t> </a:t>
            </a:r>
            <a:endParaRPr lang="en-US" altLang="en-US" b="1">
              <a:latin typeface="Calibri"/>
              <a:ea typeface="宋体" pitchFamily="2" charset="-122"/>
              <a:cs typeface="Times New Roman" panose="02020603050405020304"/>
            </a:endParaRPr>
          </a:p>
        </p:txBody>
      </p:sp>
      <p:sp>
        <p:nvSpPr>
          <p:cNvPr id="5" name="文本框 4"/>
          <p:cNvSpPr txBox="1"/>
          <p:nvPr/>
        </p:nvSpPr>
        <p:spPr>
          <a:xfrm>
            <a:off x="-10795" y="21590"/>
            <a:ext cx="4757420" cy="368300"/>
          </a:xfrm>
          <a:prstGeom prst="rect">
            <a:avLst/>
          </a:prstGeom>
          <a:noFill/>
        </p:spPr>
        <p:txBody>
          <a:bodyPr wrap="none" rtlCol="0" anchor="t">
            <a:spAutoFit/>
          </a:bodyPr>
          <a:lstStyle/>
          <a:p>
            <a:r>
              <a:rPr lang="zh-CN">
                <a:latin typeface="Calibri"/>
                <a:ea typeface="宋体" pitchFamily="2" charset="-122"/>
                <a:sym typeface="+mn-ea"/>
              </a:rPr>
              <a:t>选择性必修一第</a:t>
            </a:r>
            <a:r>
              <a:rPr lang="en-US">
                <a:latin typeface="Calibri"/>
                <a:ea typeface="宋体" pitchFamily="2" charset="-122"/>
                <a:cs typeface="Times New Roman" panose="02020603050405020304" charset="0"/>
                <a:sym typeface="+mn-ea"/>
              </a:rPr>
              <a:t>16</a:t>
            </a:r>
            <a:r>
              <a:rPr lang="zh-CN">
                <a:latin typeface="Calibri"/>
                <a:ea typeface="宋体" pitchFamily="2" charset="-122"/>
                <a:sym typeface="+mn-ea"/>
              </a:rPr>
              <a:t>课《中国赋税制度的演变》</a:t>
            </a: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descr="t01648149c6993ce2de"/>
          <p:cNvPicPr>
            <a:picLocks noChangeAspect="1"/>
          </p:cNvPicPr>
          <p:nvPr/>
        </p:nvPicPr>
        <p:blipFill>
          <a:blip r:embed="rId2"/>
          <a:stretch>
            <a:fillRect/>
          </a:stretch>
        </p:blipFill>
        <p:spPr>
          <a:xfrm>
            <a:off x="-25400" y="-19050"/>
            <a:ext cx="9194800" cy="6896100"/>
          </a:xfrm>
          <a:prstGeom prst="rect">
            <a:avLst/>
          </a:prstGeom>
        </p:spPr>
      </p:pic>
      <p:sp>
        <p:nvSpPr>
          <p:cNvPr id="2" name="文本框 1"/>
          <p:cNvSpPr txBox="1"/>
          <p:nvPr/>
        </p:nvSpPr>
        <p:spPr>
          <a:xfrm>
            <a:off x="1089660" y="982980"/>
            <a:ext cx="8800465" cy="4154170"/>
          </a:xfrm>
          <a:prstGeom prst="rect">
            <a:avLst/>
          </a:prstGeom>
          <a:noFill/>
        </p:spPr>
        <p:txBody>
          <a:bodyPr wrap="square" rtlCol="0" anchor="t">
            <a:spAutoFit/>
          </a:bodyPr>
          <a:lstStyle/>
          <a:p>
            <a:r>
              <a:rPr lang="en-US" altLang="zh-CN" sz="240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a:latin typeface="黑体" panose="02010609060101010101" pitchFamily="49" charset="-122"/>
                <a:ea typeface="黑体" panose="02010609060101010101" pitchFamily="49" charset="-122"/>
                <a:cs typeface="黑体" panose="02010609060101010101" pitchFamily="49" charset="-122"/>
                <a:sym typeface="+mn-ea"/>
              </a:rPr>
              <a:t>论九税之利。       —《</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sym typeface="+mn-ea"/>
              </a:rPr>
              <a:t>周礼</a:t>
            </a:r>
            <a:r>
              <a:rPr lang="zh-CN" altLang="en-US" sz="2400">
                <a:latin typeface="黑体" panose="02010609060101010101" pitchFamily="49" charset="-122"/>
                <a:ea typeface="黑体" panose="02010609060101010101" pitchFamily="49" charset="-122"/>
                <a:cs typeface="黑体" panose="02010609060101010101" pitchFamily="49" charset="-122"/>
                <a:sym typeface="+mn-ea"/>
              </a:rPr>
              <a:t>·掌交》</a:t>
            </a:r>
            <a:endParaRPr lang="zh-CN" altLang="en-US" sz="2400">
              <a:latin typeface="黑体" pitchFamily="49" charset="-122"/>
              <a:ea typeface="黑体" panose="02010609060101010101" pitchFamily="49" charset="-122"/>
              <a:cs typeface="黑体" panose="02010609060101010101" pitchFamily="49" charset="-122"/>
            </a:endParaRPr>
          </a:p>
          <a:p>
            <a:r>
              <a:rPr lang="zh-CN" altLang="en-US" sz="2400">
                <a:latin typeface="黑体" panose="02010609060101010101" pitchFamily="49" charset="-122"/>
                <a:ea typeface="黑体" panose="02010609060101010101" pitchFamily="49" charset="-122"/>
                <a:cs typeface="黑体" panose="02010609060101010101" pitchFamily="49" charset="-122"/>
                <a:sym typeface="+mn-ea"/>
              </a:rPr>
              <a:t>   省刑罚,薄税敛。    —《</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sym typeface="+mn-ea"/>
              </a:rPr>
              <a:t>孟子</a:t>
            </a:r>
            <a:r>
              <a:rPr lang="zh-CN" altLang="en-US" sz="2400">
                <a:latin typeface="黑体" panose="02010609060101010101" pitchFamily="49" charset="-122"/>
                <a:ea typeface="黑体" panose="02010609060101010101" pitchFamily="49" charset="-122"/>
                <a:cs typeface="黑体" panose="02010609060101010101" pitchFamily="49" charset="-122"/>
                <a:sym typeface="+mn-ea"/>
              </a:rPr>
              <a:t>·梁惠王上》</a:t>
            </a:r>
            <a:endParaRPr lang="zh-CN" altLang="en-US" sz="2400">
              <a:solidFill>
                <a:srgbClr val="1D41D5"/>
              </a:solidFill>
              <a:latin typeface="黑体" pitchFamily="49" charset="-122"/>
              <a:ea typeface="黑体" panose="02010609060101010101" pitchFamily="49" charset="-122"/>
              <a:cs typeface="黑体" panose="02010609060101010101" pitchFamily="49" charset="-122"/>
            </a:endParaRPr>
          </a:p>
          <a:p>
            <a:r>
              <a:rPr lang="zh-CN" altLang="en-US" sz="2400">
                <a:latin typeface="黑体" panose="02010609060101010101" pitchFamily="49" charset="-122"/>
                <a:ea typeface="黑体" panose="02010609060101010101" pitchFamily="49" charset="-122"/>
                <a:cs typeface="黑体" panose="02010609060101010101" pitchFamily="49" charset="-122"/>
              </a:rPr>
              <a:t>   初税亩。           —《</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谷梁传</a:t>
            </a:r>
            <a:r>
              <a:rPr lang="zh-CN" altLang="en-US" sz="2400">
                <a:latin typeface="黑体" panose="02010609060101010101" pitchFamily="49" charset="-122"/>
                <a:ea typeface="黑体" panose="02010609060101010101" pitchFamily="49" charset="-122"/>
                <a:cs typeface="黑体" panose="02010609060101010101" pitchFamily="49" charset="-122"/>
              </a:rPr>
              <a:t>·宣公十五年》</a:t>
            </a:r>
          </a:p>
          <a:p>
            <a:r>
              <a:rPr lang="zh-CN" altLang="en-US" sz="2400">
                <a:latin typeface="黑体" panose="02010609060101010101" pitchFamily="49" charset="-122"/>
                <a:ea typeface="黑体" panose="02010609060101010101" pitchFamily="49" charset="-122"/>
                <a:cs typeface="黑体" panose="02010609060101010101" pitchFamily="49" charset="-122"/>
              </a:rPr>
              <a:t>   税十取一。         —《大戴</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礼记</a:t>
            </a:r>
            <a:r>
              <a:rPr lang="zh-CN" altLang="en-US" sz="2400">
                <a:latin typeface="黑体" panose="02010609060101010101" pitchFamily="49" charset="-122"/>
                <a:ea typeface="黑体" panose="02010609060101010101" pitchFamily="49" charset="-122"/>
                <a:cs typeface="黑体" panose="02010609060101010101" pitchFamily="49" charset="-122"/>
              </a:rPr>
              <a:t>·主言》</a:t>
            </a:r>
            <a:endParaRPr lang="zh-CN" altLang="en-US" sz="2400">
              <a:latin typeface="黑体" pitchFamily="49" charset="-122"/>
              <a:ea typeface="黑体" panose="02010609060101010101" pitchFamily="49" charset="-122"/>
              <a:cs typeface="黑体" panose="02010609060101010101" pitchFamily="49" charset="-122"/>
              <a:sym typeface="+mn-ea"/>
            </a:endParaRPr>
          </a:p>
          <a:p>
            <a:r>
              <a:rPr lang="zh-CN" altLang="en-US" sz="2400">
                <a:latin typeface="黑体" panose="02010609060101010101" pitchFamily="49" charset="-122"/>
                <a:ea typeface="黑体" panose="02010609060101010101" pitchFamily="49" charset="-122"/>
                <a:cs typeface="黑体" panose="02010609060101010101" pitchFamily="49" charset="-122"/>
              </a:rPr>
              <a:t>   有税有赋。         —《</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汉书</a:t>
            </a:r>
            <a:r>
              <a:rPr lang="zh-CN" altLang="en-US" sz="2400">
                <a:latin typeface="黑体" panose="02010609060101010101" pitchFamily="49" charset="-122"/>
                <a:ea typeface="黑体" panose="02010609060101010101" pitchFamily="49" charset="-122"/>
                <a:cs typeface="黑体" panose="02010609060101010101" pitchFamily="49" charset="-122"/>
              </a:rPr>
              <a:t>·食货志》。</a:t>
            </a:r>
          </a:p>
          <a:p>
            <a:r>
              <a:rPr lang="zh-CN" altLang="en-US" sz="2400">
                <a:latin typeface="黑体" panose="02010609060101010101" pitchFamily="49" charset="-122"/>
                <a:ea typeface="黑体" panose="02010609060101010101" pitchFamily="49" charset="-122"/>
                <a:cs typeface="黑体" panose="02010609060101010101" pitchFamily="49" charset="-122"/>
              </a:rPr>
              <a:t>   有税有赋,税以足食,赋以足兵。</a:t>
            </a:r>
          </a:p>
          <a:p>
            <a:r>
              <a:rPr lang="zh-CN" altLang="en-US" sz="2400">
                <a:latin typeface="黑体" panose="02010609060101010101" pitchFamily="49" charset="-122"/>
                <a:ea typeface="黑体" panose="02010609060101010101" pitchFamily="49" charset="-122"/>
                <a:cs typeface="黑体" panose="02010609060101010101" pitchFamily="49" charset="-122"/>
              </a:rPr>
              <a:t>                      —《</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汉书</a:t>
            </a:r>
            <a:r>
              <a:rPr lang="zh-CN" altLang="en-US" sz="2400">
                <a:latin typeface="黑体" panose="02010609060101010101" pitchFamily="49" charset="-122"/>
                <a:ea typeface="黑体" panose="02010609060101010101" pitchFamily="49" charset="-122"/>
                <a:cs typeface="黑体" panose="02010609060101010101" pitchFamily="49" charset="-122"/>
              </a:rPr>
              <a:t>·刑法志》</a:t>
            </a:r>
          </a:p>
          <a:p>
            <a:r>
              <a:rPr lang="zh-CN" altLang="en-US" sz="2400">
                <a:latin typeface="黑体" panose="02010609060101010101" pitchFamily="49" charset="-122"/>
                <a:ea typeface="黑体" panose="02010609060101010101" pitchFamily="49" charset="-122"/>
                <a:cs typeface="黑体" panose="02010609060101010101" pitchFamily="49" charset="-122"/>
              </a:rPr>
              <a:t>   税谓公田什一及工商衡虞之入也。</a:t>
            </a:r>
          </a:p>
          <a:p>
            <a:r>
              <a:rPr lang="zh-CN" altLang="en-US" sz="2400">
                <a:latin typeface="黑体" panose="02010609060101010101" pitchFamily="49" charset="-122"/>
                <a:ea typeface="黑体" panose="02010609060101010101" pitchFamily="49" charset="-122"/>
                <a:cs typeface="黑体" panose="02010609060101010101" pitchFamily="49" charset="-122"/>
              </a:rPr>
              <a:t>                      —《</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汉书</a:t>
            </a:r>
            <a:r>
              <a:rPr lang="zh-CN" altLang="en-US" sz="2400">
                <a:latin typeface="黑体" panose="02010609060101010101" pitchFamily="49" charset="-122"/>
                <a:ea typeface="黑体" panose="02010609060101010101" pitchFamily="49" charset="-122"/>
                <a:cs typeface="黑体" panose="02010609060101010101" pitchFamily="49" charset="-122"/>
              </a:rPr>
              <a:t>·食货志》</a:t>
            </a:r>
          </a:p>
          <a:p>
            <a:r>
              <a:rPr lang="zh-CN" altLang="en-US" sz="2400">
                <a:latin typeface="黑体" panose="02010609060101010101" pitchFamily="49" charset="-122"/>
                <a:ea typeface="黑体" panose="02010609060101010101" pitchFamily="49" charset="-122"/>
                <a:cs typeface="黑体" panose="02010609060101010101" pitchFamily="49" charset="-122"/>
              </a:rPr>
              <a:t>   秘书监杨万里。奏输帛于官,谓之税。</a:t>
            </a:r>
          </a:p>
          <a:p>
            <a:r>
              <a:rPr lang="zh-CN" altLang="en-US" sz="2400">
                <a:latin typeface="黑体" panose="02010609060101010101" pitchFamily="49" charset="-122"/>
                <a:ea typeface="黑体" panose="02010609060101010101" pitchFamily="49" charset="-122"/>
                <a:cs typeface="黑体" panose="02010609060101010101" pitchFamily="49" charset="-122"/>
              </a:rPr>
              <a:t>                      —《</a:t>
            </a:r>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宋史</a:t>
            </a:r>
            <a:r>
              <a:rPr lang="zh-CN" altLang="en-US" sz="2400">
                <a:latin typeface="黑体" panose="02010609060101010101" pitchFamily="49" charset="-122"/>
                <a:ea typeface="黑体" panose="02010609060101010101" pitchFamily="49" charset="-122"/>
                <a:cs typeface="黑体" panose="02010609060101010101" pitchFamily="49" charset="-122"/>
              </a:rPr>
              <a:t>·食货志》</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descr="1.1"/>
          <p:cNvPicPr>
            <a:picLocks noChangeAspect="1"/>
          </p:cNvPicPr>
          <p:nvPr/>
        </p:nvPicPr>
        <p:blipFill>
          <a:blip r:embed="rId2"/>
          <a:srcRect b="5486"/>
          <a:stretch>
            <a:fillRect/>
          </a:stretch>
        </p:blipFill>
        <p:spPr>
          <a:xfrm>
            <a:off x="99060" y="403225"/>
            <a:ext cx="4130675" cy="5700395"/>
          </a:xfrm>
          <a:prstGeom prst="rect">
            <a:avLst/>
          </a:prstGeom>
        </p:spPr>
      </p:pic>
      <p:pic>
        <p:nvPicPr>
          <p:cNvPr id="3" name="图片 2" descr="1.2"/>
          <p:cNvPicPr>
            <a:picLocks noChangeAspect="1"/>
          </p:cNvPicPr>
          <p:nvPr/>
        </p:nvPicPr>
        <p:blipFill>
          <a:blip r:embed="rId3"/>
          <a:srcRect b="6027"/>
          <a:stretch>
            <a:fillRect/>
          </a:stretch>
        </p:blipFill>
        <p:spPr>
          <a:xfrm>
            <a:off x="4605655" y="234950"/>
            <a:ext cx="4471670" cy="5761990"/>
          </a:xfrm>
          <a:prstGeom prst="rect">
            <a:avLst/>
          </a:prstGeom>
        </p:spPr>
      </p:pic>
      <p:sp>
        <p:nvSpPr>
          <p:cNvPr id="5" name="右箭头 4"/>
          <p:cNvSpPr/>
          <p:nvPr/>
        </p:nvSpPr>
        <p:spPr>
          <a:xfrm>
            <a:off x="4049395" y="2640965"/>
            <a:ext cx="772795" cy="1663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9395" name="文本框 59394"/>
          <p:cNvSpPr txBox="1"/>
          <p:nvPr/>
        </p:nvSpPr>
        <p:spPr>
          <a:xfrm>
            <a:off x="55245" y="254635"/>
            <a:ext cx="9032875" cy="4892675"/>
          </a:xfrm>
          <a:prstGeom prst="rect">
            <a:avLst/>
          </a:prstGeom>
          <a:noFill/>
          <a:ln w="9525">
            <a:noFill/>
          </a:ln>
        </p:spPr>
        <p:txBody>
          <a:bodyPr wrap="square">
            <a:spAutoFit/>
          </a:bodyPr>
          <a:lstStyle/>
          <a:p>
            <a:pPr>
              <a:lnSpc>
                <a:spcPct val="100000"/>
              </a:lnSpc>
              <a:spcBef>
                <a:spcPct val="0"/>
              </a:spcBef>
              <a:buClrTx/>
            </a:pPr>
            <a:endParaRPr lang="en-US" altLang="zh-CN" sz="2000">
              <a:latin typeface="黑体" pitchFamily="49" charset="-122"/>
              <a:ea typeface="黑体" panose="02010609060101010101" pitchFamily="49" charset="-122"/>
              <a:cs typeface="黑体" panose="02010609060101010101" pitchFamily="49" charset="-122"/>
            </a:endParaRPr>
          </a:p>
          <a:p>
            <a:pPr>
              <a:lnSpc>
                <a:spcPct val="100000"/>
              </a:lnSpc>
              <a:spcBef>
                <a:spcPct val="0"/>
              </a:spcBef>
              <a:buClrTx/>
            </a:pPr>
            <a:r>
              <a:rPr lang="en-US" altLang="zh-CN" sz="2000">
                <a:latin typeface="黑体" panose="02010609060101010101" pitchFamily="49" charset="-122"/>
                <a:ea typeface="黑体" panose="02010609060101010101" pitchFamily="49" charset="-122"/>
                <a:cs typeface="黑体" panose="02010609060101010101" pitchFamily="49" charset="-122"/>
              </a:rPr>
              <a:t>     </a:t>
            </a:r>
            <a:r>
              <a:rPr lang="zh-CN" altLang="en-US" sz="2400">
                <a:latin typeface="黑体" panose="02010609060101010101" pitchFamily="49" charset="-122"/>
                <a:ea typeface="黑体" panose="02010609060101010101" pitchFamily="49" charset="-122"/>
                <a:cs typeface="黑体" panose="02010609060101010101" pitchFamily="49" charset="-122"/>
              </a:rPr>
              <a:t>材料一 　至于始皇，遂并天下，内兴功作，外攘夷狄，收泰半之赋（泰半：三分之二），发闾左之戍。男子力耕不足粮饷，女子纺绩不足衣服。竭天下之资财以奉其政，犹未足以赡其欲也。海内愁怨，遂用溃畔（叛）。</a:t>
            </a:r>
          </a:p>
          <a:p>
            <a:pPr>
              <a:lnSpc>
                <a:spcPct val="100000"/>
              </a:lnSpc>
              <a:spcBef>
                <a:spcPct val="0"/>
              </a:spcBef>
              <a:buClrTx/>
            </a:pPr>
            <a:r>
              <a:rPr lang="zh-CN" altLang="en-US" sz="2400">
                <a:latin typeface="黑体" panose="02010609060101010101" pitchFamily="49" charset="-122"/>
                <a:ea typeface="黑体" panose="02010609060101010101" pitchFamily="49" charset="-122"/>
                <a:cs typeface="黑体" panose="02010609060101010101" pitchFamily="49" charset="-122"/>
              </a:rPr>
              <a:t>    </a:t>
            </a:r>
            <a:r>
              <a:rPr lang="zh-CN" altLang="en-US" sz="2400">
                <a:latin typeface="黑体" panose="02010609060101010101" pitchFamily="49" charset="-122"/>
                <a:ea typeface="黑体" panose="02010609060101010101" pitchFamily="49" charset="-122"/>
                <a:cs typeface="黑体" panose="02010609060101010101" pitchFamily="49" charset="-122"/>
                <a:sym typeface="+mn-ea"/>
              </a:rPr>
              <a:t>                           </a:t>
            </a:r>
            <a:r>
              <a:rPr lang="en-US" altLang="zh-CN" sz="240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a:latin typeface="黑体" panose="02010609060101010101" pitchFamily="49" charset="-122"/>
                <a:ea typeface="黑体" panose="02010609060101010101" pitchFamily="49" charset="-122"/>
                <a:cs typeface="黑体" panose="02010609060101010101" pitchFamily="49" charset="-122"/>
                <a:sym typeface="+mn-ea"/>
              </a:rPr>
              <a:t>汉书</a:t>
            </a:r>
            <a:r>
              <a:rPr lang="en-US" altLang="zh-CN" sz="240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a:latin typeface="黑体" panose="02010609060101010101" pitchFamily="49" charset="-122"/>
                <a:ea typeface="黑体" panose="02010609060101010101" pitchFamily="49" charset="-122"/>
                <a:cs typeface="黑体" panose="02010609060101010101" pitchFamily="49" charset="-122"/>
                <a:sym typeface="+mn-ea"/>
              </a:rPr>
              <a:t>食货志</a:t>
            </a:r>
            <a:r>
              <a:rPr lang="en-US" altLang="zh-CN" sz="2400">
                <a:latin typeface="黑体" panose="02010609060101010101" pitchFamily="49" charset="-122"/>
                <a:ea typeface="黑体" panose="02010609060101010101" pitchFamily="49" charset="-122"/>
                <a:cs typeface="黑体" panose="02010609060101010101" pitchFamily="49" charset="-122"/>
                <a:sym typeface="+mn-ea"/>
              </a:rPr>
              <a:t>》 </a:t>
            </a:r>
            <a:endParaRPr lang="zh-CN" altLang="en-US" sz="2400">
              <a:latin typeface="黑体" panose="02010609060101010101" pitchFamily="49" charset="-122"/>
              <a:ea typeface="黑体" panose="02010609060101010101" pitchFamily="49" charset="-122"/>
              <a:cs typeface="黑体" panose="02010609060101010101" pitchFamily="49" charset="-122"/>
            </a:endParaRPr>
          </a:p>
          <a:p>
            <a:pPr>
              <a:lnSpc>
                <a:spcPct val="100000"/>
              </a:lnSpc>
              <a:spcBef>
                <a:spcPct val="0"/>
              </a:spcBef>
              <a:buClrTx/>
            </a:pPr>
            <a:r>
              <a:rPr lang="zh-CN" altLang="en-US" sz="2400">
                <a:latin typeface="黑体" panose="02010609060101010101" pitchFamily="49" charset="-122"/>
                <a:ea typeface="黑体" panose="02010609060101010101" pitchFamily="49" charset="-122"/>
                <a:cs typeface="黑体" panose="02010609060101010101" pitchFamily="49" charset="-122"/>
              </a:rPr>
              <a:t>    材料二　汉兴</a:t>
            </a:r>
            <a:r>
              <a:rPr lang="en-US" altLang="zh-CN" sz="2400">
                <a:latin typeface="黑体" panose="02010609060101010101" pitchFamily="49" charset="-122"/>
                <a:ea typeface="黑体" panose="02010609060101010101" pitchFamily="49" charset="-122"/>
                <a:cs typeface="黑体" panose="02010609060101010101" pitchFamily="49" charset="-122"/>
              </a:rPr>
              <a:t>, … </a:t>
            </a:r>
            <a:r>
              <a:rPr lang="zh-CN" altLang="en-US" sz="2400">
                <a:latin typeface="黑体" panose="02010609060101010101" pitchFamily="49" charset="-122"/>
                <a:ea typeface="黑体" panose="02010609060101010101" pitchFamily="49" charset="-122"/>
                <a:cs typeface="黑体" panose="02010609060101010101" pitchFamily="49" charset="-122"/>
              </a:rPr>
              <a:t>上（指汉高祖）于是约法省禁，轻田租，什五而税一</a:t>
            </a:r>
            <a:r>
              <a:rPr lang="en-US" altLang="zh-CN" sz="2400">
                <a:latin typeface="黑体" panose="02010609060101010101" pitchFamily="49" charset="-122"/>
                <a:ea typeface="黑体" panose="02010609060101010101" pitchFamily="49" charset="-122"/>
                <a:cs typeface="黑体" panose="02010609060101010101" pitchFamily="49" charset="-122"/>
              </a:rPr>
              <a:t>……</a:t>
            </a:r>
            <a:r>
              <a:rPr lang="zh-CN" altLang="en-US" sz="2400">
                <a:latin typeface="黑体" panose="02010609060101010101" pitchFamily="49" charset="-122"/>
                <a:ea typeface="黑体" panose="02010609060101010101" pitchFamily="49" charset="-122"/>
                <a:cs typeface="黑体" panose="02010609060101010101" pitchFamily="49" charset="-122"/>
              </a:rPr>
              <a:t>文帝即位，躬修俭节，思安百姓</a:t>
            </a:r>
            <a:r>
              <a:rPr lang="en-US" altLang="zh-CN" sz="2400">
                <a:latin typeface="黑体" panose="02010609060101010101" pitchFamily="49" charset="-122"/>
                <a:ea typeface="黑体" panose="02010609060101010101" pitchFamily="49" charset="-122"/>
                <a:cs typeface="黑体" panose="02010609060101010101" pitchFamily="49" charset="-122"/>
              </a:rPr>
              <a:t>……</a:t>
            </a:r>
            <a:r>
              <a:rPr lang="zh-CN" altLang="en-US" sz="2400">
                <a:latin typeface="黑体" panose="02010609060101010101" pitchFamily="49" charset="-122"/>
                <a:ea typeface="黑体" panose="02010609060101010101" pitchFamily="49" charset="-122"/>
                <a:cs typeface="黑体" panose="02010609060101010101" pitchFamily="49" charset="-122"/>
              </a:rPr>
              <a:t>。乃下诏赐民十二年（指文帝十二年）租税之半。明年，遂除民田之租税。后十三岁，孝景二年</a:t>
            </a:r>
            <a:r>
              <a:rPr lang="en-US" altLang="zh-CN" sz="2400">
                <a:latin typeface="黑体" panose="02010609060101010101" pitchFamily="49" charset="-122"/>
                <a:ea typeface="黑体" panose="02010609060101010101" pitchFamily="49" charset="-122"/>
                <a:cs typeface="黑体" panose="02010609060101010101" pitchFamily="49" charset="-122"/>
              </a:rPr>
              <a:t>, </a:t>
            </a:r>
            <a:r>
              <a:rPr lang="zh-CN" altLang="en-US" sz="2400">
                <a:latin typeface="黑体" panose="02010609060101010101" pitchFamily="49" charset="-122"/>
                <a:ea typeface="黑体" panose="02010609060101010101" pitchFamily="49" charset="-122"/>
                <a:cs typeface="黑体" panose="02010609060101010101" pitchFamily="49" charset="-122"/>
              </a:rPr>
              <a:t>令民半出田租，三十而税一也。</a:t>
            </a:r>
            <a:r>
              <a:rPr lang="en-US" altLang="zh-CN" sz="2400">
                <a:latin typeface="黑体" panose="02010609060101010101" pitchFamily="49" charset="-122"/>
                <a:ea typeface="黑体" panose="02010609060101010101" pitchFamily="49" charset="-122"/>
                <a:cs typeface="黑体" panose="02010609060101010101" pitchFamily="49" charset="-122"/>
              </a:rPr>
              <a:t>…</a:t>
            </a:r>
            <a:r>
              <a:rPr lang="zh-CN" altLang="en-US" sz="2400">
                <a:latin typeface="黑体" panose="02010609060101010101" pitchFamily="49" charset="-122"/>
                <a:ea typeface="黑体" panose="02010609060101010101" pitchFamily="49" charset="-122"/>
                <a:cs typeface="黑体" panose="02010609060101010101" pitchFamily="49" charset="-122"/>
              </a:rPr>
              <a:t>至武帝之初七十年间，国家亡（无）事，非遇水旱，则民人给家足， 都鄙廪庾尽满，而府库余财。       </a:t>
            </a:r>
          </a:p>
          <a:p>
            <a:pPr>
              <a:lnSpc>
                <a:spcPct val="100000"/>
              </a:lnSpc>
              <a:spcBef>
                <a:spcPct val="0"/>
              </a:spcBef>
              <a:buClrTx/>
            </a:pPr>
            <a:r>
              <a:rPr lang="zh-CN" altLang="en-US" sz="2400">
                <a:latin typeface="黑体" panose="02010609060101010101" pitchFamily="49" charset="-122"/>
                <a:ea typeface="黑体" panose="02010609060101010101" pitchFamily="49" charset="-122"/>
                <a:cs typeface="黑体" panose="02010609060101010101" pitchFamily="49" charset="-122"/>
              </a:rPr>
              <a:t>                                 </a:t>
            </a:r>
            <a:r>
              <a:rPr lang="en-US" altLang="zh-CN" sz="2400">
                <a:latin typeface="黑体" panose="02010609060101010101" pitchFamily="49" charset="-122"/>
                <a:ea typeface="黑体" panose="02010609060101010101" pitchFamily="49" charset="-122"/>
                <a:cs typeface="黑体" panose="02010609060101010101" pitchFamily="49" charset="-122"/>
              </a:rPr>
              <a:t>——《</a:t>
            </a:r>
            <a:r>
              <a:rPr lang="zh-CN" altLang="en-US" sz="2400">
                <a:latin typeface="黑体" panose="02010609060101010101" pitchFamily="49" charset="-122"/>
                <a:ea typeface="黑体" panose="02010609060101010101" pitchFamily="49" charset="-122"/>
                <a:cs typeface="黑体" panose="02010609060101010101" pitchFamily="49" charset="-122"/>
              </a:rPr>
              <a:t>汉书</a:t>
            </a:r>
            <a:r>
              <a:rPr lang="en-US" altLang="zh-CN" sz="2400">
                <a:latin typeface="黑体" panose="02010609060101010101" pitchFamily="49" charset="-122"/>
                <a:ea typeface="黑体" panose="02010609060101010101" pitchFamily="49" charset="-122"/>
                <a:cs typeface="黑体" panose="02010609060101010101" pitchFamily="49" charset="-122"/>
              </a:rPr>
              <a:t>·</a:t>
            </a:r>
            <a:r>
              <a:rPr lang="zh-CN" altLang="en-US" sz="2400">
                <a:latin typeface="黑体" panose="02010609060101010101" pitchFamily="49" charset="-122"/>
                <a:ea typeface="黑体" panose="02010609060101010101" pitchFamily="49" charset="-122"/>
                <a:cs typeface="黑体" panose="02010609060101010101" pitchFamily="49" charset="-122"/>
              </a:rPr>
              <a:t>食货志</a:t>
            </a:r>
            <a:r>
              <a:rPr lang="en-US" altLang="zh-CN" sz="2400">
                <a:latin typeface="黑体" panose="02010609060101010101" pitchFamily="49" charset="-122"/>
                <a:ea typeface="黑体" panose="02010609060101010101" pitchFamily="49" charset="-122"/>
                <a:cs typeface="黑体" panose="02010609060101010101" pitchFamily="49" charset="-122"/>
              </a:rPr>
              <a:t>》</a:t>
            </a:r>
            <a:r>
              <a:rPr lang="en-US" altLang="zh-CN" sz="2800">
                <a:latin typeface="黑体" panose="02010609060101010101" pitchFamily="49" charset="-122"/>
                <a:ea typeface="黑体" panose="02010609060101010101" pitchFamily="49" charset="-122"/>
                <a:cs typeface="黑体" panose="02010609060101010101" pitchFamily="49" charset="-122"/>
              </a:rPr>
              <a:t>   </a:t>
            </a:r>
          </a:p>
        </p:txBody>
      </p:sp>
      <p:sp>
        <p:nvSpPr>
          <p:cNvPr id="59407" name="文本框 59406"/>
          <p:cNvSpPr txBox="1"/>
          <p:nvPr/>
        </p:nvSpPr>
        <p:spPr>
          <a:xfrm>
            <a:off x="251460" y="4965065"/>
            <a:ext cx="8640763" cy="1938020"/>
          </a:xfrm>
          <a:prstGeom prst="rect">
            <a:avLst/>
          </a:prstGeom>
          <a:noFill/>
          <a:ln w="9525">
            <a:noFill/>
          </a:ln>
        </p:spPr>
        <p:txBody>
          <a:bodyPr>
            <a:spAutoFit/>
          </a:bodyPr>
          <a:lstStyle/>
          <a:p>
            <a:pPr>
              <a:lnSpc>
                <a:spcPct val="100000"/>
              </a:lnSpc>
              <a:spcBef>
                <a:spcPct val="0"/>
              </a:spcBef>
              <a:buClrTx/>
            </a:pPr>
            <a:r>
              <a:rPr lang="en-US" altLang="zh-CN" sz="2400">
                <a:latin typeface="黑体" panose="02010609060101010101" pitchFamily="49" charset="-122"/>
                <a:ea typeface="黑体" panose="02010609060101010101" pitchFamily="49" charset="-122"/>
                <a:sym typeface="+mn-ea"/>
              </a:rPr>
              <a:t>①</a:t>
            </a:r>
            <a:r>
              <a:rPr lang="zh-CN" altLang="en-US" sz="2400">
                <a:latin typeface="黑体" panose="02010609060101010101" pitchFamily="49" charset="-122"/>
                <a:ea typeface="黑体" panose="02010609060101010101" pitchFamily="49" charset="-122"/>
                <a:sym typeface="+mn-ea"/>
              </a:rPr>
              <a:t>根据材料一，写出秦朝赋税政策的内容。</a:t>
            </a:r>
          </a:p>
          <a:p>
            <a:pPr>
              <a:lnSpc>
                <a:spcPct val="100000"/>
              </a:lnSpc>
              <a:spcBef>
                <a:spcPct val="0"/>
              </a:spcBef>
              <a:buClrTx/>
            </a:pPr>
            <a:r>
              <a:rPr lang="en-US" altLang="zh-CN" sz="2400">
                <a:latin typeface="黑体" panose="02010609060101010101" pitchFamily="49" charset="-122"/>
                <a:ea typeface="黑体" panose="02010609060101010101" pitchFamily="49" charset="-122"/>
                <a:sym typeface="+mn-ea"/>
              </a:rPr>
              <a:t>②</a:t>
            </a:r>
            <a:r>
              <a:rPr lang="zh-CN" altLang="en-US" sz="2400">
                <a:latin typeface="黑体" panose="02010609060101010101" pitchFamily="49" charset="-122"/>
                <a:ea typeface="黑体" panose="02010609060101010101" pitchFamily="49" charset="-122"/>
                <a:sym typeface="+mn-ea"/>
              </a:rPr>
              <a:t>根据材料二，写出西汉初期赋税政策的内容。</a:t>
            </a:r>
          </a:p>
          <a:p>
            <a:pPr>
              <a:lnSpc>
                <a:spcPct val="100000"/>
              </a:lnSpc>
              <a:spcBef>
                <a:spcPct val="0"/>
              </a:spcBef>
              <a:buClrTx/>
            </a:pPr>
            <a:r>
              <a:rPr lang="en-US" altLang="zh-CN" sz="2400">
                <a:latin typeface="黑体" panose="02010609060101010101" pitchFamily="49" charset="-122"/>
                <a:ea typeface="黑体" panose="02010609060101010101" pitchFamily="49" charset="-122"/>
              </a:rPr>
              <a:t>③</a:t>
            </a:r>
            <a:r>
              <a:rPr lang="zh-CN" altLang="en-US" sz="2400">
                <a:latin typeface="黑体" panose="02010609060101010101" pitchFamily="49" charset="-122"/>
                <a:ea typeface="黑体" panose="02010609060101010101" pitchFamily="49" charset="-122"/>
              </a:rPr>
              <a:t>根据材料一、二，分别指出秦朝和西汉初期赋税政策的不同结果。结合材料分析封建统治者的赋税政策与经济发展、社会安定的关系。</a:t>
            </a:r>
          </a:p>
        </p:txBody>
      </p:sp>
      <p:sp>
        <p:nvSpPr>
          <p:cNvPr id="8" name="矩形 7"/>
          <p:cNvSpPr/>
          <p:nvPr/>
        </p:nvSpPr>
        <p:spPr>
          <a:xfrm rot="21000000">
            <a:off x="73025" y="200660"/>
            <a:ext cx="2344420" cy="411480"/>
          </a:xfrm>
          <a:prstGeom prst="rect">
            <a:avLst/>
          </a:prstGeom>
        </p:spPr>
        <p:txBody>
          <a:bodyPr wrap="none" fromWordArt="1">
            <a:prstTxWarp prst="textCascadeUp">
              <a:avLst>
                <a:gd name="adj" fmla="val 90134"/>
              </a:avLst>
            </a:prstTxWarp>
            <a:scene3d>
              <a:camera prst="orthographicFront"/>
              <a:lightRig rig="threePt" dir="t"/>
            </a:scene3d>
          </a:bodyPr>
          <a:lstStyle/>
          <a:p>
            <a:pPr algn="ctr"/>
            <a:r>
              <a:rPr lang="zh-CN" altLang="en-US"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panose="02010509060101010101" charset="-122"/>
                <a:ea typeface="隶书" panose="02010509060101010101" charset="-122"/>
              </a:rPr>
              <a:t>史料研读</a:t>
            </a:r>
            <a:endParaRPr lang="zh-CN" altLang="en-US"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a:ea typeface="隶书"/>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rcRect l="3378" t="50228" r="1980" b="33535"/>
          <a:stretch>
            <a:fillRect/>
          </a:stretch>
        </p:blipFill>
        <p:spPr>
          <a:xfrm>
            <a:off x="-825500" y="2425065"/>
            <a:ext cx="10640060" cy="2242185"/>
          </a:xfrm>
          <a:prstGeom prst="rect">
            <a:avLst/>
          </a:prstGeom>
        </p:spPr>
      </p:pic>
      <p:sp>
        <p:nvSpPr>
          <p:cNvPr id="3" name="右大括号 2"/>
          <p:cNvSpPr/>
          <p:nvPr/>
        </p:nvSpPr>
        <p:spPr>
          <a:xfrm rot="16200000">
            <a:off x="824230" y="2224405"/>
            <a:ext cx="656590" cy="105791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文本框 5"/>
          <p:cNvSpPr txBox="1"/>
          <p:nvPr/>
        </p:nvSpPr>
        <p:spPr>
          <a:xfrm>
            <a:off x="734695" y="1711325"/>
            <a:ext cx="2494280" cy="645160"/>
          </a:xfrm>
          <a:prstGeom prst="rect">
            <a:avLst/>
          </a:prstGeom>
          <a:noFill/>
        </p:spPr>
        <p:txBody>
          <a:bodyPr wrap="square" rtlCol="0">
            <a:spAutoFit/>
          </a:bodyPr>
          <a:lstStyle/>
          <a:p>
            <a:r>
              <a:rPr lang="zh-CN" altLang="en-US" b="1">
                <a:latin typeface="黑体" panose="02010609060101010101" pitchFamily="49" charset="-122"/>
                <a:ea typeface="黑体" panose="02010609060101010101" pitchFamily="49" charset="-122"/>
                <a:cs typeface="黑体" panose="02010609060101010101" pitchFamily="49" charset="-122"/>
              </a:rPr>
              <a:t>隋至唐前期</a:t>
            </a:r>
          </a:p>
          <a:p>
            <a:r>
              <a:rPr lang="en-US" altLang="zh-CN" b="1">
                <a:latin typeface="黑体" panose="02010609060101010101" pitchFamily="49" charset="-122"/>
                <a:ea typeface="黑体" panose="02010609060101010101" pitchFamily="49" charset="-122"/>
                <a:cs typeface="黑体" panose="02010609060101010101" pitchFamily="49" charset="-122"/>
              </a:rPr>
              <a:t>“</a:t>
            </a:r>
            <a:r>
              <a:rPr lang="zh-CN" altLang="en-US" b="1">
                <a:latin typeface="黑体" panose="02010609060101010101" pitchFamily="49" charset="-122"/>
                <a:ea typeface="黑体" panose="02010609060101010101" pitchFamily="49" charset="-122"/>
                <a:cs typeface="黑体" panose="02010609060101010101" pitchFamily="49" charset="-122"/>
              </a:rPr>
              <a:t>租庸调制</a:t>
            </a:r>
            <a:r>
              <a:rPr lang="en-US" altLang="zh-CN" b="1">
                <a:latin typeface="黑体" panose="02010609060101010101" pitchFamily="49" charset="-122"/>
                <a:ea typeface="黑体" panose="02010609060101010101" pitchFamily="49" charset="-122"/>
                <a:cs typeface="黑体" panose="02010609060101010101" pitchFamily="49" charset="-122"/>
              </a:rPr>
              <a:t>”</a:t>
            </a:r>
          </a:p>
        </p:txBody>
      </p:sp>
      <p:sp>
        <p:nvSpPr>
          <p:cNvPr id="8" name="下箭头 7"/>
          <p:cNvSpPr/>
          <p:nvPr/>
        </p:nvSpPr>
        <p:spPr>
          <a:xfrm>
            <a:off x="1442720" y="3668395"/>
            <a:ext cx="75565" cy="11347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054100" y="4815205"/>
            <a:ext cx="1487170" cy="645160"/>
          </a:xfrm>
          <a:prstGeom prst="rect">
            <a:avLst/>
          </a:prstGeom>
          <a:noFill/>
        </p:spPr>
        <p:txBody>
          <a:bodyPr wrap="square" rtlCol="0">
            <a:spAutoFit/>
          </a:bodyPr>
          <a:lstStyle/>
          <a:p>
            <a:r>
              <a:rPr lang="zh-CN" altLang="en-US" b="1">
                <a:latin typeface="黑体" panose="02010609060101010101" pitchFamily="49" charset="-122"/>
                <a:ea typeface="黑体" panose="02010609060101010101" pitchFamily="49" charset="-122"/>
                <a:cs typeface="黑体" panose="02010609060101010101" pitchFamily="49" charset="-122"/>
              </a:rPr>
              <a:t>唐中期开始，</a:t>
            </a:r>
            <a:endParaRPr lang="zh-CN" altLang="en-US"/>
          </a:p>
          <a:p>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rPr>
              <a:t>两税法</a:t>
            </a:r>
          </a:p>
        </p:txBody>
      </p:sp>
      <p:sp>
        <p:nvSpPr>
          <p:cNvPr id="10" name="右大括号 9"/>
          <p:cNvSpPr/>
          <p:nvPr/>
        </p:nvSpPr>
        <p:spPr>
          <a:xfrm rot="16200000">
            <a:off x="4164330" y="1492885"/>
            <a:ext cx="723900" cy="245237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文本框 10"/>
          <p:cNvSpPr txBox="1"/>
          <p:nvPr/>
        </p:nvSpPr>
        <p:spPr>
          <a:xfrm>
            <a:off x="3933190" y="1711960"/>
            <a:ext cx="2181860" cy="645160"/>
          </a:xfrm>
          <a:prstGeom prst="rect">
            <a:avLst/>
          </a:prstGeom>
          <a:noFill/>
        </p:spPr>
        <p:txBody>
          <a:bodyPr wrap="square" rtlCol="0">
            <a:spAutoFit/>
          </a:bodyPr>
          <a:lstStyle/>
          <a:p>
            <a:r>
              <a:rPr lang="zh-CN" altLang="en-US" b="1">
                <a:latin typeface="黑体" panose="02010609060101010101" pitchFamily="49" charset="-122"/>
                <a:ea typeface="黑体" panose="02010609060101010101" pitchFamily="49" charset="-122"/>
                <a:cs typeface="黑体" panose="02010609060101010101" pitchFamily="49" charset="-122"/>
              </a:rPr>
              <a:t>宋至元，基本</a:t>
            </a:r>
            <a:endParaRPr lang="zh-CN" altLang="en-US"/>
          </a:p>
          <a:p>
            <a:r>
              <a:rPr lang="zh-CN" altLang="en-US" b="1">
                <a:latin typeface="黑体" panose="02010609060101010101" pitchFamily="49" charset="-122"/>
                <a:ea typeface="黑体" panose="02010609060101010101" pitchFamily="49" charset="-122"/>
                <a:cs typeface="黑体" panose="02010609060101010101" pitchFamily="49" charset="-122"/>
              </a:rPr>
              <a:t>沿用两税法</a:t>
            </a:r>
          </a:p>
        </p:txBody>
      </p:sp>
      <p:sp>
        <p:nvSpPr>
          <p:cNvPr id="12" name="上箭头 11"/>
          <p:cNvSpPr/>
          <p:nvPr/>
        </p:nvSpPr>
        <p:spPr>
          <a:xfrm>
            <a:off x="6115050" y="1633220"/>
            <a:ext cx="98425" cy="147701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180965" y="1136015"/>
            <a:ext cx="2690495" cy="368300"/>
          </a:xfrm>
          <a:prstGeom prst="rect">
            <a:avLst/>
          </a:prstGeom>
          <a:noFill/>
        </p:spPr>
        <p:txBody>
          <a:bodyPr wrap="square" rtlCol="0">
            <a:spAutoFit/>
          </a:bodyPr>
          <a:lstStyle/>
          <a:p>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rPr>
              <a:t>明朝</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rPr>
              <a:t>一条鞭法</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rPr>
              <a:t>”</a:t>
            </a:r>
          </a:p>
        </p:txBody>
      </p:sp>
      <p:sp>
        <p:nvSpPr>
          <p:cNvPr id="14" name="下箭头 13"/>
          <p:cNvSpPr/>
          <p:nvPr/>
        </p:nvSpPr>
        <p:spPr>
          <a:xfrm>
            <a:off x="6958330" y="3680460"/>
            <a:ext cx="75565" cy="11347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003925" y="4803140"/>
            <a:ext cx="2123440" cy="368300"/>
          </a:xfrm>
          <a:prstGeom prst="rect">
            <a:avLst/>
          </a:prstGeom>
          <a:noFill/>
        </p:spPr>
        <p:txBody>
          <a:bodyPr wrap="square" rtlCol="0">
            <a:spAutoFit/>
          </a:bodyPr>
          <a:lstStyle/>
          <a:p>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rPr>
              <a:t>清</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rPr>
              <a:t>摊丁入亩</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rPr>
              <a:t>”</a:t>
            </a:r>
          </a:p>
        </p:txBody>
      </p:sp>
      <p:sp>
        <p:nvSpPr>
          <p:cNvPr id="16" name="文本框 15"/>
          <p:cNvSpPr txBox="1"/>
          <p:nvPr/>
        </p:nvSpPr>
        <p:spPr>
          <a:xfrm>
            <a:off x="157480" y="143510"/>
            <a:ext cx="8361680" cy="521970"/>
          </a:xfrm>
          <a:prstGeom prst="rect">
            <a:avLst/>
          </a:prstGeom>
          <a:noFill/>
        </p:spPr>
        <p:txBody>
          <a:bodyPr wrap="none" rtlCol="0" anchor="t">
            <a:spAutoFit/>
          </a:bodyPr>
          <a:lstStyle/>
          <a:p>
            <a:r>
              <a:rPr lang="zh-CN" altLang="en-US" sz="2800">
                <a:solidFill>
                  <a:srgbClr val="1D41D5"/>
                </a:solidFill>
                <a:latin typeface="黑体" panose="02010609060101010101" pitchFamily="49" charset="-122"/>
                <a:ea typeface="黑体" panose="02010609060101010101" pitchFamily="49" charset="-122"/>
                <a:sym typeface="+mn-ea"/>
              </a:rPr>
              <a:t>阅读课文</a:t>
            </a:r>
            <a:r>
              <a:rPr lang="en-US" altLang="zh-CN" sz="2800">
                <a:solidFill>
                  <a:srgbClr val="1D41D5"/>
                </a:solidFill>
                <a:latin typeface="黑体" panose="02010609060101010101" pitchFamily="49" charset="-122"/>
                <a:ea typeface="黑体" panose="02010609060101010101" pitchFamily="49" charset="-122"/>
                <a:sym typeface="+mn-ea"/>
              </a:rPr>
              <a:t>P</a:t>
            </a:r>
            <a:r>
              <a:rPr lang="en-US" altLang="zh-CN" sz="2000">
                <a:solidFill>
                  <a:srgbClr val="1D41D5"/>
                </a:solidFill>
                <a:latin typeface="黑体" panose="02010609060101010101" pitchFamily="49" charset="-122"/>
                <a:ea typeface="黑体" panose="02010609060101010101" pitchFamily="49" charset="-122"/>
                <a:sym typeface="+mn-ea"/>
              </a:rPr>
              <a:t>92-93</a:t>
            </a:r>
            <a:r>
              <a:rPr lang="zh-CN" altLang="en-US" sz="2000">
                <a:solidFill>
                  <a:srgbClr val="1D41D5"/>
                </a:solidFill>
                <a:latin typeface="黑体" panose="02010609060101010101" pitchFamily="49" charset="-122"/>
                <a:ea typeface="黑体" panose="02010609060101010101" pitchFamily="49" charset="-122"/>
                <a:sym typeface="+mn-ea"/>
              </a:rPr>
              <a:t>，</a:t>
            </a:r>
            <a:r>
              <a:rPr lang="zh-CN" altLang="en-US" sz="2800">
                <a:solidFill>
                  <a:srgbClr val="1D41D5"/>
                </a:solidFill>
                <a:latin typeface="黑体" panose="02010609060101010101" pitchFamily="49" charset="-122"/>
                <a:ea typeface="黑体" panose="02010609060101010101" pitchFamily="49" charset="-122"/>
                <a:sym typeface="+mn-ea"/>
              </a:rPr>
              <a:t>了解中国古代主要赋税制度的演变：</a:t>
            </a:r>
          </a:p>
        </p:txBody>
      </p:sp>
      <p:sp>
        <p:nvSpPr>
          <p:cNvPr id="17" name="圆角矩形标注 16"/>
          <p:cNvSpPr/>
          <p:nvPr/>
        </p:nvSpPr>
        <p:spPr>
          <a:xfrm>
            <a:off x="1145540" y="1007110"/>
            <a:ext cx="1193165" cy="626110"/>
          </a:xfrm>
          <a:prstGeom prst="wedgeRoundRectCallou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latin typeface="黑体" panose="02010609060101010101" pitchFamily="49" charset="-122"/>
                <a:ea typeface="黑体" panose="02010609060101010101" pitchFamily="49" charset="-122"/>
              </a:rPr>
              <a:t>以丁为本，征收实物</a:t>
            </a:r>
          </a:p>
        </p:txBody>
      </p:sp>
      <p:sp>
        <p:nvSpPr>
          <p:cNvPr id="18" name="圆角矩形标注 17"/>
          <p:cNvSpPr/>
          <p:nvPr/>
        </p:nvSpPr>
        <p:spPr>
          <a:xfrm>
            <a:off x="315595" y="5649595"/>
            <a:ext cx="3726815" cy="626110"/>
          </a:xfrm>
          <a:prstGeom prst="wedgeRoundRectCallout">
            <a:avLst>
              <a:gd name="adj1" fmla="val -21272"/>
              <a:gd name="adj2" fmla="val -92393"/>
              <a:gd name="adj3" fmla="val 166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b="1">
                <a:solidFill>
                  <a:schemeClr val="tx1"/>
                </a:solidFill>
                <a:latin typeface="黑体" panose="02010609060101010101" pitchFamily="49" charset="-122"/>
                <a:ea typeface="黑体" panose="02010609060101010101" pitchFamily="49" charset="-122"/>
              </a:rPr>
              <a:t>弱化人丁税，依据土地、财产多少，分夏秋两季收税</a:t>
            </a:r>
          </a:p>
        </p:txBody>
      </p:sp>
      <p:sp>
        <p:nvSpPr>
          <p:cNvPr id="19" name="圆角矩形标注 18"/>
          <p:cNvSpPr/>
          <p:nvPr/>
        </p:nvSpPr>
        <p:spPr>
          <a:xfrm>
            <a:off x="6430645" y="1798955"/>
            <a:ext cx="2314575" cy="626110"/>
          </a:xfrm>
          <a:prstGeom prst="wedgeRoundRectCallout">
            <a:avLst>
              <a:gd name="adj1" fmla="val -38943"/>
              <a:gd name="adj2" fmla="val -101724"/>
              <a:gd name="adj3" fmla="val 166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b="1">
                <a:solidFill>
                  <a:schemeClr val="tx1"/>
                </a:solidFill>
                <a:latin typeface="黑体" panose="02010609060101010101" pitchFamily="49" charset="-122"/>
                <a:ea typeface="黑体" panose="02010609060101010101" pitchFamily="49" charset="-122"/>
              </a:rPr>
              <a:t>各项赋税、徭役合并，折成银两，统一征收</a:t>
            </a:r>
          </a:p>
        </p:txBody>
      </p:sp>
      <p:sp>
        <p:nvSpPr>
          <p:cNvPr id="20" name="圆角矩形标注 19"/>
          <p:cNvSpPr/>
          <p:nvPr/>
        </p:nvSpPr>
        <p:spPr>
          <a:xfrm>
            <a:off x="5781675" y="5344795"/>
            <a:ext cx="2568575" cy="1104265"/>
          </a:xfrm>
          <a:prstGeom prst="wedgeRoundRectCallout">
            <a:avLst>
              <a:gd name="adj1" fmla="val -13584"/>
              <a:gd name="adj2" fmla="val -67711"/>
              <a:gd name="adj3" fmla="val 166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b="1">
                <a:solidFill>
                  <a:schemeClr val="tx1"/>
                </a:solidFill>
                <a:latin typeface="黑体" panose="02010609060101010101" pitchFamily="49" charset="-122"/>
                <a:ea typeface="黑体" panose="02010609060101010101" pitchFamily="49" charset="-122"/>
              </a:rPr>
              <a:t>废除人头税，把丁税平均摊在田亩中，征收统一的地丁银，也称</a:t>
            </a:r>
            <a:r>
              <a:rPr lang="en-US" altLang="zh-CN" b="1">
                <a:solidFill>
                  <a:schemeClr val="tx1"/>
                </a:solidFill>
                <a:latin typeface="黑体" panose="02010609060101010101" pitchFamily="49" charset="-122"/>
                <a:ea typeface="黑体" panose="02010609060101010101" pitchFamily="49" charset="-122"/>
              </a:rPr>
              <a:t>“</a:t>
            </a:r>
            <a:r>
              <a:rPr lang="zh-CN" altLang="en-US" b="1">
                <a:solidFill>
                  <a:schemeClr val="tx1"/>
                </a:solidFill>
                <a:latin typeface="黑体" panose="02010609060101010101" pitchFamily="49" charset="-122"/>
                <a:ea typeface="黑体" panose="02010609060101010101" pitchFamily="49" charset="-122"/>
              </a:rPr>
              <a:t>地丁合一</a:t>
            </a:r>
            <a:r>
              <a:rPr lang="en-US" altLang="zh-CN" b="1">
                <a:solidFill>
                  <a:schemeClr val="tx1"/>
                </a:solidFill>
                <a:latin typeface="黑体" panose="02010609060101010101" pitchFamily="49" charset="-122"/>
                <a:ea typeface="黑体" panose="02010609060101010101"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p:bldP spid="9" grpId="0"/>
      <p:bldP spid="10" grpId="0"/>
      <p:bldP spid="11" grpId="0"/>
      <p:bldP spid="12" grpId="0"/>
      <p:bldP spid="13" grpId="0"/>
      <p:bldP spid="14" grpId="0"/>
      <p:bldP spid="15" grpId="0"/>
      <p:bldP spid="17" grpId="0"/>
      <p:bldP spid="18" grpId="0"/>
      <p:bldP spid="19" grpId="0"/>
      <p:bldP spid="20"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275590" y="274320"/>
            <a:ext cx="8592185" cy="5569585"/>
          </a:xfrm>
          <a:prstGeom prst="rect">
            <a:avLst/>
          </a:prstGeom>
          <a:noFill/>
          <a:ln w="9525">
            <a:noFill/>
          </a:ln>
        </p:spPr>
        <p:txBody>
          <a:bodyPr wrap="square">
            <a:spAutoFit/>
          </a:bodyPr>
          <a:lstStyle/>
          <a:p>
            <a:pPr indent="0"/>
            <a:r>
              <a:rPr lang="zh-CN" sz="2000" b="0">
                <a:latin typeface="黑体" panose="02010609060101010101" pitchFamily="49" charset="-122"/>
                <a:ea typeface="黑体" panose="02010609060101010101" pitchFamily="49" charset="-122"/>
                <a:cs typeface="黑体" panose="02010609060101010101" pitchFamily="49" charset="-122"/>
              </a:rPr>
              <a:t> 　　</a:t>
            </a:r>
            <a:r>
              <a:rPr lang="zh-CN" altLang="en-US" sz="2400" b="0">
                <a:latin typeface="黑体" panose="02010609060101010101" pitchFamily="49" charset="-122"/>
                <a:ea typeface="黑体" panose="02010609060101010101" pitchFamily="49" charset="-122"/>
                <a:cs typeface="黑体" panose="02010609060101010101" pitchFamily="49" charset="-122"/>
              </a:rPr>
              <a:t>材料一 　　总括一州县之赋役，量地计丁，丁粮毕输于官。一发之役，官为佥募。力差，则计其公食之费，量为增减；银差，则计其交纳之费、加以增耗。凡额办、派办、京库发需与存留、供亿诸费，以及土贡方物，翻并为一条，皆计亩征银，折办于官，故谓之一条鞭法，立法颇为简便。嘉靖间，数行数止，至万历九年乃尽行之。 　　             ――《明史・食货志・赋役》 　　材料二 雍正初，令各省将丁口之赋摊入地亩，输纳征解，统谓之地丁。先是康熙季年，四川诸省已有行之者，至是准直隶巡抚李维均请，将丁银随地起征，每地赋一两摊入丁银二钱二厘。……自后丁徭与地赋合而为一，民纳地丁之外，别无徭役矣。 　　                 ――《清史稿・食货志》 
</a:t>
            </a:r>
          </a:p>
        </p:txBody>
      </p:sp>
      <p:sp>
        <p:nvSpPr>
          <p:cNvPr id="2" name="文本框 1"/>
          <p:cNvSpPr txBox="1"/>
          <p:nvPr/>
        </p:nvSpPr>
        <p:spPr>
          <a:xfrm>
            <a:off x="334645" y="5558155"/>
            <a:ext cx="8143240" cy="1198880"/>
          </a:xfrm>
          <a:prstGeom prst="rect">
            <a:avLst/>
          </a:prstGeom>
          <a:noFill/>
        </p:spPr>
        <p:txBody>
          <a:bodyPr wrap="square" rtlCol="0" anchor="t">
            <a:spAutoFit/>
          </a:bodyPr>
          <a:lstStyle/>
          <a:p>
            <a:r>
              <a:rPr lang="zh-CN" altLang="en-US" sz="2400">
                <a:latin typeface="黑体" panose="02010609060101010101" pitchFamily="49" charset="-122"/>
                <a:ea typeface="黑体" panose="02010609060101010101" pitchFamily="49" charset="-122"/>
                <a:cs typeface="黑体" panose="02010609060101010101" pitchFamily="49" charset="-122"/>
              </a:rPr>
              <a:t>请回答： </a:t>
            </a:r>
          </a:p>
          <a:p>
            <a:r>
              <a:rPr lang="zh-CN" altLang="en-US" sz="2400">
                <a:latin typeface="黑体" panose="02010609060101010101" pitchFamily="49" charset="-122"/>
                <a:ea typeface="黑体" panose="02010609060101010101" pitchFamily="49" charset="-122"/>
                <a:cs typeface="黑体" panose="02010609060101010101" pitchFamily="49" charset="-122"/>
              </a:rPr>
              <a:t>　　材料一、二分别反映我国古代什么税制改革？二者有何异同？反映了当时怎样的社会现象？ </a:t>
            </a:r>
          </a:p>
        </p:txBody>
      </p:sp>
      <p:sp>
        <p:nvSpPr>
          <p:cNvPr id="8" name="矩形 7"/>
          <p:cNvSpPr/>
          <p:nvPr/>
        </p:nvSpPr>
        <p:spPr>
          <a:xfrm rot="21000000">
            <a:off x="300355" y="203835"/>
            <a:ext cx="2004060" cy="452755"/>
          </a:xfrm>
          <a:prstGeom prst="rect">
            <a:avLst/>
          </a:prstGeom>
        </p:spPr>
        <p:txBody>
          <a:bodyPr wrap="none" fromWordArt="1">
            <a:prstTxWarp prst="textCascadeUp">
              <a:avLst>
                <a:gd name="adj" fmla="val 90134"/>
              </a:avLst>
            </a:prstTxWarp>
            <a:scene3d>
              <a:camera prst="orthographicFront"/>
              <a:lightRig rig="threePt" dir="t"/>
            </a:scene3d>
          </a:bodyPr>
          <a:lstStyle/>
          <a:p>
            <a:pPr algn="ctr"/>
            <a:r>
              <a:rPr lang="zh-CN" altLang="en-US"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panose="02010509060101010101" charset="-122"/>
                <a:ea typeface="隶书" panose="02010509060101010101" charset="-122"/>
              </a:rPr>
              <a:t>史料研读</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文本框 13"/>
          <p:cNvSpPr txBox="1"/>
          <p:nvPr/>
        </p:nvSpPr>
        <p:spPr>
          <a:xfrm>
            <a:off x="6225540" y="3113405"/>
            <a:ext cx="2279650" cy="1014730"/>
          </a:xfrm>
          <a:prstGeom prst="rect">
            <a:avLst/>
          </a:prstGeom>
          <a:solidFill>
            <a:schemeClr val="bg1"/>
          </a:solidFill>
        </p:spPr>
        <p:txBody>
          <a:bodyPr wrap="square" rtlCol="0">
            <a:spAutoFit/>
          </a:bodyPr>
          <a:lstStyle/>
          <a:p>
            <a:endParaRPr lang="zh-CN" altLang="en-US" sz="6000">
              <a:solidFill>
                <a:schemeClr val="bg1"/>
              </a:solidFill>
            </a:endParaRPr>
          </a:p>
        </p:txBody>
      </p:sp>
      <p:sp>
        <p:nvSpPr>
          <p:cNvPr id="16" name="文本框 15"/>
          <p:cNvSpPr txBox="1"/>
          <p:nvPr/>
        </p:nvSpPr>
        <p:spPr>
          <a:xfrm>
            <a:off x="3927475" y="2230120"/>
            <a:ext cx="989330" cy="768350"/>
          </a:xfrm>
          <a:prstGeom prst="rect">
            <a:avLst/>
          </a:prstGeom>
          <a:solidFill>
            <a:schemeClr val="bg1"/>
          </a:solidFill>
        </p:spPr>
        <p:txBody>
          <a:bodyPr wrap="square" rtlCol="0">
            <a:spAutoFit/>
          </a:bodyPr>
          <a:lstStyle/>
          <a:p>
            <a:endParaRPr lang="zh-CN" altLang="en-US" sz="4400">
              <a:solidFill>
                <a:schemeClr val="bg1"/>
              </a:solidFill>
            </a:endParaRPr>
          </a:p>
        </p:txBody>
      </p:sp>
      <p:sp>
        <p:nvSpPr>
          <p:cNvPr id="18" name="文本框 17"/>
          <p:cNvSpPr txBox="1"/>
          <p:nvPr/>
        </p:nvSpPr>
        <p:spPr>
          <a:xfrm>
            <a:off x="5100955" y="2230120"/>
            <a:ext cx="989330" cy="521970"/>
          </a:xfrm>
          <a:prstGeom prst="rect">
            <a:avLst/>
          </a:prstGeom>
          <a:solidFill>
            <a:schemeClr val="bg1"/>
          </a:solidFill>
        </p:spPr>
        <p:txBody>
          <a:bodyPr wrap="square" rtlCol="0">
            <a:spAutoFit/>
          </a:bodyPr>
          <a:lstStyle/>
          <a:p>
            <a:endParaRPr lang="zh-CN" altLang="en-US" sz="2800">
              <a:solidFill>
                <a:schemeClr val="bg1"/>
              </a:solidFill>
            </a:endParaRPr>
          </a:p>
        </p:txBody>
      </p:sp>
      <p:sp>
        <p:nvSpPr>
          <p:cNvPr id="19" name="文本框 18"/>
          <p:cNvSpPr txBox="1"/>
          <p:nvPr/>
        </p:nvSpPr>
        <p:spPr>
          <a:xfrm>
            <a:off x="4983480" y="4411345"/>
            <a:ext cx="1107440" cy="829945"/>
          </a:xfrm>
          <a:prstGeom prst="rect">
            <a:avLst/>
          </a:prstGeom>
          <a:solidFill>
            <a:schemeClr val="bg1"/>
          </a:solidFill>
        </p:spPr>
        <p:txBody>
          <a:bodyPr wrap="square" rtlCol="0">
            <a:spAutoFit/>
          </a:bodyPr>
          <a:lstStyle/>
          <a:p>
            <a:endParaRPr lang="zh-CN" altLang="en-US" sz="4800">
              <a:solidFill>
                <a:schemeClr val="bg1"/>
              </a:solidFill>
            </a:endParaRPr>
          </a:p>
        </p:txBody>
      </p:sp>
      <p:sp>
        <p:nvSpPr>
          <p:cNvPr id="20" name="文本框 19"/>
          <p:cNvSpPr txBox="1"/>
          <p:nvPr/>
        </p:nvSpPr>
        <p:spPr>
          <a:xfrm>
            <a:off x="5100955" y="3052445"/>
            <a:ext cx="989330" cy="521970"/>
          </a:xfrm>
          <a:prstGeom prst="rect">
            <a:avLst/>
          </a:prstGeom>
          <a:solidFill>
            <a:schemeClr val="bg1"/>
          </a:solidFill>
        </p:spPr>
        <p:txBody>
          <a:bodyPr wrap="square" rtlCol="0">
            <a:spAutoFit/>
          </a:bodyPr>
          <a:lstStyle/>
          <a:p>
            <a:endParaRPr lang="zh-CN" altLang="en-US" sz="2800">
              <a:solidFill>
                <a:schemeClr val="bg1"/>
              </a:solidFill>
            </a:endParaRPr>
          </a:p>
        </p:txBody>
      </p:sp>
      <p:sp>
        <p:nvSpPr>
          <p:cNvPr id="21" name="文本框 20"/>
          <p:cNvSpPr txBox="1"/>
          <p:nvPr/>
        </p:nvSpPr>
        <p:spPr>
          <a:xfrm>
            <a:off x="4983480" y="5351145"/>
            <a:ext cx="1107440" cy="768350"/>
          </a:xfrm>
          <a:prstGeom prst="rect">
            <a:avLst/>
          </a:prstGeom>
          <a:solidFill>
            <a:schemeClr val="bg1"/>
          </a:solidFill>
        </p:spPr>
        <p:txBody>
          <a:bodyPr wrap="square" rtlCol="0">
            <a:spAutoFit/>
          </a:bodyPr>
          <a:lstStyle/>
          <a:p>
            <a:endParaRPr lang="zh-CN" altLang="en-US" sz="4400">
              <a:solidFill>
                <a:schemeClr val="bg1"/>
              </a:solidFill>
            </a:endParaRPr>
          </a:p>
        </p:txBody>
      </p:sp>
      <p:sp>
        <p:nvSpPr>
          <p:cNvPr id="22" name="文本框 21"/>
          <p:cNvSpPr txBox="1"/>
          <p:nvPr/>
        </p:nvSpPr>
        <p:spPr>
          <a:xfrm>
            <a:off x="3927475" y="3113405"/>
            <a:ext cx="989330" cy="922020"/>
          </a:xfrm>
          <a:prstGeom prst="rect">
            <a:avLst/>
          </a:prstGeom>
          <a:solidFill>
            <a:schemeClr val="bg1"/>
          </a:solidFill>
        </p:spPr>
        <p:txBody>
          <a:bodyPr wrap="square" rtlCol="0">
            <a:spAutoFit/>
          </a:bodyPr>
          <a:lstStyle/>
          <a:p>
            <a:endParaRPr lang="zh-CN" altLang="en-US" sz="5400">
              <a:solidFill>
                <a:schemeClr val="bg1"/>
              </a:solidFill>
            </a:endParaRPr>
          </a:p>
        </p:txBody>
      </p:sp>
      <p:sp>
        <p:nvSpPr>
          <p:cNvPr id="23" name="文本框 22"/>
          <p:cNvSpPr txBox="1"/>
          <p:nvPr/>
        </p:nvSpPr>
        <p:spPr>
          <a:xfrm>
            <a:off x="3927475" y="4481830"/>
            <a:ext cx="989330" cy="521970"/>
          </a:xfrm>
          <a:prstGeom prst="rect">
            <a:avLst/>
          </a:prstGeom>
          <a:solidFill>
            <a:schemeClr val="bg1"/>
          </a:solidFill>
        </p:spPr>
        <p:txBody>
          <a:bodyPr wrap="square" rtlCol="0">
            <a:spAutoFit/>
          </a:bodyPr>
          <a:lstStyle/>
          <a:p>
            <a:endParaRPr lang="zh-CN" altLang="en-US" sz="2800">
              <a:solidFill>
                <a:schemeClr val="bg1"/>
              </a:solidFill>
            </a:endParaRPr>
          </a:p>
        </p:txBody>
      </p:sp>
      <p:sp>
        <p:nvSpPr>
          <p:cNvPr id="24" name="文本框 23"/>
          <p:cNvSpPr txBox="1"/>
          <p:nvPr/>
        </p:nvSpPr>
        <p:spPr>
          <a:xfrm>
            <a:off x="3927475" y="5351145"/>
            <a:ext cx="989330" cy="521970"/>
          </a:xfrm>
          <a:prstGeom prst="rect">
            <a:avLst/>
          </a:prstGeom>
          <a:solidFill>
            <a:schemeClr val="bg1"/>
          </a:solidFill>
        </p:spPr>
        <p:txBody>
          <a:bodyPr wrap="square" rtlCol="0">
            <a:spAutoFit/>
          </a:bodyPr>
          <a:lstStyle/>
          <a:p>
            <a:endParaRPr lang="zh-CN" altLang="en-US" sz="2800">
              <a:solidFill>
                <a:schemeClr val="bg1"/>
              </a:solidFill>
            </a:endParaRPr>
          </a:p>
        </p:txBody>
      </p:sp>
      <p:sp>
        <p:nvSpPr>
          <p:cNvPr id="26" name="文本框 25"/>
          <p:cNvSpPr txBox="1"/>
          <p:nvPr/>
        </p:nvSpPr>
        <p:spPr>
          <a:xfrm>
            <a:off x="6225540" y="2230120"/>
            <a:ext cx="2358390" cy="768350"/>
          </a:xfrm>
          <a:prstGeom prst="rect">
            <a:avLst/>
          </a:prstGeom>
          <a:solidFill>
            <a:schemeClr val="bg1"/>
          </a:solidFill>
        </p:spPr>
        <p:txBody>
          <a:bodyPr wrap="square" rtlCol="0">
            <a:spAutoFit/>
          </a:bodyPr>
          <a:lstStyle/>
          <a:p>
            <a:endParaRPr lang="zh-CN" altLang="en-US" sz="4400">
              <a:solidFill>
                <a:schemeClr val="bg1"/>
              </a:solidFill>
            </a:endParaRPr>
          </a:p>
        </p:txBody>
      </p:sp>
      <p:sp>
        <p:nvSpPr>
          <p:cNvPr id="28" name="文本框 27"/>
          <p:cNvSpPr txBox="1"/>
          <p:nvPr/>
        </p:nvSpPr>
        <p:spPr>
          <a:xfrm>
            <a:off x="6225540" y="5351145"/>
            <a:ext cx="2358390" cy="768350"/>
          </a:xfrm>
          <a:prstGeom prst="rect">
            <a:avLst/>
          </a:prstGeom>
          <a:solidFill>
            <a:schemeClr val="bg1"/>
          </a:solidFill>
        </p:spPr>
        <p:txBody>
          <a:bodyPr wrap="square" rtlCol="0">
            <a:spAutoFit/>
          </a:bodyPr>
          <a:lstStyle/>
          <a:p>
            <a:endParaRPr lang="zh-CN" altLang="en-US" sz="4400">
              <a:solidFill>
                <a:schemeClr val="bg1"/>
              </a:solidFill>
            </a:endParaRPr>
          </a:p>
        </p:txBody>
      </p:sp>
      <p:sp>
        <p:nvSpPr>
          <p:cNvPr id="3" name="文本框 2"/>
          <p:cNvSpPr txBox="1"/>
          <p:nvPr/>
        </p:nvSpPr>
        <p:spPr>
          <a:xfrm>
            <a:off x="316865" y="135255"/>
            <a:ext cx="8509635" cy="645160"/>
          </a:xfrm>
          <a:prstGeom prst="rect">
            <a:avLst/>
          </a:prstGeom>
          <a:noFill/>
        </p:spPr>
        <p:txBody>
          <a:bodyPr wrap="square" rtlCol="0">
            <a:spAutoFit/>
          </a:bodyPr>
          <a:lstStyle/>
          <a:p>
            <a:r>
              <a:rPr lang="zh-CN" altLang="en-US" sz="3600">
                <a:solidFill>
                  <a:srgbClr val="1D41D5"/>
                </a:solidFill>
                <a:latin typeface="黑体" panose="02010609060101010101" pitchFamily="49" charset="-122"/>
                <a:ea typeface="黑体" panose="02010609060101010101" pitchFamily="49" charset="-122"/>
              </a:rPr>
              <a:t>中国古代主要赋税制度的演变及其特点：</a:t>
            </a:r>
          </a:p>
        </p:txBody>
      </p:sp>
      <p:sp>
        <p:nvSpPr>
          <p:cNvPr id="9" name="文本框 8"/>
          <p:cNvSpPr txBox="1"/>
          <p:nvPr/>
        </p:nvSpPr>
        <p:spPr>
          <a:xfrm>
            <a:off x="447040" y="780415"/>
            <a:ext cx="8301990" cy="1938020"/>
          </a:xfrm>
          <a:prstGeom prst="rect">
            <a:avLst/>
          </a:prstGeom>
          <a:noFill/>
        </p:spPr>
        <p:txBody>
          <a:bodyPr wrap="square" rtlCol="0" anchor="t">
            <a:spAutoFit/>
          </a:bodyPr>
          <a:lstStyle/>
          <a:p>
            <a:r>
              <a:rPr sz="2400" b="1">
                <a:latin typeface="黑体" panose="02010609060101010101" pitchFamily="49" charset="-122"/>
                <a:ea typeface="黑体" panose="02010609060101010101" pitchFamily="49" charset="-122"/>
                <a:cs typeface="黑体" panose="02010609060101010101" pitchFamily="49" charset="-122"/>
                <a:sym typeface="+mn-ea"/>
              </a:rPr>
              <a:t>1.演变趋势 </a:t>
            </a:r>
          </a:p>
          <a:p>
            <a:r>
              <a:rPr sz="2400" b="1">
                <a:latin typeface="黑体" panose="02010609060101010101" pitchFamily="49" charset="-122"/>
                <a:ea typeface="黑体" panose="02010609060101010101" pitchFamily="49" charset="-122"/>
                <a:cs typeface="黑体" panose="02010609060101010101" pitchFamily="49" charset="-122"/>
                <a:sym typeface="+mn-ea"/>
              </a:rPr>
              <a:t>①</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征税标准</a:t>
            </a:r>
            <a:r>
              <a:rPr sz="2400" b="1">
                <a:latin typeface="黑体" panose="02010609060101010101" pitchFamily="49" charset="-122"/>
                <a:ea typeface="黑体" panose="02010609060101010101" pitchFamily="49" charset="-122"/>
                <a:cs typeface="黑体" panose="02010609060101010101" pitchFamily="49" charset="-122"/>
                <a:sym typeface="+mn-ea"/>
              </a:rPr>
              <a:t>：以人丁为主→以土地为主；服徭役和兵役→纳绢代役。②</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交纳形式</a:t>
            </a:r>
            <a:r>
              <a:rPr sz="2400" b="1">
                <a:latin typeface="黑体" panose="02010609060101010101" pitchFamily="49" charset="-122"/>
                <a:ea typeface="黑体" panose="02010609060101010101" pitchFamily="49" charset="-122"/>
                <a:cs typeface="黑体" panose="02010609060101010101" pitchFamily="49" charset="-122"/>
                <a:sym typeface="+mn-ea"/>
              </a:rPr>
              <a:t>：以实物为主→以货币为主。③</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交纳时间：</a:t>
            </a:r>
            <a:r>
              <a:rPr sz="2400" b="1">
                <a:latin typeface="黑体" panose="02010609060101010101" pitchFamily="49" charset="-122"/>
                <a:ea typeface="黑体" panose="02010609060101010101" pitchFamily="49" charset="-122"/>
                <a:cs typeface="黑体" panose="02010609060101010101" pitchFamily="49" charset="-122"/>
                <a:sym typeface="+mn-ea"/>
              </a:rPr>
              <a:t>不定时→基本定时。④</a:t>
            </a:r>
            <a:r>
              <a:rPr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征</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收种类</a:t>
            </a:r>
            <a:r>
              <a:rPr sz="2400" b="1">
                <a:latin typeface="黑体" panose="02010609060101010101" pitchFamily="49" charset="-122"/>
                <a:ea typeface="黑体" panose="02010609060101010101" pitchFamily="49" charset="-122"/>
                <a:cs typeface="黑体" panose="02010609060101010101" pitchFamily="49" charset="-122"/>
                <a:sym typeface="+mn-ea"/>
              </a:rPr>
              <a:t>：繁杂→简单；商品税逐渐加重。 </a:t>
            </a:r>
          </a:p>
        </p:txBody>
      </p:sp>
      <p:sp>
        <p:nvSpPr>
          <p:cNvPr id="2" name="文本框 1"/>
          <p:cNvSpPr txBox="1"/>
          <p:nvPr/>
        </p:nvSpPr>
        <p:spPr>
          <a:xfrm>
            <a:off x="370205" y="2665730"/>
            <a:ext cx="8213725" cy="4154170"/>
          </a:xfrm>
          <a:prstGeom prst="rect">
            <a:avLst/>
          </a:prstGeom>
          <a:noFill/>
        </p:spPr>
        <p:txBody>
          <a:bodyPr wrap="square" rtlCol="0" anchor="t">
            <a:spAutoFit/>
          </a:bodyPr>
          <a:lstStyle/>
          <a:p>
            <a:r>
              <a:rPr lang="en-US" altLang="zh-CN" sz="2400" b="1">
                <a:latin typeface="黑体" panose="02010609060101010101" pitchFamily="49" charset="-122"/>
                <a:ea typeface="黑体" panose="02010609060101010101" pitchFamily="49" charset="-122"/>
                <a:cs typeface="黑体" panose="02010609060101010101" pitchFamily="49" charset="-122"/>
              </a:rPr>
              <a:t>2</a:t>
            </a:r>
            <a:r>
              <a:rPr lang="zh-CN" altLang="en-US" sz="2400" b="1">
                <a:latin typeface="黑体" panose="02010609060101010101" pitchFamily="49" charset="-122"/>
                <a:ea typeface="黑体" panose="02010609060101010101" pitchFamily="49" charset="-122"/>
                <a:cs typeface="黑体" panose="02010609060101010101" pitchFamily="49" charset="-122"/>
              </a:rPr>
              <a:t>.对中国古代赋税制度演变的认识 </a:t>
            </a:r>
          </a:p>
          <a:p>
            <a:r>
              <a:rPr lang="zh-CN" altLang="en-US" sz="2400" b="1">
                <a:latin typeface="黑体" panose="02010609060101010101" pitchFamily="49" charset="-122"/>
                <a:ea typeface="黑体" panose="02010609060101010101" pitchFamily="49" charset="-122"/>
                <a:cs typeface="黑体" panose="02010609060101010101" pitchFamily="49" charset="-122"/>
              </a:rPr>
              <a:t>①</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从总体趋势看</a:t>
            </a:r>
            <a:r>
              <a:rPr lang="zh-CN" altLang="en-US" sz="2400" b="1">
                <a:latin typeface="黑体" panose="02010609060101010101" pitchFamily="49" charset="-122"/>
                <a:ea typeface="黑体" panose="02010609060101010101" pitchFamily="49" charset="-122"/>
                <a:cs typeface="黑体" panose="02010609060101010101" pitchFamily="49" charset="-122"/>
              </a:rPr>
              <a:t>，税制改革大都围绕着税制的公平、简化方向进行；②中国古代赋税制度演变的</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实质</a:t>
            </a:r>
            <a:r>
              <a:rPr lang="zh-CN" altLang="en-US" sz="2400" b="1">
                <a:latin typeface="黑体" panose="02010609060101010101" pitchFamily="49" charset="-122"/>
                <a:ea typeface="黑体" panose="02010609060101010101" pitchFamily="49" charset="-122"/>
                <a:cs typeface="黑体" panose="02010609060101010101" pitchFamily="49" charset="-122"/>
              </a:rPr>
              <a:t>是封建生产关系的调整；③封建国家</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对农民人身控制的松弛是历史发展和进步的必然结果</a:t>
            </a:r>
            <a:r>
              <a:rPr lang="zh-CN" altLang="en-US" sz="2400" b="1">
                <a:latin typeface="黑体" panose="02010609060101010101" pitchFamily="49" charset="-122"/>
                <a:ea typeface="黑体" panose="02010609060101010101" pitchFamily="49" charset="-122"/>
                <a:cs typeface="黑体" panose="02010609060101010101" pitchFamily="49" charset="-122"/>
              </a:rPr>
              <a:t>；④</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用银两收税是封建社会后期商品经济发展和资本主义萌芽的反映</a:t>
            </a:r>
            <a:r>
              <a:rPr lang="zh-CN" altLang="en-US" sz="2400" b="1">
                <a:latin typeface="黑体" panose="02010609060101010101" pitchFamily="49" charset="-122"/>
                <a:ea typeface="黑体" panose="02010609060101010101" pitchFamily="49" charset="-122"/>
                <a:cs typeface="黑体" panose="02010609060101010101" pitchFamily="49" charset="-122"/>
              </a:rPr>
              <a:t>；⑤随着王朝兴衰，赋税制度相应地一次又一次从轻徭薄赋、与民休息，到“民力殚残”，直至王朝崩解；⑥历代赋役制度改革，总是将旧的苛捐杂税归并统一征收，以图减少加派之弊，但是改革后随着统治者贪欲的增长，又会生出新的名目以加派赋役，即每改革一次，农民的负担就反弹一次，加重一次，称之为“黄宗羲定律”。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15240" y="-16510"/>
            <a:ext cx="3495040" cy="2995930"/>
          </a:xfrm>
          <a:prstGeom prst="rect">
            <a:avLst/>
          </a:prstGeom>
        </p:spPr>
      </p:pic>
      <p:pic>
        <p:nvPicPr>
          <p:cNvPr id="3" name="图片 2"/>
          <p:cNvPicPr>
            <a:picLocks noChangeAspect="1"/>
          </p:cNvPicPr>
          <p:nvPr/>
        </p:nvPicPr>
        <p:blipFill>
          <a:blip r:embed="rId3"/>
          <a:stretch>
            <a:fillRect/>
          </a:stretch>
        </p:blipFill>
        <p:spPr>
          <a:xfrm>
            <a:off x="6226175" y="606425"/>
            <a:ext cx="2780665" cy="2820035"/>
          </a:xfrm>
          <a:prstGeom prst="rect">
            <a:avLst/>
          </a:prstGeom>
        </p:spPr>
      </p:pic>
      <p:pic>
        <p:nvPicPr>
          <p:cNvPr id="6" name="图片 5"/>
          <p:cNvPicPr>
            <a:picLocks noChangeAspect="1"/>
          </p:cNvPicPr>
          <p:nvPr/>
        </p:nvPicPr>
        <p:blipFill>
          <a:blip r:embed="rId4"/>
          <a:stretch>
            <a:fillRect/>
          </a:stretch>
        </p:blipFill>
        <p:spPr>
          <a:xfrm>
            <a:off x="73660" y="3743325"/>
            <a:ext cx="2540000" cy="2967990"/>
          </a:xfrm>
          <a:prstGeom prst="rect">
            <a:avLst/>
          </a:prstGeom>
        </p:spPr>
      </p:pic>
      <p:pic>
        <p:nvPicPr>
          <p:cNvPr id="7" name="图片 6"/>
          <p:cNvPicPr>
            <a:picLocks noChangeAspect="1"/>
          </p:cNvPicPr>
          <p:nvPr/>
        </p:nvPicPr>
        <p:blipFill>
          <a:blip r:embed="rId5"/>
          <a:stretch>
            <a:fillRect/>
          </a:stretch>
        </p:blipFill>
        <p:spPr>
          <a:xfrm>
            <a:off x="6609080" y="4191000"/>
            <a:ext cx="2397760" cy="2062480"/>
          </a:xfrm>
          <a:prstGeom prst="rect">
            <a:avLst/>
          </a:prstGeom>
        </p:spPr>
      </p:pic>
      <p:sp>
        <p:nvSpPr>
          <p:cNvPr id="4" name="椭圆形标注 3"/>
          <p:cNvSpPr/>
          <p:nvPr/>
        </p:nvSpPr>
        <p:spPr>
          <a:xfrm>
            <a:off x="3267710" y="-16510"/>
            <a:ext cx="2957830" cy="1427480"/>
          </a:xfrm>
          <a:prstGeom prst="wedgeEllipseCallout">
            <a:avLst>
              <a:gd name="adj1" fmla="val -74587"/>
              <a:gd name="adj2" fmla="val 3922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596640" y="97790"/>
            <a:ext cx="2339975" cy="1198880"/>
          </a:xfrm>
          <a:prstGeom prst="rect">
            <a:avLst/>
          </a:prstGeom>
          <a:noFill/>
        </p:spPr>
        <p:txBody>
          <a:bodyPr wrap="square" rtlCol="0">
            <a:spAutoFit/>
          </a:bodyPr>
          <a:lstStyle/>
          <a:p>
            <a:pPr lvl="0" algn="l"/>
            <a:r>
              <a:rPr lang="zh-CN" altLang="en-US">
                <a:latin typeface="黑体" panose="02010609060101010101" pitchFamily="49" charset="-122"/>
                <a:ea typeface="黑体" panose="02010609060101010101" pitchFamily="49" charset="-122"/>
                <a:cs typeface="黑体" panose="02010609060101010101" pitchFamily="49" charset="-122"/>
                <a:sym typeface="+mn-ea"/>
              </a:rPr>
              <a:t>我是一名公务员，工资本来就不高，扣完税，就所剩无几了(2011年前)......</a:t>
            </a:r>
          </a:p>
        </p:txBody>
      </p:sp>
      <p:sp>
        <p:nvSpPr>
          <p:cNvPr id="9" name="椭圆形标注 8"/>
          <p:cNvSpPr/>
          <p:nvPr/>
        </p:nvSpPr>
        <p:spPr>
          <a:xfrm>
            <a:off x="3288665" y="1998980"/>
            <a:ext cx="2937510" cy="1427480"/>
          </a:xfrm>
          <a:prstGeom prst="wedgeEllipseCallout">
            <a:avLst>
              <a:gd name="adj1" fmla="val 64636"/>
              <a:gd name="adj2" fmla="val -2660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96640" y="2113280"/>
            <a:ext cx="2540000" cy="1198880"/>
          </a:xfrm>
          <a:prstGeom prst="rect">
            <a:avLst/>
          </a:prstGeom>
          <a:noFill/>
        </p:spPr>
        <p:txBody>
          <a:bodyPr wrap="square" rtlCol="0" anchor="t">
            <a:spAutoFit/>
          </a:bodyPr>
          <a:lstStyle/>
          <a:p>
            <a:pPr lvl="0" algn="l"/>
            <a:r>
              <a:rPr lang="zh-CN" altLang="en-US">
                <a:latin typeface="黑体" panose="02010609060101010101" pitchFamily="49" charset="-122"/>
                <a:ea typeface="黑体" panose="02010609060101010101" pitchFamily="49" charset="-122"/>
                <a:cs typeface="黑体" panose="02010609060101010101" pitchFamily="49" charset="-122"/>
                <a:sym typeface="+mn-ea"/>
              </a:rPr>
              <a:t>作为个体户，听说国家要实行营业税改增值税，减少了重复纳税的环节，我很高兴......</a:t>
            </a:r>
          </a:p>
        </p:txBody>
      </p:sp>
      <p:sp>
        <p:nvSpPr>
          <p:cNvPr id="11" name="椭圆形标注 10"/>
          <p:cNvSpPr/>
          <p:nvPr/>
        </p:nvSpPr>
        <p:spPr>
          <a:xfrm>
            <a:off x="2551430" y="3743325"/>
            <a:ext cx="2767965" cy="1427480"/>
          </a:xfrm>
          <a:prstGeom prst="wedgeEllipseCallout">
            <a:avLst>
              <a:gd name="adj1" fmla="val -72826"/>
              <a:gd name="adj2" fmla="val 81761"/>
            </a:avLst>
          </a:prstGeom>
          <a:gradFill>
            <a:gsLst>
              <a:gs pos="0">
                <a:srgbClr val="9EE256"/>
              </a:gs>
              <a:gs pos="100000">
                <a:srgbClr val="52762D"/>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2766695" y="3996055"/>
            <a:ext cx="2338070" cy="922020"/>
          </a:xfrm>
          <a:prstGeom prst="rect">
            <a:avLst/>
          </a:prstGeom>
          <a:noFill/>
        </p:spPr>
        <p:txBody>
          <a:bodyPr wrap="square" rtlCol="0">
            <a:spAutoFit/>
          </a:bodyPr>
          <a:lstStyle/>
          <a:p>
            <a:r>
              <a:rPr lang="zh-CN" altLang="en-US">
                <a:latin typeface="黑体" panose="02010609060101010101" pitchFamily="49" charset="-122"/>
                <a:ea typeface="黑体" panose="02010609060101010101" pitchFamily="49" charset="-122"/>
                <a:cs typeface="黑体" panose="02010609060101010101" pitchFamily="49" charset="-122"/>
              </a:rPr>
              <a:t>让我仔细算算，这次创作</a:t>
            </a:r>
            <a:r>
              <a:rPr lang="zh-CN" altLang="en-US">
                <a:latin typeface="黑体" panose="02010609060101010101" pitchFamily="49" charset="-122"/>
                <a:ea typeface="黑体" panose="02010609060101010101" pitchFamily="49" charset="-122"/>
                <a:cs typeface="黑体" panose="02010609060101010101" pitchFamily="49" charset="-122"/>
                <a:sym typeface="+mn-ea"/>
              </a:rPr>
              <a:t>纳完税后</a:t>
            </a:r>
            <a:r>
              <a:rPr lang="zh-CN" altLang="en-US">
                <a:latin typeface="黑体" panose="02010609060101010101" pitchFamily="49" charset="-122"/>
                <a:ea typeface="黑体" panose="02010609060101010101" pitchFamily="49" charset="-122"/>
                <a:cs typeface="黑体" panose="02010609060101010101" pitchFamily="49" charset="-122"/>
              </a:rPr>
              <a:t>，所得稿酬是多少</a:t>
            </a:r>
            <a:r>
              <a:rPr lang="en-US" altLang="zh-CN">
                <a:latin typeface="黑体" panose="02010609060101010101" pitchFamily="49" charset="-122"/>
                <a:ea typeface="黑体" panose="02010609060101010101" pitchFamily="49" charset="-122"/>
                <a:cs typeface="黑体" panose="02010609060101010101" pitchFamily="49" charset="-122"/>
              </a:rPr>
              <a:t>......</a:t>
            </a:r>
          </a:p>
        </p:txBody>
      </p:sp>
      <p:sp>
        <p:nvSpPr>
          <p:cNvPr id="13" name="椭圆形标注 12"/>
          <p:cNvSpPr/>
          <p:nvPr/>
        </p:nvSpPr>
        <p:spPr>
          <a:xfrm>
            <a:off x="4472305" y="5207635"/>
            <a:ext cx="2644140" cy="1313815"/>
          </a:xfrm>
          <a:prstGeom prst="wedgeEllipseCallout">
            <a:avLst>
              <a:gd name="adj1" fmla="val 51344"/>
              <a:gd name="adj2" fmla="val -62469"/>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006340" y="5264785"/>
            <a:ext cx="1838960" cy="1198880"/>
          </a:xfrm>
          <a:prstGeom prst="rect">
            <a:avLst/>
          </a:prstGeom>
          <a:noFill/>
        </p:spPr>
        <p:txBody>
          <a:bodyPr wrap="square" rtlCol="0">
            <a:spAutoFit/>
          </a:bodyPr>
          <a:lstStyle/>
          <a:p>
            <a:pPr lvl="0" algn="l"/>
            <a:r>
              <a:rPr lang="zh-CN" altLang="en-US">
                <a:latin typeface="黑体" panose="02010609060101010101" pitchFamily="49" charset="-122"/>
                <a:ea typeface="黑体" panose="02010609060101010101" pitchFamily="49" charset="-122"/>
                <a:cs typeface="黑体" panose="02010609060101010101" pitchFamily="49" charset="-122"/>
                <a:sym typeface="+mn-ea"/>
              </a:rPr>
              <a:t>中奖啦，中奖啦！！！可是老婆说还要交税，为什么？</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219075" y="1815465"/>
            <a:ext cx="8705850" cy="4937760"/>
          </a:xfrm>
          <a:prstGeom prst="rect">
            <a:avLst/>
          </a:prstGeom>
        </p:spPr>
      </p:pic>
      <p:sp>
        <p:nvSpPr>
          <p:cNvPr id="3" name="文本框 2"/>
          <p:cNvSpPr txBox="1"/>
          <p:nvPr/>
        </p:nvSpPr>
        <p:spPr>
          <a:xfrm>
            <a:off x="130810" y="85725"/>
            <a:ext cx="8430895" cy="1198880"/>
          </a:xfrm>
          <a:prstGeom prst="rect">
            <a:avLst/>
          </a:prstGeom>
          <a:noFill/>
        </p:spPr>
        <p:txBody>
          <a:bodyPr wrap="square" rtlCol="0" anchor="t">
            <a:spAutoFit/>
          </a:bodyPr>
          <a:lstStyle/>
          <a:p>
            <a:r>
              <a:rPr lang="en-US" altLang="zh-CN" sz="2400">
                <a:latin typeface="黑体" panose="02010609060101010101" pitchFamily="49" charset="-122"/>
                <a:ea typeface="黑体" panose="02010609060101010101" pitchFamily="49" charset="-122"/>
                <a:cs typeface="黑体" panose="02010609060101010101" pitchFamily="49" charset="-122"/>
              </a:rPr>
              <a:t>    </a:t>
            </a:r>
            <a:r>
              <a:rPr lang="zh-CN" altLang="en-US" sz="2400">
                <a:latin typeface="黑体" panose="02010609060101010101" pitchFamily="49" charset="-122"/>
                <a:ea typeface="黑体" panose="02010609060101010101" pitchFamily="49" charset="-122"/>
                <a:cs typeface="黑体" panose="02010609060101010101" pitchFamily="49" charset="-122"/>
              </a:rPr>
              <a:t>2018年9月1日，《中华人民共和国个人所得税法》最新一轮修正案发布。这是自个税法1980年出台以来的第七次修订，也是自2011年以来的新一轮调整</a:t>
            </a:r>
            <a:r>
              <a:rPr lang="en-US" altLang="zh-CN" sz="2400">
                <a:latin typeface="黑体" panose="02010609060101010101" pitchFamily="49" charset="-122"/>
                <a:ea typeface="黑体" panose="02010609060101010101" pitchFamily="49" charset="-122"/>
                <a:cs typeface="黑体" panose="02010609060101010101" pitchFamily="49" charset="-122"/>
              </a:rPr>
              <a:t>......</a:t>
            </a:r>
          </a:p>
        </p:txBody>
      </p:sp>
      <p:sp>
        <p:nvSpPr>
          <p:cNvPr id="4" name="文本框 3"/>
          <p:cNvSpPr txBox="1"/>
          <p:nvPr/>
        </p:nvSpPr>
        <p:spPr>
          <a:xfrm>
            <a:off x="130810" y="1233805"/>
            <a:ext cx="6022975" cy="3046095"/>
          </a:xfrm>
          <a:prstGeom prst="rect">
            <a:avLst/>
          </a:prstGeom>
          <a:noFill/>
        </p:spPr>
        <p:txBody>
          <a:bodyPr wrap="square" rtlCol="0" anchor="t">
            <a:spAutoFit/>
          </a:bodyPr>
          <a:lstStyle/>
          <a:p>
            <a:r>
              <a:rPr lang="en-US" altLang="zh-CN" sz="2400">
                <a:latin typeface="黑体" panose="02010609060101010101" pitchFamily="49" charset="-122"/>
                <a:ea typeface="黑体" panose="02010609060101010101" pitchFamily="49" charset="-122"/>
                <a:cs typeface="黑体" panose="02010609060101010101" pitchFamily="49" charset="-122"/>
              </a:rPr>
              <a:t>    </a:t>
            </a:r>
            <a:r>
              <a:rPr lang="zh-CN" altLang="en-US" sz="2400">
                <a:latin typeface="黑体" panose="02010609060101010101" pitchFamily="49" charset="-122"/>
                <a:ea typeface="黑体" panose="02010609060101010101" pitchFamily="49" charset="-122"/>
                <a:cs typeface="黑体" panose="02010609060101010101" pitchFamily="49" charset="-122"/>
              </a:rPr>
              <a:t>新修订的个税法，将进一步减轻群众税收负担，增加居民实际收入。这是一个巨大的政策红包，但红包的打开方式也极为重要。国务院常务会议决定，将老百姓最为关心的个人所得税“起征点”</a:t>
            </a:r>
            <a:r>
              <a:rPr lang="zh-CN" altLang="en-US" sz="2400">
                <a:solidFill>
                  <a:srgbClr val="FF0000"/>
                </a:solidFill>
                <a:latin typeface="黑体" panose="02010609060101010101" pitchFamily="49" charset="-122"/>
                <a:ea typeface="黑体" panose="02010609060101010101" pitchFamily="49" charset="-122"/>
                <a:cs typeface="黑体" panose="02010609060101010101" pitchFamily="49" charset="-122"/>
              </a:rPr>
              <a:t>从3500元调整为5000元</a:t>
            </a:r>
            <a:r>
              <a:rPr lang="zh-CN" altLang="en-US" sz="2400">
                <a:latin typeface="黑体" panose="02010609060101010101" pitchFamily="49" charset="-122"/>
                <a:ea typeface="黑体" panose="02010609060101010101" pitchFamily="49" charset="-122"/>
                <a:cs typeface="黑体" panose="02010609060101010101" pitchFamily="49" charset="-122"/>
              </a:rPr>
              <a:t>这一政策加快落地，从今年10月1日起率先实施，让实实在在的红包尽快早些落到老百姓的口袋中。</a:t>
            </a:r>
          </a:p>
        </p:txBody>
      </p:sp>
      <p:sp>
        <p:nvSpPr>
          <p:cNvPr id="48132" name="矩形 48131"/>
          <p:cNvSpPr/>
          <p:nvPr/>
        </p:nvSpPr>
        <p:spPr>
          <a:xfrm rot="20460000">
            <a:off x="309880" y="4540250"/>
            <a:ext cx="2366010" cy="391795"/>
          </a:xfrm>
          <a:prstGeom prst="rect">
            <a:avLst/>
          </a:prstGeom>
        </p:spPr>
        <p:txBody>
          <a:bodyPr wrap="none" fromWordArt="1">
            <a:prstTxWarp prst="textCascadeUp">
              <a:avLst>
                <a:gd name="adj" fmla="val 90134"/>
              </a:avLst>
            </a:prstTxWarp>
            <a:normAutofit fontScale="40000"/>
            <a:scene3d>
              <a:camera prst="orthographicFront"/>
              <a:lightRig rig="threePt" dir="t"/>
            </a:scene3d>
          </a:bodyPr>
          <a:lstStyle/>
          <a:p>
            <a:pPr algn="ctr"/>
            <a:r>
              <a:rPr lang="zh-CN" altLang="en-US" sz="48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panose="02010509060101010101" charset="-122"/>
                <a:ea typeface="隶书" panose="02010509060101010101" charset="-122"/>
              </a:rPr>
              <a:t>情景回放</a:t>
            </a:r>
            <a:endParaRPr lang="zh-CN" altLang="en-US" sz="48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a:ea typeface="隶书"/>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2"/>
          <a:stretch>
            <a:fillRect/>
          </a:stretch>
        </p:blipFill>
        <p:spPr>
          <a:xfrm>
            <a:off x="5411470" y="3037205"/>
            <a:ext cx="3065145" cy="1986915"/>
          </a:xfrm>
          <a:prstGeom prst="rect">
            <a:avLst/>
          </a:prstGeom>
        </p:spPr>
      </p:pic>
      <p:sp>
        <p:nvSpPr>
          <p:cNvPr id="2" name="文本框 1"/>
          <p:cNvSpPr txBox="1"/>
          <p:nvPr/>
        </p:nvSpPr>
        <p:spPr>
          <a:xfrm>
            <a:off x="1704975" y="331470"/>
            <a:ext cx="4803140" cy="645160"/>
          </a:xfrm>
          <a:prstGeom prst="rect">
            <a:avLst/>
          </a:prstGeom>
          <a:noFill/>
        </p:spPr>
        <p:txBody>
          <a:bodyPr wrap="square" rtlCol="0">
            <a:spAutoFit/>
          </a:bodyPr>
          <a:lstStyle/>
          <a:p>
            <a:r>
              <a:rPr lang="zh-CN" altLang="en-US" sz="3600">
                <a:latin typeface="华文新魏" panose="02010800040101010101" charset="-122"/>
                <a:ea typeface="华文新魏" panose="02010800040101010101" charset="-122"/>
                <a:cs typeface="华文新魏" panose="02010800040101010101" charset="-122"/>
              </a:rPr>
              <a:t>什么是</a:t>
            </a:r>
            <a:r>
              <a:rPr lang="en-US" altLang="zh-CN" sz="3600">
                <a:latin typeface="华文新魏" panose="02010800040101010101" charset="-122"/>
                <a:ea typeface="华文新魏" panose="02010800040101010101" charset="-122"/>
                <a:cs typeface="华文新魏" panose="02010800040101010101" charset="-122"/>
              </a:rPr>
              <a:t>“</a:t>
            </a:r>
            <a:r>
              <a:rPr lang="zh-CN" altLang="en-US" sz="3600">
                <a:latin typeface="华文新魏" panose="02010800040101010101" charset="-122"/>
                <a:ea typeface="华文新魏" panose="02010800040101010101" charset="-122"/>
                <a:cs typeface="华文新魏" panose="02010800040101010101" charset="-122"/>
              </a:rPr>
              <a:t>个人所得税</a:t>
            </a:r>
            <a:r>
              <a:rPr lang="en-US" altLang="zh-CN" sz="3600">
                <a:latin typeface="华文新魏" panose="02010800040101010101" charset="-122"/>
                <a:ea typeface="华文新魏" panose="02010800040101010101" charset="-122"/>
                <a:cs typeface="华文新魏" panose="02010800040101010101" charset="-122"/>
              </a:rPr>
              <a:t>”</a:t>
            </a:r>
            <a:r>
              <a:rPr lang="zh-CN" altLang="en-US" sz="3600">
                <a:latin typeface="华文新魏" panose="02010800040101010101" charset="-122"/>
                <a:ea typeface="华文新魏" panose="02010800040101010101" charset="-122"/>
                <a:cs typeface="华文新魏" panose="02010800040101010101" charset="-122"/>
              </a:rPr>
              <a:t>？</a:t>
            </a:r>
            <a:endParaRPr lang="zh-CN" altLang="en-US" sz="3600">
              <a:latin typeface="华文新魏"/>
              <a:ea typeface="华文新魏"/>
              <a:cs typeface="华文新魏"/>
            </a:endParaRPr>
          </a:p>
        </p:txBody>
      </p:sp>
      <p:sp>
        <p:nvSpPr>
          <p:cNvPr id="8" name="文本框 7"/>
          <p:cNvSpPr txBox="1"/>
          <p:nvPr/>
        </p:nvSpPr>
        <p:spPr>
          <a:xfrm>
            <a:off x="473710" y="874395"/>
            <a:ext cx="8328025" cy="5908040"/>
          </a:xfrm>
          <a:prstGeom prst="rect">
            <a:avLst/>
          </a:prstGeom>
          <a:noFill/>
          <a:ln>
            <a:noFill/>
          </a:ln>
        </p:spPr>
        <p:txBody>
          <a:bodyPr wrap="square" rtlCol="0" anchor="t">
            <a:spAutoFit/>
          </a:bodyPr>
          <a:lstStyle/>
          <a:p>
            <a:r>
              <a:rPr lang="zh-CN" altLang="en-US" sz="1800" b="1">
                <a:latin typeface="黑体" panose="02010609060101010101" pitchFamily="49" charset="-122"/>
                <a:ea typeface="黑体" panose="02010609060101010101" pitchFamily="49" charset="-122"/>
                <a:cs typeface="黑体" panose="02010609060101010101" pitchFamily="49" charset="-122"/>
              </a:rPr>
              <a:t>第一条</a:t>
            </a:r>
          </a:p>
          <a:p>
            <a:endParaRPr lang="zh-CN" altLang="en-US" b="1">
              <a:latin typeface="黑体" pitchFamily="49" charset="-122"/>
              <a:ea typeface="黑体" panose="02010609060101010101" pitchFamily="49" charset="-122"/>
              <a:cs typeface="黑体" panose="02010609060101010101" pitchFamily="49" charset="-122"/>
            </a:endParaRPr>
          </a:p>
          <a:p>
            <a:r>
              <a:rPr lang="zh-CN" altLang="en-US" sz="2000" b="1">
                <a:latin typeface="黑体" panose="02010609060101010101" pitchFamily="49" charset="-122"/>
                <a:ea typeface="黑体" panose="02010609060101010101" pitchFamily="49" charset="-122"/>
                <a:cs typeface="黑体" panose="02010609060101010101" pitchFamily="49" charset="-122"/>
              </a:rPr>
              <a:t>在中国境内有住所，或者无住所而一个纳税年度内在中国境内居住累计满一百八十三天的个人，为居民个人。居民个人从中国境内和境外取得的所得，依照本法规定缴纳个人所得税。......</a:t>
            </a:r>
          </a:p>
          <a:p>
            <a:endParaRPr lang="zh-CN" altLang="en-US" b="1">
              <a:latin typeface="黑体" pitchFamily="49" charset="-122"/>
              <a:ea typeface="黑体" panose="02010609060101010101" pitchFamily="49" charset="-122"/>
              <a:cs typeface="黑体" panose="02010609060101010101" pitchFamily="49" charset="-122"/>
              <a:sym typeface="+mn-ea"/>
            </a:endParaRPr>
          </a:p>
          <a:p>
            <a:r>
              <a:rPr lang="zh-CN" altLang="en-US" b="1">
                <a:latin typeface="黑体" panose="02010609060101010101" pitchFamily="49" charset="-122"/>
                <a:ea typeface="黑体" panose="02010609060101010101" pitchFamily="49" charset="-122"/>
                <a:cs typeface="黑体" panose="02010609060101010101" pitchFamily="49" charset="-122"/>
                <a:sym typeface="+mn-ea"/>
              </a:rPr>
              <a:t>第二条</a:t>
            </a:r>
          </a:p>
          <a:p>
            <a:endParaRPr lang="zh-CN" altLang="en-US" b="1">
              <a:latin typeface="黑体" panose="02010609060101010101" pitchFamily="49" charset="-122"/>
              <a:ea typeface="黑体" panose="02010609060101010101" pitchFamily="49" charset="-122"/>
              <a:cs typeface="黑体" panose="02010609060101010101" pitchFamily="49" charset="-122"/>
            </a:endParaRP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下列各项个人所得，应当缴纳个人所得税：</a:t>
            </a:r>
            <a:endParaRPr lang="zh-CN" altLang="en-US" sz="2000" b="1">
              <a:latin typeface="黑体" pitchFamily="49" charset="-122"/>
              <a:ea typeface="黑体" panose="02010609060101010101" pitchFamily="49" charset="-122"/>
              <a:cs typeface="黑体" panose="02010609060101010101" pitchFamily="49" charset="-122"/>
            </a:endParaRP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（一）工资、薪金所得； </a:t>
            </a: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（二）劳务报酬所得；</a:t>
            </a:r>
            <a:endParaRPr lang="zh-CN" altLang="en-US" sz="2000" b="1">
              <a:latin typeface="黑体" panose="02010609060101010101" pitchFamily="49" charset="-122"/>
              <a:ea typeface="黑体" panose="02010609060101010101" pitchFamily="49" charset="-122"/>
              <a:cs typeface="黑体" panose="02010609060101010101" pitchFamily="49" charset="-122"/>
            </a:endParaRP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（三）稿酬所得；              </a:t>
            </a: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（四）特许权使用费所得；</a:t>
            </a:r>
            <a:endParaRPr lang="zh-CN" altLang="en-US" sz="2000" b="1">
              <a:latin typeface="黑体" panose="02010609060101010101" pitchFamily="49" charset="-122"/>
              <a:ea typeface="黑体" panose="02010609060101010101" pitchFamily="49" charset="-122"/>
              <a:cs typeface="黑体" panose="02010609060101010101" pitchFamily="49" charset="-122"/>
            </a:endParaRP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（五）经营所得；              </a:t>
            </a: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（六）利息、股息、红利所得；</a:t>
            </a:r>
            <a:endParaRPr lang="zh-CN" altLang="en-US" sz="2000" b="1">
              <a:latin typeface="黑体" panose="02010609060101010101" pitchFamily="49" charset="-122"/>
              <a:ea typeface="黑体" panose="02010609060101010101" pitchFamily="49" charset="-122"/>
              <a:cs typeface="黑体" panose="02010609060101010101" pitchFamily="49" charset="-122"/>
            </a:endParaRP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（七）财产租赁所得；                             </a:t>
            </a: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（八）财产转让所得；</a:t>
            </a:r>
            <a:endParaRPr lang="zh-CN" altLang="en-US" sz="2000" b="1">
              <a:latin typeface="黑体" panose="02010609060101010101" pitchFamily="49" charset="-122"/>
              <a:ea typeface="黑体" panose="02010609060101010101" pitchFamily="49" charset="-122"/>
              <a:cs typeface="黑体" panose="02010609060101010101" pitchFamily="49" charset="-122"/>
            </a:endParaRPr>
          </a:p>
          <a:p>
            <a:r>
              <a:rPr lang="zh-CN" altLang="en-US" sz="2000" b="1">
                <a:latin typeface="黑体" panose="02010609060101010101" pitchFamily="49" charset="-122"/>
                <a:ea typeface="黑体" panose="02010609060101010101" pitchFamily="49" charset="-122"/>
                <a:cs typeface="黑体" panose="02010609060101010101" pitchFamily="49" charset="-122"/>
                <a:sym typeface="+mn-ea"/>
              </a:rPr>
              <a:t>（九）偶然所得。</a:t>
            </a:r>
            <a:endParaRPr lang="zh-CN" altLang="en-US" sz="2000" b="1">
              <a:latin typeface="黑体" panose="02010609060101010101" pitchFamily="49" charset="-122"/>
              <a:ea typeface="黑体" panose="02010609060101010101" pitchFamily="49" charset="-122"/>
              <a:cs typeface="黑体" panose="02010609060101010101" pitchFamily="49" charset="-122"/>
            </a:endParaRPr>
          </a:p>
          <a:p>
            <a:r>
              <a:rPr lang="en-US" altLang="zh-CN" b="1">
                <a:latin typeface="黑体" panose="02010609060101010101" pitchFamily="49" charset="-122"/>
                <a:ea typeface="黑体" panose="02010609060101010101" pitchFamily="49" charset="-122"/>
                <a:cs typeface="黑体" panose="02010609060101010101" pitchFamily="49" charset="-122"/>
              </a:rPr>
              <a:t>               ——</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中华人民共和国个人所得税法》</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5265420" y="213995"/>
            <a:ext cx="3741420" cy="2796540"/>
          </a:xfrm>
          <a:prstGeom prst="rect">
            <a:avLst/>
          </a:prstGeom>
        </p:spPr>
      </p:pic>
      <p:sp>
        <p:nvSpPr>
          <p:cNvPr id="2" name="文本框 1"/>
          <p:cNvSpPr txBox="1"/>
          <p:nvPr/>
        </p:nvSpPr>
        <p:spPr>
          <a:xfrm>
            <a:off x="467360" y="654685"/>
            <a:ext cx="4800600" cy="2676525"/>
          </a:xfrm>
          <a:prstGeom prst="rect">
            <a:avLst/>
          </a:prstGeom>
          <a:noFill/>
        </p:spPr>
        <p:txBody>
          <a:bodyPr wrap="square" rtlCol="0" anchor="t">
            <a:spAutoFit/>
          </a:bodyPr>
          <a:lstStyle/>
          <a:p>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关税</a:t>
            </a:r>
            <a:r>
              <a:rPr lang="zh-CN" altLang="en-US" sz="2400" b="1">
                <a:latin typeface="黑体" panose="02010609060101010101" pitchFamily="49" charset="-122"/>
                <a:ea typeface="黑体" panose="02010609060101010101" pitchFamily="49" charset="-122"/>
                <a:cs typeface="黑体" panose="02010609060101010101" pitchFamily="49" charset="-122"/>
              </a:rPr>
              <a:t>是指一国海关根据该国法律规定，对通过其关境的进出口货物课征的一种税收。</a:t>
            </a:r>
            <a:r>
              <a:rPr lang="en-US" altLang="zh-CN" sz="2400" b="1">
                <a:latin typeface="黑体" panose="02010609060101010101" pitchFamily="49" charset="-122"/>
                <a:ea typeface="黑体" panose="02010609060101010101" pitchFamily="49" charset="-122"/>
                <a:cs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关税</a:t>
            </a:r>
            <a:r>
              <a:rPr lang="zh-CN" altLang="en-US" sz="2400" b="1">
                <a:latin typeface="黑体" panose="02010609060101010101" pitchFamily="49" charset="-122"/>
                <a:ea typeface="黑体" panose="02010609060101010101" pitchFamily="49" charset="-122"/>
                <a:cs typeface="黑体" panose="02010609060101010101" pitchFamily="49" charset="-122"/>
              </a:rPr>
              <a:t>往往是国家税收乃至国家财政的主要收入。政府对进出口商品都可征收关税，但</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进口关税</a:t>
            </a:r>
            <a:r>
              <a:rPr lang="zh-CN" altLang="en-US" sz="2400" b="1">
                <a:latin typeface="黑体" panose="02010609060101010101" pitchFamily="49" charset="-122"/>
                <a:ea typeface="黑体" panose="02010609060101010101" pitchFamily="49" charset="-122"/>
                <a:cs typeface="黑体" panose="02010609060101010101" pitchFamily="49" charset="-122"/>
              </a:rPr>
              <a:t>最为重要，是主要的贸易措施。</a:t>
            </a:r>
          </a:p>
        </p:txBody>
      </p:sp>
      <p:sp>
        <p:nvSpPr>
          <p:cNvPr id="5" name="文本框 4"/>
          <p:cNvSpPr txBox="1"/>
          <p:nvPr/>
        </p:nvSpPr>
        <p:spPr>
          <a:xfrm>
            <a:off x="464820" y="55880"/>
            <a:ext cx="4803140" cy="706755"/>
          </a:xfrm>
          <a:prstGeom prst="rect">
            <a:avLst/>
          </a:prstGeom>
          <a:noFill/>
        </p:spPr>
        <p:txBody>
          <a:bodyPr wrap="square" rtlCol="0">
            <a:spAutoFit/>
          </a:bodyPr>
          <a:lstStyle/>
          <a:p>
            <a:r>
              <a:rPr lang="zh-CN" altLang="en-US" sz="4000">
                <a:latin typeface="华文新魏" panose="02010800040101010101" charset="-122"/>
                <a:ea typeface="华文新魏" panose="02010800040101010101" charset="-122"/>
                <a:cs typeface="华文新魏" panose="02010800040101010101" charset="-122"/>
              </a:rPr>
              <a:t>什么是</a:t>
            </a:r>
            <a:r>
              <a:rPr lang="en-US" altLang="zh-CN" sz="4000">
                <a:latin typeface="华文新魏" panose="02010800040101010101" charset="-122"/>
                <a:ea typeface="华文新魏" panose="02010800040101010101" charset="-122"/>
                <a:cs typeface="华文新魏" panose="02010800040101010101" charset="-122"/>
              </a:rPr>
              <a:t>“</a:t>
            </a:r>
            <a:r>
              <a:rPr lang="zh-CN" altLang="en-US" sz="4000">
                <a:latin typeface="华文新魏" panose="02010800040101010101" charset="-122"/>
                <a:ea typeface="华文新魏" panose="02010800040101010101" charset="-122"/>
                <a:cs typeface="华文新魏" panose="02010800040101010101" charset="-122"/>
              </a:rPr>
              <a:t>关税</a:t>
            </a:r>
            <a:r>
              <a:rPr lang="en-US" altLang="zh-CN" sz="4000">
                <a:latin typeface="华文新魏" panose="02010800040101010101" charset="-122"/>
                <a:ea typeface="华文新魏" panose="02010800040101010101" charset="-122"/>
                <a:cs typeface="华文新魏" panose="02010800040101010101" charset="-122"/>
              </a:rPr>
              <a:t>”</a:t>
            </a:r>
            <a:r>
              <a:rPr lang="zh-CN" altLang="en-US" sz="4000">
                <a:latin typeface="华文新魏" panose="02010800040101010101" charset="-122"/>
                <a:ea typeface="华文新魏" panose="02010800040101010101" charset="-122"/>
                <a:cs typeface="华文新魏" panose="02010800040101010101" charset="-122"/>
              </a:rPr>
              <a:t>？</a:t>
            </a:r>
            <a:endParaRPr lang="zh-CN" altLang="en-US" sz="4000">
              <a:latin typeface="华文新魏"/>
              <a:ea typeface="华文新魏"/>
              <a:cs typeface="华文新魏"/>
            </a:endParaRPr>
          </a:p>
        </p:txBody>
      </p:sp>
      <p:sp>
        <p:nvSpPr>
          <p:cNvPr id="6" name="文本框 5"/>
          <p:cNvSpPr txBox="1"/>
          <p:nvPr/>
        </p:nvSpPr>
        <p:spPr>
          <a:xfrm>
            <a:off x="318770" y="3689985"/>
            <a:ext cx="8506460" cy="3046095"/>
          </a:xfrm>
          <a:prstGeom prst="rect">
            <a:avLst/>
          </a:prstGeom>
          <a:noFill/>
        </p:spPr>
        <p:txBody>
          <a:bodyPr wrap="square" rtlCol="0" anchor="t">
            <a:spAutoFit/>
          </a:bodyPr>
          <a:lstStyle/>
          <a:p>
            <a:r>
              <a:rPr lang="en-US" altLang="zh-CN" sz="2400">
                <a:latin typeface="黑体" panose="02010609060101010101" pitchFamily="49" charset="-122"/>
                <a:ea typeface="黑体" panose="02010609060101010101" pitchFamily="49" charset="-122"/>
                <a:cs typeface="黑体" panose="02010609060101010101" pitchFamily="49" charset="-122"/>
              </a:rPr>
              <a:t>   </a:t>
            </a:r>
            <a:r>
              <a:rPr lang="zh-CN" altLang="en-US" sz="2400">
                <a:latin typeface="黑体" panose="02010609060101010101" pitchFamily="49" charset="-122"/>
                <a:ea typeface="黑体" panose="02010609060101010101" pitchFamily="49" charset="-122"/>
                <a:cs typeface="黑体" panose="02010609060101010101" pitchFamily="49" charset="-122"/>
              </a:rPr>
              <a:t>　【中国决定暂停对美汽车加征关税，</a:t>
            </a:r>
            <a:r>
              <a:rPr lang="zh-CN" altLang="en-US" sz="2400">
                <a:solidFill>
                  <a:srgbClr val="FF0000"/>
                </a:solidFill>
                <a:latin typeface="黑体" panose="02010609060101010101" pitchFamily="49" charset="-122"/>
                <a:ea typeface="黑体" panose="02010609060101010101" pitchFamily="49" charset="-122"/>
                <a:cs typeface="黑体" panose="02010609060101010101" pitchFamily="49" charset="-122"/>
              </a:rPr>
              <a:t>特斯拉长舒一口气</a:t>
            </a:r>
            <a:r>
              <a:rPr lang="zh-CN" altLang="en-US" sz="2400">
                <a:latin typeface="黑体" panose="02010609060101010101" pitchFamily="49" charset="-122"/>
                <a:ea typeface="黑体" panose="02010609060101010101" pitchFamily="49" charset="-122"/>
                <a:cs typeface="黑体" panose="02010609060101010101" pitchFamily="49" charset="-122"/>
              </a:rPr>
              <a:t>】</a:t>
            </a:r>
            <a:r>
              <a:rPr lang="en-US" altLang="zh-CN" sz="2400">
                <a:latin typeface="黑体" panose="02010609060101010101" pitchFamily="49" charset="-122"/>
                <a:ea typeface="黑体" panose="02010609060101010101" pitchFamily="49" charset="-122"/>
                <a:cs typeface="黑体" panose="02010609060101010101" pitchFamily="49" charset="-122"/>
              </a:rPr>
              <a:t>2018</a:t>
            </a:r>
            <a:r>
              <a:rPr lang="zh-CN" altLang="en-US" sz="2400">
                <a:latin typeface="黑体" panose="02010609060101010101" pitchFamily="49" charset="-122"/>
                <a:ea typeface="黑体" panose="02010609060101010101" pitchFamily="49" charset="-122"/>
                <a:cs typeface="黑体" panose="02010609060101010101" pitchFamily="49" charset="-122"/>
              </a:rPr>
              <a:t>年12月14日，国务院关税税则委发布公告称，将暂停加征美国汽车及零部件关税，此次暂停加税的政策将从2019年1月1日起正式实施，时间为3个月，涉及211个税目。崔东树认为，此对原产于美国的汽车及零部件暂停加征关税，对相关美系汽车尤其像特斯拉以及福特旗下的林肯等这些目前没有在华生产而单纯靠进口车销售的美系汽车品牌而言是“巨大的利好”。</a:t>
            </a:r>
          </a:p>
          <a:p>
            <a:r>
              <a:rPr lang="zh-CN" altLang="en-US" sz="2400">
                <a:latin typeface="黑体" panose="02010609060101010101" pitchFamily="49" charset="-122"/>
                <a:ea typeface="黑体" panose="02010609060101010101" pitchFamily="49" charset="-122"/>
                <a:cs typeface="黑体" panose="02010609060101010101" pitchFamily="49" charset="-122"/>
              </a:rPr>
              <a:t>                2018年12月14日 21:39 来源： 第一财经 </a:t>
            </a:r>
          </a:p>
        </p:txBody>
      </p:sp>
      <p:sp>
        <p:nvSpPr>
          <p:cNvPr id="8" name="矩形 7"/>
          <p:cNvSpPr/>
          <p:nvPr/>
        </p:nvSpPr>
        <p:spPr>
          <a:xfrm rot="21000000">
            <a:off x="431165" y="3323590"/>
            <a:ext cx="2366010" cy="405765"/>
          </a:xfrm>
          <a:prstGeom prst="rect">
            <a:avLst/>
          </a:prstGeom>
        </p:spPr>
        <p:txBody>
          <a:bodyPr wrap="none" fromWordArt="1">
            <a:prstTxWarp prst="textCascadeUp">
              <a:avLst>
                <a:gd name="adj" fmla="val 90134"/>
              </a:avLst>
            </a:prstTxWarp>
            <a:normAutofit fontScale="40000"/>
            <a:scene3d>
              <a:camera prst="orthographicFront"/>
              <a:lightRig rig="threePt" dir="t"/>
            </a:scene3d>
          </a:bodyPr>
          <a:lstStyle/>
          <a:p>
            <a:pPr algn="ctr"/>
            <a:r>
              <a:rPr lang="zh-CN" altLang="en-US" sz="48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panose="02010509060101010101" charset="-122"/>
                <a:ea typeface="隶书" panose="02010509060101010101" charset="-122"/>
              </a:rPr>
              <a:t>情景回放</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4892675" y="-107950"/>
            <a:ext cx="3987165" cy="2955290"/>
          </a:xfrm>
          <a:prstGeom prst="rect">
            <a:avLst/>
          </a:prstGeom>
        </p:spPr>
      </p:pic>
      <p:sp>
        <p:nvSpPr>
          <p:cNvPr id="3" name="矩形 2"/>
          <p:cNvSpPr/>
          <p:nvPr/>
        </p:nvSpPr>
        <p:spPr>
          <a:xfrm>
            <a:off x="205740" y="1024255"/>
            <a:ext cx="8732520" cy="5705475"/>
          </a:xfrm>
          <a:prstGeom prst="rect">
            <a:avLst/>
          </a:prstGeom>
        </p:spPr>
        <p:txBody>
          <a:bodyPr wrap="square">
            <a:spAutoFit/>
          </a:bodyPr>
          <a:lstStyle/>
          <a:p>
            <a:pPr algn="just">
              <a:lnSpc>
                <a:spcPts val="3980"/>
              </a:lnSpc>
            </a:pPr>
            <a:r>
              <a:rPr lang="zh-CN" altLang="en-US" sz="2400" smtClean="0">
                <a:latin typeface="黑体" panose="02010609060101010101" pitchFamily="49" charset="-122"/>
                <a:ea typeface="黑体" panose="02010609060101010101" pitchFamily="49" charset="-122"/>
                <a:cs typeface="黑体" panose="02010609060101010101" pitchFamily="49" charset="-122"/>
              </a:rPr>
              <a:t>    </a:t>
            </a:r>
            <a:r>
              <a:rPr lang="en-US" altLang="zh-CN" sz="2400" smtClean="0">
                <a:latin typeface="黑体" panose="02010609060101010101" pitchFamily="49" charset="-122"/>
                <a:ea typeface="黑体" panose="02010609060101010101" pitchFamily="49" charset="-122"/>
                <a:cs typeface="黑体" panose="02010609060101010101" pitchFamily="49" charset="-122"/>
              </a:rPr>
              <a:t>2018</a:t>
            </a:r>
            <a:r>
              <a:rPr lang="zh-CN" altLang="en-US" sz="2400" smtClean="0">
                <a:latin typeface="黑体" panose="02010609060101010101" pitchFamily="49" charset="-122"/>
                <a:ea typeface="黑体" panose="02010609060101010101" pitchFamily="49" charset="-122"/>
                <a:cs typeface="黑体" panose="02010609060101010101" pitchFamily="49" charset="-122"/>
              </a:rPr>
              <a:t>年</a:t>
            </a:r>
            <a:r>
              <a:rPr lang="en-US" altLang="zh-CN" sz="2400" smtClean="0">
                <a:latin typeface="黑体" panose="02010609060101010101" pitchFamily="49" charset="-122"/>
                <a:ea typeface="黑体" panose="02010609060101010101" pitchFamily="49" charset="-122"/>
                <a:cs typeface="黑体" panose="02010609060101010101" pitchFamily="49" charset="-122"/>
              </a:rPr>
              <a:t>5</a:t>
            </a:r>
            <a:r>
              <a:rPr lang="zh-CN" altLang="en-US" sz="2400" smtClean="0">
                <a:latin typeface="黑体" panose="02010609060101010101" pitchFamily="49" charset="-122"/>
                <a:ea typeface="黑体" panose="02010609060101010101" pitchFamily="49" charset="-122"/>
                <a:cs typeface="黑体" panose="02010609060101010101" pitchFamily="49" charset="-122"/>
              </a:rPr>
              <a:t>月</a:t>
            </a:r>
            <a:r>
              <a:rPr lang="en-US" altLang="zh-CN" sz="2400" smtClean="0">
                <a:latin typeface="黑体" panose="02010609060101010101" pitchFamily="49" charset="-122"/>
                <a:ea typeface="黑体" panose="02010609060101010101" pitchFamily="49" charset="-122"/>
                <a:cs typeface="黑体" panose="02010609060101010101" pitchFamily="49" charset="-122"/>
              </a:rPr>
              <a:t>30</a:t>
            </a:r>
            <a:r>
              <a:rPr lang="zh-CN" altLang="en-US" sz="2400">
                <a:latin typeface="黑体" panose="02010609060101010101" pitchFamily="49" charset="-122"/>
                <a:ea typeface="黑体" panose="02010609060101010101" pitchFamily="49" charset="-122"/>
                <a:cs typeface="黑体" panose="02010609060101010101" pitchFamily="49" charset="-122"/>
              </a:rPr>
              <a:t>日，中国</a:t>
            </a:r>
            <a:r>
              <a:rPr lang="zh-CN" altLang="en-US" sz="2400" smtClean="0">
                <a:latin typeface="黑体" panose="02010609060101010101" pitchFamily="49" charset="-122"/>
                <a:ea typeface="黑体" panose="02010609060101010101" pitchFamily="49" charset="-122"/>
                <a:cs typeface="黑体" panose="02010609060101010101" pitchFamily="49" charset="-122"/>
              </a:rPr>
              <a:t>国务院常务</a:t>
            </a:r>
          </a:p>
          <a:p>
            <a:pPr algn="just">
              <a:lnSpc>
                <a:spcPts val="3980"/>
              </a:lnSpc>
            </a:pPr>
            <a:r>
              <a:rPr lang="zh-CN" altLang="en-US" sz="2400" smtClean="0">
                <a:latin typeface="黑体" panose="02010609060101010101" pitchFamily="49" charset="-122"/>
                <a:ea typeface="黑体" panose="02010609060101010101" pitchFamily="49" charset="-122"/>
                <a:cs typeface="黑体" panose="02010609060101010101" pitchFamily="49" charset="-122"/>
              </a:rPr>
              <a:t>会议决定，较大范围下调日用消费品进</a:t>
            </a:r>
          </a:p>
          <a:p>
            <a:pPr algn="just">
              <a:lnSpc>
                <a:spcPts val="3980"/>
              </a:lnSpc>
            </a:pPr>
            <a:r>
              <a:rPr lang="zh-CN" altLang="en-US" sz="2400" smtClean="0">
                <a:latin typeface="黑体" panose="02010609060101010101" pitchFamily="49" charset="-122"/>
                <a:ea typeface="黑体" panose="02010609060101010101" pitchFamily="49" charset="-122"/>
                <a:cs typeface="黑体" panose="02010609060101010101" pitchFamily="49" charset="-122"/>
              </a:rPr>
              <a:t>口</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关税</a:t>
            </a:r>
            <a:r>
              <a:rPr lang="zh-CN" altLang="en-US" sz="2400" smtClean="0">
                <a:latin typeface="黑体" panose="02010609060101010101" pitchFamily="49" charset="-122"/>
                <a:ea typeface="黑体" panose="02010609060101010101" pitchFamily="49" charset="-122"/>
                <a:cs typeface="黑体" panose="02010609060101010101" pitchFamily="49" charset="-122"/>
              </a:rPr>
              <a:t>，更好满足群众多样化消费需求。</a:t>
            </a:r>
          </a:p>
          <a:p>
            <a:pPr algn="just">
              <a:lnSpc>
                <a:spcPts val="3980"/>
              </a:lnSpc>
            </a:pPr>
            <a:r>
              <a:rPr lang="zh-CN" altLang="en-US" sz="2400" smtClean="0">
                <a:latin typeface="黑体" panose="02010609060101010101" pitchFamily="49" charset="-122"/>
                <a:ea typeface="黑体" panose="02010609060101010101" pitchFamily="49" charset="-122"/>
                <a:cs typeface="黑体" panose="02010609060101010101" pitchFamily="49" charset="-122"/>
              </a:rPr>
              <a:t>专家认为，进一步降低日用消费品进口</a:t>
            </a:r>
            <a:r>
              <a:rPr lang="zh-CN" altLang="en-US" sz="2400" smtClean="0">
                <a:solidFill>
                  <a:srgbClr val="FF0000"/>
                </a:solidFill>
                <a:latin typeface="黑体" panose="02010609060101010101" pitchFamily="49" charset="-122"/>
                <a:ea typeface="黑体" panose="02010609060101010101" pitchFamily="49" charset="-122"/>
                <a:cs typeface="黑体" panose="02010609060101010101" pitchFamily="49" charset="-122"/>
              </a:rPr>
              <a:t>关税</a:t>
            </a:r>
            <a:r>
              <a:rPr lang="zh-CN" altLang="en-US" sz="2400" smtClean="0">
                <a:latin typeface="黑体" panose="02010609060101010101" pitchFamily="49" charset="-122"/>
                <a:ea typeface="黑体" panose="02010609060101010101" pitchFamily="49" charset="-122"/>
                <a:cs typeface="黑体" panose="02010609060101010101" pitchFamily="49" charset="-122"/>
              </a:rPr>
              <a:t>，有利于扩大开放、满足群众需求，倒逼产品提质、产业</a:t>
            </a:r>
            <a:r>
              <a:rPr lang="zh-CN" altLang="en-US" sz="2400">
                <a:latin typeface="黑体" panose="02010609060101010101" pitchFamily="49" charset="-122"/>
                <a:ea typeface="黑体" panose="02010609060101010101" pitchFamily="49" charset="-122"/>
                <a:cs typeface="黑体" panose="02010609060101010101" pitchFamily="49" charset="-122"/>
              </a:rPr>
              <a:t>升级；有利于</a:t>
            </a:r>
            <a:r>
              <a:rPr lang="zh-CN" altLang="en-US" sz="2400" smtClean="0">
                <a:latin typeface="黑体" panose="02010609060101010101" pitchFamily="49" charset="-122"/>
                <a:ea typeface="黑体" panose="02010609060101010101" pitchFamily="49" charset="-122"/>
                <a:cs typeface="黑体" panose="02010609060101010101" pitchFamily="49" charset="-122"/>
              </a:rPr>
              <a:t>营造公平竞争市场环境，深化消费品供给侧结构性改革；满足人民美好生活需要，可以更好地体现以人民为中心的发展理念。</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a:latin typeface="黑体" panose="02010609060101010101" pitchFamily="49" charset="-122"/>
                <a:ea typeface="黑体" panose="02010609060101010101" pitchFamily="49" charset="-122"/>
                <a:cs typeface="黑体" panose="02010609060101010101" pitchFamily="49" charset="-122"/>
              </a:rPr>
              <a:t>在本次调整中，为稳定政策预期，主动扩大对外开放，将直接调整相关商品的最惠国税率。这种主动的对外开放表明，中国在国际经济活动中尊重市场规律，优化全球资源配置，为全球实现动能转换做出了自己的贡献。</a:t>
            </a:r>
            <a:endParaRPr lang="zh-CN" altLang="en-US" sz="2400" smtClean="0">
              <a:latin typeface="黑体" pitchFamily="49" charset="-122"/>
              <a:ea typeface="黑体" panose="02010609060101010101" pitchFamily="49" charset="-122"/>
              <a:cs typeface="黑体" panose="02010609060101010101" pitchFamily="49" charset="-122"/>
            </a:endParaRPr>
          </a:p>
        </p:txBody>
      </p:sp>
      <p:sp>
        <p:nvSpPr>
          <p:cNvPr id="5" name="矩形 4"/>
          <p:cNvSpPr/>
          <p:nvPr/>
        </p:nvSpPr>
        <p:spPr>
          <a:xfrm rot="20460000">
            <a:off x="251460" y="406400"/>
            <a:ext cx="2198370" cy="532130"/>
          </a:xfrm>
          <a:prstGeom prst="rect">
            <a:avLst/>
          </a:prstGeom>
        </p:spPr>
        <p:txBody>
          <a:bodyPr wrap="none" fromWordArt="1">
            <a:prstTxWarp prst="textCascadeUp">
              <a:avLst>
                <a:gd name="adj" fmla="val 90134"/>
              </a:avLst>
            </a:prstTxWarp>
            <a:normAutofit fontScale="50000"/>
            <a:scene3d>
              <a:camera prst="orthographicFront"/>
              <a:lightRig rig="threePt" dir="t"/>
            </a:scene3d>
          </a:bodyPr>
          <a:lstStyle/>
          <a:p>
            <a:pPr algn="ctr"/>
            <a:r>
              <a:rPr lang="zh-CN" altLang="en-US" sz="48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panose="02010509060101010101" charset="-122"/>
                <a:ea typeface="隶书" panose="02010509060101010101" charset="-122"/>
              </a:rPr>
              <a:t>情景回放</a:t>
            </a:r>
          </a:p>
        </p:txBody>
      </p:sp>
    </p:spTree>
  </p:cSld>
  <p:clrMapOvr>
    <a:masterClrMapping/>
  </p:clrMapOvr>
  <p:transition spd="slow">
    <p:push dir="u"/>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2540" y="1148080"/>
            <a:ext cx="6160135" cy="5594985"/>
          </a:xfrm>
          <a:prstGeom prst="rect">
            <a:avLst/>
          </a:prstGeom>
        </p:spPr>
      </p:pic>
      <p:sp>
        <p:nvSpPr>
          <p:cNvPr id="3" name="文本框 2"/>
          <p:cNvSpPr txBox="1"/>
          <p:nvPr/>
        </p:nvSpPr>
        <p:spPr>
          <a:xfrm>
            <a:off x="4747260" y="84455"/>
            <a:ext cx="4271645" cy="3046095"/>
          </a:xfrm>
          <a:prstGeom prst="rect">
            <a:avLst/>
          </a:prstGeom>
          <a:noFill/>
          <a:ln>
            <a:solidFill>
              <a:srgbClr val="FF0000"/>
            </a:solidFill>
          </a:ln>
        </p:spPr>
        <p:txBody>
          <a:bodyPr wrap="square" rtlCol="0" anchor="t">
            <a:spAutoFit/>
          </a:bodyPr>
          <a:lstStyle/>
          <a:p>
            <a:r>
              <a:rPr lang="zh-CN" altLang="en-US" sz="2400">
                <a:latin typeface="黑体" panose="02010609060101010101" pitchFamily="49" charset="-122"/>
                <a:ea typeface="黑体" panose="02010609060101010101" pitchFamily="49" charset="-122"/>
                <a:cs typeface="黑体" panose="02010609060101010101" pitchFamily="49" charset="-122"/>
              </a:rPr>
              <a:t>赋税，是指一个国家凭借其政治权力，按照法律预定的标准，强制地、无偿地向其管辖范围内的各类纳税人，征收实物或货币而形成的特定分配关系。国家税收是国家财政的主要收入形式和来源，其目的是为了实现国家职能的需要。</a:t>
            </a:r>
          </a:p>
        </p:txBody>
      </p:sp>
      <p:sp>
        <p:nvSpPr>
          <p:cNvPr id="4" name="文本框 3"/>
          <p:cNvSpPr txBox="1"/>
          <p:nvPr/>
        </p:nvSpPr>
        <p:spPr>
          <a:xfrm>
            <a:off x="83820" y="84455"/>
            <a:ext cx="5059680" cy="829945"/>
          </a:xfrm>
          <a:prstGeom prst="rect">
            <a:avLst/>
          </a:prstGeom>
          <a:noFill/>
        </p:spPr>
        <p:txBody>
          <a:bodyPr wrap="none" rtlCol="0" anchor="t">
            <a:spAutoFit/>
          </a:bodyPr>
          <a:lstStyle/>
          <a:p>
            <a:r>
              <a:rPr lang="zh-CN" altLang="en-US" sz="4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什么是</a:t>
            </a:r>
            <a:r>
              <a:rPr lang="en-US" altLang="zh-CN" sz="4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4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赋税</a:t>
            </a:r>
            <a:r>
              <a:rPr lang="en-US" altLang="zh-CN" sz="4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4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p>
        </p:txBody>
      </p:sp>
      <p:pic>
        <p:nvPicPr>
          <p:cNvPr id="5" name="图片 4" descr="u=63674551,123300782&amp;fm=26&amp;gp=0"/>
          <p:cNvPicPr>
            <a:picLocks noChangeAspect="1"/>
          </p:cNvPicPr>
          <p:nvPr/>
        </p:nvPicPr>
        <p:blipFill>
          <a:blip r:embed="rId3"/>
          <a:stretch>
            <a:fillRect/>
          </a:stretch>
        </p:blipFill>
        <p:spPr>
          <a:xfrm>
            <a:off x="83820" y="3198495"/>
            <a:ext cx="8887460" cy="354457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84810" y="801370"/>
            <a:ext cx="8547100" cy="4523105"/>
          </a:xfrm>
          <a:prstGeom prst="rect">
            <a:avLst/>
          </a:prstGeom>
          <a:noFill/>
        </p:spPr>
        <p:txBody>
          <a:bodyPr wrap="square" rtlCol="0" anchor="t">
            <a:spAutoFit/>
          </a:bodyPr>
          <a:lstStyle/>
          <a:p>
            <a:r>
              <a:rPr lang="zh-CN" sz="2400">
                <a:latin typeface="黑体" panose="02010609060101010101" pitchFamily="49" charset="-122"/>
                <a:ea typeface="黑体" panose="02010609060101010101" pitchFamily="49" charset="-122"/>
                <a:cs typeface="黑体" panose="02010609060101010101" pitchFamily="49" charset="-122"/>
              </a:rPr>
              <a:t>材料  2005年12月29日第十届全国人民代表大会常务委员会第十九次会议通过了关于自2006年1月1日起废止《中华人民共和国农业税条例》的决定，这意味着中国农民已经缴纳了2600年的农业税这一“皇粮国税”被彻底取消。中国历史就是一部农业税史。不同历史时期，经济的发展和社会的性质，赋予了农业税制不同的本质和内涵。 </a:t>
            </a:r>
          </a:p>
          <a:p>
            <a:r>
              <a:rPr lang="zh-CN" sz="2400">
                <a:latin typeface="黑体" panose="02010609060101010101" pitchFamily="49" charset="-122"/>
                <a:ea typeface="黑体" panose="02010609060101010101" pitchFamily="49" charset="-122"/>
                <a:cs typeface="黑体" panose="02010609060101010101" pitchFamily="49" charset="-122"/>
              </a:rPr>
              <a:t>　 </a:t>
            </a:r>
          </a:p>
          <a:p>
            <a:r>
              <a:rPr lang="zh-CN" altLang="en-US" sz="2400">
                <a:latin typeface="黑体" panose="02010609060101010101" pitchFamily="49" charset="-122"/>
                <a:ea typeface="黑体" panose="02010609060101010101" pitchFamily="49" charset="-122"/>
                <a:cs typeface="黑体" panose="02010609060101010101" pitchFamily="49" charset="-122"/>
                <a:sym typeface="+mn-ea"/>
              </a:rPr>
              <a:t>请回答： </a:t>
            </a:r>
            <a:endParaRPr lang="zh-CN" sz="2400">
              <a:latin typeface="黑体" pitchFamily="49" charset="-122"/>
              <a:ea typeface="黑体" panose="02010609060101010101" pitchFamily="49" charset="-122"/>
              <a:cs typeface="黑体" panose="02010609060101010101" pitchFamily="49" charset="-122"/>
            </a:endParaRPr>
          </a:p>
          <a:p>
            <a:r>
              <a:rPr lang="zh-CN" sz="2400">
                <a:latin typeface="黑体" panose="02010609060101010101" pitchFamily="49" charset="-122"/>
                <a:ea typeface="黑体" panose="02010609060101010101" pitchFamily="49" charset="-122"/>
                <a:cs typeface="黑体" panose="02010609060101010101" pitchFamily="49" charset="-122"/>
                <a:sym typeface="+mn-ea"/>
              </a:rPr>
              <a:t>我国古代农业税收制度从什么时候开始？</a:t>
            </a:r>
            <a:r>
              <a:rPr lang="zh-CN" sz="2400">
                <a:latin typeface="黑体" panose="02010609060101010101" pitchFamily="49" charset="-122"/>
                <a:ea typeface="黑体" panose="02010609060101010101" pitchFamily="49" charset="-122"/>
                <a:cs typeface="黑体" panose="02010609060101010101" pitchFamily="49" charset="-122"/>
              </a:rPr>
              <a:t>为什么说“中国历史就是一部农业税史”？ 你认为我国废除农业税有何重要意义？</a:t>
            </a:r>
          </a:p>
          <a:p>
            <a:r>
              <a:rPr lang="zh-CN" sz="2400">
                <a:latin typeface="黑体" panose="02010609060101010101" pitchFamily="49" charset="-122"/>
                <a:ea typeface="黑体" panose="02010609060101010101" pitchFamily="49" charset="-122"/>
                <a:cs typeface="黑体" panose="02010609060101010101" pitchFamily="49" charset="-122"/>
              </a:rPr>
              <a:t>　　　</a:t>
            </a:r>
            <a:endPar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endParaRPr>
          </a:p>
          <a:p>
            <a:r>
              <a:rPr lang="zh-CN" sz="2400">
                <a:latin typeface="黑体" panose="02010609060101010101" pitchFamily="49" charset="-122"/>
                <a:ea typeface="黑体" panose="02010609060101010101" pitchFamily="49" charset="-122"/>
                <a:cs typeface="黑体" panose="02010609060101010101" pitchFamily="49" charset="-122"/>
              </a:rPr>
              <a:t> </a:t>
            </a:r>
          </a:p>
        </p:txBody>
      </p:sp>
      <p:sp>
        <p:nvSpPr>
          <p:cNvPr id="4" name="文本框 3"/>
          <p:cNvSpPr txBox="1"/>
          <p:nvPr/>
        </p:nvSpPr>
        <p:spPr>
          <a:xfrm>
            <a:off x="409575" y="4494530"/>
            <a:ext cx="8325485" cy="829945"/>
          </a:xfrm>
          <a:prstGeom prst="rect">
            <a:avLst/>
          </a:prstGeom>
          <a:solidFill>
            <a:schemeClr val="bg1"/>
          </a:solidFill>
        </p:spPr>
        <p:txBody>
          <a:bodyPr wrap="square" rtlCol="0" anchor="t">
            <a:spAutoFit/>
          </a:bodyPr>
          <a:lstStyle/>
          <a:p>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原因：中国是一个历史悠久的农业大国，传统农业的主体地位决定了农业税的历史地位。</a:t>
            </a:r>
          </a:p>
        </p:txBody>
      </p:sp>
      <p:sp>
        <p:nvSpPr>
          <p:cNvPr id="5" name="文本框 4"/>
          <p:cNvSpPr txBox="1"/>
          <p:nvPr/>
        </p:nvSpPr>
        <p:spPr>
          <a:xfrm>
            <a:off x="483235" y="5393055"/>
            <a:ext cx="8349615" cy="1198880"/>
          </a:xfrm>
          <a:prstGeom prst="rect">
            <a:avLst/>
          </a:prstGeom>
          <a:solidFill>
            <a:schemeClr val="bg1"/>
          </a:solidFill>
        </p:spPr>
        <p:txBody>
          <a:bodyPr wrap="square" rtlCol="0" anchor="t">
            <a:spAutoFit/>
          </a:bodyPr>
          <a:lstStyle/>
          <a:p>
            <a:r>
              <a:rPr lang="zh-CN" altLang="en-US" sz="2400">
                <a:solidFill>
                  <a:srgbClr val="1D41D5"/>
                </a:solidFill>
                <a:latin typeface="黑体" panose="02010609060101010101" pitchFamily="49" charset="-122"/>
                <a:ea typeface="黑体" panose="02010609060101010101" pitchFamily="49" charset="-122"/>
                <a:cs typeface="黑体" panose="02010609060101010101" pitchFamily="49" charset="-122"/>
              </a:rPr>
              <a:t>意义：废除农业税，能大大减轻农民的负担，激发农民的生产积极性，使广大农民能及时享受改革开放和社会经济发展的成果，提高农民的生活水平，维护广大农民的根本益……</a:t>
            </a:r>
          </a:p>
        </p:txBody>
      </p:sp>
      <p:sp>
        <p:nvSpPr>
          <p:cNvPr id="8" name="矩形 7"/>
          <p:cNvSpPr/>
          <p:nvPr/>
        </p:nvSpPr>
        <p:spPr>
          <a:xfrm rot="21000000">
            <a:off x="188595" y="252095"/>
            <a:ext cx="2138045" cy="520065"/>
          </a:xfrm>
          <a:prstGeom prst="rect">
            <a:avLst/>
          </a:prstGeom>
        </p:spPr>
        <p:txBody>
          <a:bodyPr wrap="none" fromWordArt="1">
            <a:prstTxWarp prst="textCascadeUp">
              <a:avLst>
                <a:gd name="adj" fmla="val 90134"/>
              </a:avLst>
            </a:prstTxWarp>
            <a:scene3d>
              <a:camera prst="orthographicFront"/>
              <a:lightRig rig="threePt" dir="t"/>
            </a:scene3d>
          </a:bodyPr>
          <a:lstStyle/>
          <a:p>
            <a:pPr algn="ctr"/>
            <a:r>
              <a:rPr lang="zh-CN" altLang="en-US"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latin typeface="隶书" panose="02010509060101010101" charset="-122"/>
                <a:ea typeface="隶书" panose="02010509060101010101" charset="-122"/>
              </a:rPr>
              <a:t>古今纵横</a:t>
            </a:r>
          </a:p>
        </p:txBody>
      </p:sp>
      <p:pic>
        <p:nvPicPr>
          <p:cNvPr id="9" name="New picture" hidden="1"/>
          <p:cNvPicPr/>
          <p:nvPr/>
        </p:nvPicPr>
        <p:blipFill>
          <a:blip r:embed="rId2"/>
          <a:stretch>
            <a:fillRect/>
          </a:stretch>
        </p:blipFill>
        <p:spPr>
          <a:xfrm>
            <a:off x="12382500" y="12052300"/>
            <a:ext cx="469900" cy="431800"/>
          </a:xfrm>
          <a:prstGeom prst="cube">
            <a:avLst/>
          </a:prstGeom>
        </p:spPr>
      </p:pic>
      <p:pic>
        <p:nvPicPr>
          <p:cNvPr id="10" name="New picture" hidden="1"/>
          <p:cNvPicPr/>
          <p:nvPr/>
        </p:nvPicPr>
        <p:blipFill>
          <a:blip r:embed="rId3"/>
          <a:stretch>
            <a:fillRect/>
          </a:stretch>
        </p:blipFill>
        <p:spPr>
          <a:xfrm>
            <a:off x="10464800" y="11049000"/>
            <a:ext cx="279400" cy="3429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88</Paragraphs>
  <Slides>14</Slides>
  <Notes>0</Notes>
  <TotalTime>1</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14</vt:i4>
      </vt:variant>
    </vt:vector>
  </HeadingPairs>
  <TitlesOfParts>
    <vt:vector baseType="lpstr" size="23">
      <vt:lpstr>Arial</vt:lpstr>
      <vt:lpstr>Calibri Light</vt:lpstr>
      <vt:lpstr>Calibri</vt:lpstr>
      <vt:lpstr>华文新魏</vt:lpstr>
      <vt:lpstr>宋体</vt:lpstr>
      <vt:lpstr>Times New Roman</vt:lpstr>
      <vt:lpstr>黑体</vt:lpstr>
      <vt:lpstr>隶书</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2018-12-12T12:51:00Z</dcterms:created>
  <dcterms:modified xsi:type="dcterms:W3CDTF">2020-07-02T09:30:07Z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