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409" r:id="rId3"/>
    <p:sldId id="410" r:id="rId4"/>
    <p:sldId id="411" r:id="rId5"/>
    <p:sldId id="412" r:id="rId6"/>
    <p:sldId id="413" r:id="rId7"/>
    <p:sldId id="414" r:id="rId8"/>
    <p:sldId id="415" r:id="rId9"/>
    <p:sldId id="416" r:id="rId10"/>
    <p:sldId id="417" r:id="rId11"/>
    <p:sldId id="418" r:id="rId12"/>
    <p:sldId id="419" r:id="rId13"/>
    <p:sldId id="420" r:id="rId14"/>
    <p:sldId id="421" r:id="rId15"/>
    <p:sldId id="422" r:id="rId16"/>
    <p:sldId id="423" r:id="rId17"/>
    <p:sldId id="424" r:id="rId18"/>
    <p:sldId id="425" r:id="rId19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fill>
          <a:solidFill>
            <a:schemeClr val="accent2">
              <a:tint val="40000"/>
            </a:schemeClr>
          </a:solidFill>
        </a:fill>
      </a:tcStyle>
    </a:band1H>
    <a:band1V>
      <a:tcStyle>
        <a:fill>
          <a:solidFill>
            <a:schemeClr val="accent2">
              <a:tint val="4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tags" Target="tags/tag67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7.xml" /><Relationship Id="rId13" Type="http://schemas.openxmlformats.org/officeDocument/2006/relationships/tags" Target="../tags/tag58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tags" Target="../tags/tag62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63.xml" /><Relationship Id="rId3" Type="http://schemas.openxmlformats.org/officeDocument/2006/relationships/tags" Target="../tags/tag64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65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Relationship Id="rId4" Type="http://schemas.openxmlformats.org/officeDocument/2006/relationships/image" Target="../media/image8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66.xml" /><Relationship Id="rId3" Type="http://schemas.openxmlformats.org/officeDocument/2006/relationships/image" Target="../media/image9.png" /><Relationship Id="rId4" Type="http://schemas.openxmlformats.org/officeDocument/2006/relationships/image" Target="../media/image10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Relationship Id="rId3" Type="http://schemas.openxmlformats.org/officeDocument/2006/relationships/image" Target="../media/image14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jpeg" /><Relationship Id="rId3" Type="http://schemas.openxmlformats.org/officeDocument/2006/relationships/image" Target="../media/image16.jpeg" /><Relationship Id="rId4" Type="http://schemas.openxmlformats.org/officeDocument/2006/relationships/image" Target="../media/image17.jpeg" /><Relationship Id="rId5" Type="http://schemas.openxmlformats.org/officeDocument/2006/relationships/image" Target="../media/image18.jpeg" /><Relationship Id="rId6" Type="http://schemas.openxmlformats.org/officeDocument/2006/relationships/image" Target="../media/image1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jpeg" /><Relationship Id="rId3" Type="http://schemas.openxmlformats.org/officeDocument/2006/relationships/image" Target="../media/image24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6260" y="1360805"/>
            <a:ext cx="9799200" cy="2570400"/>
          </a:xfrm>
        </p:spPr>
        <p:txBody>
          <a:bodyPr>
            <a:normAutofit fontScale="90000"/>
          </a:bodyPr>
          <a:lstStyle/>
          <a:p>
            <a:br>
              <a:rPr lang="zh-CN" altLang="zh-CN"/>
            </a:br>
            <a:r>
              <a:rPr lang="zh-CN" altLang="zh-CN"/>
              <a:t>二战后资本主义国家的新变化</a:t>
            </a:r>
            <a:endParaRPr lang="zh-CN" altLang="zh-CN"/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战后资本主义国家自我改变的原因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05" y="2074545"/>
            <a:ext cx="10968990" cy="2206625"/>
          </a:xfrm>
        </p:spPr>
        <p:txBody>
          <a:bodyPr/>
          <a:lstStyle/>
          <a:p>
            <a:r>
              <a:rPr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</a:t>
            </a:r>
            <a:r>
              <a:rPr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1929</a:t>
            </a:r>
            <a:r>
              <a:rPr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——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1933</a:t>
            </a:r>
            <a:r>
              <a:rPr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年的经济大危机，暴露了自由放任的弊病；</a:t>
            </a:r>
            <a:endParaRPr altLang="zh-CN" sz="2800" b="1">
              <a:solidFill>
                <a:schemeClr val="tx1"/>
              </a:solidFill>
              <a:latin typeface="微软雅黑" pitchFamily="34" charset="-122"/>
              <a:cs typeface="微软雅黑" panose="020b0503020204020204" pitchFamily="34" charset="-122"/>
              <a:sym typeface="+mn-ea"/>
            </a:endParaRPr>
          </a:p>
          <a:p>
            <a:r>
              <a:rPr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</a:t>
            </a:r>
            <a:r>
              <a:rPr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）第二次世界大战的生死存亡教训；</a:t>
            </a:r>
            <a:endParaRPr altLang="zh-CN" sz="2800" b="1">
              <a:solidFill>
                <a:schemeClr val="tx1"/>
              </a:solidFill>
              <a:latin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r>
              <a:rPr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3</a:t>
            </a:r>
            <a:r>
              <a:rPr altLang="zh-CN" sz="2800" b="1">
                <a:solidFill>
                  <a:schemeClr val="tx1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）社会主义对资本主义的冲击与影响。</a:t>
            </a:r>
            <a:endParaRPr lang="zh-CN" altLang="zh-CN" sz="2800" b="1">
              <a:solidFill>
                <a:schemeClr val="tx1"/>
              </a:solidFill>
              <a:latin typeface="微软雅黑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51" name="TextBox 4"/>
          <p:cNvSpPr txBox="1"/>
          <p:nvPr/>
        </p:nvSpPr>
        <p:spPr>
          <a:xfrm>
            <a:off x="611505" y="5153025"/>
            <a:ext cx="10380345" cy="70675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l"/>
            <a:r>
              <a:rPr lang="zh-CN" altLang="en-US" sz="4000" b="1" smtClean="0">
                <a:solidFill>
                  <a:schemeClr val="tx1"/>
                </a:solidFill>
                <a:uFillTx/>
                <a:latin typeface="宋体" panose="02010600030101010101" pitchFamily="2" charset="-122"/>
              </a:rPr>
              <a:t>变化：市场经济为基础，强化国家干预为</a:t>
            </a:r>
            <a:r>
              <a:rPr lang="zh-CN" altLang="en-US" sz="4000" b="1" smtClean="0">
                <a:solidFill>
                  <a:schemeClr val="tx1"/>
                </a:solidFill>
                <a:uFillTx/>
                <a:latin typeface="宋体" panose="02010600030101010101" pitchFamily="2" charset="-122"/>
                <a:sym typeface="+mn-ea"/>
              </a:rPr>
              <a:t>核心</a:t>
            </a:r>
            <a:endParaRPr lang="zh-CN" altLang="en-US" sz="4000" b="1" smtClean="0">
              <a:solidFill>
                <a:schemeClr val="tx1"/>
              </a:solidFill>
              <a:uFillTx/>
              <a:latin typeface="宋体" pitchFamily="2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42569" y="1338614"/>
            <a:ext cx="11484996" cy="2153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）措施</a:t>
            </a:r>
            <a:endParaRPr lang="zh-CN" altLang="zh-CN" sz="2400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indent="133350">
              <a:spcAft>
                <a:spcPts val="1200"/>
              </a:spcAft>
            </a:pP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．加大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政府开支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，增加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就业机会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，刺激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消费需求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；</a:t>
            </a:r>
            <a:endParaRPr lang="zh-CN" altLang="zh-CN" sz="2400" b="1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indent="133350">
              <a:spcAft>
                <a:spcPts val="1200"/>
              </a:spcAft>
            </a:pP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B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．制订经济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发展计划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，促进经济协调发展；</a:t>
            </a:r>
            <a:endParaRPr lang="zh-CN" altLang="zh-CN"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133350">
              <a:spcAft>
                <a:spcPts val="1200"/>
              </a:spcAft>
            </a:pP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．利用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经济杠杆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实施宏观调控。（信贷利率税收）</a:t>
            </a:r>
            <a:endParaRPr lang="zh-CN" altLang="zh-CN" sz="2400" b="1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42569" y="551245"/>
            <a:ext cx="55676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、国内——国家干预经济</a:t>
            </a:r>
            <a:endParaRPr lang="zh-CN" altLang="zh-CN" sz="36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355270" y="3798643"/>
            <a:ext cx="11484996" cy="1198880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美国联邦政府在战后对许多新兴的工业部门、重大科研项目、进行大量的投资。比如美国政府对发展原子能工业的投资，从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1945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年至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1970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年共计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175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亿美元；对宇航工业的投资，从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60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年代末起每年投入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50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多亿美元。</a:t>
            </a:r>
            <a:endParaRPr lang="en-US" altLang="zh-CN" sz="24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4100" name="Picture 4" descr="https://timgsa.baidu.com/timg?image&amp;quality=80&amp;size=b9999_10000&amp;sec=1584428033656&amp;di=282f9186c13028387ba6e8f5c4b0e637&amp;imgtype=0&amp;src=http%3A%2F%2Fpic.enorth.com.cn%2F0%2F04%2F57%2F16%2F4571657_3661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54925" y="688340"/>
            <a:ext cx="4172585" cy="28035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51620" y="5303827"/>
            <a:ext cx="11488645" cy="1198880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为了引导经济发展，日本政府积极制定了一系列经济计划，如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1955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年的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经济自立五年计划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1957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年的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新长期经济计划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和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1960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年的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国民收入倍增计划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等，引导全社会集中力量进行经济建设，有效的推动了日本经济的高速发展</a:t>
            </a:r>
            <a:endParaRPr lang="en-US" altLang="zh-CN" sz="24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/>
      <p:bldP spid="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44557" y="552775"/>
            <a:ext cx="11512826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40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40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zh-CN" sz="40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）影响：</a:t>
            </a:r>
            <a:endParaRPr lang="zh-CN" altLang="zh-CN" sz="2400">
              <a:latin typeface="+mn-ea"/>
              <a:cs typeface="Times New Roman" panose="02020603050405020304" pitchFamily="18" charset="0"/>
            </a:endParaRPr>
          </a:p>
          <a:p>
            <a:pPr indent="133350">
              <a:spcAft>
                <a:spcPct val="0"/>
              </a:spcAft>
            </a:pPr>
            <a:endParaRPr lang="en-US" altLang="zh-CN" sz="2800" b="1">
              <a:latin typeface="+mn-ea"/>
              <a:cs typeface="Times New Roman" panose="02020603050405020304" pitchFamily="18" charset="0"/>
            </a:endParaRPr>
          </a:p>
          <a:p>
            <a:pPr indent="133350">
              <a:spcAft>
                <a:spcPct val="0"/>
              </a:spcAft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．积极：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50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年代——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70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年代初，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“黄金时期”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 </a:t>
            </a:r>
            <a:endParaRPr lang="zh-CN" altLang="zh-CN" sz="2800" b="1">
              <a:latin typeface="+mn-ea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timgsa.baidu.com/timg?image&amp;quality=80&amp;size=b9999_10000&amp;sec=1584428270195&amp;di=88c058215747cc43e5869ae5757ea485&amp;imgtype=0&amp;src=http%3A%2F%2Folbpic.ol-img.com%2Falbum%2F201309%2F30%2F142120t11z96yh9heeywx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7985" y="2530475"/>
            <a:ext cx="5895975" cy="39960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http://img4.imgtn.bdimg.com/it/u=2387087154,1666738097&amp;fm=214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2053" name="Picture 5" descr="http://img.jk51.com/img_jk51/12261918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90385" y="2409825"/>
            <a:ext cx="4685030" cy="37191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342256" y="6240277"/>
            <a:ext cx="355658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60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年代的美国街头小店</a:t>
            </a:r>
            <a:endParaRPr lang="zh-CN" altLang="en-US" sz="2400" b="1"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36619" y="235528"/>
            <a:ext cx="11510823" cy="1630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33350"/>
            <a:r>
              <a:rPr lang="en-US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B</a:t>
            </a:r>
            <a:r>
              <a:rPr lang="zh-CN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．消极：</a:t>
            </a:r>
            <a:endParaRPr lang="zh-CN" altLang="zh-CN" sz="24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lvl="0" indent="133350"/>
            <a:endParaRPr lang="en-US" altLang="zh-CN" sz="32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lvl="0" indent="133350"/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70 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年代，出现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“滞胀”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现象（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经济停滞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+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通货膨胀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）。</a:t>
            </a:r>
            <a:endParaRPr lang="zh-CN" altLang="zh-CN" sz="32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6146" name="Picture 2" descr="https://timgsa.baidu.com/timg?image&amp;quality=80&amp;size=b9999_10000&amp;sec=1584428579340&amp;di=3b2eeaf72b94f6dc40dcd913da52f423&amp;imgtype=jpg&amp;src=http%3A%2F%2Fimg4.imgtn.bdimg.com%2Fit%2Fu%3D1336678739%2C1497721892%26fm%3D214%26gp%3D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6550" y="2248535"/>
            <a:ext cx="5741670" cy="33324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763905" y="5754370"/>
            <a:ext cx="84124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解决措施：</a:t>
            </a:r>
            <a:r>
              <a:rPr lang="zh-CN" altLang="zh-CN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适当减少政府对经济的干预</a:t>
            </a:r>
            <a:r>
              <a:rPr lang="zh-CN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  <a:endParaRPr lang="zh-CN" altLang="zh-CN" sz="36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  <a:sym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6409055" y="2014855"/>
            <a:ext cx="5228590" cy="3638550"/>
            <a:chOff x="10093" y="3173"/>
            <a:chExt cx="8234" cy="5730"/>
          </a:xfrm>
        </p:grpSpPr>
        <p:sp>
          <p:nvSpPr>
            <p:cNvPr id="4" name="矩形 1"/>
            <p:cNvSpPr>
              <a:spLocks noChangeArrowheads="1"/>
            </p:cNvSpPr>
            <p:nvPr/>
          </p:nvSpPr>
          <p:spPr bwMode="auto">
            <a:xfrm>
              <a:off x="10093" y="7596"/>
              <a:ext cx="8234" cy="1307"/>
            </a:xfrm>
            <a:prstGeom prst="rect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indent="457200"/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政府并不能解决问题，政府本身就是问题。     </a:t>
              </a:r>
              <a:r>
                <a:rPr lang="en-US" altLang="zh-CN" sz="24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——</a:t>
              </a:r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美国总统里根</a:t>
              </a:r>
              <a:endParaRPr lang="zh-CN" altLang="en-US" sz="2400" b="1">
                <a:latin typeface="宋体" pitchFamily="2" charset="-122"/>
                <a:ea typeface="宋体" pitchFamily="2" charset="-122"/>
                <a:cs typeface="宋体" panose="02010600030101010101" pitchFamily="2" charset="-122"/>
              </a:endParaRPr>
            </a:p>
          </p:txBody>
        </p:sp>
        <p:pic>
          <p:nvPicPr>
            <p:cNvPr id="5" name="图片 4" descr="t016eceed37083b684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051" y="3173"/>
              <a:ext cx="4912" cy="4187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27231" y="970452"/>
            <a:ext cx="6096000" cy="22764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）组成：</a:t>
            </a:r>
            <a:endParaRPr lang="zh-CN" altLang="zh-CN" sz="2800" b="1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indent="133350">
              <a:spcAft>
                <a:spcPts val="1200"/>
              </a:spcAft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．金融：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国际货币基金组织</a:t>
            </a:r>
            <a:endParaRPr lang="zh-CN" altLang="zh-CN"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133350">
              <a:spcAft>
                <a:spcPts val="1200"/>
              </a:spcAft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B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．投资：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世界银行</a:t>
            </a:r>
            <a:endParaRPr lang="zh-CN" altLang="zh-CN"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133350">
              <a:spcAft>
                <a:spcPts val="1200"/>
              </a:spcAft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．贸易：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关税与贸易总协定</a:t>
            </a:r>
            <a:endParaRPr lang="zh-CN" altLang="zh-CN" sz="2800" b="1">
              <a:solidFill>
                <a:srgbClr val="FF0000"/>
              </a:solidFill>
              <a:effectLst/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7025" y="183515"/>
            <a:ext cx="10602595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40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zh-CN" sz="40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、国际——建立资本主义世界经济体系</a:t>
            </a:r>
            <a:endParaRPr lang="zh-CN" altLang="zh-CN" sz="4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1030" name="Picture 6" descr="https://timgsa.baidu.com/timg?image&amp;quality=80&amp;size=b9999_10000&amp;sec=1584433873936&amp;di=a0a140686269cde106866d246991e602&amp;imgtype=0&amp;src=http%3A%2F%2Fe.hiphotos.baidu.com%2Fbaike%2Fs%3D220%2Fsign%3D8dc08d4d304e251fe6f7e3fa9787c9c2%2Fe7cd7b899e510fb3c3d058e0d933c895d0430cf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22360" y="3604260"/>
            <a:ext cx="2718435" cy="2879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timgsa.baidu.com/timg?image&amp;quality=80&amp;size=b9999_10000&amp;sec=1584433741919&amp;di=c2f84ebf9291b3740c274f36c6032bb3&amp;imgtype=0&amp;src=http%3A%2F%2Fres.dyhjw.com%2Fueditor%2Fphp%2Fupload%2Fimage%2F20160413%2F14605132102034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1855" y="3604260"/>
            <a:ext cx="2884170" cy="2879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ss1.bdstatic.com/70cFuXSh_Q1YnxGkpoWK1HF6hhy/it/u=3614521788,437717411&amp;fm=15&amp;gp=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1070" y="3604260"/>
            <a:ext cx="3248660" cy="2879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86055" y="183515"/>
            <a:ext cx="1060259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、国际——建立资本主义世界经济体系</a:t>
            </a:r>
            <a:endParaRPr lang="zh-CN" altLang="zh-CN" sz="28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6055" y="705485"/>
            <a:ext cx="58667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国际货币基金组织和世界银行</a:t>
            </a:r>
            <a:endParaRPr lang="zh-CN" altLang="zh-CN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85420" y="1224280"/>
          <a:ext cx="11836400" cy="5661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6090"/>
                <a:gridCol w="6155055"/>
                <a:gridCol w="3945255"/>
              </a:tblGrid>
              <a:tr h="69913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en-US" altLang="zh-CN" sz="280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  </a:t>
                      </a:r>
                      <a:r>
                        <a:rPr lang="zh-CN" altLang="en-US" sz="280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国际货币基金组织（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IMF</a:t>
                      </a:r>
                      <a:r>
                        <a:rPr lang="zh-CN" altLang="en-US" sz="280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）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en-US" altLang="zh-CN" sz="280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   </a:t>
                      </a:r>
                      <a:r>
                        <a:rPr lang="zh-CN" altLang="en-US" sz="280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世界银行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(WB)</a:t>
                      </a:r>
                      <a:endParaRPr lang="zh-CN" altLang="en-US"/>
                    </a:p>
                  </a:txBody>
                  <a:tcPr/>
                </a:tc>
              </a:tr>
              <a:tr h="96710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徽标</a:t>
                      </a:r>
                      <a:endParaRPr lang="zh-CN" altLang="en-US" sz="28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520700">
                <a:tc gridSpan="3"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概况</a:t>
                      </a:r>
                      <a:endParaRPr lang="zh-CN" altLang="en-US" sz="28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69913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uFillTx/>
                          <a:ea typeface="楷体" panose="02010609060101010101" pitchFamily="49" charset="-122"/>
                        </a:rPr>
                        <a:t>宗旨</a:t>
                      </a:r>
                      <a:endParaRPr lang="zh-CN" altLang="en-US" sz="2800" b="1">
                        <a:solidFill>
                          <a:schemeClr val="tx1"/>
                        </a:solidFill>
                        <a:uFillTx/>
                        <a:ea typeface="楷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  <a:tr h="82296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运行机制</a:t>
                      </a:r>
                      <a:endParaRPr lang="zh-CN" altLang="en-US" sz="28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sym typeface="+mn-ea"/>
                      </a:endParaRPr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102933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资金来源</a:t>
                      </a:r>
                      <a:endParaRPr lang="zh-CN" altLang="en-US" sz="2800" b="1"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/>
                </a:tc>
                <a:tc gridSpan="2"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92329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作用</a:t>
                      </a:r>
                      <a:endParaRPr lang="zh-CN" altLang="en-US" sz="1800" b="1">
                        <a:latin typeface="楷体" panose="02010609060101010101" pitchFamily="49" charset="-122"/>
                        <a:ea typeface="楷体" panose="02010609060101010101" pitchFamily="49" charset="-122"/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835" y="1918970"/>
            <a:ext cx="2143125" cy="104521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6975" y="1998345"/>
            <a:ext cx="1971675" cy="88582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2131060" y="2989580"/>
            <a:ext cx="95592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1945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年成立，总部设在华盛顿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966595" y="3663315"/>
            <a:ext cx="57981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稳定国际汇率，提供</a:t>
            </a:r>
            <a:r>
              <a:rPr lang="zh-CN" altLang="en-US" sz="20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短期贷款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，缓解收支不平衡</a:t>
            </a:r>
            <a:endParaRPr lang="zh-CN" altLang="en-US" sz="2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92745" y="3511550"/>
            <a:ext cx="40290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提供</a:t>
            </a:r>
            <a:r>
              <a:rPr lang="zh-CN" altLang="en-US" sz="20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长期贷款，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</a:rPr>
              <a:t>促进经济恢复和发展</a:t>
            </a:r>
            <a:endParaRPr lang="zh-CN" altLang="en-US" sz="2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981835" y="5105400"/>
            <a:ext cx="97472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主要来源于成员国的认缴，美国因认缴资金最多而获得最大股票权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910080" y="6015355"/>
            <a:ext cx="101117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协调战后资本主义经济发展；形成以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美元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为中心的资本主义世界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货币体系</a:t>
            </a:r>
            <a:endParaRPr lang="zh-CN" altLang="en-US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060575" y="4166235"/>
            <a:ext cx="98571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/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美元与黄金挂钩，各国货币与美元挂钩，帮助维持黄金与美元固定的汇率；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1976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年被浮动汇率所取代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86055" y="4062095"/>
            <a:ext cx="11836400" cy="6451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/>
              <a:t>布雷顿森林体系：以美元为支柱的资本主义世界货币体系</a:t>
            </a:r>
            <a:endParaRPr lang="zh-CN" altLang="en-US" sz="36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18" grpId="0"/>
      <p:bldP spid="19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86055" y="183515"/>
            <a:ext cx="1060259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、国际——建立资本主义世界经济体系</a:t>
            </a:r>
            <a:endParaRPr lang="zh-CN" altLang="zh-CN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6055" y="705485"/>
            <a:ext cx="917956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）关税与贸易总协定（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GATT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7960" y="1242060"/>
            <a:ext cx="118471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关税与贸易总协定从</a:t>
            </a:r>
            <a:r>
              <a:rPr lang="en-US" altLang="zh-CN" sz="2400" b="1"/>
              <a:t>1948</a:t>
            </a:r>
            <a:r>
              <a:rPr lang="zh-CN" altLang="en-US" sz="2400" b="1"/>
              <a:t>年开始临时运行，</a:t>
            </a:r>
            <a:r>
              <a:rPr lang="en-US" altLang="zh-CN" sz="2400" b="1"/>
              <a:t>1995</a:t>
            </a:r>
            <a:r>
              <a:rPr lang="zh-CN" altLang="en-US" sz="2400" b="1"/>
              <a:t>年被世界贸易组织取代。</a:t>
            </a:r>
            <a:endParaRPr lang="zh-CN" altLang="en-US" sz="2400" b="1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5430" y="1702435"/>
            <a:ext cx="1901190" cy="20828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6595" y="3785235"/>
            <a:ext cx="3860165" cy="140652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87960" y="1748790"/>
            <a:ext cx="7980680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20世纪30－40年代，世界贸易保护主义盛行。国际贸易的相互限制是造成世界经济萧条的一个重要原因。二次大战结束后，解决复杂的国际经济问题，特别是制定国际贸易政策，</a:t>
            </a:r>
            <a:r>
              <a:rPr lang="zh-CN" altLang="en-US" sz="2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建立国际贸易体系，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成为战后各国所面临的重要任务。</a:t>
            </a:r>
            <a:endParaRPr lang="zh-CN" altLang="en-US" sz="20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  1947年10月30日各国在日内瓦签订《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关税及贸易总协定（GATT）》，这是一个政府间缔结的有关关税和贸易规则的多边国际协定，简称关贸总协定。它的宗旨是通过</a:t>
            </a:r>
            <a:r>
              <a:rPr lang="zh-CN" altLang="en-US" sz="2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削减关税和其它贸易壁垒，促进国际贸易自由化，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以充分利用世界资源，扩大商品的生产与流通。</a:t>
            </a:r>
            <a:endParaRPr lang="zh-CN" altLang="en-US" sz="20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1995年1月1日，世界贸易组织（</a:t>
            </a:r>
            <a:r>
              <a:rPr lang="en-US" altLang="zh-CN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WTO</a:t>
            </a:r>
            <a:r>
              <a:rPr lang="zh-CN" altLang="en-US" sz="20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）成立，这是一个独立于联合国的永久性国际组织，总部设在瑞士日内瓦，其基本原则是通过实施市场开放、非歧视和公平贸易等原则，来实现世界贸易自由化；有“经济联合国”之称。</a:t>
            </a:r>
            <a:endParaRPr lang="zh-CN" altLang="en-US" sz="20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62635" y="5758180"/>
            <a:ext cx="10698480" cy="64516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3600"/>
              <a:t>关贸总协定：以美国为中心的资本主义世界贸易体系</a:t>
            </a:r>
            <a:endParaRPr lang="zh-CN" altLang="en-US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21203" y="1352083"/>
            <a:ext cx="6096000" cy="9836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世纪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科学理论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的重大突破</a:t>
            </a:r>
            <a:endParaRPr lang="zh-CN" altLang="zh-CN"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spcAft>
                <a:spcPts val="1200"/>
              </a:spcAft>
            </a:pP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）两次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世界大战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的促进</a:t>
            </a:r>
            <a:endParaRPr lang="zh-CN" altLang="zh-CN"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0655" y="73025"/>
            <a:ext cx="6416675" cy="64516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zh-CN" altLang="zh-CN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二、科学技术的新发展</a:t>
            </a:r>
            <a:endParaRPr lang="zh-CN" altLang="zh-CN" sz="3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1203" y="720278"/>
            <a:ext cx="146875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、背景</a:t>
            </a:r>
            <a:endParaRPr lang="zh-CN" altLang="zh-CN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1203" y="2712790"/>
            <a:ext cx="5118722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、兴起：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世纪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40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年代中期</a:t>
            </a:r>
            <a:endParaRPr lang="zh-CN" altLang="zh-CN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884555" y="3434080"/>
            <a:ext cx="4403090" cy="3349625"/>
            <a:chOff x="1393" y="5408"/>
            <a:chExt cx="6934" cy="5275"/>
          </a:xfrm>
        </p:grpSpPr>
        <p:pic>
          <p:nvPicPr>
            <p:cNvPr id="1026" name="Picture 2" descr="http://dingyue.ws.126.net/Rg3IZllPrSvlRhgDCqIwoG3WiUzB4ctD1fZp=5shuIhG7156687854494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675" y="5408"/>
              <a:ext cx="6418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1393" y="9377"/>
              <a:ext cx="6934" cy="13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相对论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和光</a:t>
              </a: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量子理论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的提出者</a:t>
              </a:r>
              <a:endParaRPr lang="en-US" altLang="zh-CN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endParaRPr>
            </a:p>
            <a:p>
              <a:pPr algn="ctr"/>
              <a:r>
                <a:rPr lang="en-US" altLang="zh-CN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——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爱因斯坦</a:t>
              </a:r>
              <a:endParaRPr lang="zh-CN" altLang="en-US" sz="2400" b="1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132955" y="3434080"/>
            <a:ext cx="4075430" cy="3372485"/>
            <a:chOff x="11233" y="5408"/>
            <a:chExt cx="6418" cy="5311"/>
          </a:xfrm>
        </p:grpSpPr>
        <p:pic>
          <p:nvPicPr>
            <p:cNvPr id="1028" name="Picture 4" descr="http://photocdn.sohu.com/20160913/Img468356706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1233" y="5408"/>
              <a:ext cx="6259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11233" y="9413"/>
              <a:ext cx="6418" cy="13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量子理论的新表述</a:t>
              </a:r>
              <a:endPara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algn="ctr"/>
              <a:r>
                <a:rPr lang="en-US" altLang="zh-CN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——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薛定谔的猫</a:t>
              </a: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37792" y="3216567"/>
            <a:ext cx="11509651" cy="891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影响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使社会发展进入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信息时代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，劳动方式日益自动化和智能化，极大地提升了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社会生产力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zh-CN" altLang="zh-CN" sz="2400" b="1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7792" y="1010167"/>
            <a:ext cx="5446781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）原子能的开发利用</a:t>
            </a:r>
            <a:endParaRPr lang="zh-CN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lvl="0"/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）电子计算机与互联网</a:t>
            </a:r>
            <a:endParaRPr lang="zh-CN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lvl="0"/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）空间技术和海洋技术</a:t>
            </a:r>
            <a:endParaRPr lang="zh-CN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lvl="0"/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）新材料的出现</a:t>
            </a:r>
            <a:endParaRPr lang="zh-CN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lvl="0"/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）生物工程技术</a:t>
            </a:r>
            <a:endParaRPr lang="zh-CN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7793" y="292745"/>
            <a:ext cx="146875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、内容</a:t>
            </a:r>
            <a:endParaRPr lang="zh-CN" altLang="zh-CN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68217" y="4550253"/>
            <a:ext cx="11606931" cy="2160000"/>
            <a:chOff x="258278" y="4550253"/>
            <a:chExt cx="11606931" cy="2160000"/>
          </a:xfrm>
        </p:grpSpPr>
        <p:pic>
          <p:nvPicPr>
            <p:cNvPr id="2050" name="Picture 2" descr="http://img.mp.itc.cn/upload/20170811/b94ebeeb83dd4d2fada383f642471382_th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58278" y="4550253"/>
              <a:ext cx="2160000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https://p2.ssl.qhimgs1.com/sdr/400__/t0170e14944ea896d9c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33"/>
            <a:stretch>
              <a:fillRect/>
            </a:stretch>
          </p:blipFill>
          <p:spPr bwMode="auto">
            <a:xfrm>
              <a:off x="2418278" y="4550253"/>
              <a:ext cx="2506102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http://www.chinadaily.com.cn/hqgj/images/attachement/jpg/site1/20090718/0021701405ba0bcb63e00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61" r="15405"/>
            <a:stretch>
              <a:fillRect/>
            </a:stretch>
          </p:blipFill>
          <p:spPr bwMode="auto">
            <a:xfrm>
              <a:off x="4924380" y="4550253"/>
              <a:ext cx="2273199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http://p4.so.qhmsg.com/t016006ecd1840f9d8d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856409" y="4550253"/>
              <a:ext cx="2008800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0" name="Picture 12" descr="http://n1.itc.cn/img8/wb/smccloud/fetch/2015/07/10/83020693534101110.JPE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066"/>
            <a:stretch>
              <a:fillRect/>
            </a:stretch>
          </p:blipFill>
          <p:spPr bwMode="auto">
            <a:xfrm>
              <a:off x="7197579" y="4550253"/>
              <a:ext cx="2658830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43069" y="1478352"/>
            <a:ext cx="11506499" cy="983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）农业和工业的人口比重下降，服务业的人口比重增加。</a:t>
            </a:r>
            <a:endParaRPr lang="zh-CN" altLang="zh-CN"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spcAft>
                <a:spcPts val="1200"/>
              </a:spcAft>
            </a:pP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 “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中间阶层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”的人数增加。</a:t>
            </a:r>
            <a:endParaRPr lang="zh-CN" altLang="zh-CN"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3679" y="155425"/>
            <a:ext cx="4472609" cy="58356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zh-CN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三、社会结构的新变化</a:t>
            </a:r>
            <a:endParaRPr lang="zh-CN" altLang="zh-CN" sz="32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31005" y="828070"/>
            <a:ext cx="146875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、表现</a:t>
            </a:r>
            <a:endParaRPr lang="zh-CN" altLang="zh-CN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1005" y="2590339"/>
            <a:ext cx="11506498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、实质：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社会结构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多层次化现象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是资本主义生产力发展在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生产关系上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的反映。</a:t>
            </a:r>
            <a:endParaRPr lang="zh-CN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382120" y="3508500"/>
          <a:ext cx="6480000" cy="2773680"/>
        </p:xfrm>
        <a:graphic>
          <a:graphicData uri="http://schemas.openxmlformats.org/drawingml/2006/table">
            <a:tbl>
              <a:tblPr firstRow="1" firstCol="1">
                <a:tableStyleId>{8A107856-5554-42FB-B03E-39F5DBC370BA}</a:tableStyleId>
              </a:tblPr>
              <a:tblGrid>
                <a:gridCol w="1296000"/>
                <a:gridCol w="1296000"/>
                <a:gridCol w="1296000"/>
                <a:gridCol w="1296035"/>
                <a:gridCol w="1295965"/>
              </a:tblGrid>
              <a:tr h="36000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经济部门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年份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美国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联邦德国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日本</a:t>
                      </a:r>
                      <a:endParaRPr lang="zh-CN" altLang="en-US" sz="2000"/>
                    </a:p>
                  </a:txBody>
                  <a:tcPr anchor="ctr"/>
                </a:tc>
              </a:tr>
              <a:tr h="36000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农业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1950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12.2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23.2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50.7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vMerge="1">
                  <a:txBody>
                    <a:bodyPr vert="horz" wrap="square"/>
                    <a:lstStyle/>
                    <a:p/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1990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2.8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5.1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7.2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工业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1950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34.7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42.2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22.2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vMerge="1">
                  <a:txBody>
                    <a:bodyPr vert="horz" wrap="square"/>
                    <a:lstStyle/>
                    <a:p/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1990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25.8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40.5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/>
                        <a:t>33.6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服务业</a:t>
                      </a:r>
                      <a:endParaRPr lang="zh-CN" altLang="en-US" sz="2000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1950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48.9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32.4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26.6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vMerge="1">
                  <a:txBody>
                    <a:bodyPr vert="horz" wrap="square"/>
                    <a:lstStyle/>
                    <a:p/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1990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71.4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54.4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59.2</a:t>
                      </a:r>
                      <a:endParaRPr lang="zh-CN" altLang="en-US" sz="2000" b="1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074" name="Picture 2" descr="https://timgsa.baidu.com/timg?image&amp;quality=80&amp;size=b9999_10000&amp;sec=1584451272704&amp;di=2eb37f336917a85cef2bb29327bcb8e6&amp;imgtype=0&amp;src=http%3A%2F%2Fn.sinaimg.cn%2Ffinance%2Fcrawl%2F115%2Fw550h365%2F20180902%2FyWGU-hikxxmz74254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67966" y="3431611"/>
            <a:ext cx="4339720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29210" y="201295"/>
            <a:ext cx="6157595" cy="58356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zh-CN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四、“福利国家”与社会运动</a:t>
            </a:r>
            <a:endParaRPr lang="zh-CN" altLang="zh-CN" sz="320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7870" y="1394543"/>
            <a:ext cx="11519452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、含义：是指国家通过构建社会保障体系，保证个人和家庭的经济安全；通过加大社会服务开支，保证全体公民享受较好的公共福利。</a:t>
            </a:r>
            <a:endParaRPr lang="zh-CN" altLang="en-US" sz="2800" b="1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441173" y="4350399"/>
            <a:ext cx="9293088" cy="1198880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(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我们的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)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社会有一个梯子和一张安全网，梯子用来供人们自己努力改善生活，安全网则用来防止人们跌入深渊。</a:t>
            </a:r>
            <a:endParaRPr lang="en-US" altLang="zh-CN" sz="2400" b="1">
              <a:latin typeface="仿宋" pitchFamily="49" charset="-122"/>
              <a:ea typeface="仿宋" pitchFamily="49" charset="-122"/>
            </a:endParaRPr>
          </a:p>
          <a:p>
            <a:pPr algn="r"/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英国首相撒切尔夫人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1441173" y="2766671"/>
            <a:ext cx="9293089" cy="829945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如果自由社会不能帮助众多的穷人，就不能保全少数富人。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r" eaLnBrk="0" hangingPunct="0"/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美国总统肯尼迪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83845" y="828675"/>
            <a:ext cx="3383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（一）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福利国家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endParaRPr lang="en-US" altLang="zh-CN" sz="28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04799" y="1188844"/>
            <a:ext cx="11522765" cy="1537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）在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缓和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收入分配不平等，保持社会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稳定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方面起到一定积极作用。</a:t>
            </a:r>
            <a:endParaRPr lang="zh-CN" altLang="zh-CN"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spcAft>
                <a:spcPts val="1200"/>
              </a:spcAft>
            </a:pPr>
            <a:r>
              <a:rPr lang="zh-CN" altLang="zh-CN" sz="2800" b="1">
                <a:latin typeface="+mj-ea"/>
                <a:ea typeface="+mj-ea"/>
                <a:cs typeface="+mj-ea"/>
              </a:rPr>
              <a:t>（</a:t>
            </a:r>
            <a:r>
              <a:rPr lang="en-US" altLang="zh-CN" sz="2800" b="1">
                <a:latin typeface="+mj-ea"/>
                <a:ea typeface="+mj-ea"/>
                <a:cs typeface="+mj-ea"/>
              </a:rPr>
              <a:t>2</a:t>
            </a:r>
            <a:r>
              <a:rPr lang="zh-CN" altLang="zh-CN" sz="2800" b="1">
                <a:latin typeface="+mj-ea"/>
                <a:ea typeface="+mj-ea"/>
                <a:cs typeface="+mj-ea"/>
              </a:rPr>
              <a:t>）</a:t>
            </a:r>
            <a:r>
              <a:rPr lang="zh-CN" altLang="en-US" sz="2800" b="1">
                <a:latin typeface="+mj-ea"/>
                <a:ea typeface="+mj-ea"/>
                <a:cs typeface="+mj-ea"/>
                <a:sym typeface="+mn-ea"/>
              </a:rPr>
              <a:t>助长了公民惰性</a:t>
            </a:r>
            <a:r>
              <a:rPr lang="en-US" altLang="zh-CN" sz="2800" b="1">
                <a:latin typeface="+mj-ea"/>
                <a:ea typeface="+mj-ea"/>
                <a:cs typeface="+mj-ea"/>
                <a:sym typeface="+mn-ea"/>
              </a:rPr>
              <a:t>,</a:t>
            </a:r>
            <a:r>
              <a:rPr lang="zh-CN" altLang="zh-CN" sz="2800" b="1">
                <a:latin typeface="+mj-ea"/>
                <a:ea typeface="+mj-ea"/>
                <a:cs typeface="+mj-ea"/>
              </a:rPr>
              <a:t>增加了国家</a:t>
            </a:r>
            <a:r>
              <a:rPr lang="zh-CN" altLang="zh-CN" sz="2800" b="1">
                <a:solidFill>
                  <a:srgbClr val="FF0000"/>
                </a:solidFill>
                <a:latin typeface="+mj-ea"/>
                <a:ea typeface="+mj-ea"/>
                <a:cs typeface="+mj-ea"/>
              </a:rPr>
              <a:t>财政负担</a:t>
            </a:r>
            <a:r>
              <a:rPr lang="zh-CN" altLang="zh-CN" sz="2800" b="1">
                <a:latin typeface="+mj-ea"/>
                <a:ea typeface="+mj-ea"/>
                <a:cs typeface="+mj-ea"/>
              </a:rPr>
              <a:t>，当 </a:t>
            </a:r>
            <a:r>
              <a:rPr lang="en-US" altLang="zh-CN" sz="2800" b="1">
                <a:latin typeface="+mj-ea"/>
                <a:ea typeface="+mj-ea"/>
                <a:cs typeface="+mj-ea"/>
              </a:rPr>
              <a:t>70 </a:t>
            </a:r>
            <a:r>
              <a:rPr lang="zh-CN" altLang="zh-CN" sz="2800" b="1">
                <a:latin typeface="+mj-ea"/>
                <a:ea typeface="+mj-ea"/>
                <a:cs typeface="+mj-ea"/>
              </a:rPr>
              <a:t>年代发生“滞涨”后，西方国家</a:t>
            </a:r>
            <a:r>
              <a:rPr lang="zh-CN" altLang="zh-CN" sz="2800" b="1">
                <a:solidFill>
                  <a:srgbClr val="FF0000"/>
                </a:solidFill>
                <a:latin typeface="+mj-ea"/>
                <a:ea typeface="+mj-ea"/>
                <a:cs typeface="+mj-ea"/>
              </a:rPr>
              <a:t>减少</a:t>
            </a:r>
            <a:r>
              <a:rPr lang="zh-CN" altLang="zh-CN" sz="2800" b="1">
                <a:latin typeface="+mj-ea"/>
                <a:ea typeface="+mj-ea"/>
                <a:cs typeface="+mj-ea"/>
              </a:rPr>
              <a:t>社会福利。</a:t>
            </a:r>
            <a:endParaRPr lang="zh-CN" altLang="zh-CN" sz="2800" b="1">
              <a:effectLst/>
              <a:latin typeface="+mj-ea"/>
              <a:ea typeface="+mj-ea"/>
              <a:cs typeface="+mj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3869" y="319416"/>
            <a:ext cx="183642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zh-CN" sz="36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、评价</a:t>
            </a:r>
            <a:endParaRPr lang="zh-CN" altLang="zh-CN" sz="36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83870" y="3204845"/>
            <a:ext cx="11264265" cy="3107690"/>
            <a:chOff x="762" y="5047"/>
            <a:chExt cx="17739" cy="4894"/>
          </a:xfrm>
        </p:grpSpPr>
        <p:pic>
          <p:nvPicPr>
            <p:cNvPr id="4098" name="Picture 2" descr="https://pics2.baidu.com/feed/4610b912c8fcc3cea6c4732b69b10d8cd53f209f.jpeg?token=3f69645140b852298eeff6ebe8b75f84&amp;s=9D374D944817E7EF4E95FD56030010E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4443" y="5286"/>
              <a:ext cx="4059" cy="453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矩形 1"/>
            <p:cNvSpPr>
              <a:spLocks noChangeArrowheads="1"/>
            </p:cNvSpPr>
            <p:nvPr/>
          </p:nvSpPr>
          <p:spPr bwMode="auto">
            <a:xfrm>
              <a:off x="762" y="5047"/>
              <a:ext cx="12746" cy="4894"/>
            </a:xfrm>
            <a:prstGeom prst="rect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indent="457200"/>
              <a:r>
                <a: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英国社会福利计划的各项开支占到了公共支出总额的 </a:t>
              </a:r>
              <a:r>
                <a:rPr lang="en-US" altLang="zh-CN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50% </a:t>
              </a:r>
              <a:r>
                <a: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。瑞典主要靠借债和赤字预算来维持社会福利的各项开支。在各国社会福利开支仍在不断增加的同时</a:t>
              </a:r>
              <a:r>
                <a:rPr lang="en-US" altLang="zh-CN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,</a:t>
              </a:r>
              <a:r>
                <a: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各国的经济增长速度大幅度下降。联邦德国从 </a:t>
              </a:r>
              <a:r>
                <a:rPr lang="en-US" altLang="zh-CN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1970</a:t>
              </a:r>
              <a:r>
                <a: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年到 </a:t>
              </a:r>
              <a:r>
                <a:rPr lang="en-US" altLang="zh-CN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80</a:t>
              </a:r>
              <a:r>
                <a: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年代中期</a:t>
              </a:r>
              <a:r>
                <a:rPr lang="en-US" altLang="zh-CN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,</a:t>
              </a:r>
              <a:r>
                <a: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领取维持日常生活救济的人数增加了一倍。</a:t>
              </a:r>
              <a:r>
                <a:rPr lang="en-US" altLang="zh-CN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70%</a:t>
              </a:r>
              <a:r>
                <a: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以上的美国人反对政府在福利救济方面花更多的钱。 </a:t>
              </a:r>
              <a:endParaRPr lang="en-US" altLang="zh-CN" sz="2800">
                <a:latin typeface="微软雅黑" pitchFamily="34" charset="-122"/>
                <a:ea typeface="微软雅黑" pitchFamily="34" charset="-122"/>
                <a:cs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324678" y="1509389"/>
            <a:ext cx="8501270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美国黑人民权运动，反对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种族隔离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和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歧视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政策。</a:t>
            </a:r>
            <a:endParaRPr lang="zh-CN" altLang="zh-CN"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5739" y="2333400"/>
            <a:ext cx="5772978" cy="3784600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indent="457200"/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我梦想有一天，这个国家会站立起来，真正实现其信条的真谛：“我们认为这些真理是不言而喻的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——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人人生而平等。” </a:t>
            </a:r>
            <a:endParaRPr lang="en-US" altLang="zh-CN" sz="2400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  <a:p>
            <a:pPr indent="457200"/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我梦想有一天，在佐治亚的红山上，昔日奴隶的儿子将能够和昔日奴隶主的儿子坐在一起，共叙兄弟情谊。</a:t>
            </a: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/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……</a:t>
            </a: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indent="457200"/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我梦想有一天，我的四个孩子将在一个不是以他们的肤色，而是以他们的品格优劣来评价他们的国度里生活。</a:t>
            </a:r>
            <a:endParaRPr lang="zh-CN" altLang="en-US" sz="2400"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074" name="Picture 2" descr="https://timgsa.baidu.com/timg?image&amp;quality=80&amp;size=b9999_10000&amp;sec=1584500382669&amp;di=12499b633f8b2b743990d76b0bb09c63&amp;imgtype=0&amp;src=http%3A%2F%2Fi0.sinaimg.cn%2Fbook%2F2011%2F0114%2FU5636P112DT201101141458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95490" y="2427148"/>
            <a:ext cx="4762500" cy="36004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9210" y="201295"/>
            <a:ext cx="6157595" cy="58356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zh-CN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四、“福利国家”与社会运动</a:t>
            </a:r>
            <a:endParaRPr lang="zh-CN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83845" y="960120"/>
            <a:ext cx="31216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（二）社会运动</a:t>
            </a:r>
            <a:endParaRPr lang="zh-CN" altLang="en-US" sz="28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336825" y="552886"/>
            <a:ext cx="7008192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妇女运动，争取妇女与男子平等的权利。</a:t>
            </a:r>
            <a:endParaRPr lang="zh-CN" altLang="zh-CN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9218" name="Picture 2" descr="https://timgsa.baidu.com/timg?image&amp;quality=80&amp;size=b9999_10000&amp;sec=1584462781168&amp;di=2b850316136bc10b0e3327e679c59bc4&amp;imgtype=0&amp;src=http%3A%2F%2Ff.hiphotos.baidu.com%2Fbaike%2Fpic%2Fitem%2F359b033b5bb5c9ea487ec66fdf39b6003bf3b3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025" y="2226364"/>
            <a:ext cx="5754240" cy="32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97174" y="2226364"/>
            <a:ext cx="4082573" cy="32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34617" y="552126"/>
            <a:ext cx="6096000" cy="52197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学生运动，反对越南战争。</a:t>
            </a:r>
            <a:endParaRPr lang="zh-CN" altLang="zh-CN" sz="28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698976" y="572898"/>
            <a:ext cx="4979504" cy="6063198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400" b="1">
                <a:latin typeface="+mn-ea"/>
              </a:rPr>
              <a:t>答案在风中飘扬</a:t>
            </a:r>
            <a:endParaRPr lang="en-US" altLang="zh-CN" sz="2400" b="1">
              <a:latin typeface="+mn-ea"/>
            </a:endParaRPr>
          </a:p>
          <a:p>
            <a:pPr algn="r"/>
            <a:r>
              <a:rPr lang="en-US" altLang="zh-CN" sz="2000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000">
                <a:latin typeface="仿宋" panose="02010609060101010101" pitchFamily="49" charset="-122"/>
                <a:ea typeface="仿宋" panose="02010609060101010101" pitchFamily="49" charset="-122"/>
              </a:rPr>
              <a:t>鲍勃</a:t>
            </a:r>
            <a:r>
              <a:rPr lang="en-US" altLang="zh-CN" sz="2000"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zh-CN" altLang="en-US" sz="2000">
                <a:latin typeface="仿宋" panose="02010609060101010101" pitchFamily="49" charset="-122"/>
                <a:ea typeface="仿宋" panose="02010609060101010101" pitchFamily="49" charset="-122"/>
              </a:rPr>
              <a:t>迪伦</a:t>
            </a:r>
            <a:endParaRPr lang="en-US" altLang="zh-CN" sz="2000">
              <a:latin typeface="仿宋" pitchFamily="49" charset="-122"/>
              <a:ea typeface="仿宋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一个人要走过多少路</a:t>
            </a:r>
            <a:endParaRPr lang="en-US" altLang="zh-CN" sz="2000" b="1">
              <a:solidFill>
                <a:schemeClr val="accent2">
                  <a:lumMod val="50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才能被称为真正的男子汉</a:t>
            </a:r>
            <a:endParaRPr lang="zh-CN" altLang="en-US" sz="2000" b="1">
              <a:solidFill>
                <a:schemeClr val="accent2">
                  <a:lumMod val="50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一只白鸽要飞过多少片大海</a:t>
            </a:r>
            <a:endParaRPr lang="en-US" altLang="zh-CN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才能在沙丘安眠</a:t>
            </a:r>
            <a:endParaRPr lang="zh-CN" altLang="en-US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炮弹要多少次掠过天空</a:t>
            </a:r>
            <a:endParaRPr lang="zh-CN" altLang="en-US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才能被永远禁止</a:t>
            </a:r>
            <a:endParaRPr lang="en-US" altLang="zh-CN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答案啊 我的朋友 在风中飘扬</a:t>
            </a:r>
            <a:endParaRPr lang="zh-CN" altLang="en-US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答案它在这风中飘扬</a:t>
            </a:r>
            <a:endParaRPr lang="zh-CN" altLang="en-US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en-US" altLang="zh-CN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endParaRPr lang="en-US" altLang="zh-CN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一个人要仰望多少次</a:t>
            </a:r>
            <a:endParaRPr lang="zh-CN" altLang="en-US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才能望见天空</a:t>
            </a:r>
            <a:endParaRPr lang="zh-CN" altLang="en-US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一个人有多少耳朵</a:t>
            </a:r>
            <a:endParaRPr lang="zh-CN" altLang="en-US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才能听见身后人的哭泣</a:t>
            </a:r>
            <a:endParaRPr lang="en-US" altLang="zh-CN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要牺牲多少条生命</a:t>
            </a:r>
            <a:endParaRPr lang="zh-CN" altLang="en-US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才能知道太多的人已经死去</a:t>
            </a:r>
            <a:endParaRPr lang="zh-CN" altLang="en-US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答案啊 我的朋友 在风中飘扬</a:t>
            </a:r>
            <a:endParaRPr lang="zh-CN" altLang="en-US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答案它在这风中飘扬</a:t>
            </a:r>
            <a:r>
              <a:rPr lang="zh-CN" altLang="en-US" sz="2000">
                <a:latin typeface="仿宋" panose="02010609060101010101" pitchFamily="49" charset="-122"/>
                <a:ea typeface="仿宋" panose="02010609060101010101" pitchFamily="49" charset="-122"/>
              </a:rPr>
              <a:t>  </a:t>
            </a:r>
            <a:endParaRPr lang="zh-CN" altLang="en-US" sz="2000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1384" y="2009666"/>
            <a:ext cx="5288661" cy="342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77991" y="1652193"/>
            <a:ext cx="10466167" cy="17532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无论自由放任、国家干预，还是建立福利国家，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实质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都是资本主义制度的自我调节，其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目的</a:t>
            </a: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是都是为了维护资本主义制度！</a:t>
            </a:r>
            <a:endParaRPr lang="zh-CN" altLang="en-US" sz="36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1143000" y="3720465"/>
            <a:ext cx="8021320" cy="1014730"/>
          </a:xfrm>
          <a:prstGeom prst="rect">
            <a:avLst/>
          </a:prstGeom>
          <a:gradFill flip="none" rotWithShape="1">
            <a:gsLst>
              <a:gs pos="0">
                <a:srgbClr val="FFFF99">
                  <a:shade val="30000"/>
                  <a:satMod val="115000"/>
                </a:srgbClr>
              </a:gs>
              <a:gs pos="50000">
                <a:srgbClr val="FFFF99">
                  <a:shade val="67500"/>
                  <a:satMod val="115000"/>
                </a:srgbClr>
              </a:gs>
              <a:gs pos="100000">
                <a:srgbClr val="FFFF99">
                  <a:shade val="100000"/>
                  <a:satMod val="115000"/>
                </a:srgb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60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变化</a:t>
            </a:r>
            <a:r>
              <a:rPr lang="en-US" altLang="zh-CN" sz="60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</a:t>
            </a:r>
            <a:r>
              <a:rPr lang="zh-CN" altLang="en-US" sz="60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统治的手段方法</a:t>
            </a:r>
            <a:endParaRPr lang="zh-CN" altLang="en-US" sz="6000" b="1">
              <a:solidFill>
                <a:srgbClr val="0000CC"/>
              </a:solidFill>
              <a:latin typeface="微软雅黑" pitchFamily="34" charset="-122"/>
              <a:ea typeface="微软雅黑" pitchFamily="34" charset="-122"/>
              <a:cs typeface="微软雅黑" panose="020b0503020204020204" pitchFamily="34" charset="-122"/>
            </a:endParaRPr>
          </a:p>
        </p:txBody>
      </p:sp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1142365" y="5084445"/>
            <a:ext cx="8021955" cy="101473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</a:gra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60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不变</a:t>
            </a:r>
            <a:r>
              <a:rPr lang="en-US" altLang="zh-CN" sz="60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—</a:t>
            </a:r>
            <a:r>
              <a:rPr lang="zh-CN" altLang="en-US" sz="6000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资本主义制度</a:t>
            </a:r>
            <a:endParaRPr lang="zh-CN" altLang="en-US" sz="6000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345890" y="400500"/>
            <a:ext cx="4032776" cy="1153474"/>
          </a:xfrm>
          <a:prstGeom prst="horizontalScroll">
            <a:avLst>
              <a:gd name="adj" fmla="val 12500"/>
            </a:avLst>
          </a:prstGeom>
          <a:solidFill>
            <a:schemeClr val="accent2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r>
              <a:rPr lang="zh-CN" altLang="en-US" sz="4435" b="1" i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看透本质</a:t>
            </a:r>
            <a:endParaRPr lang="zh-CN" altLang="en-US" sz="4435" b="1" i="1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8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150600" y="10452100"/>
            <a:ext cx="342900" cy="2794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custom20205176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空白演示"/>
  <p:tag name="KSO_WM_UNIT_SHOW_EDIT_AREA_INDICATION" val="1"/>
  <p:tag name="KSO_WM_UNIT_TYPE" val="a"/>
  <p:tag name="KSO_WM_UNIT_VALUE" val="28"/>
</p:tagLst>
</file>

<file path=ppt/tags/tag64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6.xml><?xml version="1.0" encoding="utf-8"?>
<p:tagLst xmlns:p="http://schemas.openxmlformats.org/presentationml/2006/main">
  <p:tag name="KSO_WM_UNIT_TABLE_BEAUTIFY" val="smartTable{8f10cba0-742b-4ef4-af55-c5b946688550}"/>
</p:tagLst>
</file>

<file path=ppt/tags/tag6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宽屏</PresentationFormat>
  <Paragraphs>105</Paragraphs>
  <Slides>17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baseType="lpstr" size="27">
      <vt:lpstr>Arial</vt:lpstr>
      <vt:lpstr>微软雅黑</vt:lpstr>
      <vt:lpstr>Wingdings</vt:lpstr>
      <vt:lpstr>Calibri Light</vt:lpstr>
      <vt:lpstr>Calibri</vt:lpstr>
      <vt:lpstr>宋体</vt:lpstr>
      <vt:lpstr>楷体</vt:lpstr>
      <vt:lpstr>Times New Roman</vt:lpstr>
      <vt:lpstr>仿宋</vt:lpstr>
      <vt:lpstr>Office 主题​​</vt:lpstr>
      <vt:lpstr>二战后资本主义国家的新变化</vt:lpstr>
      <vt:lpstr>战后资本主义国家自我改变的原因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Administrator</cp:lastModifiedBy>
  <cp:revision>179</cp:revision>
  <dcterms:created xsi:type="dcterms:W3CDTF">2019-06-19T02:08:00Z</dcterms:created>
  <dcterms:modified xsi:type="dcterms:W3CDTF">2020-07-21T06:18:33Z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</Properties>
</file>