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1314" r:id="rId2"/>
    <p:sldId id="671" r:id="rId3"/>
    <p:sldId id="1510" r:id="rId4"/>
    <p:sldId id="1589" r:id="rId5"/>
    <p:sldId id="1590" r:id="rId6"/>
    <p:sldId id="1598" r:id="rId7"/>
    <p:sldId id="1591" r:id="rId8"/>
    <p:sldId id="1593" r:id="rId9"/>
    <p:sldId id="1612" r:id="rId10"/>
    <p:sldId id="1613" r:id="rId11"/>
    <p:sldId id="1594" r:id="rId12"/>
    <p:sldId id="1614" r:id="rId13"/>
    <p:sldId id="1599" r:id="rId14"/>
    <p:sldId id="1600" r:id="rId15"/>
    <p:sldId id="1595" r:id="rId16"/>
    <p:sldId id="1596" r:id="rId17"/>
    <p:sldId id="1574" r:id="rId18"/>
    <p:sldId id="1597" r:id="rId19"/>
    <p:sldId id="1601" r:id="rId20"/>
    <p:sldId id="1602" r:id="rId21"/>
    <p:sldId id="1606" r:id="rId22"/>
    <p:sldId id="1603" r:id="rId23"/>
    <p:sldId id="1604" r:id="rId24"/>
    <p:sldId id="1607" r:id="rId25"/>
    <p:sldId id="1608" r:id="rId26"/>
    <p:sldId id="1605" r:id="rId27"/>
    <p:sldId id="1610" r:id="rId28"/>
    <p:sldId id="1615" r:id="rId29"/>
    <p:sldId id="1611" r:id="rId30"/>
    <p:sldId id="1583" r:id="rId31"/>
    <p:sldId id="1617" r:id="rId32"/>
    <p:sldId id="1609" r:id="rId33"/>
    <p:sldId id="1616" r:id="rId34"/>
    <p:sldId id="1587" r:id="rId35"/>
  </p:sldIdLst>
  <p:sldSz cx="11522075" cy="7200900"/>
  <p:notesSz cx="6858000" cy="9144000"/>
  <p:custDataLst>
    <p:tags r:id="rId37"/>
  </p:custDataLst>
  <p:defaultTextStyle>
    <a:defPPr>
      <a:defRPr lang="zh-CN"/>
    </a:defPPr>
    <a:lvl1pPr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533400" indent="-76200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1068388" indent="-153988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603375" indent="-231775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2138363" indent="-309563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800000"/>
    <a:srgbClr val="948A54"/>
    <a:srgbClr val="663300"/>
    <a:srgbClr val="660033"/>
    <a:srgbClr val="CC6600"/>
    <a:srgbClr val="760000"/>
    <a:srgbClr val="996600"/>
    <a:srgbClr val="333300"/>
  </p:clrMru>
</p:presentationPr>
</file>

<file path=ppt/tableStyles.xml><?xml version="1.0" encoding="utf-8"?>
<a:tblStyleLst xmlns:a="http://schemas.openxmlformats.org/drawingml/2006/main" def="{5C22544A-7EE6-4342-B048-85BDC9FD1C3A}">
  <a:tblStyle styleId="{0505E3EF-67EA-436B-97B2-0124C06EBD24}" styleName="中度样式 4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中度样式 3 - 强调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DCAF9ED-07DC-4A11-8D7F-57B35C25682E}" styleName="中度样式 1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中度样式 3 - 强调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深色样式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9601" autoAdjust="0"/>
    <p:restoredTop sz="95060" autoAdjust="0"/>
  </p:normalViewPr>
  <p:slideViewPr>
    <p:cSldViewPr>
      <p:cViewPr varScale="1">
        <p:scale>
          <a:sx n="67" d="100"/>
          <a:sy n="67" d="100"/>
        </p:scale>
        <p:origin x="-540" y="-72"/>
      </p:cViewPr>
      <p:guideLst>
        <p:guide orient="horz" pos="2268"/>
        <p:guide pos="36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06984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06984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7F83153-AC61-4877-813F-1F2392F43084}" type="datetimeFigureOut">
              <a:rPr lang="zh-CN" altLang="en-US"/>
              <a:pPr>
                <a:defRPr/>
              </a:pPr>
              <a:t>2017/12/21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6984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06984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5CC4A05-AA02-4BE7-9A31-083FF28779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1068388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3400" algn="l" defTabSz="1068388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68388" algn="l" defTabSz="1068388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3375" algn="l" defTabSz="1068388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38363" algn="l" defTabSz="1068388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4620" algn="l" defTabSz="106984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9544" algn="l" defTabSz="106984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44468" algn="l" defTabSz="106984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79392" algn="l" defTabSz="1069848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68388" fontAlgn="base">
              <a:spcBef>
                <a:spcPct val="0"/>
              </a:spcBef>
              <a:spcAft>
                <a:spcPct val="0"/>
              </a:spcAft>
              <a:defRPr/>
            </a:pPr>
            <a:fld id="{FBB608A7-60BA-4A10-AE1F-226B36994A88}" type="slidenum">
              <a:rPr lang="zh-CN" altLang="en-US"/>
              <a:pPr defTabSz="1068388"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7411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68388" fontAlgn="base">
              <a:spcBef>
                <a:spcPct val="0"/>
              </a:spcBef>
              <a:spcAft>
                <a:spcPct val="0"/>
              </a:spcAft>
              <a:defRPr/>
            </a:pPr>
            <a:fld id="{0DD7BC0A-B28A-4715-A238-360984FD4AEB}" type="slidenum">
              <a:rPr lang="zh-CN" altLang="en-US"/>
              <a:pPr defTabSz="1068388"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68388" fontAlgn="base">
              <a:spcBef>
                <a:spcPct val="0"/>
              </a:spcBef>
              <a:spcAft>
                <a:spcPct val="0"/>
              </a:spcAft>
              <a:defRPr/>
            </a:pPr>
            <a:fld id="{521FD79C-7FE6-4610-A2B8-AF379B42B65A}" type="slidenum">
              <a:rPr lang="en-US" altLang="zh-CN"/>
              <a:pPr defTabSz="1068388"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 altLang="zh-CN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68388" fontAlgn="base">
              <a:spcBef>
                <a:spcPct val="0"/>
              </a:spcBef>
              <a:spcAft>
                <a:spcPct val="0"/>
              </a:spcAft>
              <a:defRPr/>
            </a:pPr>
            <a:fld id="{940E454C-E2C3-4F84-AC9E-10ED83F78CEB}" type="slidenum">
              <a:rPr lang="en-US" altLang="zh-CN"/>
              <a:pPr defTabSz="1068388"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n-US" altLang="zh-CN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236947"/>
            <a:ext cx="9793764" cy="15435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4080510"/>
            <a:ext cx="8065453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4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9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4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95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4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93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CC674-4A10-474D-A41D-09F14C559298}" type="datetimeFigureOut">
              <a:rPr lang="zh-CN" altLang="en-US"/>
              <a:pPr>
                <a:defRPr/>
              </a:pPr>
              <a:t>2017/12/21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99FBA-1EC8-48EC-A461-9CF5EEA6E7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904B9-1929-42EA-ADC7-54900D6DA443}" type="datetimeFigureOut">
              <a:rPr lang="zh-CN" altLang="en-US"/>
              <a:pPr>
                <a:defRPr/>
              </a:pPr>
              <a:t>2017/12/21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A51EC-F54A-4231-8F1B-07C6EEF54F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627245"/>
            <a:ext cx="9793764" cy="1430179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3052049"/>
            <a:ext cx="9793764" cy="157519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49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984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47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39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746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0954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444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793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A5238-3A2A-4361-9F77-F7C6740B7E6D}" type="datetimeFigureOut">
              <a:rPr lang="zh-CN" altLang="en-US"/>
              <a:pPr>
                <a:defRPr/>
              </a:pPr>
              <a:t>2017/12/21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892EF-1E40-4C7C-833D-C04CC0CB31B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26132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355326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6BED0-46D7-4474-85EF-0E3960AF5BF9}" type="datetimeFigureOut">
              <a:rPr lang="zh-CN" altLang="en-US"/>
              <a:pPr>
                <a:defRPr/>
              </a:pPr>
              <a:t>2017/12/21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64214-1C83-4C95-BF67-4A12A471FA8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88370"/>
            <a:ext cx="10369868" cy="12001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611869"/>
            <a:ext cx="5090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924" indent="0">
              <a:buNone/>
              <a:defRPr sz="2300" b="1"/>
            </a:lvl2pPr>
            <a:lvl3pPr marL="1069848" indent="0">
              <a:buNone/>
              <a:defRPr sz="2100" b="1"/>
            </a:lvl3pPr>
            <a:lvl4pPr marL="1604772" indent="0">
              <a:buNone/>
              <a:defRPr sz="1900" b="1"/>
            </a:lvl4pPr>
            <a:lvl5pPr marL="2139696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544" indent="0">
              <a:buNone/>
              <a:defRPr sz="1900" b="1"/>
            </a:lvl7pPr>
            <a:lvl8pPr marL="3744468" indent="0">
              <a:buNone/>
              <a:defRPr sz="1900" b="1"/>
            </a:lvl8pPr>
            <a:lvl9pPr marL="4279392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283619"/>
            <a:ext cx="5090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55" y="1611869"/>
            <a:ext cx="5092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924" indent="0">
              <a:buNone/>
              <a:defRPr sz="2300" b="1"/>
            </a:lvl2pPr>
            <a:lvl3pPr marL="1069848" indent="0">
              <a:buNone/>
              <a:defRPr sz="2100" b="1"/>
            </a:lvl3pPr>
            <a:lvl4pPr marL="1604772" indent="0">
              <a:buNone/>
              <a:defRPr sz="1900" b="1"/>
            </a:lvl4pPr>
            <a:lvl5pPr marL="2139696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544" indent="0">
              <a:buNone/>
              <a:defRPr sz="1900" b="1"/>
            </a:lvl7pPr>
            <a:lvl8pPr marL="3744468" indent="0">
              <a:buNone/>
              <a:defRPr sz="1900" b="1"/>
            </a:lvl8pPr>
            <a:lvl9pPr marL="4279392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55" y="2283619"/>
            <a:ext cx="5092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E370A-2D9F-4B5E-A776-44CF03CBBA31}" type="datetimeFigureOut">
              <a:rPr lang="zh-CN" altLang="en-US"/>
              <a:pPr>
                <a:defRPr/>
              </a:pPr>
              <a:t>2017/12/21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73869-4197-4F64-99E3-6BD8700A9BB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B2FCF-8A86-4595-B306-1E58BD666189}" type="datetimeFigureOut">
              <a:rPr lang="zh-CN" altLang="en-US"/>
              <a:pPr>
                <a:defRPr/>
              </a:pPr>
              <a:t>2017/12/21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FF1DE-F1B5-488A-A742-A5F72163403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2B79B-7D30-45B4-9CEB-AC7B5E72E74A}" type="datetimeFigureOut">
              <a:rPr lang="zh-CN" altLang="en-US"/>
              <a:pPr>
                <a:defRPr/>
              </a:pPr>
              <a:t>2017/12/21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D6426-995C-4A35-AEE7-E2894034176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86702"/>
            <a:ext cx="3790683" cy="122015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86703"/>
            <a:ext cx="6441160" cy="6145769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506856"/>
            <a:ext cx="3790683" cy="4925616"/>
          </a:xfrm>
        </p:spPr>
        <p:txBody>
          <a:bodyPr/>
          <a:lstStyle>
            <a:lvl1pPr marL="0" indent="0">
              <a:buNone/>
              <a:defRPr sz="1600"/>
            </a:lvl1pPr>
            <a:lvl2pPr marL="534924" indent="0">
              <a:buNone/>
              <a:defRPr sz="1400"/>
            </a:lvl2pPr>
            <a:lvl3pPr marL="1069848" indent="0">
              <a:buNone/>
              <a:defRPr sz="1200"/>
            </a:lvl3pPr>
            <a:lvl4pPr marL="1604772" indent="0">
              <a:buNone/>
              <a:defRPr sz="1100"/>
            </a:lvl4pPr>
            <a:lvl5pPr marL="2139696" indent="0">
              <a:buNone/>
              <a:defRPr sz="1100"/>
            </a:lvl5pPr>
            <a:lvl6pPr marL="2674620" indent="0">
              <a:buNone/>
              <a:defRPr sz="1100"/>
            </a:lvl6pPr>
            <a:lvl7pPr marL="3209544" indent="0">
              <a:buNone/>
              <a:defRPr sz="1100"/>
            </a:lvl7pPr>
            <a:lvl8pPr marL="3744468" indent="0">
              <a:buNone/>
              <a:defRPr sz="1100"/>
            </a:lvl8pPr>
            <a:lvl9pPr marL="4279392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8C755-8776-4E5B-AA89-72F0C7B678C2}" type="datetimeFigureOut">
              <a:rPr lang="zh-CN" altLang="en-US"/>
              <a:pPr>
                <a:defRPr/>
              </a:pPr>
              <a:t>2017/12/21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57C1F-8FEE-4BFC-95DC-6309C08210D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5040630"/>
            <a:ext cx="6913245" cy="59507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643414"/>
            <a:ext cx="6913245" cy="4320540"/>
          </a:xfrm>
        </p:spPr>
        <p:txBody>
          <a:bodyPr rtlCol="0">
            <a:normAutofit/>
          </a:bodyPr>
          <a:lstStyle>
            <a:lvl1pPr marL="0" indent="0">
              <a:buNone/>
              <a:defRPr sz="3700"/>
            </a:lvl1pPr>
            <a:lvl2pPr marL="534924" indent="0">
              <a:buNone/>
              <a:defRPr sz="3300"/>
            </a:lvl2pPr>
            <a:lvl3pPr marL="1069848" indent="0">
              <a:buNone/>
              <a:defRPr sz="2800"/>
            </a:lvl3pPr>
            <a:lvl4pPr marL="1604772" indent="0">
              <a:buNone/>
              <a:defRPr sz="2300"/>
            </a:lvl4pPr>
            <a:lvl5pPr marL="2139696" indent="0">
              <a:buNone/>
              <a:defRPr sz="2300"/>
            </a:lvl5pPr>
            <a:lvl6pPr marL="2674620" indent="0">
              <a:buNone/>
              <a:defRPr sz="2300"/>
            </a:lvl6pPr>
            <a:lvl7pPr marL="3209544" indent="0">
              <a:buNone/>
              <a:defRPr sz="2300"/>
            </a:lvl7pPr>
            <a:lvl8pPr marL="3744468" indent="0">
              <a:buNone/>
              <a:defRPr sz="2300"/>
            </a:lvl8pPr>
            <a:lvl9pPr marL="4279392" indent="0">
              <a:buNone/>
              <a:defRPr sz="23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635705"/>
            <a:ext cx="6913245" cy="845105"/>
          </a:xfrm>
        </p:spPr>
        <p:txBody>
          <a:bodyPr/>
          <a:lstStyle>
            <a:lvl1pPr marL="0" indent="0">
              <a:buNone/>
              <a:defRPr sz="1600"/>
            </a:lvl1pPr>
            <a:lvl2pPr marL="534924" indent="0">
              <a:buNone/>
              <a:defRPr sz="1400"/>
            </a:lvl2pPr>
            <a:lvl3pPr marL="1069848" indent="0">
              <a:buNone/>
              <a:defRPr sz="1200"/>
            </a:lvl3pPr>
            <a:lvl4pPr marL="1604772" indent="0">
              <a:buNone/>
              <a:defRPr sz="1100"/>
            </a:lvl4pPr>
            <a:lvl5pPr marL="2139696" indent="0">
              <a:buNone/>
              <a:defRPr sz="1100"/>
            </a:lvl5pPr>
            <a:lvl6pPr marL="2674620" indent="0">
              <a:buNone/>
              <a:defRPr sz="1100"/>
            </a:lvl6pPr>
            <a:lvl7pPr marL="3209544" indent="0">
              <a:buNone/>
              <a:defRPr sz="1100"/>
            </a:lvl7pPr>
            <a:lvl8pPr marL="3744468" indent="0">
              <a:buNone/>
              <a:defRPr sz="1100"/>
            </a:lvl8pPr>
            <a:lvl9pPr marL="4279392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D190E-916B-434D-9015-C0AEE04BE892}" type="datetimeFigureOut">
              <a:rPr lang="zh-CN" altLang="en-US"/>
              <a:pPr>
                <a:defRPr/>
              </a:pPr>
              <a:t>2017/12/21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AB531-9878-48DF-85F4-E25A1C4447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EEE90-D4BA-4E08-9E1C-6F1077BD8B98}" type="datetimeFigureOut">
              <a:rPr lang="zh-CN" altLang="en-US"/>
              <a:pPr>
                <a:defRPr/>
              </a:pPr>
              <a:t>2017/12/21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834E6-C948-416F-8F62-E8FA26DE70D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25896" y="303372"/>
            <a:ext cx="3266589" cy="6450806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26131" y="303372"/>
            <a:ext cx="9607730" cy="6450806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0C9EF-84A1-4DAB-A049-BBB69A8077E0}" type="datetimeFigureOut">
              <a:rPr lang="zh-CN" altLang="en-US"/>
              <a:pPr>
                <a:defRPr/>
              </a:pPr>
              <a:t>2017/12/21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D7609-7985-47C8-9C12-63935410D46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576263" y="288925"/>
            <a:ext cx="10369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985" tIns="53492" rIns="106985" bIns="5349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576263" y="1679575"/>
            <a:ext cx="1036955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985" tIns="53492" rIns="106985" bIns="5349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263" y="6673850"/>
            <a:ext cx="2687637" cy="384175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l" defTabSz="1069848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70D2BBB-BFAD-45AF-A5C1-3FA21C93D4E6}" type="datetimeFigureOut">
              <a:rPr lang="zh-CN" altLang="en-US"/>
              <a:pPr>
                <a:defRPr/>
              </a:pPr>
              <a:t>2017/12/21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7000" y="6673850"/>
            <a:ext cx="3648075" cy="384175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ctr" defTabSz="1069848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8175" y="6673850"/>
            <a:ext cx="2687638" cy="384175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r" defTabSz="1069848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5789466-C0F0-497A-BA51-2C6488BD1E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1068388" rtl="0" eaLnBrk="0" fontAlgn="base" hangingPunct="0">
        <a:spcBef>
          <a:spcPct val="0"/>
        </a:spcBef>
        <a:spcAft>
          <a:spcPct val="0"/>
        </a:spcAft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068388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  <a:ea typeface="宋体" charset="-122"/>
        </a:defRPr>
      </a:lvl2pPr>
      <a:lvl3pPr algn="ctr" defTabSz="1068388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  <a:ea typeface="宋体" charset="-122"/>
        </a:defRPr>
      </a:lvl3pPr>
      <a:lvl4pPr algn="ctr" defTabSz="1068388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  <a:ea typeface="宋体" charset="-122"/>
        </a:defRPr>
      </a:lvl4pPr>
      <a:lvl5pPr algn="ctr" defTabSz="1068388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defTabSz="1068388" rtl="0" fontAlgn="base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defTabSz="1068388" rtl="0" fontAlgn="base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defTabSz="1068388" rtl="0" fontAlgn="base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defTabSz="1068388" rtl="0" fontAlgn="base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400050" indent="-400050" algn="l" defTabSz="10683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333375" algn="l" defTabSz="10683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6675" indent="-266700" algn="l" defTabSz="10683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1663" indent="-266700" algn="l" defTabSz="10683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6650" indent="-266700" algn="l" defTabSz="10683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2082" indent="-267462" algn="l" defTabSz="106984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77006" indent="-267462" algn="l" defTabSz="106984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11930" indent="-267462" algn="l" defTabSz="106984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6854" indent="-267462" algn="l" defTabSz="106984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924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848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772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696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4620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9544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4468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9392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6.xml"/><Relationship Id="rId18" Type="http://schemas.openxmlformats.org/officeDocument/2006/relationships/slide" Target="slide8.xml"/><Relationship Id="rId3" Type="http://schemas.openxmlformats.org/officeDocument/2006/relationships/image" Target="../media/image10.png"/><Relationship Id="rId21" Type="http://schemas.openxmlformats.org/officeDocument/2006/relationships/slide" Target="slide31.xml"/><Relationship Id="rId7" Type="http://schemas.openxmlformats.org/officeDocument/2006/relationships/image" Target="../media/image14.png"/><Relationship Id="rId12" Type="http://schemas.openxmlformats.org/officeDocument/2006/relationships/slide" Target="slide5.xml"/><Relationship Id="rId17" Type="http://schemas.openxmlformats.org/officeDocument/2006/relationships/slide" Target="slide18.xml"/><Relationship Id="rId2" Type="http://schemas.openxmlformats.org/officeDocument/2006/relationships/notesSlide" Target="../notesSlides/notesSlide2.xml"/><Relationship Id="rId16" Type="http://schemas.openxmlformats.org/officeDocument/2006/relationships/slide" Target="slide17.xml"/><Relationship Id="rId20" Type="http://schemas.openxmlformats.org/officeDocument/2006/relationships/slide" Target="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11" Type="http://schemas.openxmlformats.org/officeDocument/2006/relationships/slide" Target="slide16.xml"/><Relationship Id="rId24" Type="http://schemas.openxmlformats.org/officeDocument/2006/relationships/slide" Target="slide14.xml"/><Relationship Id="rId5" Type="http://schemas.openxmlformats.org/officeDocument/2006/relationships/image" Target="../media/image12.jpeg"/><Relationship Id="rId15" Type="http://schemas.openxmlformats.org/officeDocument/2006/relationships/slide" Target="slide7.xml"/><Relationship Id="rId23" Type="http://schemas.openxmlformats.org/officeDocument/2006/relationships/slide" Target="slide12.xml"/><Relationship Id="rId10" Type="http://schemas.openxmlformats.org/officeDocument/2006/relationships/image" Target="../media/image15.jpeg"/><Relationship Id="rId19" Type="http://schemas.openxmlformats.org/officeDocument/2006/relationships/slide" Target="slide22.xml"/><Relationship Id="rId4" Type="http://schemas.openxmlformats.org/officeDocument/2006/relationships/image" Target="../media/image11.png"/><Relationship Id="rId9" Type="http://schemas.openxmlformats.org/officeDocument/2006/relationships/slide" Target="slide32.xml"/><Relationship Id="rId14" Type="http://schemas.openxmlformats.org/officeDocument/2006/relationships/slide" Target="slide29.xml"/><Relationship Id="rId22" Type="http://schemas.openxmlformats.org/officeDocument/2006/relationships/slide" Target="slide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10" Type="http://schemas.openxmlformats.org/officeDocument/2006/relationships/image" Target="../media/image21.jpeg"/><Relationship Id="rId4" Type="http://schemas.openxmlformats.org/officeDocument/2006/relationships/image" Target="../media/image13.jpeg"/><Relationship Id="rId9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10" Type="http://schemas.openxmlformats.org/officeDocument/2006/relationships/image" Target="../media/image26.jpeg"/><Relationship Id="rId4" Type="http://schemas.openxmlformats.org/officeDocument/2006/relationships/image" Target="../media/image13.jpeg"/><Relationship Id="rId9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10" Type="http://schemas.openxmlformats.org/officeDocument/2006/relationships/image" Target="../media/image36.jpeg"/><Relationship Id="rId4" Type="http://schemas.openxmlformats.org/officeDocument/2006/relationships/image" Target="../media/image13.jpeg"/><Relationship Id="rId9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43.jpeg"/><Relationship Id="rId5" Type="http://schemas.openxmlformats.org/officeDocument/2006/relationships/image" Target="../media/image14.png"/><Relationship Id="rId10" Type="http://schemas.openxmlformats.org/officeDocument/2006/relationships/image" Target="../media/image42.jpeg"/><Relationship Id="rId4" Type="http://schemas.openxmlformats.org/officeDocument/2006/relationships/image" Target="../media/image13.jpeg"/><Relationship Id="rId9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13.jpeg"/><Relationship Id="rId7" Type="http://schemas.openxmlformats.org/officeDocument/2006/relationships/image" Target="../media/image4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5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10" Type="http://schemas.openxmlformats.org/officeDocument/2006/relationships/image" Target="../media/image57.jpeg"/><Relationship Id="rId4" Type="http://schemas.openxmlformats.org/officeDocument/2006/relationships/image" Target="../media/image13.jpeg"/><Relationship Id="rId9" Type="http://schemas.openxmlformats.org/officeDocument/2006/relationships/image" Target="../media/image56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image" Target="../media/image60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12.jpeg"/><Relationship Id="rId7" Type="http://schemas.openxmlformats.org/officeDocument/2006/relationships/image" Target="../media/image6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13" Type="http://schemas.openxmlformats.org/officeDocument/2006/relationships/image" Target="../media/image69.png"/><Relationship Id="rId18" Type="http://schemas.openxmlformats.org/officeDocument/2006/relationships/image" Target="../media/image74.png"/><Relationship Id="rId3" Type="http://schemas.openxmlformats.org/officeDocument/2006/relationships/image" Target="../media/image12.jpeg"/><Relationship Id="rId21" Type="http://schemas.openxmlformats.org/officeDocument/2006/relationships/image" Target="../media/image77.png"/><Relationship Id="rId7" Type="http://schemas.openxmlformats.org/officeDocument/2006/relationships/image" Target="../media/image16.png"/><Relationship Id="rId12" Type="http://schemas.openxmlformats.org/officeDocument/2006/relationships/slide" Target="slide17.xml"/><Relationship Id="rId17" Type="http://schemas.openxmlformats.org/officeDocument/2006/relationships/image" Target="../media/image73.png"/><Relationship Id="rId2" Type="http://schemas.openxmlformats.org/officeDocument/2006/relationships/image" Target="../media/image10.png"/><Relationship Id="rId16" Type="http://schemas.openxmlformats.org/officeDocument/2006/relationships/image" Target="../media/image72.png"/><Relationship Id="rId20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68.png"/><Relationship Id="rId5" Type="http://schemas.openxmlformats.org/officeDocument/2006/relationships/image" Target="../media/image14.png"/><Relationship Id="rId15" Type="http://schemas.openxmlformats.org/officeDocument/2006/relationships/image" Target="../media/image71.png"/><Relationship Id="rId23" Type="http://schemas.openxmlformats.org/officeDocument/2006/relationships/image" Target="../media/image79.png"/><Relationship Id="rId10" Type="http://schemas.openxmlformats.org/officeDocument/2006/relationships/image" Target="../media/image67.png"/><Relationship Id="rId19" Type="http://schemas.openxmlformats.org/officeDocument/2006/relationships/image" Target="../media/image75.png"/><Relationship Id="rId4" Type="http://schemas.openxmlformats.org/officeDocument/2006/relationships/image" Target="../media/image13.jpeg"/><Relationship Id="rId9" Type="http://schemas.openxmlformats.org/officeDocument/2006/relationships/image" Target="../media/image66.png"/><Relationship Id="rId14" Type="http://schemas.openxmlformats.org/officeDocument/2006/relationships/image" Target="../media/image70.png"/><Relationship Id="rId22" Type="http://schemas.openxmlformats.org/officeDocument/2006/relationships/image" Target="../media/image78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82.jpeg"/><Relationship Id="rId5" Type="http://schemas.openxmlformats.org/officeDocument/2006/relationships/image" Target="../media/image13.jpeg"/><Relationship Id="rId10" Type="http://schemas.openxmlformats.org/officeDocument/2006/relationships/image" Target="../media/image81.png"/><Relationship Id="rId4" Type="http://schemas.openxmlformats.org/officeDocument/2006/relationships/image" Target="../media/image12.jpeg"/><Relationship Id="rId9" Type="http://schemas.openxmlformats.org/officeDocument/2006/relationships/image" Target="../media/image80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3" Type="http://schemas.openxmlformats.org/officeDocument/2006/relationships/image" Target="../media/image84.jpeg"/><Relationship Id="rId7" Type="http://schemas.openxmlformats.org/officeDocument/2006/relationships/image" Target="../media/image15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35" descr="50983120160111035019656013392900.jpg"/>
          <p:cNvPicPr>
            <a:picLocks noChangeAspect="1"/>
          </p:cNvPicPr>
          <p:nvPr/>
        </p:nvPicPr>
        <p:blipFill>
          <a:blip r:embed="rId3">
            <a:lum bright="-20000"/>
            <a:grayscl/>
          </a:blip>
          <a:srcRect b="6383"/>
          <a:stretch>
            <a:fillRect/>
          </a:stretch>
        </p:blipFill>
        <p:spPr bwMode="auto">
          <a:xfrm>
            <a:off x="3975100" y="1600200"/>
            <a:ext cx="757237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图片 34" descr="50983120160111035019656013392900.jpg"/>
          <p:cNvPicPr>
            <a:picLocks noChangeAspect="1"/>
          </p:cNvPicPr>
          <p:nvPr/>
        </p:nvPicPr>
        <p:blipFill>
          <a:blip r:embed="rId3">
            <a:lum bright="-20000"/>
            <a:grayscl/>
          </a:blip>
          <a:srcRect b="6383"/>
          <a:stretch>
            <a:fillRect/>
          </a:stretch>
        </p:blipFill>
        <p:spPr bwMode="auto">
          <a:xfrm>
            <a:off x="0" y="1600200"/>
            <a:ext cx="757237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圆角矩形 12"/>
          <p:cNvSpPr/>
          <p:nvPr/>
        </p:nvSpPr>
        <p:spPr>
          <a:xfrm>
            <a:off x="275551" y="457179"/>
            <a:ext cx="3913850" cy="720000"/>
          </a:xfrm>
          <a:prstGeom prst="round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5400000">
            <a:off x="81756" y="635794"/>
            <a:ext cx="714375" cy="357188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5400000">
            <a:off x="10278" y="645219"/>
            <a:ext cx="714380" cy="357190"/>
          </a:xfrm>
          <a:prstGeom prst="triangle">
            <a:avLst>
              <a:gd name="adj" fmla="val 50000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903288" y="534988"/>
            <a:ext cx="3128962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人教版八年级上册</a:t>
            </a:r>
          </a:p>
        </p:txBody>
      </p:sp>
      <p:pic>
        <p:nvPicPr>
          <p:cNvPr id="26" name="图片 25" descr="QQ截图2017070611504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-1" y="1581607"/>
            <a:ext cx="11522075" cy="90017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4" name="TextBox 43"/>
          <p:cNvSpPr txBox="1"/>
          <p:nvPr/>
        </p:nvSpPr>
        <p:spPr>
          <a:xfrm>
            <a:off x="2254250" y="2901950"/>
            <a:ext cx="7292975" cy="769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第</a:t>
            </a:r>
            <a:r>
              <a:rPr lang="en-US" altLang="zh-CN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24</a:t>
            </a:r>
            <a:r>
              <a:rPr lang="zh-CN" altLang="en-US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课   人民解放战争的胜利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798566" y="2096863"/>
            <a:ext cx="4105611" cy="64633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第七单元  解放战争</a:t>
            </a:r>
          </a:p>
        </p:txBody>
      </p:sp>
      <p:pic>
        <p:nvPicPr>
          <p:cNvPr id="16" name="Picture 21" descr="psd36"/>
          <p:cNvPicPr>
            <a:picLocks noChangeAspect="1" noChangeArrowheads="1"/>
          </p:cNvPicPr>
          <p:nvPr/>
        </p:nvPicPr>
        <p:blipFill>
          <a:blip r:embed="rId5">
            <a:grayscl/>
          </a:blip>
          <a:srcRect t="12599" b="18141"/>
          <a:stretch>
            <a:fillRect/>
          </a:stretch>
        </p:blipFill>
        <p:spPr bwMode="auto">
          <a:xfrm>
            <a:off x="1898622" y="3968753"/>
            <a:ext cx="7929618" cy="1714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355" name="Picture 22" descr="两党旗帜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1788" y="5824538"/>
            <a:ext cx="2994025" cy="137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图片 22" descr="t010e373e18b64e92ee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74822" y="4243392"/>
            <a:ext cx="1599027" cy="11430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" name="图片 24" descr="7988378616874551926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17897" y="4243392"/>
            <a:ext cx="1502414" cy="11538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8" name="图片 27" descr="t01714fe1f6fd210570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9533" y="4243392"/>
            <a:ext cx="1609736" cy="11430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9" name="图片 28" descr="20151214-2573fc8cad63aa28_600x5000.jpg"/>
          <p:cNvPicPr>
            <a:picLocks noChangeAspect="1"/>
          </p:cNvPicPr>
          <p:nvPr/>
        </p:nvPicPr>
        <p:blipFill>
          <a:blip r:embed="rId10">
            <a:lum bright="-20000"/>
          </a:blip>
          <a:stretch>
            <a:fillRect/>
          </a:stretch>
        </p:blipFill>
        <p:spPr>
          <a:xfrm>
            <a:off x="6832607" y="4243392"/>
            <a:ext cx="1619247" cy="11825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" name="图片 29" descr="t012ea5c0c7ce50eb2c.jpg"/>
          <p:cNvPicPr>
            <a:picLocks noChangeAspect="1"/>
          </p:cNvPicPr>
          <p:nvPr/>
        </p:nvPicPr>
        <p:blipFill>
          <a:blip r:embed="rId11"/>
          <a:srcRect l="9570" r="11328"/>
          <a:stretch>
            <a:fillRect/>
          </a:stretch>
        </p:blipFill>
        <p:spPr>
          <a:xfrm>
            <a:off x="8475681" y="4243392"/>
            <a:ext cx="1285884" cy="1219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图片 94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 l="24814"/>
          <a:stretch/>
        </p:blipFill>
        <p:spPr>
          <a:xfrm>
            <a:off x="0" y="719733"/>
            <a:ext cx="11522075" cy="6481167"/>
          </a:xfrm>
          <a:prstGeom prst="rect">
            <a:avLst/>
          </a:prstGeom>
        </p:spPr>
      </p:pic>
      <p:sp>
        <p:nvSpPr>
          <p:cNvPr id="61" name="AutoShape 12"/>
          <p:cNvSpPr>
            <a:spLocks/>
          </p:cNvSpPr>
          <p:nvPr/>
        </p:nvSpPr>
        <p:spPr bwMode="auto">
          <a:xfrm>
            <a:off x="760413" y="2100263"/>
            <a:ext cx="285750" cy="3786187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320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6387" name="Picture 271" descr="21"/>
          <p:cNvPicPr>
            <a:picLocks noChangeAspect="1" noChangeArrowheads="1"/>
          </p:cNvPicPr>
          <p:nvPr/>
        </p:nvPicPr>
        <p:blipFill>
          <a:blip r:embed="rId4">
            <a:lum contrast="-32000"/>
          </a:blip>
          <a:srcRect/>
          <a:stretch>
            <a:fillRect/>
          </a:stretch>
        </p:blipFill>
        <p:spPr bwMode="auto">
          <a:xfrm>
            <a:off x="-96838" y="1671638"/>
            <a:ext cx="1000126" cy="507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Box 87"/>
          <p:cNvSpPr txBox="1">
            <a:spLocks noChangeArrowheads="1"/>
          </p:cNvSpPr>
          <p:nvPr/>
        </p:nvSpPr>
        <p:spPr bwMode="auto">
          <a:xfrm>
            <a:off x="117475" y="1868488"/>
            <a:ext cx="388938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人民解放战争的胜利</a:t>
            </a:r>
          </a:p>
        </p:txBody>
      </p:sp>
      <p:sp>
        <p:nvSpPr>
          <p:cNvPr id="116" name="矩形 115"/>
          <p:cNvSpPr>
            <a:spLocks noChangeArrowheads="1"/>
          </p:cNvSpPr>
          <p:nvPr/>
        </p:nvSpPr>
        <p:spPr bwMode="auto">
          <a:xfrm>
            <a:off x="1046163" y="1736725"/>
            <a:ext cx="22145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1.</a:t>
            </a:r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解放区的土地改革</a:t>
            </a:r>
          </a:p>
        </p:txBody>
      </p:sp>
      <p:pic>
        <p:nvPicPr>
          <p:cNvPr id="16390" name="图片 62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图片 66" descr="624f9a79jw1eelyzwvu5xj20b408t75j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图片 67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" name="矩形 68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7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75" name="直角三角形 7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8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79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81" name="直角三角形 8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16400" name="图片 84" descr="624f9a79jw1eelyzwvu5xj20b408t75j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89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sp>
        <p:nvSpPr>
          <p:cNvPr id="91" name="矩形 90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117850" y="885825"/>
            <a:ext cx="43576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1</a:t>
            </a:r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3200" b="1" u="sng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土地政策的改变</a:t>
            </a:r>
          </a:p>
        </p:txBody>
      </p:sp>
      <p:sp>
        <p:nvSpPr>
          <p:cNvPr id="94" name="AutoShape 12"/>
          <p:cNvSpPr>
            <a:spLocks/>
          </p:cNvSpPr>
          <p:nvPr/>
        </p:nvSpPr>
        <p:spPr bwMode="auto">
          <a:xfrm>
            <a:off x="3117850" y="1171575"/>
            <a:ext cx="285750" cy="2286000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320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974725" y="3814763"/>
            <a:ext cx="2500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2.</a:t>
            </a:r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战略进攻</a:t>
            </a:r>
          </a:p>
        </p:txBody>
      </p:sp>
      <p:sp>
        <p:nvSpPr>
          <p:cNvPr id="37" name="AutoShape 12"/>
          <p:cNvSpPr>
            <a:spLocks/>
          </p:cNvSpPr>
          <p:nvPr/>
        </p:nvSpPr>
        <p:spPr bwMode="auto">
          <a:xfrm rot="10800000">
            <a:off x="8475663" y="5373688"/>
            <a:ext cx="285750" cy="1143000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320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9" name="矩形 98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117850" y="1314450"/>
            <a:ext cx="2214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760000"/>
                </a:solidFill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3200" b="1">
                <a:solidFill>
                  <a:srgbClr val="760000"/>
                </a:solidFill>
                <a:latin typeface="华文新魏"/>
                <a:ea typeface="华文新魏"/>
                <a:cs typeface="华文新魏"/>
              </a:rPr>
              <a:t>2</a:t>
            </a:r>
            <a:r>
              <a:rPr lang="zh-CN" altLang="en-US" sz="3200" b="1">
                <a:solidFill>
                  <a:srgbClr val="760000"/>
                </a:solidFill>
                <a:latin typeface="华文新魏"/>
                <a:ea typeface="华文新魏"/>
                <a:cs typeface="华文新魏"/>
              </a:rPr>
              <a:t>）时间</a:t>
            </a:r>
            <a:endParaRPr lang="zh-CN" altLang="en-US" sz="3200" b="1" u="sng">
              <a:solidFill>
                <a:srgbClr val="760000"/>
              </a:solidFill>
              <a:latin typeface="华文新魏"/>
              <a:ea typeface="华文新魏"/>
              <a:cs typeface="华文新魏"/>
            </a:endParaRPr>
          </a:p>
        </p:txBody>
      </p:sp>
      <p:pic>
        <p:nvPicPr>
          <p:cNvPr id="16408" name="图片 46" descr="t018d16e110143ea110.jpg"/>
          <p:cNvPicPr>
            <a:picLocks noChangeAspect="1"/>
          </p:cNvPicPr>
          <p:nvPr/>
        </p:nvPicPr>
        <p:blipFill>
          <a:blip r:embed="rId10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矩形 47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59" name="矩形 58"/>
          <p:cNvSpPr>
            <a:spLocks noChangeArrowheads="1"/>
          </p:cNvSpPr>
          <p:nvPr/>
        </p:nvSpPr>
        <p:spPr bwMode="auto">
          <a:xfrm>
            <a:off x="974725" y="5588000"/>
            <a:ext cx="2643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3.</a:t>
            </a:r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战略决战</a:t>
            </a:r>
          </a:p>
        </p:txBody>
      </p:sp>
      <p:sp>
        <p:nvSpPr>
          <p:cNvPr id="62" name="矩形 6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3117850" y="4873625"/>
            <a:ext cx="20716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1</a:t>
            </a:r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3200" b="1" u="sng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背景</a:t>
            </a:r>
          </a:p>
        </p:txBody>
      </p:sp>
      <p:sp>
        <p:nvSpPr>
          <p:cNvPr id="70" name="矩形 69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3117850" y="1743075"/>
            <a:ext cx="3143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760000"/>
                </a:solidFill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3200" b="1">
                <a:solidFill>
                  <a:srgbClr val="760000"/>
                </a:solidFill>
                <a:latin typeface="华文新魏"/>
                <a:ea typeface="华文新魏"/>
                <a:cs typeface="华文新魏"/>
              </a:rPr>
              <a:t>3</a:t>
            </a:r>
            <a:r>
              <a:rPr lang="zh-CN" altLang="en-US" sz="3200" b="1">
                <a:solidFill>
                  <a:srgbClr val="760000"/>
                </a:solidFill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3200" b="1" u="sng">
                <a:solidFill>
                  <a:srgbClr val="760000"/>
                </a:solidFill>
                <a:latin typeface="华文新魏"/>
                <a:ea typeface="华文新魏"/>
                <a:cs typeface="华文新魏"/>
              </a:rPr>
              <a:t>改革纲领</a:t>
            </a:r>
          </a:p>
        </p:txBody>
      </p:sp>
      <p:sp>
        <p:nvSpPr>
          <p:cNvPr id="71" name="矩形 70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3117850" y="2171700"/>
            <a:ext cx="4786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760000"/>
                </a:solidFill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3200" b="1">
                <a:solidFill>
                  <a:srgbClr val="760000"/>
                </a:solidFill>
                <a:latin typeface="华文新魏"/>
                <a:ea typeface="华文新魏"/>
                <a:cs typeface="华文新魏"/>
              </a:rPr>
              <a:t>4</a:t>
            </a:r>
            <a:r>
              <a:rPr lang="zh-CN" altLang="en-US" sz="3200" b="1">
                <a:solidFill>
                  <a:srgbClr val="760000"/>
                </a:solidFill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3200" b="1" u="sng">
                <a:solidFill>
                  <a:srgbClr val="760000"/>
                </a:solidFill>
                <a:latin typeface="华文新魏"/>
                <a:ea typeface="华文新魏"/>
                <a:cs typeface="华文新魏"/>
              </a:rPr>
              <a:t>土地改革总路线</a:t>
            </a:r>
          </a:p>
        </p:txBody>
      </p:sp>
      <p:sp>
        <p:nvSpPr>
          <p:cNvPr id="98" name="矩形 97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8904288" y="5373688"/>
            <a:ext cx="14287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u="sng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三大战役影响</a:t>
            </a:r>
          </a:p>
        </p:txBody>
      </p:sp>
      <p:sp>
        <p:nvSpPr>
          <p:cNvPr id="102" name="矩形 10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3117850" y="2671763"/>
            <a:ext cx="2428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5</a:t>
            </a:r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3200" b="1" u="sng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结果</a:t>
            </a:r>
          </a:p>
        </p:txBody>
      </p:sp>
      <p:sp>
        <p:nvSpPr>
          <p:cNvPr id="103" name="TextBox 102">
            <a:hlinkClick r:id="rId14" action="ppaction://hlinksldjump"/>
          </p:cNvPr>
          <p:cNvSpPr txBox="1">
            <a:spLocks noChangeArrowheads="1"/>
          </p:cNvSpPr>
          <p:nvPr/>
        </p:nvSpPr>
        <p:spPr bwMode="auto">
          <a:xfrm>
            <a:off x="3201988" y="3814763"/>
            <a:ext cx="3416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刘邓大军挺进大别山</a:t>
            </a:r>
          </a:p>
        </p:txBody>
      </p:sp>
      <p:sp>
        <p:nvSpPr>
          <p:cNvPr id="105" name="矩形 104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3117850" y="5529263"/>
            <a:ext cx="3429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2</a:t>
            </a:r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3200" b="1" u="sng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三大战役</a:t>
            </a:r>
          </a:p>
        </p:txBody>
      </p:sp>
      <p:sp>
        <p:nvSpPr>
          <p:cNvPr id="106" name="矩形 105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261100" y="5159375"/>
            <a:ext cx="2571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①</a:t>
            </a:r>
            <a:r>
              <a:rPr lang="zh-CN" altLang="en-US" sz="3200" u="sng">
                <a:latin typeface="华文新魏"/>
                <a:ea typeface="华文新魏"/>
                <a:cs typeface="华文新魏"/>
              </a:rPr>
              <a:t>辽沈战役</a:t>
            </a:r>
            <a:endParaRPr lang="zh-CN" altLang="en-US" sz="3200" b="1" u="sng">
              <a:solidFill>
                <a:srgbClr val="800000"/>
              </a:solidFill>
              <a:latin typeface="华文新魏"/>
              <a:ea typeface="华文新魏"/>
              <a:cs typeface="华文新魏"/>
            </a:endParaRPr>
          </a:p>
        </p:txBody>
      </p:sp>
      <p:sp>
        <p:nvSpPr>
          <p:cNvPr id="53" name="矩形 52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3117850" y="3159125"/>
            <a:ext cx="2428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6</a:t>
            </a:r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3200" b="1" u="sng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意义</a:t>
            </a:r>
          </a:p>
        </p:txBody>
      </p:sp>
      <p:sp>
        <p:nvSpPr>
          <p:cNvPr id="56" name="AutoShape 12"/>
          <p:cNvSpPr>
            <a:spLocks/>
          </p:cNvSpPr>
          <p:nvPr/>
        </p:nvSpPr>
        <p:spPr bwMode="auto">
          <a:xfrm>
            <a:off x="3189288" y="5172075"/>
            <a:ext cx="214312" cy="1500188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320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4" name="AutoShape 12"/>
          <p:cNvSpPr>
            <a:spLocks/>
          </p:cNvSpPr>
          <p:nvPr/>
        </p:nvSpPr>
        <p:spPr bwMode="auto">
          <a:xfrm>
            <a:off x="6046788" y="5373688"/>
            <a:ext cx="214312" cy="1071562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320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5" name="矩形 64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6261100" y="5645150"/>
            <a:ext cx="24288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②</a:t>
            </a:r>
            <a:r>
              <a:rPr lang="zh-CN" altLang="en-US" sz="3200" u="sng">
                <a:latin typeface="华文新魏"/>
                <a:ea typeface="华文新魏"/>
                <a:cs typeface="华文新魏"/>
              </a:rPr>
              <a:t>淮海战役</a:t>
            </a:r>
            <a:endParaRPr lang="zh-CN" altLang="en-US" sz="3200" b="1" u="sng">
              <a:solidFill>
                <a:srgbClr val="800000"/>
              </a:solidFill>
              <a:latin typeface="华文新魏"/>
              <a:ea typeface="华文新魏"/>
              <a:cs typeface="华文新魏"/>
            </a:endParaRPr>
          </a:p>
        </p:txBody>
      </p:sp>
      <p:sp>
        <p:nvSpPr>
          <p:cNvPr id="66" name="矩形 65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6261100" y="6159500"/>
            <a:ext cx="2428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③</a:t>
            </a:r>
            <a:r>
              <a:rPr lang="zh-CN" altLang="en-US" sz="3200" u="sng">
                <a:latin typeface="华文新魏"/>
                <a:ea typeface="华文新魏"/>
                <a:cs typeface="华文新魏"/>
              </a:rPr>
              <a:t>平津战役</a:t>
            </a:r>
            <a:endParaRPr lang="zh-CN" altLang="en-US" sz="3200" b="1">
              <a:solidFill>
                <a:srgbClr val="800000"/>
              </a:solidFill>
              <a:latin typeface="华文新魏"/>
              <a:ea typeface="华文新魏"/>
              <a:cs typeface="华文新魏"/>
            </a:endParaRPr>
          </a:p>
        </p:txBody>
      </p:sp>
      <p:sp>
        <p:nvSpPr>
          <p:cNvPr id="80" name="矩形 79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3117850" y="6315075"/>
            <a:ext cx="3429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（</a:t>
            </a:r>
            <a:r>
              <a:rPr lang="en-US" altLang="zh-CN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3</a:t>
            </a:r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）</a:t>
            </a:r>
            <a:r>
              <a:rPr lang="zh-CN" altLang="en-US" sz="3200" b="1" u="sng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渡江战役</a:t>
            </a:r>
          </a:p>
        </p:txBody>
      </p:sp>
      <p:sp>
        <p:nvSpPr>
          <p:cNvPr id="84" name="TextBox 83">
            <a:hlinkClick r:id="rId14" action="ppaction://hlinksldjump"/>
          </p:cNvPr>
          <p:cNvSpPr txBox="1">
            <a:spLocks noChangeArrowheads="1"/>
          </p:cNvSpPr>
          <p:nvPr/>
        </p:nvSpPr>
        <p:spPr bwMode="auto">
          <a:xfrm>
            <a:off x="5173663" y="1362075"/>
            <a:ext cx="1301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华文新魏"/>
                <a:ea typeface="华文新魏"/>
                <a:cs typeface="华文新魏"/>
              </a:rPr>
              <a:t>1947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年</a:t>
            </a:r>
          </a:p>
        </p:txBody>
      </p:sp>
      <p:sp>
        <p:nvSpPr>
          <p:cNvPr id="90" name="AutoShape 12"/>
          <p:cNvSpPr>
            <a:spLocks/>
          </p:cNvSpPr>
          <p:nvPr/>
        </p:nvSpPr>
        <p:spPr bwMode="auto">
          <a:xfrm>
            <a:off x="6618288" y="3448050"/>
            <a:ext cx="214312" cy="1366838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320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2" name="矩形 91"/>
          <p:cNvSpPr>
            <a:spLocks noChangeArrowheads="1"/>
          </p:cNvSpPr>
          <p:nvPr/>
        </p:nvSpPr>
        <p:spPr bwMode="auto">
          <a:xfrm>
            <a:off x="6832600" y="3171825"/>
            <a:ext cx="3429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①时间</a:t>
            </a:r>
          </a:p>
        </p:txBody>
      </p:sp>
      <p:sp>
        <p:nvSpPr>
          <p:cNvPr id="109" name="矩形 108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832600" y="3587750"/>
            <a:ext cx="2143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②</a:t>
            </a:r>
            <a:r>
              <a:rPr lang="zh-CN" altLang="en-US" sz="3200" b="1" u="sng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指挥者</a:t>
            </a:r>
          </a:p>
        </p:txBody>
      </p:sp>
      <p:sp>
        <p:nvSpPr>
          <p:cNvPr id="110" name="矩形 109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6832600" y="4029075"/>
            <a:ext cx="16430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③</a:t>
            </a:r>
            <a:r>
              <a:rPr lang="zh-CN" altLang="en-US" sz="3200" b="1" u="sng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部队</a:t>
            </a:r>
          </a:p>
        </p:txBody>
      </p:sp>
      <p:sp>
        <p:nvSpPr>
          <p:cNvPr id="111" name="矩形 110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6832600" y="4445000"/>
            <a:ext cx="1714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④</a:t>
            </a:r>
            <a:r>
              <a:rPr lang="zh-CN" altLang="en-US" sz="3200" b="1" u="sng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意义</a:t>
            </a:r>
          </a:p>
        </p:txBody>
      </p:sp>
      <p:sp>
        <p:nvSpPr>
          <p:cNvPr id="112" name="TextBox 111">
            <a:hlinkClick r:id="rId14" action="ppaction://hlinksldjump"/>
          </p:cNvPr>
          <p:cNvSpPr txBox="1">
            <a:spLocks noChangeArrowheads="1"/>
          </p:cNvSpPr>
          <p:nvPr/>
        </p:nvSpPr>
        <p:spPr bwMode="auto">
          <a:xfrm>
            <a:off x="8286750" y="3219450"/>
            <a:ext cx="16605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华文新魏"/>
                <a:ea typeface="华文新魏"/>
                <a:cs typeface="华文新魏"/>
              </a:rPr>
              <a:t>1947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年夏</a:t>
            </a:r>
          </a:p>
        </p:txBody>
      </p:sp>
      <p:sp>
        <p:nvSpPr>
          <p:cNvPr id="113" name="TextBox 112">
            <a:hlinkClick r:id="rId14" action="ppaction://hlinksldjump"/>
          </p:cNvPr>
          <p:cNvSpPr txBox="1">
            <a:spLocks noChangeArrowheads="1"/>
          </p:cNvSpPr>
          <p:nvPr/>
        </p:nvSpPr>
        <p:spPr bwMode="auto">
          <a:xfrm>
            <a:off x="8555038" y="3648075"/>
            <a:ext cx="26971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刘伯承、邓小平</a:t>
            </a:r>
          </a:p>
        </p:txBody>
      </p:sp>
      <p:sp>
        <p:nvSpPr>
          <p:cNvPr id="114" name="TextBox 113">
            <a:hlinkClick r:id="rId14" action="ppaction://hlinksldjump"/>
          </p:cNvPr>
          <p:cNvSpPr txBox="1">
            <a:spLocks noChangeArrowheads="1"/>
          </p:cNvSpPr>
          <p:nvPr/>
        </p:nvSpPr>
        <p:spPr bwMode="auto">
          <a:xfrm>
            <a:off x="8143875" y="4029075"/>
            <a:ext cx="35464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华文新魏"/>
                <a:ea typeface="华文新魏"/>
                <a:cs typeface="华文新魏"/>
              </a:rPr>
              <a:t>晋冀鲁豫解放军主力</a:t>
            </a:r>
          </a:p>
        </p:txBody>
      </p:sp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116" grpId="0"/>
      <p:bldP spid="91" grpId="0"/>
      <p:bldP spid="94" grpId="0" animBg="1"/>
      <p:bldP spid="35" grpId="0"/>
      <p:bldP spid="37" grpId="0" animBg="1"/>
      <p:bldP spid="99" grpId="0"/>
      <p:bldP spid="59" grpId="0"/>
      <p:bldP spid="62" grpId="0"/>
      <p:bldP spid="70" grpId="0"/>
      <p:bldP spid="71" grpId="0"/>
      <p:bldP spid="98" grpId="0"/>
      <p:bldP spid="102" grpId="0"/>
      <p:bldP spid="103" grpId="0"/>
      <p:bldP spid="105" grpId="0"/>
      <p:bldP spid="106" grpId="0"/>
      <p:bldP spid="53" grpId="0"/>
      <p:bldP spid="56" grpId="0" animBg="1"/>
      <p:bldP spid="64" grpId="0" animBg="1"/>
      <p:bldP spid="65" grpId="0"/>
      <p:bldP spid="66" grpId="0"/>
      <p:bldP spid="80" grpId="0"/>
      <p:bldP spid="84" grpId="0"/>
      <p:bldP spid="90" grpId="0" animBg="1"/>
      <p:bldP spid="92" grpId="0"/>
      <p:bldP spid="109" grpId="0"/>
      <p:bldP spid="110" grpId="0"/>
      <p:bldP spid="111" grpId="0"/>
      <p:bldP spid="112" grpId="0"/>
      <p:bldP spid="113" grpId="0"/>
      <p:bldP spid="1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 descr="50983120160111035019656013392900.jp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6383"/>
          <a:stretch>
            <a:fillRect/>
          </a:stretch>
        </p:blipFill>
        <p:spPr>
          <a:xfrm>
            <a:off x="0" y="1385871"/>
            <a:ext cx="11522075" cy="4782553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77838" y="3243263"/>
            <a:ext cx="2903537" cy="1831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r>
              <a:rPr lang="en-US" altLang="zh-CN" sz="2800">
                <a:latin typeface="华文隶书"/>
                <a:ea typeface="华文隶书"/>
                <a:cs typeface="华文隶书"/>
              </a:rPr>
              <a:t>1946</a:t>
            </a:r>
            <a:r>
              <a:rPr lang="zh-CN" altLang="en-US" sz="2800">
                <a:latin typeface="华文隶书"/>
                <a:ea typeface="华文隶书"/>
                <a:cs typeface="华文隶书"/>
              </a:rPr>
              <a:t>年</a:t>
            </a:r>
            <a:r>
              <a:rPr lang="en-US" altLang="zh-CN" sz="2800">
                <a:latin typeface="华文隶书"/>
                <a:ea typeface="华文隶书"/>
                <a:cs typeface="华文隶书"/>
              </a:rPr>
              <a:t>6</a:t>
            </a:r>
            <a:r>
              <a:rPr lang="zh-CN" altLang="en-US" sz="2800">
                <a:latin typeface="华文隶书"/>
                <a:ea typeface="华文隶书"/>
                <a:cs typeface="华文隶书"/>
              </a:rPr>
              <a:t>月 国民党进攻中原解放区 </a:t>
            </a:r>
            <a:endParaRPr lang="en-US" altLang="zh-CN" sz="2800">
              <a:latin typeface="华文隶书"/>
              <a:ea typeface="华文隶书"/>
              <a:cs typeface="华文隶书"/>
            </a:endParaRPr>
          </a:p>
          <a:p>
            <a:r>
              <a:rPr lang="zh-CN" altLang="en-US" sz="2800">
                <a:latin typeface="华文隶书"/>
                <a:ea typeface="华文隶书"/>
                <a:cs typeface="华文隶书"/>
              </a:rPr>
              <a:t>粉碎敌人全面进攻和重点进攻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667250" y="3271838"/>
            <a:ext cx="2000250" cy="1400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r>
              <a:rPr lang="en-US" altLang="zh-CN" sz="2800">
                <a:latin typeface="华文隶书"/>
                <a:ea typeface="华文隶书"/>
                <a:cs typeface="华文隶书"/>
              </a:rPr>
              <a:t>1947</a:t>
            </a:r>
            <a:r>
              <a:rPr lang="zh-CN" altLang="en-US" sz="2800">
                <a:latin typeface="华文隶书"/>
                <a:ea typeface="华文隶书"/>
                <a:cs typeface="华文隶书"/>
              </a:rPr>
              <a:t>年夏 刘邓大军挺进大别山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95952" y="2457442"/>
            <a:ext cx="2450442" cy="677415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700" b="1" dirty="0">
                <a:latin typeface="华文隶书" pitchFamily="2" charset="-122"/>
                <a:ea typeface="华文隶书" pitchFamily="2" charset="-122"/>
              </a:rPr>
              <a:t>战略防御</a:t>
            </a: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3239158" y="2528880"/>
            <a:ext cx="636115" cy="455057"/>
          </a:xfrm>
          <a:prstGeom prst="rightArrow">
            <a:avLst>
              <a:gd name="adj1" fmla="val 50000"/>
              <a:gd name="adj2" fmla="val 29121"/>
            </a:avLst>
          </a:prstGeom>
          <a:solidFill>
            <a:schemeClr val="bg2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11" name="Text Box 7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310728" y="2457442"/>
            <a:ext cx="2450441" cy="661750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700" b="1" dirty="0">
                <a:latin typeface="华文隶书" pitchFamily="2" charset="-122"/>
                <a:ea typeface="华文隶书" pitchFamily="2" charset="-122"/>
              </a:rPr>
              <a:t>战略进攻</a:t>
            </a:r>
          </a:p>
        </p:txBody>
      </p:sp>
      <p:sp>
        <p:nvSpPr>
          <p:cNvPr id="12" name="AutoShape 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882496" y="2457442"/>
            <a:ext cx="726131" cy="453390"/>
          </a:xfrm>
          <a:prstGeom prst="rightArrow">
            <a:avLst>
              <a:gd name="adj1" fmla="val 50000"/>
              <a:gd name="adj2" fmla="val 33364"/>
            </a:avLst>
          </a:prstGeom>
          <a:solidFill>
            <a:schemeClr val="bg2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106985" tIns="53492" rIns="106985" bIns="53492" anchor="ctr"/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17913" y="1457325"/>
            <a:ext cx="3570287" cy="769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人民解放战争</a:t>
            </a:r>
          </a:p>
        </p:txBody>
      </p:sp>
      <p:sp>
        <p:nvSpPr>
          <p:cNvPr id="17" name="Text Box 7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8025504" y="2386004"/>
            <a:ext cx="2450441" cy="661750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700" b="1" dirty="0">
                <a:latin typeface="华文隶书" pitchFamily="2" charset="-122"/>
                <a:ea typeface="华文隶书" pitchFamily="2" charset="-122"/>
              </a:rPr>
              <a:t>战略决战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7904163" y="3171825"/>
            <a:ext cx="3429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隶书"/>
                <a:ea typeface="华文隶书"/>
                <a:cs typeface="华文隶书"/>
              </a:rPr>
              <a:t>①辽沈战役</a:t>
            </a:r>
            <a:endParaRPr lang="zh-CN" altLang="en-US" sz="3200" b="1">
              <a:solidFill>
                <a:srgbClr val="800000"/>
              </a:solidFill>
              <a:latin typeface="华文隶书"/>
              <a:ea typeface="华文隶书"/>
              <a:cs typeface="华文隶书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7904163" y="3659188"/>
            <a:ext cx="3429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隶书"/>
                <a:ea typeface="华文隶书"/>
                <a:cs typeface="华文隶书"/>
              </a:rPr>
              <a:t>②平津战役</a:t>
            </a:r>
            <a:endParaRPr lang="zh-CN" altLang="en-US" sz="3200" b="1">
              <a:solidFill>
                <a:srgbClr val="800000"/>
              </a:solidFill>
              <a:latin typeface="华文隶书"/>
              <a:ea typeface="华文隶书"/>
              <a:cs typeface="华文隶书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7904163" y="4159250"/>
            <a:ext cx="3429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隶书"/>
                <a:ea typeface="华文隶书"/>
                <a:cs typeface="华文隶书"/>
              </a:rPr>
              <a:t>③淮海战役</a:t>
            </a:r>
            <a:endParaRPr lang="zh-CN" altLang="en-US" sz="3200" b="1">
              <a:solidFill>
                <a:srgbClr val="800000"/>
              </a:solidFill>
              <a:latin typeface="华文隶书"/>
              <a:ea typeface="华文隶书"/>
              <a:cs typeface="华文隶书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7904163" y="4659313"/>
            <a:ext cx="3429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隶书"/>
                <a:ea typeface="华文隶书"/>
                <a:cs typeface="华文隶书"/>
              </a:rPr>
              <a:t>④渡江战役</a:t>
            </a:r>
            <a:endParaRPr lang="zh-CN" altLang="en-US" sz="3200" b="1">
              <a:solidFill>
                <a:srgbClr val="800000"/>
              </a:solidFill>
              <a:latin typeface="华文隶书"/>
              <a:ea typeface="华文隶书"/>
              <a:cs typeface="华文隶书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8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688939" y="2386004"/>
            <a:ext cx="9715568" cy="3636073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58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6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19468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19471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19475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3500438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6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2646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土地政策改变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260350" y="1528763"/>
            <a:ext cx="108537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将抗战时期</a:t>
            </a:r>
            <a:r>
              <a:rPr lang="zh-CN" altLang="en-US" sz="3200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减租减息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政策改为实行</a:t>
            </a:r>
            <a:r>
              <a:rPr lang="zh-CN" altLang="en-US" sz="3200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耕者有其田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的土地政策。</a:t>
            </a:r>
          </a:p>
        </p:txBody>
      </p:sp>
      <p:pic>
        <p:nvPicPr>
          <p:cNvPr id="19478" name="图片 45" descr="t01eb2f9a4859bacf31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46163" y="2600325"/>
            <a:ext cx="3429000" cy="303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图片 46" descr="83618_20120601173035122200_1.jpg"/>
          <p:cNvPicPr>
            <a:picLocks noChangeAspect="1"/>
          </p:cNvPicPr>
          <p:nvPr/>
        </p:nvPicPr>
        <p:blipFill>
          <a:blip r:embed="rId9"/>
          <a:srcRect t="5984" b="5451"/>
          <a:stretch>
            <a:fillRect/>
          </a:stretch>
        </p:blipFill>
        <p:spPr>
          <a:xfrm>
            <a:off x="6189663" y="2814638"/>
            <a:ext cx="3905250" cy="2709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8" name="右箭头 47"/>
          <p:cNvSpPr/>
          <p:nvPr/>
        </p:nvSpPr>
        <p:spPr>
          <a:xfrm>
            <a:off x="4618029" y="3814764"/>
            <a:ext cx="1285884" cy="785818"/>
          </a:xfrm>
          <a:prstGeom prst="rightArrow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4000527" y="3671888"/>
            <a:ext cx="7215238" cy="321471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82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0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20492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20495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0499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15716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0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004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经过</a:t>
            </a:r>
          </a:p>
        </p:txBody>
      </p:sp>
      <p:pic>
        <p:nvPicPr>
          <p:cNvPr id="205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2643188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2" name="TextBox 2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改革纲领</a:t>
            </a: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2643188" y="808038"/>
            <a:ext cx="91186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中国共产党召开</a:t>
            </a:r>
            <a:r>
              <a:rPr lang="zh-CN" altLang="en-US" sz="3200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全国土地会议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，颁布</a:t>
            </a:r>
            <a:r>
              <a:rPr lang="en-US" altLang="zh-CN" sz="3200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《</a:t>
            </a:r>
            <a:r>
              <a:rPr lang="zh-CN" altLang="en-US" sz="3200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中国土地法大纲</a:t>
            </a:r>
            <a:r>
              <a:rPr lang="en-US" altLang="zh-CN" sz="3200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》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。</a:t>
            </a:r>
          </a:p>
        </p:txBody>
      </p:sp>
      <p:pic>
        <p:nvPicPr>
          <p:cNvPr id="45" name="图片 44" descr="t014cf7afbe96e5e339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38" y="1814513"/>
            <a:ext cx="3676650" cy="5214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6" name="圆角矩形 45"/>
          <p:cNvSpPr/>
          <p:nvPr/>
        </p:nvSpPr>
        <p:spPr>
          <a:xfrm>
            <a:off x="3903663" y="2030413"/>
            <a:ext cx="1000125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内容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4975225" y="1958975"/>
            <a:ext cx="66436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大纲规定：没收地主土地，废除</a:t>
            </a:r>
            <a:r>
              <a:rPr lang="zh-CN" altLang="en-US" sz="3200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封建剥削的土地制度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，实行</a:t>
            </a:r>
            <a:r>
              <a:rPr lang="zh-CN" altLang="en-US" sz="3200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耕者有其田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，按照农村人口</a:t>
            </a:r>
            <a:r>
              <a:rPr lang="zh-CN" altLang="en-US" sz="3200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平均分配土地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。</a:t>
            </a:r>
          </a:p>
        </p:txBody>
      </p:sp>
      <p:pic>
        <p:nvPicPr>
          <p:cNvPr id="49" name="图片 48" descr="t019e558e5cf676def5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24325" y="3743325"/>
            <a:ext cx="3305175" cy="260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508" name="矩形 49"/>
          <p:cNvSpPr>
            <a:spLocks noChangeArrowheads="1"/>
          </p:cNvSpPr>
          <p:nvPr/>
        </p:nvSpPr>
        <p:spPr bwMode="auto">
          <a:xfrm>
            <a:off x="8001000" y="6386513"/>
            <a:ext cx="2786063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华文新魏"/>
                <a:ea typeface="华文新魏"/>
                <a:cs typeface="华文新魏"/>
              </a:rPr>
              <a:t>1947</a:t>
            </a:r>
            <a:r>
              <a:rPr lang="zh-CN" altLang="en-US">
                <a:latin typeface="华文新魏"/>
                <a:ea typeface="华文新魏"/>
                <a:cs typeface="华文新魏"/>
              </a:rPr>
              <a:t>年全国土地会议</a:t>
            </a:r>
          </a:p>
        </p:txBody>
      </p:sp>
      <p:sp>
        <p:nvSpPr>
          <p:cNvPr id="20509" name="矩形 51"/>
          <p:cNvSpPr>
            <a:spLocks noChangeArrowheads="1"/>
          </p:cNvSpPr>
          <p:nvPr/>
        </p:nvSpPr>
        <p:spPr bwMode="auto">
          <a:xfrm>
            <a:off x="4211638" y="6386513"/>
            <a:ext cx="3146425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华文新魏"/>
                <a:ea typeface="华文新魏"/>
                <a:cs typeface="华文新魏"/>
              </a:rPr>
              <a:t>解放区农村进行土地改革</a:t>
            </a:r>
          </a:p>
        </p:txBody>
      </p:sp>
      <p:pic>
        <p:nvPicPr>
          <p:cNvPr id="48" name="图片 47" descr="b2dea6b2d4774a4b3a1823da060e3e01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43800" y="3743325"/>
            <a:ext cx="3529013" cy="257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46" grpId="0" animBg="1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4332277" y="1242996"/>
            <a:ext cx="6286544" cy="535785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506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4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21516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21519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1523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15716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24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004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经过</a:t>
            </a:r>
          </a:p>
        </p:txBody>
      </p:sp>
      <p:pic>
        <p:nvPicPr>
          <p:cNvPr id="21525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3929063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26" name="TextBox 23"/>
          <p:cNvSpPr txBox="1">
            <a:spLocks noChangeArrowheads="1"/>
          </p:cNvSpPr>
          <p:nvPr/>
        </p:nvSpPr>
        <p:spPr bwMode="auto">
          <a:xfrm>
            <a:off x="112713" y="873125"/>
            <a:ext cx="30559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土地改革总路线</a:t>
            </a: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403225" y="2243138"/>
            <a:ext cx="3071813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华文新魏"/>
                <a:ea typeface="华文新魏"/>
                <a:cs typeface="华文新魏"/>
              </a:rPr>
              <a:t>        依靠</a:t>
            </a:r>
            <a:r>
              <a:rPr lang="zh-CN" altLang="en-US" sz="3600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贫雇农</a:t>
            </a:r>
            <a:r>
              <a:rPr lang="zh-CN" altLang="en-US" sz="3600">
                <a:latin typeface="华文新魏"/>
                <a:ea typeface="华文新魏"/>
                <a:cs typeface="华文新魏"/>
              </a:rPr>
              <a:t>，团结</a:t>
            </a:r>
            <a:r>
              <a:rPr lang="zh-CN" altLang="en-US" sz="3600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中农</a:t>
            </a:r>
            <a:r>
              <a:rPr lang="zh-CN" altLang="en-US" sz="3600">
                <a:latin typeface="华文新魏"/>
                <a:ea typeface="华文新魏"/>
                <a:cs typeface="华文新魏"/>
              </a:rPr>
              <a:t>，有步骤地、有分别地消灭封建性剥削的土地制度，发展农业生产。</a:t>
            </a:r>
          </a:p>
        </p:txBody>
      </p:sp>
      <p:sp>
        <p:nvSpPr>
          <p:cNvPr id="45" name="矩形 44"/>
          <p:cNvSpPr>
            <a:spLocks noChangeArrowheads="1"/>
          </p:cNvSpPr>
          <p:nvPr/>
        </p:nvSpPr>
        <p:spPr bwMode="auto">
          <a:xfrm>
            <a:off x="4546600" y="3814763"/>
            <a:ext cx="6188075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华文新魏"/>
                <a:ea typeface="华文新魏"/>
                <a:cs typeface="华文新魏"/>
              </a:rPr>
              <a:t>         土地改革理念：贫雇农占农村人口的</a:t>
            </a:r>
            <a:r>
              <a:rPr lang="en-US" altLang="zh-CN">
                <a:latin typeface="华文新魏"/>
                <a:ea typeface="华文新魏"/>
                <a:cs typeface="华文新魏"/>
              </a:rPr>
              <a:t>70%</a:t>
            </a:r>
            <a:r>
              <a:rPr lang="zh-CN" altLang="en-US">
                <a:latin typeface="华文新魏"/>
                <a:ea typeface="华文新魏"/>
                <a:cs typeface="华文新魏"/>
              </a:rPr>
              <a:t>以上，雇农（他们没有或只有极少量的土地和生产工具 ）是农村中的无产阶级，贫农（只有较少土地）是半无产阶级。他们深受地主阶级的残酷剥削和压迫，是土改中的主力军。中农是农村中的小资产阶级，经济地位很不稳定，一部分人还受别人剥削。在土改中把贫雇农和中农联合起来，就是农村</a:t>
            </a:r>
            <a:r>
              <a:rPr lang="en-US" altLang="zh-CN">
                <a:latin typeface="华文新魏"/>
                <a:ea typeface="华文新魏"/>
                <a:cs typeface="华文新魏"/>
              </a:rPr>
              <a:t>90%</a:t>
            </a:r>
            <a:r>
              <a:rPr lang="zh-CN" altLang="en-US">
                <a:latin typeface="华文新魏"/>
                <a:ea typeface="华文新魏"/>
                <a:cs typeface="华文新魏"/>
              </a:rPr>
              <a:t>的人口结成的反封建的统一战线。</a:t>
            </a:r>
          </a:p>
        </p:txBody>
      </p:sp>
      <p:pic>
        <p:nvPicPr>
          <p:cNvPr id="46" name="图片 45" descr="t01cc13041669ccec3a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89475" y="1385888"/>
            <a:ext cx="3330575" cy="2373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" name="图片 46" descr="143931010597165261.JPEG"/>
          <p:cNvPicPr>
            <a:picLocks noChangeAspect="1"/>
          </p:cNvPicPr>
          <p:nvPr/>
        </p:nvPicPr>
        <p:blipFill>
          <a:blip r:embed="rId9"/>
          <a:srcRect b="9101"/>
          <a:stretch>
            <a:fillRect/>
          </a:stretch>
        </p:blipFill>
        <p:spPr>
          <a:xfrm>
            <a:off x="8047038" y="1385888"/>
            <a:ext cx="2093912" cy="2428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1189005" y="2743194"/>
            <a:ext cx="9215502" cy="407196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530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8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22540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22543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254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15716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8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004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结果</a:t>
            </a: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1546225" y="885825"/>
            <a:ext cx="92868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在中国共产党的领导下，经过艰苦的工作和斗争，解放区的土地改革历时一年多顺利完成，广大农民分得了土地、房屋、粮食和衣物。</a:t>
            </a: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1331913" y="5743575"/>
            <a:ext cx="35004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800">
                <a:latin typeface="华文新魏"/>
                <a:ea typeface="华文新魏"/>
                <a:cs typeface="华文新魏"/>
              </a:rPr>
              <a:t>1947</a:t>
            </a:r>
            <a:r>
              <a:rPr lang="zh-CN" altLang="en-US" sz="1800">
                <a:latin typeface="华文新魏"/>
                <a:ea typeface="华文新魏"/>
                <a:cs typeface="华文新魏"/>
              </a:rPr>
              <a:t>年全国土地会议后，积极参加土地改革运动的解放区群众在登记、丈量土地。</a:t>
            </a:r>
          </a:p>
        </p:txBody>
      </p:sp>
      <p:pic>
        <p:nvPicPr>
          <p:cNvPr id="45" name="图片 44" descr="1947年全国土地会议后，积极参加土地改革运动的解放区群众在登记、丈量土地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4788" y="3314700"/>
            <a:ext cx="3286125" cy="2473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图片 45" descr="t01d64a8b7bfab1dffb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03788" y="3386138"/>
            <a:ext cx="3181350" cy="2378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4760913" y="5970588"/>
            <a:ext cx="3500437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华文新魏"/>
                <a:ea typeface="华文新魏"/>
                <a:cs typeface="华文新魏"/>
              </a:rPr>
              <a:t>1947</a:t>
            </a:r>
            <a:r>
              <a:rPr lang="zh-CN" altLang="en-US">
                <a:latin typeface="华文新魏"/>
                <a:ea typeface="华文新魏"/>
                <a:cs typeface="华文新魏"/>
              </a:rPr>
              <a:t>年土地改革各地斗地主</a:t>
            </a: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8475663" y="6172200"/>
            <a:ext cx="1724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>
                <a:latin typeface="华文新魏"/>
                <a:ea typeface="华文新魏"/>
                <a:cs typeface="华文新魏"/>
              </a:rPr>
              <a:t>农民分到牲畜</a:t>
            </a:r>
          </a:p>
        </p:txBody>
      </p:sp>
      <p:pic>
        <p:nvPicPr>
          <p:cNvPr id="49" name="图片 48" descr="DF15E5FEDC3A2618B31C080878139A38 (1)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31188" y="3314700"/>
            <a:ext cx="2030412" cy="2928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1" name="矩形 50"/>
          <p:cNvSpPr>
            <a:spLocks noChangeArrowheads="1"/>
          </p:cNvSpPr>
          <p:nvPr/>
        </p:nvSpPr>
        <p:spPr bwMode="auto">
          <a:xfrm>
            <a:off x="1831975" y="2814638"/>
            <a:ext cx="82153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latin typeface="华文新魏"/>
                <a:ea typeface="华文新魏"/>
                <a:cs typeface="华文新魏"/>
              </a:rPr>
              <a:t>到</a:t>
            </a:r>
            <a:r>
              <a:rPr lang="en-US" altLang="zh-CN" sz="2400">
                <a:latin typeface="华文新魏"/>
                <a:ea typeface="华文新魏"/>
                <a:cs typeface="华文新魏"/>
              </a:rPr>
              <a:t>1948</a:t>
            </a:r>
            <a:r>
              <a:rPr lang="zh-CN" altLang="en-US" sz="2400">
                <a:latin typeface="华文新魏"/>
                <a:ea typeface="华文新魏"/>
                <a:cs typeface="华文新魏"/>
              </a:rPr>
              <a:t>年秋，在一亿人口的解放区消灭了封建的生产关系。</a:t>
            </a:r>
            <a:endParaRPr lang="zh-CN" altLang="en-US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9" grpId="0"/>
      <p:bldP spid="47" grpId="0"/>
      <p:bldP spid="48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474625" y="2171690"/>
            <a:ext cx="10429948" cy="3786214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4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2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23564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23567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357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15716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72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004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意义</a:t>
            </a: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1617663" y="879475"/>
            <a:ext cx="96440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①使农村的阶级关系和土地占有状况发生了根本性变化，激发了农民革命和生产的积极性。</a:t>
            </a:r>
            <a:endParaRPr lang="zh-CN" altLang="en-US" sz="3200" b="1">
              <a:solidFill>
                <a:srgbClr val="800000"/>
              </a:solidFill>
              <a:latin typeface="华文新魏"/>
              <a:ea typeface="华文新魏"/>
              <a:cs typeface="华文新魏"/>
            </a:endParaRPr>
          </a:p>
        </p:txBody>
      </p:sp>
      <p:pic>
        <p:nvPicPr>
          <p:cNvPr id="45" name="图片 44" descr="re_4dffd4b1cbfc5.jpg"/>
          <p:cNvPicPr>
            <a:picLocks noChangeAspect="1"/>
          </p:cNvPicPr>
          <p:nvPr/>
        </p:nvPicPr>
        <p:blipFill>
          <a:blip r:embed="rId8"/>
          <a:srcRect b="15118"/>
          <a:stretch>
            <a:fillRect/>
          </a:stretch>
        </p:blipFill>
        <p:spPr>
          <a:xfrm>
            <a:off x="1974850" y="2314575"/>
            <a:ext cx="4857750" cy="3051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6" name="矩形 45"/>
          <p:cNvSpPr>
            <a:spLocks noChangeArrowheads="1"/>
          </p:cNvSpPr>
          <p:nvPr/>
        </p:nvSpPr>
        <p:spPr bwMode="auto">
          <a:xfrm>
            <a:off x="1787525" y="5386388"/>
            <a:ext cx="5759450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华文新魏"/>
                <a:ea typeface="华文新魏"/>
                <a:cs typeface="华文新魏"/>
              </a:rPr>
              <a:t>冀中农民举行拥护土地改革运动大会会场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74663" y="2339975"/>
            <a:ext cx="142875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latin typeface="华文新魏"/>
                <a:ea typeface="华文新魏"/>
                <a:cs typeface="华文新魏"/>
              </a:rPr>
              <a:t>        广大农民在政治和经济上翻身以后，政治觉悟和组织程度空前提高。</a:t>
            </a:r>
          </a:p>
        </p:txBody>
      </p: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6988175" y="5327650"/>
            <a:ext cx="3416300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华文新魏"/>
                <a:ea typeface="华文新魏"/>
                <a:cs typeface="华文新魏"/>
              </a:rPr>
              <a:t>农民们夹道欢迎土改工作队</a:t>
            </a:r>
          </a:p>
        </p:txBody>
      </p:sp>
      <p:pic>
        <p:nvPicPr>
          <p:cNvPr id="48" name="图片 47" descr="农民们夹道欢迎土改工作队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956425" y="2314575"/>
            <a:ext cx="3733800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46" grpId="0"/>
      <p:bldP spid="29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903253" y="1957376"/>
            <a:ext cx="9429816" cy="514353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78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6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24588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24591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4595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15716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6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004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意义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1546225" y="885825"/>
            <a:ext cx="90725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②翻身农民踊跃参军参战，为人民解放战争的胜利提供了重要的人力、物力保障。</a:t>
            </a:r>
            <a:endParaRPr lang="zh-CN" altLang="en-US" sz="3200" b="1">
              <a:solidFill>
                <a:srgbClr val="800000"/>
              </a:solidFill>
              <a:latin typeface="华文新魏"/>
              <a:ea typeface="华文新魏"/>
              <a:cs typeface="华文新魏"/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831850" y="5243513"/>
            <a:ext cx="9501188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华文新魏"/>
                <a:ea typeface="华文新魏"/>
                <a:cs typeface="华文新魏"/>
              </a:rPr>
              <a:t>        在“参军保田”的口号下，大批青壮年农民潮水般涌入人民军队。各地农民不仅将粮食、被服等送上前线，而且组成运输队、担架队、破路队等随军组织，担负战地勤务。他们还广泛建立与加强民兵组织，配合解放军作战。三年中，晋冀鲁豫解放区参军农民累计达</a:t>
            </a:r>
            <a:r>
              <a:rPr lang="en-US" altLang="zh-CN">
                <a:latin typeface="华文新魏"/>
                <a:ea typeface="华文新魏"/>
                <a:cs typeface="华文新魏"/>
              </a:rPr>
              <a:t>148</a:t>
            </a:r>
            <a:r>
              <a:rPr lang="zh-CN" altLang="en-US">
                <a:latin typeface="华文新魏"/>
                <a:ea typeface="华文新魏"/>
                <a:cs typeface="华文新魏"/>
              </a:rPr>
              <a:t>万人；山东解放区先后有</a:t>
            </a:r>
            <a:r>
              <a:rPr lang="en-US" altLang="zh-CN">
                <a:latin typeface="华文新魏"/>
                <a:ea typeface="华文新魏"/>
                <a:cs typeface="华文新魏"/>
              </a:rPr>
              <a:t>59</a:t>
            </a:r>
            <a:r>
              <a:rPr lang="zh-CN" altLang="en-US">
                <a:latin typeface="华文新魏"/>
                <a:ea typeface="华文新魏"/>
                <a:cs typeface="华文新魏"/>
              </a:rPr>
              <a:t>万青年参军，还有</a:t>
            </a:r>
            <a:r>
              <a:rPr lang="en-US" altLang="zh-CN">
                <a:latin typeface="华文新魏"/>
                <a:ea typeface="华文新魏"/>
                <a:cs typeface="华文新魏"/>
              </a:rPr>
              <a:t>700</a:t>
            </a:r>
            <a:r>
              <a:rPr lang="zh-CN" altLang="en-US">
                <a:latin typeface="华文新魏"/>
                <a:ea typeface="华文新魏"/>
                <a:cs typeface="华文新魏"/>
              </a:rPr>
              <a:t>万民工随军征战。人民解放战争获得了取之不尽的人力、物力的支援。</a:t>
            </a:r>
          </a:p>
        </p:txBody>
      </p:sp>
      <p:pic>
        <p:nvPicPr>
          <p:cNvPr id="47" name="图片 46" descr="解放区的翻身农民纷纷把自己的子弟送来参加人民解放军。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93207" y="2028814"/>
            <a:ext cx="4353516" cy="2960391"/>
          </a:xfrm>
          <a:prstGeom prst="roundRect">
            <a:avLst>
              <a:gd name="adj" fmla="val 10784"/>
            </a:avLst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1474788" y="4957763"/>
            <a:ext cx="4286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800">
                <a:latin typeface="华文新魏"/>
                <a:ea typeface="华文新魏"/>
                <a:cs typeface="华文新魏"/>
              </a:rPr>
              <a:t>翻身农民纷纷把自己的子弟送来参军</a:t>
            </a:r>
          </a:p>
        </p:txBody>
      </p:sp>
      <p:pic>
        <p:nvPicPr>
          <p:cNvPr id="49" name="图片 48" descr="活跃在山东解放区的民工支前小车队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61037" y="2057390"/>
            <a:ext cx="4143404" cy="2900382"/>
          </a:xfrm>
          <a:prstGeom prst="roundRect">
            <a:avLst>
              <a:gd name="adj" fmla="val 12163"/>
            </a:avLst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0" name="矩形 49"/>
          <p:cNvSpPr>
            <a:spLocks noChangeArrowheads="1"/>
          </p:cNvSpPr>
          <p:nvPr/>
        </p:nvSpPr>
        <p:spPr bwMode="auto">
          <a:xfrm>
            <a:off x="5883275" y="4970463"/>
            <a:ext cx="38782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800">
                <a:latin typeface="华文新魏"/>
                <a:ea typeface="华文新魏"/>
                <a:cs typeface="华文新魏"/>
              </a:rPr>
              <a:t>活跃在山东解放区的民工支前小车队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9" grpId="0"/>
      <p:bldP spid="48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24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图片 2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图片 26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9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25611" name="图片 37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25614" name="图片 40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217488" y="5243513"/>
            <a:ext cx="1258887" cy="1281112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pPr algn="ctr"/>
            <a:r>
              <a:rPr kumimoji="1" lang="en-US" altLang="zh-CN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130</a:t>
            </a:r>
          </a:p>
          <a:p>
            <a:pPr algn="ctr"/>
            <a:r>
              <a:rPr kumimoji="1" lang="zh-CN" altLang="en-US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万人</a:t>
            </a:r>
          </a:p>
        </p:txBody>
      </p:sp>
      <p:sp>
        <p:nvSpPr>
          <p:cNvPr id="25619" name="Rectangle 19"/>
          <p:cNvSpPr>
            <a:spLocks noChangeArrowheads="1"/>
          </p:cNvSpPr>
          <p:nvPr/>
        </p:nvSpPr>
        <p:spPr bwMode="auto">
          <a:xfrm>
            <a:off x="1395413" y="2120900"/>
            <a:ext cx="1423987" cy="4400550"/>
          </a:xfrm>
          <a:prstGeom prst="rect">
            <a:avLst/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pPr algn="ctr"/>
            <a:r>
              <a:rPr kumimoji="1" lang="en-US" altLang="zh-CN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430</a:t>
            </a:r>
          </a:p>
          <a:p>
            <a:pPr algn="ctr"/>
            <a:r>
              <a:rPr kumimoji="1" lang="zh-CN" altLang="en-US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万人</a:t>
            </a:r>
          </a:p>
        </p:txBody>
      </p:sp>
      <p:sp>
        <p:nvSpPr>
          <p:cNvPr id="52" name="Text Box 20"/>
          <p:cNvSpPr txBox="1">
            <a:spLocks noChangeArrowheads="1"/>
          </p:cNvSpPr>
          <p:nvPr/>
        </p:nvSpPr>
        <p:spPr bwMode="auto">
          <a:xfrm>
            <a:off x="555625" y="6491288"/>
            <a:ext cx="299720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en-US" altLang="zh-CN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1946</a:t>
            </a:r>
            <a:r>
              <a:rPr kumimoji="1" lang="zh-CN" altLang="en-US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年</a:t>
            </a:r>
            <a:r>
              <a:rPr kumimoji="1" lang="en-US" altLang="zh-CN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6</a:t>
            </a:r>
            <a:r>
              <a:rPr kumimoji="1" lang="zh-CN" altLang="en-US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月</a:t>
            </a:r>
          </a:p>
        </p:txBody>
      </p:sp>
      <p:sp>
        <p:nvSpPr>
          <p:cNvPr id="53" name="Text Box 21"/>
          <p:cNvSpPr txBox="1">
            <a:spLocks noChangeArrowheads="1"/>
          </p:cNvSpPr>
          <p:nvPr/>
        </p:nvSpPr>
        <p:spPr bwMode="auto">
          <a:xfrm>
            <a:off x="3548063" y="6469063"/>
            <a:ext cx="299720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en-US" altLang="zh-CN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1947</a:t>
            </a:r>
            <a:r>
              <a:rPr kumimoji="1" lang="zh-CN" altLang="en-US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年</a:t>
            </a:r>
            <a:r>
              <a:rPr kumimoji="1" lang="en-US" altLang="zh-CN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6</a:t>
            </a:r>
            <a:r>
              <a:rPr kumimoji="1" lang="zh-CN" altLang="en-US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月</a:t>
            </a:r>
          </a:p>
        </p:txBody>
      </p:sp>
      <p:sp>
        <p:nvSpPr>
          <p:cNvPr id="25622" name="Rectangle 22"/>
          <p:cNvSpPr>
            <a:spLocks noChangeArrowheads="1"/>
          </p:cNvSpPr>
          <p:nvPr/>
        </p:nvSpPr>
        <p:spPr bwMode="auto">
          <a:xfrm>
            <a:off x="4367213" y="2921000"/>
            <a:ext cx="1333500" cy="3600450"/>
          </a:xfrm>
          <a:prstGeom prst="rect">
            <a:avLst/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pPr algn="ctr"/>
            <a:r>
              <a:rPr kumimoji="1" lang="en-US" altLang="zh-CN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373</a:t>
            </a:r>
          </a:p>
          <a:p>
            <a:pPr algn="ctr"/>
            <a:r>
              <a:rPr kumimoji="1" lang="zh-CN" altLang="en-US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万人</a:t>
            </a:r>
          </a:p>
          <a:p>
            <a:pPr algn="ctr"/>
            <a:endParaRPr kumimoji="1" lang="en-US" altLang="zh-CN" sz="3300" b="1">
              <a:solidFill>
                <a:schemeClr val="bg1"/>
              </a:solidFill>
              <a:latin typeface="楷体_GB2312"/>
              <a:ea typeface="楷体_GB2312"/>
              <a:cs typeface="楷体_GB2312"/>
            </a:endParaRPr>
          </a:p>
        </p:txBody>
      </p:sp>
      <p:sp>
        <p:nvSpPr>
          <p:cNvPr id="55" name="Text Box 23"/>
          <p:cNvSpPr txBox="1">
            <a:spLocks noChangeArrowheads="1"/>
          </p:cNvSpPr>
          <p:nvPr/>
        </p:nvSpPr>
        <p:spPr bwMode="auto">
          <a:xfrm>
            <a:off x="403225" y="957263"/>
            <a:ext cx="38925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人民解放军：</a:t>
            </a:r>
          </a:p>
        </p:txBody>
      </p:sp>
      <p:sp>
        <p:nvSpPr>
          <p:cNvPr id="25624" name="Rectangle 24"/>
          <p:cNvSpPr>
            <a:spLocks noChangeArrowheads="1"/>
          </p:cNvSpPr>
          <p:nvPr/>
        </p:nvSpPr>
        <p:spPr bwMode="auto">
          <a:xfrm>
            <a:off x="2895600" y="1111250"/>
            <a:ext cx="452438" cy="303213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57" name="Text Box 25"/>
          <p:cNvSpPr txBox="1">
            <a:spLocks noChangeArrowheads="1"/>
          </p:cNvSpPr>
          <p:nvPr/>
        </p:nvSpPr>
        <p:spPr bwMode="auto">
          <a:xfrm>
            <a:off x="403225" y="1477963"/>
            <a:ext cx="38925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国民党军队：</a:t>
            </a:r>
          </a:p>
        </p:txBody>
      </p:sp>
      <p:sp>
        <p:nvSpPr>
          <p:cNvPr id="25626" name="Rectangle 26"/>
          <p:cNvSpPr>
            <a:spLocks noChangeArrowheads="1"/>
          </p:cNvSpPr>
          <p:nvPr/>
        </p:nvSpPr>
        <p:spPr bwMode="auto">
          <a:xfrm>
            <a:off x="3108325" y="4681538"/>
            <a:ext cx="1247775" cy="1839912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pPr algn="ctr"/>
            <a:r>
              <a:rPr kumimoji="1" lang="en-US" altLang="zh-CN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195</a:t>
            </a:r>
          </a:p>
          <a:p>
            <a:pPr algn="ctr"/>
            <a:r>
              <a:rPr kumimoji="1" lang="zh-CN" altLang="en-US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万人</a:t>
            </a:r>
            <a:endParaRPr lang="zh-CN" altLang="en-US" sz="3300" b="1">
              <a:solidFill>
                <a:schemeClr val="bg1"/>
              </a:solidFill>
              <a:latin typeface="楷体_GB2312"/>
              <a:ea typeface="楷体_GB2312"/>
              <a:cs typeface="楷体_GB2312"/>
            </a:endParaRPr>
          </a:p>
        </p:txBody>
      </p:sp>
      <p:sp>
        <p:nvSpPr>
          <p:cNvPr id="25627" name="Rectangle 27"/>
          <p:cNvSpPr>
            <a:spLocks noChangeArrowheads="1"/>
          </p:cNvSpPr>
          <p:nvPr/>
        </p:nvSpPr>
        <p:spPr bwMode="auto">
          <a:xfrm>
            <a:off x="2894013" y="1617663"/>
            <a:ext cx="454025" cy="303212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endParaRPr lang="zh-CN" altLang="en-US">
              <a:latin typeface="Calibri" pitchFamily="34" charset="0"/>
            </a:endParaRPr>
          </a:p>
        </p:txBody>
      </p:sp>
      <p:grpSp>
        <p:nvGrpSpPr>
          <p:cNvPr id="61" name="Group 26"/>
          <p:cNvGrpSpPr>
            <a:grpSpLocks/>
          </p:cNvGrpSpPr>
          <p:nvPr/>
        </p:nvGrpSpPr>
        <p:grpSpPr bwMode="auto">
          <a:xfrm>
            <a:off x="6965950" y="885825"/>
            <a:ext cx="3152775" cy="3081338"/>
            <a:chOff x="0" y="0"/>
            <a:chExt cx="2190281" cy="2162053"/>
          </a:xfrm>
        </p:grpSpPr>
        <p:sp>
          <p:nvSpPr>
            <p:cNvPr id="25632" name="直接连接符​​ 33"/>
            <p:cNvSpPr>
              <a:spLocks noChangeShapeType="1"/>
            </p:cNvSpPr>
            <p:nvPr/>
          </p:nvSpPr>
          <p:spPr bwMode="auto">
            <a:xfrm>
              <a:off x="583302" y="51772"/>
              <a:ext cx="1400720" cy="1"/>
            </a:xfrm>
            <a:prstGeom prst="line">
              <a:avLst/>
            </a:prstGeom>
            <a:noFill/>
            <a:ln w="6350">
              <a:solidFill>
                <a:srgbClr val="A5A5A5"/>
              </a:solidFill>
              <a:prstDash val="sys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33" name="圆角矩形​​ 2"/>
            <p:cNvSpPr>
              <a:spLocks noChangeArrowheads="1"/>
            </p:cNvSpPr>
            <p:nvPr/>
          </p:nvSpPr>
          <p:spPr bwMode="auto">
            <a:xfrm rot="-316478">
              <a:off x="38157" y="789438"/>
              <a:ext cx="2152124" cy="1372615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25634" name="直接连接符​​ 11"/>
            <p:cNvSpPr>
              <a:spLocks noChangeShapeType="1"/>
            </p:cNvSpPr>
            <p:nvPr/>
          </p:nvSpPr>
          <p:spPr bwMode="auto">
            <a:xfrm flipV="1">
              <a:off x="351927" y="122876"/>
              <a:ext cx="880414" cy="756345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35" name="直接连接符​​ 13"/>
            <p:cNvSpPr>
              <a:spLocks noChangeShapeType="1"/>
            </p:cNvSpPr>
            <p:nvPr/>
          </p:nvSpPr>
          <p:spPr bwMode="auto">
            <a:xfrm>
              <a:off x="1476901" y="122876"/>
              <a:ext cx="336419" cy="621539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36" name="椭圆​​ 4"/>
            <p:cNvSpPr>
              <a:spLocks noChangeArrowheads="1"/>
            </p:cNvSpPr>
            <p:nvPr/>
          </p:nvSpPr>
          <p:spPr bwMode="auto">
            <a:xfrm>
              <a:off x="1232341" y="0"/>
              <a:ext cx="244560" cy="24456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25637" name="椭圆​​ 6"/>
            <p:cNvSpPr>
              <a:spLocks noChangeArrowheads="1"/>
            </p:cNvSpPr>
            <p:nvPr/>
          </p:nvSpPr>
          <p:spPr bwMode="auto">
            <a:xfrm>
              <a:off x="1283662" y="51772"/>
              <a:ext cx="141070" cy="141075"/>
            </a:xfrm>
            <a:prstGeom prst="ellipse">
              <a:avLst/>
            </a:prstGeom>
            <a:solidFill>
              <a:srgbClr val="D8D8D8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25638" name="同侧圆角矩形 30"/>
            <p:cNvSpPr>
              <a:spLocks noChangeArrowheads="1"/>
            </p:cNvSpPr>
            <p:nvPr/>
          </p:nvSpPr>
          <p:spPr bwMode="auto">
            <a:xfrm rot="-304808">
              <a:off x="0" y="798100"/>
              <a:ext cx="2143772" cy="595293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FFFF"/>
            </a:solidFill>
            <a:ln w="9525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9" name="圆角矩形​​ 3"/>
            <p:cNvSpPr>
              <a:spLocks noChangeArrowheads="1"/>
            </p:cNvSpPr>
            <p:nvPr/>
          </p:nvSpPr>
          <p:spPr bwMode="auto">
            <a:xfrm rot="21283522">
              <a:off x="131953" y="908755"/>
              <a:ext cx="1969599" cy="1148675"/>
            </a:xfrm>
            <a:prstGeom prst="roundRect">
              <a:avLst>
                <a:gd name="adj" fmla="val 0"/>
              </a:avLst>
            </a:prstGeom>
            <a:solidFill>
              <a:schemeClr val="bg2">
                <a:lumMod val="25000"/>
              </a:schemeClr>
            </a:solidFill>
            <a:ln w="19050">
              <a:solidFill>
                <a:srgbClr val="D8D8D8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/>
            <a:p>
              <a:pPr marL="342900" indent="-342900"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rgbClr val="760000"/>
                  </a:solidFill>
                  <a:latin typeface="华文新魏" pitchFamily="2" charset="-122"/>
                  <a:ea typeface="华文新魏" pitchFamily="2" charset="-122"/>
                  <a:sym typeface="Calibri" pitchFamily="34" charset="0"/>
                </a:rPr>
                <a:t>        </a:t>
              </a:r>
              <a:endParaRPr lang="en-US" altLang="zh-CN" sz="2400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sym typeface="Calibri" pitchFamily="34" charset="0"/>
              </a:endParaRPr>
            </a:p>
          </p:txBody>
        </p:sp>
        <p:sp>
          <p:nvSpPr>
            <p:cNvPr id="25642" name="椭圆​​ 8"/>
            <p:cNvSpPr>
              <a:spLocks noChangeArrowheads="1"/>
            </p:cNvSpPr>
            <p:nvPr/>
          </p:nvSpPr>
          <p:spPr bwMode="auto">
            <a:xfrm rot="-316478">
              <a:off x="310917" y="878978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25643" name="椭圆​​ 9"/>
            <p:cNvSpPr>
              <a:spLocks noChangeArrowheads="1"/>
            </p:cNvSpPr>
            <p:nvPr/>
          </p:nvSpPr>
          <p:spPr bwMode="auto">
            <a:xfrm rot="-316478">
              <a:off x="1772360" y="744052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</p:grpSp>
      <p:sp>
        <p:nvSpPr>
          <p:cNvPr id="72" name="矩形 71"/>
          <p:cNvSpPr>
            <a:spLocks noChangeArrowheads="1"/>
          </p:cNvSpPr>
          <p:nvPr/>
        </p:nvSpPr>
        <p:spPr bwMode="auto">
          <a:xfrm rot="-264591">
            <a:off x="7165975" y="2217738"/>
            <a:ext cx="26320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解放战争的第一年，人民解放军处于什么战略阶段？战况如何？</a:t>
            </a:r>
            <a:endParaRPr kumimoji="1" lang="zh-CN" altLang="en-US" sz="2400">
              <a:solidFill>
                <a:schemeClr val="bg1"/>
              </a:solidFill>
              <a:latin typeface="华文新魏"/>
              <a:ea typeface="华文新魏"/>
              <a:cs typeface="华文新魏"/>
            </a:endParaRPr>
          </a:p>
        </p:txBody>
      </p:sp>
      <p:sp>
        <p:nvSpPr>
          <p:cNvPr id="73" name="矩形 72"/>
          <p:cNvSpPr>
            <a:spLocks noChangeArrowheads="1"/>
          </p:cNvSpPr>
          <p:nvPr/>
        </p:nvSpPr>
        <p:spPr bwMode="auto">
          <a:xfrm>
            <a:off x="6189663" y="4243388"/>
            <a:ext cx="47148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        处于战略防御阶段。先后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粉碎了敌人对解放区的全面进攻和重点进攻。</a:t>
            </a:r>
            <a:endParaRPr lang="zh-CN" altLang="en-US" sz="3200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6070600" y="5957888"/>
            <a:ext cx="4833938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1947</a:t>
            </a:r>
            <a:r>
              <a:rPr lang="zh-CN" altLang="en-US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年夏，战略进攻的条件成熟了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1331881" y="1957376"/>
            <a:ext cx="9286940" cy="371477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6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34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26636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26639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6643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1785938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44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4144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指挥者</a:t>
            </a: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4046538" y="5172075"/>
            <a:ext cx="3954462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华文新魏"/>
                <a:ea typeface="华文新魏"/>
                <a:cs typeface="华文新魏"/>
              </a:rPr>
              <a:t>挺进大别山时的邓小平与刘伯承</a:t>
            </a:r>
          </a:p>
        </p:txBody>
      </p:sp>
      <p:pic>
        <p:nvPicPr>
          <p:cNvPr id="34" name="图片 33" descr="670eece41dfd887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46225" y="2243138"/>
            <a:ext cx="4065588" cy="274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图片 46" descr="Img222203025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61038" y="2171700"/>
            <a:ext cx="4572000" cy="278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688939" y="1743062"/>
            <a:ext cx="10315424" cy="4929222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650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8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27660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27663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766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1785938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68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004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部队</a:t>
            </a:r>
          </a:p>
        </p:txBody>
      </p:sp>
      <p:pic>
        <p:nvPicPr>
          <p:cNvPr id="23" name="Picture 2" descr="挺进大别山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ECFBDE"/>
              </a:clrFrom>
              <a:clrTo>
                <a:srgbClr val="ECFBDE">
                  <a:alpha val="0"/>
                </a:srgbClr>
              </a:clrTo>
            </a:clrChange>
          </a:blip>
          <a:srcRect l="5025" t="9659" r="6561"/>
          <a:stretch>
            <a:fillRect/>
          </a:stretch>
        </p:blipFill>
        <p:spPr bwMode="auto">
          <a:xfrm>
            <a:off x="546100" y="1814513"/>
            <a:ext cx="5900738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6332538" y="1885950"/>
            <a:ext cx="44577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华文新魏"/>
                <a:ea typeface="华文新魏"/>
                <a:cs typeface="华文新魏"/>
              </a:rPr>
              <a:t>        </a:t>
            </a:r>
            <a:r>
              <a:rPr lang="zh-CN" altLang="en-US" sz="2400">
                <a:latin typeface="华文新魏"/>
                <a:ea typeface="华文新魏"/>
                <a:cs typeface="华文新魏"/>
              </a:rPr>
              <a:t>为了实现全国性的战略反攻计划，毛泽东作了三军配合、两冀牵制的周密部署。三军配合是：刘邓大军实施中间突破，直趋大别山；华东解放军主力为左后一军，挺进豫皖苏地区；太岳兵团为右后一军，挺进豫陕鄂地区。两冀牵制是：以西北解放军在陕北出击榆林，调动胡宗南军北上；以山东解放军在胶东展开攻势，继续把进攻山东的国民党军队引向海边。</a:t>
            </a:r>
          </a:p>
        </p:txBody>
      </p:sp>
      <p:sp>
        <p:nvSpPr>
          <p:cNvPr id="34" name="Oval 8"/>
          <p:cNvSpPr>
            <a:spLocks noChangeArrowheads="1"/>
          </p:cNvSpPr>
          <p:nvPr/>
        </p:nvSpPr>
        <p:spPr bwMode="auto">
          <a:xfrm>
            <a:off x="903288" y="2528888"/>
            <a:ext cx="1365250" cy="1403350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scene3d>
            <a:camera prst="legacyObliqueTopLeft"/>
            <a:lightRig rig="legacyNormal3" dir="r"/>
          </a:scene3d>
          <a:sp3d extrusionH="201600" prstMaterial="legacyMatte">
            <a:bevelT w="13500" h="13500" prst="angle"/>
            <a:bevelB w="13500" h="13500" prst="angle"/>
            <a:extrusionClr>
              <a:srgbClr val="0066CC"/>
            </a:extrusionClr>
          </a:sp3d>
        </p:spPr>
        <p:txBody>
          <a:bodyPr wrap="none" anchor="ctr">
            <a:flatTx/>
          </a:bodyPr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45" name="Oval 9"/>
          <p:cNvSpPr>
            <a:spLocks noChangeArrowheads="1"/>
          </p:cNvSpPr>
          <p:nvPr/>
        </p:nvSpPr>
        <p:spPr bwMode="auto">
          <a:xfrm>
            <a:off x="4046538" y="2528888"/>
            <a:ext cx="1663700" cy="1214437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scene3d>
            <a:camera prst="legacyObliqueTopLeft"/>
            <a:lightRig rig="legacyNormal3" dir="r"/>
          </a:scene3d>
          <a:sp3d extrusionH="201600" prstMaterial="legacyMatte">
            <a:bevelT w="13500" h="13500" prst="angle"/>
            <a:bevelB w="13500" h="13500" prst="angle"/>
            <a:extrusionClr>
              <a:srgbClr val="0066CC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kumimoji="1" lang="zh-CN" altLang="zh-CN">
              <a:solidFill>
                <a:srgbClr val="990000"/>
              </a:solidFill>
              <a:latin typeface="Times New Roman" pitchFamily="18" charset="0"/>
            </a:endParaRP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6332538" y="3457575"/>
            <a:ext cx="471487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>
                <a:latin typeface="华文新魏"/>
                <a:ea typeface="华文新魏"/>
                <a:cs typeface="华文新魏"/>
              </a:rPr>
              <a:t>       毛泽东对这一次战略部署作了生动的比喻：蒋介石把它的主要兵力集中了陕北、山东，搞“重点进攻”，好比两个拳头一张，胸膛就露出来了。刘伯承也说这样的兵力部署很像一个哑铃，两头粗，中间细，两头力量强，还有优势；中间力量弱，处于防御。我们就攻其薄弱的部分，从中央突破，像一把尖刀插入敌人胸膛。</a:t>
            </a:r>
          </a:p>
        </p:txBody>
      </p:sp>
      <p:grpSp>
        <p:nvGrpSpPr>
          <p:cNvPr id="47" name="Group 26"/>
          <p:cNvGrpSpPr>
            <a:grpSpLocks/>
          </p:cNvGrpSpPr>
          <p:nvPr/>
        </p:nvGrpSpPr>
        <p:grpSpPr bwMode="auto">
          <a:xfrm>
            <a:off x="7904163" y="1028700"/>
            <a:ext cx="3152775" cy="2357438"/>
            <a:chOff x="0" y="0"/>
            <a:chExt cx="2190281" cy="2162053"/>
          </a:xfrm>
        </p:grpSpPr>
        <p:sp>
          <p:nvSpPr>
            <p:cNvPr id="27676" name="直接连接符​​ 33"/>
            <p:cNvSpPr>
              <a:spLocks noChangeShapeType="1"/>
            </p:cNvSpPr>
            <p:nvPr/>
          </p:nvSpPr>
          <p:spPr bwMode="auto">
            <a:xfrm>
              <a:off x="583302" y="51772"/>
              <a:ext cx="1400720" cy="1"/>
            </a:xfrm>
            <a:prstGeom prst="line">
              <a:avLst/>
            </a:prstGeom>
            <a:noFill/>
            <a:ln w="6350">
              <a:solidFill>
                <a:srgbClr val="A5A5A5"/>
              </a:solidFill>
              <a:prstDash val="sys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77" name="圆角矩形​​ 2"/>
            <p:cNvSpPr>
              <a:spLocks noChangeArrowheads="1"/>
            </p:cNvSpPr>
            <p:nvPr/>
          </p:nvSpPr>
          <p:spPr bwMode="auto">
            <a:xfrm rot="-316478">
              <a:off x="38157" y="789438"/>
              <a:ext cx="2152124" cy="1372615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27678" name="直接连接符​​ 11"/>
            <p:cNvSpPr>
              <a:spLocks noChangeShapeType="1"/>
            </p:cNvSpPr>
            <p:nvPr/>
          </p:nvSpPr>
          <p:spPr bwMode="auto">
            <a:xfrm flipV="1">
              <a:off x="351927" y="122876"/>
              <a:ext cx="880414" cy="756345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79" name="直接连接符​​ 13"/>
            <p:cNvSpPr>
              <a:spLocks noChangeShapeType="1"/>
            </p:cNvSpPr>
            <p:nvPr/>
          </p:nvSpPr>
          <p:spPr bwMode="auto">
            <a:xfrm>
              <a:off x="1476901" y="122876"/>
              <a:ext cx="336419" cy="621539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80" name="椭圆​​ 4"/>
            <p:cNvSpPr>
              <a:spLocks noChangeArrowheads="1"/>
            </p:cNvSpPr>
            <p:nvPr/>
          </p:nvSpPr>
          <p:spPr bwMode="auto">
            <a:xfrm>
              <a:off x="1232341" y="0"/>
              <a:ext cx="244560" cy="24456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27681" name="椭圆​​ 6"/>
            <p:cNvSpPr>
              <a:spLocks noChangeArrowheads="1"/>
            </p:cNvSpPr>
            <p:nvPr/>
          </p:nvSpPr>
          <p:spPr bwMode="auto">
            <a:xfrm>
              <a:off x="1283662" y="51772"/>
              <a:ext cx="141070" cy="141075"/>
            </a:xfrm>
            <a:prstGeom prst="ellipse">
              <a:avLst/>
            </a:prstGeom>
            <a:solidFill>
              <a:srgbClr val="D8D8D8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27682" name="同侧圆角矩形 30"/>
            <p:cNvSpPr>
              <a:spLocks noChangeArrowheads="1"/>
            </p:cNvSpPr>
            <p:nvPr/>
          </p:nvSpPr>
          <p:spPr bwMode="auto">
            <a:xfrm rot="-304808">
              <a:off x="0" y="798100"/>
              <a:ext cx="2143772" cy="595293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FFFF"/>
            </a:solidFill>
            <a:ln w="9525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5" name="圆角矩形​​ 3"/>
            <p:cNvSpPr>
              <a:spLocks noChangeArrowheads="1"/>
            </p:cNvSpPr>
            <p:nvPr/>
          </p:nvSpPr>
          <p:spPr bwMode="auto">
            <a:xfrm rot="21283522">
              <a:off x="131953" y="908755"/>
              <a:ext cx="1969599" cy="1148675"/>
            </a:xfrm>
            <a:prstGeom prst="roundRect">
              <a:avLst>
                <a:gd name="adj" fmla="val 0"/>
              </a:avLst>
            </a:prstGeom>
            <a:solidFill>
              <a:schemeClr val="bg2">
                <a:lumMod val="25000"/>
              </a:schemeClr>
            </a:solidFill>
            <a:ln w="19050">
              <a:solidFill>
                <a:srgbClr val="D8D8D8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/>
            <a:p>
              <a:pPr marL="342900" indent="-342900"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rgbClr val="760000"/>
                  </a:solidFill>
                  <a:latin typeface="华文新魏" pitchFamily="2" charset="-122"/>
                  <a:ea typeface="华文新魏" pitchFamily="2" charset="-122"/>
                  <a:sym typeface="Calibri" pitchFamily="34" charset="0"/>
                </a:rPr>
                <a:t>        </a:t>
              </a:r>
              <a:endParaRPr lang="en-US" altLang="zh-CN" sz="2400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sym typeface="Calibri" pitchFamily="34" charset="0"/>
              </a:endParaRPr>
            </a:p>
          </p:txBody>
        </p:sp>
        <p:sp>
          <p:nvSpPr>
            <p:cNvPr id="27686" name="椭圆​​ 8"/>
            <p:cNvSpPr>
              <a:spLocks noChangeArrowheads="1"/>
            </p:cNvSpPr>
            <p:nvPr/>
          </p:nvSpPr>
          <p:spPr bwMode="auto">
            <a:xfrm rot="-316478">
              <a:off x="310917" y="878978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27687" name="椭圆​​ 9"/>
            <p:cNvSpPr>
              <a:spLocks noChangeArrowheads="1"/>
            </p:cNvSpPr>
            <p:nvPr/>
          </p:nvSpPr>
          <p:spPr bwMode="auto">
            <a:xfrm rot="-316478">
              <a:off x="1772360" y="744052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</p:grpSp>
      <p:sp>
        <p:nvSpPr>
          <p:cNvPr id="58" name="矩形 57"/>
          <p:cNvSpPr>
            <a:spLocks noChangeArrowheads="1"/>
          </p:cNvSpPr>
          <p:nvPr/>
        </p:nvSpPr>
        <p:spPr bwMode="auto">
          <a:xfrm rot="-263833">
            <a:off x="8089900" y="2155825"/>
            <a:ext cx="29845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为什么选择中原地区作为反攻的突破口？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4" grpId="1"/>
      <p:bldP spid="34" grpId="0" animBg="1"/>
      <p:bldP spid="45" grpId="0" animBg="1"/>
      <p:bldP spid="46" grpId="0"/>
      <p:bldP spid="5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384218" y="1457310"/>
            <a:ext cx="10404507" cy="5572164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74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82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28684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28687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869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1785938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92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004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部队</a:t>
            </a:r>
          </a:p>
        </p:txBody>
      </p:sp>
      <p:sp>
        <p:nvSpPr>
          <p:cNvPr id="51" name="矩形 50"/>
          <p:cNvSpPr>
            <a:spLocks noChangeArrowheads="1"/>
          </p:cNvSpPr>
          <p:nvPr/>
        </p:nvSpPr>
        <p:spPr bwMode="auto">
          <a:xfrm>
            <a:off x="4975225" y="1528763"/>
            <a:ext cx="5759450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>
                <a:latin typeface="华文新魏"/>
                <a:ea typeface="华文新魏"/>
                <a:cs typeface="华文新魏"/>
              </a:rPr>
              <a:t>        1947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6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30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</a:t>
            </a:r>
            <a:r>
              <a:rPr lang="zh-CN" altLang="en-US" sz="2000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刘伯承、邓小平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指挥</a:t>
            </a:r>
            <a:r>
              <a:rPr lang="zh-CN" altLang="en-US" sz="2000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晋冀鲁豫解放军主力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12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万多人，一举突破黄河天险，向大别山挺进。根据中共中央的不要与敌纠缠、下决定不要后方的指示，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8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8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突然甩开敌人，分三路向南疾驰，开始了千里跃进的壮举。解放军以无比的英勇杀出一条血路，用木板、高粱秆等作渡河工具。刘伯承不顾炮火，亲临先头部队指挥所。经过艰苦行军和激烈战斗，进入大别山地区，十几万主力部队转至外线作战，它像一把利剑插入了敌人心脏。</a:t>
            </a:r>
          </a:p>
          <a:p>
            <a:endParaRPr lang="zh-CN" altLang="en-US" sz="2000">
              <a:latin typeface="华文新魏"/>
              <a:ea typeface="华文新魏"/>
              <a:cs typeface="华文新魏"/>
            </a:endParaRPr>
          </a:p>
        </p:txBody>
      </p:sp>
      <p:pic>
        <p:nvPicPr>
          <p:cNvPr id="52" name="图片 51" descr="71cf3bc79f3df8dc75eca00ec911728b4610285f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3088" y="1600200"/>
            <a:ext cx="440055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11" descr="集结在黄河滩上的刘、邓大军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261350" y="4386263"/>
            <a:ext cx="1800225" cy="2500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6" name="Rectangle 12"/>
          <p:cNvSpPr>
            <a:spLocks noChangeArrowheads="1"/>
          </p:cNvSpPr>
          <p:nvPr/>
        </p:nvSpPr>
        <p:spPr bwMode="auto">
          <a:xfrm>
            <a:off x="8261350" y="4386263"/>
            <a:ext cx="18573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集结在黄河滩上的刘、邓大军</a:t>
            </a:r>
          </a:p>
        </p:txBody>
      </p:sp>
      <p:pic>
        <p:nvPicPr>
          <p:cNvPr id="57" name="Picture 9" descr="刘邓大军向大别山区的英山县城开进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75238" y="4672013"/>
            <a:ext cx="2925762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8" name="Rectangle 10"/>
          <p:cNvSpPr>
            <a:spLocks noChangeArrowheads="1"/>
          </p:cNvSpPr>
          <p:nvPr/>
        </p:nvSpPr>
        <p:spPr bwMode="auto">
          <a:xfrm>
            <a:off x="5046663" y="6516688"/>
            <a:ext cx="26431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刘邓大军向大别山开进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6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1189005" y="2600318"/>
            <a:ext cx="9286940" cy="357190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698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6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29708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29711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9715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1785938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16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004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意义</a:t>
            </a:r>
          </a:p>
        </p:txBody>
      </p: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1689100" y="814388"/>
            <a:ext cx="92154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华文新魏"/>
                <a:ea typeface="华文新魏"/>
                <a:cs typeface="华文新魏"/>
              </a:rPr>
              <a:t>直接威胁到</a:t>
            </a:r>
            <a:r>
              <a:rPr lang="zh-CN" altLang="en-US" sz="3600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南京</a:t>
            </a:r>
            <a:r>
              <a:rPr lang="zh-CN" altLang="en-US" sz="3600">
                <a:latin typeface="华文新魏"/>
                <a:ea typeface="华文新魏"/>
                <a:cs typeface="华文新魏"/>
              </a:rPr>
              <a:t>、</a:t>
            </a:r>
            <a:r>
              <a:rPr lang="zh-CN" altLang="en-US" sz="3600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武汉</a:t>
            </a:r>
            <a:r>
              <a:rPr lang="zh-CN" altLang="en-US" sz="3600">
                <a:latin typeface="华文新魏"/>
                <a:ea typeface="华文新魏"/>
                <a:cs typeface="华文新魏"/>
              </a:rPr>
              <a:t>，揭开了人民解放军</a:t>
            </a:r>
            <a:r>
              <a:rPr lang="zh-CN" altLang="en-US" sz="3600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战略进攻</a:t>
            </a:r>
            <a:r>
              <a:rPr lang="zh-CN" altLang="en-US" sz="3600">
                <a:latin typeface="华文新魏"/>
                <a:ea typeface="华文新魏"/>
                <a:cs typeface="华文新魏"/>
              </a:rPr>
              <a:t>的序幕。</a:t>
            </a:r>
          </a:p>
        </p:txBody>
      </p:sp>
      <p:pic>
        <p:nvPicPr>
          <p:cNvPr id="29718" name="图片 48" descr="u=3022899108,1756246180&amp;fm=27&amp;gp=0.jpg"/>
          <p:cNvPicPr>
            <a:picLocks noChangeAspect="1"/>
          </p:cNvPicPr>
          <p:nvPr/>
        </p:nvPicPr>
        <p:blipFill>
          <a:blip r:embed="rId8"/>
          <a:srcRect t="5875"/>
          <a:stretch>
            <a:fillRect/>
          </a:stretch>
        </p:blipFill>
        <p:spPr bwMode="auto">
          <a:xfrm>
            <a:off x="5927725" y="2814638"/>
            <a:ext cx="4333875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9" name="图片 51" descr="64006a8dc5831abfe5b001.pn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331913" y="2743200"/>
            <a:ext cx="4143375" cy="331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矩形 52"/>
          <p:cNvSpPr/>
          <p:nvPr/>
        </p:nvSpPr>
        <p:spPr>
          <a:xfrm>
            <a:off x="4189413" y="5100638"/>
            <a:ext cx="500062" cy="35718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2974975" y="5529263"/>
            <a:ext cx="500063" cy="35718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图片 24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图片 2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图片 26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97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37899" name="图片 37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37902" name="图片 40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37906" name="Rectangle 18"/>
          <p:cNvSpPr>
            <a:spLocks noChangeArrowheads="1"/>
          </p:cNvSpPr>
          <p:nvPr/>
        </p:nvSpPr>
        <p:spPr bwMode="auto">
          <a:xfrm>
            <a:off x="1430338" y="4881563"/>
            <a:ext cx="1258887" cy="1281112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pPr algn="ctr"/>
            <a:r>
              <a:rPr kumimoji="1" lang="en-US" altLang="zh-CN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130</a:t>
            </a:r>
          </a:p>
          <a:p>
            <a:pPr algn="ctr"/>
            <a:r>
              <a:rPr kumimoji="1" lang="zh-CN" altLang="en-US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万人</a:t>
            </a:r>
          </a:p>
        </p:txBody>
      </p:sp>
      <p:sp>
        <p:nvSpPr>
          <p:cNvPr id="37907" name="Rectangle 19"/>
          <p:cNvSpPr>
            <a:spLocks noChangeArrowheads="1"/>
          </p:cNvSpPr>
          <p:nvPr/>
        </p:nvSpPr>
        <p:spPr bwMode="auto">
          <a:xfrm>
            <a:off x="2608263" y="1760538"/>
            <a:ext cx="1423987" cy="4400550"/>
          </a:xfrm>
          <a:prstGeom prst="rect">
            <a:avLst/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pPr algn="ctr"/>
            <a:r>
              <a:rPr kumimoji="1" lang="en-US" altLang="zh-CN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430</a:t>
            </a:r>
          </a:p>
          <a:p>
            <a:pPr algn="ctr"/>
            <a:r>
              <a:rPr kumimoji="1" lang="zh-CN" altLang="en-US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万人</a:t>
            </a:r>
          </a:p>
        </p:txBody>
      </p:sp>
      <p:sp>
        <p:nvSpPr>
          <p:cNvPr id="29" name="Text Box 20"/>
          <p:cNvSpPr txBox="1">
            <a:spLocks noChangeArrowheads="1"/>
          </p:cNvSpPr>
          <p:nvPr/>
        </p:nvSpPr>
        <p:spPr bwMode="auto">
          <a:xfrm>
            <a:off x="1768475" y="6129338"/>
            <a:ext cx="2995613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en-US" altLang="zh-CN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1946</a:t>
            </a:r>
            <a:r>
              <a:rPr kumimoji="1" lang="zh-CN" altLang="en-US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年</a:t>
            </a:r>
            <a:r>
              <a:rPr kumimoji="1" lang="en-US" altLang="zh-CN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6</a:t>
            </a:r>
            <a:r>
              <a:rPr kumimoji="1" lang="zh-CN" altLang="en-US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月</a:t>
            </a:r>
          </a:p>
        </p:txBody>
      </p:sp>
      <p:sp>
        <p:nvSpPr>
          <p:cNvPr id="45" name="Text Box 21"/>
          <p:cNvSpPr txBox="1">
            <a:spLocks noChangeArrowheads="1"/>
          </p:cNvSpPr>
          <p:nvPr/>
        </p:nvSpPr>
        <p:spPr bwMode="auto">
          <a:xfrm>
            <a:off x="4760913" y="6107113"/>
            <a:ext cx="29972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en-US" altLang="zh-CN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1947</a:t>
            </a:r>
            <a:r>
              <a:rPr kumimoji="1" lang="zh-CN" altLang="en-US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年</a:t>
            </a:r>
            <a:r>
              <a:rPr kumimoji="1" lang="en-US" altLang="zh-CN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6</a:t>
            </a:r>
            <a:r>
              <a:rPr kumimoji="1" lang="zh-CN" altLang="en-US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月</a:t>
            </a:r>
          </a:p>
        </p:txBody>
      </p:sp>
      <p:sp>
        <p:nvSpPr>
          <p:cNvPr id="37910" name="Rectangle 22"/>
          <p:cNvSpPr>
            <a:spLocks noChangeArrowheads="1"/>
          </p:cNvSpPr>
          <p:nvPr/>
        </p:nvSpPr>
        <p:spPr bwMode="auto">
          <a:xfrm>
            <a:off x="5578475" y="2560638"/>
            <a:ext cx="1335088" cy="3600450"/>
          </a:xfrm>
          <a:prstGeom prst="rect">
            <a:avLst/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pPr algn="ctr"/>
            <a:r>
              <a:rPr kumimoji="1" lang="en-US" altLang="zh-CN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373</a:t>
            </a:r>
          </a:p>
          <a:p>
            <a:pPr algn="ctr"/>
            <a:r>
              <a:rPr kumimoji="1" lang="zh-CN" altLang="en-US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万人</a:t>
            </a:r>
          </a:p>
          <a:p>
            <a:pPr algn="ctr"/>
            <a:endParaRPr kumimoji="1" lang="en-US" altLang="zh-CN" sz="3300" b="1">
              <a:solidFill>
                <a:schemeClr val="bg1"/>
              </a:solidFill>
              <a:latin typeface="楷体_GB2312"/>
              <a:ea typeface="楷体_GB2312"/>
              <a:cs typeface="楷体_GB2312"/>
            </a:endParaRPr>
          </a:p>
        </p:txBody>
      </p:sp>
      <p:sp>
        <p:nvSpPr>
          <p:cNvPr id="47" name="Text Box 23"/>
          <p:cNvSpPr txBox="1">
            <a:spLocks noChangeArrowheads="1"/>
          </p:cNvSpPr>
          <p:nvPr/>
        </p:nvSpPr>
        <p:spPr bwMode="auto">
          <a:xfrm>
            <a:off x="7585075" y="1484313"/>
            <a:ext cx="38925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人民解放军：</a:t>
            </a:r>
          </a:p>
        </p:txBody>
      </p:sp>
      <p:sp>
        <p:nvSpPr>
          <p:cNvPr id="37912" name="Rectangle 24"/>
          <p:cNvSpPr>
            <a:spLocks noChangeArrowheads="1"/>
          </p:cNvSpPr>
          <p:nvPr/>
        </p:nvSpPr>
        <p:spPr bwMode="auto">
          <a:xfrm>
            <a:off x="10077450" y="1636713"/>
            <a:ext cx="452438" cy="303212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49" name="Text Box 25"/>
          <p:cNvSpPr txBox="1">
            <a:spLocks noChangeArrowheads="1"/>
          </p:cNvSpPr>
          <p:nvPr/>
        </p:nvSpPr>
        <p:spPr bwMode="auto">
          <a:xfrm>
            <a:off x="7585075" y="2003425"/>
            <a:ext cx="389255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国民党军队：</a:t>
            </a:r>
          </a:p>
        </p:txBody>
      </p:sp>
      <p:sp>
        <p:nvSpPr>
          <p:cNvPr id="37914" name="Rectangle 26"/>
          <p:cNvSpPr>
            <a:spLocks noChangeArrowheads="1"/>
          </p:cNvSpPr>
          <p:nvPr/>
        </p:nvSpPr>
        <p:spPr bwMode="auto">
          <a:xfrm>
            <a:off x="4321175" y="4321175"/>
            <a:ext cx="1247775" cy="1839913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pPr algn="ctr"/>
            <a:r>
              <a:rPr kumimoji="1" lang="en-US" altLang="zh-CN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195</a:t>
            </a:r>
          </a:p>
          <a:p>
            <a:pPr algn="ctr"/>
            <a:r>
              <a:rPr kumimoji="1" lang="zh-CN" altLang="en-US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万人</a:t>
            </a:r>
            <a:endParaRPr lang="zh-CN" altLang="en-US" sz="3300" b="1">
              <a:solidFill>
                <a:schemeClr val="bg1"/>
              </a:solidFill>
              <a:latin typeface="楷体_GB2312"/>
              <a:ea typeface="楷体_GB2312"/>
              <a:cs typeface="楷体_GB2312"/>
            </a:endParaRPr>
          </a:p>
        </p:txBody>
      </p:sp>
      <p:sp>
        <p:nvSpPr>
          <p:cNvPr id="37915" name="Rectangle 27"/>
          <p:cNvSpPr>
            <a:spLocks noChangeArrowheads="1"/>
          </p:cNvSpPr>
          <p:nvPr/>
        </p:nvSpPr>
        <p:spPr bwMode="auto">
          <a:xfrm>
            <a:off x="10075863" y="2143125"/>
            <a:ext cx="454025" cy="303213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52" name="Rectangle 28"/>
          <p:cNvSpPr>
            <a:spLocks noChangeArrowheads="1"/>
          </p:cNvSpPr>
          <p:nvPr/>
        </p:nvSpPr>
        <p:spPr bwMode="auto">
          <a:xfrm>
            <a:off x="7297738" y="3521075"/>
            <a:ext cx="1265237" cy="2640013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pPr algn="ctr"/>
            <a:r>
              <a:rPr kumimoji="1" lang="en-US" altLang="zh-CN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280</a:t>
            </a:r>
          </a:p>
          <a:p>
            <a:pPr algn="ctr"/>
            <a:r>
              <a:rPr kumimoji="1" lang="zh-CN" altLang="en-US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万人</a:t>
            </a:r>
          </a:p>
        </p:txBody>
      </p:sp>
      <p:sp>
        <p:nvSpPr>
          <p:cNvPr id="53" name="Rectangle 29"/>
          <p:cNvSpPr>
            <a:spLocks noChangeArrowheads="1"/>
          </p:cNvSpPr>
          <p:nvPr/>
        </p:nvSpPr>
        <p:spPr bwMode="auto">
          <a:xfrm>
            <a:off x="8561388" y="2800350"/>
            <a:ext cx="1328737" cy="3360738"/>
          </a:xfrm>
          <a:prstGeom prst="rect">
            <a:avLst/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106985" tIns="53492" rIns="106985" bIns="53492" anchor="ctr"/>
          <a:lstStyle/>
          <a:p>
            <a:pPr algn="ctr"/>
            <a:r>
              <a:rPr kumimoji="1" lang="en-US" altLang="zh-CN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365</a:t>
            </a:r>
          </a:p>
          <a:p>
            <a:pPr algn="ctr"/>
            <a:r>
              <a:rPr kumimoji="1" lang="zh-CN" altLang="en-US" sz="3300" b="1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万人</a:t>
            </a:r>
          </a:p>
          <a:p>
            <a:pPr algn="ctr"/>
            <a:endParaRPr kumimoji="1" lang="en-US" altLang="zh-CN" sz="3300" b="1">
              <a:solidFill>
                <a:schemeClr val="bg1"/>
              </a:solidFill>
              <a:latin typeface="楷体_GB2312"/>
              <a:ea typeface="楷体_GB2312"/>
              <a:cs typeface="楷体_GB2312"/>
            </a:endParaRPr>
          </a:p>
        </p:txBody>
      </p:sp>
      <p:sp>
        <p:nvSpPr>
          <p:cNvPr id="54" name="Text Box 30"/>
          <p:cNvSpPr txBox="1">
            <a:spLocks noChangeArrowheads="1"/>
          </p:cNvSpPr>
          <p:nvPr/>
        </p:nvSpPr>
        <p:spPr bwMode="auto">
          <a:xfrm>
            <a:off x="7867650" y="6096000"/>
            <a:ext cx="2830513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en-US" altLang="zh-CN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1948</a:t>
            </a:r>
            <a:r>
              <a:rPr kumimoji="1" lang="zh-CN" altLang="en-US" sz="28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年秋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 autoUpdateAnimBg="0"/>
      <p:bldP spid="53" grpId="0" animBg="1" autoUpdateAnimBg="0"/>
      <p:bldP spid="54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图片 24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图片 2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图片 26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53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31755" name="图片 37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31758" name="图片 40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31762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5400" y="814388"/>
            <a:ext cx="15716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63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004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背景</a:t>
            </a: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1474788" y="742950"/>
            <a:ext cx="98583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经过连续作战，人民解放军先后歼灭国民党军队精锐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200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多万，迫使国民党军队主力退守</a:t>
            </a:r>
            <a:r>
              <a:rPr lang="zh-CN" altLang="en-US" sz="3200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沈阳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、</a:t>
            </a:r>
            <a:r>
              <a:rPr lang="zh-CN" altLang="en-US" sz="3200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北平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、</a:t>
            </a:r>
            <a:r>
              <a:rPr lang="zh-CN" altLang="en-US" sz="3200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徐州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等孤城，被动防御作战。</a:t>
            </a: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3332163" y="2386013"/>
            <a:ext cx="5030787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1" lang="en-US" altLang="zh-CN" sz="32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1948</a:t>
            </a:r>
            <a:r>
              <a:rPr kumimoji="1" lang="zh-CN" altLang="en-US" sz="32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年</a:t>
            </a:r>
            <a:r>
              <a:rPr kumimoji="1" lang="en-US" altLang="zh-CN" sz="32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7</a:t>
            </a:r>
            <a:r>
              <a:rPr kumimoji="1" lang="zh-CN" altLang="en-US" sz="32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月敌我力量对比表</a:t>
            </a:r>
          </a:p>
        </p:txBody>
      </p:sp>
      <p:graphicFrame>
        <p:nvGraphicFramePr>
          <p:cNvPr id="29" name="Group 71"/>
          <p:cNvGraphicFramePr>
            <a:graphicFrameLocks noGrp="1"/>
          </p:cNvGraphicFramePr>
          <p:nvPr/>
        </p:nvGraphicFramePr>
        <p:xfrm>
          <a:off x="371756" y="3065248"/>
          <a:ext cx="10749962" cy="1678210"/>
        </p:xfrm>
        <a:graphic>
          <a:graphicData uri="http://schemas.openxmlformats.org/drawingml/2006/table">
            <a:tbl>
              <a:tblPr/>
              <a:tblGrid>
                <a:gridCol w="2001466"/>
                <a:gridCol w="1581216"/>
                <a:gridCol w="1792300"/>
                <a:gridCol w="1792300"/>
                <a:gridCol w="1790380"/>
                <a:gridCol w="1792300"/>
              </a:tblGrid>
              <a:tr h="5440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5900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5440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marL="115221" marR="115221" marT="48006" marB="480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915988" y="3065463"/>
            <a:ext cx="1684337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华文新魏"/>
                <a:ea typeface="华文新魏"/>
                <a:cs typeface="华文新魏"/>
              </a:rPr>
              <a:t>部别</a:t>
            </a:r>
          </a:p>
        </p:txBody>
      </p:sp>
      <p:sp>
        <p:nvSpPr>
          <p:cNvPr id="46" name="Text Box 6"/>
          <p:cNvSpPr txBox="1">
            <a:spLocks noChangeArrowheads="1"/>
          </p:cNvSpPr>
          <p:nvPr/>
        </p:nvSpPr>
        <p:spPr bwMode="auto">
          <a:xfrm>
            <a:off x="2454275" y="3065463"/>
            <a:ext cx="154622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华文新魏"/>
                <a:ea typeface="华文新魏"/>
                <a:cs typeface="华文新魏"/>
              </a:rPr>
              <a:t>总兵力</a:t>
            </a:r>
          </a:p>
        </p:txBody>
      </p:sp>
      <p:sp>
        <p:nvSpPr>
          <p:cNvPr id="47" name="Text Box 7"/>
          <p:cNvSpPr txBox="1">
            <a:spLocks noChangeArrowheads="1"/>
          </p:cNvSpPr>
          <p:nvPr/>
        </p:nvSpPr>
        <p:spPr bwMode="auto">
          <a:xfrm>
            <a:off x="4046538" y="3065463"/>
            <a:ext cx="1792287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华文新魏"/>
                <a:ea typeface="华文新魏"/>
                <a:cs typeface="华文新魏"/>
              </a:rPr>
              <a:t>机动兵力</a:t>
            </a:r>
          </a:p>
        </p:txBody>
      </p:sp>
      <p:sp>
        <p:nvSpPr>
          <p:cNvPr id="48" name="Text Box 8"/>
          <p:cNvSpPr txBox="1">
            <a:spLocks noChangeArrowheads="1"/>
          </p:cNvSpPr>
          <p:nvPr/>
        </p:nvSpPr>
        <p:spPr bwMode="auto">
          <a:xfrm>
            <a:off x="6269038" y="3065463"/>
            <a:ext cx="1087437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华文新魏"/>
                <a:ea typeface="华文新魏"/>
                <a:cs typeface="华文新魏"/>
              </a:rPr>
              <a:t>装备</a:t>
            </a:r>
          </a:p>
        </p:txBody>
      </p:sp>
      <p:sp>
        <p:nvSpPr>
          <p:cNvPr id="49" name="Text Box 9"/>
          <p:cNvSpPr txBox="1">
            <a:spLocks noChangeArrowheads="1"/>
          </p:cNvSpPr>
          <p:nvPr/>
        </p:nvSpPr>
        <p:spPr bwMode="auto">
          <a:xfrm>
            <a:off x="7907338" y="3065463"/>
            <a:ext cx="127000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华文新魏"/>
                <a:ea typeface="华文新魏"/>
                <a:cs typeface="华文新魏"/>
              </a:rPr>
              <a:t>后方</a:t>
            </a:r>
          </a:p>
        </p:txBody>
      </p:sp>
      <p:sp>
        <p:nvSpPr>
          <p:cNvPr id="50" name="Text Box 10"/>
          <p:cNvSpPr txBox="1">
            <a:spLocks noChangeArrowheads="1"/>
          </p:cNvSpPr>
          <p:nvPr/>
        </p:nvSpPr>
        <p:spPr bwMode="auto">
          <a:xfrm>
            <a:off x="9761538" y="3113088"/>
            <a:ext cx="1503362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华文新魏"/>
                <a:ea typeface="华文新魏"/>
                <a:cs typeface="华文新魏"/>
              </a:rPr>
              <a:t>士气</a:t>
            </a:r>
          </a:p>
        </p:txBody>
      </p:sp>
      <p:sp>
        <p:nvSpPr>
          <p:cNvPr id="51" name="Text Box 12"/>
          <p:cNvSpPr txBox="1">
            <a:spLocks noChangeArrowheads="1"/>
          </p:cNvSpPr>
          <p:nvPr/>
        </p:nvSpPr>
        <p:spPr bwMode="auto">
          <a:xfrm>
            <a:off x="331788" y="3670300"/>
            <a:ext cx="2398712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华文新魏"/>
                <a:ea typeface="华文新魏"/>
                <a:cs typeface="华文新魏"/>
              </a:rPr>
              <a:t>人民解放军</a:t>
            </a:r>
          </a:p>
        </p:txBody>
      </p:sp>
      <p:sp>
        <p:nvSpPr>
          <p:cNvPr id="52" name="Text Box 14"/>
          <p:cNvSpPr txBox="1">
            <a:spLocks noChangeArrowheads="1"/>
          </p:cNvSpPr>
          <p:nvPr/>
        </p:nvSpPr>
        <p:spPr bwMode="auto">
          <a:xfrm>
            <a:off x="360363" y="4171950"/>
            <a:ext cx="2551112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华文新魏"/>
                <a:ea typeface="华文新魏"/>
                <a:cs typeface="华文新魏"/>
              </a:rPr>
              <a:t>国民党军队</a:t>
            </a:r>
            <a:r>
              <a:rPr lang="zh-CN" altLang="en-US" sz="2800">
                <a:solidFill>
                  <a:schemeClr val="accent2"/>
                </a:solidFill>
                <a:latin typeface="华文新魏"/>
                <a:ea typeface="华文新魏"/>
                <a:cs typeface="华文新魏"/>
              </a:rPr>
              <a:t>                </a:t>
            </a:r>
          </a:p>
        </p:txBody>
      </p:sp>
      <p:sp>
        <p:nvSpPr>
          <p:cNvPr id="53" name="Text Box 16"/>
          <p:cNvSpPr txBox="1">
            <a:spLocks noChangeArrowheads="1"/>
          </p:cNvSpPr>
          <p:nvPr/>
        </p:nvSpPr>
        <p:spPr bwMode="auto">
          <a:xfrm>
            <a:off x="2462213" y="3670300"/>
            <a:ext cx="1444625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280</a:t>
            </a:r>
            <a:r>
              <a:rPr lang="zh-CN" altLang="en-US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万</a:t>
            </a:r>
          </a:p>
        </p:txBody>
      </p:sp>
      <p:sp>
        <p:nvSpPr>
          <p:cNvPr id="54" name="Text Box 17"/>
          <p:cNvSpPr txBox="1">
            <a:spLocks noChangeArrowheads="1"/>
          </p:cNvSpPr>
          <p:nvPr/>
        </p:nvSpPr>
        <p:spPr bwMode="auto">
          <a:xfrm>
            <a:off x="2454275" y="4198938"/>
            <a:ext cx="152400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365</a:t>
            </a:r>
            <a:r>
              <a:rPr lang="zh-CN" altLang="en-US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万</a:t>
            </a:r>
          </a:p>
        </p:txBody>
      </p:sp>
      <p:sp>
        <p:nvSpPr>
          <p:cNvPr id="55" name="Text Box 18"/>
          <p:cNvSpPr txBox="1">
            <a:spLocks noChangeArrowheads="1"/>
          </p:cNvSpPr>
          <p:nvPr/>
        </p:nvSpPr>
        <p:spPr bwMode="auto">
          <a:xfrm>
            <a:off x="4059238" y="3670300"/>
            <a:ext cx="1792287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优于敌军</a:t>
            </a:r>
          </a:p>
        </p:txBody>
      </p:sp>
      <p:sp>
        <p:nvSpPr>
          <p:cNvPr id="56" name="Text Box 19"/>
          <p:cNvSpPr txBox="1">
            <a:spLocks noChangeArrowheads="1"/>
          </p:cNvSpPr>
          <p:nvPr/>
        </p:nvSpPr>
        <p:spPr bwMode="auto">
          <a:xfrm>
            <a:off x="4392613" y="4198938"/>
            <a:ext cx="15144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不足</a:t>
            </a:r>
          </a:p>
        </p:txBody>
      </p:sp>
      <p:sp>
        <p:nvSpPr>
          <p:cNvPr id="57" name="Text Box 20"/>
          <p:cNvSpPr txBox="1">
            <a:spLocks noChangeArrowheads="1"/>
          </p:cNvSpPr>
          <p:nvPr/>
        </p:nvSpPr>
        <p:spPr bwMode="auto">
          <a:xfrm>
            <a:off x="5783263" y="3670300"/>
            <a:ext cx="1997075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大为改善</a:t>
            </a:r>
          </a:p>
        </p:txBody>
      </p:sp>
      <p:sp>
        <p:nvSpPr>
          <p:cNvPr id="58" name="Text Box 21"/>
          <p:cNvSpPr txBox="1">
            <a:spLocks noChangeArrowheads="1"/>
          </p:cNvSpPr>
          <p:nvPr/>
        </p:nvSpPr>
        <p:spPr bwMode="auto">
          <a:xfrm>
            <a:off x="5783263" y="4198938"/>
            <a:ext cx="1997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略占优势</a:t>
            </a:r>
          </a:p>
        </p:txBody>
      </p:sp>
      <p:sp>
        <p:nvSpPr>
          <p:cNvPr id="59" name="Text Box 22"/>
          <p:cNvSpPr txBox="1">
            <a:spLocks noChangeArrowheads="1"/>
          </p:cNvSpPr>
          <p:nvPr/>
        </p:nvSpPr>
        <p:spPr bwMode="auto">
          <a:xfrm>
            <a:off x="7780338" y="3600450"/>
            <a:ext cx="1814512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巩固</a:t>
            </a:r>
          </a:p>
        </p:txBody>
      </p:sp>
      <p:sp>
        <p:nvSpPr>
          <p:cNvPr id="60" name="Text Box 23"/>
          <p:cNvSpPr txBox="1">
            <a:spLocks noChangeArrowheads="1"/>
          </p:cNvSpPr>
          <p:nvPr/>
        </p:nvSpPr>
        <p:spPr bwMode="auto">
          <a:xfrm>
            <a:off x="7621588" y="4198938"/>
            <a:ext cx="213042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危机四伏</a:t>
            </a:r>
          </a:p>
        </p:txBody>
      </p:sp>
      <p:sp>
        <p:nvSpPr>
          <p:cNvPr id="61" name="Text Box 24"/>
          <p:cNvSpPr txBox="1">
            <a:spLocks noChangeArrowheads="1"/>
          </p:cNvSpPr>
          <p:nvPr/>
        </p:nvSpPr>
        <p:spPr bwMode="auto">
          <a:xfrm>
            <a:off x="9728200" y="3643313"/>
            <a:ext cx="1503363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高昂</a:t>
            </a:r>
          </a:p>
        </p:txBody>
      </p:sp>
      <p:sp>
        <p:nvSpPr>
          <p:cNvPr id="62" name="Text Box 25"/>
          <p:cNvSpPr txBox="1">
            <a:spLocks noChangeArrowheads="1"/>
          </p:cNvSpPr>
          <p:nvPr/>
        </p:nvSpPr>
        <p:spPr bwMode="auto">
          <a:xfrm>
            <a:off x="9693275" y="4198938"/>
            <a:ext cx="144780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低落</a:t>
            </a:r>
          </a:p>
        </p:txBody>
      </p:sp>
      <p:sp>
        <p:nvSpPr>
          <p:cNvPr id="63" name="Rectangle 72"/>
          <p:cNvSpPr>
            <a:spLocks noChangeArrowheads="1"/>
          </p:cNvSpPr>
          <p:nvPr/>
        </p:nvSpPr>
        <p:spPr bwMode="auto">
          <a:xfrm>
            <a:off x="673100" y="4789488"/>
            <a:ext cx="10374313" cy="195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 anchor="ctr">
            <a:spAutoFit/>
          </a:bodyPr>
          <a:lstStyle/>
          <a:p>
            <a:r>
              <a:rPr lang="en-US" altLang="zh-CN" sz="2400">
                <a:latin typeface="华文新魏"/>
                <a:ea typeface="华文新魏"/>
                <a:cs typeface="华文新魏"/>
              </a:rPr>
              <a:t>         </a:t>
            </a:r>
            <a:r>
              <a:rPr lang="zh-CN" altLang="en-US" sz="2400">
                <a:latin typeface="华文新魏"/>
                <a:ea typeface="华文新魏"/>
                <a:cs typeface="华文新魏"/>
              </a:rPr>
              <a:t>人民解放军已增至</a:t>
            </a:r>
            <a:r>
              <a:rPr lang="en-US" altLang="zh-CN" sz="2400">
                <a:latin typeface="华文新魏"/>
                <a:ea typeface="华文新魏"/>
                <a:cs typeface="华文新魏"/>
              </a:rPr>
              <a:t>280</a:t>
            </a:r>
            <a:r>
              <a:rPr lang="zh-CN" altLang="en-US" sz="2400">
                <a:latin typeface="华文新魏"/>
                <a:ea typeface="华文新魏"/>
                <a:cs typeface="华文新魏"/>
              </a:rPr>
              <a:t>万人，共有五支野战部队：西北野战军、华北野战军、中原野战军、华东野战军、东北野战军。并已基本形成野战军、地方军和游击部队三者结合的完整体系。军队素质和战术水平大为提高，不但能打运动战，而且能打阵地战；士气旺盛，斗志昂扬。解放区面积已占全国</a:t>
            </a:r>
            <a:r>
              <a:rPr lang="en-US" altLang="zh-CN" sz="2400">
                <a:latin typeface="华文新魏"/>
                <a:ea typeface="华文新魏"/>
                <a:cs typeface="华文新魏"/>
              </a:rPr>
              <a:t>1/4</a:t>
            </a:r>
            <a:r>
              <a:rPr lang="zh-CN" altLang="en-US" sz="2400">
                <a:latin typeface="华文新魏"/>
                <a:ea typeface="华文新魏"/>
                <a:cs typeface="华文新魏"/>
              </a:rPr>
              <a:t>，人口占全国</a:t>
            </a:r>
            <a:r>
              <a:rPr lang="en-US" altLang="zh-CN" sz="2400">
                <a:latin typeface="华文新魏"/>
                <a:ea typeface="华文新魏"/>
                <a:cs typeface="华文新魏"/>
              </a:rPr>
              <a:t>1/3</a:t>
            </a:r>
            <a:r>
              <a:rPr lang="zh-CN" altLang="en-US" sz="2400">
                <a:latin typeface="华文新魏"/>
                <a:ea typeface="华文新魏"/>
                <a:cs typeface="华文新魏"/>
              </a:rPr>
              <a:t>，土地改革大部完成，部队后方更加巩固。</a:t>
            </a:r>
          </a:p>
        </p:txBody>
      </p:sp>
      <p:sp>
        <p:nvSpPr>
          <p:cNvPr id="64" name="Rectangle 73"/>
          <p:cNvSpPr>
            <a:spLocks noChangeArrowheads="1"/>
          </p:cNvSpPr>
          <p:nvPr/>
        </p:nvSpPr>
        <p:spPr bwMode="auto">
          <a:xfrm>
            <a:off x="903288" y="4886325"/>
            <a:ext cx="9882187" cy="195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 anchor="ctr">
            <a:spAutoFit/>
          </a:bodyPr>
          <a:lstStyle/>
          <a:p>
            <a:r>
              <a:rPr lang="en-US" altLang="zh-CN" sz="2400">
                <a:latin typeface="华文新魏"/>
                <a:ea typeface="华文新魏"/>
                <a:cs typeface="华文新魏"/>
              </a:rPr>
              <a:t>       </a:t>
            </a:r>
            <a:r>
              <a:rPr lang="zh-CN" altLang="en-US" sz="2400">
                <a:latin typeface="华文新魏"/>
                <a:ea typeface="华文新魏"/>
                <a:cs typeface="华文新魏"/>
              </a:rPr>
              <a:t>国民党总兵力下降为</a:t>
            </a:r>
            <a:r>
              <a:rPr lang="en-US" altLang="zh-CN" sz="2400">
                <a:latin typeface="华文新魏"/>
                <a:ea typeface="华文新魏"/>
                <a:cs typeface="华文新魏"/>
              </a:rPr>
              <a:t>365</a:t>
            </a:r>
            <a:r>
              <a:rPr lang="zh-CN" altLang="en-US" sz="2400">
                <a:latin typeface="华文新魏"/>
                <a:ea typeface="华文新魏"/>
                <a:cs typeface="华文新魏"/>
              </a:rPr>
              <a:t>万人。蒋军虽然还有相当大兵力，但在战略上已被人民解放军分割为五个孤立集团，即东北为卫立煌集团，华北为傅作义集团，华东为刘峙集团，华中为白崇禧集团，西北为胡宗南集团东北</a:t>
            </a:r>
            <a:r>
              <a:rPr lang="en-US" altLang="zh-CN" sz="2400">
                <a:latin typeface="华文新魏"/>
                <a:ea typeface="华文新魏"/>
                <a:cs typeface="华文新魏"/>
              </a:rPr>
              <a:t>55</a:t>
            </a:r>
            <a:r>
              <a:rPr lang="zh-CN" altLang="en-US" sz="2400">
                <a:latin typeface="华文新魏"/>
                <a:ea typeface="华文新魏"/>
                <a:cs typeface="华文新魏"/>
              </a:rPr>
              <a:t>万人，国统区的经济危机日益加深，爱国民主运动深入发展，农村游击战争不断发展，蒋介石的反动政权已呈现不稳。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4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69" name="Group 2"/>
          <p:cNvGrpSpPr>
            <a:grpSpLocks/>
          </p:cNvGrpSpPr>
          <p:nvPr/>
        </p:nvGrpSpPr>
        <p:grpSpPr bwMode="auto">
          <a:xfrm>
            <a:off x="0" y="1477963"/>
            <a:ext cx="6122988" cy="5480050"/>
            <a:chOff x="1296" y="960"/>
            <a:chExt cx="3120" cy="2352"/>
          </a:xfrm>
        </p:grpSpPr>
        <p:pic>
          <p:nvPicPr>
            <p:cNvPr id="32833" name="Picture 3" descr="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96" y="960"/>
              <a:ext cx="3112" cy="2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834" name="Rectangle 4"/>
            <p:cNvSpPr>
              <a:spLocks noChangeArrowheads="1"/>
            </p:cNvSpPr>
            <p:nvPr/>
          </p:nvSpPr>
          <p:spPr bwMode="auto">
            <a:xfrm>
              <a:off x="1296" y="960"/>
              <a:ext cx="3120" cy="235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sp>
        <p:nvSpPr>
          <p:cNvPr id="32770" name="Text Box 5"/>
          <p:cNvSpPr txBox="1">
            <a:spLocks noChangeArrowheads="1"/>
          </p:cNvSpPr>
          <p:nvPr/>
        </p:nvSpPr>
        <p:spPr bwMode="auto">
          <a:xfrm>
            <a:off x="903288" y="6478588"/>
            <a:ext cx="4829175" cy="431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chemeClr val="tx2"/>
                </a:solidFill>
                <a:latin typeface="幼圆"/>
                <a:ea typeface="幼圆"/>
                <a:cs typeface="幼圆"/>
              </a:rPr>
              <a:t> </a:t>
            </a:r>
            <a:r>
              <a:rPr lang="zh-CN" altLang="en-US" b="1">
                <a:solidFill>
                  <a:schemeClr val="tx2"/>
                </a:solidFill>
                <a:latin typeface="幼圆"/>
                <a:ea typeface="幼圆"/>
                <a:cs typeface="幼圆"/>
              </a:rPr>
              <a:t>战略决战前国民党军五大集团分布图</a:t>
            </a:r>
          </a:p>
        </p:txBody>
      </p:sp>
      <p:grpSp>
        <p:nvGrpSpPr>
          <p:cNvPr id="32771" name="Group 6"/>
          <p:cNvGrpSpPr>
            <a:grpSpLocks/>
          </p:cNvGrpSpPr>
          <p:nvPr/>
        </p:nvGrpSpPr>
        <p:grpSpPr bwMode="auto">
          <a:xfrm>
            <a:off x="4129088" y="2633663"/>
            <a:ext cx="906462" cy="831850"/>
            <a:chOff x="3925" y="1439"/>
            <a:chExt cx="576" cy="704"/>
          </a:xfrm>
        </p:grpSpPr>
        <p:sp>
          <p:nvSpPr>
            <p:cNvPr id="32830" name="AutoShape 7"/>
            <p:cNvSpPr>
              <a:spLocks noChangeArrowheads="1"/>
            </p:cNvSpPr>
            <p:nvPr/>
          </p:nvSpPr>
          <p:spPr bwMode="auto">
            <a:xfrm>
              <a:off x="4309" y="1439"/>
              <a:ext cx="192" cy="341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32831" name="AutoShape 8"/>
            <p:cNvSpPr>
              <a:spLocks noChangeArrowheads="1"/>
            </p:cNvSpPr>
            <p:nvPr/>
          </p:nvSpPr>
          <p:spPr bwMode="auto">
            <a:xfrm>
              <a:off x="3925" y="1802"/>
              <a:ext cx="192" cy="341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32832" name="AutoShape 9"/>
            <p:cNvSpPr>
              <a:spLocks noChangeArrowheads="1"/>
            </p:cNvSpPr>
            <p:nvPr/>
          </p:nvSpPr>
          <p:spPr bwMode="auto">
            <a:xfrm>
              <a:off x="4117" y="1641"/>
              <a:ext cx="192" cy="341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grpSp>
        <p:nvGrpSpPr>
          <p:cNvPr id="32772" name="Group 10"/>
          <p:cNvGrpSpPr>
            <a:grpSpLocks/>
          </p:cNvGrpSpPr>
          <p:nvPr/>
        </p:nvGrpSpPr>
        <p:grpSpPr bwMode="auto">
          <a:xfrm>
            <a:off x="3130550" y="3314700"/>
            <a:ext cx="1362075" cy="679450"/>
            <a:chOff x="3083" y="1917"/>
            <a:chExt cx="842" cy="514"/>
          </a:xfrm>
        </p:grpSpPr>
        <p:sp>
          <p:nvSpPr>
            <p:cNvPr id="32826" name="AutoShape 11"/>
            <p:cNvSpPr>
              <a:spLocks noChangeArrowheads="1"/>
            </p:cNvSpPr>
            <p:nvPr/>
          </p:nvSpPr>
          <p:spPr bwMode="auto">
            <a:xfrm>
              <a:off x="3083" y="1917"/>
              <a:ext cx="192" cy="257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32827" name="AutoShape 12"/>
            <p:cNvSpPr>
              <a:spLocks noChangeArrowheads="1"/>
            </p:cNvSpPr>
            <p:nvPr/>
          </p:nvSpPr>
          <p:spPr bwMode="auto">
            <a:xfrm>
              <a:off x="3541" y="1982"/>
              <a:ext cx="192" cy="257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32828" name="AutoShape 13"/>
            <p:cNvSpPr>
              <a:spLocks noChangeArrowheads="1"/>
            </p:cNvSpPr>
            <p:nvPr/>
          </p:nvSpPr>
          <p:spPr bwMode="auto">
            <a:xfrm>
              <a:off x="3349" y="1917"/>
              <a:ext cx="192" cy="257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32829" name="AutoShape 14"/>
            <p:cNvSpPr>
              <a:spLocks noChangeArrowheads="1"/>
            </p:cNvSpPr>
            <p:nvPr/>
          </p:nvSpPr>
          <p:spPr bwMode="auto">
            <a:xfrm>
              <a:off x="3733" y="2174"/>
              <a:ext cx="192" cy="257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grpSp>
        <p:nvGrpSpPr>
          <p:cNvPr id="32773" name="Group 15"/>
          <p:cNvGrpSpPr>
            <a:grpSpLocks/>
          </p:cNvGrpSpPr>
          <p:nvPr/>
        </p:nvGrpSpPr>
        <p:grpSpPr bwMode="auto">
          <a:xfrm>
            <a:off x="3402013" y="4070350"/>
            <a:ext cx="1241425" cy="549275"/>
            <a:chOff x="3349" y="2431"/>
            <a:chExt cx="768" cy="330"/>
          </a:xfrm>
        </p:grpSpPr>
        <p:sp>
          <p:nvSpPr>
            <p:cNvPr id="32823" name="AutoShape 16"/>
            <p:cNvSpPr>
              <a:spLocks noChangeArrowheads="1"/>
            </p:cNvSpPr>
            <p:nvPr/>
          </p:nvSpPr>
          <p:spPr bwMode="auto">
            <a:xfrm>
              <a:off x="3541" y="2527"/>
              <a:ext cx="192" cy="234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zh-CN" sz="2800">
                  <a:latin typeface="Times New Roman" pitchFamily="18" charset="0"/>
                </a:rPr>
                <a:t>.</a:t>
              </a:r>
            </a:p>
          </p:txBody>
        </p:sp>
        <p:sp>
          <p:nvSpPr>
            <p:cNvPr id="32824" name="AutoShape 17"/>
            <p:cNvSpPr>
              <a:spLocks noChangeArrowheads="1"/>
            </p:cNvSpPr>
            <p:nvPr/>
          </p:nvSpPr>
          <p:spPr bwMode="auto">
            <a:xfrm>
              <a:off x="3925" y="2431"/>
              <a:ext cx="192" cy="234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32825" name="AutoShape 18"/>
            <p:cNvSpPr>
              <a:spLocks noChangeArrowheads="1"/>
            </p:cNvSpPr>
            <p:nvPr/>
          </p:nvSpPr>
          <p:spPr bwMode="auto">
            <a:xfrm>
              <a:off x="3349" y="2527"/>
              <a:ext cx="192" cy="234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grpSp>
        <p:nvGrpSpPr>
          <p:cNvPr id="32774" name="Group 19"/>
          <p:cNvGrpSpPr>
            <a:grpSpLocks/>
          </p:cNvGrpSpPr>
          <p:nvPr/>
        </p:nvGrpSpPr>
        <p:grpSpPr bwMode="auto">
          <a:xfrm>
            <a:off x="3402013" y="4598988"/>
            <a:ext cx="842962" cy="681037"/>
            <a:chOff x="3275" y="2761"/>
            <a:chExt cx="554" cy="452"/>
          </a:xfrm>
        </p:grpSpPr>
        <p:sp>
          <p:nvSpPr>
            <p:cNvPr id="32819" name="AutoShape 20"/>
            <p:cNvSpPr>
              <a:spLocks noChangeArrowheads="1"/>
            </p:cNvSpPr>
            <p:nvPr/>
          </p:nvSpPr>
          <p:spPr bwMode="auto">
            <a:xfrm>
              <a:off x="3541" y="2761"/>
              <a:ext cx="192" cy="226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32820" name="AutoShape 21"/>
            <p:cNvSpPr>
              <a:spLocks noChangeArrowheads="1"/>
            </p:cNvSpPr>
            <p:nvPr/>
          </p:nvSpPr>
          <p:spPr bwMode="auto">
            <a:xfrm>
              <a:off x="3637" y="2987"/>
              <a:ext cx="192" cy="226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32821" name="AutoShape 22"/>
            <p:cNvSpPr>
              <a:spLocks noChangeArrowheads="1"/>
            </p:cNvSpPr>
            <p:nvPr/>
          </p:nvSpPr>
          <p:spPr bwMode="auto">
            <a:xfrm>
              <a:off x="3275" y="2953"/>
              <a:ext cx="192" cy="226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32822" name="AutoShape 23"/>
            <p:cNvSpPr>
              <a:spLocks noChangeArrowheads="1"/>
            </p:cNvSpPr>
            <p:nvPr/>
          </p:nvSpPr>
          <p:spPr bwMode="auto">
            <a:xfrm>
              <a:off x="3467" y="2987"/>
              <a:ext cx="192" cy="226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grpSp>
        <p:nvGrpSpPr>
          <p:cNvPr id="32775" name="Group 24"/>
          <p:cNvGrpSpPr>
            <a:grpSpLocks/>
          </p:cNvGrpSpPr>
          <p:nvPr/>
        </p:nvGrpSpPr>
        <p:grpSpPr bwMode="auto">
          <a:xfrm>
            <a:off x="2859088" y="3994150"/>
            <a:ext cx="633412" cy="898525"/>
            <a:chOff x="2699" y="2301"/>
            <a:chExt cx="384" cy="652"/>
          </a:xfrm>
        </p:grpSpPr>
        <p:sp>
          <p:nvSpPr>
            <p:cNvPr id="32817" name="AutoShape 25"/>
            <p:cNvSpPr>
              <a:spLocks noChangeArrowheads="1"/>
            </p:cNvSpPr>
            <p:nvPr/>
          </p:nvSpPr>
          <p:spPr bwMode="auto">
            <a:xfrm>
              <a:off x="2699" y="2301"/>
              <a:ext cx="192" cy="364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32818" name="AutoShape 26"/>
            <p:cNvSpPr>
              <a:spLocks noChangeArrowheads="1"/>
            </p:cNvSpPr>
            <p:nvPr/>
          </p:nvSpPr>
          <p:spPr bwMode="auto">
            <a:xfrm>
              <a:off x="2891" y="2589"/>
              <a:ext cx="192" cy="364"/>
            </a:xfrm>
            <a:prstGeom prst="sun">
              <a:avLst>
                <a:gd name="adj" fmla="val 25000"/>
              </a:avLst>
            </a:prstGeom>
            <a:solidFill>
              <a:srgbClr val="3366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sp>
        <p:nvSpPr>
          <p:cNvPr id="136220" name="Text Box 28"/>
          <p:cNvSpPr txBox="1">
            <a:spLocks noChangeArrowheads="1"/>
          </p:cNvSpPr>
          <p:nvPr/>
        </p:nvSpPr>
        <p:spPr bwMode="auto">
          <a:xfrm>
            <a:off x="6189663" y="1957388"/>
            <a:ext cx="539908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 marL="400050" indent="-400050"/>
            <a:r>
              <a:rPr lang="zh-CN" altLang="en-US" sz="2600">
                <a:latin typeface="华文新魏"/>
                <a:ea typeface="华文新魏"/>
                <a:cs typeface="华文新魏"/>
              </a:rPr>
              <a:t>东北人民解放军兵力超过了国民党。</a:t>
            </a:r>
          </a:p>
        </p:txBody>
      </p:sp>
      <p:sp>
        <p:nvSpPr>
          <p:cNvPr id="136221" name="Text Box 29"/>
          <p:cNvSpPr txBox="1">
            <a:spLocks noChangeArrowheads="1"/>
          </p:cNvSpPr>
          <p:nvPr/>
        </p:nvSpPr>
        <p:spPr bwMode="auto">
          <a:xfrm>
            <a:off x="6118225" y="2978150"/>
            <a:ext cx="5307013" cy="908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600">
                <a:latin typeface="华文新魏"/>
                <a:ea typeface="华文新魏"/>
                <a:cs typeface="华文新魏"/>
              </a:rPr>
              <a:t>东北国民党军队孤立分散，补给困难，是战是守举棋不定。</a:t>
            </a:r>
          </a:p>
        </p:txBody>
      </p:sp>
      <p:sp>
        <p:nvSpPr>
          <p:cNvPr id="136222" name="Text Box 30"/>
          <p:cNvSpPr txBox="1">
            <a:spLocks noChangeArrowheads="1"/>
          </p:cNvSpPr>
          <p:nvPr/>
        </p:nvSpPr>
        <p:spPr bwMode="auto">
          <a:xfrm>
            <a:off x="6118225" y="4386263"/>
            <a:ext cx="5170488" cy="908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600">
                <a:latin typeface="华文新魏"/>
                <a:ea typeface="华文新魏"/>
                <a:cs typeface="华文新魏"/>
              </a:rPr>
              <a:t>解放军根据地广阔，物质力量雄厚、得到人民支持（刚完成土地改革）。</a:t>
            </a:r>
          </a:p>
        </p:txBody>
      </p:sp>
      <p:sp>
        <p:nvSpPr>
          <p:cNvPr id="136223" name="Text Box 31"/>
          <p:cNvSpPr txBox="1">
            <a:spLocks noChangeArrowheads="1"/>
          </p:cNvSpPr>
          <p:nvPr/>
        </p:nvSpPr>
        <p:spPr bwMode="auto">
          <a:xfrm>
            <a:off x="6046788" y="5815013"/>
            <a:ext cx="5684837" cy="908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600">
                <a:latin typeface="华文新魏"/>
                <a:ea typeface="华文新魏"/>
                <a:cs typeface="华文新魏"/>
              </a:rPr>
              <a:t>胜利后可挥师入关，有利于华北、华东作战；还能以东北的工业支援全局。</a:t>
            </a:r>
          </a:p>
        </p:txBody>
      </p:sp>
      <p:pic>
        <p:nvPicPr>
          <p:cNvPr id="32780" name="图片 41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1" name="图片 42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2" name="图片 4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矩形 44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46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7" name="直角三角形 46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49" name="直接连接符 48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88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51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2" name="直角三角形 51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32790" name="图片 54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57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32793" name="图片 57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矩形 58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3279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15716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98" name="TextBox 60"/>
          <p:cNvSpPr txBox="1">
            <a:spLocks noChangeArrowheads="1"/>
          </p:cNvSpPr>
          <p:nvPr/>
        </p:nvSpPr>
        <p:spPr bwMode="auto">
          <a:xfrm>
            <a:off x="112713" y="873125"/>
            <a:ext cx="1004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背景</a:t>
            </a:r>
          </a:p>
        </p:txBody>
      </p:sp>
      <p:grpSp>
        <p:nvGrpSpPr>
          <p:cNvPr id="62" name="Group 26"/>
          <p:cNvGrpSpPr>
            <a:grpSpLocks/>
          </p:cNvGrpSpPr>
          <p:nvPr/>
        </p:nvGrpSpPr>
        <p:grpSpPr bwMode="auto">
          <a:xfrm>
            <a:off x="0" y="1528763"/>
            <a:ext cx="3152775" cy="2714625"/>
            <a:chOff x="0" y="0"/>
            <a:chExt cx="2190281" cy="2162053"/>
          </a:xfrm>
        </p:grpSpPr>
        <p:sp>
          <p:nvSpPr>
            <p:cNvPr id="32805" name="直接连接符​​ 33"/>
            <p:cNvSpPr>
              <a:spLocks noChangeShapeType="1"/>
            </p:cNvSpPr>
            <p:nvPr/>
          </p:nvSpPr>
          <p:spPr bwMode="auto">
            <a:xfrm>
              <a:off x="583302" y="51772"/>
              <a:ext cx="1400720" cy="1"/>
            </a:xfrm>
            <a:prstGeom prst="line">
              <a:avLst/>
            </a:prstGeom>
            <a:noFill/>
            <a:ln w="6350">
              <a:solidFill>
                <a:srgbClr val="A5A5A5"/>
              </a:solidFill>
              <a:prstDash val="sys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6" name="圆角矩形​​ 2"/>
            <p:cNvSpPr>
              <a:spLocks noChangeArrowheads="1"/>
            </p:cNvSpPr>
            <p:nvPr/>
          </p:nvSpPr>
          <p:spPr bwMode="auto">
            <a:xfrm rot="-316478">
              <a:off x="38157" y="789438"/>
              <a:ext cx="2152124" cy="1372615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32807" name="直接连接符​​ 11"/>
            <p:cNvSpPr>
              <a:spLocks noChangeShapeType="1"/>
            </p:cNvSpPr>
            <p:nvPr/>
          </p:nvSpPr>
          <p:spPr bwMode="auto">
            <a:xfrm flipV="1">
              <a:off x="351927" y="122876"/>
              <a:ext cx="880414" cy="756345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8" name="直接连接符​​ 13"/>
            <p:cNvSpPr>
              <a:spLocks noChangeShapeType="1"/>
            </p:cNvSpPr>
            <p:nvPr/>
          </p:nvSpPr>
          <p:spPr bwMode="auto">
            <a:xfrm>
              <a:off x="1476901" y="122876"/>
              <a:ext cx="336419" cy="621539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809" name="椭圆​​ 4"/>
            <p:cNvSpPr>
              <a:spLocks noChangeArrowheads="1"/>
            </p:cNvSpPr>
            <p:nvPr/>
          </p:nvSpPr>
          <p:spPr bwMode="auto">
            <a:xfrm>
              <a:off x="1232341" y="0"/>
              <a:ext cx="244560" cy="24456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32810" name="椭圆​​ 6"/>
            <p:cNvSpPr>
              <a:spLocks noChangeArrowheads="1"/>
            </p:cNvSpPr>
            <p:nvPr/>
          </p:nvSpPr>
          <p:spPr bwMode="auto">
            <a:xfrm>
              <a:off x="1283662" y="51772"/>
              <a:ext cx="141070" cy="141075"/>
            </a:xfrm>
            <a:prstGeom prst="ellipse">
              <a:avLst/>
            </a:prstGeom>
            <a:solidFill>
              <a:srgbClr val="D8D8D8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32811" name="同侧圆角矩形 30"/>
            <p:cNvSpPr>
              <a:spLocks noChangeArrowheads="1"/>
            </p:cNvSpPr>
            <p:nvPr/>
          </p:nvSpPr>
          <p:spPr bwMode="auto">
            <a:xfrm rot="-304808">
              <a:off x="0" y="798100"/>
              <a:ext cx="2143772" cy="595293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FFFF"/>
            </a:solidFill>
            <a:ln w="9525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70" name="圆角矩形​​ 3"/>
            <p:cNvSpPr>
              <a:spLocks noChangeArrowheads="1"/>
            </p:cNvSpPr>
            <p:nvPr/>
          </p:nvSpPr>
          <p:spPr bwMode="auto">
            <a:xfrm rot="21283522">
              <a:off x="131953" y="908755"/>
              <a:ext cx="1969599" cy="1148675"/>
            </a:xfrm>
            <a:prstGeom prst="roundRect">
              <a:avLst>
                <a:gd name="adj" fmla="val 0"/>
              </a:avLst>
            </a:prstGeom>
            <a:solidFill>
              <a:schemeClr val="bg2">
                <a:lumMod val="25000"/>
              </a:schemeClr>
            </a:solidFill>
            <a:ln w="19050">
              <a:solidFill>
                <a:srgbClr val="D8D8D8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/>
            <a:p>
              <a:pPr marL="342900" indent="-342900"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rgbClr val="760000"/>
                  </a:solidFill>
                  <a:latin typeface="华文新魏" pitchFamily="2" charset="-122"/>
                  <a:ea typeface="华文新魏" pitchFamily="2" charset="-122"/>
                  <a:sym typeface="Calibri" pitchFamily="34" charset="0"/>
                </a:rPr>
                <a:t>        </a:t>
              </a:r>
              <a:endParaRPr lang="en-US" altLang="zh-CN" sz="2400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sym typeface="Calibri" pitchFamily="34" charset="0"/>
              </a:endParaRPr>
            </a:p>
          </p:txBody>
        </p:sp>
        <p:sp>
          <p:nvSpPr>
            <p:cNvPr id="32815" name="椭圆​​ 8"/>
            <p:cNvSpPr>
              <a:spLocks noChangeArrowheads="1"/>
            </p:cNvSpPr>
            <p:nvPr/>
          </p:nvSpPr>
          <p:spPr bwMode="auto">
            <a:xfrm rot="-316478">
              <a:off x="310917" y="878978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32816" name="椭圆​​ 9"/>
            <p:cNvSpPr>
              <a:spLocks noChangeArrowheads="1"/>
            </p:cNvSpPr>
            <p:nvPr/>
          </p:nvSpPr>
          <p:spPr bwMode="auto">
            <a:xfrm rot="-316478">
              <a:off x="1772360" y="744052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</p:grpSp>
      <p:sp>
        <p:nvSpPr>
          <p:cNvPr id="73" name="矩形 72"/>
          <p:cNvSpPr>
            <a:spLocks noChangeArrowheads="1"/>
          </p:cNvSpPr>
          <p:nvPr/>
        </p:nvSpPr>
        <p:spPr bwMode="auto">
          <a:xfrm rot="-355802">
            <a:off x="155575" y="2822575"/>
            <a:ext cx="2984500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400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为什么中共中央会把战略决战的首次战争放在东北呢？</a:t>
            </a:r>
          </a:p>
        </p:txBody>
      </p:sp>
      <p:sp>
        <p:nvSpPr>
          <p:cNvPr id="75" name="矩形 74"/>
          <p:cNvSpPr/>
          <p:nvPr/>
        </p:nvSpPr>
        <p:spPr>
          <a:xfrm>
            <a:off x="6189663" y="1457325"/>
            <a:ext cx="1851025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00" b="1" dirty="0">
                <a:solidFill>
                  <a:prstClr val="black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兵力对比：</a:t>
            </a:r>
            <a:endParaRPr lang="zh-CN" altLang="en-US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189663" y="2457450"/>
            <a:ext cx="1851025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00" b="1" dirty="0">
                <a:solidFill>
                  <a:prstClr val="black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敌军态势：</a:t>
            </a:r>
            <a:endParaRPr lang="zh-CN" altLang="en-US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6261100" y="3814763"/>
            <a:ext cx="1851025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00" b="1" dirty="0">
                <a:solidFill>
                  <a:prstClr val="black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我军态势：</a:t>
            </a:r>
            <a:endParaRPr lang="zh-CN" altLang="en-US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6267450" y="5243513"/>
            <a:ext cx="1851025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00" b="1" dirty="0">
                <a:solidFill>
                  <a:prstClr val="black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战局延伸：</a:t>
            </a:r>
            <a:endParaRPr lang="zh-CN" altLang="en-US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6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36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36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36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20" grpId="0"/>
      <p:bldP spid="136221" grpId="0"/>
      <p:bldP spid="136222" grpId="0"/>
      <p:bldP spid="136223" grpId="0"/>
      <p:bldP spid="73" grpId="0"/>
      <p:bldP spid="75" grpId="0"/>
      <p:bldP spid="76" grpId="0"/>
      <p:bldP spid="77" grpId="0"/>
      <p:bldP spid="7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4832343" y="1100120"/>
            <a:ext cx="6215106" cy="571504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3794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02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33804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33807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3381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12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辽沈战役</a:t>
            </a:r>
          </a:p>
        </p:txBody>
      </p:sp>
      <p:sp>
        <p:nvSpPr>
          <p:cNvPr id="52" name="圆角矩形 51"/>
          <p:cNvSpPr/>
          <p:nvPr/>
        </p:nvSpPr>
        <p:spPr>
          <a:xfrm>
            <a:off x="188913" y="1885950"/>
            <a:ext cx="10001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时间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1260475" y="1814513"/>
            <a:ext cx="3357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latin typeface="华文新魏"/>
                <a:ea typeface="华文新魏"/>
                <a:cs typeface="华文新魏"/>
              </a:rPr>
              <a:t>1948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9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-11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月</a:t>
            </a:r>
          </a:p>
        </p:txBody>
      </p:sp>
      <p:sp>
        <p:nvSpPr>
          <p:cNvPr id="54" name="圆角矩形 53"/>
          <p:cNvSpPr/>
          <p:nvPr/>
        </p:nvSpPr>
        <p:spPr>
          <a:xfrm>
            <a:off x="188913" y="2516188"/>
            <a:ext cx="1214437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指挥者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55" name="矩形 54"/>
          <p:cNvSpPr>
            <a:spLocks noChangeArrowheads="1"/>
          </p:cNvSpPr>
          <p:nvPr/>
        </p:nvSpPr>
        <p:spPr bwMode="auto">
          <a:xfrm>
            <a:off x="1474788" y="2444750"/>
            <a:ext cx="3071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林彪、罗荣桓</a:t>
            </a:r>
          </a:p>
        </p:txBody>
      </p:sp>
      <p:sp>
        <p:nvSpPr>
          <p:cNvPr id="56" name="圆角矩形 55"/>
          <p:cNvSpPr/>
          <p:nvPr/>
        </p:nvSpPr>
        <p:spPr>
          <a:xfrm>
            <a:off x="117475" y="3243263"/>
            <a:ext cx="1571625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参战部队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57" name="矩形 56"/>
          <p:cNvSpPr>
            <a:spLocks noChangeArrowheads="1"/>
          </p:cNvSpPr>
          <p:nvPr/>
        </p:nvSpPr>
        <p:spPr bwMode="auto">
          <a:xfrm>
            <a:off x="1689100" y="3171825"/>
            <a:ext cx="3071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东北人民解放军</a:t>
            </a:r>
          </a:p>
        </p:txBody>
      </p:sp>
      <p:sp>
        <p:nvSpPr>
          <p:cNvPr id="60" name="圆角矩形 59"/>
          <p:cNvSpPr/>
          <p:nvPr/>
        </p:nvSpPr>
        <p:spPr>
          <a:xfrm>
            <a:off x="188913" y="4029075"/>
            <a:ext cx="10001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经过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pic>
        <p:nvPicPr>
          <p:cNvPr id="46" name="图片 45" descr="98E9F3897BCAA461A0102C1AF188DE56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46657" y="1242996"/>
            <a:ext cx="2857520" cy="22324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3821" name="矩形 46"/>
          <p:cNvSpPr>
            <a:spLocks noChangeArrowheads="1"/>
          </p:cNvSpPr>
          <p:nvPr/>
        </p:nvSpPr>
        <p:spPr bwMode="auto">
          <a:xfrm>
            <a:off x="5689600" y="3529013"/>
            <a:ext cx="1724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>
                <a:latin typeface="华文新魏"/>
                <a:ea typeface="华文新魏"/>
                <a:cs typeface="华文新魏"/>
              </a:rPr>
              <a:t>林彪与罗荣桓</a:t>
            </a:r>
          </a:p>
        </p:txBody>
      </p:sp>
      <p:sp>
        <p:nvSpPr>
          <p:cNvPr id="33822" name="矩形 48"/>
          <p:cNvSpPr>
            <a:spLocks noChangeArrowheads="1"/>
          </p:cNvSpPr>
          <p:nvPr/>
        </p:nvSpPr>
        <p:spPr bwMode="auto">
          <a:xfrm>
            <a:off x="5059363" y="6243638"/>
            <a:ext cx="3416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800">
                <a:latin typeface="华文新魏"/>
                <a:ea typeface="华文新魏"/>
                <a:cs typeface="华文新魏"/>
              </a:rPr>
              <a:t>锦州城下等待总攻信号的炮兵群</a:t>
            </a:r>
          </a:p>
        </p:txBody>
      </p:sp>
      <p:pic>
        <p:nvPicPr>
          <p:cNvPr id="50" name="图片 49" descr="131938982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9533" y="4100516"/>
            <a:ext cx="2840463" cy="20103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3824" name="矩形 50"/>
          <p:cNvSpPr>
            <a:spLocks noChangeArrowheads="1"/>
          </p:cNvSpPr>
          <p:nvPr/>
        </p:nvSpPr>
        <p:spPr bwMode="auto">
          <a:xfrm>
            <a:off x="7966075" y="3587750"/>
            <a:ext cx="272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800">
                <a:latin typeface="华文新魏"/>
                <a:ea typeface="华文新魏"/>
                <a:cs typeface="华文新魏"/>
              </a:rPr>
              <a:t>塔山阻击战的解放军阵地</a:t>
            </a:r>
          </a:p>
        </p:txBody>
      </p:sp>
      <p:pic>
        <p:nvPicPr>
          <p:cNvPr id="59" name="图片 58" descr="15696065_2009111011080234607700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75615" y="1242996"/>
            <a:ext cx="3048000" cy="22067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" name="图片 60" descr="20070807111832f39f2.jpg"/>
          <p:cNvPicPr>
            <a:picLocks noChangeAspect="1"/>
          </p:cNvPicPr>
          <p:nvPr/>
        </p:nvPicPr>
        <p:blipFill>
          <a:blip r:embed="rId11"/>
          <a:srcRect b="10256"/>
          <a:stretch>
            <a:fillRect/>
          </a:stretch>
        </p:blipFill>
        <p:spPr>
          <a:xfrm>
            <a:off x="8118491" y="4100516"/>
            <a:ext cx="2786082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3827" name="矩形 61"/>
          <p:cNvSpPr>
            <a:spLocks noChangeArrowheads="1"/>
          </p:cNvSpPr>
          <p:nvPr/>
        </p:nvSpPr>
        <p:spPr bwMode="auto">
          <a:xfrm>
            <a:off x="8975725" y="6243638"/>
            <a:ext cx="11080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800">
                <a:latin typeface="华文新魏"/>
                <a:ea typeface="华文新魏"/>
                <a:cs typeface="华文新魏"/>
              </a:rPr>
              <a:t>前线指挥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/>
      <p:bldP spid="54" grpId="0" animBg="1"/>
      <p:bldP spid="55" grpId="0"/>
      <p:bldP spid="56" grpId="0" animBg="1"/>
      <p:bldP spid="57" grpId="0"/>
      <p:bldP spid="6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图片 8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285752" y="1600186"/>
            <a:ext cx="10547383" cy="547217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818" name="图片 8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168275" y="52546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图片 8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168275" y="4841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6" name="直接连接符 85"/>
          <p:cNvCxnSpPr/>
          <p:nvPr/>
        </p:nvCxnSpPr>
        <p:spPr>
          <a:xfrm>
            <a:off x="1122363" y="73025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821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29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34831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34834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34838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39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辽沈战役</a:t>
            </a:r>
          </a:p>
        </p:txBody>
      </p:sp>
      <p:sp>
        <p:nvSpPr>
          <p:cNvPr id="34840" name="TextBox 63"/>
          <p:cNvSpPr txBox="1">
            <a:spLocks noChangeArrowheads="1"/>
          </p:cNvSpPr>
          <p:nvPr/>
        </p:nvSpPr>
        <p:spPr bwMode="auto">
          <a:xfrm>
            <a:off x="260350" y="1776413"/>
            <a:ext cx="3286125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>
                <a:latin typeface="华文新魏"/>
                <a:ea typeface="华文新魏"/>
                <a:cs typeface="华文新魏"/>
              </a:rPr>
              <a:t>       10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14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日，对锦州发起总攻，经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31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小时激战，全歼守敌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8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万余，生俘东北“剿总”副总司令范汉杰，攻克锦州，完全封闭了东北境内敌人陆上的退路。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17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日，长春曾泽生率六十军全军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2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万余人起义。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19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日，国民党东北“剿总”另一副司令郑洞国率四万余人投诚。长春宣告解放。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26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日，援锦廖耀湘兵团十万全部就歼，廖耀湘等均被活捉。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11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2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日，沈阳、营口解放。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10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日，锦西被收复。辽沈战役胜利结束，歼敌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47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万人。</a:t>
            </a:r>
          </a:p>
        </p:txBody>
      </p:sp>
      <p:pic>
        <p:nvPicPr>
          <p:cNvPr id="34841" name="图片 86" descr="101_27700_5b517867474873b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17913" y="1743075"/>
            <a:ext cx="6929437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" name="TextBox 88"/>
          <p:cNvSpPr txBox="1"/>
          <p:nvPr/>
        </p:nvSpPr>
        <p:spPr>
          <a:xfrm>
            <a:off x="4618038" y="3814763"/>
            <a:ext cx="508000" cy="1189037"/>
          </a:xfrm>
          <a:prstGeom prst="rect">
            <a:avLst/>
          </a:prstGeom>
          <a:solidFill>
            <a:srgbClr val="663300"/>
          </a:solidFill>
        </p:spPr>
        <p:txBody>
          <a:bodyPr vert="eaVert" wrap="none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关门打狗</a:t>
            </a:r>
          </a:p>
        </p:txBody>
      </p:sp>
      <p:pic>
        <p:nvPicPr>
          <p:cNvPr id="34843" name="图片 89" descr="33A0AE1D2F3AB4D339AC51E1BDFF3742.jpg"/>
          <p:cNvPicPr>
            <a:picLocks noChangeAspect="1"/>
          </p:cNvPicPr>
          <p:nvPr/>
        </p:nvPicPr>
        <p:blipFill>
          <a:blip r:embed="rId9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61288" y="4814888"/>
            <a:ext cx="2857500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图片 24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图片 2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图片 26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49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35851" name="图片 37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35854" name="图片 40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35858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59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辽沈战役</a:t>
            </a:r>
          </a:p>
        </p:txBody>
      </p:sp>
      <p:sp>
        <p:nvSpPr>
          <p:cNvPr id="23" name="圆角矩形 22"/>
          <p:cNvSpPr/>
          <p:nvPr/>
        </p:nvSpPr>
        <p:spPr>
          <a:xfrm>
            <a:off x="188913" y="1885950"/>
            <a:ext cx="10001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时间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35861" name="矩形 23"/>
          <p:cNvSpPr>
            <a:spLocks noChangeArrowheads="1"/>
          </p:cNvSpPr>
          <p:nvPr/>
        </p:nvSpPr>
        <p:spPr bwMode="auto">
          <a:xfrm>
            <a:off x="1260475" y="1814513"/>
            <a:ext cx="3357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latin typeface="华文新魏"/>
                <a:ea typeface="华文新魏"/>
                <a:cs typeface="华文新魏"/>
              </a:rPr>
              <a:t>1948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9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-11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月</a:t>
            </a:r>
          </a:p>
        </p:txBody>
      </p:sp>
      <p:sp>
        <p:nvSpPr>
          <p:cNvPr id="29" name="圆角矩形 28"/>
          <p:cNvSpPr/>
          <p:nvPr/>
        </p:nvSpPr>
        <p:spPr>
          <a:xfrm>
            <a:off x="188913" y="2516188"/>
            <a:ext cx="1214437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指挥者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35863" name="矩形 44"/>
          <p:cNvSpPr>
            <a:spLocks noChangeArrowheads="1"/>
          </p:cNvSpPr>
          <p:nvPr/>
        </p:nvSpPr>
        <p:spPr bwMode="auto">
          <a:xfrm>
            <a:off x="1474788" y="2444750"/>
            <a:ext cx="3071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林彪、罗荣桓</a:t>
            </a:r>
          </a:p>
        </p:txBody>
      </p:sp>
      <p:sp>
        <p:nvSpPr>
          <p:cNvPr id="46" name="圆角矩形 45"/>
          <p:cNvSpPr/>
          <p:nvPr/>
        </p:nvSpPr>
        <p:spPr>
          <a:xfrm>
            <a:off x="117475" y="3243263"/>
            <a:ext cx="1571625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参战部队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35865" name="矩形 46"/>
          <p:cNvSpPr>
            <a:spLocks noChangeArrowheads="1"/>
          </p:cNvSpPr>
          <p:nvPr/>
        </p:nvSpPr>
        <p:spPr bwMode="auto">
          <a:xfrm>
            <a:off x="1689100" y="3171825"/>
            <a:ext cx="3071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东北人民解放军</a:t>
            </a:r>
          </a:p>
        </p:txBody>
      </p:sp>
      <p:sp>
        <p:nvSpPr>
          <p:cNvPr id="48" name="圆角矩形 47"/>
          <p:cNvSpPr/>
          <p:nvPr/>
        </p:nvSpPr>
        <p:spPr>
          <a:xfrm>
            <a:off x="188913" y="4827588"/>
            <a:ext cx="1000125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结果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1331913" y="4802188"/>
            <a:ext cx="3071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解放</a:t>
            </a:r>
            <a:r>
              <a:rPr lang="zh-CN" altLang="en-US" sz="3200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东北全境</a:t>
            </a:r>
          </a:p>
        </p:txBody>
      </p:sp>
      <p:sp>
        <p:nvSpPr>
          <p:cNvPr id="50" name="圆角矩形 49"/>
          <p:cNvSpPr/>
          <p:nvPr/>
        </p:nvSpPr>
        <p:spPr>
          <a:xfrm>
            <a:off x="188913" y="4029075"/>
            <a:ext cx="10001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经过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51" name="矩形 50"/>
          <p:cNvSpPr>
            <a:spLocks noChangeArrowheads="1"/>
          </p:cNvSpPr>
          <p:nvPr/>
        </p:nvSpPr>
        <p:spPr bwMode="auto">
          <a:xfrm>
            <a:off x="1331913" y="4029075"/>
            <a:ext cx="3571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锦州、长春、沈阳</a:t>
            </a:r>
          </a:p>
        </p:txBody>
      </p:sp>
      <p:pic>
        <p:nvPicPr>
          <p:cNvPr id="34" name="图片 33" descr="9181525-1_w.jpg"/>
          <p:cNvPicPr>
            <a:picLocks noChangeAspect="1"/>
          </p:cNvPicPr>
          <p:nvPr/>
        </p:nvPicPr>
        <p:blipFill>
          <a:blip r:embed="rId7"/>
          <a:srcRect t="6964" b="6684"/>
          <a:stretch>
            <a:fillRect/>
          </a:stretch>
        </p:blipFill>
        <p:spPr>
          <a:xfrm>
            <a:off x="5046663" y="1528763"/>
            <a:ext cx="6192837" cy="5348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3" name="图片 52" descr="1239187294591_8fe85d5c9d1b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311" y="5457838"/>
            <a:ext cx="4357718" cy="1532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31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30733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30736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30740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1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辽沈战役</a:t>
            </a:r>
          </a:p>
        </p:txBody>
      </p:sp>
      <p:sp>
        <p:nvSpPr>
          <p:cNvPr id="24" name="Text Box 17"/>
          <p:cNvSpPr txBox="1">
            <a:spLocks noChangeArrowheads="1"/>
          </p:cNvSpPr>
          <p:nvPr/>
        </p:nvSpPr>
        <p:spPr bwMode="auto">
          <a:xfrm>
            <a:off x="8318500" y="2743200"/>
            <a:ext cx="20304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文隶书" pitchFamily="2" charset="-122"/>
                <a:ea typeface="华文隶书" pitchFamily="2" charset="-122"/>
              </a:rPr>
              <a:t>人民解放军：</a:t>
            </a:r>
          </a:p>
        </p:txBody>
      </p:sp>
      <p:sp>
        <p:nvSpPr>
          <p:cNvPr id="30743" name="Rectangle 18"/>
          <p:cNvSpPr>
            <a:spLocks noChangeArrowheads="1"/>
          </p:cNvSpPr>
          <p:nvPr/>
        </p:nvSpPr>
        <p:spPr bwMode="auto">
          <a:xfrm>
            <a:off x="10277475" y="2814638"/>
            <a:ext cx="454025" cy="303212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45" name="Text Box 19"/>
          <p:cNvSpPr txBox="1">
            <a:spLocks noChangeArrowheads="1"/>
          </p:cNvSpPr>
          <p:nvPr/>
        </p:nvSpPr>
        <p:spPr bwMode="auto">
          <a:xfrm>
            <a:off x="8389938" y="3352800"/>
            <a:ext cx="20304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文隶书" pitchFamily="2" charset="-122"/>
                <a:ea typeface="华文隶书" pitchFamily="2" charset="-122"/>
              </a:rPr>
              <a:t>国民党军队：</a:t>
            </a:r>
          </a:p>
        </p:txBody>
      </p:sp>
      <p:sp>
        <p:nvSpPr>
          <p:cNvPr id="30745" name="Rectangle 20"/>
          <p:cNvSpPr>
            <a:spLocks noChangeArrowheads="1"/>
          </p:cNvSpPr>
          <p:nvPr/>
        </p:nvSpPr>
        <p:spPr bwMode="auto">
          <a:xfrm>
            <a:off x="10277475" y="3495675"/>
            <a:ext cx="454025" cy="301625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47" name="Rectangle 21"/>
          <p:cNvSpPr>
            <a:spLocks noChangeArrowheads="1"/>
          </p:cNvSpPr>
          <p:nvPr/>
        </p:nvSpPr>
        <p:spPr bwMode="auto">
          <a:xfrm>
            <a:off x="6332538" y="2386013"/>
            <a:ext cx="896937" cy="286702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en-US" altLang="zh-CN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300</a:t>
            </a:r>
          </a:p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万人</a:t>
            </a: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7229475" y="2538413"/>
            <a:ext cx="904875" cy="2717800"/>
          </a:xfrm>
          <a:prstGeom prst="rect">
            <a:avLst/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en-US" altLang="zh-CN" sz="3300" b="1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en-US" altLang="zh-CN" sz="33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290</a:t>
            </a:r>
          </a:p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33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万人</a:t>
            </a:r>
          </a:p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33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grpSp>
        <p:nvGrpSpPr>
          <p:cNvPr id="30748" name="Group 29"/>
          <p:cNvGrpSpPr>
            <a:grpSpLocks/>
          </p:cNvGrpSpPr>
          <p:nvPr/>
        </p:nvGrpSpPr>
        <p:grpSpPr bwMode="auto">
          <a:xfrm>
            <a:off x="188913" y="1671638"/>
            <a:ext cx="5584825" cy="5072062"/>
            <a:chOff x="269" y="67"/>
            <a:chExt cx="3336" cy="3917"/>
          </a:xfrm>
        </p:grpSpPr>
        <p:pic>
          <p:nvPicPr>
            <p:cNvPr id="30750" name="Picture 2" descr="三大战役地图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288" y="144"/>
              <a:ext cx="3196" cy="3840"/>
            </a:xfrm>
            <a:prstGeom prst="rect">
              <a:avLst/>
            </a:prstGeom>
            <a:noFill/>
            <a:ln w="76200" cmpd="tri">
              <a:solidFill>
                <a:srgbClr val="A50021"/>
              </a:solidFill>
              <a:miter lim="800000"/>
              <a:headEnd/>
              <a:tailEnd/>
            </a:ln>
          </p:spPr>
        </p:pic>
        <p:sp>
          <p:nvSpPr>
            <p:cNvPr id="51" name="Text Box 3"/>
            <p:cNvSpPr txBox="1">
              <a:spLocks noChangeArrowheads="1"/>
            </p:cNvSpPr>
            <p:nvPr/>
          </p:nvSpPr>
          <p:spPr bwMode="auto">
            <a:xfrm>
              <a:off x="537" y="3331"/>
              <a:ext cx="951" cy="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陈官庄</a:t>
              </a:r>
            </a:p>
          </p:txBody>
        </p:sp>
        <p:sp>
          <p:nvSpPr>
            <p:cNvPr id="52" name="Text Box 4"/>
            <p:cNvSpPr txBox="1">
              <a:spLocks noChangeArrowheads="1"/>
            </p:cNvSpPr>
            <p:nvPr/>
          </p:nvSpPr>
          <p:spPr bwMode="auto">
            <a:xfrm>
              <a:off x="679" y="3649"/>
              <a:ext cx="953" cy="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双堆集</a:t>
              </a:r>
            </a:p>
          </p:txBody>
        </p:sp>
        <p:sp>
          <p:nvSpPr>
            <p:cNvPr id="53" name="Text Box 5"/>
            <p:cNvSpPr txBox="1">
              <a:spLocks noChangeArrowheads="1"/>
            </p:cNvSpPr>
            <p:nvPr/>
          </p:nvSpPr>
          <p:spPr bwMode="auto">
            <a:xfrm>
              <a:off x="1655" y="3360"/>
              <a:ext cx="723" cy="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碾庄</a:t>
              </a:r>
            </a:p>
          </p:txBody>
        </p:sp>
        <p:sp>
          <p:nvSpPr>
            <p:cNvPr id="54" name="Text Box 6"/>
            <p:cNvSpPr txBox="1">
              <a:spLocks noChangeArrowheads="1"/>
            </p:cNvSpPr>
            <p:nvPr/>
          </p:nvSpPr>
          <p:spPr bwMode="auto">
            <a:xfrm>
              <a:off x="1147" y="3042"/>
              <a:ext cx="677" cy="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徐州</a:t>
              </a:r>
            </a:p>
          </p:txBody>
        </p:sp>
        <p:sp>
          <p:nvSpPr>
            <p:cNvPr id="55" name="Text Box 7"/>
            <p:cNvSpPr txBox="1">
              <a:spLocks noChangeArrowheads="1"/>
            </p:cNvSpPr>
            <p:nvPr/>
          </p:nvSpPr>
          <p:spPr bwMode="auto">
            <a:xfrm>
              <a:off x="269" y="1071"/>
              <a:ext cx="930" cy="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张家口</a:t>
              </a:r>
            </a:p>
          </p:txBody>
        </p:sp>
        <p:sp>
          <p:nvSpPr>
            <p:cNvPr id="56" name="Text Box 8"/>
            <p:cNvSpPr txBox="1">
              <a:spLocks noChangeArrowheads="1"/>
            </p:cNvSpPr>
            <p:nvPr/>
          </p:nvSpPr>
          <p:spPr bwMode="auto">
            <a:xfrm>
              <a:off x="1728" y="1056"/>
              <a:ext cx="722" cy="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锦州</a:t>
              </a:r>
            </a:p>
          </p:txBody>
        </p:sp>
        <p:sp>
          <p:nvSpPr>
            <p:cNvPr id="57" name="Text Box 9"/>
            <p:cNvSpPr txBox="1">
              <a:spLocks noChangeArrowheads="1"/>
            </p:cNvSpPr>
            <p:nvPr/>
          </p:nvSpPr>
          <p:spPr bwMode="auto">
            <a:xfrm>
              <a:off x="2608" y="1344"/>
              <a:ext cx="670" cy="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营口</a:t>
              </a:r>
            </a:p>
          </p:txBody>
        </p:sp>
        <p:sp>
          <p:nvSpPr>
            <p:cNvPr id="58" name="Text Box 10"/>
            <p:cNvSpPr txBox="1">
              <a:spLocks noChangeArrowheads="1"/>
            </p:cNvSpPr>
            <p:nvPr/>
          </p:nvSpPr>
          <p:spPr bwMode="auto">
            <a:xfrm>
              <a:off x="2608" y="982"/>
              <a:ext cx="752" cy="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黑山</a:t>
              </a:r>
            </a:p>
          </p:txBody>
        </p:sp>
        <p:sp>
          <p:nvSpPr>
            <p:cNvPr id="59" name="Text Box 11"/>
            <p:cNvSpPr txBox="1">
              <a:spLocks noChangeArrowheads="1"/>
            </p:cNvSpPr>
            <p:nvPr/>
          </p:nvSpPr>
          <p:spPr bwMode="auto">
            <a:xfrm>
              <a:off x="2928" y="709"/>
              <a:ext cx="677" cy="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沈阳</a:t>
              </a:r>
            </a:p>
          </p:txBody>
        </p:sp>
        <p:sp>
          <p:nvSpPr>
            <p:cNvPr id="60" name="Text Box 12"/>
            <p:cNvSpPr txBox="1">
              <a:spLocks noChangeArrowheads="1"/>
            </p:cNvSpPr>
            <p:nvPr/>
          </p:nvSpPr>
          <p:spPr bwMode="auto">
            <a:xfrm>
              <a:off x="2592" y="67"/>
              <a:ext cx="768" cy="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长春</a:t>
              </a:r>
            </a:p>
          </p:txBody>
        </p:sp>
        <p:sp>
          <p:nvSpPr>
            <p:cNvPr id="61" name="Oval 13"/>
            <p:cNvSpPr>
              <a:spLocks noChangeArrowheads="1"/>
            </p:cNvSpPr>
            <p:nvPr/>
          </p:nvSpPr>
          <p:spPr bwMode="auto">
            <a:xfrm>
              <a:off x="3168" y="152"/>
              <a:ext cx="137" cy="136"/>
            </a:xfrm>
            <a:prstGeom prst="ellipse">
              <a:avLst/>
            </a:prstGeom>
            <a:solidFill>
              <a:srgbClr val="CC3300"/>
            </a:solidFill>
            <a:ln w="9525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b="1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30762" name="Oval 14"/>
            <p:cNvSpPr>
              <a:spLocks noChangeArrowheads="1"/>
            </p:cNvSpPr>
            <p:nvPr/>
          </p:nvSpPr>
          <p:spPr bwMode="auto">
            <a:xfrm>
              <a:off x="1536" y="3360"/>
              <a:ext cx="136" cy="136"/>
            </a:xfrm>
            <a:prstGeom prst="ellipse">
              <a:avLst/>
            </a:prstGeom>
            <a:solidFill>
              <a:srgbClr val="A9CDE5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63" name="Text Box 15"/>
            <p:cNvSpPr txBox="1">
              <a:spLocks noChangeArrowheads="1"/>
            </p:cNvSpPr>
            <p:nvPr/>
          </p:nvSpPr>
          <p:spPr bwMode="auto">
            <a:xfrm>
              <a:off x="1041" y="1200"/>
              <a:ext cx="975" cy="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新保安</a:t>
              </a:r>
            </a:p>
          </p:txBody>
        </p:sp>
        <p:graphicFrame>
          <p:nvGraphicFramePr>
            <p:cNvPr id="30722" name="Object 2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880" y="1344"/>
            <a:ext cx="136" cy="102"/>
          </p:xfrm>
          <a:graphic>
            <a:graphicData uri="http://schemas.openxmlformats.org/presentationml/2006/ole">
              <p:oleObj spid="_x0000_s30722" name="Presentation" r:id="rId9" imgW="4572180" imgH="3428930" progId="PowerPoint.Show.8">
                <p:embed/>
              </p:oleObj>
            </a:graphicData>
          </a:graphic>
        </p:graphicFrame>
        <p:sp>
          <p:nvSpPr>
            <p:cNvPr id="65" name="Text Box 24"/>
            <p:cNvSpPr txBox="1">
              <a:spLocks noChangeArrowheads="1"/>
            </p:cNvSpPr>
            <p:nvPr/>
          </p:nvSpPr>
          <p:spPr bwMode="auto">
            <a:xfrm>
              <a:off x="1296" y="484"/>
              <a:ext cx="717" cy="282"/>
            </a:xfrm>
            <a:prstGeom prst="rect">
              <a:avLst/>
            </a:prstGeom>
            <a:solidFill>
              <a:srgbClr val="F8F8F8"/>
            </a:solidFill>
            <a:ln w="38100">
              <a:solidFill>
                <a:srgbClr val="FF0000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CC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歼敌</a:t>
              </a:r>
              <a:r>
                <a:rPr lang="en-US" altLang="zh-CN" b="1">
                  <a:solidFill>
                    <a:srgbClr val="CC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47</a:t>
              </a:r>
              <a:r>
                <a:rPr lang="zh-CN" altLang="en-US" b="1">
                  <a:solidFill>
                    <a:srgbClr val="CC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万</a:t>
              </a:r>
            </a:p>
          </p:txBody>
        </p:sp>
        <p:sp>
          <p:nvSpPr>
            <p:cNvPr id="66" name="Text Box 25"/>
            <p:cNvSpPr txBox="1">
              <a:spLocks noChangeArrowheads="1"/>
            </p:cNvSpPr>
            <p:nvPr/>
          </p:nvSpPr>
          <p:spPr bwMode="auto">
            <a:xfrm>
              <a:off x="762" y="1603"/>
              <a:ext cx="726" cy="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北平</a:t>
              </a:r>
            </a:p>
          </p:txBody>
        </p:sp>
        <p:sp>
          <p:nvSpPr>
            <p:cNvPr id="67" name="Text Box 26"/>
            <p:cNvSpPr txBox="1">
              <a:spLocks noChangeArrowheads="1"/>
            </p:cNvSpPr>
            <p:nvPr/>
          </p:nvSpPr>
          <p:spPr bwMode="auto">
            <a:xfrm>
              <a:off x="975" y="1873"/>
              <a:ext cx="724" cy="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天津</a:t>
              </a:r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6332538" y="5432425"/>
            <a:ext cx="4214812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文新魏" pitchFamily="2" charset="-122"/>
                <a:ea typeface="华文新魏" pitchFamily="2" charset="-122"/>
              </a:rPr>
              <a:t>辽沈战役结束后人民解放军在数量上超过国民党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图片 4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6189665" y="928694"/>
            <a:ext cx="4071966" cy="610078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14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22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38924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38927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3893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32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淮海战役</a:t>
            </a:r>
          </a:p>
        </p:txBody>
      </p:sp>
      <p:sp>
        <p:nvSpPr>
          <p:cNvPr id="52" name="圆角矩形 51"/>
          <p:cNvSpPr/>
          <p:nvPr/>
        </p:nvSpPr>
        <p:spPr>
          <a:xfrm>
            <a:off x="117475" y="1600200"/>
            <a:ext cx="10001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时间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1189038" y="1600200"/>
            <a:ext cx="42148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华文新魏"/>
                <a:ea typeface="华文新魏"/>
                <a:cs typeface="华文新魏"/>
              </a:rPr>
              <a:t>1948</a:t>
            </a:r>
            <a:r>
              <a:rPr lang="zh-CN" altLang="en-US" sz="28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2800">
                <a:latin typeface="华文新魏"/>
                <a:ea typeface="华文新魏"/>
                <a:cs typeface="华文新魏"/>
              </a:rPr>
              <a:t>11</a:t>
            </a:r>
            <a:r>
              <a:rPr lang="zh-CN" altLang="en-US" sz="28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800">
                <a:latin typeface="华文新魏"/>
                <a:ea typeface="华文新魏"/>
                <a:cs typeface="华文新魏"/>
              </a:rPr>
              <a:t>-1949</a:t>
            </a:r>
            <a:r>
              <a:rPr lang="zh-CN" altLang="en-US" sz="28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2800">
                <a:latin typeface="华文新魏"/>
                <a:ea typeface="华文新魏"/>
                <a:cs typeface="华文新魏"/>
              </a:rPr>
              <a:t>1</a:t>
            </a:r>
            <a:r>
              <a:rPr lang="zh-CN" altLang="en-US" sz="2800">
                <a:latin typeface="华文新魏"/>
                <a:ea typeface="华文新魏"/>
                <a:cs typeface="华文新魏"/>
              </a:rPr>
              <a:t>月</a:t>
            </a:r>
          </a:p>
        </p:txBody>
      </p:sp>
      <p:sp>
        <p:nvSpPr>
          <p:cNvPr id="54" name="圆角矩形 53"/>
          <p:cNvSpPr/>
          <p:nvPr/>
        </p:nvSpPr>
        <p:spPr>
          <a:xfrm>
            <a:off x="117475" y="2314575"/>
            <a:ext cx="1214438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指挥者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55" name="矩形 54"/>
          <p:cNvSpPr>
            <a:spLocks noChangeArrowheads="1"/>
          </p:cNvSpPr>
          <p:nvPr/>
        </p:nvSpPr>
        <p:spPr bwMode="auto">
          <a:xfrm>
            <a:off x="1474788" y="2243138"/>
            <a:ext cx="28575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刘伯承、陈毅、粟裕、谭震林</a:t>
            </a:r>
          </a:p>
        </p:txBody>
      </p:sp>
      <p:sp>
        <p:nvSpPr>
          <p:cNvPr id="56" name="圆角矩形 55"/>
          <p:cNvSpPr/>
          <p:nvPr/>
        </p:nvSpPr>
        <p:spPr>
          <a:xfrm>
            <a:off x="117475" y="3432175"/>
            <a:ext cx="15716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参战部队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57" name="矩形 56"/>
          <p:cNvSpPr>
            <a:spLocks noChangeArrowheads="1"/>
          </p:cNvSpPr>
          <p:nvPr/>
        </p:nvSpPr>
        <p:spPr bwMode="auto">
          <a:xfrm>
            <a:off x="831850" y="4029075"/>
            <a:ext cx="5143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中原野战军与华东野战军</a:t>
            </a:r>
          </a:p>
        </p:txBody>
      </p:sp>
      <p:sp>
        <p:nvSpPr>
          <p:cNvPr id="60" name="圆角矩形 59"/>
          <p:cNvSpPr/>
          <p:nvPr/>
        </p:nvSpPr>
        <p:spPr>
          <a:xfrm>
            <a:off x="188913" y="4789488"/>
            <a:ext cx="1000125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经过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pic>
        <p:nvPicPr>
          <p:cNvPr id="38940" name="图片 33" descr="淮海战役总前委，右起：谭震林、陈毅、刘伯承、邓小平、粟裕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03975" y="1000125"/>
            <a:ext cx="3786188" cy="249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41" name="矩形 44"/>
          <p:cNvSpPr>
            <a:spLocks noChangeArrowheads="1"/>
          </p:cNvSpPr>
          <p:nvPr/>
        </p:nvSpPr>
        <p:spPr bwMode="auto">
          <a:xfrm>
            <a:off x="6475413" y="3429000"/>
            <a:ext cx="3714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800">
                <a:latin typeface="华文新魏"/>
                <a:ea typeface="华文新魏"/>
                <a:cs typeface="华文新魏"/>
              </a:rPr>
              <a:t>淮海战役总前委，右起：谭震林、陈毅、刘伯承、邓小平、粟裕</a:t>
            </a:r>
          </a:p>
        </p:txBody>
      </p:sp>
      <p:pic>
        <p:nvPicPr>
          <p:cNvPr id="38942" name="图片 45" descr="20151214-2573fc8cad63aa28_600x5000.jpg"/>
          <p:cNvPicPr>
            <a:picLocks noChangeAspect="1"/>
          </p:cNvPicPr>
          <p:nvPr/>
        </p:nvPicPr>
        <p:blipFill>
          <a:blip r:embed="rId9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03975" y="4073525"/>
            <a:ext cx="3714750" cy="271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/>
      <p:bldP spid="54" grpId="0" animBg="1"/>
      <p:bldP spid="55" grpId="0"/>
      <p:bldP spid="56" grpId="0" animBg="1"/>
      <p:bldP spid="57" grpId="0"/>
      <p:bldP spid="6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8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285752" y="1600186"/>
            <a:ext cx="10547383" cy="547217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938" name="图片 80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-2540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45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39947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39950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39954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55" name="TextBox 2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淮海战役</a:t>
            </a:r>
          </a:p>
        </p:txBody>
      </p:sp>
      <p:pic>
        <p:nvPicPr>
          <p:cNvPr id="39956" name="图片 81" descr="u=651334735,2754253986&amp;fm=27&amp;gp=0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75100" y="1743075"/>
            <a:ext cx="6572250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57" name="TextBox 83"/>
          <p:cNvSpPr txBox="1">
            <a:spLocks noChangeArrowheads="1"/>
          </p:cNvSpPr>
          <p:nvPr/>
        </p:nvSpPr>
        <p:spPr bwMode="auto">
          <a:xfrm>
            <a:off x="331788" y="1671638"/>
            <a:ext cx="3500437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华文新魏"/>
                <a:ea typeface="华文新魏"/>
                <a:cs typeface="华文新魏"/>
              </a:rPr>
              <a:t>       华东野战军分三路包抄全歼徐州东面的黄百韬兵团，黄百韬自杀。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11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23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日至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25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日，中原野战军在双堆集包围了增援黄百韬的黄维兵团。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12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日，徐州敌军西逃，被华野追击部队包围于陈官庄、青龙集地区。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12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16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日，中原野战军和华东野战军全部消灭了黄淮兵团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12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万人，生俘兵团司令官黄维。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1949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6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日，华东野战军分三路向被围困在陈官庄的杜聿明集团发起总攻击。仅仅四天，便歼敌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30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万。活捉杜聿明，击毙邱清泉。淮海战役歼敌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55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万余人。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图片 24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图片 2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图片 26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69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40971" name="图片 37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40974" name="图片 40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40978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9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淮海战役</a:t>
            </a:r>
          </a:p>
        </p:txBody>
      </p:sp>
      <p:sp>
        <p:nvSpPr>
          <p:cNvPr id="47" name="圆角矩形 46"/>
          <p:cNvSpPr/>
          <p:nvPr/>
        </p:nvSpPr>
        <p:spPr>
          <a:xfrm>
            <a:off x="117475" y="1600200"/>
            <a:ext cx="10001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时间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40981" name="矩形 47"/>
          <p:cNvSpPr>
            <a:spLocks noChangeArrowheads="1"/>
          </p:cNvSpPr>
          <p:nvPr/>
        </p:nvSpPr>
        <p:spPr bwMode="auto">
          <a:xfrm>
            <a:off x="1189038" y="1600200"/>
            <a:ext cx="4214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latin typeface="华文新魏"/>
                <a:ea typeface="华文新魏"/>
                <a:cs typeface="华文新魏"/>
              </a:rPr>
              <a:t>1948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11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-1949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1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月</a:t>
            </a:r>
          </a:p>
        </p:txBody>
      </p:sp>
      <p:sp>
        <p:nvSpPr>
          <p:cNvPr id="49" name="圆角矩形 48"/>
          <p:cNvSpPr/>
          <p:nvPr/>
        </p:nvSpPr>
        <p:spPr>
          <a:xfrm>
            <a:off x="117475" y="2314575"/>
            <a:ext cx="1214438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指挥者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40983" name="矩形 49"/>
          <p:cNvSpPr>
            <a:spLocks noChangeArrowheads="1"/>
          </p:cNvSpPr>
          <p:nvPr/>
        </p:nvSpPr>
        <p:spPr bwMode="auto">
          <a:xfrm>
            <a:off x="1474788" y="2243138"/>
            <a:ext cx="28575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刘伯承、陈毅、粟裕、谭震林</a:t>
            </a:r>
          </a:p>
        </p:txBody>
      </p:sp>
      <p:sp>
        <p:nvSpPr>
          <p:cNvPr id="51" name="圆角矩形 50"/>
          <p:cNvSpPr/>
          <p:nvPr/>
        </p:nvSpPr>
        <p:spPr>
          <a:xfrm>
            <a:off x="117475" y="3432175"/>
            <a:ext cx="15716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参战部队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40985" name="矩形 61"/>
          <p:cNvSpPr>
            <a:spLocks noChangeArrowheads="1"/>
          </p:cNvSpPr>
          <p:nvPr/>
        </p:nvSpPr>
        <p:spPr bwMode="auto">
          <a:xfrm>
            <a:off x="188913" y="4029075"/>
            <a:ext cx="5143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中原野战军与华东野战军</a:t>
            </a:r>
          </a:p>
        </p:txBody>
      </p:sp>
      <p:sp>
        <p:nvSpPr>
          <p:cNvPr id="63" name="圆角矩形 62"/>
          <p:cNvSpPr/>
          <p:nvPr/>
        </p:nvSpPr>
        <p:spPr>
          <a:xfrm>
            <a:off x="188913" y="5588000"/>
            <a:ext cx="10001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结果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64" name="矩形 63"/>
          <p:cNvSpPr>
            <a:spLocks noChangeArrowheads="1"/>
          </p:cNvSpPr>
          <p:nvPr/>
        </p:nvSpPr>
        <p:spPr bwMode="auto">
          <a:xfrm>
            <a:off x="1260475" y="5503863"/>
            <a:ext cx="38576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解放了</a:t>
            </a:r>
            <a:r>
              <a:rPr lang="zh-CN" altLang="en-US" sz="3200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长江中下游以北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的广大地区</a:t>
            </a:r>
          </a:p>
        </p:txBody>
      </p:sp>
      <p:sp>
        <p:nvSpPr>
          <p:cNvPr id="65" name="圆角矩形 64"/>
          <p:cNvSpPr/>
          <p:nvPr/>
        </p:nvSpPr>
        <p:spPr>
          <a:xfrm>
            <a:off x="188913" y="4789488"/>
            <a:ext cx="1000125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经过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66" name="矩形 65"/>
          <p:cNvSpPr>
            <a:spLocks noChangeArrowheads="1"/>
          </p:cNvSpPr>
          <p:nvPr/>
        </p:nvSpPr>
        <p:spPr bwMode="auto">
          <a:xfrm>
            <a:off x="1331913" y="4789488"/>
            <a:ext cx="3571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徐州为中心</a:t>
            </a:r>
          </a:p>
        </p:txBody>
      </p:sp>
      <p:pic>
        <p:nvPicPr>
          <p:cNvPr id="67" name="图片 66" descr="2013423125138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9538" y="1885950"/>
            <a:ext cx="6038850" cy="4559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4" grpId="0"/>
      <p:bldP spid="6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图片 4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474625" y="1600186"/>
            <a:ext cx="10547383" cy="442915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986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994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41996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41999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42003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004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淮海战役</a:t>
            </a:r>
          </a:p>
        </p:txBody>
      </p:sp>
      <p:sp>
        <p:nvSpPr>
          <p:cNvPr id="53" name="Rectangle 51"/>
          <p:cNvSpPr>
            <a:spLocks noChangeArrowheads="1"/>
          </p:cNvSpPr>
          <p:nvPr/>
        </p:nvSpPr>
        <p:spPr bwMode="auto">
          <a:xfrm>
            <a:off x="760377" y="3943920"/>
            <a:ext cx="5806349" cy="1585356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3200" dirty="0">
                <a:latin typeface="华文新魏" pitchFamily="2" charset="-122"/>
                <a:ea typeface="华文新魏" pitchFamily="2" charset="-122"/>
              </a:rPr>
              <a:t>淮海战役中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陈毅说：</a:t>
            </a:r>
          </a:p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“我们的胜利是群众用小车推出来的。” </a:t>
            </a:r>
          </a:p>
        </p:txBody>
      </p:sp>
      <p:graphicFrame>
        <p:nvGraphicFramePr>
          <p:cNvPr id="55" name="Group 53"/>
          <p:cNvGraphicFramePr>
            <a:graphicFrameLocks noGrp="1"/>
          </p:cNvGraphicFramePr>
          <p:nvPr/>
        </p:nvGraphicFramePr>
        <p:xfrm>
          <a:off x="6734175" y="1720850"/>
          <a:ext cx="3813175" cy="3808413"/>
        </p:xfrm>
        <a:graphic>
          <a:graphicData uri="http://schemas.openxmlformats.org/drawingml/2006/table">
            <a:tbl>
              <a:tblPr/>
              <a:tblGrid>
                <a:gridCol w="1626294"/>
                <a:gridCol w="2186393"/>
              </a:tblGrid>
              <a:tr h="54406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民  工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543</a:t>
                      </a:r>
                      <a:r>
                        <a:rPr kumimoji="0" lang="zh-CN" altLang="en-US" sz="2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万人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06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担  架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30.5</a:t>
                      </a:r>
                      <a:r>
                        <a:rPr kumimoji="0" lang="zh-CN" altLang="en-US" sz="2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万副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06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大小车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88</a:t>
                      </a:r>
                      <a:r>
                        <a:rPr kumimoji="0" lang="zh-CN" altLang="en-US" sz="2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万辆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06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牲  畜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76.7</a:t>
                      </a:r>
                      <a:r>
                        <a:rPr kumimoji="0" lang="zh-CN" altLang="en-US" sz="2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万头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06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船  只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8500</a:t>
                      </a:r>
                      <a:r>
                        <a:rPr kumimoji="0" lang="zh-CN" altLang="en-US" sz="2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只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06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筹  粮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9.6</a:t>
                      </a:r>
                      <a:r>
                        <a:rPr kumimoji="0" lang="zh-CN" altLang="en-US" sz="2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亿斤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06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挑  子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20.6</a:t>
                      </a:r>
                      <a:r>
                        <a:rPr kumimoji="0" lang="zh-CN" altLang="en-US" sz="2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万副</a:t>
                      </a: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7" name="Rectangle 82"/>
          <p:cNvSpPr>
            <a:spLocks noChangeArrowheads="1"/>
          </p:cNvSpPr>
          <p:nvPr/>
        </p:nvSpPr>
        <p:spPr bwMode="auto">
          <a:xfrm>
            <a:off x="974725" y="6276975"/>
            <a:ext cx="9625013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8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解放战争迅速取得胜利，是与人民群众的全力支持分不开的。</a:t>
            </a:r>
          </a:p>
        </p:txBody>
      </p:sp>
      <p:sp>
        <p:nvSpPr>
          <p:cNvPr id="42035" name="Text Box 83"/>
          <p:cNvSpPr txBox="1">
            <a:spLocks noChangeArrowheads="1"/>
          </p:cNvSpPr>
          <p:nvPr/>
        </p:nvSpPr>
        <p:spPr bwMode="auto">
          <a:xfrm>
            <a:off x="6932613" y="5480050"/>
            <a:ext cx="3294062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6985" tIns="53492" rIns="106985" bIns="53492">
            <a:spAutoFit/>
          </a:bodyPr>
          <a:lstStyle/>
          <a:p>
            <a:r>
              <a:rPr lang="zh-CN" altLang="en-US" sz="2400">
                <a:latin typeface="华文新魏"/>
                <a:ea typeface="华文新魏"/>
                <a:cs typeface="华文新魏"/>
              </a:rPr>
              <a:t>淮海战役人民支前统计</a:t>
            </a:r>
          </a:p>
        </p:txBody>
      </p:sp>
      <p:pic>
        <p:nvPicPr>
          <p:cNvPr id="42036" name="图片 44" descr="u=3446917735,1628577508&amp;fm=214&amp;gp=0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2775" y="1782763"/>
            <a:ext cx="3021013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037" name="图片 45" descr="Img437542268.jpg"/>
          <p:cNvPicPr>
            <a:picLocks noChangeAspect="1"/>
          </p:cNvPicPr>
          <p:nvPr/>
        </p:nvPicPr>
        <p:blipFill>
          <a:blip r:embed="rId9"/>
          <a:srcRect t="11539"/>
          <a:stretch>
            <a:fillRect/>
          </a:stretch>
        </p:blipFill>
        <p:spPr bwMode="auto">
          <a:xfrm>
            <a:off x="3663950" y="1854200"/>
            <a:ext cx="3025775" cy="181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图片 5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5500725" y="1143008"/>
            <a:ext cx="5903914" cy="5815028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010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018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43020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43023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4302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28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平津战役</a:t>
            </a:r>
          </a:p>
        </p:txBody>
      </p:sp>
      <p:sp>
        <p:nvSpPr>
          <p:cNvPr id="23" name="圆角矩形 22"/>
          <p:cNvSpPr/>
          <p:nvPr/>
        </p:nvSpPr>
        <p:spPr>
          <a:xfrm>
            <a:off x="188913" y="1885950"/>
            <a:ext cx="10001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时间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1260475" y="1814513"/>
            <a:ext cx="4214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latin typeface="华文新魏"/>
                <a:ea typeface="华文新魏"/>
                <a:cs typeface="华文新魏"/>
              </a:rPr>
              <a:t>1948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11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-1949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1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月</a:t>
            </a:r>
          </a:p>
        </p:txBody>
      </p:sp>
      <p:sp>
        <p:nvSpPr>
          <p:cNvPr id="29" name="圆角矩形 28"/>
          <p:cNvSpPr/>
          <p:nvPr/>
        </p:nvSpPr>
        <p:spPr>
          <a:xfrm>
            <a:off x="188913" y="2516188"/>
            <a:ext cx="1214437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指挥者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45" name="矩形 44"/>
          <p:cNvSpPr>
            <a:spLocks noChangeArrowheads="1"/>
          </p:cNvSpPr>
          <p:nvPr/>
        </p:nvSpPr>
        <p:spPr bwMode="auto">
          <a:xfrm>
            <a:off x="1331913" y="2444750"/>
            <a:ext cx="46434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Times New Roman" pitchFamily="18" charset="0"/>
                <a:ea typeface="华文行楷"/>
                <a:cs typeface="华文行楷"/>
              </a:rPr>
              <a:t>林彪、罗荣桓、聂荣臻</a:t>
            </a:r>
            <a:endParaRPr lang="zh-CN" altLang="en-US" sz="3200">
              <a:latin typeface="华文新魏"/>
              <a:ea typeface="华文新魏"/>
              <a:cs typeface="华文新魏"/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117475" y="3243263"/>
            <a:ext cx="1571625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参战部队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1689100" y="3243263"/>
            <a:ext cx="35718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东北人民解放军与华北人民解放军</a:t>
            </a:r>
          </a:p>
        </p:txBody>
      </p:sp>
      <p:sp>
        <p:nvSpPr>
          <p:cNvPr id="50" name="圆角矩形 49"/>
          <p:cNvSpPr/>
          <p:nvPr/>
        </p:nvSpPr>
        <p:spPr>
          <a:xfrm>
            <a:off x="188913" y="4529138"/>
            <a:ext cx="1000125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经过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pic>
        <p:nvPicPr>
          <p:cNvPr id="43036" name="Picture 2" descr="平津司令部合影"/>
          <p:cNvPicPr>
            <a:picLocks noChangeAspect="1" noChangeArrowheads="1"/>
          </p:cNvPicPr>
          <p:nvPr/>
        </p:nvPicPr>
        <p:blipFill>
          <a:blip r:embed="rId8"/>
          <a:srcRect l="5714" t="15913" r="55865" b="1021"/>
          <a:stretch>
            <a:fillRect/>
          </a:stretch>
        </p:blipFill>
        <p:spPr bwMode="auto">
          <a:xfrm>
            <a:off x="5643563" y="1357313"/>
            <a:ext cx="2105025" cy="2000250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</p:spPr>
      </p:pic>
      <p:sp>
        <p:nvSpPr>
          <p:cNvPr id="43037" name="Text Box 3"/>
          <p:cNvSpPr txBox="1">
            <a:spLocks noChangeArrowheads="1"/>
          </p:cNvSpPr>
          <p:nvPr/>
        </p:nvSpPr>
        <p:spPr bwMode="auto">
          <a:xfrm>
            <a:off x="5546725" y="3357563"/>
            <a:ext cx="2214563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r>
              <a:rPr lang="zh-CN" altLang="en-US" sz="1600">
                <a:latin typeface="Times New Roman" pitchFamily="18" charset="0"/>
                <a:ea typeface="华文行楷"/>
                <a:cs typeface="华文行楷"/>
              </a:rPr>
              <a:t>前右起：林彪、罗荣桓、聂荣臻</a:t>
            </a:r>
          </a:p>
        </p:txBody>
      </p:sp>
      <p:sp>
        <p:nvSpPr>
          <p:cNvPr id="43038" name="矩形 55"/>
          <p:cNvSpPr>
            <a:spLocks noChangeArrowheads="1"/>
          </p:cNvSpPr>
          <p:nvPr/>
        </p:nvSpPr>
        <p:spPr bwMode="auto">
          <a:xfrm>
            <a:off x="7832725" y="3354388"/>
            <a:ext cx="3571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800">
                <a:latin typeface="华文新魏"/>
                <a:ea typeface="华文新魏"/>
                <a:cs typeface="华文新魏"/>
              </a:rPr>
              <a:t>天津外围的人民解放军炮群</a:t>
            </a:r>
          </a:p>
        </p:txBody>
      </p:sp>
      <p:pic>
        <p:nvPicPr>
          <p:cNvPr id="43039" name="图片 56" descr="F201101271803571427284424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858125" y="1357313"/>
            <a:ext cx="34226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40" name="矩形 57"/>
          <p:cNvSpPr>
            <a:spLocks noChangeArrowheads="1"/>
          </p:cNvSpPr>
          <p:nvPr/>
        </p:nvSpPr>
        <p:spPr bwMode="auto">
          <a:xfrm>
            <a:off x="6175375" y="6457950"/>
            <a:ext cx="4800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1800">
                <a:latin typeface="华文新魏"/>
                <a:ea typeface="华文新魏"/>
                <a:cs typeface="华文新魏"/>
              </a:rPr>
              <a:t>冀东群众破冰行船，往平津战役前线运送军粮</a:t>
            </a:r>
          </a:p>
        </p:txBody>
      </p:sp>
      <p:pic>
        <p:nvPicPr>
          <p:cNvPr id="43041" name="图片 58" descr="P201101271807362704050175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643563" y="3957638"/>
            <a:ext cx="56134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9" grpId="0" animBg="1"/>
      <p:bldP spid="45" grpId="0"/>
      <p:bldP spid="46" grpId="0" animBg="1"/>
      <p:bldP spid="47" grpId="0"/>
      <p:bldP spid="5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图片 9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260311" y="1671624"/>
            <a:ext cx="11001452" cy="500066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6" name="Text Box 46"/>
          <p:cNvSpPr txBox="1">
            <a:spLocks noChangeArrowheads="1"/>
          </p:cNvSpPr>
          <p:nvPr/>
        </p:nvSpPr>
        <p:spPr bwMode="auto">
          <a:xfrm>
            <a:off x="4489450" y="4676775"/>
            <a:ext cx="2843213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00" b="1">
                <a:solidFill>
                  <a:srgbClr val="800000"/>
                </a:solidFill>
                <a:latin typeface="华文隶书"/>
                <a:ea typeface="华文隶书"/>
                <a:cs typeface="华文隶书"/>
              </a:rPr>
              <a:t>先打两头</a:t>
            </a:r>
          </a:p>
        </p:txBody>
      </p:sp>
      <p:sp>
        <p:nvSpPr>
          <p:cNvPr id="87" name="Text Box 47"/>
          <p:cNvSpPr txBox="1">
            <a:spLocks noChangeArrowheads="1"/>
          </p:cNvSpPr>
          <p:nvPr/>
        </p:nvSpPr>
        <p:spPr bwMode="auto">
          <a:xfrm>
            <a:off x="4489450" y="4100513"/>
            <a:ext cx="2538413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00" b="1">
                <a:solidFill>
                  <a:srgbClr val="800000"/>
                </a:solidFill>
                <a:latin typeface="华文隶书"/>
                <a:ea typeface="华文隶书"/>
                <a:cs typeface="华文隶书"/>
              </a:rPr>
              <a:t>分割包围</a:t>
            </a:r>
          </a:p>
        </p:txBody>
      </p:sp>
      <p:pic>
        <p:nvPicPr>
          <p:cNvPr id="44036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44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44046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44049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44053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54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平津战役</a:t>
            </a:r>
          </a:p>
        </p:txBody>
      </p:sp>
      <p:pic>
        <p:nvPicPr>
          <p:cNvPr id="44055" name="图片 90" descr="1457603861507455.png"/>
          <p:cNvPicPr>
            <a:picLocks noChangeAspect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0850" y="1814513"/>
            <a:ext cx="7572375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56" name="TextBox 92"/>
          <p:cNvSpPr txBox="1">
            <a:spLocks noChangeArrowheads="1"/>
          </p:cNvSpPr>
          <p:nvPr/>
        </p:nvSpPr>
        <p:spPr bwMode="auto">
          <a:xfrm>
            <a:off x="403225" y="1963738"/>
            <a:ext cx="385762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>
                <a:latin typeface="华文新魏"/>
                <a:ea typeface="华文新魏"/>
                <a:cs typeface="华文新魏"/>
              </a:rPr>
              <a:t>        1948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12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5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日，东北解放军攻克密云。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12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21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日对华北敌军分割包围完成。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1949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14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日，进攻天津，经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29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小时激战，歼敌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13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万余人，活捉陈长捷，解放天津。塘沽敌人惧遭歼灭由海上逃跑。为了减少人民的损失，解放军平津前线司令部于向傅作义送出通牒，提出和平解放北平的办法。经过我党的努力工作，傅作义终于签订了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《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关于和平解放北平问题的协议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》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。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1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000">
                <a:latin typeface="华文新魏"/>
                <a:ea typeface="华文新魏"/>
                <a:cs typeface="华文新魏"/>
              </a:rPr>
              <a:t>31</a:t>
            </a:r>
            <a:r>
              <a:rPr lang="zh-CN" altLang="en-US" sz="2000">
                <a:latin typeface="华文新魏"/>
                <a:ea typeface="华文新魏"/>
                <a:cs typeface="华文新魏"/>
              </a:rPr>
              <a:t>日，我军入城接防，古城北平遂告和平解放。</a:t>
            </a:r>
          </a:p>
          <a:p>
            <a:endParaRPr lang="zh-CN" altLang="en-US" sz="2000">
              <a:latin typeface="华文新魏"/>
              <a:ea typeface="华文新魏"/>
              <a:cs typeface="华文新魏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utoUpdateAnimBg="0"/>
      <p:bldP spid="87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图片 6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5975351" y="928694"/>
            <a:ext cx="4572032" cy="6029342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5058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066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45068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45071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45075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76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平津战役</a:t>
            </a:r>
          </a:p>
        </p:txBody>
      </p:sp>
      <p:sp>
        <p:nvSpPr>
          <p:cNvPr id="23" name="圆角矩形 22"/>
          <p:cNvSpPr/>
          <p:nvPr/>
        </p:nvSpPr>
        <p:spPr>
          <a:xfrm>
            <a:off x="188913" y="1885950"/>
            <a:ext cx="10001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时间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45078" name="矩形 23"/>
          <p:cNvSpPr>
            <a:spLocks noChangeArrowheads="1"/>
          </p:cNvSpPr>
          <p:nvPr/>
        </p:nvSpPr>
        <p:spPr bwMode="auto">
          <a:xfrm>
            <a:off x="1260475" y="1814513"/>
            <a:ext cx="4214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latin typeface="华文新魏"/>
                <a:ea typeface="华文新魏"/>
                <a:cs typeface="华文新魏"/>
              </a:rPr>
              <a:t>1948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11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-1949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1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月</a:t>
            </a:r>
          </a:p>
        </p:txBody>
      </p:sp>
      <p:sp>
        <p:nvSpPr>
          <p:cNvPr id="29" name="圆角矩形 28"/>
          <p:cNvSpPr/>
          <p:nvPr/>
        </p:nvSpPr>
        <p:spPr>
          <a:xfrm>
            <a:off x="188913" y="2516188"/>
            <a:ext cx="1214437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指挥者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117475" y="3243263"/>
            <a:ext cx="1571625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参战部队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45081" name="矩形 46"/>
          <p:cNvSpPr>
            <a:spLocks noChangeArrowheads="1"/>
          </p:cNvSpPr>
          <p:nvPr/>
        </p:nvSpPr>
        <p:spPr bwMode="auto">
          <a:xfrm>
            <a:off x="1689100" y="3243263"/>
            <a:ext cx="35718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东北人民解放军与华北人民解放军</a:t>
            </a:r>
          </a:p>
        </p:txBody>
      </p:sp>
      <p:sp>
        <p:nvSpPr>
          <p:cNvPr id="48" name="圆角矩形 47"/>
          <p:cNvSpPr/>
          <p:nvPr/>
        </p:nvSpPr>
        <p:spPr>
          <a:xfrm>
            <a:off x="188913" y="6172200"/>
            <a:ext cx="10001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结果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1260475" y="6172200"/>
            <a:ext cx="55006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使华北全境基本解放</a:t>
            </a:r>
          </a:p>
        </p:txBody>
      </p:sp>
      <p:sp>
        <p:nvSpPr>
          <p:cNvPr id="50" name="圆角矩形 49"/>
          <p:cNvSpPr/>
          <p:nvPr/>
        </p:nvSpPr>
        <p:spPr>
          <a:xfrm>
            <a:off x="188913" y="4529138"/>
            <a:ext cx="1000125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经过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51" name="矩形 50"/>
          <p:cNvSpPr>
            <a:spLocks noChangeArrowheads="1"/>
          </p:cNvSpPr>
          <p:nvPr/>
        </p:nvSpPr>
        <p:spPr bwMode="auto">
          <a:xfrm>
            <a:off x="1331913" y="4529138"/>
            <a:ext cx="4214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北平、天津、张家口</a:t>
            </a:r>
          </a:p>
        </p:txBody>
      </p:sp>
      <p:sp>
        <p:nvSpPr>
          <p:cNvPr id="52" name="矩形 51"/>
          <p:cNvSpPr>
            <a:spLocks noChangeArrowheads="1"/>
          </p:cNvSpPr>
          <p:nvPr/>
        </p:nvSpPr>
        <p:spPr bwMode="auto">
          <a:xfrm>
            <a:off x="1331913" y="5029200"/>
            <a:ext cx="421481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傅作义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接受和平改编，</a:t>
            </a:r>
            <a:r>
              <a:rPr lang="zh-CN" altLang="en-US" sz="3200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北平和平解放</a:t>
            </a:r>
          </a:p>
        </p:txBody>
      </p:sp>
      <p:sp>
        <p:nvSpPr>
          <p:cNvPr id="45087" name="矩形 55"/>
          <p:cNvSpPr>
            <a:spLocks noChangeArrowheads="1"/>
          </p:cNvSpPr>
          <p:nvPr/>
        </p:nvSpPr>
        <p:spPr bwMode="auto">
          <a:xfrm>
            <a:off x="1474788" y="2457450"/>
            <a:ext cx="46434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Times New Roman" pitchFamily="18" charset="0"/>
                <a:ea typeface="华文行楷"/>
                <a:cs typeface="华文行楷"/>
              </a:rPr>
              <a:t>林彪、罗荣桓、聂荣臻</a:t>
            </a:r>
            <a:endParaRPr lang="zh-CN" altLang="en-US" sz="3200">
              <a:latin typeface="华文新魏"/>
              <a:ea typeface="华文新魏"/>
              <a:cs typeface="华文新魏"/>
            </a:endParaRPr>
          </a:p>
        </p:txBody>
      </p:sp>
      <p:pic>
        <p:nvPicPr>
          <p:cNvPr id="45088" name="图片 57" descr="QQ截图20171217233717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18225" y="1071563"/>
            <a:ext cx="4214813" cy="214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矩形 56"/>
          <p:cNvSpPr/>
          <p:nvPr/>
        </p:nvSpPr>
        <p:spPr>
          <a:xfrm>
            <a:off x="6118225" y="2714625"/>
            <a:ext cx="1800225" cy="415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北平和平解放</a:t>
            </a:r>
          </a:p>
        </p:txBody>
      </p:sp>
      <p:pic>
        <p:nvPicPr>
          <p:cNvPr id="45090" name="图片 62" descr="QQ截图20171217234506.jpg"/>
          <p:cNvPicPr>
            <a:picLocks noChangeAspect="1"/>
          </p:cNvPicPr>
          <p:nvPr/>
        </p:nvPicPr>
        <p:blipFill>
          <a:blip r:embed="rId9"/>
          <a:srcRect l="64728"/>
          <a:stretch>
            <a:fillRect/>
          </a:stretch>
        </p:blipFill>
        <p:spPr bwMode="auto">
          <a:xfrm>
            <a:off x="6118225" y="3286125"/>
            <a:ext cx="4214813" cy="359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/>
      <p:bldP spid="51" grpId="0"/>
      <p:bldP spid="5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图片 22" descr="1322097061NVyT1X4j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13" y="742950"/>
            <a:ext cx="5021262" cy="645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090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46092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46095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46099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34290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100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2646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三大战役影响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403225" y="1600200"/>
            <a:ext cx="5929313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        共歼灭和改编国民党军队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150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多万人，国民党军队的主力基本被消灭，大大加速了人民解放战争在全国的胜利。</a:t>
            </a:r>
          </a:p>
        </p:txBody>
      </p:sp>
      <p:sp>
        <p:nvSpPr>
          <p:cNvPr id="29" name="圆角矩形 28"/>
          <p:cNvSpPr/>
          <p:nvPr/>
        </p:nvSpPr>
        <p:spPr>
          <a:xfrm>
            <a:off x="331749" y="3671888"/>
            <a:ext cx="5715040" cy="1532334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       三大战役胜利结束，警卫员李银桥发现毛泽东长了一根白发，毛泽东看着警卫员拔下来的白发，风趣地说：“白了一根头发，胜了三大战役，值得</a:t>
            </a:r>
            <a:r>
              <a:rPr lang="en-US" altLang="zh-CN" dirty="0">
                <a:latin typeface="华文新魏" pitchFamily="2" charset="-122"/>
                <a:ea typeface="华文新魏" pitchFamily="2" charset="-122"/>
              </a:rPr>
              <a:t>!”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6105" name="图片 44" descr="QQ截图20171217234506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4338" y="5386388"/>
            <a:ext cx="5703887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图片 12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6" name="图片 13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图片 1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矩形 15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17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18" name="直角三角形 1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20" name="直接连接符 19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113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22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3" name="直角三角形 2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47115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28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47118" name="图片 28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矩形 29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1546225" y="1671638"/>
            <a:ext cx="85725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>
                <a:latin typeface="华文新魏"/>
                <a:ea typeface="华文新魏"/>
                <a:cs typeface="华文新魏"/>
              </a:rPr>
              <a:t>         人民解放军乘胜追击。一直打到长江北岸，等候命令渡江作战</a:t>
            </a:r>
            <a:r>
              <a:rPr lang="en-US" altLang="zh-CN" sz="4000">
                <a:latin typeface="华文新魏"/>
                <a:ea typeface="华文新魏"/>
                <a:cs typeface="华文新魏"/>
              </a:rPr>
              <a:t>——</a:t>
            </a:r>
            <a:endParaRPr lang="zh-CN" altLang="en-US" sz="4000">
              <a:latin typeface="华文新魏"/>
              <a:ea typeface="华文新魏"/>
              <a:cs typeface="华文新魏"/>
            </a:endParaRPr>
          </a:p>
        </p:txBody>
      </p:sp>
      <p:pic>
        <p:nvPicPr>
          <p:cNvPr id="47123" name="图片 31" descr="9eec844063bf48ca93055293e818c1e1_th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04100" y="3314700"/>
            <a:ext cx="3009900" cy="334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2" descr="0130"/>
          <p:cNvPicPr>
            <a:picLocks noChangeAspect="1" noChangeArrowheads="1"/>
          </p:cNvPicPr>
          <p:nvPr/>
        </p:nvPicPr>
        <p:blipFill>
          <a:blip r:embed="rId8"/>
          <a:srcRect l="13248" t="3716" r="16528" b="25937"/>
          <a:stretch>
            <a:fillRect/>
          </a:stretch>
        </p:blipFill>
        <p:spPr bwMode="auto">
          <a:xfrm>
            <a:off x="563966" y="3314697"/>
            <a:ext cx="6625831" cy="33253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7125" name="Text Box 3"/>
          <p:cNvSpPr txBox="1">
            <a:spLocks noChangeArrowheads="1"/>
          </p:cNvSpPr>
          <p:nvPr/>
        </p:nvSpPr>
        <p:spPr bwMode="auto">
          <a:xfrm>
            <a:off x="688975" y="3386138"/>
            <a:ext cx="63563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r>
              <a:rPr lang="en-US" altLang="zh-CN" sz="2800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1949</a:t>
            </a:r>
            <a:r>
              <a:rPr lang="zh-CN" altLang="en-US" sz="2800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年北平和谈情景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5689599" y="1028682"/>
            <a:ext cx="5500726" cy="6029342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9154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162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49164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49167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4917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72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渡江战役</a:t>
            </a:r>
          </a:p>
        </p:txBody>
      </p:sp>
      <p:sp>
        <p:nvSpPr>
          <p:cNvPr id="52" name="圆角矩形 51"/>
          <p:cNvSpPr/>
          <p:nvPr/>
        </p:nvSpPr>
        <p:spPr>
          <a:xfrm>
            <a:off x="188913" y="1885950"/>
            <a:ext cx="10001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时间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1260475" y="1814513"/>
            <a:ext cx="4214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latin typeface="华文新魏"/>
                <a:ea typeface="华文新魏"/>
                <a:cs typeface="华文新魏"/>
              </a:rPr>
              <a:t>1949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4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月</a:t>
            </a: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5761038" y="1100138"/>
            <a:ext cx="5284787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>
                <a:latin typeface="华文新魏"/>
                <a:ea typeface="华文新魏"/>
                <a:cs typeface="华文新魏"/>
              </a:rPr>
              <a:t>       奋勇前进，坚决、彻底、干净、全部地歼灭中国境内一切敢于抵抗的国民党反动派，解放全国人民，保卫中国领土主权的独立和完整。</a:t>
            </a:r>
          </a:p>
          <a:p>
            <a:pPr algn="ctr" fontAlgn="ctr">
              <a:spcBef>
                <a:spcPct val="50000"/>
              </a:spcBef>
            </a:pPr>
            <a:r>
              <a:rPr lang="zh-CN" altLang="en-US" sz="2800">
                <a:latin typeface="华文新魏"/>
                <a:ea typeface="华文新魏"/>
                <a:cs typeface="华文新魏"/>
              </a:rPr>
              <a:t>    </a:t>
            </a:r>
            <a:r>
              <a:rPr lang="en-US" altLang="zh-CN" sz="2800">
                <a:latin typeface="华文新魏"/>
                <a:ea typeface="华文新魏"/>
                <a:cs typeface="华文新魏"/>
              </a:rPr>
              <a:t>----</a:t>
            </a:r>
            <a:r>
              <a:rPr lang="zh-CN" altLang="en-US" sz="2800">
                <a:latin typeface="华文新魏"/>
                <a:ea typeface="华文新魏"/>
                <a:cs typeface="华文新魏"/>
              </a:rPr>
              <a:t>毛泽东  朱德</a:t>
            </a:r>
          </a:p>
        </p:txBody>
      </p:sp>
      <p:pic>
        <p:nvPicPr>
          <p:cNvPr id="46" name="图片 45" descr="a686c9177f3e6709b2a247c530c79f3df8dc556d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32475" y="3314700"/>
            <a:ext cx="5357813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圆角矩形 33"/>
          <p:cNvSpPr/>
          <p:nvPr/>
        </p:nvSpPr>
        <p:spPr>
          <a:xfrm>
            <a:off x="188913" y="2671763"/>
            <a:ext cx="1000125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经过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1260475" y="2659063"/>
            <a:ext cx="421481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人民解放军百万雄师兵分三路，横渡长江。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/>
      <p:bldP spid="29" grpId="0"/>
      <p:bldP spid="34" grpId="0" animBg="1"/>
      <p:bldP spid="4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图片 9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188873" y="1528748"/>
            <a:ext cx="11144328" cy="552927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178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图片 25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186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50188" name="图片 37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50191" name="图片 4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矩形 4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0195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96" name="TextBox 43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渡江战役</a:t>
            </a:r>
          </a:p>
        </p:txBody>
      </p:sp>
      <p:pic>
        <p:nvPicPr>
          <p:cNvPr id="50197" name="Picture 32" descr="20T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68588" y="1677988"/>
            <a:ext cx="8640762" cy="520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98" name="Oval 33"/>
          <p:cNvSpPr>
            <a:spLocks noChangeArrowheads="1"/>
          </p:cNvSpPr>
          <p:nvPr/>
        </p:nvSpPr>
        <p:spPr bwMode="auto">
          <a:xfrm>
            <a:off x="8815388" y="2257425"/>
            <a:ext cx="415925" cy="303213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106985" tIns="53492" rIns="106985" bIns="53492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50199" name="Oval 34"/>
          <p:cNvSpPr>
            <a:spLocks noChangeArrowheads="1"/>
          </p:cNvSpPr>
          <p:nvPr/>
        </p:nvSpPr>
        <p:spPr bwMode="auto">
          <a:xfrm>
            <a:off x="2117725" y="5684838"/>
            <a:ext cx="366713" cy="303212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106985" tIns="53492" rIns="106985" bIns="53492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50" name="Text Box 35"/>
          <p:cNvSpPr txBox="1">
            <a:spLocks noChangeArrowheads="1"/>
          </p:cNvSpPr>
          <p:nvPr/>
        </p:nvSpPr>
        <p:spPr bwMode="auto">
          <a:xfrm>
            <a:off x="8564563" y="3719513"/>
            <a:ext cx="1385887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7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itchFamily="2" charset="-122"/>
              </a:rPr>
              <a:t>上海</a:t>
            </a:r>
          </a:p>
        </p:txBody>
      </p:sp>
      <p:sp>
        <p:nvSpPr>
          <p:cNvPr id="50201" name="Oval 36"/>
          <p:cNvSpPr>
            <a:spLocks noChangeArrowheads="1"/>
          </p:cNvSpPr>
          <p:nvPr/>
        </p:nvSpPr>
        <p:spPr bwMode="auto">
          <a:xfrm>
            <a:off x="9199563" y="2257425"/>
            <a:ext cx="415925" cy="303213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106985" tIns="53492" rIns="106985" bIns="53492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54" name="Text Box 37"/>
          <p:cNvSpPr txBox="1">
            <a:spLocks noChangeArrowheads="1"/>
          </p:cNvSpPr>
          <p:nvPr/>
        </p:nvSpPr>
        <p:spPr bwMode="auto">
          <a:xfrm>
            <a:off x="7931150" y="2962275"/>
            <a:ext cx="1344613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itchFamily="2" charset="-122"/>
              </a:rPr>
              <a:t>江阴</a:t>
            </a:r>
          </a:p>
        </p:txBody>
      </p:sp>
      <p:sp>
        <p:nvSpPr>
          <p:cNvPr id="50203" name="Oval 38"/>
          <p:cNvSpPr>
            <a:spLocks noChangeArrowheads="1"/>
          </p:cNvSpPr>
          <p:nvPr/>
        </p:nvSpPr>
        <p:spPr bwMode="auto">
          <a:xfrm>
            <a:off x="2501900" y="5837238"/>
            <a:ext cx="366713" cy="303212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106985" tIns="53492" rIns="106985" bIns="53492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60" name="Text Box 39"/>
          <p:cNvSpPr txBox="1">
            <a:spLocks noChangeArrowheads="1"/>
          </p:cNvSpPr>
          <p:nvPr/>
        </p:nvSpPr>
        <p:spPr bwMode="auto">
          <a:xfrm>
            <a:off x="2486025" y="5684838"/>
            <a:ext cx="1270000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itchFamily="2" charset="-122"/>
              </a:rPr>
              <a:t>湖口</a:t>
            </a:r>
          </a:p>
        </p:txBody>
      </p:sp>
      <p:grpSp>
        <p:nvGrpSpPr>
          <p:cNvPr id="61" name="Group 40"/>
          <p:cNvGrpSpPr>
            <a:grpSpLocks/>
          </p:cNvGrpSpPr>
          <p:nvPr/>
        </p:nvGrpSpPr>
        <p:grpSpPr bwMode="auto">
          <a:xfrm>
            <a:off x="2940050" y="2357438"/>
            <a:ext cx="6129338" cy="3222625"/>
            <a:chOff x="340" y="405"/>
            <a:chExt cx="3900" cy="2798"/>
          </a:xfrm>
        </p:grpSpPr>
        <p:pic>
          <p:nvPicPr>
            <p:cNvPr id="50232" name="Picture 41" descr="arrow207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290" y="405"/>
              <a:ext cx="1950" cy="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233" name="Picture 42" descr="arrow211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 rot="406247">
              <a:off x="1303" y="1011"/>
              <a:ext cx="1064" cy="1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234" name="Picture 43" descr="arrow212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 rot="-191635">
              <a:off x="340" y="2144"/>
              <a:ext cx="1271" cy="10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0206" name="Oval 44"/>
          <p:cNvSpPr>
            <a:spLocks noChangeArrowheads="1"/>
          </p:cNvSpPr>
          <p:nvPr/>
        </p:nvSpPr>
        <p:spPr bwMode="auto">
          <a:xfrm>
            <a:off x="6446838" y="2674938"/>
            <a:ext cx="395287" cy="303212"/>
          </a:xfrm>
          <a:prstGeom prst="ellipse">
            <a:avLst/>
          </a:prstGeom>
          <a:solidFill>
            <a:srgbClr val="CC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106985" tIns="53492" rIns="106985" bIns="53492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66" name="Text Box 45">
            <a:hlinkClick r:id="rId12" action="ppaction://hlinksldjump"/>
          </p:cNvPr>
          <p:cNvSpPr txBox="1">
            <a:spLocks noChangeArrowheads="1"/>
          </p:cNvSpPr>
          <p:nvPr/>
        </p:nvSpPr>
        <p:spPr bwMode="auto">
          <a:xfrm>
            <a:off x="6024563" y="2813050"/>
            <a:ext cx="1366837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7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itchFamily="2" charset="-122"/>
              </a:rPr>
              <a:t>南京</a:t>
            </a:r>
          </a:p>
        </p:txBody>
      </p:sp>
      <p:sp>
        <p:nvSpPr>
          <p:cNvPr id="67" name="Text Box 46"/>
          <p:cNvSpPr txBox="1">
            <a:spLocks noChangeArrowheads="1"/>
          </p:cNvSpPr>
          <p:nvPr/>
        </p:nvSpPr>
        <p:spPr bwMode="auto">
          <a:xfrm>
            <a:off x="7165975" y="5649913"/>
            <a:ext cx="3067050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7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浙                江</a:t>
            </a:r>
          </a:p>
        </p:txBody>
      </p:sp>
      <p:sp>
        <p:nvSpPr>
          <p:cNvPr id="68" name="Text Box 47"/>
          <p:cNvSpPr txBox="1">
            <a:spLocks noChangeArrowheads="1"/>
          </p:cNvSpPr>
          <p:nvPr/>
        </p:nvSpPr>
        <p:spPr bwMode="auto">
          <a:xfrm>
            <a:off x="3489325" y="2778125"/>
            <a:ext cx="6921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7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安</a:t>
            </a:r>
          </a:p>
        </p:txBody>
      </p:sp>
      <p:sp>
        <p:nvSpPr>
          <p:cNvPr id="69" name="Text Box 48"/>
          <p:cNvSpPr txBox="1">
            <a:spLocks noChangeArrowheads="1"/>
          </p:cNvSpPr>
          <p:nvPr/>
        </p:nvSpPr>
        <p:spPr bwMode="auto">
          <a:xfrm>
            <a:off x="5753100" y="4778375"/>
            <a:ext cx="6921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7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徽</a:t>
            </a:r>
          </a:p>
        </p:txBody>
      </p:sp>
      <p:sp>
        <p:nvSpPr>
          <p:cNvPr id="70" name="Text Box 49"/>
          <p:cNvSpPr txBox="1">
            <a:spLocks noChangeArrowheads="1"/>
          </p:cNvSpPr>
          <p:nvPr/>
        </p:nvSpPr>
        <p:spPr bwMode="auto">
          <a:xfrm>
            <a:off x="7518400" y="2497138"/>
            <a:ext cx="2236788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7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江         苏</a:t>
            </a:r>
          </a:p>
        </p:txBody>
      </p:sp>
      <p:sp>
        <p:nvSpPr>
          <p:cNvPr id="71" name="Text Box 50"/>
          <p:cNvSpPr txBox="1">
            <a:spLocks noChangeArrowheads="1"/>
          </p:cNvSpPr>
          <p:nvPr/>
        </p:nvSpPr>
        <p:spPr bwMode="auto">
          <a:xfrm>
            <a:off x="3422650" y="6129338"/>
            <a:ext cx="1998663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700" b="1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江       西</a:t>
            </a:r>
          </a:p>
        </p:txBody>
      </p:sp>
      <p:sp>
        <p:nvSpPr>
          <p:cNvPr id="72" name="Oval 51"/>
          <p:cNvSpPr>
            <a:spLocks noChangeArrowheads="1"/>
          </p:cNvSpPr>
          <p:nvPr/>
        </p:nvSpPr>
        <p:spPr bwMode="auto">
          <a:xfrm>
            <a:off x="3030538" y="5457825"/>
            <a:ext cx="271462" cy="228600"/>
          </a:xfrm>
          <a:prstGeom prst="ellipse">
            <a:avLst/>
          </a:prstGeom>
          <a:solidFill>
            <a:srgbClr val="CC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106985" tIns="53492" rIns="106985" bIns="53492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73" name="Oval 52"/>
          <p:cNvSpPr>
            <a:spLocks noChangeArrowheads="1"/>
          </p:cNvSpPr>
          <p:nvPr/>
        </p:nvSpPr>
        <p:spPr bwMode="auto">
          <a:xfrm>
            <a:off x="8383588" y="2887663"/>
            <a:ext cx="271462" cy="228600"/>
          </a:xfrm>
          <a:prstGeom prst="ellipse">
            <a:avLst/>
          </a:prstGeom>
          <a:solidFill>
            <a:srgbClr val="CC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106985" tIns="53492" rIns="106985" bIns="53492" anchor="ctr"/>
          <a:lstStyle/>
          <a:p>
            <a:endParaRPr lang="zh-CN" altLang="en-US">
              <a:latin typeface="Calibri" pitchFamily="34" charset="0"/>
            </a:endParaRPr>
          </a:p>
        </p:txBody>
      </p:sp>
      <p:grpSp>
        <p:nvGrpSpPr>
          <p:cNvPr id="74" name="Group 53"/>
          <p:cNvGrpSpPr>
            <a:grpSpLocks/>
          </p:cNvGrpSpPr>
          <p:nvPr/>
        </p:nvGrpSpPr>
        <p:grpSpPr bwMode="auto">
          <a:xfrm>
            <a:off x="3756025" y="2813050"/>
            <a:ext cx="4840288" cy="3930650"/>
            <a:chOff x="1247" y="1525"/>
            <a:chExt cx="2420" cy="2358"/>
          </a:xfrm>
        </p:grpSpPr>
        <p:pic>
          <p:nvPicPr>
            <p:cNvPr id="50227" name="Picture 54" descr="arrow204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1247" y="2931"/>
              <a:ext cx="1127" cy="9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228" name="Picture 55" descr="arrow201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 rot="496996">
              <a:off x="1791" y="2704"/>
              <a:ext cx="1605" cy="9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229" name="Picture 56" descr="arrow202"/>
            <p:cNvPicPr>
              <a:picLocks noChangeAspect="1"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 rot="1063107">
              <a:off x="2336" y="2296"/>
              <a:ext cx="989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230" name="Picture 57" descr="arrow206"/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 rot="-509914">
              <a:off x="2653" y="1888"/>
              <a:ext cx="317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231" name="Picture 58" descr="arrow205"/>
            <p:cNvPicPr>
              <a:picLocks noChangeAspect="1" noChangeArrowheads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2789" y="1525"/>
              <a:ext cx="878" cy="9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80" name="Group 59"/>
          <p:cNvGrpSpPr>
            <a:grpSpLocks/>
          </p:cNvGrpSpPr>
          <p:nvPr/>
        </p:nvGrpSpPr>
        <p:grpSpPr bwMode="auto">
          <a:xfrm>
            <a:off x="7023100" y="3114675"/>
            <a:ext cx="3346450" cy="3568700"/>
            <a:chOff x="2880" y="1640"/>
            <a:chExt cx="1673" cy="2141"/>
          </a:xfrm>
        </p:grpSpPr>
        <p:pic>
          <p:nvPicPr>
            <p:cNvPr id="50221" name="Picture 60" descr="arrow213"/>
            <p:cNvPicPr>
              <a:picLocks noChangeAspect="1" noChangeArrowheads="1"/>
            </p:cNvPicPr>
            <p:nvPr/>
          </p:nvPicPr>
          <p:blipFill>
            <a:blip r:embed="rId18"/>
            <a:srcRect/>
            <a:stretch>
              <a:fillRect/>
            </a:stretch>
          </p:blipFill>
          <p:spPr bwMode="auto">
            <a:xfrm rot="351869">
              <a:off x="2880" y="3612"/>
              <a:ext cx="582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222" name="Picture 61" descr="arrow214"/>
            <p:cNvPicPr>
              <a:picLocks noChangeAspect="1" noChangeArrowheads="1"/>
            </p:cNvPicPr>
            <p:nvPr/>
          </p:nvPicPr>
          <p:blipFill>
            <a:blip r:embed="rId19"/>
            <a:srcRect/>
            <a:stretch>
              <a:fillRect/>
            </a:stretch>
          </p:blipFill>
          <p:spPr bwMode="auto">
            <a:xfrm>
              <a:off x="3271" y="3249"/>
              <a:ext cx="786" cy="4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223" name="Picture 62" descr="arrow203"/>
            <p:cNvPicPr>
              <a:picLocks noChangeAspect="1" noChangeArrowheads="1"/>
            </p:cNvPicPr>
            <p:nvPr/>
          </p:nvPicPr>
          <p:blipFill>
            <a:blip r:embed="rId20"/>
            <a:srcRect/>
            <a:stretch>
              <a:fillRect/>
            </a:stretch>
          </p:blipFill>
          <p:spPr bwMode="auto">
            <a:xfrm>
              <a:off x="3435" y="2917"/>
              <a:ext cx="1024" cy="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224" name="Picture 63" descr="arrow208"/>
            <p:cNvPicPr>
              <a:picLocks noChangeAspect="1" noChangeArrowheads="1"/>
            </p:cNvPicPr>
            <p:nvPr/>
          </p:nvPicPr>
          <p:blipFill>
            <a:blip r:embed="rId21"/>
            <a:srcRect/>
            <a:stretch>
              <a:fillRect/>
            </a:stretch>
          </p:blipFill>
          <p:spPr bwMode="auto">
            <a:xfrm>
              <a:off x="3699" y="2207"/>
              <a:ext cx="85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225" name="Picture 64" descr="arrow210"/>
            <p:cNvPicPr>
              <a:picLocks noChangeAspect="1" noChangeArrowheads="1"/>
            </p:cNvPicPr>
            <p:nvPr/>
          </p:nvPicPr>
          <p:blipFill>
            <a:blip r:embed="rId22"/>
            <a:srcRect/>
            <a:stretch>
              <a:fillRect/>
            </a:stretch>
          </p:blipFill>
          <p:spPr bwMode="auto">
            <a:xfrm>
              <a:off x="4260" y="1706"/>
              <a:ext cx="77" cy="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226" name="Picture 65" descr="arrow209"/>
            <p:cNvPicPr>
              <a:picLocks noChangeAspect="1" noChangeArrowheads="1"/>
            </p:cNvPicPr>
            <p:nvPr/>
          </p:nvPicPr>
          <p:blipFill>
            <a:blip r:embed="rId23"/>
            <a:srcRect/>
            <a:stretch>
              <a:fillRect/>
            </a:stretch>
          </p:blipFill>
          <p:spPr bwMode="auto">
            <a:xfrm>
              <a:off x="3645" y="1640"/>
              <a:ext cx="58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7" name="Text Box 66"/>
          <p:cNvSpPr txBox="1">
            <a:spLocks noChangeArrowheads="1"/>
          </p:cNvSpPr>
          <p:nvPr/>
        </p:nvSpPr>
        <p:spPr bwMode="auto">
          <a:xfrm>
            <a:off x="6478588" y="1828800"/>
            <a:ext cx="2176462" cy="755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 algn="ctr"/>
            <a:r>
              <a:rPr lang="zh-CN" altLang="en-US" sz="4200" b="1">
                <a:latin typeface="Calibri" pitchFamily="34" charset="0"/>
                <a:ea typeface="隶书"/>
                <a:cs typeface="隶书"/>
              </a:rPr>
              <a:t>东路军</a:t>
            </a:r>
          </a:p>
        </p:txBody>
      </p:sp>
      <p:sp>
        <p:nvSpPr>
          <p:cNvPr id="88" name="Text Box 67"/>
          <p:cNvSpPr txBox="1">
            <a:spLocks noChangeArrowheads="1"/>
          </p:cNvSpPr>
          <p:nvPr/>
        </p:nvSpPr>
        <p:spPr bwMode="auto">
          <a:xfrm rot="-2405960">
            <a:off x="4010025" y="3036888"/>
            <a:ext cx="2092325" cy="7540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 algn="ctr"/>
            <a:r>
              <a:rPr lang="zh-CN" altLang="en-US" sz="4200" b="1">
                <a:latin typeface="Calibri" pitchFamily="34" charset="0"/>
                <a:ea typeface="隶书"/>
                <a:cs typeface="隶书"/>
              </a:rPr>
              <a:t>中路军</a:t>
            </a:r>
          </a:p>
        </p:txBody>
      </p:sp>
      <p:sp>
        <p:nvSpPr>
          <p:cNvPr id="89" name="Text Box 68"/>
          <p:cNvSpPr txBox="1">
            <a:spLocks noChangeArrowheads="1"/>
          </p:cNvSpPr>
          <p:nvPr/>
        </p:nvSpPr>
        <p:spPr bwMode="auto">
          <a:xfrm rot="-3044132">
            <a:off x="2702719" y="3820319"/>
            <a:ext cx="1662113" cy="14001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pPr algn="ctr"/>
            <a:r>
              <a:rPr lang="zh-CN" altLang="en-US" sz="4200" b="1">
                <a:latin typeface="Calibri" pitchFamily="34" charset="0"/>
                <a:ea typeface="隶书"/>
                <a:cs typeface="隶书"/>
              </a:rPr>
              <a:t>西路军</a:t>
            </a:r>
          </a:p>
        </p:txBody>
      </p:sp>
      <p:sp>
        <p:nvSpPr>
          <p:cNvPr id="50220" name="TextBox 90"/>
          <p:cNvSpPr txBox="1">
            <a:spLocks noChangeArrowheads="1"/>
          </p:cNvSpPr>
          <p:nvPr/>
        </p:nvSpPr>
        <p:spPr bwMode="auto">
          <a:xfrm>
            <a:off x="260350" y="1657350"/>
            <a:ext cx="2500313" cy="558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华文新魏"/>
                <a:ea typeface="华文新魏"/>
                <a:cs typeface="华文新魏"/>
              </a:rPr>
              <a:t>        毛泽东、朱德发出进军令之后，人民解放军百万雄师西起湖口，东至江阴长达千里的战线上，万炮齐鸣，万船齐发，顿时呈现出雄伟壮观的渡江战役。人民解放军以迅雷不及掩耳的锐利攻势，迅速摧毁了敌人苦心经营的海陆空立体式千里江防。国民党江防部队全线溃败，纷纷南逃。</a:t>
            </a:r>
          </a:p>
          <a:p>
            <a:endParaRPr lang="zh-CN" altLang="en-US">
              <a:latin typeface="华文新魏"/>
              <a:ea typeface="华文新魏"/>
              <a:cs typeface="华文新魏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72" grpId="0" animBg="1"/>
      <p:bldP spid="73" grpId="0" animBg="1"/>
      <p:bldP spid="8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/>
            </a:extLst>
          </a:blip>
          <a:srcRect l="24814" r="13974" b="25049"/>
          <a:stretch/>
        </p:blipFill>
        <p:spPr>
          <a:xfrm>
            <a:off x="5761037" y="1143008"/>
            <a:ext cx="5072098" cy="6029342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02" name="图片 12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图片 13" descr="624f9a79jw1eelyzwvu5xj20b408t75j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图片 14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矩形 15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18" name="直角三角形 1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20" name="直接连接符 19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10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3" name="直角三角形 2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51212" name="图片 25" descr="624f9a79jw1eelyzwvu5xj20b408t75j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28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51215" name="图片 28" descr="t018d16e110143ea110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矩形 29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188913" y="3814763"/>
            <a:ext cx="1000125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结果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1260475" y="3814763"/>
            <a:ext cx="45005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占领南京，结束了国民党在大陆的统治。国民党残余势力退往台湾。</a:t>
            </a:r>
          </a:p>
        </p:txBody>
      </p:sp>
      <p:sp>
        <p:nvSpPr>
          <p:cNvPr id="32" name="圆角矩形 31"/>
          <p:cNvSpPr/>
          <p:nvPr/>
        </p:nvSpPr>
        <p:spPr>
          <a:xfrm>
            <a:off x="188913" y="1885950"/>
            <a:ext cx="1000125" cy="50006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时间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51222" name="矩形 32"/>
          <p:cNvSpPr>
            <a:spLocks noChangeArrowheads="1"/>
          </p:cNvSpPr>
          <p:nvPr/>
        </p:nvSpPr>
        <p:spPr bwMode="auto">
          <a:xfrm>
            <a:off x="1260475" y="1814513"/>
            <a:ext cx="4214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>
                <a:latin typeface="华文新魏"/>
                <a:ea typeface="华文新魏"/>
                <a:cs typeface="华文新魏"/>
              </a:rPr>
              <a:t>1949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3200">
                <a:latin typeface="华文新魏"/>
                <a:ea typeface="华文新魏"/>
                <a:cs typeface="华文新魏"/>
              </a:rPr>
              <a:t>4</a:t>
            </a:r>
            <a:r>
              <a:rPr lang="zh-CN" altLang="en-US" sz="3200">
                <a:latin typeface="华文新魏"/>
                <a:ea typeface="华文新魏"/>
                <a:cs typeface="华文新魏"/>
              </a:rPr>
              <a:t>月</a:t>
            </a:r>
          </a:p>
        </p:txBody>
      </p:sp>
      <p:sp>
        <p:nvSpPr>
          <p:cNvPr id="34" name="圆角矩形 33"/>
          <p:cNvSpPr/>
          <p:nvPr/>
        </p:nvSpPr>
        <p:spPr>
          <a:xfrm>
            <a:off x="188913" y="2671763"/>
            <a:ext cx="1000125" cy="500062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latin typeface="华文隶书" pitchFamily="2" charset="-122"/>
                <a:ea typeface="华文隶书" pitchFamily="2" charset="-122"/>
                <a:sym typeface="微软雅黑" panose="020B0503020204020204" pitchFamily="34" charset="-122"/>
              </a:rPr>
              <a:t>经过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pitchFamily="34" charset="-122"/>
            </a:endParaRPr>
          </a:p>
        </p:txBody>
      </p:sp>
      <p:sp>
        <p:nvSpPr>
          <p:cNvPr id="51224" name="矩形 34"/>
          <p:cNvSpPr>
            <a:spLocks noChangeArrowheads="1"/>
          </p:cNvSpPr>
          <p:nvPr/>
        </p:nvSpPr>
        <p:spPr bwMode="auto">
          <a:xfrm>
            <a:off x="1260475" y="2659063"/>
            <a:ext cx="4214813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  <a:cs typeface="华文新魏"/>
              </a:rPr>
              <a:t>人民解放军百万雄师兵分三路，横渡长江。</a:t>
            </a:r>
          </a:p>
        </p:txBody>
      </p:sp>
      <p:pic>
        <p:nvPicPr>
          <p:cNvPr id="51225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25400" y="814388"/>
            <a:ext cx="25717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6" name="TextBox 36"/>
          <p:cNvSpPr txBox="1">
            <a:spLocks noChangeArrowheads="1"/>
          </p:cNvSpPr>
          <p:nvPr/>
        </p:nvSpPr>
        <p:spPr bwMode="auto">
          <a:xfrm>
            <a:off x="112713" y="873125"/>
            <a:ext cx="1825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华文新魏"/>
                <a:ea typeface="华文新魏"/>
                <a:cs typeface="华文新魏"/>
              </a:rPr>
              <a:t>渡江战役</a:t>
            </a:r>
          </a:p>
        </p:txBody>
      </p:sp>
      <p:pic>
        <p:nvPicPr>
          <p:cNvPr id="51227" name="Picture 2" descr="占领南京城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261100" y="1385888"/>
            <a:ext cx="4103688" cy="2432050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</p:spPr>
      </p:pic>
      <p:sp>
        <p:nvSpPr>
          <p:cNvPr id="51228" name="Text Box 3"/>
          <p:cNvSpPr txBox="1">
            <a:spLocks noChangeArrowheads="1"/>
          </p:cNvSpPr>
          <p:nvPr/>
        </p:nvSpPr>
        <p:spPr bwMode="auto">
          <a:xfrm>
            <a:off x="6118225" y="3886200"/>
            <a:ext cx="4419600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r>
              <a:rPr lang="zh-CN" altLang="en-US" sz="2000">
                <a:latin typeface="华文新魏"/>
                <a:ea typeface="华文新魏"/>
                <a:cs typeface="华文新魏"/>
              </a:rPr>
              <a:t>人民解放军占领南京国民政府总统府</a:t>
            </a:r>
          </a:p>
        </p:txBody>
      </p:sp>
      <p:pic>
        <p:nvPicPr>
          <p:cNvPr id="40" name="Picture 4" descr="200404220007_2398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832475" y="1314450"/>
            <a:ext cx="1357313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0" name="Picture 2" descr="0197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332538" y="4386263"/>
            <a:ext cx="4000500" cy="25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矩形 42"/>
          <p:cNvSpPr/>
          <p:nvPr/>
        </p:nvSpPr>
        <p:spPr>
          <a:xfrm>
            <a:off x="188873" y="5600714"/>
            <a:ext cx="5214974" cy="120032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spAutoFit/>
          </a:bodyPr>
          <a:lstStyle/>
          <a:p>
            <a:pPr indent="356616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  1950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月和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月，人民解放军渡海解放了海南岛和舟山群岛。至此，大陆除西藏外都获得解放。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0917E-6 -6.87376E-7 L 1.70917E-6 0.2996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图片 32" descr="a0jpnk44132137883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400" y="785813"/>
            <a:ext cx="4286250" cy="402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图片 35" descr="0dd7912397dda144b2861b88b9b7d0a20cf48678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5F6F8"/>
              </a:clrFrom>
              <a:clrTo>
                <a:srgbClr val="F5F6F8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475285" y="831329"/>
            <a:ext cx="5975352" cy="3983567"/>
          </a:xfrm>
          <a:prstGeom prst="rect">
            <a:avLst/>
          </a:prstGeom>
        </p:spPr>
      </p:pic>
      <p:sp>
        <p:nvSpPr>
          <p:cNvPr id="140292" name="Text Box 4"/>
          <p:cNvSpPr txBox="1">
            <a:spLocks noChangeArrowheads="1"/>
          </p:cNvSpPr>
          <p:nvPr/>
        </p:nvSpPr>
        <p:spPr bwMode="auto">
          <a:xfrm>
            <a:off x="4689475" y="2124075"/>
            <a:ext cx="7215188" cy="226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85" tIns="53492" rIns="106985" bIns="53492">
            <a:spAutoFit/>
          </a:bodyPr>
          <a:lstStyle/>
          <a:p>
            <a:r>
              <a:rPr kumimoji="1" lang="zh-CN" altLang="en-US" sz="28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钟山风雨起苍黄，百万雄师过大江。</a:t>
            </a:r>
          </a:p>
          <a:p>
            <a:r>
              <a:rPr kumimoji="1" lang="zh-CN" altLang="en-US" sz="2800" b="1">
                <a:latin typeface="华文新魏"/>
                <a:ea typeface="华文新魏"/>
                <a:cs typeface="华文新魏"/>
              </a:rPr>
              <a:t>虎踞龙盘今胜昔，天翻地覆慨而慷。</a:t>
            </a:r>
          </a:p>
          <a:p>
            <a:r>
              <a:rPr kumimoji="1" lang="zh-CN" altLang="en-US" sz="2800" b="1">
                <a:latin typeface="华文新魏"/>
                <a:ea typeface="华文新魏"/>
                <a:cs typeface="华文新魏"/>
              </a:rPr>
              <a:t>宜将剩勇追穷寇，不可沽名学霸王。</a:t>
            </a:r>
          </a:p>
          <a:p>
            <a:r>
              <a:rPr kumimoji="1" lang="zh-CN" altLang="en-US" sz="2800" b="1">
                <a:latin typeface="华文新魏"/>
                <a:ea typeface="华文新魏"/>
                <a:cs typeface="华文新魏"/>
              </a:rPr>
              <a:t>天若有情天亦老，人间正道是沧桑。</a:t>
            </a:r>
          </a:p>
          <a:p>
            <a:endParaRPr kumimoji="1" lang="en-US" altLang="zh-CN" sz="2800" b="1">
              <a:latin typeface="华文新魏"/>
              <a:ea typeface="华文新魏"/>
              <a:cs typeface="华文新魏"/>
            </a:endParaRPr>
          </a:p>
        </p:txBody>
      </p:sp>
      <p:sp>
        <p:nvSpPr>
          <p:cNvPr id="140303" name="Rectangle 15"/>
          <p:cNvSpPr>
            <a:spLocks noChangeArrowheads="1"/>
          </p:cNvSpPr>
          <p:nvPr/>
        </p:nvSpPr>
        <p:spPr bwMode="auto">
          <a:xfrm>
            <a:off x="5903913" y="1100138"/>
            <a:ext cx="4643437" cy="84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6985" tIns="53492" rIns="106985" bIns="53492"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人民解放军占领南京</a:t>
            </a:r>
            <a:endParaRPr kumimoji="1" lang="en-US" altLang="zh-CN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en-US" altLang="zh-CN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                           ——</a:t>
            </a:r>
            <a:r>
              <a:rPr kumimoji="1" lang="zh-CN" altLang="en-US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毛泽东</a:t>
            </a:r>
          </a:p>
        </p:txBody>
      </p:sp>
      <p:pic>
        <p:nvPicPr>
          <p:cNvPr id="53253" name="图片 14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7127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4" name="图片 15" descr="624f9a79jw1eelyzwvu5xj20b408t75j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5" name="图片 16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25095" b="54831"/>
          <a:stretch>
            <a:fillRect/>
          </a:stretch>
        </p:blipFill>
        <p:spPr bwMode="auto">
          <a:xfrm>
            <a:off x="0" y="671513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矩形 1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19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0" name="直角三角形 1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954088" y="260350"/>
            <a:ext cx="0" cy="2619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261" name="文本框 5"/>
          <p:cNvSpPr txBox="1">
            <a:spLocks noChangeArrowheads="1"/>
          </p:cNvSpPr>
          <p:nvPr/>
        </p:nvSpPr>
        <p:spPr bwMode="auto">
          <a:xfrm>
            <a:off x="960438" y="147638"/>
            <a:ext cx="3063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人教版八年级上册</a:t>
            </a:r>
          </a:p>
        </p:txBody>
      </p:sp>
      <p:grpSp>
        <p:nvGrpSpPr>
          <p:cNvPr id="24" name="组合 66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5" name="直角三角形 2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69848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 b="1" dirty="0">
                <a:ea typeface="微软雅黑" pitchFamily="34" charset="-122"/>
              </a:endParaRPr>
            </a:p>
          </p:txBody>
        </p:sp>
      </p:grpSp>
      <p:pic>
        <p:nvPicPr>
          <p:cNvPr id="53263" name="图片 27" descr="624f9a79jw1eelyzwvu5xj20b408t75j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47225" y="0"/>
            <a:ext cx="17145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0"/>
                <a:ea typeface="微软雅黑" charset="0"/>
              </a:rPr>
              <a:t>第七单元</a:t>
            </a:r>
            <a:endParaRPr lang="en-US" altLang="zh-CN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0"/>
              <a:ea typeface="微软雅黑" charset="0"/>
            </a:endParaRPr>
          </a:p>
        </p:txBody>
      </p:sp>
      <p:sp>
        <p:nvSpPr>
          <p:cNvPr id="30" name="文本框 6"/>
          <p:cNvSpPr txBox="1"/>
          <p:nvPr/>
        </p:nvSpPr>
        <p:spPr>
          <a:xfrm>
            <a:off x="4189413" y="138113"/>
            <a:ext cx="4357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106984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24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课  人民解放战争的胜利 </a:t>
            </a:r>
          </a:p>
        </p:txBody>
      </p:sp>
      <p:pic>
        <p:nvPicPr>
          <p:cNvPr id="53266" name="图片 30" descr="t018d16e110143ea110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5"/>
          <a:stretch>
            <a:fillRect/>
          </a:stretch>
        </p:blipFill>
        <p:spPr bwMode="auto">
          <a:xfrm>
            <a:off x="-25400" y="7100888"/>
            <a:ext cx="115220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矩形 3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defTabSz="1069848"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3270" name="图片 33" descr="9167531_153449738181_2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781550"/>
            <a:ext cx="11522075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0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2" grpId="0"/>
      <p:bldP spid="14030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QUIZZES" val="0"/>
  <p:tag name="ISPRING_RESOURCE_PATHS_HASH" val="875d5e6560ba36884527413a53517d17866972f5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42269</TotalTime>
  <Words>4500</Words>
  <Application>Microsoft Office PowerPoint</Application>
  <PresentationFormat>自定义</PresentationFormat>
  <Paragraphs>410</Paragraphs>
  <Slides>34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演示文稿设计模板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8" baseType="lpstr">
      <vt:lpstr>Arial</vt:lpstr>
      <vt:lpstr>宋体</vt:lpstr>
      <vt:lpstr>Calibri</vt:lpstr>
      <vt:lpstr>黑体</vt:lpstr>
      <vt:lpstr>华文行楷</vt:lpstr>
      <vt:lpstr>华文新魏</vt:lpstr>
      <vt:lpstr>微软雅黑</vt:lpstr>
      <vt:lpstr>华文隶书</vt:lpstr>
      <vt:lpstr>楷体_GB2312</vt:lpstr>
      <vt:lpstr>Times New Roman</vt:lpstr>
      <vt:lpstr>幼圆</vt:lpstr>
      <vt:lpstr>隶书</vt:lpstr>
      <vt:lpstr>Office 主题​​</vt:lpstr>
      <vt:lpstr>Presentation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</vt:vector>
  </TitlesOfParts>
  <Company>Sky123.Org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Sky123.Org</dc:creator>
  <cp:lastModifiedBy>Administrator</cp:lastModifiedBy>
  <cp:revision>2581</cp:revision>
  <dcterms:created xsi:type="dcterms:W3CDTF">2015-10-28T12:59:19Z</dcterms:created>
  <dcterms:modified xsi:type="dcterms:W3CDTF">2017-12-20T23:04:23Z</dcterms:modified>
</cp:coreProperties>
</file>