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x-wav"/>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60" r:id="rId1"/>
    <p:sldMasterId id="2147483672" r:id="rId2"/>
  </p:sldMasterIdLst>
  <p:notesMasterIdLst>
    <p:notesMasterId r:id="rId3"/>
  </p:notesMasterIdLst>
  <p:sldIdLst>
    <p:sldId id="259" r:id="rId4"/>
    <p:sldId id="260" r:id="rId5"/>
    <p:sldId id="266" r:id="rId6"/>
    <p:sldId id="261" r:id="rId7"/>
    <p:sldId id="319" r:id="rId8"/>
    <p:sldId id="355" r:id="rId9"/>
    <p:sldId id="320" r:id="rId10"/>
    <p:sldId id="323" r:id="rId11"/>
    <p:sldId id="262" r:id="rId12"/>
    <p:sldId id="312" r:id="rId13"/>
    <p:sldId id="275" r:id="rId14"/>
    <p:sldId id="263" r:id="rId15"/>
    <p:sldId id="322" r:id="rId16"/>
    <p:sldId id="264" r:id="rId17"/>
    <p:sldId id="324" r:id="rId18"/>
    <p:sldId id="273" r:id="rId19"/>
    <p:sldId id="335" r:id="rId20"/>
    <p:sldId id="329" r:id="rId21"/>
    <p:sldId id="328" r:id="rId22"/>
    <p:sldId id="330" r:id="rId23"/>
    <p:sldId id="331" r:id="rId24"/>
    <p:sldId id="265" r:id="rId25"/>
    <p:sldId id="274" r:id="rId26"/>
    <p:sldId id="334" r:id="rId27"/>
    <p:sldId id="267" r:id="rId28"/>
    <p:sldId id="268" r:id="rId29"/>
    <p:sldId id="325" r:id="rId30"/>
    <p:sldId id="272" r:id="rId31"/>
    <p:sldId id="291" r:id="rId32"/>
    <p:sldId id="332" r:id="rId33"/>
    <p:sldId id="326" r:id="rId34"/>
    <p:sldId id="336" r:id="rId35"/>
    <p:sldId id="327" r:id="rId36"/>
    <p:sldId id="270" r:id="rId37"/>
  </p:sldIdLst>
  <p:sldSz cx="9144000" cy="6858000" type="screen4x3"/>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554" y="-90"/>
      </p:cViewPr>
      <p:guideLst>
        <p:guide orient="horz" pos="2196"/>
        <p:guide pos="2942"/>
      </p:guideLst>
    </p:cSldViewPr>
  </p:slideViewPr>
  <p:notesTextViewPr>
    <p:cViewPr>
      <p:scale>
        <a:sx n="100" d="100"/>
        <a:sy n="100" d="100"/>
      </p:scale>
      <p:origin x="0" y="0"/>
    </p:cViewPr>
  </p:notesTextViewPr>
  <p:sorterViewPr>
    <p:cViewPr>
      <p:scale>
        <a:sx n="120" d="100"/>
        <a:sy n="12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tags" Target="tags/tag126.xml" /><Relationship Id="rId39" Type="http://schemas.openxmlformats.org/officeDocument/2006/relationships/presProps" Target="presProps.xml" /><Relationship Id="rId4" Type="http://schemas.openxmlformats.org/officeDocument/2006/relationships/slide" Target="slides/slide1.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29905D-769D-4238-A462-FE0CE13B65A5}"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809A42-B4FA-4FF8-9DE7-31C66586D5A6}" type="slidenum">
              <a:rPr lang="zh-CN" altLang="en-US" smtClean="0"/>
              <a:t>‹#›</a:t>
            </a:fld>
            <a:endParaRPr lang="zh-CN" altLang="en-US"/>
          </a:p>
        </p:txBody>
      </p:sp>
    </p:spTree>
    <p:extLst>
      <p:ext uri="{BB962C8B-B14F-4D97-AF65-F5344CB8AC3E}">
        <p14:creationId xmlns:p14="http://schemas.microsoft.com/office/powerpoint/2010/main" val="22591163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43010" name="幻灯片图像占位符 43009"/>
          <p:cNvSpPr>
            <a:spLocks noGrp="1" noRot="1" noChangeAspect="1" noTextEdit="1"/>
          </p:cNvSpPr>
          <p:nvPr>
            <p:ph type="sldImg"/>
          </p:nvPr>
        </p:nvSpPr>
        <p:spPr>
          <a:xfrm>
            <a:off x="1143000" y="685800"/>
            <a:ext cx="4572000" cy="3429000"/>
          </a:xfrm>
        </p:spPr>
      </p:sp>
      <p:sp>
        <p:nvSpPr>
          <p:cNvPr id="43011" name="文本占位符 43010"/>
          <p:cNvSpPr>
            <a:spLocks noGrp="1"/>
          </p:cNvSpPr>
          <p:nvPr>
            <p:ph type="body" idx="1"/>
          </p:nvPr>
        </p:nvSpPr>
        <p:spPr>
          <a:xfrm>
            <a:off x="914400" y="4343400"/>
            <a:ext cx="5029200" cy="4114800"/>
          </a:xfrm>
        </p:spPr>
        <p:txBody>
          <a:bodyPr/>
          <a:lstStyle/>
          <a:p>
            <a:pPr lvl="0"/>
            <a:endParaRPr/>
          </a:p>
        </p:txBody>
      </p:sp>
      <p:sp>
        <p:nvSpPr>
          <p:cNvPr id="2" name="灯片编号占位符 1"/>
          <p:cNvSpPr>
            <a:spLocks noGrp="1"/>
          </p:cNvSpPr>
          <p:nvPr>
            <p:ph type="sldNum" sz="quarter" idx="2"/>
          </p:nvPr>
        </p:nvSpPr>
        <p:spPr/>
        <p:txBody>
          <a:bodyPr/>
          <a:lstStyle/>
          <a:p>
            <a:fld id="{9A0DB2DC-4C9A-4742-B13C-FB6460FD3503}" type="slidenum">
              <a:rPr lang="zh-CN" altLang="en-US">
                <a:solidFill>
                  <a:prstClr val="black"/>
                </a:solidFill>
              </a:rPr>
              <a:t>10</a:t>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49154" name="幻灯片图像占位符 49153"/>
          <p:cNvSpPr>
            <a:spLocks noGrp="1" noRot="1" noChangeAspect="1" noTextEdit="1"/>
          </p:cNvSpPr>
          <p:nvPr>
            <p:ph type="sldImg"/>
          </p:nvPr>
        </p:nvSpPr>
        <p:spPr>
          <a:xfrm>
            <a:off x="1143000" y="685800"/>
            <a:ext cx="4572000" cy="3429000"/>
          </a:xfrm>
        </p:spPr>
      </p:sp>
      <p:sp>
        <p:nvSpPr>
          <p:cNvPr id="49155" name="文本占位符 49154"/>
          <p:cNvSpPr>
            <a:spLocks noGrp="1"/>
          </p:cNvSpPr>
          <p:nvPr>
            <p:ph type="body" idx="1"/>
          </p:nvPr>
        </p:nvSpPr>
        <p:spPr/>
        <p:txBody>
          <a:bodyPr/>
          <a:lstStyle/>
          <a:p>
            <a:pPr lvl="0"/>
            <a:endParaRPr/>
          </a:p>
        </p:txBody>
      </p:sp>
      <p:sp>
        <p:nvSpPr>
          <p:cNvPr id="2" name="灯片编号占位符 1"/>
          <p:cNvSpPr>
            <a:spLocks noGrp="1"/>
          </p:cNvSpPr>
          <p:nvPr>
            <p:ph type="sldNum" sz="quarter" idx="2"/>
          </p:nvPr>
        </p:nvSpPr>
        <p:spPr/>
        <p:txBody>
          <a:bodyPr/>
          <a:lstStyle/>
          <a:p>
            <a:fld id="{9A0DB2DC-4C9A-4742-B13C-FB6460FD3503}" type="slidenum">
              <a:rPr lang="zh-CN" altLang="en-US">
                <a:solidFill>
                  <a:prstClr val="black"/>
                </a:solidFill>
              </a:rPr>
              <a:t>29</a:t>
            </a:fld>
            <a:endParaRPr lang="zh-CN" altLang="en-US">
              <a:solidFill>
                <a:prstClr val="black"/>
              </a:solidFil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62.xml" /><Relationship Id="rId2" Type="http://schemas.openxmlformats.org/officeDocument/2006/relationships/tags" Target="../tags/tag63.xml" /><Relationship Id="rId3" Type="http://schemas.openxmlformats.org/officeDocument/2006/relationships/tags" Target="../tags/tag64.xml" /><Relationship Id="rId4" Type="http://schemas.openxmlformats.org/officeDocument/2006/relationships/tags" Target="../tags/tag65.xml" /><Relationship Id="rId5" Type="http://schemas.openxmlformats.org/officeDocument/2006/relationships/tags" Target="../tags/tag66.xml" /><Relationship Id="rId6"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67.xml" /><Relationship Id="rId2" Type="http://schemas.openxmlformats.org/officeDocument/2006/relationships/tags" Target="../tags/tag68.xml" /><Relationship Id="rId3" Type="http://schemas.openxmlformats.org/officeDocument/2006/relationships/tags" Target="../tags/tag69.xml" /><Relationship Id="rId4" Type="http://schemas.openxmlformats.org/officeDocument/2006/relationships/tags" Target="../tags/tag70.xml" /><Relationship Id="rId5" Type="http://schemas.openxmlformats.org/officeDocument/2006/relationships/tags" Target="../tags/tag71.xml" /><Relationship Id="rId6"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72.xml" /><Relationship Id="rId2" Type="http://schemas.openxmlformats.org/officeDocument/2006/relationships/tags" Target="../tags/tag73.xml" /><Relationship Id="rId3" Type="http://schemas.openxmlformats.org/officeDocument/2006/relationships/tags" Target="../tags/tag74.xml" /><Relationship Id="rId4" Type="http://schemas.openxmlformats.org/officeDocument/2006/relationships/tags" Target="../tags/tag75.xml" /><Relationship Id="rId5" Type="http://schemas.openxmlformats.org/officeDocument/2006/relationships/tags" Target="../tags/tag76.xml" /><Relationship Id="rId6"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77.xml" /><Relationship Id="rId2" Type="http://schemas.openxmlformats.org/officeDocument/2006/relationships/tags" Target="../tags/tag78.xml"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tags" Target="../tags/tag82.xml" /><Relationship Id="rId7"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83.xml" /><Relationship Id="rId2" Type="http://schemas.openxmlformats.org/officeDocument/2006/relationships/tags" Target="../tags/tag84.xml" /><Relationship Id="rId3" Type="http://schemas.openxmlformats.org/officeDocument/2006/relationships/tags" Target="../tags/tag85.xml" /><Relationship Id="rId4" Type="http://schemas.openxmlformats.org/officeDocument/2006/relationships/tags" Target="../tags/tag86.xml" /><Relationship Id="rId5" Type="http://schemas.openxmlformats.org/officeDocument/2006/relationships/tags" Target="../tags/tag87.xml" /><Relationship Id="rId6" Type="http://schemas.openxmlformats.org/officeDocument/2006/relationships/tags" Target="../tags/tag88.xml" /><Relationship Id="rId7" Type="http://schemas.openxmlformats.org/officeDocument/2006/relationships/tags" Target="../tags/tag89.xml" /><Relationship Id="rId8" Type="http://schemas.openxmlformats.org/officeDocument/2006/relationships/tags" Target="../tags/tag90.xml" /><Relationship Id="rId9"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91.xml" /><Relationship Id="rId2" Type="http://schemas.openxmlformats.org/officeDocument/2006/relationships/tags" Target="../tags/tag92.xml" /><Relationship Id="rId3" Type="http://schemas.openxmlformats.org/officeDocument/2006/relationships/tags" Target="../tags/tag93.xml" /><Relationship Id="rId4" Type="http://schemas.openxmlformats.org/officeDocument/2006/relationships/tags" Target="../tags/tag94.xml" /><Relationship Id="rId5"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95.xml" /><Relationship Id="rId2" Type="http://schemas.openxmlformats.org/officeDocument/2006/relationships/tags" Target="../tags/tag96.xml" /><Relationship Id="rId3" Type="http://schemas.openxmlformats.org/officeDocument/2006/relationships/tags" Target="../tags/tag97.xml" /><Relationship Id="rId4"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98.xml" /><Relationship Id="rId2" Type="http://schemas.openxmlformats.org/officeDocument/2006/relationships/tags" Target="../tags/tag99.xml" /><Relationship Id="rId3" Type="http://schemas.openxmlformats.org/officeDocument/2006/relationships/tags" Target="../tags/tag100.xml" /><Relationship Id="rId4" Type="http://schemas.openxmlformats.org/officeDocument/2006/relationships/tags" Target="../tags/tag101.xml" /><Relationship Id="rId5" Type="http://schemas.openxmlformats.org/officeDocument/2006/relationships/tags" Target="../tags/tag102.xml" /><Relationship Id="rId6" Type="http://schemas.openxmlformats.org/officeDocument/2006/relationships/tags" Target="../tags/tag103.xml" /><Relationship Id="rId7"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04.xml" /><Relationship Id="rId2" Type="http://schemas.openxmlformats.org/officeDocument/2006/relationships/tags" Target="../tags/tag105.xml" /><Relationship Id="rId3" Type="http://schemas.openxmlformats.org/officeDocument/2006/relationships/tags" Target="../tags/tag106.xml" /><Relationship Id="rId4" Type="http://schemas.openxmlformats.org/officeDocument/2006/relationships/tags" Target="../tags/tag107.xml" /><Relationship Id="rId5" Type="http://schemas.openxmlformats.org/officeDocument/2006/relationships/tags" Target="../tags/tag108.xml" /><Relationship Id="rId6"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09.xml" /><Relationship Id="rId2" Type="http://schemas.openxmlformats.org/officeDocument/2006/relationships/tags" Target="../tags/tag110.xml" /><Relationship Id="rId3" Type="http://schemas.openxmlformats.org/officeDocument/2006/relationships/tags" Target="../tags/tag111.xml" /><Relationship Id="rId4" Type="http://schemas.openxmlformats.org/officeDocument/2006/relationships/tags" Target="../tags/tag112.xml" /><Relationship Id="rId5"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13.xml" /><Relationship Id="rId2" Type="http://schemas.openxmlformats.org/officeDocument/2006/relationships/tags" Target="../tags/tag114.xml" /><Relationship Id="rId3" Type="http://schemas.openxmlformats.org/officeDocument/2006/relationships/tags" Target="../tags/tag115.xml" /><Relationship Id="rId4" Type="http://schemas.openxmlformats.org/officeDocument/2006/relationships/tags" Target="../tags/tag116.xml" /><Relationship Id="rId5"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502413" y="2588314"/>
            <a:ext cx="8139178"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502413" y="3566160"/>
            <a:ext cx="8139178"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17" name="页脚占位符 16"/>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3" y="432000"/>
            <a:ext cx="8139178"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502413" y="1296000"/>
            <a:ext cx="8139178"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49" y="3808735"/>
            <a:ext cx="8139178"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502446" y="4511708"/>
            <a:ext cx="8139178"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3" y="432000"/>
            <a:ext cx="8139178"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502447" y="1296000"/>
            <a:ext cx="396243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679158" y="1296000"/>
            <a:ext cx="396243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6" name="页脚占位符 5"/>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3" y="432000"/>
            <a:ext cx="8139178"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502447" y="1296033"/>
            <a:ext cx="396243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502444" y="1789043"/>
            <a:ext cx="39624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2" y="1296033"/>
            <a:ext cx="396243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2" y="1789043"/>
            <a:ext cx="396243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8" name="页脚占位符 7"/>
          <p:cNvSpPr>
            <a:spLocks noGrp="1"/>
          </p:cNvSpPr>
          <p:nvPr>
            <p:ph type="ftr" sz="quarter" idx="11"/>
            <p:custDataLst>
              <p:tags r:id="rId7"/>
            </p:custDataLst>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4" name="页脚占位符 3"/>
          <p:cNvSpPr>
            <a:spLocks noGrp="1"/>
          </p:cNvSpPr>
          <p:nvPr>
            <p:ph type="ftr" sz="quarter" idx="11"/>
            <p:custDataLst>
              <p:tags r:id="rId3"/>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3" name="页脚占位符 2"/>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502447" y="1296000"/>
            <a:ext cx="396243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679194" y="1296000"/>
            <a:ext cx="396243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6" name="页脚占位符 5"/>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solidFill>
                  <a:prstClr val="black">
                    <a:tint val="75000"/>
                  </a:prstClr>
                </a:solidFill>
              </a:rPr>
              <a:t>‹#›</a:t>
            </a:fld>
            <a:endParaRPr lang="zh-CN" altLang="en-US">
              <a:solidFill>
                <a:prstClr val="black">
                  <a:tint val="75000"/>
                </a:prstClr>
              </a:solidFill>
            </a:endParaRPr>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7928351" y="952512"/>
            <a:ext cx="713238"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502446" y="952503"/>
            <a:ext cx="7371076"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7" name="内容占位符 6"/>
          <p:cNvSpPr>
            <a:spLocks noGrp="1"/>
          </p:cNvSpPr>
          <p:nvPr>
            <p:ph sz="quarter" idx="13"/>
            <p:custDataLst>
              <p:tags r:id="rId4"/>
            </p:custDataLst>
          </p:nvPr>
        </p:nvSpPr>
        <p:spPr>
          <a:xfrm>
            <a:off x="502449" y="952508"/>
            <a:ext cx="8139178"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2" name="标题 1"/>
          <p:cNvSpPr>
            <a:spLocks noGrp="1"/>
          </p:cNvSpPr>
          <p:nvPr>
            <p:ph type="title" hasCustomPrompt="1"/>
            <p:custDataLst>
              <p:tags r:id="rId4"/>
            </p:custDataLst>
          </p:nvPr>
        </p:nvSpPr>
        <p:spPr>
          <a:xfrm>
            <a:off x="502413" y="2588314"/>
            <a:ext cx="8139178"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502413" y="2588294"/>
            <a:ext cx="8139178"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a:t>单击此处编辑标题</a:t>
            </a:r>
          </a:p>
        </p:txBody>
      </p:sp>
      <p:sp>
        <p:nvSpPr>
          <p:cNvPr id="3" name="副标题 2"/>
          <p:cNvSpPr>
            <a:spLocks noGrp="1"/>
          </p:cNvSpPr>
          <p:nvPr>
            <p:ph type="subTitle" idx="1" hasCustomPrompt="1"/>
            <p:custDataLst>
              <p:tags r:id="rId2"/>
            </p:custDataLst>
          </p:nvPr>
        </p:nvSpPr>
        <p:spPr>
          <a:xfrm>
            <a:off x="502413" y="3566160"/>
            <a:ext cx="8139178"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17" name="页脚占位符 16"/>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3" y="432000"/>
            <a:ext cx="8139178"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2"/>
            </p:custDataLst>
          </p:nvPr>
        </p:nvSpPr>
        <p:spPr>
          <a:xfrm>
            <a:off x="502413" y="1296000"/>
            <a:ext cx="8139178"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49" y="3808735"/>
            <a:ext cx="8139178"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a:t>单击此处编辑母版标题样式</a:t>
            </a:r>
          </a:p>
        </p:txBody>
      </p:sp>
      <p:sp>
        <p:nvSpPr>
          <p:cNvPr id="3" name="文本占位符 2"/>
          <p:cNvSpPr>
            <a:spLocks noGrp="1"/>
          </p:cNvSpPr>
          <p:nvPr>
            <p:ph type="body" idx="1"/>
            <p:custDataLst>
              <p:tags r:id="rId2"/>
            </p:custDataLst>
          </p:nvPr>
        </p:nvSpPr>
        <p:spPr>
          <a:xfrm>
            <a:off x="502446" y="4511688"/>
            <a:ext cx="8139178"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3" y="432000"/>
            <a:ext cx="8139178"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2"/>
            </p:custDataLst>
          </p:nvPr>
        </p:nvSpPr>
        <p:spPr>
          <a:xfrm>
            <a:off x="502447" y="1296000"/>
            <a:ext cx="396243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4679158" y="1296000"/>
            <a:ext cx="396243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6" name="页脚占位符 5"/>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502413" y="432000"/>
            <a:ext cx="8139178"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2"/>
            </p:custDataLst>
          </p:nvPr>
        </p:nvSpPr>
        <p:spPr>
          <a:xfrm>
            <a:off x="502447" y="1296013"/>
            <a:ext cx="396243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3"/>
            </p:custDataLst>
          </p:nvPr>
        </p:nvSpPr>
        <p:spPr>
          <a:xfrm>
            <a:off x="502444" y="1789043"/>
            <a:ext cx="39624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4"/>
            </p:custDataLst>
          </p:nvPr>
        </p:nvSpPr>
        <p:spPr>
          <a:xfrm>
            <a:off x="4676812" y="1296013"/>
            <a:ext cx="396243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2" y="1789043"/>
            <a:ext cx="396243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8" name="页脚占位符 7"/>
          <p:cNvSpPr>
            <a:spLocks noGrp="1"/>
          </p:cNvSpPr>
          <p:nvPr>
            <p:ph type="ftr" sz="quarter" idx="11"/>
            <p:custDataLst>
              <p:tags r:id="rId7"/>
            </p:custDataLst>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4" name="页脚占位符 3"/>
          <p:cNvSpPr>
            <a:spLocks noGrp="1"/>
          </p:cNvSpPr>
          <p:nvPr>
            <p:ph type="ftr" sz="quarter" idx="11"/>
            <p:custDataLst>
              <p:tags r:id="rId3"/>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3" name="页脚占位符 2"/>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502447" y="1296000"/>
            <a:ext cx="3962432" cy="5040000"/>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679194" y="1296000"/>
            <a:ext cx="396243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6" name="页脚占位符 5"/>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solidFill>
                  <a:prstClr val="black">
                    <a:tint val="75000"/>
                  </a:prstClr>
                </a:solidFill>
              </a:rPr>
              <a:t>‹#›</a:t>
            </a:fld>
            <a:endParaRPr lang="zh-CN" altLang="en-US">
              <a:solidFill>
                <a:prstClr val="black">
                  <a:tint val="75000"/>
                </a:prstClr>
              </a:solidFill>
            </a:endParaRPr>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7928351" y="952512"/>
            <a:ext cx="713238"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502446" y="952503"/>
            <a:ext cx="7371076"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7" name="内容占位符 6"/>
          <p:cNvSpPr>
            <a:spLocks noGrp="1"/>
          </p:cNvSpPr>
          <p:nvPr>
            <p:ph sz="quarter" idx="13"/>
            <p:custDataLst>
              <p:tags r:id="rId4"/>
            </p:custDataLst>
          </p:nvPr>
        </p:nvSpPr>
        <p:spPr>
          <a:xfrm>
            <a:off x="502449" y="952508"/>
            <a:ext cx="8139178"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2" name="标题 1"/>
          <p:cNvSpPr>
            <a:spLocks noGrp="1"/>
          </p:cNvSpPr>
          <p:nvPr>
            <p:ph type="title" hasCustomPrompt="1"/>
            <p:custDataLst>
              <p:tags r:id="rId4"/>
            </p:custDataLst>
          </p:nvPr>
        </p:nvSpPr>
        <p:spPr>
          <a:xfrm>
            <a:off x="502413" y="2588294"/>
            <a:ext cx="8139178"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6.xml" /><Relationship Id="rId13" Type="http://schemas.openxmlformats.org/officeDocument/2006/relationships/tags" Target="../tags/tag57.xml" /><Relationship Id="rId14" Type="http://schemas.openxmlformats.org/officeDocument/2006/relationships/tags" Target="../tags/tag58.xml" /><Relationship Id="rId15" Type="http://schemas.openxmlformats.org/officeDocument/2006/relationships/tags" Target="../tags/tag59.xml" /><Relationship Id="rId16" Type="http://schemas.openxmlformats.org/officeDocument/2006/relationships/tags" Target="../tags/tag60.xml" /><Relationship Id="rId17" Type="http://schemas.openxmlformats.org/officeDocument/2006/relationships/tags" Target="../tags/tag61.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ags" Target="../tags/tag117.xml" /><Relationship Id="rId13" Type="http://schemas.openxmlformats.org/officeDocument/2006/relationships/tags" Target="../tags/tag118.xml" /><Relationship Id="rId14" Type="http://schemas.openxmlformats.org/officeDocument/2006/relationships/tags" Target="../tags/tag119.xml" /><Relationship Id="rId15" Type="http://schemas.openxmlformats.org/officeDocument/2006/relationships/tags" Target="../tags/tag120.xml" /><Relationship Id="rId16" Type="http://schemas.openxmlformats.org/officeDocument/2006/relationships/tags" Target="../tags/tag121.xml" /><Relationship Id="rId17" Type="http://schemas.openxmlformats.org/officeDocument/2006/relationships/tags" Target="../tags/tag122.xml" /><Relationship Id="rId18"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502413" y="432000"/>
            <a:ext cx="8139178" cy="648000"/>
          </a:xfrm>
          <a:prstGeom prst="rect">
            <a:avLst/>
          </a:prstGeom>
        </p:spPr>
        <p:txBody>
          <a:bodyPr vert="horz" lIns="101600" tIns="38100" rIns="76200" bIns="38100" rtlCol="0" anchor="ctr" anchorCtr="0">
            <a:noAutofit/>
          </a:bodyPr>
          <a:lstStyle/>
          <a:p>
            <a:r>
              <a:rPr lang="zh-CN" altLang="en-US"/>
              <a:t>单击此处编辑母版标题样式</a:t>
            </a:r>
          </a:p>
        </p:txBody>
      </p:sp>
      <p:sp>
        <p:nvSpPr>
          <p:cNvPr id="3" name="文本占位符 2"/>
          <p:cNvSpPr>
            <a:spLocks noGrp="1"/>
          </p:cNvSpPr>
          <p:nvPr>
            <p:ph type="body" idx="1"/>
            <p:custDataLst>
              <p:tags r:id="rId13"/>
            </p:custDataLst>
          </p:nvPr>
        </p:nvSpPr>
        <p:spPr>
          <a:xfrm>
            <a:off x="502413" y="1296000"/>
            <a:ext cx="8139178" cy="5040000"/>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4"/>
            </p:custDataLst>
          </p:nvPr>
        </p:nvSpPr>
        <p:spPr>
          <a:xfrm>
            <a:off x="659807" y="6349833"/>
            <a:ext cx="2025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3"/>
            <p:custDataLst>
              <p:tags r:id="rId15"/>
            </p:custDataLst>
          </p:nvPr>
        </p:nvSpPr>
        <p:spPr>
          <a:xfrm>
            <a:off x="3087000" y="6349833"/>
            <a:ext cx="297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custDataLst>
              <p:tags r:id="rId16"/>
            </p:custDataLst>
          </p:nvPr>
        </p:nvSpPr>
        <p:spPr>
          <a:xfrm>
            <a:off x="6457950" y="6349833"/>
            <a:ext cx="2025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solidFill>
                  <a:prstClr val="black">
                    <a:tint val="75000"/>
                  </a:prstClr>
                </a:solidFill>
              </a:rPr>
              <a:t>0</a:t>
            </a:fld>
            <a:endParaRPr lang="zh-CN" altLang="en-US">
              <a:solidFill>
                <a:prstClr val="black">
                  <a:tint val="75000"/>
                </a:prstClr>
              </a:solidFill>
            </a:endParaRPr>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502413" y="432000"/>
            <a:ext cx="8139178" cy="648000"/>
          </a:xfrm>
          <a:prstGeom prst="rect">
            <a:avLst/>
          </a:prstGeom>
        </p:spPr>
        <p:txBody>
          <a:bodyPr vert="horz" lIns="101600" tIns="38100" rIns="76200" bIns="38100" rtlCol="0" anchor="ctr" anchorCtr="0">
            <a:noAutofit/>
          </a:bodyPr>
          <a:lstStyle/>
          <a:p>
            <a:r>
              <a:rPr lang="zh-CN" altLang="en-US"/>
              <a:t>单击此处编辑母版标题样式</a:t>
            </a:r>
          </a:p>
        </p:txBody>
      </p:sp>
      <p:sp>
        <p:nvSpPr>
          <p:cNvPr id="3" name="文本占位符 2"/>
          <p:cNvSpPr>
            <a:spLocks noGrp="1"/>
          </p:cNvSpPr>
          <p:nvPr>
            <p:ph type="body" idx="1"/>
            <p:custDataLst>
              <p:tags r:id="rId13"/>
            </p:custDataLst>
          </p:nvPr>
        </p:nvSpPr>
        <p:spPr>
          <a:xfrm>
            <a:off x="502413" y="1296000"/>
            <a:ext cx="8139178" cy="5040000"/>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4"/>
            </p:custDataLst>
          </p:nvPr>
        </p:nvSpPr>
        <p:spPr>
          <a:xfrm>
            <a:off x="659807" y="6349833"/>
            <a:ext cx="2025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solidFill>
                  <a:prstClr val="black">
                    <a:tint val="75000"/>
                  </a:prstClr>
                </a:solidFill>
              </a:rPr>
              <a:t>2020/7/6</a:t>
            </a:fld>
            <a:endParaRPr lang="zh-CN" altLang="en-US">
              <a:solidFill>
                <a:prstClr val="black">
                  <a:tint val="75000"/>
                </a:prstClr>
              </a:solidFill>
            </a:endParaRPr>
          </a:p>
        </p:txBody>
      </p:sp>
      <p:sp>
        <p:nvSpPr>
          <p:cNvPr id="5" name="页脚占位符 4"/>
          <p:cNvSpPr>
            <a:spLocks noGrp="1"/>
          </p:cNvSpPr>
          <p:nvPr>
            <p:ph type="ftr" sz="quarter" idx="3"/>
            <p:custDataLst>
              <p:tags r:id="rId15"/>
            </p:custDataLst>
          </p:nvPr>
        </p:nvSpPr>
        <p:spPr>
          <a:xfrm>
            <a:off x="3087000" y="6349833"/>
            <a:ext cx="297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custDataLst>
              <p:tags r:id="rId16"/>
            </p:custDataLst>
          </p:nvPr>
        </p:nvSpPr>
        <p:spPr>
          <a:xfrm>
            <a:off x="6457950" y="6349833"/>
            <a:ext cx="2025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solidFill>
                  <a:prstClr val="black">
                    <a:tint val="75000"/>
                  </a:prstClr>
                </a:solidFill>
              </a:rPr>
              <a:t>0</a:t>
            </a:fld>
            <a:endParaRPr lang="zh-CN" altLang="en-US">
              <a:solidFill>
                <a:prstClr val="black">
                  <a:tint val="75000"/>
                </a:prstClr>
              </a:solidFill>
            </a:endParaRPr>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iming/>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jpeg" /><Relationship Id="rId3" Type="http://schemas.openxmlformats.org/officeDocument/2006/relationships/image" Target="../media/image2.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3.jpeg" /><Relationship Id="rId3" Type="http://schemas.openxmlformats.org/officeDocument/2006/relationships/tags" Target="../tags/tag12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4.jpeg" /><Relationship Id="rId3" Type="http://schemas.openxmlformats.org/officeDocument/2006/relationships/tags" Target="../tags/tag12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5.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slide" Target="slide14.xml" TargetMode="Internal" /><Relationship Id="rId4" Type="http://schemas.openxmlformats.org/officeDocument/2006/relationships/slide" Target="slide1.xml" TargetMode="Interna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6.jpeg" /><Relationship Id="rId3" Type="http://schemas.openxmlformats.org/officeDocument/2006/relationships/image" Target="../media/image7.jpeg" /><Relationship Id="rId4" Type="http://schemas.openxmlformats.org/officeDocument/2006/relationships/image" Target="../media/image8.jpeg" /><Relationship Id="rId5" Type="http://schemas.openxmlformats.org/officeDocument/2006/relationships/audio" Target="../media/audio11.wav"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9.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0.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1.jpeg" /><Relationship Id="rId3" Type="http://schemas.openxmlformats.org/officeDocument/2006/relationships/image" Target="../media/image12.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3.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4.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5.jpeg" /><Relationship Id="rId3" Type="http://schemas.openxmlformats.org/officeDocument/2006/relationships/image" Target="../media/image16.jpeg" /><Relationship Id="rId4" Type="http://schemas.openxmlformats.org/officeDocument/2006/relationships/image" Target="../media/image17.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8.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9.jpeg" /><Relationship Id="rId3" Type="http://schemas.openxmlformats.org/officeDocument/2006/relationships/image" Target="../media/image20.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25.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21.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22.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2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611560" y="1844824"/>
            <a:ext cx="8350695" cy="1535763"/>
          </a:xfrm>
        </p:spPr>
        <p:txBody>
          <a:bodyPr>
            <a:normAutofit fontScale="90000"/>
          </a:bodyPr>
          <a:lstStyle/>
          <a:p>
            <a:pPr algn="ctr"/>
            <a:r>
              <a:rPr lang="zh-CN" altLang="en-US" sz="4400" b="1" smtClean="0">
                <a:latin typeface="+mj-ea"/>
              </a:rPr>
              <a:t>第</a:t>
            </a:r>
            <a:r>
              <a:rPr lang="en-US" altLang="zh-CN" sz="4400" b="1" smtClean="0">
                <a:latin typeface="+mj-ea"/>
              </a:rPr>
              <a:t>14</a:t>
            </a:r>
            <a:r>
              <a:rPr lang="zh-CN" altLang="en-US" sz="4400" b="1" smtClean="0">
                <a:latin typeface="+mj-ea"/>
              </a:rPr>
              <a:t>课 </a:t>
            </a:r>
            <a:br>
              <a:rPr lang="en-US" altLang="zh-CN" sz="4400" b="1" smtClean="0">
                <a:latin typeface="+mj-ea"/>
              </a:rPr>
            </a:br>
            <a:r>
              <a:rPr lang="zh-CN" altLang="en-US" sz="4400" b="1" smtClean="0">
                <a:latin typeface="+mj-ea"/>
              </a:rPr>
              <a:t>第一次世界大战与战后国际秩序</a:t>
            </a:r>
            <a:endParaRPr lang="zh-CN" altLang="en-US" sz="4400" b="1">
              <a:latin typeface="+mj-ea"/>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5536" y="116632"/>
            <a:ext cx="8229600" cy="648072"/>
          </a:xfrm>
        </p:spPr>
        <p:txBody>
          <a:bodyPr>
            <a:normAutofit/>
          </a:bodyPr>
          <a:lstStyle/>
          <a:p>
            <a:r>
              <a:rPr lang="zh-CN" altLang="en-US" smtClean="0"/>
              <a:t>一、一战的背景</a:t>
            </a:r>
            <a:endParaRPr lang="zh-CN" altLang="en-US"/>
          </a:p>
        </p:txBody>
      </p:sp>
      <p:sp>
        <p:nvSpPr>
          <p:cNvPr id="3" name="内容占位符 2"/>
          <p:cNvSpPr>
            <a:spLocks noGrp="1"/>
          </p:cNvSpPr>
          <p:nvPr>
            <p:ph idx="1"/>
          </p:nvPr>
        </p:nvSpPr>
        <p:spPr>
          <a:xfrm>
            <a:off x="174340" y="1398476"/>
            <a:ext cx="8435280" cy="2332856"/>
          </a:xfrm>
        </p:spPr>
        <p:txBody>
          <a:bodyPr>
            <a:normAutofit fontScale="92500" lnSpcReduction="20000"/>
          </a:bodyPr>
          <a:lstStyle/>
          <a:p>
            <a:pPr marL="0" indent="0">
              <a:buNone/>
            </a:pPr>
            <a:r>
              <a:rPr lang="en-US" altLang="zh-CN" sz="2800" b="1">
                <a:latin typeface="宋体" panose="02010600030101010101" pitchFamily="2" charset="-122"/>
                <a:ea typeface="宋体" panose="02010600030101010101" pitchFamily="2" charset="-122"/>
              </a:rPr>
              <a:t>    19</a:t>
            </a:r>
            <a:r>
              <a:rPr lang="zh-CN" altLang="en-US" sz="2800" b="1">
                <a:latin typeface="宋体" panose="02010600030101010101" pitchFamily="2" charset="-122"/>
                <a:ea typeface="宋体" panose="02010600030101010101" pitchFamily="2" charset="-122"/>
              </a:rPr>
              <a:t>世纪晚期至</a:t>
            </a:r>
            <a:r>
              <a:rPr lang="en-US" altLang="zh-CN" sz="2800" b="1">
                <a:latin typeface="宋体" panose="02010600030101010101" pitchFamily="2" charset="-122"/>
                <a:ea typeface="宋体" panose="02010600030101010101" pitchFamily="2" charset="-122"/>
              </a:rPr>
              <a:t>20</a:t>
            </a:r>
            <a:r>
              <a:rPr lang="zh-CN" altLang="en-US" sz="2800" b="1">
                <a:latin typeface="宋体" panose="02010600030101010101" pitchFamily="2" charset="-122"/>
                <a:ea typeface="宋体" panose="02010600030101010101" pitchFamily="2" charset="-122"/>
              </a:rPr>
              <a:t>世纪初，随着第二次工业革命和</a:t>
            </a:r>
            <a:r>
              <a:rPr lang="zh-CN" altLang="en-US" sz="2800" b="1" smtClean="0">
                <a:latin typeface="宋体" panose="02010600030101010101" pitchFamily="2" charset="-122"/>
                <a:ea typeface="宋体" panose="02010600030101010101" pitchFamily="2" charset="-122"/>
              </a:rPr>
              <a:t>垄断组织</a:t>
            </a:r>
            <a:r>
              <a:rPr lang="zh-CN" altLang="en-US" sz="2800" b="1">
                <a:latin typeface="宋体" panose="02010600030101010101" pitchFamily="2" charset="-122"/>
                <a:ea typeface="宋体" panose="02010600030101010101" pitchFamily="2" charset="-122"/>
              </a:rPr>
              <a:t>的产生，主要资本主义大国发展到帝国主义阶段。</a:t>
            </a:r>
            <a:r>
              <a:rPr lang="zh-CN" altLang="en-US" sz="2800" b="1" smtClean="0">
                <a:latin typeface="宋体" panose="02010600030101010101" pitchFamily="2" charset="-122"/>
                <a:ea typeface="宋体" panose="02010600030101010101" pitchFamily="2" charset="-122"/>
              </a:rPr>
              <a:t>它们</a:t>
            </a:r>
            <a:r>
              <a:rPr lang="zh-CN" altLang="en-US" sz="2800" b="1">
                <a:latin typeface="宋体" panose="02010600030101010101" pitchFamily="2" charset="-122"/>
                <a:ea typeface="宋体" panose="02010600030101010101" pitchFamily="2" charset="-122"/>
              </a:rPr>
              <a:t>竞相奉行殖民扩张、建立庞大帝国的帝国主义政策，</a:t>
            </a:r>
            <a:r>
              <a:rPr lang="zh-CN" altLang="en-US" sz="2800" b="1" smtClean="0">
                <a:latin typeface="宋体" panose="02010600030101010101" pitchFamily="2" charset="-122"/>
                <a:ea typeface="宋体" panose="02010600030101010101" pitchFamily="2" charset="-122"/>
              </a:rPr>
              <a:t>掀起</a:t>
            </a:r>
            <a:r>
              <a:rPr lang="zh-CN" altLang="en-US" sz="2800" b="1">
                <a:latin typeface="宋体" panose="02010600030101010101" pitchFamily="2" charset="-122"/>
                <a:ea typeface="宋体" panose="02010600030101010101" pitchFamily="2" charset="-122"/>
              </a:rPr>
              <a:t>了新的瓜分世界的</a:t>
            </a:r>
            <a:r>
              <a:rPr lang="zh-CN" altLang="en-US" sz="2800" b="1" smtClean="0">
                <a:latin typeface="宋体" panose="02010600030101010101" pitchFamily="2" charset="-122"/>
                <a:ea typeface="宋体" panose="02010600030101010101" pitchFamily="2" charset="-122"/>
              </a:rPr>
              <a:t>狂潮。亚洲</a:t>
            </a:r>
            <a:r>
              <a:rPr lang="zh-CN" altLang="en-US" sz="2800" b="1">
                <a:latin typeface="宋体" panose="02010600030101010101" pitchFamily="2" charset="-122"/>
                <a:ea typeface="宋体" panose="02010600030101010101" pitchFamily="2" charset="-122"/>
              </a:rPr>
              <a:t>诸国很快沦为殖民地或</a:t>
            </a:r>
            <a:r>
              <a:rPr lang="zh-CN" altLang="en-US" sz="2800" b="1" smtClean="0">
                <a:latin typeface="宋体" panose="02010600030101010101" pitchFamily="2" charset="-122"/>
                <a:ea typeface="宋体" panose="02010600030101010101" pitchFamily="2" charset="-122"/>
              </a:rPr>
              <a:t>半殖民地</a:t>
            </a:r>
            <a:r>
              <a:rPr lang="zh-CN" altLang="en-US" sz="2800" b="1">
                <a:latin typeface="宋体" panose="02010600030101010101" pitchFamily="2" charset="-122"/>
                <a:ea typeface="宋体" panose="02010600030101010101" pitchFamily="2" charset="-122"/>
              </a:rPr>
              <a:t>，非洲被瓜分</a:t>
            </a:r>
            <a:r>
              <a:rPr lang="zh-CN" altLang="en-US" sz="2800" b="1" smtClean="0">
                <a:latin typeface="宋体" panose="02010600030101010101" pitchFamily="2" charset="-122"/>
                <a:ea typeface="宋体" panose="02010600030101010101" pitchFamily="2" charset="-122"/>
              </a:rPr>
              <a:t>殆尽。</a:t>
            </a:r>
            <a:endParaRPr lang="zh-CN" altLang="en-US" sz="2800" b="1">
              <a:latin typeface="宋体" pitchFamily="2" charset="-122"/>
              <a:ea typeface="宋体" panose="02010600030101010101" pitchFamily="2" charset="-122"/>
            </a:endParaRPr>
          </a:p>
        </p:txBody>
      </p:sp>
      <p:sp>
        <p:nvSpPr>
          <p:cNvPr id="4" name="TextBox 3"/>
          <p:cNvSpPr txBox="1"/>
          <p:nvPr/>
        </p:nvSpPr>
        <p:spPr>
          <a:xfrm>
            <a:off x="107505" y="764704"/>
            <a:ext cx="8568952" cy="523220"/>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阅读以下教材材料和史料，总结一战爆发的背景</a:t>
            </a:r>
            <a:endParaRPr lang="zh-CN" altLang="en-US" sz="2800" b="1">
              <a:latin typeface="宋体" panose="02010600030101010101" pitchFamily="2" charset="-122"/>
              <a:ea typeface="宋体" panose="02010600030101010101" pitchFamily="2" charset="-122"/>
            </a:endParaRPr>
          </a:p>
        </p:txBody>
      </p:sp>
      <p:pic>
        <p:nvPicPr>
          <p:cNvPr id="5"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5" y="3768435"/>
            <a:ext cx="2739915" cy="2396909"/>
          </a:xfrm>
          <a:prstGeom prst="rect">
            <a:avLst/>
          </a:prstGeom>
        </p:spPr>
      </p:pic>
      <p:pic>
        <p:nvPicPr>
          <p:cNvPr id="6" name="Picture 3" descr="大企业"/>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52140" y="3671681"/>
            <a:ext cx="2544769" cy="249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右箭头 6"/>
          <p:cNvSpPr/>
          <p:nvPr/>
        </p:nvSpPr>
        <p:spPr>
          <a:xfrm>
            <a:off x="3635896" y="4918472"/>
            <a:ext cx="1800200" cy="2387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846811" y="6202199"/>
            <a:ext cx="2125400" cy="523220"/>
          </a:xfrm>
          <a:prstGeom prst="rect">
            <a:avLst/>
          </a:prstGeom>
          <a:noFill/>
        </p:spPr>
        <p:txBody>
          <a:bodyPr wrap="square" lIns="91440" tIns="45720" rIns="91440" bIns="45720">
            <a:spAutoFit/>
          </a:bodyPr>
          <a:lstStyle/>
          <a:p>
            <a:pPr algn="ctr"/>
            <a:r>
              <a:rPr lang="zh-CN" altLang="en-US" sz="2800" b="1" cap="none" spc="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工厂组织</a:t>
            </a:r>
            <a:endParaRPr lang="zh-CN" altLang="en-US" sz="2800" b="1" cap="none" spc="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9" name="矩形 8"/>
          <p:cNvSpPr/>
          <p:nvPr/>
        </p:nvSpPr>
        <p:spPr>
          <a:xfrm>
            <a:off x="5766656" y="6171462"/>
            <a:ext cx="1826141" cy="584775"/>
          </a:xfrm>
          <a:prstGeom prst="rect">
            <a:avLst/>
          </a:prstGeom>
          <a:noFill/>
        </p:spPr>
        <p:txBody>
          <a:bodyPr wrap="none" lIns="91440" tIns="45720" rIns="91440" bIns="45720">
            <a:spAutoFit/>
          </a:bodyPr>
          <a:lstStyle/>
          <a:p>
            <a:pPr algn="ctr"/>
            <a:r>
              <a:rPr lang="zh-CN" altLang="en-US" sz="3200" b="1" cap="none" spc="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垄断组织</a:t>
            </a:r>
            <a:endParaRPr lang="zh-CN" altLang="en-US" sz="3200" b="1" cap="none" spc="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0" name="TextBox 9"/>
          <p:cNvSpPr txBox="1"/>
          <p:nvPr/>
        </p:nvSpPr>
        <p:spPr>
          <a:xfrm>
            <a:off x="242175" y="1484784"/>
            <a:ext cx="8568952" cy="1569660"/>
          </a:xfrm>
          <a:prstGeom prst="rect">
            <a:avLst/>
          </a:prstGeom>
          <a:solidFill>
            <a:srgbClr val="FFFF00"/>
          </a:solidFill>
        </p:spPr>
        <p:txBody>
          <a:bodyPr wrap="square" rtlCol="0">
            <a:spAutoFit/>
          </a:bodyPr>
          <a:lstStyle/>
          <a:p>
            <a:r>
              <a:rPr lang="en-US" altLang="zh-CN" sz="3200" b="1" smtClean="0">
                <a:latin typeface="+mj-ea"/>
                <a:ea typeface="+mj-ea"/>
              </a:rPr>
              <a:t>1</a:t>
            </a:r>
            <a:r>
              <a:rPr lang="zh-CN" altLang="en-US" sz="3200" b="1" smtClean="0">
                <a:latin typeface="+mj-ea"/>
                <a:ea typeface="+mj-ea"/>
              </a:rPr>
              <a:t>、</a:t>
            </a:r>
            <a:r>
              <a:rPr lang="en-US" altLang="zh-CN" sz="3200" b="1" smtClean="0">
                <a:latin typeface="+mj-ea"/>
                <a:ea typeface="+mj-ea"/>
              </a:rPr>
              <a:t>19</a:t>
            </a:r>
            <a:r>
              <a:rPr lang="zh-CN" altLang="en-US" sz="3200" b="1" smtClean="0">
                <a:latin typeface="+mj-ea"/>
                <a:ea typeface="+mj-ea"/>
              </a:rPr>
              <a:t>世纪末至</a:t>
            </a:r>
            <a:r>
              <a:rPr lang="en-US" altLang="zh-CN" sz="3200" b="1">
                <a:latin typeface="+mj-ea"/>
                <a:ea typeface="+mj-ea"/>
              </a:rPr>
              <a:t>20</a:t>
            </a:r>
            <a:r>
              <a:rPr lang="zh-CN" altLang="en-US" sz="3200" b="1">
                <a:latin typeface="+mj-ea"/>
                <a:ea typeface="+mj-ea"/>
              </a:rPr>
              <a:t>世纪初，</a:t>
            </a:r>
            <a:r>
              <a:rPr lang="zh-CN" altLang="en-US" sz="3200" b="1" smtClean="0">
                <a:latin typeface="+mj-ea"/>
                <a:ea typeface="+mj-ea"/>
              </a:rPr>
              <a:t>随着第二</a:t>
            </a:r>
            <a:r>
              <a:rPr lang="zh-CN" altLang="en-US" sz="3200" b="1">
                <a:latin typeface="+mj-ea"/>
                <a:ea typeface="+mj-ea"/>
              </a:rPr>
              <a:t>次工业革命和垄断组织的产生，主要</a:t>
            </a:r>
            <a:r>
              <a:rPr lang="zh-CN" altLang="en-US" sz="3200" b="1" smtClean="0">
                <a:latin typeface="+mj-ea"/>
                <a:ea typeface="+mj-ea"/>
              </a:rPr>
              <a:t>资本主义国家发展</a:t>
            </a:r>
            <a:r>
              <a:rPr lang="zh-CN" altLang="en-US" sz="3200" b="1">
                <a:latin typeface="+mj-ea"/>
                <a:ea typeface="+mj-ea"/>
              </a:rPr>
              <a:t>到帝国主义</a:t>
            </a:r>
            <a:r>
              <a:rPr lang="zh-CN" altLang="en-US" sz="3200" b="1" smtClean="0">
                <a:latin typeface="+mj-ea"/>
                <a:ea typeface="+mj-ea"/>
              </a:rPr>
              <a:t>阶段；</a:t>
            </a:r>
            <a:endParaRPr lang="zh-CN" altLang="en-US" sz="3200" b="1">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7" grpId="0"/>
      <p:bldP spid="8" grpId="0"/>
      <p:bldP spid="9"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51522" y="1412776"/>
            <a:ext cx="8640960" cy="2620888"/>
          </a:xfrm>
        </p:spPr>
        <p:txBody>
          <a:bodyPr>
            <a:noAutofit/>
          </a:bodyPr>
          <a:lstStyle/>
          <a:p>
            <a:pPr marL="0" indent="0">
              <a:buNone/>
            </a:pPr>
            <a:r>
              <a:rPr lang="en-US" altLang="zh-CN" sz="2800" b="1" smtClean="0">
                <a:latin typeface="宋体" panose="02010600030101010101" pitchFamily="2" charset="-122"/>
                <a:ea typeface="宋体" panose="02010600030101010101" pitchFamily="2" charset="-122"/>
              </a:rPr>
              <a:t>    1898</a:t>
            </a:r>
            <a:r>
              <a:rPr lang="zh-CN" altLang="en-US" sz="2800" b="1">
                <a:latin typeface="宋体" panose="02010600030101010101" pitchFamily="2" charset="-122"/>
                <a:ea typeface="宋体" panose="02010600030101010101" pitchFamily="2" charset="-122"/>
              </a:rPr>
              <a:t>年，美国为夺取西班牙</a:t>
            </a:r>
            <a:r>
              <a:rPr lang="zh-CN" altLang="en-US" sz="2800" b="1" smtClean="0">
                <a:latin typeface="宋体" panose="02010600030101010101" pitchFamily="2" charset="-122"/>
                <a:ea typeface="宋体" panose="02010600030101010101" pitchFamily="2" charset="-122"/>
              </a:rPr>
              <a:t>属地古巴</a:t>
            </a:r>
            <a:r>
              <a:rPr lang="zh-CN" altLang="en-US" sz="2800" b="1">
                <a:latin typeface="宋体" panose="02010600030101010101" pitchFamily="2" charset="-122"/>
                <a:ea typeface="宋体" panose="02010600030101010101" pitchFamily="2" charset="-122"/>
              </a:rPr>
              <a:t>、波多黎各和菲律宾，发动了</a:t>
            </a:r>
            <a:r>
              <a:rPr lang="zh-CN" altLang="en-US" sz="2800" b="1" smtClean="0">
                <a:latin typeface="宋体" panose="02010600030101010101" pitchFamily="2" charset="-122"/>
                <a:ea typeface="宋体" panose="02010600030101010101" pitchFamily="2" charset="-122"/>
              </a:rPr>
              <a:t>对西班牙</a:t>
            </a:r>
            <a:r>
              <a:rPr lang="zh-CN" altLang="en-US" sz="2800" b="1">
                <a:latin typeface="宋体" panose="02010600030101010101" pitchFamily="2" charset="-122"/>
                <a:ea typeface="宋体" panose="02010600030101010101" pitchFamily="2" charset="-122"/>
              </a:rPr>
              <a:t>的战争，美国</a:t>
            </a:r>
            <a:r>
              <a:rPr lang="zh-CN" altLang="en-US" sz="2800" b="1" smtClean="0">
                <a:latin typeface="宋体" panose="02010600030101010101" pitchFamily="2" charset="-122"/>
                <a:ea typeface="宋体" panose="02010600030101010101" pitchFamily="2" charset="-122"/>
              </a:rPr>
              <a:t>胜利。根据</a:t>
            </a:r>
            <a:r>
              <a:rPr lang="zh-CN" altLang="en-US" sz="2800" b="1">
                <a:latin typeface="宋体" panose="02010600030101010101" pitchFamily="2" charset="-122"/>
                <a:ea typeface="宋体" panose="02010600030101010101" pitchFamily="2" charset="-122"/>
              </a:rPr>
              <a:t>和约</a:t>
            </a:r>
            <a:r>
              <a:rPr lang="zh-CN" altLang="en-US" sz="2800" b="1" smtClean="0">
                <a:latin typeface="宋体" panose="02010600030101010101" pitchFamily="2" charset="-122"/>
                <a:ea typeface="宋体" panose="02010600030101010101" pitchFamily="2" charset="-122"/>
              </a:rPr>
              <a:t>，西班牙</a:t>
            </a:r>
            <a:r>
              <a:rPr lang="zh-CN" altLang="en-US" sz="2800" b="1">
                <a:latin typeface="宋体" panose="02010600030101010101" pitchFamily="2" charset="-122"/>
                <a:ea typeface="宋体" panose="02010600030101010101" pitchFamily="2" charset="-122"/>
              </a:rPr>
              <a:t>放弃古巴，将波多黎各和关岛</a:t>
            </a:r>
            <a:r>
              <a:rPr lang="zh-CN" altLang="en-US" sz="2800" b="1" smtClean="0">
                <a:latin typeface="宋体" panose="02010600030101010101" pitchFamily="2" charset="-122"/>
                <a:ea typeface="宋体" panose="02010600030101010101" pitchFamily="2" charset="-122"/>
              </a:rPr>
              <a:t>等殖民地</a:t>
            </a:r>
            <a:r>
              <a:rPr lang="zh-CN" altLang="en-US" sz="2800" b="1">
                <a:latin typeface="宋体" panose="02010600030101010101" pitchFamily="2" charset="-122"/>
                <a:ea typeface="宋体" panose="02010600030101010101" pitchFamily="2" charset="-122"/>
              </a:rPr>
              <a:t>割让给美国，将菲律宾的主权</a:t>
            </a:r>
            <a:r>
              <a:rPr lang="zh-CN" altLang="en-US" sz="2800" b="1" smtClean="0">
                <a:latin typeface="宋体" panose="02010600030101010101" pitchFamily="2" charset="-122"/>
                <a:ea typeface="宋体" panose="02010600030101010101" pitchFamily="2" charset="-122"/>
              </a:rPr>
              <a:t>以</a:t>
            </a:r>
            <a:r>
              <a:rPr lang="en-US" altLang="zh-CN" sz="2800" b="1" smtClean="0">
                <a:latin typeface="宋体" panose="02010600030101010101" pitchFamily="2" charset="-122"/>
                <a:ea typeface="宋体" panose="02010600030101010101" pitchFamily="2" charset="-122"/>
              </a:rPr>
              <a:t>2000</a:t>
            </a:r>
            <a:r>
              <a:rPr lang="zh-CN" altLang="en-US" sz="2800" b="1">
                <a:latin typeface="宋体" panose="02010600030101010101" pitchFamily="2" charset="-122"/>
                <a:ea typeface="宋体" panose="02010600030101010101" pitchFamily="2" charset="-122"/>
              </a:rPr>
              <a:t>万美元转让给</a:t>
            </a:r>
            <a:r>
              <a:rPr lang="zh-CN" altLang="en-US" sz="2800" b="1" smtClean="0">
                <a:latin typeface="宋体" panose="02010600030101010101" pitchFamily="2" charset="-122"/>
                <a:ea typeface="宋体" panose="02010600030101010101" pitchFamily="2" charset="-122"/>
              </a:rPr>
              <a:t>美国。</a:t>
            </a:r>
            <a:r>
              <a:rPr lang="zh-CN" altLang="en-US" sz="2800" b="1" smtClean="0">
                <a:solidFill>
                  <a:srgbClr val="FF0000"/>
                </a:solidFill>
                <a:latin typeface="宋体" panose="02010600030101010101" pitchFamily="2" charset="-122"/>
                <a:ea typeface="宋体" panose="02010600030101010101" pitchFamily="2" charset="-122"/>
              </a:rPr>
              <a:t>美</a:t>
            </a:r>
            <a:r>
              <a:rPr lang="zh-CN" altLang="en-US" sz="2800" b="1">
                <a:solidFill>
                  <a:srgbClr val="FF0000"/>
                </a:solidFill>
                <a:latin typeface="宋体" panose="02010600030101010101" pitchFamily="2" charset="-122"/>
                <a:ea typeface="宋体" panose="02010600030101010101" pitchFamily="2" charset="-122"/>
              </a:rPr>
              <a:t>西战争是</a:t>
            </a:r>
            <a:r>
              <a:rPr lang="zh-CN" altLang="en-US" sz="2800" b="1" smtClean="0">
                <a:solidFill>
                  <a:srgbClr val="FF0000"/>
                </a:solidFill>
                <a:latin typeface="宋体" panose="02010600030101010101" pitchFamily="2" charset="-122"/>
                <a:ea typeface="宋体" panose="02010600030101010101" pitchFamily="2" charset="-122"/>
              </a:rPr>
              <a:t>列强</a:t>
            </a:r>
            <a:r>
              <a:rPr lang="zh-CN" altLang="en-US" sz="2800" b="1">
                <a:solidFill>
                  <a:srgbClr val="FF0000"/>
                </a:solidFill>
                <a:latin typeface="宋体" panose="02010600030101010101" pitchFamily="2" charset="-122"/>
                <a:ea typeface="宋体" panose="02010600030101010101" pitchFamily="2" charset="-122"/>
              </a:rPr>
              <a:t>重新瓜分殖民地的第一次帝国主义</a:t>
            </a:r>
            <a:r>
              <a:rPr lang="zh-CN" altLang="en-US" sz="2800" b="1" smtClean="0">
                <a:solidFill>
                  <a:srgbClr val="FF0000"/>
                </a:solidFill>
                <a:latin typeface="宋体" panose="02010600030101010101" pitchFamily="2" charset="-122"/>
                <a:ea typeface="宋体" panose="02010600030101010101" pitchFamily="2" charset="-122"/>
              </a:rPr>
              <a:t>战争</a:t>
            </a:r>
            <a:r>
              <a:rPr lang="zh-CN" altLang="en-US" sz="2800" b="1">
                <a:solidFill>
                  <a:srgbClr val="FF0000"/>
                </a:solidFill>
                <a:latin typeface="宋体" panose="02010600030101010101" pitchFamily="2" charset="-122"/>
                <a:ea typeface="宋体" panose="02010600030101010101" pitchFamily="2" charset="-122"/>
              </a:rPr>
              <a:t>，拉开了帝国主义时代更大规模</a:t>
            </a:r>
            <a:r>
              <a:rPr lang="zh-CN" altLang="en-US" sz="2800" b="1" smtClean="0">
                <a:solidFill>
                  <a:srgbClr val="FF0000"/>
                </a:solidFill>
                <a:latin typeface="宋体" panose="02010600030101010101" pitchFamily="2" charset="-122"/>
                <a:ea typeface="宋体" panose="02010600030101010101" pitchFamily="2" charset="-122"/>
              </a:rPr>
              <a:t>战争的</a:t>
            </a:r>
            <a:r>
              <a:rPr lang="zh-CN" altLang="en-US" sz="2800" b="1">
                <a:solidFill>
                  <a:srgbClr val="FF0000"/>
                </a:solidFill>
                <a:latin typeface="宋体" panose="02010600030101010101" pitchFamily="2" charset="-122"/>
                <a:ea typeface="宋体" panose="02010600030101010101" pitchFamily="2" charset="-122"/>
              </a:rPr>
              <a:t>序幕。</a:t>
            </a:r>
          </a:p>
        </p:txBody>
      </p:sp>
      <p:graphicFrame>
        <p:nvGraphicFramePr>
          <p:cNvPr id="4" name="表格 3"/>
          <p:cNvGraphicFramePr>
            <a:graphicFrameLocks noGrp="1"/>
          </p:cNvGraphicFramePr>
          <p:nvPr/>
        </p:nvGraphicFramePr>
        <p:xfrm>
          <a:off x="330442" y="4293136"/>
          <a:ext cx="8424545" cy="1600835"/>
        </p:xfrm>
        <a:graphic>
          <a:graphicData uri="http://schemas.openxmlformats.org/drawingml/2006/table">
            <a:tbl>
              <a:tblPr/>
              <a:tblGrid>
                <a:gridCol w="5111115"/>
                <a:gridCol w="865505"/>
                <a:gridCol w="795020"/>
                <a:gridCol w="789305"/>
                <a:gridCol w="863600"/>
              </a:tblGrid>
              <a:tr h="564515">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buNone/>
                      </a:pPr>
                      <a:r>
                        <a:rPr lang="en-US" altLang="zh-CN" b="1">
                          <a:solidFill>
                            <a:schemeClr val="tx1"/>
                          </a:solidFill>
                        </a:rPr>
                        <a:t>                     </a:t>
                      </a:r>
                      <a:r>
                        <a:rPr lang="zh-CN" altLang="en-US" b="1">
                          <a:solidFill>
                            <a:schemeClr val="tx1"/>
                          </a:solidFill>
                        </a:rPr>
                        <a:t>项目</a:t>
                      </a:r>
                    </a:p>
                  </a:txBody>
                  <a:tcPr>
                    <a:lnL w="28575"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28575"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zh-CN" altLang="en-US" b="1">
                          <a:solidFill>
                            <a:schemeClr val="tx1"/>
                          </a:solidFill>
                        </a:rPr>
                        <a:t>英</a:t>
                      </a: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28575"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zh-CN" altLang="en-US" b="1">
                          <a:solidFill>
                            <a:schemeClr val="tx1"/>
                          </a:solidFill>
                        </a:rPr>
                        <a:t>德</a:t>
                      </a: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28575"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zh-CN" altLang="en-US" b="1">
                          <a:solidFill>
                            <a:schemeClr val="tx1"/>
                          </a:solidFill>
                        </a:rPr>
                        <a:t>法</a:t>
                      </a: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28575"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zh-CN" altLang="en-US" b="1">
                          <a:solidFill>
                            <a:schemeClr val="tx1"/>
                          </a:solidFill>
                        </a:rPr>
                        <a:t>美</a:t>
                      </a:r>
                    </a:p>
                  </a:txBody>
                  <a:tcPr>
                    <a:lnL w="12700" cap="flat" cmpd="sng">
                      <a:solidFill>
                        <a:sysClr val="windowText" lastClr="000000"/>
                      </a:solidFill>
                      <a:prstDash val="solid"/>
                      <a:headEnd type="none" w="med" len="med"/>
                      <a:tailEnd type="none" w="med" len="med"/>
                    </a:lnL>
                    <a:lnR w="28575" cap="flat" cmpd="sng">
                      <a:solidFill>
                        <a:sysClr val="windowText" lastClr="000000"/>
                      </a:solidFill>
                      <a:prstDash val="solid"/>
                      <a:headEnd type="none" w="med" len="med"/>
                      <a:tailEnd type="none" w="med" len="med"/>
                    </a:lnR>
                    <a:lnT w="28575"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r h="518160">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buNone/>
                      </a:pPr>
                      <a:r>
                        <a:rPr lang="en-US" altLang="zh-CN" b="1">
                          <a:solidFill>
                            <a:schemeClr val="tx1"/>
                          </a:solidFill>
                        </a:rPr>
                        <a:t>1913</a:t>
                      </a:r>
                      <a:r>
                        <a:rPr lang="zh-CN" altLang="en-US" b="1">
                          <a:solidFill>
                            <a:schemeClr val="tx1"/>
                          </a:solidFill>
                        </a:rPr>
                        <a:t>年工业产量所占位次</a:t>
                      </a:r>
                    </a:p>
                  </a:txBody>
                  <a:tcPr>
                    <a:lnL w="28575"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3</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2</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4</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1</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28575"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r h="518160">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buNone/>
                      </a:pPr>
                      <a:r>
                        <a:rPr lang="en-US" altLang="zh-CN" b="1">
                          <a:solidFill>
                            <a:schemeClr val="tx1"/>
                          </a:solidFill>
                        </a:rPr>
                        <a:t>1913</a:t>
                      </a:r>
                      <a:r>
                        <a:rPr lang="zh-CN" altLang="en-US" b="1">
                          <a:solidFill>
                            <a:schemeClr val="tx1"/>
                          </a:solidFill>
                        </a:rPr>
                        <a:t>年殖民地面积所占位次</a:t>
                      </a:r>
                    </a:p>
                  </a:txBody>
                  <a:tcPr>
                    <a:lnL w="28575"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28575"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1</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28575"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4</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28575"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2</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28575"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lgn="ctr">
                        <a:buNone/>
                      </a:pPr>
                      <a:r>
                        <a:rPr lang="en-US" altLang="zh-CN" b="1">
                          <a:solidFill>
                            <a:schemeClr val="tx1"/>
                          </a:solidFill>
                        </a:rPr>
                        <a:t>5</a:t>
                      </a:r>
                      <a:endParaRPr lang="zh-CN" altLang="en-US" b="1">
                        <a:solidFill>
                          <a:schemeClr val="tx1"/>
                        </a:solidFill>
                      </a:endParaRPr>
                    </a:p>
                  </a:txBody>
                  <a:tcPr>
                    <a:lnL w="12700" cap="flat" cmpd="sng">
                      <a:solidFill>
                        <a:sysClr val="windowText" lastClr="000000"/>
                      </a:solidFill>
                      <a:prstDash val="solid"/>
                      <a:headEnd type="none" w="med" len="med"/>
                      <a:tailEnd type="none" w="med" len="med"/>
                    </a:lnL>
                    <a:lnR w="28575"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28575"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bl>
          </a:graphicData>
        </a:graphic>
      </p:graphicFrame>
      <p:sp>
        <p:nvSpPr>
          <p:cNvPr id="5" name="TextBox 4"/>
          <p:cNvSpPr txBox="1"/>
          <p:nvPr/>
        </p:nvSpPr>
        <p:spPr>
          <a:xfrm>
            <a:off x="323528" y="603362"/>
            <a:ext cx="8640960" cy="583565"/>
          </a:xfrm>
          <a:prstGeom prst="rect">
            <a:avLst/>
          </a:prstGeom>
          <a:solidFill>
            <a:srgbClr val="FFFF00"/>
          </a:solidFill>
        </p:spPr>
        <p:txBody>
          <a:bodyPr wrap="square" rtlCol="0">
            <a:spAutoFit/>
          </a:bodyPr>
          <a:lstStyle/>
          <a:p>
            <a:r>
              <a:rPr lang="en-US" altLang="zh-CN" sz="3200" b="1" smtClean="0">
                <a:latin typeface="+mj-ea"/>
                <a:ea typeface="+mj-ea"/>
              </a:rPr>
              <a:t>2</a:t>
            </a:r>
            <a:r>
              <a:rPr lang="zh-CN" altLang="en-US" sz="3200" b="1" smtClean="0">
                <a:latin typeface="+mj-ea"/>
                <a:ea typeface="+mj-ea"/>
              </a:rPr>
              <a:t>、帝国主义列强掀起瓜分世界的狂潮；</a:t>
            </a:r>
            <a:endParaRPr lang="zh-CN" altLang="en-US" sz="3200" b="1">
              <a:latin typeface="+mj-ea"/>
              <a:ea typeface="+mj-ea"/>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96683" y="404664"/>
            <a:ext cx="8496944" cy="2880320"/>
          </a:xfrm>
        </p:spPr>
        <p:txBody>
          <a:bodyPr>
            <a:normAutofit fontScale="85000" lnSpcReduction="20000"/>
          </a:bodyPr>
          <a:lstStyle/>
          <a:p>
            <a:pPr marL="0" indent="0">
              <a:buNone/>
            </a:pPr>
            <a:r>
              <a:rPr lang="zh-CN" altLang="en-US" sz="2800" b="1" smtClean="0">
                <a:latin typeface="宋体" panose="02010600030101010101" pitchFamily="2" charset="-122"/>
                <a:ea typeface="宋体" panose="02010600030101010101" pitchFamily="2" charset="-122"/>
              </a:rPr>
              <a:t>    帝国主义</a:t>
            </a:r>
            <a:r>
              <a:rPr lang="zh-CN" altLang="en-US" sz="2800" b="1">
                <a:latin typeface="宋体" panose="02010600030101010101" pitchFamily="2" charset="-122"/>
                <a:ea typeface="宋体" panose="02010600030101010101" pitchFamily="2" charset="-122"/>
              </a:rPr>
              <a:t>各国经济政治发展不平衡，导致它们的</a:t>
            </a:r>
            <a:r>
              <a:rPr lang="zh-CN" altLang="en-US" sz="2800" b="1" smtClean="0">
                <a:latin typeface="宋体" panose="02010600030101010101" pitchFamily="2" charset="-122"/>
                <a:ea typeface="宋体" panose="02010600030101010101" pitchFamily="2" charset="-122"/>
              </a:rPr>
              <a:t>实力对比</a:t>
            </a:r>
            <a:r>
              <a:rPr lang="zh-CN" altLang="en-US" sz="2800" b="1">
                <a:latin typeface="宋体" panose="02010600030101010101" pitchFamily="2" charset="-122"/>
                <a:ea typeface="宋体" panose="02010600030101010101" pitchFamily="2" charset="-122"/>
              </a:rPr>
              <a:t>发生重大</a:t>
            </a:r>
            <a:r>
              <a:rPr lang="zh-CN" altLang="en-US" sz="2800" b="1" smtClean="0">
                <a:latin typeface="宋体" panose="02010600030101010101" pitchFamily="2" charset="-122"/>
                <a:ea typeface="宋体" panose="02010600030101010101" pitchFamily="2" charset="-122"/>
              </a:rPr>
              <a:t>变化。后起</a:t>
            </a:r>
            <a:r>
              <a:rPr lang="zh-CN" altLang="en-US" sz="2800" b="1">
                <a:latin typeface="宋体" panose="02010600030101010101" pitchFamily="2" charset="-122"/>
                <a:ea typeface="宋体" panose="02010600030101010101" pitchFamily="2" charset="-122"/>
              </a:rPr>
              <a:t>而强大的德国把英国</a:t>
            </a:r>
            <a:r>
              <a:rPr lang="zh-CN" altLang="en-US" sz="2800" b="1" smtClean="0">
                <a:latin typeface="宋体" panose="02010600030101010101" pitchFamily="2" charset="-122"/>
                <a:ea typeface="宋体" panose="02010600030101010101" pitchFamily="2" charset="-122"/>
              </a:rPr>
              <a:t>视为“日益衰落</a:t>
            </a:r>
            <a:r>
              <a:rPr lang="zh-CN" altLang="en-US" sz="2800" b="1">
                <a:latin typeface="宋体" panose="02010600030101010101" pitchFamily="2" charset="-122"/>
                <a:ea typeface="宋体" panose="02010600030101010101" pitchFamily="2" charset="-122"/>
              </a:rPr>
              <a:t>的国家</a:t>
            </a:r>
            <a:r>
              <a:rPr lang="zh-CN" altLang="en-US" sz="2800" b="1" smtClean="0">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开始寻求在欧洲乃至世界的领导地位，</a:t>
            </a:r>
            <a:r>
              <a:rPr lang="zh-CN" altLang="en-US" sz="2800" b="1" smtClean="0">
                <a:latin typeface="宋体" panose="02010600030101010101" pitchFamily="2" charset="-122"/>
                <a:ea typeface="宋体" panose="02010600030101010101" pitchFamily="2" charset="-122"/>
              </a:rPr>
              <a:t>英德</a:t>
            </a:r>
            <a:r>
              <a:rPr lang="zh-CN" altLang="en-US" sz="2800" b="1">
                <a:latin typeface="宋体" panose="02010600030101010101" pitchFamily="2" charset="-122"/>
                <a:ea typeface="宋体" panose="02010600030101010101" pitchFamily="2" charset="-122"/>
              </a:rPr>
              <a:t>矛盾逐渐</a:t>
            </a:r>
            <a:r>
              <a:rPr lang="zh-CN" altLang="en-US" sz="2800" b="1" smtClean="0">
                <a:latin typeface="宋体" panose="02010600030101010101" pitchFamily="2" charset="-122"/>
                <a:ea typeface="宋体" panose="02010600030101010101" pitchFamily="2" charset="-122"/>
              </a:rPr>
              <a:t>激化。法国</a:t>
            </a:r>
            <a:r>
              <a:rPr lang="zh-CN" altLang="en-US" sz="2800" b="1">
                <a:latin typeface="宋体" panose="02010600030101010101" pitchFamily="2" charset="-122"/>
                <a:ea typeface="宋体" panose="02010600030101010101" pitchFamily="2" charset="-122"/>
              </a:rPr>
              <a:t>与德国因阿尔萨斯一洛林等领土</a:t>
            </a:r>
            <a:r>
              <a:rPr lang="zh-CN" altLang="en-US" sz="2800" b="1" smtClean="0">
                <a:latin typeface="宋体" panose="02010600030101010101" pitchFamily="2" charset="-122"/>
                <a:ea typeface="宋体" panose="02010600030101010101" pitchFamily="2" charset="-122"/>
              </a:rPr>
              <a:t>争端</a:t>
            </a:r>
            <a:r>
              <a:rPr lang="zh-CN" altLang="en-US" sz="2800" b="1">
                <a:latin typeface="宋体" panose="02010600030101010101" pitchFamily="2" charset="-122"/>
                <a:ea typeface="宋体" panose="02010600030101010101" pitchFamily="2" charset="-122"/>
              </a:rPr>
              <a:t>积怨已久，对北非殖民地的争夺</a:t>
            </a:r>
            <a:r>
              <a:rPr lang="zh-CN" altLang="en-US" sz="2800" b="1" smtClean="0">
                <a:latin typeface="宋体" panose="02010600030101010101" pitchFamily="2" charset="-122"/>
                <a:ea typeface="宋体" panose="02010600030101010101" pitchFamily="2" charset="-122"/>
              </a:rPr>
              <a:t>剑拔弩张。德国</a:t>
            </a:r>
            <a:r>
              <a:rPr lang="zh-CN" altLang="en-US" sz="2800" b="1">
                <a:latin typeface="宋体" panose="02010600030101010101" pitchFamily="2" charset="-122"/>
                <a:ea typeface="宋体" panose="02010600030101010101" pitchFamily="2" charset="-122"/>
              </a:rPr>
              <a:t>与</a:t>
            </a:r>
            <a:r>
              <a:rPr lang="zh-CN" altLang="en-US" sz="2800" b="1" smtClean="0">
                <a:latin typeface="宋体" panose="02010600030101010101" pitchFamily="2" charset="-122"/>
                <a:ea typeface="宋体" panose="02010600030101010101" pitchFamily="2" charset="-122"/>
              </a:rPr>
              <a:t>俄国因</a:t>
            </a:r>
            <a:r>
              <a:rPr lang="zh-CN" altLang="en-US" sz="2800" b="1">
                <a:latin typeface="宋体" panose="02010600030101010101" pitchFamily="2" charset="-122"/>
                <a:ea typeface="宋体" panose="02010600030101010101" pitchFamily="2" charset="-122"/>
              </a:rPr>
              <a:t>不断的贸易摩擦而关系</a:t>
            </a:r>
            <a:r>
              <a:rPr lang="zh-CN" altLang="en-US" sz="2800" b="1" smtClean="0">
                <a:latin typeface="宋体" panose="02010600030101010101" pitchFamily="2" charset="-122"/>
                <a:ea typeface="宋体" panose="02010600030101010101" pitchFamily="2" charset="-122"/>
              </a:rPr>
              <a:t>恶化。奥</a:t>
            </a:r>
            <a:r>
              <a:rPr lang="zh-CN" altLang="en-US" sz="2800" b="1">
                <a:latin typeface="宋体" panose="02010600030101010101" pitchFamily="2" charset="-122"/>
                <a:ea typeface="宋体" panose="02010600030101010101" pitchFamily="2" charset="-122"/>
              </a:rPr>
              <a:t>匈帝国与俄国的矛盾</a:t>
            </a:r>
            <a:r>
              <a:rPr lang="zh-CN" altLang="en-US" sz="2800" b="1" smtClean="0">
                <a:latin typeface="宋体" panose="02010600030101010101" pitchFamily="2" charset="-122"/>
                <a:ea typeface="宋体" panose="02010600030101010101" pitchFamily="2" charset="-122"/>
              </a:rPr>
              <a:t>集中</a:t>
            </a:r>
            <a:r>
              <a:rPr lang="zh-CN" altLang="en-US" sz="2800" b="1">
                <a:latin typeface="宋体" panose="02010600030101010101" pitchFamily="2" charset="-122"/>
                <a:ea typeface="宋体" panose="02010600030101010101" pitchFamily="2" charset="-122"/>
              </a:rPr>
              <a:t>在巴尔干半岛，使这里</a:t>
            </a:r>
            <a:r>
              <a:rPr lang="zh-CN" altLang="en-US" sz="2800" b="1" smtClean="0">
                <a:latin typeface="宋体" panose="02010600030101010101" pitchFamily="2" charset="-122"/>
                <a:ea typeface="宋体" panose="02010600030101010101" pitchFamily="2" charset="-122"/>
              </a:rPr>
              <a:t>成为名副其实</a:t>
            </a:r>
            <a:r>
              <a:rPr lang="zh-CN" altLang="en-US" sz="2800" b="1">
                <a:latin typeface="宋体" panose="02010600030101010101" pitchFamily="2" charset="-122"/>
                <a:ea typeface="宋体" panose="02010600030101010101" pitchFamily="2" charset="-122"/>
              </a:rPr>
              <a:t>的欧洲</a:t>
            </a:r>
            <a:r>
              <a:rPr lang="zh-CN" altLang="en-US" sz="2800" b="1" smtClean="0">
                <a:latin typeface="宋体" panose="02010600030101010101" pitchFamily="2" charset="-122"/>
                <a:ea typeface="宋体" panose="02010600030101010101" pitchFamily="2" charset="-122"/>
              </a:rPr>
              <a:t>“火药桶”。</a:t>
            </a:r>
            <a:endParaRPr lang="zh-CN" altLang="en-US" sz="2800" b="1">
              <a:latin typeface="宋体" panose="02010600030101010101" pitchFamily="2" charset="-122"/>
              <a:ea typeface="宋体" panose="02010600030101010101" pitchFamily="2" charset="-122"/>
            </a:endParaRPr>
          </a:p>
        </p:txBody>
      </p:sp>
      <p:graphicFrame>
        <p:nvGraphicFramePr>
          <p:cNvPr id="4" name="内容占位符 91169"/>
          <p:cNvGraphicFramePr>
            <a:graphicFrameLocks noGrp="1"/>
          </p:cNvGraphicFramePr>
          <p:nvPr/>
        </p:nvGraphicFramePr>
        <p:xfrm>
          <a:off x="323527" y="3562212"/>
          <a:ext cx="4310196" cy="2304648"/>
        </p:xfrm>
        <a:graphic>
          <a:graphicData uri="http://schemas.openxmlformats.org/drawingml/2006/table">
            <a:tbl>
              <a:tblPr/>
              <a:tblGrid>
                <a:gridCol w="834695"/>
                <a:gridCol w="1139389"/>
                <a:gridCol w="1281814"/>
                <a:gridCol w="1054298"/>
              </a:tblGrid>
              <a:tr h="596274">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buNone/>
                      </a:pPr>
                      <a:endParaRPr lang="zh-CN" altLang="en-US" sz="2000"/>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1880</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1900</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1913</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r h="483846">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zh-CN" altLang="en-US" sz="2000" b="1">
                          <a:solidFill>
                            <a:srgbClr val="0066FF"/>
                          </a:solidFill>
                          <a:latin typeface="Times New Roman" panose="02020603050405020304" pitchFamily="18" charset="0"/>
                          <a:cs typeface="Times New Roman" panose="02020603050405020304" pitchFamily="18" charset="0"/>
                        </a:rPr>
                        <a:t>英国</a:t>
                      </a:r>
                      <a:endParaRPr lang="zh-CN" altLang="en-US" sz="2000" b="1">
                        <a:solidFill>
                          <a:srgbClr val="0066FF"/>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22</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9</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18</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5</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13</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6</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r h="432048">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zh-CN" altLang="en-US" sz="2000" b="1">
                          <a:solidFill>
                            <a:srgbClr val="0066FF"/>
                          </a:solidFill>
                          <a:latin typeface="Times New Roman" panose="02020603050405020304" pitchFamily="18" charset="0"/>
                          <a:cs typeface="Times New Roman" panose="02020603050405020304" pitchFamily="18" charset="0"/>
                        </a:rPr>
                        <a:t>美国</a:t>
                      </a:r>
                      <a:endParaRPr lang="zh-CN" altLang="en-US" sz="2000" b="1">
                        <a:solidFill>
                          <a:srgbClr val="0066FF"/>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14</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7</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23</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6</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32</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0</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r h="360040">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zh-CN" altLang="en-US" sz="2000" b="1">
                          <a:solidFill>
                            <a:srgbClr val="0066FF"/>
                          </a:solidFill>
                          <a:latin typeface="Times New Roman" panose="02020603050405020304" pitchFamily="18" charset="0"/>
                          <a:cs typeface="Times New Roman" panose="02020603050405020304" pitchFamily="18" charset="0"/>
                        </a:rPr>
                        <a:t>德国</a:t>
                      </a:r>
                      <a:endParaRPr lang="zh-CN" altLang="en-US" sz="2000" b="1">
                        <a:solidFill>
                          <a:srgbClr val="0066FF"/>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8</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5</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13</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2</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14</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8</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r h="391955">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zh-CN" altLang="en-US" sz="2000" b="1">
                          <a:solidFill>
                            <a:srgbClr val="0066FF"/>
                          </a:solidFill>
                          <a:latin typeface="Times New Roman" panose="02020603050405020304" pitchFamily="18" charset="0"/>
                          <a:cs typeface="Times New Roman" panose="02020603050405020304" pitchFamily="18" charset="0"/>
                        </a:rPr>
                        <a:t>法国</a:t>
                      </a:r>
                      <a:endParaRPr lang="zh-CN" altLang="en-US" sz="2000" b="1">
                        <a:solidFill>
                          <a:srgbClr val="0066FF"/>
                        </a:solidFill>
                      </a:endParaRPr>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7</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8</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6</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8</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c>
                  <a:txBody>
                    <a:bodyPr vert="horz" wrap="square"/>
                    <a:lstStyle>
                      <a:lvl1pPr marL="0" lvl="0" indent="-342900" algn="l" defTabSz="914400" rtl="0" eaLnBrk="1" fontAlgn="base" latinLnBrk="0" hangingPunct="1">
                        <a:lnSpc>
                          <a:spcPct val="100000"/>
                        </a:lnSpc>
                        <a:spcBef>
                          <a:spcPct val="20000"/>
                        </a:spcBef>
                        <a:spcAft>
                          <a:spcPct val="0"/>
                        </a:spcAft>
                        <a:buChar char="•"/>
                        <a:defRPr kumimoji="0" sz="2800" u="none" kern="1200" baseline="0">
                          <a:solidFill>
                            <a:schemeClr val="tx1"/>
                          </a:solidFill>
                          <a:latin typeface="Arial"/>
                          <a:ea typeface="微软雅黑" panose="020b0503020204020204" pitchFamily="34" charset="-122"/>
                        </a:defRPr>
                      </a:lvl1pPr>
                      <a:lvl2pPr marL="457200" lvl="1" indent="-285750" algn="l" defTabSz="914400" rtl="0" eaLnBrk="1" fontAlgn="base" latinLnBrk="0" hangingPunct="1">
                        <a:lnSpc>
                          <a:spcPct val="100000"/>
                        </a:lnSpc>
                        <a:spcBef>
                          <a:spcPct val="20000"/>
                        </a:spcBef>
                        <a:spcAft>
                          <a:spcPct val="0"/>
                        </a:spcAft>
                        <a:buChar char="–"/>
                        <a:defRPr kumimoji="0" sz="2400" b="0" i="0" u="none" kern="1200" baseline="0">
                          <a:solidFill>
                            <a:schemeClr val="tx1"/>
                          </a:solidFill>
                          <a:latin typeface="Arial"/>
                          <a:ea typeface="微软雅黑" panose="020b0503020204020204" pitchFamily="34" charset="-122"/>
                        </a:defRPr>
                      </a:lvl2pPr>
                      <a:lvl3pPr marL="914400" lvl="2" indent="-228600" algn="l" defTabSz="914400" rtl="0" eaLnBrk="1" fontAlgn="base" latinLnBrk="0" hangingPunct="1">
                        <a:lnSpc>
                          <a:spcPct val="100000"/>
                        </a:lnSpc>
                        <a:spcBef>
                          <a:spcPct val="20000"/>
                        </a:spcBef>
                        <a:spcAft>
                          <a:spcPct val="0"/>
                        </a:spcAft>
                        <a:buChar char="•"/>
                        <a:defRPr kumimoji="0" sz="2000" b="0" i="0" u="none" kern="1200" baseline="0">
                          <a:solidFill>
                            <a:schemeClr val="tx1"/>
                          </a:solidFill>
                          <a:latin typeface="Arial"/>
                          <a:ea typeface="微软雅黑" panose="020b0503020204020204" pitchFamily="34" charset="-122"/>
                        </a:defRPr>
                      </a:lvl3pPr>
                      <a:lvl4pPr marL="1371600" lvl="3"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4pPr>
                      <a:lvl5pPr marL="1828800" lvl="4" indent="-228600" algn="l" defTabSz="914400" rtl="0" eaLnBrk="1" fontAlgn="base" latinLnBrk="0" hangingPunct="1">
                        <a:lnSpc>
                          <a:spcPct val="100000"/>
                        </a:lnSpc>
                        <a:spcBef>
                          <a:spcPct val="20000"/>
                        </a:spcBef>
                        <a:spcAft>
                          <a:spcPct val="0"/>
                        </a:spcAft>
                        <a:buChar char="»"/>
                        <a:defRPr kumimoji="0" sz="1800" b="0" i="0" u="none" kern="1200" baseline="0">
                          <a:solidFill>
                            <a:schemeClr val="tx1"/>
                          </a:solidFill>
                          <a:latin typeface="Arial"/>
                          <a:ea typeface="微软雅黑" panose="020b0503020204020204" pitchFamily="34" charset="-122"/>
                        </a:defRPr>
                      </a:lvl5pPr>
                      <a:lvl6pPr marL="2286000" algn="l" rtl="0" eaLnBrk="1" latinLnBrk="0" hangingPunct="1">
                        <a:defRPr kumimoji="0" kern="1200">
                          <a:solidFill>
                            <a:schemeClr val="tx1"/>
                          </a:solidFill>
                          <a:latin typeface="Arial"/>
                          <a:ea typeface="微软雅黑" panose="020b0503020204020204" pitchFamily="34" charset="-122"/>
                        </a:defRPr>
                      </a:lvl6pPr>
                      <a:lvl7pPr marL="2743200" algn="l" rtl="0" eaLnBrk="1" latinLnBrk="0" hangingPunct="1">
                        <a:defRPr kumimoji="0" kern="1200">
                          <a:solidFill>
                            <a:schemeClr val="tx1"/>
                          </a:solidFill>
                          <a:latin typeface="Arial"/>
                          <a:ea typeface="微软雅黑" panose="020b0503020204020204" pitchFamily="34" charset="-122"/>
                        </a:defRPr>
                      </a:lvl7pPr>
                      <a:lvl8pPr marL="3200400" algn="l" rtl="0" eaLnBrk="1" latinLnBrk="0" hangingPunct="1">
                        <a:defRPr kumimoji="0" kern="1200">
                          <a:solidFill>
                            <a:schemeClr val="tx1"/>
                          </a:solidFill>
                          <a:latin typeface="Arial"/>
                          <a:ea typeface="微软雅黑" panose="020b0503020204020204" pitchFamily="34" charset="-122"/>
                        </a:defRPr>
                      </a:lvl8pPr>
                      <a:lvl9pPr marL="3657600" algn="l" rtl="0" eaLnBrk="1" latinLnBrk="0" hangingPunct="1">
                        <a:defRPr kumimoji="0" kern="1200">
                          <a:solidFill>
                            <a:schemeClr val="tx1"/>
                          </a:solidFill>
                          <a:latin typeface="Arial"/>
                          <a:ea typeface="微软雅黑" panose="020b0503020204020204" pitchFamily="34" charset="-122"/>
                        </a:defRPr>
                      </a:lvl9pPr>
                    </a:lstStyle>
                    <a:p>
                      <a:pPr marL="0" lvl="0" indent="0">
                        <a:spcBef>
                          <a:spcPct val="0"/>
                        </a:spcBef>
                        <a:buNone/>
                      </a:pPr>
                      <a:r>
                        <a:rPr lang="en-US" altLang="zh-CN" sz="2000" b="1">
                          <a:latin typeface="Times New Roman" panose="02020603050405020304" pitchFamily="18" charset="0"/>
                          <a:cs typeface="Times New Roman" panose="02020603050405020304" pitchFamily="18" charset="0"/>
                        </a:rPr>
                        <a:t>6</a:t>
                      </a:r>
                      <a:r>
                        <a:rPr lang="zh-CN" altLang="en-US" sz="2000" b="1">
                          <a:latin typeface="Times New Roman" panose="02020603050405020304" pitchFamily="18" charset="0"/>
                          <a:cs typeface="Times New Roman" panose="02020603050405020304" pitchFamily="18" charset="0"/>
                        </a:rPr>
                        <a:t>．</a:t>
                      </a:r>
                      <a:r>
                        <a:rPr lang="en-US" altLang="zh-CN" sz="2000" b="1">
                          <a:latin typeface="Times New Roman" panose="02020603050405020304" pitchFamily="18" charset="0"/>
                          <a:cs typeface="Times New Roman" panose="02020603050405020304" pitchFamily="18" charset="0"/>
                        </a:rPr>
                        <a:t>1</a:t>
                      </a:r>
                      <a:endParaRPr lang="zh-CN" altLang="en-US" sz="2000" b="1"/>
                    </a:p>
                  </a:txBody>
                  <a:tcPr>
                    <a:lnL w="12700" cap="flat" cmpd="sng">
                      <a:solidFill>
                        <a:sysClr val="windowText" lastClr="000000"/>
                      </a:solidFill>
                      <a:prstDash val="solid"/>
                      <a:headEnd type="none" w="med" len="med"/>
                      <a:tailEnd type="none" w="med" len="med"/>
                    </a:lnL>
                    <a:lnR w="12700" cap="flat" cmpd="sng">
                      <a:solidFill>
                        <a:sysClr val="windowText" lastClr="000000"/>
                      </a:solidFill>
                      <a:prstDash val="solid"/>
                      <a:headEnd type="none" w="med" len="med"/>
                      <a:tailEnd type="none" w="med" len="med"/>
                    </a:lnR>
                    <a:lnT w="12700" cap="flat" cmpd="sng">
                      <a:solidFill>
                        <a:sysClr val="windowText" lastClr="000000"/>
                      </a:solidFill>
                      <a:prstDash val="solid"/>
                      <a:headEnd type="none" w="med" len="med"/>
                      <a:tailEnd type="none" w="med" len="med"/>
                    </a:lnT>
                    <a:lnB w="12700" cap="flat" cmpd="sng">
                      <a:solidFill>
                        <a:sysClr val="windowText" lastClr="000000"/>
                      </a:solidFill>
                      <a:prstDash val="solid"/>
                      <a:headEnd type="none" w="med" len="med"/>
                      <a:tailEnd type="none" w="med" len="med"/>
                    </a:lnB>
                    <a:lnTlToBr>
                      <a:noFill/>
                    </a:lnTlToBr>
                    <a:lnBlToTr>
                      <a:noFill/>
                    </a:lnBlToTr>
                    <a:solidFill>
                      <a:schemeClr val="bg2">
                        <a:lumMod val="90000"/>
                      </a:schemeClr>
                    </a:solidFill>
                  </a:tcPr>
                </a:tc>
              </a:tr>
            </a:tbl>
          </a:graphicData>
        </a:graphic>
      </p:graphicFrame>
      <p:sp>
        <p:nvSpPr>
          <p:cNvPr id="5" name="文本框 91201"/>
          <p:cNvSpPr txBox="1"/>
          <p:nvPr/>
        </p:nvSpPr>
        <p:spPr>
          <a:xfrm>
            <a:off x="9469" y="5990349"/>
            <a:ext cx="5040560" cy="369332"/>
          </a:xfrm>
          <a:prstGeom prst="rect">
            <a:avLst/>
          </a:prstGeom>
          <a:solidFill>
            <a:schemeClr val="bg2">
              <a:lumMod val="90000"/>
            </a:schemeClr>
          </a:solidFill>
          <a:ln w="9525">
            <a:noFill/>
          </a:ln>
        </p:spPr>
        <p:txBody>
          <a:bodyPr wrap="square">
            <a:spAutoFit/>
          </a:bodyPr>
          <a:lstStyle/>
          <a:p>
            <a:pPr marL="0" marR="0" lvl="0" indent="0" defTabSz="914400" eaLnBrk="1" fontAlgn="auto" latinLnBrk="0" hangingPunct="1">
              <a:lnSpc>
                <a:spcPct val="100000"/>
              </a:lnSpc>
              <a:spcBef>
                <a:spcPct val="50000"/>
              </a:spcBef>
              <a:spcAft>
                <a:spcPct val="0"/>
              </a:spcAft>
              <a:buClrTx/>
              <a:buSzTx/>
              <a:buFontTx/>
              <a:buNone/>
              <a:defRPr/>
            </a:pPr>
            <a:r>
              <a:rPr kumimoji="0" lang="zh-CN" altLang="en-US"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rPr>
              <a:t>各</a:t>
            </a:r>
            <a:r>
              <a:rPr kumimoji="0" lang="zh-CN" altLang="en-US" b="1" i="0" u="none" strike="noStrike" kern="0" cap="none" spc="0" normalizeH="0" baseline="0" noProof="0">
                <a:ln>
                  <a:noFill/>
                </a:ln>
                <a:solidFill>
                  <a:sysClr val="windowText" lastClr="000000"/>
                </a:solidFill>
                <a:effectLst/>
                <a:uLnTx/>
                <a:uFillTx/>
                <a:latin typeface="宋体" panose="02010600030101010101" pitchFamily="2" charset="-122"/>
                <a:ea typeface="宋体" panose="02010600030101010101" pitchFamily="2" charset="-122"/>
              </a:rPr>
              <a:t>大国在世界制造业产量中所占的相对份额（</a:t>
            </a:r>
            <a:r>
              <a:rPr kumimoji="0" lang="en-US" altLang="zh-CN" b="1" i="0" u="none" strike="noStrike" kern="0" cap="none" spc="0" normalizeH="0" baseline="0" noProof="0">
                <a:ln>
                  <a:noFill/>
                </a:ln>
                <a:solidFill>
                  <a:sysClr val="windowText" lastClr="000000"/>
                </a:solidFill>
                <a:effectLst/>
                <a:uLnTx/>
                <a:uFillTx/>
                <a:latin typeface="宋体" panose="02010600030101010101" pitchFamily="2" charset="-122"/>
                <a:ea typeface="宋体" panose="02010600030101010101" pitchFamily="2" charset="-122"/>
              </a:rPr>
              <a:t>%</a:t>
            </a:r>
            <a:r>
              <a:rPr kumimoji="0" lang="zh-CN" altLang="en-US" b="1" i="0" u="none" strike="noStrike" kern="0" cap="none" spc="0" normalizeH="0" baseline="0" noProof="0">
                <a:ln>
                  <a:noFill/>
                </a:ln>
                <a:solidFill>
                  <a:sysClr val="windowText" lastClr="000000"/>
                </a:solidFill>
                <a:effectLst/>
                <a:uLnTx/>
                <a:uFillTx/>
                <a:latin typeface="宋体" panose="02010600030101010101" pitchFamily="2" charset="-122"/>
                <a:ea typeface="宋体" panose="02010600030101010101" pitchFamily="2" charset="-122"/>
              </a:rPr>
              <a:t>）</a:t>
            </a:r>
            <a:endParaRPr kumimoji="0" lang="zh-CN" altLang="en-US" b="1" i="0" u="none" strike="noStrike" kern="0" cap="none" spc="0" normalizeH="0" baseline="0" noProof="0">
              <a:ln>
                <a:noFill/>
              </a:ln>
              <a:solidFill>
                <a:sysClr val="window" lastClr="FFFFFF"/>
              </a:solidFill>
              <a:effectLst/>
              <a:uLnTx/>
              <a:uFillTx/>
              <a:latin typeface="宋体" pitchFamily="2" charset="-122"/>
              <a:ea typeface="宋体" panose="02010600030101010101" pitchFamily="2" charset="-122"/>
            </a:endParaRPr>
          </a:p>
        </p:txBody>
      </p:sp>
      <p:sp>
        <p:nvSpPr>
          <p:cNvPr id="6" name="矩形 5"/>
          <p:cNvSpPr/>
          <p:nvPr/>
        </p:nvSpPr>
        <p:spPr>
          <a:xfrm>
            <a:off x="4932040" y="3645044"/>
            <a:ext cx="3888432" cy="2246769"/>
          </a:xfrm>
          <a:prstGeom prst="rect">
            <a:avLst/>
          </a:prstGeom>
          <a:solidFill>
            <a:schemeClr val="bg2">
              <a:lumMod val="90000"/>
            </a:schemeClr>
          </a:solidFill>
        </p:spPr>
        <p:txBody>
          <a:bodyPr wrap="square">
            <a:spAutoFit/>
          </a:bodyPr>
          <a:lstStyle/>
          <a:p>
            <a:pPr lvl="0"/>
            <a:r>
              <a:rPr lang="en-US" altLang="zh-CN" sz="2000" b="1" smtClean="0">
                <a:solidFill>
                  <a:prstClr val="black"/>
                </a:solidFill>
                <a:latin typeface="宋体" panose="02010600030101010101" pitchFamily="2" charset="-122"/>
                <a:ea typeface="宋体" panose="02010600030101010101" pitchFamily="2" charset="-122"/>
              </a:rPr>
              <a:t>    19</a:t>
            </a:r>
            <a:r>
              <a:rPr lang="zh-CN" altLang="en-US" sz="2000" b="1">
                <a:solidFill>
                  <a:prstClr val="black"/>
                </a:solidFill>
                <a:latin typeface="宋体" panose="02010600030101010101" pitchFamily="2" charset="-122"/>
                <a:ea typeface="宋体" panose="02010600030101010101" pitchFamily="2" charset="-122"/>
              </a:rPr>
              <a:t>世纪末</a:t>
            </a:r>
            <a:r>
              <a:rPr lang="en-US" altLang="zh-CN" sz="2000" b="1">
                <a:solidFill>
                  <a:prstClr val="black"/>
                </a:solidFill>
                <a:latin typeface="宋体" panose="02010600030101010101" pitchFamily="2" charset="-122"/>
                <a:ea typeface="宋体" panose="02010600030101010101" pitchFamily="2" charset="-122"/>
              </a:rPr>
              <a:t>20</a:t>
            </a:r>
            <a:r>
              <a:rPr lang="zh-CN" altLang="en-US" sz="2000" b="1">
                <a:solidFill>
                  <a:prstClr val="black"/>
                </a:solidFill>
                <a:latin typeface="宋体" panose="02010600030101010101" pitchFamily="2" charset="-122"/>
                <a:ea typeface="宋体" panose="02010600030101010101" pitchFamily="2" charset="-122"/>
              </a:rPr>
              <a:t>世纪初，主要资本主义国家不同程度地走上了政治民主化的道路</a:t>
            </a:r>
            <a:r>
              <a:rPr lang="zh-CN" altLang="en-US" sz="2000" b="1" smtClean="0">
                <a:solidFill>
                  <a:prstClr val="black"/>
                </a:solidFill>
                <a:latin typeface="宋体" panose="02010600030101010101" pitchFamily="2" charset="-122"/>
                <a:ea typeface="宋体" panose="02010600030101010101" pitchFamily="2" charset="-122"/>
              </a:rPr>
              <a:t>，一是</a:t>
            </a:r>
            <a:r>
              <a:rPr lang="zh-CN" altLang="en-US" sz="2000" b="1">
                <a:solidFill>
                  <a:prstClr val="black"/>
                </a:solidFill>
                <a:latin typeface="宋体" panose="02010600030101010101" pitchFamily="2" charset="-122"/>
                <a:ea typeface="宋体" panose="02010600030101010101" pitchFamily="2" charset="-122"/>
              </a:rPr>
              <a:t>以英法美为代表的，资产阶级民主制度较为健全</a:t>
            </a:r>
            <a:r>
              <a:rPr lang="zh-CN" altLang="en-US" sz="2000" b="1" smtClean="0">
                <a:solidFill>
                  <a:prstClr val="black"/>
                </a:solidFill>
                <a:latin typeface="宋体" panose="02010600030101010101" pitchFamily="2" charset="-122"/>
                <a:ea typeface="宋体" panose="02010600030101010101" pitchFamily="2" charset="-122"/>
              </a:rPr>
              <a:t>；二是</a:t>
            </a:r>
            <a:r>
              <a:rPr lang="zh-CN" altLang="en-US" sz="2000" b="1">
                <a:solidFill>
                  <a:prstClr val="black"/>
                </a:solidFill>
                <a:latin typeface="宋体" panose="02010600030101010101" pitchFamily="2" charset="-122"/>
                <a:ea typeface="宋体" panose="02010600030101010101" pitchFamily="2" charset="-122"/>
              </a:rPr>
              <a:t>以俄德日为代表的，专制主义和军国主义的色彩较为浓厚。</a:t>
            </a:r>
          </a:p>
        </p:txBody>
      </p:sp>
      <p:sp>
        <p:nvSpPr>
          <p:cNvPr id="7" name="TextBox 6"/>
          <p:cNvSpPr txBox="1"/>
          <p:nvPr/>
        </p:nvSpPr>
        <p:spPr>
          <a:xfrm>
            <a:off x="323531" y="2167409"/>
            <a:ext cx="8531763" cy="1076325"/>
          </a:xfrm>
          <a:prstGeom prst="rect">
            <a:avLst/>
          </a:prstGeom>
          <a:solidFill>
            <a:srgbClr val="FFFF00"/>
          </a:solidFill>
        </p:spPr>
        <p:txBody>
          <a:bodyPr wrap="square" rtlCol="0">
            <a:spAutoFit/>
          </a:bodyPr>
          <a:lstStyle/>
          <a:p>
            <a:r>
              <a:rPr lang="en-US" altLang="zh-CN" sz="3200" b="1" smtClean="0">
                <a:latin typeface="+mj-ea"/>
                <a:ea typeface="+mj-ea"/>
              </a:rPr>
              <a:t>3</a:t>
            </a:r>
            <a:r>
              <a:rPr lang="zh-CN" altLang="en-US" sz="3200" b="1" smtClean="0">
                <a:latin typeface="+mj-ea"/>
                <a:ea typeface="+mj-ea"/>
              </a:rPr>
              <a:t>、</a:t>
            </a:r>
            <a:r>
              <a:rPr lang="zh-CN" altLang="en-US" sz="3200" b="1">
                <a:latin typeface="+mj-ea"/>
                <a:ea typeface="+mj-ea"/>
              </a:rPr>
              <a:t>帝国主义各国经济政治发展不平衡</a:t>
            </a:r>
            <a:r>
              <a:rPr lang="zh-CN" altLang="en-US" sz="3200" b="1" smtClean="0">
                <a:latin typeface="+mj-ea"/>
                <a:ea typeface="+mj-ea"/>
              </a:rPr>
              <a:t>（根源）； </a:t>
            </a:r>
            <a:endParaRPr lang="zh-CN" altLang="en-US" sz="3200" b="1">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P spid="7"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609215" y="111760"/>
            <a:ext cx="3211195" cy="516255"/>
          </a:xfrm>
        </p:spPr>
        <p:txBody>
          <a:bodyPr>
            <a:normAutofit fontScale="90000"/>
          </a:bodyPr>
          <a:lstStyle/>
          <a:p>
            <a:r>
              <a:rPr lang="zh-CN" altLang="en-US" sz="3110" b="1">
                <a:solidFill>
                  <a:srgbClr val="C00000"/>
                </a:solidFill>
                <a:latin typeface="微软雅黑" panose="020b0503020204020204" pitchFamily="34" charset="-122"/>
                <a:ea typeface="微软雅黑" panose="020b0503020204020204" pitchFamily="34" charset="-122"/>
                <a:sym typeface="+mn-ea"/>
              </a:rPr>
              <a:t>英德矛盾</a:t>
            </a:r>
          </a:p>
        </p:txBody>
      </p:sp>
      <p:sp>
        <p:nvSpPr>
          <p:cNvPr id="3" name="内容占位符 2"/>
          <p:cNvSpPr>
            <a:spLocks noGrp="1"/>
          </p:cNvSpPr>
          <p:nvPr>
            <p:ph idx="1"/>
          </p:nvPr>
        </p:nvSpPr>
        <p:spPr>
          <a:xfrm>
            <a:off x="102235" y="628015"/>
            <a:ext cx="8866505" cy="5995035"/>
          </a:xfrm>
          <a:solidFill>
            <a:schemeClr val="bg2">
              <a:lumMod val="90000"/>
            </a:schemeClr>
          </a:solidFill>
        </p:spPr>
        <p:txBody>
          <a:bodyPr>
            <a:noAutofit/>
          </a:bodyPr>
          <a:lstStyle/>
          <a:p>
            <a:pPr indent="0" fontAlgn="auto">
              <a:lnSpc>
                <a:spcPct val="100000"/>
              </a:lnSpc>
              <a:spcBef>
                <a:spcPct val="0"/>
              </a:spcBef>
              <a:buNone/>
            </a:pPr>
            <a:r>
              <a:rPr lang="en-US" altLang="zh-CN" sz="23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第二次工业革命后德国迅速崛起，</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德国把英国视为“日益衰落的国家”，开始寻求在欧洲乃至世界的领导地位</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。英国自古以来秉持着</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大陆均势</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的原则，不希望欧洲出现个别强大的国家，而此时英国自身实力相对开始衰弱，面对日益强大的德国，急欲寻求盟友。</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英德矛盾逐渐激化</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300" b="1">
              <a:solidFill>
                <a:schemeClr val="tx1"/>
              </a:solidFill>
              <a:latin typeface="宋体" pitchFamily="2" charset="-122"/>
              <a:ea typeface="宋体" panose="02010600030101010101" pitchFamily="2" charset="-122"/>
              <a:cs typeface="宋体" panose="02010600030101010101" pitchFamily="2" charset="-122"/>
              <a:sym typeface="+mn-ea"/>
            </a:endParaRPr>
          </a:p>
          <a:p>
            <a:pPr indent="0" fontAlgn="auto">
              <a:lnSpc>
                <a:spcPct val="100000"/>
              </a:lnSpc>
              <a:spcBef>
                <a:spcPct val="0"/>
              </a:spcBef>
              <a:buNone/>
            </a:pPr>
            <a:r>
              <a:rPr lang="zh-CN" altLang="en-US" sz="2300" b="1">
                <a:latin typeface="宋体" panose="02010600030101010101" pitchFamily="2" charset="-122"/>
                <a:ea typeface="宋体" panose="02010600030101010101" pitchFamily="2" charset="-122"/>
                <a:cs typeface="宋体" panose="02010600030101010101" pitchFamily="2" charset="-122"/>
                <a:sym typeface="+mn-ea"/>
              </a:rPr>
              <a:t>    </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1897</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年，英国杂志</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星期六评论</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谈到英德矛盾的尖锐化时说：</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德国的商贩和英国的行商</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在地球上每个角落里都彼此竞争。无数小冲突会成为大战的借口，总有一天世界上会发生这种大战。假使德国明天从地面上被消灭掉，那么，后天在世界上就找不到一个不因此而更富的英国人。过去，各国为争夺某一城市或某种遗产而厮杀若干年，难道现在它们不应该为每年五十亿英镑的商业收入而从事战争吗？</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（周一良、吴于廑总主编，蒋相泽主编</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世界通史资料选辑</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近代部分</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）。时任德国外长也表示</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德国人也要给自己一块光明之地、一块阳光下的地盘</a:t>
            </a:r>
            <a:r>
              <a:rPr lang="en-US" altLang="zh-CN" sz="23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latin typeface="宋体" panose="02010600030101010101" pitchFamily="2" charset="-122"/>
                <a:ea typeface="宋体" panose="02010600030101010101" pitchFamily="2" charset="-122"/>
                <a:cs typeface="宋体" panose="02010600030101010101" pitchFamily="2" charset="-122"/>
                <a:sym typeface="+mn-ea"/>
              </a:rPr>
              <a:t>。之后德国采取积极向外扩张政策，在世界范围内争夺殖民地。</a:t>
            </a:r>
            <a:endParaRPr lang="zh-CN" altLang="en-US" sz="230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fontAlgn="auto">
              <a:lnSpc>
                <a:spcPct val="100000"/>
              </a:lnSpc>
              <a:spcBef>
                <a:spcPct val="0"/>
              </a:spcBef>
              <a:buNone/>
            </a:pPr>
            <a:endParaRPr lang="zh-CN" altLang="en-US" sz="900" b="1">
              <a:solidFill>
                <a:schemeClr val="tx1"/>
              </a:solidFill>
              <a:latin typeface="宋体" pitchFamily="2" charset="-122"/>
              <a:ea typeface="宋体" panose="02010600030101010101" pitchFamily="2"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098040" y="0"/>
            <a:ext cx="5059045" cy="774065"/>
          </a:xfrm>
        </p:spPr>
        <p:txBody>
          <a:bodyPr>
            <a:normAutofit/>
          </a:bodyPr>
          <a:lstStyle/>
          <a:p>
            <a:r>
              <a:rPr lang="zh-CN" altLang="en-US" sz="3200" b="1">
                <a:sym typeface="+mn-ea"/>
              </a:rPr>
              <a:t>英国的大陆均势政策</a:t>
            </a:r>
          </a:p>
        </p:txBody>
      </p:sp>
      <p:sp>
        <p:nvSpPr>
          <p:cNvPr id="3" name="内容占位符 2"/>
          <p:cNvSpPr>
            <a:spLocks noGrp="1"/>
          </p:cNvSpPr>
          <p:nvPr>
            <p:ph idx="1"/>
          </p:nvPr>
        </p:nvSpPr>
        <p:spPr>
          <a:xfrm>
            <a:off x="178435" y="774065"/>
            <a:ext cx="8641080" cy="5831840"/>
          </a:xfrm>
          <a:solidFill>
            <a:schemeClr val="bg2">
              <a:lumMod val="90000"/>
            </a:schemeClr>
          </a:solidFill>
        </p:spPr>
        <p:txBody>
          <a:bodyPr>
            <a:noAutofit/>
          </a:bodyPr>
          <a:lstStyle/>
          <a:p>
            <a:pPr marL="0" indent="0">
              <a:buNone/>
            </a:pPr>
            <a:r>
              <a:rPr lang="en-US" altLang="zh-CN" sz="1900" b="1">
                <a:latin typeface="宋体" panose="02010600030101010101" pitchFamily="2" charset="-122"/>
                <a:ea typeface="宋体" panose="02010600030101010101" pitchFamily="2" charset="-122"/>
                <a:cs typeface="宋体" panose="02010600030101010101" pitchFamily="2" charset="-122"/>
              </a:rPr>
              <a:t>    </a:t>
            </a:r>
            <a:r>
              <a:rPr lang="zh-CN" altLang="en-US" sz="1900" b="1">
                <a:latin typeface="宋体" panose="02010600030101010101" pitchFamily="2" charset="-122"/>
                <a:ea typeface="宋体" panose="02010600030101010101" pitchFamily="2" charset="-122"/>
                <a:cs typeface="宋体" panose="02010600030101010101" pitchFamily="2" charset="-122"/>
              </a:rPr>
              <a:t>英国“大陆均势”政策</a:t>
            </a:r>
            <a:r>
              <a:rPr lang="zh-CN" altLang="en-US" sz="1900" b="1">
                <a:latin typeface="宋体" panose="02010600030101010101" pitchFamily="2" charset="-122"/>
                <a:ea typeface="宋体" panose="02010600030101010101" pitchFamily="2" charset="-122"/>
                <a:cs typeface="宋体" panose="02010600030101010101" pitchFamily="2" charset="-122"/>
                <a:sym typeface="+mn-ea"/>
              </a:rPr>
              <a:t>（即“光荣孤立”政策）</a:t>
            </a:r>
            <a:r>
              <a:rPr lang="zh-CN" altLang="en-US" sz="1900" b="1">
                <a:latin typeface="宋体" panose="02010600030101010101" pitchFamily="2" charset="-122"/>
                <a:ea typeface="宋体" panose="02010600030101010101" pitchFamily="2" charset="-122"/>
                <a:cs typeface="宋体" panose="02010600030101010101" pitchFamily="2" charset="-122"/>
              </a:rPr>
              <a:t>是英国为了维护霸主地位，依靠自己的经济和军事实力，使欧洲大陆的列强彼此牵制和相互争夺，防止一国称霸欧洲。这种政策的核心就是，英国在任何时候都“必须反对一个最强大的国家或者几个国家联合起来的政治上的独裁”。</a:t>
            </a:r>
          </a:p>
          <a:p>
            <a:pPr marL="0" indent="0">
              <a:buNone/>
            </a:pPr>
            <a:r>
              <a:rPr lang="zh-CN" altLang="en-US" sz="1900" b="1">
                <a:latin typeface="宋体" panose="02010600030101010101" pitchFamily="2" charset="-122"/>
                <a:ea typeface="宋体" panose="02010600030101010101" pitchFamily="2" charset="-122"/>
                <a:cs typeface="宋体" panose="02010600030101010101" pitchFamily="2" charset="-122"/>
              </a:rPr>
              <a:t>    均势政策使英国的外交通过离强合弱、扶弱抑强、孤立、干涉等手段的交替应用，维持着一种对自己有利的欧洲大陆均势，并成为这种均势的操纵者。实质是由英国操纵欧洲的政治天平,维护英国在欧洲大陆的海外利益，保持英国的海上霸权。</a:t>
            </a:r>
          </a:p>
          <a:p>
            <a:pPr marL="0" indent="0">
              <a:buNone/>
            </a:pPr>
            <a:r>
              <a:rPr lang="zh-CN" altLang="en-US" sz="1900" b="1">
                <a:latin typeface="宋体" panose="02010600030101010101" pitchFamily="2" charset="-122"/>
                <a:ea typeface="宋体" panose="02010600030101010101" pitchFamily="2" charset="-122"/>
                <a:cs typeface="宋体" panose="02010600030101010101" pitchFamily="2" charset="-122"/>
              </a:rPr>
              <a:t>主要原因：</a:t>
            </a:r>
          </a:p>
          <a:p>
            <a:pPr marL="0" indent="0">
              <a:buNone/>
            </a:pPr>
            <a:r>
              <a:rPr lang="zh-CN" altLang="en-US" sz="1900" b="1">
                <a:latin typeface="宋体" panose="02010600030101010101" pitchFamily="2" charset="-122"/>
                <a:ea typeface="宋体" panose="02010600030101010101" pitchFamily="2" charset="-122"/>
                <a:cs typeface="宋体" panose="02010600030101010101" pitchFamily="2" charset="-122"/>
              </a:rPr>
              <a:t>（1）国家利益：英国资本主义工商业发达，需要广阔的海外市场和殖民地，为了维护资产阶级的利益，为了争夺和掌管欧洲和世界霸权而长期实行这一政策。</a:t>
            </a:r>
          </a:p>
          <a:p>
            <a:pPr marL="0" indent="0">
              <a:buNone/>
            </a:pPr>
            <a:r>
              <a:rPr lang="zh-CN" altLang="en-US" sz="1900" b="1">
                <a:latin typeface="宋体" panose="02010600030101010101" pitchFamily="2" charset="-122"/>
                <a:ea typeface="宋体" panose="02010600030101010101" pitchFamily="2" charset="-122"/>
                <a:cs typeface="宋体" panose="02010600030101010101" pitchFamily="2" charset="-122"/>
              </a:rPr>
              <a:t>（2）国家实力：英国较早经过资产阶级革命，确立了资本主义制度；18世纪中期成为世界最大的殖民帝国，掌握了海上霸权；最早进行并完成工业革命1840年，英国的工业产量约占世界工业总产量的45%，对外贸易占世界贸易总额的21%，处于“世界工场”的地位。</a:t>
            </a:r>
          </a:p>
          <a:p>
            <a:pPr marL="0" indent="0">
              <a:buNone/>
            </a:pPr>
            <a:r>
              <a:rPr lang="zh-CN" altLang="en-US" sz="1900" b="1">
                <a:latin typeface="宋体" panose="02010600030101010101" pitchFamily="2" charset="-122"/>
                <a:ea typeface="宋体" panose="02010600030101010101" pitchFamily="2" charset="-122"/>
                <a:cs typeface="宋体" panose="02010600030101010101" pitchFamily="2" charset="-122"/>
              </a:rPr>
              <a:t>（3）客观条件：独特的地理位置和强大的海权。英国是一个海岛国家，位于欧洲大陆的边缘，对于欧洲大陆上的列强之间的争斗可以坐山观虎斗；同时法、德、俄等国为争夺大陆霸权而进行的斗争从未停止，也为英国推行这一政策创造了客观条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88620" y="4523105"/>
            <a:ext cx="8366125" cy="2214880"/>
          </a:xfrm>
          <a:solidFill>
            <a:schemeClr val="bg2">
              <a:lumMod val="90000"/>
            </a:schemeClr>
          </a:solidFill>
        </p:spPr>
        <p:txBody>
          <a:bodyPr>
            <a:normAutofit fontScale="92500" lnSpcReduction="20000"/>
          </a:bodyPr>
          <a:lstStyle/>
          <a:p>
            <a:pPr marL="0" indent="0">
              <a:buNone/>
            </a:pPr>
            <a:r>
              <a:rPr lang="en-US" altLang="zh-CN" sz="24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a:latin typeface="宋体" panose="02010600030101010101" pitchFamily="2" charset="-122"/>
                <a:ea typeface="宋体" panose="02010600030101010101" pitchFamily="2" charset="-122"/>
                <a:cs typeface="宋体" panose="02010600030101010101" pitchFamily="2" charset="-122"/>
                <a:sym typeface="+mn-ea"/>
              </a:rPr>
              <a:t>普法战争中法国战败，法国把阿尔萨斯与洛林割让予德国；规定法国付出五十亿法郎作为赔偿德国在战争所失；法国失去了欧洲大陆的霸主地位，国内各阶级一致要求报仇雪恨。</a:t>
            </a:r>
            <a:endParaRPr lang="zh-CN" altLang="en-US" sz="2400" b="1">
              <a:solidFill>
                <a:schemeClr val="tx1"/>
              </a:solidFill>
              <a:latin typeface="宋体" pitchFamily="2" charset="-122"/>
              <a:ea typeface="宋体" panose="02010600030101010101" pitchFamily="2" charset="-122"/>
              <a:cs typeface="宋体" panose="02010600030101010101" pitchFamily="2" charset="-122"/>
            </a:endParaRPr>
          </a:p>
          <a:p>
            <a:pPr marL="0" indent="0">
              <a:buNone/>
            </a:pPr>
            <a:r>
              <a:rPr lang="zh-CN" altLang="en-US" sz="2400" b="1">
                <a:latin typeface="宋体" panose="02010600030101010101" pitchFamily="2" charset="-122"/>
                <a:ea typeface="宋体" panose="02010600030101010101" pitchFamily="2" charset="-122"/>
                <a:cs typeface="宋体" panose="02010600030101010101" pitchFamily="2" charset="-122"/>
                <a:sym typeface="+mn-ea"/>
              </a:rPr>
              <a:t>    德国则唯恐法国东山再起，极力扩充军备。</a:t>
            </a:r>
          </a:p>
          <a:p>
            <a:pPr marL="0" indent="0">
              <a:buNone/>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    两国对北非殖民地的争夺也剑拔弩张。</a:t>
            </a:r>
            <a:endParaRPr lang="zh-CN" altLang="en-US" sz="2400"/>
          </a:p>
        </p:txBody>
      </p:sp>
      <p:sp>
        <p:nvSpPr>
          <p:cNvPr id="96258" name="文本框 96257"/>
          <p:cNvSpPr txBox="1"/>
          <p:nvPr/>
        </p:nvSpPr>
        <p:spPr>
          <a:xfrm>
            <a:off x="3401695" y="116205"/>
            <a:ext cx="2148840" cy="583565"/>
          </a:xfrm>
          <a:prstGeom prst="rect">
            <a:avLst/>
          </a:prstGeom>
          <a:noFill/>
          <a:ln w="38100">
            <a:noFill/>
          </a:ln>
        </p:spPr>
        <p:txBody>
          <a:bodyPr wrap="square">
            <a:spAutoFit/>
          </a:bodyPr>
          <a:lstStyle/>
          <a:p>
            <a:pPr>
              <a:spcBef>
                <a:spcPct val="50000"/>
              </a:spcBef>
            </a:pPr>
            <a:r>
              <a:rPr lang="zh-CN" altLang="en-US" sz="3200" b="1">
                <a:solidFill>
                  <a:srgbClr val="C00000"/>
                </a:solidFill>
                <a:latin typeface="黑体" panose="02010609060101010101" pitchFamily="2" charset="-122"/>
                <a:ea typeface="黑体" panose="02010609060101010101" pitchFamily="2" charset="-122"/>
              </a:rPr>
              <a:t>法德矛盾</a:t>
            </a:r>
          </a:p>
        </p:txBody>
      </p:sp>
      <p:pic>
        <p:nvPicPr>
          <p:cNvPr id="96261" name="图片 96260" descr="d57e999432965b0dd21b70cc"/>
          <p:cNvPicPr>
            <a:picLocks noChangeAspect="1"/>
          </p:cNvPicPr>
          <p:nvPr>
            <p:custDataLst>
              <p:tags r:id="rId3"/>
            </p:custDataLst>
          </p:nvPr>
        </p:nvPicPr>
        <p:blipFill>
          <a:blip r:embed="rId2"/>
          <a:stretch>
            <a:fillRect/>
          </a:stretch>
        </p:blipFill>
        <p:spPr>
          <a:xfrm>
            <a:off x="1875790" y="828675"/>
            <a:ext cx="4354195" cy="360616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6258"/>
                                        </p:tgtEl>
                                        <p:attrNameLst>
                                          <p:attrName>style.visibility</p:attrName>
                                        </p:attrNameLst>
                                      </p:cBhvr>
                                      <p:to>
                                        <p:strVal val="visible"/>
                                      </p:to>
                                    </p:set>
                                    <p:anim calcmode="lin" valueType="num">
                                      <p:cBhvr additive="base">
                                        <p:cTn id="7" dur="500" fill="hold"/>
                                        <p:tgtEl>
                                          <p:spTgt spid="96258"/>
                                        </p:tgtEl>
                                        <p:attrNameLst>
                                          <p:attrName>ppt_x</p:attrName>
                                        </p:attrNameLst>
                                      </p:cBhvr>
                                      <p:tavLst>
                                        <p:tav tm="0">
                                          <p:val>
                                            <p:strVal val="#ppt_x"/>
                                          </p:val>
                                        </p:tav>
                                        <p:tav tm="100000">
                                          <p:val>
                                            <p:strVal val="#ppt_x"/>
                                          </p:val>
                                        </p:tav>
                                      </p:tavLst>
                                    </p:anim>
                                    <p:anim calcmode="lin" valueType="num">
                                      <p:cBhvr additive="base">
                                        <p:cTn id="8" dur="500" fill="hold"/>
                                        <p:tgtEl>
                                          <p:spTgt spid="9625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6261"/>
                                        </p:tgtEl>
                                        <p:attrNameLst>
                                          <p:attrName>style.visibility</p:attrName>
                                        </p:attrNameLst>
                                      </p:cBhvr>
                                      <p:to>
                                        <p:strVal val="visible"/>
                                      </p:to>
                                    </p:set>
                                    <p:anim calcmode="lin" valueType="num">
                                      <p:cBhvr additive="base">
                                        <p:cTn id="13" dur="500" fill="hold"/>
                                        <p:tgtEl>
                                          <p:spTgt spid="96261"/>
                                        </p:tgtEl>
                                        <p:attrNameLst>
                                          <p:attrName>ppt_x</p:attrName>
                                        </p:attrNameLst>
                                      </p:cBhvr>
                                      <p:tavLst>
                                        <p:tav tm="0">
                                          <p:val>
                                            <p:strVal val="#ppt_x"/>
                                          </p:val>
                                        </p:tav>
                                        <p:tav tm="100000">
                                          <p:val>
                                            <p:strVal val="#ppt_x"/>
                                          </p:val>
                                        </p:tav>
                                      </p:tavLst>
                                    </p:anim>
                                    <p:anim calcmode="lin" valueType="num">
                                      <p:cBhvr additive="base">
                                        <p:cTn id="14" dur="500" fill="hold"/>
                                        <p:tgtEl>
                                          <p:spTgt spid="9626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 calcmode="lin" valueType="num">
                                      <p:cBhvr additive="base">
                                        <p:cTn id="19" dur="500" fill="hold"/>
                                        <p:tgtEl>
                                          <p:spTgt spid="3">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additive="base">
                                        <p:cTn id="3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additive="base">
                                        <p:cTn id="3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9625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786380" y="197485"/>
            <a:ext cx="3571240" cy="774065"/>
          </a:xfrm>
        </p:spPr>
        <p:txBody>
          <a:bodyPr>
            <a:normAutofit/>
          </a:bodyPr>
          <a:lstStyle/>
          <a:p>
            <a:r>
              <a:rPr lang="zh-CN" altLang="en-US" sz="2800" b="1">
                <a:solidFill>
                  <a:srgbClr val="C00000"/>
                </a:solidFill>
                <a:latin typeface="Arial" panose="020b0604020202020204" pitchFamily="34" charset="0"/>
              </a:rPr>
              <a:t>欧洲的“火药桶”</a:t>
            </a:r>
          </a:p>
        </p:txBody>
      </p:sp>
      <p:sp>
        <p:nvSpPr>
          <p:cNvPr id="3" name="内容占位符 2"/>
          <p:cNvSpPr>
            <a:spLocks noGrp="1"/>
          </p:cNvSpPr>
          <p:nvPr>
            <p:ph idx="1"/>
          </p:nvPr>
        </p:nvSpPr>
        <p:spPr>
          <a:xfrm>
            <a:off x="4890770" y="1129665"/>
            <a:ext cx="3933190" cy="4526280"/>
          </a:xfrm>
          <a:solidFill>
            <a:schemeClr val="bg2">
              <a:lumMod val="90000"/>
            </a:schemeClr>
          </a:solidFill>
        </p:spPr>
        <p:txBody>
          <a:bodyPr>
            <a:normAutofit lnSpcReduction="10000"/>
          </a:bodyPr>
          <a:lstStyle/>
          <a:p>
            <a:pPr marL="0" indent="0" fontAlgn="auto">
              <a:lnSpc>
                <a:spcPct val="100000"/>
              </a:lnSpc>
              <a:spcBef>
                <a:spcPct val="0"/>
              </a:spcBef>
              <a:buNone/>
            </a:pPr>
            <a:r>
              <a:rPr lang="en-US" altLang="zh-CN" sz="2665"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665" b="1">
                <a:solidFill>
                  <a:schemeClr val="tx1"/>
                </a:solidFill>
                <a:latin typeface="宋体" panose="02010600030101010101" pitchFamily="2" charset="-122"/>
                <a:ea typeface="宋体" panose="02010600030101010101" pitchFamily="2" charset="-122"/>
                <a:cs typeface="宋体" panose="02010600030101010101" pitchFamily="2" charset="-122"/>
              </a:rPr>
              <a:t>巴尔干半岛地区的斯拉夫人民基本上摆脱了土耳其的民族压迫，但也为列强的干涉提供了机会；同时此地也成为帝国主义国家争夺的目标，纷纷将其视为各自的势力范围，尤其是奥匈帝国与俄国；此外，巴尔干半岛重要的地理位置，也使其成为各国争夺的焦点。</a:t>
            </a:r>
          </a:p>
        </p:txBody>
      </p:sp>
      <p:pic>
        <p:nvPicPr>
          <p:cNvPr id="98306" name="图片 98305" descr="t1"/>
          <p:cNvPicPr>
            <a:picLocks noChangeAspect="1"/>
          </p:cNvPicPr>
          <p:nvPr>
            <p:custDataLst>
              <p:tags r:id="rId3"/>
            </p:custDataLst>
          </p:nvPr>
        </p:nvPicPr>
        <p:blipFill>
          <a:blip r:embed="rId2"/>
          <a:stretch>
            <a:fillRect/>
          </a:stretch>
        </p:blipFill>
        <p:spPr>
          <a:xfrm>
            <a:off x="308610" y="1129665"/>
            <a:ext cx="4233545" cy="414782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8306"/>
                                        </p:tgtEl>
                                        <p:attrNameLst>
                                          <p:attrName>style.visibility</p:attrName>
                                        </p:attrNameLst>
                                      </p:cBhvr>
                                      <p:to>
                                        <p:strVal val="visible"/>
                                      </p:to>
                                    </p:set>
                                    <p:anim calcmode="lin" valueType="num">
                                      <p:cBhvr additive="base">
                                        <p:cTn id="13" dur="500" fill="hold"/>
                                        <p:tgtEl>
                                          <p:spTgt spid="98306"/>
                                        </p:tgtEl>
                                        <p:attrNameLst>
                                          <p:attrName>ppt_x</p:attrName>
                                        </p:attrNameLst>
                                      </p:cBhvr>
                                      <p:tavLst>
                                        <p:tav tm="0">
                                          <p:val>
                                            <p:strVal val="#ppt_x"/>
                                          </p:val>
                                        </p:tav>
                                        <p:tav tm="100000">
                                          <p:val>
                                            <p:strVal val="#ppt_x"/>
                                          </p:val>
                                        </p:tav>
                                      </p:tavLst>
                                    </p:anim>
                                    <p:anim calcmode="lin" valueType="num">
                                      <p:cBhvr additive="base">
                                        <p:cTn id="14" dur="500" fill="hold"/>
                                        <p:tgtEl>
                                          <p:spTgt spid="9830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 calcmode="lin" valueType="num">
                                      <p:cBhvr additive="base">
                                        <p:cTn id="19" dur="500" fill="hold"/>
                                        <p:tgtEl>
                                          <p:spTgt spid="3">
                                            <p:bg/>
                                          </p:spTgt>
                                        </p:tgtEl>
                                        <p:attrNameLst>
                                          <p:attrName>ppt_x</p:attrName>
                                        </p:attrNameLst>
                                      </p:cBhvr>
                                      <p:tavLst>
                                        <p:tav tm="0">
                                          <p:val>
                                            <p:strVal val="#ppt_x"/>
                                          </p:val>
                                        </p:tav>
                                        <p:tav tm="100000">
                                          <p:val>
                                            <p:strVal val="#ppt_x"/>
                                          </p:val>
                                        </p:tav>
                                      </p:tavLst>
                                    </p:anim>
                                    <p:anim calcmode="lin" valueType="num">
                                      <p:cBhvr additive="base">
                                        <p:cTn id="20"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95536" y="260648"/>
            <a:ext cx="8424936" cy="2836912"/>
          </a:xfrm>
        </p:spPr>
        <p:txBody>
          <a:bodyPr>
            <a:normAutofit fontScale="92500" lnSpcReduction="20000"/>
          </a:bodyPr>
          <a:lstStyle/>
          <a:p>
            <a:pPr marL="0" indent="0">
              <a:buNone/>
            </a:pPr>
            <a:r>
              <a:rPr lang="zh-CN" altLang="en-US" sz="2800" b="1" smtClean="0">
                <a:latin typeface="宋体" panose="02010600030101010101" pitchFamily="2" charset="-122"/>
                <a:ea typeface="宋体" panose="02010600030101010101" pitchFamily="2" charset="-122"/>
              </a:rPr>
              <a:t>    为了</a:t>
            </a:r>
            <a:r>
              <a:rPr lang="zh-CN" altLang="en-US" sz="2800" b="1">
                <a:latin typeface="宋体" panose="02010600030101010101" pitchFamily="2" charset="-122"/>
                <a:ea typeface="宋体" panose="02010600030101010101" pitchFamily="2" charset="-122"/>
              </a:rPr>
              <a:t>重新瓜分殖民地，争夺世界霸权，各国都在</a:t>
            </a:r>
            <a:r>
              <a:rPr lang="zh-CN" altLang="en-US" sz="2800" b="1" smtClean="0">
                <a:latin typeface="宋体" panose="02010600030101010101" pitchFamily="2" charset="-122"/>
                <a:ea typeface="宋体" panose="02010600030101010101" pitchFamily="2" charset="-122"/>
              </a:rPr>
              <a:t>寻求同盟者。</a:t>
            </a:r>
            <a:r>
              <a:rPr lang="en-US" altLang="zh-CN" sz="2800" b="1" smtClean="0">
                <a:latin typeface="宋体" panose="02010600030101010101" pitchFamily="2" charset="-122"/>
                <a:ea typeface="宋体" panose="02010600030101010101" pitchFamily="2" charset="-122"/>
              </a:rPr>
              <a:t>20</a:t>
            </a:r>
            <a:r>
              <a:rPr lang="zh-CN" altLang="en-US" sz="2800" b="1">
                <a:latin typeface="宋体" panose="02010600030101010101" pitchFamily="2" charset="-122"/>
                <a:ea typeface="宋体" panose="02010600030101010101" pitchFamily="2" charset="-122"/>
              </a:rPr>
              <a:t>世纪初，欧洲形成两大敌对的军事集团：</a:t>
            </a:r>
            <a:r>
              <a:rPr lang="zh-CN" altLang="en-US" sz="2800" b="1" smtClean="0">
                <a:latin typeface="宋体" panose="02010600030101010101" pitchFamily="2" charset="-122"/>
                <a:ea typeface="宋体" panose="02010600030101010101" pitchFamily="2" charset="-122"/>
              </a:rPr>
              <a:t>德国</a:t>
            </a:r>
            <a:r>
              <a:rPr lang="zh-CN" altLang="en-US" sz="2800" b="1">
                <a:latin typeface="宋体" panose="02010600030101010101" pitchFamily="2" charset="-122"/>
                <a:ea typeface="宋体" panose="02010600030101010101" pitchFamily="2" charset="-122"/>
              </a:rPr>
              <a:t>、奥匈帝国、意大利组成“同盟国”，英国、法国、</a:t>
            </a:r>
            <a:r>
              <a:rPr lang="zh-CN" altLang="en-US" sz="2800" b="1" smtClean="0">
                <a:latin typeface="宋体" panose="02010600030101010101" pitchFamily="2" charset="-122"/>
                <a:ea typeface="宋体" panose="02010600030101010101" pitchFamily="2" charset="-122"/>
              </a:rPr>
              <a:t>俄国</a:t>
            </a:r>
            <a:r>
              <a:rPr lang="zh-CN" altLang="en-US" sz="2800" b="1">
                <a:latin typeface="宋体" panose="02010600030101010101" pitchFamily="2" charset="-122"/>
                <a:ea typeface="宋体" panose="02010600030101010101" pitchFamily="2" charset="-122"/>
              </a:rPr>
              <a:t>组成“协约国”。它们竞相扩军备战，制定战争计划</a:t>
            </a:r>
            <a:r>
              <a:rPr lang="en-US" altLang="zh-CN" sz="2800" b="1">
                <a:latin typeface="宋体" panose="02010600030101010101" pitchFamily="2" charset="-122"/>
                <a:ea typeface="宋体" panose="02010600030101010101" pitchFamily="2" charset="-122"/>
              </a:rPr>
              <a:t>, </a:t>
            </a:r>
            <a:r>
              <a:rPr lang="zh-CN" altLang="en-US" sz="2800" b="1">
                <a:latin typeface="宋体" panose="02010600030101010101" pitchFamily="2" charset="-122"/>
                <a:ea typeface="宋体" panose="02010600030101010101" pitchFamily="2" charset="-122"/>
              </a:rPr>
              <a:t>制造政治危机和局部军事冲突，国际局势日益</a:t>
            </a:r>
            <a:r>
              <a:rPr lang="zh-CN" altLang="en-US" sz="2800" b="1" smtClean="0">
                <a:latin typeface="宋体" panose="02010600030101010101" pitchFamily="2" charset="-122"/>
                <a:ea typeface="宋体" panose="02010600030101010101" pitchFamily="2" charset="-122"/>
              </a:rPr>
              <a:t>紧张。</a:t>
            </a:r>
            <a:endParaRPr lang="zh-CN" altLang="en-US" sz="2800" b="1">
              <a:latin typeface="宋体" panose="02010600030101010101" pitchFamily="2" charset="-122"/>
              <a:ea typeface="宋体" panose="02010600030101010101" pitchFamily="2" charset="-122"/>
            </a:endParaRPr>
          </a:p>
        </p:txBody>
      </p:sp>
      <p:sp>
        <p:nvSpPr>
          <p:cNvPr id="5" name="TextBox 4"/>
          <p:cNvSpPr txBox="1"/>
          <p:nvPr/>
        </p:nvSpPr>
        <p:spPr>
          <a:xfrm>
            <a:off x="323528" y="836732"/>
            <a:ext cx="8424936" cy="1077218"/>
          </a:xfrm>
          <a:prstGeom prst="rect">
            <a:avLst/>
          </a:prstGeom>
          <a:solidFill>
            <a:srgbClr val="FFFF00"/>
          </a:solidFill>
        </p:spPr>
        <p:txBody>
          <a:bodyPr wrap="square" rtlCol="0">
            <a:spAutoFit/>
          </a:bodyPr>
          <a:lstStyle/>
          <a:p>
            <a:r>
              <a:rPr lang="en-US" altLang="zh-CN" sz="3200" b="1" smtClean="0">
                <a:latin typeface="+mj-ea"/>
                <a:ea typeface="+mj-ea"/>
              </a:rPr>
              <a:t>4</a:t>
            </a:r>
            <a:r>
              <a:rPr lang="zh-CN" altLang="en-US" sz="3200" b="1" smtClean="0">
                <a:latin typeface="+mj-ea"/>
                <a:ea typeface="+mj-ea"/>
              </a:rPr>
              <a:t>、同盟国和协约国的成立，使得国际局势</a:t>
            </a:r>
            <a:r>
              <a:rPr lang="zh-CN" altLang="en-US" sz="3200" b="1">
                <a:latin typeface="+mj-ea"/>
                <a:ea typeface="+mj-ea"/>
              </a:rPr>
              <a:t>日益</a:t>
            </a:r>
            <a:r>
              <a:rPr lang="zh-CN" altLang="en-US" sz="3200" b="1" smtClean="0">
                <a:latin typeface="+mj-ea"/>
                <a:ea typeface="+mj-ea"/>
              </a:rPr>
              <a:t>紧张；</a:t>
            </a:r>
            <a:endParaRPr lang="zh-CN" altLang="en-US" sz="3200" b="1">
              <a:latin typeface="+mj-ea"/>
              <a:ea typeface="+mj-ea"/>
            </a:endParaRPr>
          </a:p>
        </p:txBody>
      </p:sp>
      <p:pic>
        <p:nvPicPr>
          <p:cNvPr id="6" name="Shape 597"/>
          <p:cNvPicPr/>
          <p:nvPr/>
        </p:nvPicPr>
        <p:blipFill>
          <a:blip r:embed="rId2"/>
          <a:stretch>
            <a:fillRect/>
          </a:stretch>
        </p:blipFill>
        <p:spPr>
          <a:xfrm>
            <a:off x="2555776" y="2860144"/>
            <a:ext cx="5256584" cy="3809216"/>
          </a:xfrm>
          <a:prstGeom prst="rect">
            <a:avLst/>
          </a:prstGeom>
        </p:spPr>
      </p:pic>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1986" name="组合 41985"/>
          <p:cNvGrpSpPr/>
          <p:nvPr/>
        </p:nvGrpSpPr>
        <p:grpSpPr>
          <a:xfrm>
            <a:off x="3785235" y="1398905"/>
            <a:ext cx="523875" cy="631190"/>
            <a:chOff x="809" y="482"/>
            <a:chExt cx="624" cy="672"/>
          </a:xfrm>
        </p:grpSpPr>
        <p:sp>
          <p:nvSpPr>
            <p:cNvPr id="41987" name="椭圆 41986"/>
            <p:cNvSpPr/>
            <p:nvPr/>
          </p:nvSpPr>
          <p:spPr>
            <a:xfrm>
              <a:off x="809" y="482"/>
              <a:ext cx="624" cy="672"/>
            </a:xfrm>
            <a:prstGeom prst="ellipse">
              <a:avLst/>
            </a:prstGeom>
            <a:solidFill>
              <a:schemeClr val="accent1"/>
            </a:solidFill>
            <a:ln w="9525" cap="flat" cmpd="sng">
              <a:solidFill>
                <a:schemeClr val="tx1"/>
              </a:solidFill>
              <a:prstDash val="solid"/>
              <a:headEnd type="none" w="med" len="med"/>
              <a:tailEnd type="none" w="med" len="med"/>
            </a:ln>
          </p:spPr>
          <p:txBody>
            <a:bodyPr/>
            <a:lstStyle/>
            <a:p>
              <a:endParaRPr lang="zh-CN" altLang="en-US" sz="2000">
                <a:solidFill>
                  <a:prstClr val="black"/>
                </a:solidFill>
                <a:latin typeface="微软雅黑" pitchFamily="34" charset="-122"/>
                <a:ea typeface="微软雅黑" pitchFamily="34" charset="-122"/>
              </a:endParaRPr>
            </a:p>
          </p:txBody>
        </p:sp>
        <p:sp>
          <p:nvSpPr>
            <p:cNvPr id="41988" name="文本框 41987"/>
            <p:cNvSpPr txBox="1"/>
            <p:nvPr/>
          </p:nvSpPr>
          <p:spPr>
            <a:xfrm>
              <a:off x="825" y="498"/>
              <a:ext cx="367" cy="425"/>
            </a:xfrm>
            <a:prstGeom prst="rect">
              <a:avLst/>
            </a:prstGeom>
            <a:noFill/>
            <a:ln w="9525">
              <a:noFill/>
            </a:ln>
          </p:spPr>
          <p:txBody>
            <a:bodyPr wrap="square" anchor="t">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意</a:t>
              </a:r>
            </a:p>
          </p:txBody>
        </p:sp>
      </p:grpSp>
      <p:sp>
        <p:nvSpPr>
          <p:cNvPr id="41991" name="文本框 41990"/>
          <p:cNvSpPr txBox="1"/>
          <p:nvPr/>
        </p:nvSpPr>
        <p:spPr>
          <a:xfrm rot="1323928">
            <a:off x="5614035" y="4463415"/>
            <a:ext cx="958215" cy="398780"/>
          </a:xfrm>
          <a:prstGeom prst="rect">
            <a:avLst/>
          </a:prstGeom>
          <a:noFill/>
          <a:ln w="9525">
            <a:noFill/>
          </a:ln>
        </p:spPr>
        <p:txBody>
          <a:bodyPr wrap="square" anchor="t">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巴尔干</a:t>
            </a:r>
          </a:p>
        </p:txBody>
      </p:sp>
      <p:sp>
        <p:nvSpPr>
          <p:cNvPr id="41992" name="直接连接符 41991"/>
          <p:cNvSpPr/>
          <p:nvPr/>
        </p:nvSpPr>
        <p:spPr>
          <a:xfrm rot="-8578491" flipV="1">
            <a:off x="6400800" y="4798695"/>
            <a:ext cx="1087120" cy="588010"/>
          </a:xfrm>
          <a:prstGeom prst="line">
            <a:avLst/>
          </a:prstGeom>
          <a:ln w="57150" cap="flat" cmpd="sng">
            <a:solidFill>
              <a:schemeClr val="tx1"/>
            </a:solidFill>
            <a:prstDash val="solid"/>
            <a:headEnd type="none" w="med" len="med"/>
            <a:tailEnd type="triangle" w="med" len="med"/>
          </a:ln>
        </p:spPr>
        <p:txBody>
          <a:bodyPr/>
          <a:lstStyle/>
          <a:p/>
        </p:txBody>
      </p:sp>
      <p:sp>
        <p:nvSpPr>
          <p:cNvPr id="41993" name="直接连接符 41992"/>
          <p:cNvSpPr/>
          <p:nvPr/>
        </p:nvSpPr>
        <p:spPr>
          <a:xfrm rot="2353737" flipV="1">
            <a:off x="4603750" y="4399280"/>
            <a:ext cx="1244600" cy="196850"/>
          </a:xfrm>
          <a:prstGeom prst="line">
            <a:avLst/>
          </a:prstGeom>
          <a:ln w="57150" cap="flat" cmpd="sng">
            <a:solidFill>
              <a:schemeClr val="tx1"/>
            </a:solidFill>
            <a:prstDash val="solid"/>
            <a:headEnd type="none" w="med" len="med"/>
            <a:tailEnd type="triangle" w="med" len="med"/>
          </a:ln>
        </p:spPr>
        <p:txBody>
          <a:bodyPr/>
          <a:lstStyle/>
          <a:p/>
        </p:txBody>
      </p:sp>
      <p:sp>
        <p:nvSpPr>
          <p:cNvPr id="41994" name="直接连接符 41993"/>
          <p:cNvSpPr/>
          <p:nvPr/>
        </p:nvSpPr>
        <p:spPr>
          <a:xfrm flipV="1">
            <a:off x="4430395" y="1682115"/>
            <a:ext cx="727710" cy="42545"/>
          </a:xfrm>
          <a:prstGeom prst="line">
            <a:avLst/>
          </a:prstGeom>
          <a:ln w="57150" cap="flat" cmpd="sng">
            <a:solidFill>
              <a:schemeClr val="tx1"/>
            </a:solidFill>
            <a:prstDash val="solid"/>
            <a:headEnd type="none" w="med" len="med"/>
            <a:tailEnd type="triangle" w="med" len="med"/>
          </a:ln>
        </p:spPr>
        <p:txBody>
          <a:bodyPr/>
          <a:lstStyle/>
          <a:p/>
        </p:txBody>
      </p:sp>
      <p:sp>
        <p:nvSpPr>
          <p:cNvPr id="41995" name="直接连接符 41994"/>
          <p:cNvSpPr/>
          <p:nvPr/>
        </p:nvSpPr>
        <p:spPr>
          <a:xfrm rot="10870575" flipV="1">
            <a:off x="6202045" y="1688465"/>
            <a:ext cx="1073785" cy="24765"/>
          </a:xfrm>
          <a:prstGeom prst="line">
            <a:avLst/>
          </a:prstGeom>
          <a:ln w="57150" cap="flat" cmpd="sng">
            <a:solidFill>
              <a:schemeClr val="tx1"/>
            </a:solidFill>
            <a:prstDash val="solid"/>
            <a:headEnd type="none" w="med" len="med"/>
            <a:tailEnd type="triangle" w="med" len="med"/>
          </a:ln>
        </p:spPr>
        <p:txBody>
          <a:bodyPr/>
          <a:lstStyle/>
          <a:p/>
        </p:txBody>
      </p:sp>
      <p:sp>
        <p:nvSpPr>
          <p:cNvPr id="41998" name="文本框 41997"/>
          <p:cNvSpPr txBox="1"/>
          <p:nvPr/>
        </p:nvSpPr>
        <p:spPr>
          <a:xfrm>
            <a:off x="5053330" y="1323340"/>
            <a:ext cx="1429385" cy="39878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突尼斯</a:t>
            </a:r>
            <a:endParaRPr lang="zh-CN" altLang="en-US" sz="2000" b="1">
              <a:solidFill>
                <a:prstClr val="black"/>
              </a:solidFill>
              <a:latin typeface="微软雅黑" pitchFamily="34" charset="-122"/>
              <a:ea typeface="微软雅黑" pitchFamily="34" charset="-122"/>
              <a:cs typeface="微软雅黑" panose="020b0503020204020204" pitchFamily="34" charset="-122"/>
            </a:endParaRPr>
          </a:p>
        </p:txBody>
      </p:sp>
      <p:sp>
        <p:nvSpPr>
          <p:cNvPr id="41999" name="直接连接符 41998"/>
          <p:cNvSpPr/>
          <p:nvPr/>
        </p:nvSpPr>
        <p:spPr>
          <a:xfrm>
            <a:off x="4503420" y="5575300"/>
            <a:ext cx="838200" cy="635"/>
          </a:xfrm>
          <a:prstGeom prst="line">
            <a:avLst/>
          </a:prstGeom>
          <a:ln w="57150" cap="flat" cmpd="sng">
            <a:solidFill>
              <a:schemeClr val="tx1"/>
            </a:solidFill>
            <a:prstDash val="solid"/>
            <a:headEnd type="none" w="med" len="med"/>
            <a:tailEnd type="triangle" w="med" len="med"/>
          </a:ln>
        </p:spPr>
        <p:txBody>
          <a:bodyPr/>
          <a:lstStyle/>
          <a:p/>
        </p:txBody>
      </p:sp>
      <p:grpSp>
        <p:nvGrpSpPr>
          <p:cNvPr id="42000" name="组合 41999"/>
          <p:cNvGrpSpPr/>
          <p:nvPr/>
        </p:nvGrpSpPr>
        <p:grpSpPr>
          <a:xfrm>
            <a:off x="7524750" y="3313430"/>
            <a:ext cx="591820" cy="550545"/>
            <a:chOff x="4272" y="1952"/>
            <a:chExt cx="624" cy="672"/>
          </a:xfrm>
        </p:grpSpPr>
        <p:sp>
          <p:nvSpPr>
            <p:cNvPr id="42001" name="椭圆 42000"/>
            <p:cNvSpPr/>
            <p:nvPr/>
          </p:nvSpPr>
          <p:spPr>
            <a:xfrm>
              <a:off x="4272" y="1952"/>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algn="ctr">
                <a:buClr>
                  <a:prstClr val="white"/>
                </a:buClr>
              </a:pPr>
              <a:endParaRPr sz="2000">
                <a:solidFill>
                  <a:prstClr val="black"/>
                </a:solidFill>
                <a:latin typeface="微软雅黑" pitchFamily="34" charset="-122"/>
                <a:ea typeface="微软雅黑" pitchFamily="34" charset="-122"/>
              </a:endParaRPr>
            </a:p>
          </p:txBody>
        </p:sp>
        <p:sp>
          <p:nvSpPr>
            <p:cNvPr id="42002" name="文本框 42001"/>
            <p:cNvSpPr txBox="1"/>
            <p:nvPr/>
          </p:nvSpPr>
          <p:spPr>
            <a:xfrm>
              <a:off x="4304" y="1984"/>
              <a:ext cx="367" cy="487"/>
            </a:xfrm>
            <a:prstGeom prst="rect">
              <a:avLst/>
            </a:prstGeom>
            <a:noFill/>
            <a:ln w="9525">
              <a:noFill/>
            </a:ln>
          </p:spPr>
          <p:txBody>
            <a:bodyPr wrap="square" anchor="t">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英</a:t>
              </a:r>
            </a:p>
          </p:txBody>
        </p:sp>
      </p:grpSp>
      <p:sp>
        <p:nvSpPr>
          <p:cNvPr id="42003" name="直接连接符 42002"/>
          <p:cNvSpPr/>
          <p:nvPr/>
        </p:nvSpPr>
        <p:spPr>
          <a:xfrm rot="-281005" flipV="1">
            <a:off x="4760595" y="2750185"/>
            <a:ext cx="1230630" cy="456565"/>
          </a:xfrm>
          <a:prstGeom prst="line">
            <a:avLst/>
          </a:prstGeom>
          <a:ln w="57150" cap="flat" cmpd="sng">
            <a:solidFill>
              <a:schemeClr val="tx1"/>
            </a:solidFill>
            <a:prstDash val="solid"/>
            <a:headEnd type="none" w="med" len="med"/>
            <a:tailEnd type="triangle" w="med" len="med"/>
          </a:ln>
        </p:spPr>
        <p:txBody>
          <a:bodyPr/>
          <a:lstStyle/>
          <a:p/>
        </p:txBody>
      </p:sp>
      <p:sp>
        <p:nvSpPr>
          <p:cNvPr id="42004" name="右箭头 42003"/>
          <p:cNvSpPr/>
          <p:nvPr/>
        </p:nvSpPr>
        <p:spPr>
          <a:xfrm>
            <a:off x="4787900" y="3441700"/>
            <a:ext cx="1006475" cy="294005"/>
          </a:xfrm>
          <a:prstGeom prst="righ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lstStyle/>
          <a:p>
            <a:endParaRPr lang="zh-CN" altLang="en-US" sz="2000">
              <a:solidFill>
                <a:prstClr val="black"/>
              </a:solidFill>
              <a:latin typeface="微软雅黑" panose="020b0503020204020204" pitchFamily="34" charset="-122"/>
              <a:ea typeface="微软雅黑" panose="020b0503020204020204" pitchFamily="34" charset="-122"/>
            </a:endParaRPr>
          </a:p>
        </p:txBody>
      </p:sp>
      <p:sp>
        <p:nvSpPr>
          <p:cNvPr id="42005" name="直接连接符 42004"/>
          <p:cNvSpPr/>
          <p:nvPr/>
        </p:nvSpPr>
        <p:spPr>
          <a:xfrm rot="-87360" flipH="1">
            <a:off x="6210935" y="1833245"/>
            <a:ext cx="1087120" cy="735330"/>
          </a:xfrm>
          <a:prstGeom prst="line">
            <a:avLst/>
          </a:prstGeom>
          <a:ln w="57150" cap="flat" cmpd="sng">
            <a:solidFill>
              <a:schemeClr val="tx1"/>
            </a:solidFill>
            <a:prstDash val="solid"/>
            <a:headEnd type="none" w="med" len="med"/>
            <a:tailEnd type="triangle" w="med" len="med"/>
          </a:ln>
        </p:spPr>
        <p:txBody>
          <a:bodyPr/>
          <a:lstStyle/>
          <a:p/>
        </p:txBody>
      </p:sp>
      <p:sp>
        <p:nvSpPr>
          <p:cNvPr id="42006" name="直接连接符 42005"/>
          <p:cNvSpPr/>
          <p:nvPr/>
        </p:nvSpPr>
        <p:spPr>
          <a:xfrm rot="10870575" flipV="1">
            <a:off x="6416675" y="5483225"/>
            <a:ext cx="1073785" cy="24765"/>
          </a:xfrm>
          <a:prstGeom prst="line">
            <a:avLst/>
          </a:prstGeom>
          <a:ln w="57150" cap="flat" cmpd="sng">
            <a:solidFill>
              <a:schemeClr val="tx1"/>
            </a:solidFill>
            <a:prstDash val="solid"/>
            <a:headEnd type="none" w="med" len="med"/>
            <a:tailEnd type="triangle" w="med" len="med"/>
          </a:ln>
        </p:spPr>
        <p:txBody>
          <a:bodyPr/>
          <a:lstStyle/>
          <a:p/>
        </p:txBody>
      </p:sp>
      <p:sp>
        <p:nvSpPr>
          <p:cNvPr id="42007" name="左箭头 42006"/>
          <p:cNvSpPr/>
          <p:nvPr/>
        </p:nvSpPr>
        <p:spPr>
          <a:xfrm>
            <a:off x="6197600" y="3488690"/>
            <a:ext cx="1006475" cy="294005"/>
          </a:xfrm>
          <a:prstGeom prst="leftArrow">
            <a:avLst>
              <a:gd name="adj1" fmla="val 50000"/>
              <a:gd name="adj2" fmla="val 156250"/>
            </a:avLst>
          </a:prstGeom>
          <a:solidFill>
            <a:srgbClr val="FF0000"/>
          </a:solidFill>
          <a:ln w="9525" cap="flat" cmpd="sng">
            <a:solidFill>
              <a:schemeClr val="tx1"/>
            </a:solidFill>
            <a:prstDash val="solid"/>
            <a:miter/>
            <a:headEnd type="none" w="med" len="med"/>
            <a:tailEnd type="none" w="med" len="med"/>
          </a:ln>
        </p:spPr>
        <p:txBody>
          <a:bodyPr/>
          <a:lstStyle/>
          <a:p>
            <a:endParaRPr lang="zh-CN" altLang="en-US" sz="2000">
              <a:solidFill>
                <a:prstClr val="black"/>
              </a:solidFill>
              <a:latin typeface="微软雅黑" panose="020b0503020204020204" pitchFamily="34" charset="-122"/>
              <a:ea typeface="微软雅黑" panose="020b0503020204020204" pitchFamily="34" charset="-122"/>
            </a:endParaRPr>
          </a:p>
        </p:txBody>
      </p:sp>
      <p:grpSp>
        <p:nvGrpSpPr>
          <p:cNvPr id="42008" name="组合 42007"/>
          <p:cNvGrpSpPr/>
          <p:nvPr/>
        </p:nvGrpSpPr>
        <p:grpSpPr>
          <a:xfrm>
            <a:off x="7437120" y="1585595"/>
            <a:ext cx="584835" cy="598805"/>
            <a:chOff x="4256" y="560"/>
            <a:chExt cx="624" cy="672"/>
          </a:xfrm>
        </p:grpSpPr>
        <p:sp>
          <p:nvSpPr>
            <p:cNvPr id="42009" name="椭圆 42008"/>
            <p:cNvSpPr/>
            <p:nvPr/>
          </p:nvSpPr>
          <p:spPr>
            <a:xfrm>
              <a:off x="4256" y="560"/>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algn="ctr">
                <a:buClr>
                  <a:prstClr val="white"/>
                </a:buClr>
              </a:pPr>
              <a:endParaRPr sz="2000">
                <a:solidFill>
                  <a:prstClr val="black"/>
                </a:solidFill>
                <a:latin typeface="微软雅黑" panose="020b0503020204020204" pitchFamily="34" charset="-122"/>
                <a:ea typeface="微软雅黑" panose="020b0503020204020204" pitchFamily="34" charset="-122"/>
              </a:endParaRPr>
            </a:p>
          </p:txBody>
        </p:sp>
        <p:sp>
          <p:nvSpPr>
            <p:cNvPr id="42010" name="文本框 42009"/>
            <p:cNvSpPr txBox="1"/>
            <p:nvPr/>
          </p:nvSpPr>
          <p:spPr>
            <a:xfrm>
              <a:off x="4298" y="663"/>
              <a:ext cx="367" cy="448"/>
            </a:xfrm>
            <a:prstGeom prst="rect">
              <a:avLst/>
            </a:prstGeom>
            <a:noFill/>
            <a:ln w="9525">
              <a:noFill/>
            </a:ln>
          </p:spPr>
          <p:txBody>
            <a:bodyPr wrap="square" anchor="t">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法</a:t>
              </a:r>
            </a:p>
          </p:txBody>
        </p:sp>
      </p:grpSp>
      <p:grpSp>
        <p:nvGrpSpPr>
          <p:cNvPr id="42011" name="组合 42010"/>
          <p:cNvGrpSpPr/>
          <p:nvPr/>
        </p:nvGrpSpPr>
        <p:grpSpPr>
          <a:xfrm>
            <a:off x="4006215" y="3341370"/>
            <a:ext cx="523875" cy="686435"/>
            <a:chOff x="800" y="1936"/>
            <a:chExt cx="624" cy="672"/>
          </a:xfrm>
        </p:grpSpPr>
        <p:sp>
          <p:nvSpPr>
            <p:cNvPr id="42012" name="椭圆 42011"/>
            <p:cNvSpPr/>
            <p:nvPr/>
          </p:nvSpPr>
          <p:spPr>
            <a:xfrm>
              <a:off x="800" y="1936"/>
              <a:ext cx="624" cy="67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lstStyle/>
            <a:p>
              <a:pPr algn="ctr">
                <a:buClr>
                  <a:prstClr val="white"/>
                </a:buClr>
              </a:pPr>
              <a:endParaRPr sz="2000">
                <a:solidFill>
                  <a:prstClr val="black"/>
                </a:solidFill>
                <a:latin typeface="微软雅黑" panose="020b0503020204020204" pitchFamily="34" charset="-122"/>
                <a:ea typeface="微软雅黑" panose="020b0503020204020204" pitchFamily="34" charset="-122"/>
              </a:endParaRPr>
            </a:p>
          </p:txBody>
        </p:sp>
        <p:sp>
          <p:nvSpPr>
            <p:cNvPr id="42013" name="文本框 42012"/>
            <p:cNvSpPr txBox="1"/>
            <p:nvPr/>
          </p:nvSpPr>
          <p:spPr>
            <a:xfrm>
              <a:off x="848" y="1952"/>
              <a:ext cx="367" cy="390"/>
            </a:xfrm>
            <a:prstGeom prst="rect">
              <a:avLst/>
            </a:prstGeom>
            <a:noFill/>
            <a:ln w="9525">
              <a:noFill/>
            </a:ln>
          </p:spPr>
          <p:txBody>
            <a:bodyPr wrap="square" anchor="t">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德</a:t>
              </a:r>
            </a:p>
          </p:txBody>
        </p:sp>
      </p:grpSp>
      <p:grpSp>
        <p:nvGrpSpPr>
          <p:cNvPr id="42014" name="组合 42013"/>
          <p:cNvGrpSpPr/>
          <p:nvPr/>
        </p:nvGrpSpPr>
        <p:grpSpPr>
          <a:xfrm>
            <a:off x="3979545" y="5280660"/>
            <a:ext cx="523875" cy="590550"/>
            <a:chOff x="800" y="3264"/>
            <a:chExt cx="624" cy="672"/>
          </a:xfrm>
        </p:grpSpPr>
        <p:sp>
          <p:nvSpPr>
            <p:cNvPr id="42015" name="椭圆 42014"/>
            <p:cNvSpPr/>
            <p:nvPr/>
          </p:nvSpPr>
          <p:spPr>
            <a:xfrm>
              <a:off x="800" y="3264"/>
              <a:ext cx="624" cy="672"/>
            </a:xfrm>
            <a:prstGeom prst="ellipse">
              <a:avLst/>
            </a:prstGeom>
            <a:solidFill>
              <a:schemeClr val="accent1"/>
            </a:solidFill>
            <a:ln w="9525" cap="flat" cmpd="sng">
              <a:solidFill>
                <a:schemeClr val="tx1"/>
              </a:solidFill>
              <a:prstDash val="solid"/>
              <a:headEnd type="none" w="med" len="med"/>
              <a:tailEnd type="none" w="med" len="med"/>
            </a:ln>
          </p:spPr>
          <p:txBody>
            <a:bodyPr/>
            <a:lstStyle/>
            <a:p>
              <a:endParaRPr lang="zh-CN" altLang="en-US" sz="2000">
                <a:solidFill>
                  <a:prstClr val="black"/>
                </a:solidFill>
                <a:latin typeface="微软雅黑" panose="020b0503020204020204" pitchFamily="34" charset="-122"/>
                <a:ea typeface="微软雅黑" panose="020b0503020204020204" pitchFamily="34" charset="-122"/>
              </a:endParaRPr>
            </a:p>
          </p:txBody>
        </p:sp>
        <p:sp>
          <p:nvSpPr>
            <p:cNvPr id="42016" name="文本框 42015"/>
            <p:cNvSpPr txBox="1"/>
            <p:nvPr/>
          </p:nvSpPr>
          <p:spPr>
            <a:xfrm>
              <a:off x="832" y="3280"/>
              <a:ext cx="367" cy="454"/>
            </a:xfrm>
            <a:prstGeom prst="rect">
              <a:avLst/>
            </a:prstGeom>
            <a:noFill/>
            <a:ln w="9525">
              <a:noFill/>
            </a:ln>
          </p:spPr>
          <p:txBody>
            <a:bodyPr wrap="square" anchor="t">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奥</a:t>
              </a:r>
            </a:p>
          </p:txBody>
        </p:sp>
      </p:grpSp>
      <p:grpSp>
        <p:nvGrpSpPr>
          <p:cNvPr id="42017" name="组合 42016"/>
          <p:cNvGrpSpPr/>
          <p:nvPr/>
        </p:nvGrpSpPr>
        <p:grpSpPr>
          <a:xfrm>
            <a:off x="7490460" y="5000625"/>
            <a:ext cx="523875" cy="574675"/>
            <a:chOff x="4256" y="3264"/>
            <a:chExt cx="624" cy="672"/>
          </a:xfrm>
        </p:grpSpPr>
        <p:sp>
          <p:nvSpPr>
            <p:cNvPr id="42018" name="椭圆 42017"/>
            <p:cNvSpPr/>
            <p:nvPr/>
          </p:nvSpPr>
          <p:spPr>
            <a:xfrm>
              <a:off x="4256" y="3264"/>
              <a:ext cx="624" cy="672"/>
            </a:xfrm>
            <a:prstGeom prst="ellipse">
              <a:avLst/>
            </a:prstGeom>
            <a:solidFill>
              <a:schemeClr val="accent1"/>
            </a:solidFill>
            <a:ln w="9525" cap="flat" cmpd="sng">
              <a:solidFill>
                <a:schemeClr val="tx1"/>
              </a:solidFill>
              <a:prstDash val="solid"/>
              <a:headEnd type="none" w="med" len="med"/>
              <a:tailEnd type="none" w="med" len="med"/>
            </a:ln>
          </p:spPr>
          <p:txBody>
            <a:bodyPr/>
            <a:lstStyle/>
            <a:p>
              <a:endParaRPr lang="zh-CN" altLang="en-US" sz="2000">
                <a:solidFill>
                  <a:prstClr val="black"/>
                </a:solidFill>
                <a:latin typeface="微软雅黑" panose="020b0503020204020204" pitchFamily="34" charset="-122"/>
                <a:ea typeface="微软雅黑" panose="020b0503020204020204" pitchFamily="34" charset="-122"/>
              </a:endParaRPr>
            </a:p>
          </p:txBody>
        </p:sp>
        <p:sp>
          <p:nvSpPr>
            <p:cNvPr id="42019" name="文本框 42018"/>
            <p:cNvSpPr txBox="1"/>
            <p:nvPr/>
          </p:nvSpPr>
          <p:spPr>
            <a:xfrm>
              <a:off x="4297" y="3296"/>
              <a:ext cx="367" cy="466"/>
            </a:xfrm>
            <a:prstGeom prst="rect">
              <a:avLst/>
            </a:prstGeom>
            <a:noFill/>
            <a:ln w="9525">
              <a:noFill/>
            </a:ln>
          </p:spPr>
          <p:txBody>
            <a:bodyPr wrap="square" anchor="t">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俄</a:t>
              </a:r>
            </a:p>
          </p:txBody>
        </p:sp>
      </p:grpSp>
      <p:sp>
        <p:nvSpPr>
          <p:cNvPr id="42021" name="文本框 42020">
            <a:hlinkClick r:id="rId3" action="ppaction://hlinksldjump"/>
          </p:cNvPr>
          <p:cNvSpPr txBox="1"/>
          <p:nvPr/>
        </p:nvSpPr>
        <p:spPr>
          <a:xfrm>
            <a:off x="4733290" y="3075940"/>
            <a:ext cx="2821940" cy="398780"/>
          </a:xfrm>
          <a:prstGeom prst="rect">
            <a:avLst/>
          </a:prstGeom>
          <a:noFill/>
          <a:ln w="9525">
            <a:noFill/>
          </a:ln>
        </p:spPr>
        <p:txBody>
          <a:bodyPr wrap="square">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世界市场</a:t>
            </a:r>
            <a:r>
              <a:rPr lang="zh-CN" altLang="en-US" sz="2000">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、殖民地</a:t>
            </a:r>
            <a:endParaRPr lang="zh-CN" altLang="en-US" sz="2000">
              <a:solidFill>
                <a:prstClr val="black"/>
              </a:solidFill>
              <a:latin typeface="微软雅黑" pitchFamily="34" charset="-122"/>
              <a:ea typeface="微软雅黑" pitchFamily="34" charset="-122"/>
              <a:cs typeface="微软雅黑" panose="020b0503020204020204" pitchFamily="34" charset="-122"/>
            </a:endParaRPr>
          </a:p>
        </p:txBody>
      </p:sp>
      <p:sp>
        <p:nvSpPr>
          <p:cNvPr id="42024" name="文本框 42023">
            <a:hlinkClick r:id="rId4" action="ppaction://hlinksldjump"/>
          </p:cNvPr>
          <p:cNvSpPr txBox="1"/>
          <p:nvPr/>
        </p:nvSpPr>
        <p:spPr>
          <a:xfrm>
            <a:off x="5158105" y="5353685"/>
            <a:ext cx="1083310" cy="39878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巴尔干</a:t>
            </a:r>
            <a:endParaRPr lang="zh-CN" altLang="en-US"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2027" name="文本框 42026">
            <a:hlinkClick r:id="rId4" action="ppaction://hlinksldjump"/>
          </p:cNvPr>
          <p:cNvSpPr txBox="1"/>
          <p:nvPr/>
        </p:nvSpPr>
        <p:spPr>
          <a:xfrm rot="20312072">
            <a:off x="5125720" y="2260600"/>
            <a:ext cx="1463675" cy="39878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prstClr val="black"/>
                </a:solidFill>
                <a:latin typeface="微软雅黑" panose="020b0503020204020204" pitchFamily="34" charset="-122"/>
                <a:ea typeface="微软雅黑" panose="020b0503020204020204" pitchFamily="34" charset="-122"/>
                <a:cs typeface="微软雅黑" panose="020b0503020204020204" pitchFamily="34" charset="-122"/>
              </a:rPr>
              <a:t>普法战争</a:t>
            </a:r>
            <a:endParaRPr lang="zh-CN" altLang="en-US" sz="2000">
              <a:solidFill>
                <a:prstClr val="black"/>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42028" name="组合 42027"/>
          <p:cNvGrpSpPr/>
          <p:nvPr/>
        </p:nvGrpSpPr>
        <p:grpSpPr>
          <a:xfrm>
            <a:off x="3528060" y="4185285"/>
            <a:ext cx="901266" cy="955675"/>
            <a:chOff x="269" y="2562"/>
            <a:chExt cx="843" cy="624"/>
          </a:xfrm>
        </p:grpSpPr>
        <p:sp>
          <p:nvSpPr>
            <p:cNvPr id="42029" name="直接连接符 42028"/>
            <p:cNvSpPr/>
            <p:nvPr/>
          </p:nvSpPr>
          <p:spPr>
            <a:xfrm flipH="1">
              <a:off x="1034" y="2562"/>
              <a:ext cx="0" cy="624"/>
            </a:xfrm>
            <a:prstGeom prst="line">
              <a:avLst/>
            </a:prstGeom>
            <a:ln w="38100" cap="flat" cmpd="sng">
              <a:solidFill>
                <a:schemeClr val="tx1"/>
              </a:solidFill>
              <a:prstDash val="solid"/>
              <a:headEnd type="none" w="med" len="med"/>
              <a:tailEnd type="none" w="med" len="med"/>
            </a:ln>
          </p:spPr>
          <p:txBody>
            <a:bodyPr/>
            <a:lstStyle/>
            <a:p/>
          </p:txBody>
        </p:sp>
        <p:sp>
          <p:nvSpPr>
            <p:cNvPr id="42030" name="文本框 42029"/>
            <p:cNvSpPr txBox="1"/>
            <p:nvPr/>
          </p:nvSpPr>
          <p:spPr>
            <a:xfrm>
              <a:off x="269" y="2719"/>
              <a:ext cx="843" cy="26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rPr>
                <a:t>1879</a:t>
              </a:r>
            </a:p>
          </p:txBody>
        </p:sp>
      </p:grpSp>
      <p:grpSp>
        <p:nvGrpSpPr>
          <p:cNvPr id="42031" name="组合 42030"/>
          <p:cNvGrpSpPr/>
          <p:nvPr/>
        </p:nvGrpSpPr>
        <p:grpSpPr>
          <a:xfrm>
            <a:off x="7140575" y="2341245"/>
            <a:ext cx="819785" cy="828675"/>
            <a:chOff x="4032" y="1408"/>
            <a:chExt cx="681" cy="672"/>
          </a:xfrm>
        </p:grpSpPr>
        <p:sp>
          <p:nvSpPr>
            <p:cNvPr id="42032" name="直接连接符 42031"/>
            <p:cNvSpPr/>
            <p:nvPr/>
          </p:nvSpPr>
          <p:spPr>
            <a:xfrm flipH="1">
              <a:off x="4597" y="1408"/>
              <a:ext cx="0" cy="672"/>
            </a:xfrm>
            <a:prstGeom prst="line">
              <a:avLst/>
            </a:prstGeom>
            <a:ln w="38100" cap="flat" cmpd="sng">
              <a:solidFill>
                <a:srgbClr val="FF0000"/>
              </a:solidFill>
              <a:prstDash val="sysDot"/>
              <a:headEnd type="none" w="med" len="med"/>
              <a:tailEnd type="none" w="med" len="med"/>
            </a:ln>
          </p:spPr>
          <p:txBody>
            <a:bodyPr/>
            <a:lstStyle/>
            <a:p/>
          </p:txBody>
        </p:sp>
        <p:sp>
          <p:nvSpPr>
            <p:cNvPr id="42033" name="文本框 42032"/>
            <p:cNvSpPr txBox="1"/>
            <p:nvPr/>
          </p:nvSpPr>
          <p:spPr>
            <a:xfrm>
              <a:off x="4032" y="1549"/>
              <a:ext cx="681" cy="323"/>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hlinkClick r:id="rId4" action="ppaction://hlinksldjump"/>
                </a:rPr>
                <a:t>1904</a:t>
              </a:r>
            </a:p>
          </p:txBody>
        </p:sp>
      </p:grpSp>
      <p:grpSp>
        <p:nvGrpSpPr>
          <p:cNvPr id="42034" name="组合 42033"/>
          <p:cNvGrpSpPr/>
          <p:nvPr/>
        </p:nvGrpSpPr>
        <p:grpSpPr>
          <a:xfrm>
            <a:off x="7084060" y="4089400"/>
            <a:ext cx="872490" cy="872490"/>
            <a:chOff x="4079" y="2562"/>
            <a:chExt cx="590" cy="656"/>
          </a:xfrm>
        </p:grpSpPr>
        <p:sp>
          <p:nvSpPr>
            <p:cNvPr id="42035" name="直接连接符 42034"/>
            <p:cNvSpPr/>
            <p:nvPr/>
          </p:nvSpPr>
          <p:spPr>
            <a:xfrm flipH="1">
              <a:off x="4569" y="2562"/>
              <a:ext cx="0" cy="656"/>
            </a:xfrm>
            <a:prstGeom prst="line">
              <a:avLst/>
            </a:prstGeom>
            <a:ln w="38100" cap="flat" cmpd="sng">
              <a:solidFill>
                <a:srgbClr val="FF0000"/>
              </a:solidFill>
              <a:prstDash val="sysDot"/>
              <a:headEnd type="none" w="med" len="med"/>
              <a:tailEnd type="none" w="med" len="med"/>
            </a:ln>
          </p:spPr>
          <p:txBody>
            <a:bodyPr/>
            <a:lstStyle/>
            <a:p/>
          </p:txBody>
        </p:sp>
        <p:sp>
          <p:nvSpPr>
            <p:cNvPr id="42036" name="文本框 42035"/>
            <p:cNvSpPr txBox="1"/>
            <p:nvPr/>
          </p:nvSpPr>
          <p:spPr>
            <a:xfrm>
              <a:off x="4079" y="2719"/>
              <a:ext cx="590" cy="30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rPr>
                <a:t>1907</a:t>
              </a:r>
            </a:p>
          </p:txBody>
        </p:sp>
      </p:grpSp>
      <p:sp>
        <p:nvSpPr>
          <p:cNvPr id="42037" name="文本框 42036"/>
          <p:cNvSpPr txBox="1"/>
          <p:nvPr/>
        </p:nvSpPr>
        <p:spPr>
          <a:xfrm>
            <a:off x="7960995" y="3170555"/>
            <a:ext cx="490220" cy="1071245"/>
          </a:xfrm>
          <a:prstGeom prst="rect">
            <a:avLst/>
          </a:prstGeom>
          <a:noFill/>
          <a:ln w="9525">
            <a:noFill/>
          </a:ln>
        </p:spPr>
        <p:txBody>
          <a:bodyPr vert="eaVert" wrap="square" anchor="t">
            <a:spAutoFit/>
          </a:bodyPr>
          <a:lstStyle/>
          <a:p>
            <a:pPr>
              <a:buClr>
                <a:prstClr val="white"/>
              </a:buClr>
            </a:pPr>
            <a:r>
              <a:rPr lang="zh-CN" altLang="en-US" sz="2000" b="1">
                <a:solidFill>
                  <a:srgbClr val="FF0000"/>
                </a:solidFill>
                <a:latin typeface="微软雅黑" panose="020b0503020204020204" pitchFamily="34" charset="-122"/>
                <a:ea typeface="微软雅黑" panose="020b0503020204020204" pitchFamily="34" charset="-122"/>
              </a:rPr>
              <a:t>协约国</a:t>
            </a:r>
          </a:p>
        </p:txBody>
      </p:sp>
      <p:grpSp>
        <p:nvGrpSpPr>
          <p:cNvPr id="42038" name="组合 42037"/>
          <p:cNvGrpSpPr/>
          <p:nvPr/>
        </p:nvGrpSpPr>
        <p:grpSpPr>
          <a:xfrm>
            <a:off x="8315325" y="1682115"/>
            <a:ext cx="914507" cy="4188460"/>
            <a:chOff x="4905" y="802"/>
            <a:chExt cx="971" cy="2736"/>
          </a:xfrm>
        </p:grpSpPr>
        <p:sp>
          <p:nvSpPr>
            <p:cNvPr id="42039" name="右大括号 42038"/>
            <p:cNvSpPr/>
            <p:nvPr/>
          </p:nvSpPr>
          <p:spPr>
            <a:xfrm>
              <a:off x="4905" y="802"/>
              <a:ext cx="144" cy="2736"/>
            </a:xfrm>
            <a:prstGeom prst="rightBrace">
              <a:avLst>
                <a:gd name="adj1" fmla="val 158333"/>
                <a:gd name="adj2" fmla="val 50000"/>
              </a:avLst>
            </a:prstGeom>
            <a:noFill/>
            <a:ln w="38100" cap="flat" cmpd="sng">
              <a:solidFill>
                <a:srgbClr val="FF0000"/>
              </a:solidFill>
              <a:prstDash val="solid"/>
              <a:headEnd type="none" w="med" len="med"/>
              <a:tailEnd type="none" w="med" len="med"/>
            </a:ln>
          </p:spPr>
          <p:txBody>
            <a:bodyPr wrap="none" anchor="ctr"/>
            <a:lstStyle/>
            <a:p>
              <a:pPr algn="ctr">
                <a:buClr>
                  <a:prstClr val="white"/>
                </a:buClr>
              </a:pPr>
              <a:endParaRPr sz="2000">
                <a:solidFill>
                  <a:srgbClr val="FF0000"/>
                </a:solidFill>
                <a:latin typeface="微软雅黑" pitchFamily="34" charset="-122"/>
                <a:ea typeface="微软雅黑" pitchFamily="34" charset="-122"/>
              </a:endParaRPr>
            </a:p>
          </p:txBody>
        </p:sp>
        <p:sp>
          <p:nvSpPr>
            <p:cNvPr id="42040" name="文本框 42039"/>
            <p:cNvSpPr txBox="1"/>
            <p:nvPr/>
          </p:nvSpPr>
          <p:spPr>
            <a:xfrm>
              <a:off x="4953" y="1890"/>
              <a:ext cx="923" cy="26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rPr>
                <a:t>1892</a:t>
              </a:r>
            </a:p>
          </p:txBody>
        </p:sp>
      </p:grpSp>
      <p:sp>
        <p:nvSpPr>
          <p:cNvPr id="42041" name="文本框 42040"/>
          <p:cNvSpPr txBox="1"/>
          <p:nvPr/>
        </p:nvSpPr>
        <p:spPr>
          <a:xfrm>
            <a:off x="2933700" y="2341245"/>
            <a:ext cx="490220" cy="916305"/>
          </a:xfrm>
          <a:prstGeom prst="rect">
            <a:avLst/>
          </a:prstGeom>
          <a:noFill/>
          <a:ln w="9525">
            <a:noFill/>
          </a:ln>
        </p:spPr>
        <p:txBody>
          <a:bodyPr vert="eaVert" wrap="square">
            <a:spAutoFit/>
          </a:bodyPr>
          <a:lstStyle/>
          <a:p>
            <a:pPr>
              <a:buClr>
                <a:prstClr val="white"/>
              </a:buClr>
            </a:pPr>
            <a:r>
              <a:rPr lang="zh-CN" altLang="en-US" sz="2000" b="1">
                <a:solidFill>
                  <a:prstClr val="black"/>
                </a:solidFill>
                <a:latin typeface="微软雅黑" panose="020b0503020204020204" pitchFamily="34" charset="-122"/>
                <a:ea typeface="微软雅黑" panose="020b0503020204020204" pitchFamily="34" charset="-122"/>
              </a:rPr>
              <a:t>同盟国</a:t>
            </a:r>
          </a:p>
        </p:txBody>
      </p:sp>
      <p:grpSp>
        <p:nvGrpSpPr>
          <p:cNvPr id="42042" name="组合 42041"/>
          <p:cNvGrpSpPr/>
          <p:nvPr/>
        </p:nvGrpSpPr>
        <p:grpSpPr>
          <a:xfrm>
            <a:off x="2866070" y="1677670"/>
            <a:ext cx="1448324" cy="4188460"/>
            <a:chOff x="16" y="818"/>
            <a:chExt cx="1561" cy="2736"/>
          </a:xfrm>
        </p:grpSpPr>
        <p:sp>
          <p:nvSpPr>
            <p:cNvPr id="42043" name="直接连接符 42042"/>
            <p:cNvSpPr/>
            <p:nvPr/>
          </p:nvSpPr>
          <p:spPr>
            <a:xfrm>
              <a:off x="1353" y="1079"/>
              <a:ext cx="18" cy="714"/>
            </a:xfrm>
            <a:prstGeom prst="line">
              <a:avLst/>
            </a:prstGeom>
            <a:ln w="38100" cap="flat" cmpd="sng">
              <a:solidFill>
                <a:schemeClr val="tx1"/>
              </a:solidFill>
              <a:prstDash val="solid"/>
              <a:headEnd type="none" w="med" len="med"/>
              <a:tailEnd type="none" w="med" len="med"/>
            </a:ln>
          </p:spPr>
          <p:txBody>
            <a:bodyPr/>
            <a:lstStyle/>
            <a:p/>
          </p:txBody>
        </p:sp>
        <p:sp>
          <p:nvSpPr>
            <p:cNvPr id="42044" name="文本框 42043"/>
            <p:cNvSpPr txBox="1"/>
            <p:nvPr/>
          </p:nvSpPr>
          <p:spPr>
            <a:xfrm>
              <a:off x="625" y="1226"/>
              <a:ext cx="952" cy="26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rPr>
                <a:t>1882</a:t>
              </a:r>
            </a:p>
          </p:txBody>
        </p:sp>
        <p:sp>
          <p:nvSpPr>
            <p:cNvPr id="42045" name="左大括号 42044"/>
            <p:cNvSpPr/>
            <p:nvPr/>
          </p:nvSpPr>
          <p:spPr>
            <a:xfrm>
              <a:off x="617" y="818"/>
              <a:ext cx="192" cy="2736"/>
            </a:xfrm>
            <a:prstGeom prst="leftBrace">
              <a:avLst>
                <a:gd name="adj1" fmla="val 118750"/>
                <a:gd name="adj2" fmla="val 50000"/>
              </a:avLst>
            </a:prstGeom>
            <a:noFill/>
            <a:ln w="38100" cap="flat" cmpd="sng">
              <a:solidFill>
                <a:schemeClr val="tx1"/>
              </a:solidFill>
              <a:prstDash val="solid"/>
              <a:headEnd type="none" w="med" len="med"/>
              <a:tailEnd type="none" w="med" len="med"/>
            </a:ln>
          </p:spPr>
          <p:txBody>
            <a:bodyPr/>
            <a:lstStyle/>
            <a:p>
              <a:endParaRPr lang="zh-CN" altLang="en-US" sz="2000">
                <a:solidFill>
                  <a:prstClr val="black"/>
                </a:solidFill>
                <a:latin typeface="微软雅黑" panose="020b0503020204020204" pitchFamily="34" charset="-122"/>
                <a:ea typeface="微软雅黑" panose="020b0503020204020204" pitchFamily="34" charset="-122"/>
              </a:endParaRPr>
            </a:p>
          </p:txBody>
        </p:sp>
        <p:sp>
          <p:nvSpPr>
            <p:cNvPr id="42046" name="文本框 42045"/>
            <p:cNvSpPr txBox="1"/>
            <p:nvPr/>
          </p:nvSpPr>
          <p:spPr>
            <a:xfrm>
              <a:off x="16" y="1850"/>
              <a:ext cx="990" cy="260"/>
            </a:xfrm>
            <a:prstGeom prst="rect">
              <a:avLst/>
            </a:prstGeom>
            <a:noFill/>
            <a:ln w="9525">
              <a:noFill/>
            </a:ln>
          </p:spPr>
          <p:txBody>
            <a:bodyPr wrap="square" anchor="t">
              <a:spAutoFit/>
            </a:bodyPr>
            <a:lstStyle/>
            <a:p>
              <a:pPr>
                <a:buClr>
                  <a:prstClr val="white"/>
                </a:buClr>
              </a:pPr>
              <a:r>
                <a:rPr lang="en-US" altLang="zh-CN" sz="2000" b="1">
                  <a:solidFill>
                    <a:prstClr val="black"/>
                  </a:solidFill>
                  <a:latin typeface="微软雅黑" panose="020b0503020204020204" pitchFamily="34" charset="-122"/>
                  <a:ea typeface="微软雅黑" panose="020b0503020204020204" pitchFamily="34" charset="-122"/>
                </a:rPr>
                <a:t>1882</a:t>
              </a:r>
            </a:p>
          </p:txBody>
        </p:sp>
      </p:grpSp>
      <p:sp>
        <p:nvSpPr>
          <p:cNvPr id="42047" name="文本框 42046"/>
          <p:cNvSpPr txBox="1"/>
          <p:nvPr/>
        </p:nvSpPr>
        <p:spPr>
          <a:xfrm>
            <a:off x="2937510" y="120650"/>
            <a:ext cx="4109720" cy="521970"/>
          </a:xfrm>
          <a:prstGeom prst="rect">
            <a:avLst/>
          </a:prstGeom>
          <a:noFill/>
          <a:ln w="9525">
            <a:noFill/>
          </a:ln>
        </p:spPr>
        <p:txBody>
          <a:bodyPr wrap="square">
            <a:spAutoFit/>
          </a:bodyPr>
          <a:lstStyle/>
          <a:p>
            <a:pPr>
              <a:buClr>
                <a:prstClr val="white"/>
              </a:buClr>
            </a:pPr>
            <a:r>
              <a:rPr lang="zh-CN" altLang="en-US" sz="2800" b="1">
                <a:solidFill>
                  <a:srgbClr val="C00000"/>
                </a:solidFill>
                <a:latin typeface="Times New Roman" panose="02020603050405020304" pitchFamily="18" charset="0"/>
                <a:ea typeface="隶书" pitchFamily="49" charset="-122"/>
              </a:rPr>
              <a:t>欧洲列强之间的矛盾关系</a:t>
            </a:r>
          </a:p>
        </p:txBody>
      </p:sp>
      <p:sp>
        <p:nvSpPr>
          <p:cNvPr id="2" name="文本框 1"/>
          <p:cNvSpPr txBox="1"/>
          <p:nvPr/>
        </p:nvSpPr>
        <p:spPr>
          <a:xfrm>
            <a:off x="86360" y="949325"/>
            <a:ext cx="2846705" cy="5354320"/>
          </a:xfrm>
          <a:prstGeom prst="rect">
            <a:avLst/>
          </a:prstGeom>
          <a:solidFill>
            <a:schemeClr val="accent1"/>
          </a:solidFill>
        </p:spPr>
        <p:txBody>
          <a:bodyPr wrap="square" rtlCol="0" anchor="t">
            <a:spAutoFit/>
          </a:bodyPr>
          <a:lstStyle/>
          <a:p>
            <a:pPr indent="0" algn="l" fontAlgn="auto">
              <a:lnSpc>
                <a:spcPct val="100000"/>
              </a:lnSpc>
              <a:spcAft>
                <a:spcPct val="0"/>
              </a:spcAft>
            </a:pPr>
            <a:r>
              <a:rPr lang="zh-CN"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德国的目的是实现世界霸权</a:t>
            </a:r>
            <a:r>
              <a:rPr lang="en-US"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a:t>
            </a:r>
            <a:r>
              <a:rPr lang="zh-CN"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德国还要摧垮英国的海上垄断权，夺取英、法的殖民地。奥匈帝国的目的是奴役巴尔干，使塞尔维亚沦为附属国</a:t>
            </a:r>
            <a:r>
              <a:rPr lang="en-US"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a:t>
            </a:r>
            <a:r>
              <a:rPr lang="zh-CN"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英国的目的是保住世界霸主地位，打败最大的竞争对手德国，瓜分德国的殖民地和德国舰队</a:t>
            </a:r>
            <a:r>
              <a:rPr lang="en-US"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a:t>
            </a:r>
            <a:r>
              <a:rPr lang="zh-CN"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法国的目的是收复阿尔萨斯和洛林，进而夺取德国的萨尔区</a:t>
            </a:r>
            <a:r>
              <a:rPr lang="en-US"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a:t>
            </a:r>
            <a:r>
              <a:rPr lang="zh-CN"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树立法国在欧洲大陆的霸主地位。俄国的目的是摧毁德、奥在土耳其和巴尔干的势力，确立自己在这一地区的统治。</a:t>
            </a:r>
            <a:endParaRPr lang="zh-CN" altLang="zh-CN" b="1" kern="100">
              <a:latin typeface="华文楷体" panose="02010600040101010101" pitchFamily="2" charset="-122"/>
              <a:ea typeface="华文楷体" panose="02010600040101010101" pitchFamily="2" charset="-122"/>
              <a:cs typeface="Times New Roman" panose="02020603050405020304" pitchFamily="18" charset="0"/>
            </a:endParaRPr>
          </a:p>
          <a:p>
            <a:pPr indent="0" algn="l" fontAlgn="auto">
              <a:lnSpc>
                <a:spcPct val="100000"/>
              </a:lnSpc>
              <a:spcAft>
                <a:spcPct val="0"/>
              </a:spcAft>
            </a:pPr>
            <a:r>
              <a:rPr lang="en-US"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a:t>
            </a:r>
            <a:r>
              <a:rPr lang="zh-CN"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吴于廑、齐世荣 《世界史</a:t>
            </a:r>
            <a:r>
              <a:rPr lang="en-US"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a:t>
            </a:r>
            <a:r>
              <a:rPr lang="zh-CN" altLang="zh-CN" b="1" kern="100">
                <a:latin typeface="华文楷体" panose="02010600040101010101" pitchFamily="2" charset="-122"/>
                <a:ea typeface="华文楷体" panose="02010600040101010101" pitchFamily="2" charset="-122"/>
                <a:cs typeface="Times New Roman" panose="02020603050405020304" pitchFamily="18" charset="0"/>
                <a:sym typeface="+mn-ea"/>
              </a:rPr>
              <a:t>现代编（上册）</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42003"/>
                                        </p:tgtEl>
                                        <p:attrNameLst>
                                          <p:attrName>style.visibility</p:attrName>
                                        </p:attrNameLst>
                                      </p:cBhvr>
                                      <p:to>
                                        <p:strVal val="visible"/>
                                      </p:to>
                                    </p:set>
                                    <p:animEffect transition="in" filter="wipe(down)">
                                      <p:cBhvr>
                                        <p:cTn id="7" dur="500"/>
                                        <p:tgtEl>
                                          <p:spTgt spid="42003"/>
                                        </p:tgtEl>
                                      </p:cBhvr>
                                    </p:animEffect>
                                  </p:childTnLst>
                                </p:cTn>
                              </p:par>
                              <p:par>
                                <p:cTn id="8" presetID="22" presetClass="entr" presetSubtype="1" fill="hold" nodeType="withEffect">
                                  <p:stCondLst>
                                    <p:cond delay="0"/>
                                  </p:stCondLst>
                                  <p:childTnLst>
                                    <p:set>
                                      <p:cBhvr>
                                        <p:cTn id="9" dur="1" fill="hold">
                                          <p:stCondLst>
                                            <p:cond delay="0"/>
                                          </p:stCondLst>
                                        </p:cTn>
                                        <p:tgtEl>
                                          <p:spTgt spid="42005"/>
                                        </p:tgtEl>
                                        <p:attrNameLst>
                                          <p:attrName>style.visibility</p:attrName>
                                        </p:attrNameLst>
                                      </p:cBhvr>
                                      <p:to>
                                        <p:strVal val="visible"/>
                                      </p:to>
                                    </p:set>
                                    <p:animEffect transition="in" filter="wipe(up)">
                                      <p:cBhvr>
                                        <p:cTn id="10" dur="500"/>
                                        <p:tgtEl>
                                          <p:spTgt spid="4200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41999"/>
                                        </p:tgtEl>
                                        <p:attrNameLst>
                                          <p:attrName>style.visibility</p:attrName>
                                        </p:attrNameLst>
                                      </p:cBhvr>
                                      <p:to>
                                        <p:strVal val="visible"/>
                                      </p:to>
                                    </p:set>
                                    <p:animEffect transition="in" filter="wipe(left)">
                                      <p:cBhvr>
                                        <p:cTn id="15" dur="500"/>
                                        <p:tgtEl>
                                          <p:spTgt spid="41999"/>
                                        </p:tgtEl>
                                      </p:cBhvr>
                                    </p:animEffect>
                                  </p:childTnLst>
                                </p:cTn>
                              </p:par>
                              <p:par>
                                <p:cTn id="16" presetID="22" presetClass="entr" presetSubtype="2" fill="hold" nodeType="withEffect">
                                  <p:stCondLst>
                                    <p:cond delay="0"/>
                                  </p:stCondLst>
                                  <p:childTnLst>
                                    <p:set>
                                      <p:cBhvr>
                                        <p:cTn id="17" dur="1" fill="hold">
                                          <p:stCondLst>
                                            <p:cond delay="0"/>
                                          </p:stCondLst>
                                        </p:cTn>
                                        <p:tgtEl>
                                          <p:spTgt spid="42006"/>
                                        </p:tgtEl>
                                        <p:attrNameLst>
                                          <p:attrName>style.visibility</p:attrName>
                                        </p:attrNameLst>
                                      </p:cBhvr>
                                      <p:to>
                                        <p:strVal val="visible"/>
                                      </p:to>
                                    </p:set>
                                    <p:animEffect transition="in" filter="wipe(right)">
                                      <p:cBhvr>
                                        <p:cTn id="18" dur="500"/>
                                        <p:tgtEl>
                                          <p:spTgt spid="42006"/>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42004"/>
                                        </p:tgtEl>
                                        <p:attrNameLst>
                                          <p:attrName>style.visibility</p:attrName>
                                        </p:attrNameLst>
                                      </p:cBhvr>
                                      <p:to>
                                        <p:strVal val="visible"/>
                                      </p:to>
                                    </p:set>
                                    <p:animEffect transition="in" filter="wipe(left)">
                                      <p:cBhvr>
                                        <p:cTn id="23" dur="500"/>
                                        <p:tgtEl>
                                          <p:spTgt spid="42004"/>
                                        </p:tgtEl>
                                      </p:cBhvr>
                                    </p:animEffect>
                                  </p:childTnLst>
                                </p:cTn>
                              </p:par>
                              <p:par>
                                <p:cTn id="24" presetID="22" presetClass="entr" presetSubtype="2" fill="hold" nodeType="withEffect">
                                  <p:stCondLst>
                                    <p:cond delay="0"/>
                                  </p:stCondLst>
                                  <p:childTnLst>
                                    <p:set>
                                      <p:cBhvr>
                                        <p:cTn id="25" dur="1" fill="hold">
                                          <p:stCondLst>
                                            <p:cond delay="0"/>
                                          </p:stCondLst>
                                        </p:cTn>
                                        <p:tgtEl>
                                          <p:spTgt spid="42007"/>
                                        </p:tgtEl>
                                        <p:attrNameLst>
                                          <p:attrName>style.visibility</p:attrName>
                                        </p:attrNameLst>
                                      </p:cBhvr>
                                      <p:to>
                                        <p:strVal val="visible"/>
                                      </p:to>
                                    </p:set>
                                    <p:animEffect transition="in" filter="wipe(right)">
                                      <p:cBhvr>
                                        <p:cTn id="26" dur="500"/>
                                        <p:tgtEl>
                                          <p:spTgt spid="42007"/>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42021"/>
                                        </p:tgtEl>
                                        <p:attrNameLst>
                                          <p:attrName>style.visibility</p:attrName>
                                        </p:attrNameLst>
                                      </p:cBhvr>
                                      <p:to>
                                        <p:strVal val="visible"/>
                                      </p:to>
                                    </p:set>
                                    <p:animEffect transition="in" filter="wipe(down)">
                                      <p:cBhvr>
                                        <p:cTn id="31" dur="500"/>
                                        <p:tgtEl>
                                          <p:spTgt spid="42021"/>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2" presetClass="entr" presetSubtype="8" fill="hold" nodeType="clickEffect">
                                  <p:stCondLst>
                                    <p:cond delay="0"/>
                                  </p:stCondLst>
                                  <p:childTnLst>
                                    <p:set>
                                      <p:cBhvr>
                                        <p:cTn id="35" dur="1" fill="hold">
                                          <p:stCondLst>
                                            <p:cond delay="0"/>
                                          </p:stCondLst>
                                        </p:cTn>
                                        <p:tgtEl>
                                          <p:spTgt spid="41994"/>
                                        </p:tgtEl>
                                        <p:attrNameLst>
                                          <p:attrName>style.visibility</p:attrName>
                                        </p:attrNameLst>
                                      </p:cBhvr>
                                      <p:to>
                                        <p:strVal val="visible"/>
                                      </p:to>
                                    </p:set>
                                    <p:animEffect transition="in" filter="wipe(left)">
                                      <p:cBhvr>
                                        <p:cTn id="36" dur="500"/>
                                        <p:tgtEl>
                                          <p:spTgt spid="41994"/>
                                        </p:tgtEl>
                                      </p:cBhvr>
                                    </p:animEffect>
                                  </p:childTnLst>
                                </p:cTn>
                              </p:par>
                              <p:par>
                                <p:cTn id="37" presetID="22" presetClass="entr" presetSubtype="2" fill="hold" nodeType="withEffect">
                                  <p:stCondLst>
                                    <p:cond delay="0"/>
                                  </p:stCondLst>
                                  <p:childTnLst>
                                    <p:set>
                                      <p:cBhvr>
                                        <p:cTn id="38" dur="1" fill="hold">
                                          <p:stCondLst>
                                            <p:cond delay="0"/>
                                          </p:stCondLst>
                                        </p:cTn>
                                        <p:tgtEl>
                                          <p:spTgt spid="41995"/>
                                        </p:tgtEl>
                                        <p:attrNameLst>
                                          <p:attrName>style.visibility</p:attrName>
                                        </p:attrNameLst>
                                      </p:cBhvr>
                                      <p:to>
                                        <p:strVal val="visible"/>
                                      </p:to>
                                    </p:set>
                                    <p:animEffect transition="in" filter="wipe(right)">
                                      <p:cBhvr>
                                        <p:cTn id="39" dur="500"/>
                                        <p:tgtEl>
                                          <p:spTgt spid="41995"/>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41993"/>
                                        </p:tgtEl>
                                        <p:attrNameLst>
                                          <p:attrName>style.visibility</p:attrName>
                                        </p:attrNameLst>
                                      </p:cBhvr>
                                      <p:to>
                                        <p:strVal val="visible"/>
                                      </p:to>
                                    </p:set>
                                    <p:animEffect transition="in" filter="wipe(up)">
                                      <p:cBhvr>
                                        <p:cTn id="44" dur="500"/>
                                        <p:tgtEl>
                                          <p:spTgt spid="41993"/>
                                        </p:tgtEl>
                                      </p:cBhvr>
                                    </p:animEffect>
                                  </p:childTnLst>
                                </p:cTn>
                              </p:par>
                              <p:par>
                                <p:cTn id="45" presetID="22" presetClass="entr" presetSubtype="4" fill="hold" nodeType="withEffect">
                                  <p:stCondLst>
                                    <p:cond delay="0"/>
                                  </p:stCondLst>
                                  <p:childTnLst>
                                    <p:set>
                                      <p:cBhvr>
                                        <p:cTn id="46" dur="1" fill="hold">
                                          <p:stCondLst>
                                            <p:cond delay="0"/>
                                          </p:stCondLst>
                                        </p:cTn>
                                        <p:tgtEl>
                                          <p:spTgt spid="41992"/>
                                        </p:tgtEl>
                                        <p:attrNameLst>
                                          <p:attrName>style.visibility</p:attrName>
                                        </p:attrNameLst>
                                      </p:cBhvr>
                                      <p:to>
                                        <p:strVal val="visible"/>
                                      </p:to>
                                    </p:set>
                                    <p:animEffect transition="in" filter="wipe(down)">
                                      <p:cBhvr>
                                        <p:cTn id="47" dur="500"/>
                                        <p:tgtEl>
                                          <p:spTgt spid="4199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9" presetClass="entr" presetSubtype="0" fill="hold" nodeType="clickEffect">
                                  <p:stCondLst>
                                    <p:cond delay="0"/>
                                  </p:stCondLst>
                                  <p:childTnLst>
                                    <p:set>
                                      <p:cBhvr>
                                        <p:cTn id="51" dur="1" fill="hold">
                                          <p:stCondLst>
                                            <p:cond delay="0"/>
                                          </p:stCondLst>
                                        </p:cTn>
                                        <p:tgtEl>
                                          <p:spTgt spid="42028"/>
                                        </p:tgtEl>
                                        <p:attrNameLst>
                                          <p:attrName>style.visibility</p:attrName>
                                        </p:attrNameLst>
                                      </p:cBhvr>
                                      <p:to>
                                        <p:strVal val="visible"/>
                                      </p:to>
                                    </p:set>
                                    <p:animEffect transition="in" filter="dissolve">
                                      <p:cBhvr>
                                        <p:cTn id="52" dur="500"/>
                                        <p:tgtEl>
                                          <p:spTgt spid="42028"/>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9" presetClass="entr" presetSubtype="0" fill="hold" nodeType="clickEffect">
                                  <p:stCondLst>
                                    <p:cond delay="0"/>
                                  </p:stCondLst>
                                  <p:childTnLst>
                                    <p:set>
                                      <p:cBhvr>
                                        <p:cTn id="56" dur="1" fill="hold">
                                          <p:stCondLst>
                                            <p:cond delay="0"/>
                                          </p:stCondLst>
                                        </p:cTn>
                                        <p:tgtEl>
                                          <p:spTgt spid="42042"/>
                                        </p:tgtEl>
                                        <p:attrNameLst>
                                          <p:attrName>style.visibility</p:attrName>
                                        </p:attrNameLst>
                                      </p:cBhvr>
                                      <p:to>
                                        <p:strVal val="visible"/>
                                      </p:to>
                                    </p:set>
                                    <p:animEffect transition="in" filter="dissolve">
                                      <p:cBhvr>
                                        <p:cTn id="57" dur="500"/>
                                        <p:tgtEl>
                                          <p:spTgt spid="42042"/>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9" presetClass="entr" presetSubtype="0" fill="hold" nodeType="clickEffect">
                                  <p:stCondLst>
                                    <p:cond delay="0"/>
                                  </p:stCondLst>
                                  <p:childTnLst>
                                    <p:set>
                                      <p:cBhvr>
                                        <p:cTn id="61" dur="1" fill="hold">
                                          <p:stCondLst>
                                            <p:cond delay="0"/>
                                          </p:stCondLst>
                                        </p:cTn>
                                        <p:tgtEl>
                                          <p:spTgt spid="42038"/>
                                        </p:tgtEl>
                                        <p:attrNameLst>
                                          <p:attrName>style.visibility</p:attrName>
                                        </p:attrNameLst>
                                      </p:cBhvr>
                                      <p:to>
                                        <p:strVal val="visible"/>
                                      </p:to>
                                    </p:set>
                                    <p:animEffect transition="in" filter="dissolve">
                                      <p:cBhvr>
                                        <p:cTn id="62" dur="500"/>
                                        <p:tgtEl>
                                          <p:spTgt spid="42038"/>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2" presetClass="entr" presetSubtype="4" fill="hold" nodeType="clickEffect">
                                  <p:stCondLst>
                                    <p:cond delay="0"/>
                                  </p:stCondLst>
                                  <p:childTnLst>
                                    <p:set>
                                      <p:cBhvr>
                                        <p:cTn id="66" dur="1" fill="hold">
                                          <p:stCondLst>
                                            <p:cond delay="0"/>
                                          </p:stCondLst>
                                        </p:cTn>
                                        <p:tgtEl>
                                          <p:spTgt spid="42031"/>
                                        </p:tgtEl>
                                        <p:attrNameLst>
                                          <p:attrName>style.visibility</p:attrName>
                                        </p:attrNameLst>
                                      </p:cBhvr>
                                      <p:to>
                                        <p:strVal val="visible"/>
                                      </p:to>
                                    </p:set>
                                    <p:animEffect transition="in" filter="wipe(down)">
                                      <p:cBhvr>
                                        <p:cTn id="67" dur="500"/>
                                        <p:tgtEl>
                                          <p:spTgt spid="42031"/>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22" presetClass="entr" presetSubtype="4" fill="hold" nodeType="clickEffect">
                                  <p:stCondLst>
                                    <p:cond delay="0"/>
                                  </p:stCondLst>
                                  <p:childTnLst>
                                    <p:set>
                                      <p:cBhvr>
                                        <p:cTn id="71" dur="1" fill="hold">
                                          <p:stCondLst>
                                            <p:cond delay="0"/>
                                          </p:stCondLst>
                                        </p:cTn>
                                        <p:tgtEl>
                                          <p:spTgt spid="42034"/>
                                        </p:tgtEl>
                                        <p:attrNameLst>
                                          <p:attrName>style.visibility</p:attrName>
                                        </p:attrNameLst>
                                      </p:cBhvr>
                                      <p:to>
                                        <p:strVal val="visible"/>
                                      </p:to>
                                    </p:set>
                                    <p:animEffect transition="in" filter="wipe(down)">
                                      <p:cBhvr>
                                        <p:cTn id="72" dur="500"/>
                                        <p:tgtEl>
                                          <p:spTgt spid="42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21"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79514" y="188640"/>
            <a:ext cx="8640960" cy="922114"/>
          </a:xfrm>
          <a:solidFill>
            <a:srgbClr val="FFFF00"/>
          </a:solidFill>
        </p:spPr>
        <p:txBody>
          <a:bodyPr>
            <a:noAutofit/>
          </a:bodyPr>
          <a:lstStyle/>
          <a:p>
            <a:pPr algn="l"/>
            <a:r>
              <a:rPr lang="en-US" altLang="zh-CN" sz="3200" b="1" smtClean="0"/>
              <a:t>5</a:t>
            </a:r>
            <a:r>
              <a:rPr lang="zh-CN" altLang="en-US" sz="3200" b="1" smtClean="0"/>
              <a:t>、第二</a:t>
            </a:r>
            <a:r>
              <a:rPr lang="zh-CN" altLang="en-US" sz="3200" b="1"/>
              <a:t>次工业革命的成果应用于军事领域，为世界大战提供了技术</a:t>
            </a:r>
            <a:r>
              <a:rPr lang="zh-CN" altLang="en-US" sz="3200" b="1" smtClean="0"/>
              <a:t>基础；</a:t>
            </a:r>
            <a:endParaRPr lang="zh-CN" altLang="en-US" sz="3200" b="1"/>
          </a:p>
        </p:txBody>
      </p:sp>
      <p:pic>
        <p:nvPicPr>
          <p:cNvPr id="5" name="内容占位符 4" descr="msotw9_temp0"/>
          <p:cNvPicPr>
            <a:picLocks noGrp="1" noChangeAspect="1"/>
          </p:cNvPicPr>
          <p:nvPr>
            <p:ph idx="1"/>
          </p:nvPr>
        </p:nvPicPr>
        <p:blipFill>
          <a:blip r:embed="rId2">
            <a:lum bright="-16000" contrast="26000"/>
          </a:blip>
          <a:srcRect r="11290"/>
          <a:stretch>
            <a:fillRect/>
          </a:stretch>
        </p:blipFill>
        <p:spPr>
          <a:xfrm>
            <a:off x="4716017" y="2060874"/>
            <a:ext cx="2837037" cy="1672571"/>
          </a:xfrm>
          <a:prstGeom prst="rect">
            <a:avLst/>
          </a:prstGeom>
          <a:noFill/>
          <a:ln w="12700">
            <a:noFill/>
          </a:ln>
        </p:spPr>
      </p:pic>
      <p:pic>
        <p:nvPicPr>
          <p:cNvPr id="4" name="图片 3" descr="s1"/>
          <p:cNvPicPr>
            <a:picLocks noChangeAspect="1"/>
          </p:cNvPicPr>
          <p:nvPr/>
        </p:nvPicPr>
        <p:blipFill>
          <a:blip r:embed="rId3"/>
          <a:stretch>
            <a:fillRect/>
          </a:stretch>
        </p:blipFill>
        <p:spPr>
          <a:xfrm>
            <a:off x="0" y="1844824"/>
            <a:ext cx="4572000" cy="2362200"/>
          </a:xfrm>
          <a:prstGeom prst="rect">
            <a:avLst/>
          </a:prstGeom>
          <a:noFill/>
          <a:ln w="9525">
            <a:noFill/>
          </a:ln>
        </p:spPr>
      </p:pic>
      <p:pic>
        <p:nvPicPr>
          <p:cNvPr id="6" name="图片 5" descr="msotw9_temp0"/>
          <p:cNvPicPr>
            <a:picLocks noChangeAspect="1"/>
          </p:cNvPicPr>
          <p:nvPr/>
        </p:nvPicPr>
        <p:blipFill>
          <a:blip r:embed="rId4">
            <a:lum bright="-32001" contrast="14000"/>
          </a:blip>
          <a:srcRect l="7143" t="6700" r="17143" b="6189"/>
          <a:stretch>
            <a:fillRect/>
          </a:stretch>
        </p:blipFill>
        <p:spPr>
          <a:xfrm>
            <a:off x="5710801" y="4077072"/>
            <a:ext cx="3064787" cy="2377852"/>
          </a:xfrm>
          <a:prstGeom prst="rect">
            <a:avLst/>
          </a:prstGeom>
          <a:noFill/>
          <a:ln w="12700">
            <a:noFill/>
          </a:ln>
        </p:spPr>
      </p:pic>
      <p:sp>
        <p:nvSpPr>
          <p:cNvPr id="7" name="文本框 24580"/>
          <p:cNvSpPr txBox="1"/>
          <p:nvPr/>
        </p:nvSpPr>
        <p:spPr>
          <a:xfrm>
            <a:off x="241188" y="4665846"/>
            <a:ext cx="5122913" cy="1568450"/>
          </a:xfrm>
          <a:prstGeom prst="rect">
            <a:avLst/>
          </a:prstGeom>
          <a:solidFill>
            <a:schemeClr val="bg2">
              <a:lumMod val="90000"/>
            </a:schemeClr>
          </a:solidFill>
          <a:ln w="9525">
            <a:noFill/>
          </a:ln>
        </p:spPr>
        <p:txBody>
          <a:bodyPr wrap="square">
            <a:spAutoFit/>
          </a:bodyPr>
          <a:lstStyle/>
          <a:p>
            <a:pPr>
              <a:spcBef>
                <a:spcPct val="50000"/>
              </a:spcBef>
              <a:buClr>
                <a:schemeClr val="bg1"/>
              </a:buClr>
            </a:pPr>
            <a:r>
              <a:rPr lang="en-US" altLang="zh-CN" sz="2400" b="1">
                <a:solidFill>
                  <a:schemeClr val="tx1"/>
                </a:solidFill>
                <a:latin typeface="Arial" panose="020b0604020202020204" pitchFamily="34" charset="0"/>
              </a:rPr>
              <a:t>    </a:t>
            </a:r>
            <a:r>
              <a:rPr lang="zh-CN" altLang="en-US" sz="2400" b="1">
                <a:solidFill>
                  <a:schemeClr val="tx1"/>
                </a:solidFill>
                <a:latin typeface="Arial" panose="020b0604020202020204" pitchFamily="34" charset="0"/>
              </a:rPr>
              <a:t>新式武器能使战争突破了以往以陆地为主的限制，扩大到海底和空中。新的交通手段和新的通讯工具的出现，扩大了战争的规模。</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subTnLst>
                                    <p:audio>
                                      <p:cMediaNode>
                                        <p:cTn display="0" masterRel="sameClick">
                                          <p:stCondLst>
                                            <p:cond evt="begin" delay="0">
                                              <p:tn val="11"/>
                                            </p:cond>
                                          </p:stCondLst>
                                          <p:endCondLst>
                                            <p:cond evt="onStopAudio" delay="0">
                                              <p:tgtEl>
                                                <p:sldTgt/>
                                              </p:tgtEl>
                                            </p:cond>
                                          </p:endCondLst>
                                        </p:cTn>
                                        <p:tgtEl>
                                          <p:sndTgt r:embed="rId5" name="chimes.wav"/>
                                        </p:tgtEl>
                                      </p:cMediaNode>
                                    </p:audio>
                                  </p:sub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51460" y="929005"/>
            <a:ext cx="8641080" cy="2871470"/>
          </a:xfrm>
        </p:spPr>
        <p:txBody>
          <a:bodyPr>
            <a:normAutofit fontScale="85000" lnSpcReduction="10000"/>
          </a:bodyPr>
          <a:lstStyle/>
          <a:p>
            <a:pPr marL="0" indent="0">
              <a:buNone/>
            </a:pPr>
            <a:r>
              <a:rPr lang="en-US" altLang="zh-CN" sz="2800" b="1" smtClean="0">
                <a:latin typeface="宋体" panose="02010600030101010101" pitchFamily="2" charset="-122"/>
                <a:ea typeface="宋体" panose="02010600030101010101" pitchFamily="2" charset="-122"/>
              </a:rPr>
              <a:t>    1914</a:t>
            </a:r>
            <a:r>
              <a:rPr lang="zh-CN" altLang="en-US" sz="2800" b="1">
                <a:latin typeface="宋体" panose="02010600030101010101" pitchFamily="2" charset="-122"/>
                <a:ea typeface="宋体" panose="02010600030101010101" pitchFamily="2" charset="-122"/>
              </a:rPr>
              <a:t>年</a:t>
            </a:r>
            <a:r>
              <a:rPr lang="en-US" altLang="zh-CN" sz="2800" b="1">
                <a:latin typeface="宋体" panose="02010600030101010101" pitchFamily="2" charset="-122"/>
                <a:ea typeface="宋体" panose="02010600030101010101" pitchFamily="2" charset="-122"/>
              </a:rPr>
              <a:t>6</a:t>
            </a:r>
            <a:r>
              <a:rPr lang="zh-CN" altLang="en-US" sz="2800" b="1">
                <a:latin typeface="宋体" panose="02010600030101010101" pitchFamily="2" charset="-122"/>
                <a:ea typeface="宋体" panose="02010600030101010101" pitchFamily="2" charset="-122"/>
              </a:rPr>
              <a:t>月</a:t>
            </a:r>
            <a:r>
              <a:rPr lang="en-US" altLang="zh-CN" sz="2800" b="1">
                <a:latin typeface="宋体" panose="02010600030101010101" pitchFamily="2" charset="-122"/>
                <a:ea typeface="宋体" panose="02010600030101010101" pitchFamily="2" charset="-122"/>
              </a:rPr>
              <a:t>28</a:t>
            </a:r>
            <a:r>
              <a:rPr lang="zh-CN" altLang="en-US" sz="2800" b="1">
                <a:latin typeface="宋体" panose="02010600030101010101" pitchFamily="2" charset="-122"/>
                <a:ea typeface="宋体" panose="02010600030101010101" pitchFamily="2" charset="-122"/>
              </a:rPr>
              <a:t>日，奥匈帝国皇储</a:t>
            </a:r>
            <a:r>
              <a:rPr lang="zh-CN" altLang="en-US" sz="2800" b="1" smtClean="0">
                <a:latin typeface="宋体" panose="02010600030101010101" pitchFamily="2" charset="-122"/>
                <a:ea typeface="宋体" panose="02010600030101010101" pitchFamily="2" charset="-122"/>
              </a:rPr>
              <a:t>斐迪南</a:t>
            </a:r>
            <a:r>
              <a:rPr lang="zh-CN" altLang="en-US" sz="2800" b="1">
                <a:latin typeface="宋体" panose="02010600030101010101" pitchFamily="2" charset="-122"/>
                <a:ea typeface="宋体" panose="02010600030101010101" pitchFamily="2" charset="-122"/>
              </a:rPr>
              <a:t>大公及夫人</a:t>
            </a:r>
            <a:r>
              <a:rPr lang="zh-CN" altLang="en-US" sz="2800" b="1" smtClean="0">
                <a:latin typeface="宋体" panose="02010600030101010101" pitchFamily="2" charset="-122"/>
                <a:ea typeface="宋体" panose="02010600030101010101" pitchFamily="2" charset="-122"/>
              </a:rPr>
              <a:t>在萨拉热窝</a:t>
            </a:r>
            <a:r>
              <a:rPr lang="zh-CN" altLang="en-US" sz="2800" b="1">
                <a:latin typeface="宋体" panose="02010600030101010101" pitchFamily="2" charset="-122"/>
                <a:ea typeface="宋体" panose="02010600030101010101" pitchFamily="2" charset="-122"/>
              </a:rPr>
              <a:t>被塞尔维亚青年普林西普</a:t>
            </a:r>
            <a:r>
              <a:rPr lang="zh-CN" altLang="en-US" sz="2800" b="1" smtClean="0">
                <a:latin typeface="宋体" panose="02010600030101010101" pitchFamily="2" charset="-122"/>
                <a:ea typeface="宋体" panose="02010600030101010101" pitchFamily="2" charset="-122"/>
              </a:rPr>
              <a:t>枪杀。两</a:t>
            </a:r>
            <a:r>
              <a:rPr lang="zh-CN" altLang="en-US" sz="2800" b="1">
                <a:latin typeface="宋体" panose="02010600030101010101" pitchFamily="2" charset="-122"/>
                <a:ea typeface="宋体" panose="02010600030101010101" pitchFamily="2" charset="-122"/>
              </a:rPr>
              <a:t>大集团利用</a:t>
            </a:r>
            <a:r>
              <a:rPr lang="zh-CN" altLang="en-US" sz="2800" b="1" smtClean="0">
                <a:latin typeface="宋体" panose="02010600030101010101" pitchFamily="2" charset="-122"/>
                <a:ea typeface="宋体" panose="02010600030101010101" pitchFamily="2" charset="-122"/>
              </a:rPr>
              <a:t>这一突发</a:t>
            </a:r>
            <a:r>
              <a:rPr lang="zh-CN" altLang="en-US" sz="2800" b="1">
                <a:latin typeface="宋体" panose="02010600030101010101" pitchFamily="2" charset="-122"/>
                <a:ea typeface="宋体" panose="02010600030101010101" pitchFamily="2" charset="-122"/>
              </a:rPr>
              <a:t>事件，推波助澜，导致国际局势迅速</a:t>
            </a:r>
            <a:r>
              <a:rPr lang="zh-CN" altLang="en-US" sz="2800" b="1" smtClean="0">
                <a:latin typeface="宋体" panose="02010600030101010101" pitchFamily="2" charset="-122"/>
                <a:ea typeface="宋体" panose="02010600030101010101" pitchFamily="2" charset="-122"/>
              </a:rPr>
              <a:t>恶化。</a:t>
            </a:r>
            <a:r>
              <a:rPr lang="en-US" altLang="zh-CN" sz="2800" b="1" smtClean="0">
                <a:latin typeface="宋体" panose="02010600030101010101" pitchFamily="2" charset="-122"/>
                <a:ea typeface="宋体" panose="02010600030101010101" pitchFamily="2" charset="-122"/>
              </a:rPr>
              <a:t>7</a:t>
            </a:r>
            <a:r>
              <a:rPr lang="zh-CN" altLang="en-US" sz="2800" b="1">
                <a:latin typeface="宋体" panose="02010600030101010101" pitchFamily="2" charset="-122"/>
                <a:ea typeface="宋体" panose="02010600030101010101" pitchFamily="2" charset="-122"/>
              </a:rPr>
              <a:t>月</a:t>
            </a:r>
            <a:r>
              <a:rPr lang="en-US" altLang="zh-CN" sz="2800" b="1">
                <a:latin typeface="宋体" panose="02010600030101010101" pitchFamily="2" charset="-122"/>
                <a:ea typeface="宋体" panose="02010600030101010101" pitchFamily="2" charset="-122"/>
              </a:rPr>
              <a:t>28</a:t>
            </a:r>
            <a:r>
              <a:rPr lang="zh-CN" altLang="en-US" sz="2800" b="1">
                <a:latin typeface="宋体" panose="02010600030101010101" pitchFamily="2" charset="-122"/>
                <a:ea typeface="宋体" panose="02010600030101010101" pitchFamily="2" charset="-122"/>
              </a:rPr>
              <a:t>日</a:t>
            </a:r>
            <a:r>
              <a:rPr lang="zh-CN" altLang="en-US" sz="2800" b="1" smtClean="0">
                <a:latin typeface="宋体" panose="02010600030101010101" pitchFamily="2" charset="-122"/>
                <a:ea typeface="宋体" panose="02010600030101010101" pitchFamily="2" charset="-122"/>
              </a:rPr>
              <a:t>，德国</a:t>
            </a:r>
            <a:r>
              <a:rPr lang="zh-CN" altLang="en-US" sz="2800" b="1">
                <a:latin typeface="宋体" panose="02010600030101010101" pitchFamily="2" charset="-122"/>
                <a:ea typeface="宋体" panose="02010600030101010101" pitchFamily="2" charset="-122"/>
              </a:rPr>
              <a:t>支持奥匈帝国对塞尔维亚宣战。此后，德、俄、法</a:t>
            </a:r>
            <a:r>
              <a:rPr lang="zh-CN" altLang="en-US" sz="2800" b="1" smtClean="0">
                <a:latin typeface="宋体" panose="02010600030101010101" pitchFamily="2" charset="-122"/>
                <a:ea typeface="宋体" panose="02010600030101010101" pitchFamily="2" charset="-122"/>
              </a:rPr>
              <a:t>、英</a:t>
            </a:r>
            <a:r>
              <a:rPr lang="zh-CN" altLang="en-US" sz="2800" b="1">
                <a:latin typeface="宋体" panose="02010600030101010101" pitchFamily="2" charset="-122"/>
                <a:ea typeface="宋体" panose="02010600030101010101" pitchFamily="2" charset="-122"/>
              </a:rPr>
              <a:t>相继参战。第一次世界大战全面爆发。这场战争是</a:t>
            </a:r>
            <a:r>
              <a:rPr lang="zh-CN" altLang="en-US" sz="2800" b="1" smtClean="0">
                <a:latin typeface="宋体" panose="02010600030101010101" pitchFamily="2" charset="-122"/>
                <a:ea typeface="宋体" panose="02010600030101010101" pitchFamily="2" charset="-122"/>
              </a:rPr>
              <a:t>列强重新</a:t>
            </a:r>
            <a:r>
              <a:rPr lang="zh-CN" altLang="en-US" sz="2800" b="1">
                <a:latin typeface="宋体" panose="02010600030101010101" pitchFamily="2" charset="-122"/>
                <a:ea typeface="宋体" panose="02010600030101010101" pitchFamily="2" charset="-122"/>
              </a:rPr>
              <a:t>瓜分世界、争夺世界霸权的帝国主义之</a:t>
            </a:r>
            <a:r>
              <a:rPr lang="zh-CN" altLang="en-US" sz="2800" b="1" smtClean="0">
                <a:latin typeface="宋体" panose="02010600030101010101" pitchFamily="2" charset="-122"/>
                <a:ea typeface="宋体" panose="02010600030101010101" pitchFamily="2" charset="-122"/>
              </a:rPr>
              <a:t>战。</a:t>
            </a:r>
            <a:endParaRPr lang="zh-CN" altLang="en-US" sz="2800" b="1">
              <a:latin typeface="宋体" panose="02010600030101010101" pitchFamily="2" charset="-122"/>
              <a:ea typeface="宋体" panose="02010600030101010101" pitchFamily="2" charset="-122"/>
            </a:endParaRPr>
          </a:p>
        </p:txBody>
      </p:sp>
      <p:sp>
        <p:nvSpPr>
          <p:cNvPr id="4" name="TextBox 3"/>
          <p:cNvSpPr txBox="1"/>
          <p:nvPr/>
        </p:nvSpPr>
        <p:spPr>
          <a:xfrm>
            <a:off x="459452" y="188642"/>
            <a:ext cx="5616624" cy="646331"/>
          </a:xfrm>
          <a:prstGeom prst="rect">
            <a:avLst/>
          </a:prstGeom>
          <a:solidFill>
            <a:srgbClr val="FFFF00"/>
          </a:solidFill>
        </p:spPr>
        <p:txBody>
          <a:bodyPr wrap="square" rtlCol="0">
            <a:spAutoFit/>
          </a:bodyPr>
          <a:lstStyle/>
          <a:p>
            <a:r>
              <a:rPr lang="en-US" altLang="zh-CN" sz="3600" b="1" smtClean="0">
                <a:latin typeface="+mj-ea"/>
                <a:ea typeface="+mj-ea"/>
              </a:rPr>
              <a:t>6</a:t>
            </a:r>
            <a:r>
              <a:rPr lang="zh-CN" altLang="en-US" sz="3600" b="1" smtClean="0">
                <a:latin typeface="+mj-ea"/>
                <a:ea typeface="+mj-ea"/>
              </a:rPr>
              <a:t>、导火线：萨拉热窝事件</a:t>
            </a:r>
            <a:endParaRPr lang="zh-CN" altLang="en-US" sz="3600" b="1">
              <a:latin typeface="+mj-ea"/>
              <a:ea typeface="+mj-ea"/>
            </a:endParaRPr>
          </a:p>
        </p:txBody>
      </p:sp>
      <p:sp>
        <p:nvSpPr>
          <p:cNvPr id="5" name="文本占位符 74754"/>
          <p:cNvSpPr txBox="1"/>
          <p:nvPr/>
        </p:nvSpPr>
        <p:spPr>
          <a:xfrm>
            <a:off x="139065" y="3723005"/>
            <a:ext cx="8753475" cy="3134995"/>
          </a:xfrm>
          <a:prstGeom prst="rect">
            <a:avLst/>
          </a:prstGeom>
          <a:solidFill>
            <a:schemeClr val="bg2">
              <a:lumMod val="90000"/>
            </a:schemeClr>
          </a:solidFill>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228600" algn="l" defTabSz="914400" rtl="0" eaLnBrk="1" fontAlgn="auto" latinLnBrk="0" hangingPunct="1">
              <a:lnSpc>
                <a:spcPct val="100000"/>
              </a:lnSpc>
              <a:spcBef>
                <a:spcPct val="0"/>
              </a:spcBef>
              <a:spcAft>
                <a:spcPct val="0"/>
              </a:spcAft>
              <a:buClrTx/>
              <a:buSzTx/>
              <a:buFont typeface="Arial" panose="020b0604020202020204" pitchFamily="34" charset="0"/>
              <a:buNone/>
              <a:defRPr/>
            </a:pPr>
            <a:r>
              <a:rPr kumimoji="0" lang="en-US" altLang="zh-CN" sz="2000" b="1" i="0" u="none" strike="noStrike" kern="1200" cap="none" spc="150" normalizeH="0" baseline="0" noProof="1" smtClean="0">
                <a:ln>
                  <a:noFill/>
                </a:ln>
                <a:solidFill>
                  <a:schemeClr val="tx1"/>
                </a:solidFill>
                <a:effectLst/>
                <a:uLnTx/>
                <a:uFillTx/>
                <a:latin typeface="+mn-ea"/>
                <a:sym typeface="+mn-ea"/>
              </a:rPr>
              <a:t>    1914</a:t>
            </a:r>
            <a:r>
              <a:rPr kumimoji="0" lang="zh-CN" altLang="en-US" sz="2000" b="1" i="0" u="none" strike="noStrike" kern="1200" cap="none" spc="150" normalizeH="0" baseline="0" noProof="1" smtClean="0">
                <a:ln>
                  <a:noFill/>
                </a:ln>
                <a:solidFill>
                  <a:schemeClr val="tx1"/>
                </a:solidFill>
                <a:effectLst/>
                <a:uLnTx/>
                <a:uFillTx/>
                <a:latin typeface="+mn-ea"/>
                <a:sym typeface="+mn-ea"/>
              </a:rPr>
              <a:t>年</a:t>
            </a:r>
            <a:r>
              <a:rPr kumimoji="0" lang="en-US" altLang="zh-CN" sz="2000" b="1" i="0" u="none" strike="noStrike" kern="1200" cap="none" spc="150" normalizeH="0" baseline="0" noProof="1" smtClean="0">
                <a:ln>
                  <a:noFill/>
                </a:ln>
                <a:solidFill>
                  <a:schemeClr val="tx1"/>
                </a:solidFill>
                <a:effectLst/>
                <a:uLnTx/>
                <a:uFillTx/>
                <a:latin typeface="+mn-ea"/>
                <a:sym typeface="+mn-ea"/>
              </a:rPr>
              <a:t>6</a:t>
            </a:r>
            <a:r>
              <a:rPr kumimoji="0" lang="zh-CN" altLang="en-US" sz="2000" b="1" i="0" u="none" strike="noStrike" kern="1200" cap="none" spc="150" normalizeH="0" baseline="0" noProof="1" smtClean="0">
                <a:ln>
                  <a:noFill/>
                </a:ln>
                <a:solidFill>
                  <a:schemeClr val="tx1"/>
                </a:solidFill>
                <a:effectLst/>
                <a:uLnTx/>
                <a:uFillTx/>
                <a:latin typeface="+mn-ea"/>
                <a:sym typeface="+mn-ea"/>
              </a:rPr>
              <a:t>月</a:t>
            </a:r>
            <a:r>
              <a:rPr kumimoji="0" lang="en-US" altLang="zh-CN" sz="2000" b="1" i="0" u="none" strike="noStrike" kern="1200" cap="none" spc="150" normalizeH="0" baseline="0" noProof="1" smtClean="0">
                <a:ln>
                  <a:noFill/>
                </a:ln>
                <a:solidFill>
                  <a:schemeClr val="tx1"/>
                </a:solidFill>
                <a:effectLst/>
                <a:uLnTx/>
                <a:uFillTx/>
                <a:latin typeface="+mn-ea"/>
                <a:sym typeface="+mn-ea"/>
              </a:rPr>
              <a:t>28</a:t>
            </a:r>
            <a:r>
              <a:rPr kumimoji="0" lang="zh-CN" altLang="en-US" sz="2000" b="1" i="0" u="none" strike="noStrike" kern="1200" cap="none" spc="150" normalizeH="0" baseline="0" noProof="1" smtClean="0">
                <a:ln>
                  <a:noFill/>
                </a:ln>
                <a:solidFill>
                  <a:schemeClr val="tx1"/>
                </a:solidFill>
                <a:effectLst/>
                <a:uLnTx/>
                <a:uFillTx/>
                <a:latin typeface="+mn-ea"/>
                <a:sym typeface="+mn-ea"/>
              </a:rPr>
              <a:t>日这次演习以塞尔维亚为假想敌，出动了两个兵团，斐迪南夫妇决定亲自前往萨拉窝巡视。这</a:t>
            </a:r>
            <a:r>
              <a:rPr kumimoji="1" sz="2000" b="1">
                <a:solidFill>
                  <a:schemeClr val="tx1"/>
                </a:solidFill>
                <a:latin typeface="宋体" panose="02010600030101010101" pitchFamily="2" charset="-122"/>
                <a:ea typeface="宋体" panose="02010600030101010101" pitchFamily="2" charset="-122"/>
                <a:sym typeface="+mn-ea"/>
              </a:rPr>
              <a:t>引起塞尔维亚民族主义者极大愤怒，而</a:t>
            </a:r>
            <a:r>
              <a:rPr sz="2000" b="1" smtClean="0">
                <a:ln>
                  <a:noFill/>
                </a:ln>
                <a:solidFill>
                  <a:schemeClr val="tx1"/>
                </a:solidFill>
                <a:effectLst/>
                <a:uLnTx/>
                <a:latin typeface="+mn-ea"/>
                <a:sym typeface="+mn-ea"/>
              </a:rPr>
              <a:t>这一天恰是塞尔维亚被土耳其征服的纪念日。</a:t>
            </a:r>
            <a:r>
              <a:rPr kumimoji="0" lang="zh-CN" altLang="en-US" sz="2000" b="1" i="0" u="none" strike="noStrike" kern="1200" cap="none" spc="150" normalizeH="0" baseline="0" noProof="1" smtClean="0">
                <a:ln>
                  <a:noFill/>
                </a:ln>
                <a:solidFill>
                  <a:schemeClr val="tx1"/>
                </a:solidFill>
                <a:effectLst/>
                <a:uLnTx/>
                <a:uFillTx/>
                <a:latin typeface="+mn-ea"/>
                <a:sym typeface="+mn-ea"/>
              </a:rPr>
              <a:t>塞尔维亚民族主义组织成员普林西普开枪打死了皇储。斐迪南夫妇遭到两次刺杀，第二次司机转错了方向</a:t>
            </a:r>
            <a:r>
              <a:rPr kumimoji="0" lang="en-US" altLang="zh-CN" sz="2000" b="1" i="0" u="none" strike="noStrike" kern="1200" cap="none" spc="150" normalizeH="0" baseline="0" noProof="1" smtClean="0">
                <a:ln>
                  <a:noFill/>
                </a:ln>
                <a:solidFill>
                  <a:schemeClr val="tx1"/>
                </a:solidFill>
                <a:effectLst/>
                <a:uLnTx/>
                <a:uFillTx/>
                <a:latin typeface="+mn-ea"/>
                <a:sym typeface="+mn-ea"/>
              </a:rPr>
              <a:t>,</a:t>
            </a:r>
            <a:r>
              <a:rPr kumimoji="0" lang="zh-CN" altLang="en-US" sz="2000" b="1" i="0" u="none" strike="noStrike" kern="1200" cap="none" spc="150" normalizeH="0" baseline="0" noProof="1" smtClean="0">
                <a:ln>
                  <a:noFill/>
                </a:ln>
                <a:solidFill>
                  <a:schemeClr val="tx1"/>
                </a:solidFill>
                <a:effectLst/>
                <a:uLnTx/>
                <a:uFillTx/>
                <a:latin typeface="+mn-ea"/>
                <a:sym typeface="+mn-ea"/>
              </a:rPr>
              <a:t>制止的警察突然受袭击。</a:t>
            </a:r>
            <a:r>
              <a:rPr lang="en-US" altLang="zh-CN" sz="2000" b="1">
                <a:solidFill>
                  <a:schemeClr val="tx1"/>
                </a:solidFill>
                <a:latin typeface="+mn-ea"/>
              </a:rPr>
              <a:t>1920</a:t>
            </a:r>
            <a:r>
              <a:rPr lang="zh-CN" altLang="en-US" sz="2000" b="1">
                <a:solidFill>
                  <a:schemeClr val="tx1"/>
                </a:solidFill>
                <a:latin typeface="+mn-ea"/>
              </a:rPr>
              <a:t>年，人们为了纪念击毙斐迪南的勇士，把普林西普和他两个同伴的遗骨，迁葬到萨拉热窝的荣誉冢里；拉丁桥被命名为普林西普桥。在当年普林西普枪击斐迪南站立的地方，他的脚印已描画在水泥路面上，作为永久的纪念。前南解体、波黑独立后，该纪念物及大理石板均被拆除，小桥也再次改名为“斐迪南桥”。</a:t>
            </a:r>
            <a:endParaRPr kumimoji="0" lang="zh-CN" altLang="en-US" sz="2000" b="1" i="0" u="none" strike="noStrike" kern="1200" cap="none" spc="150" normalizeH="0" baseline="0" noProof="1" smtClean="0">
              <a:ln>
                <a:noFill/>
              </a:ln>
              <a:solidFill>
                <a:schemeClr val="tx1"/>
              </a:solidFill>
              <a:effectLst/>
              <a:uLnTx/>
              <a:uFillTx/>
              <a:latin typeface="+mn-ea"/>
              <a:sym typeface="+mn-ea"/>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97510" y="1445260"/>
            <a:ext cx="8452485" cy="2627630"/>
          </a:xfrm>
          <a:solidFill>
            <a:srgbClr val="FFFF00"/>
          </a:solidFill>
        </p:spPr>
        <p:txBody>
          <a:bodyPr/>
          <a:lstStyle/>
          <a:p>
            <a:pPr marL="0" indent="0">
              <a:buNone/>
            </a:pPr>
            <a:r>
              <a:rPr lang="zh-CN" altLang="en-US" b="1">
                <a:latin typeface="微软雅黑" panose="020b0503020204020204" pitchFamily="34" charset="-122"/>
                <a:ea typeface="微软雅黑" panose="020b0503020204020204" pitchFamily="34" charset="-122"/>
                <a:cs typeface="微软雅黑" panose="020b0503020204020204" pitchFamily="34" charset="-122"/>
                <a:sym typeface="+mn-ea"/>
              </a:rPr>
              <a:t>思考：</a:t>
            </a:r>
          </a:p>
          <a:p>
            <a:pPr marL="0" indent="0">
              <a:buNone/>
            </a:pPr>
            <a:r>
              <a:rPr lang="zh-CN" altLang="en-US" b="1">
                <a:latin typeface="微软雅黑" panose="020b0503020204020204" pitchFamily="34" charset="-122"/>
                <a:ea typeface="微软雅黑" panose="020b0503020204020204" pitchFamily="34" charset="-122"/>
                <a:cs typeface="微软雅黑" panose="020b0503020204020204" pitchFamily="34" charset="-122"/>
                <a:sym typeface="+mn-ea"/>
              </a:rPr>
              <a:t>    有人说，第一次世界大战是一次偶然的灾难，假如塞尔维亚民族主义者不刺杀奥匈帝国皇储夫妇，一战就不会爆发。你是否同意这一观点？</a:t>
            </a:r>
            <a:endParaRPr lang="en-US" altLang="zh-CN" b="1">
              <a:solidFill>
                <a:schemeClr val="tx1"/>
              </a:solidFill>
              <a:effectLst/>
              <a:latin typeface="微软雅黑" pitchFamily="34" charset="-122"/>
              <a:ea typeface="微软雅黑" pitchFamily="34" charset="-122"/>
              <a:cs typeface="微软雅黑" panose="020b0503020204020204" pitchFamily="34" charset="-122"/>
            </a:endParaRPr>
          </a:p>
          <a:p>
            <a:pPr marL="0" indent="0">
              <a:buNone/>
            </a:pPr>
            <a:endParaRPr lang="zh-CN" altLang="en-US" b="1">
              <a:effectLst/>
              <a:latin typeface="微软雅黑" pitchFamily="34" charset="-122"/>
              <a:ea typeface="微软雅黑" pitchFamily="34" charset="-122"/>
              <a:cs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5536" y="116632"/>
            <a:ext cx="8229600" cy="720080"/>
          </a:xfrm>
        </p:spPr>
        <p:txBody>
          <a:bodyPr>
            <a:normAutofit/>
          </a:bodyPr>
          <a:lstStyle/>
          <a:p>
            <a:r>
              <a:rPr lang="zh-CN" altLang="en-US" smtClean="0"/>
              <a:t>二、一战的过程</a:t>
            </a:r>
            <a:endParaRPr lang="zh-CN" altLang="en-US"/>
          </a:p>
        </p:txBody>
      </p:sp>
      <p:sp>
        <p:nvSpPr>
          <p:cNvPr id="3" name="内容占位符 2"/>
          <p:cNvSpPr>
            <a:spLocks noGrp="1"/>
          </p:cNvSpPr>
          <p:nvPr>
            <p:ph idx="1"/>
          </p:nvPr>
        </p:nvSpPr>
        <p:spPr>
          <a:xfrm>
            <a:off x="204470" y="1395730"/>
            <a:ext cx="8611870" cy="5337810"/>
          </a:xfrm>
        </p:spPr>
        <p:txBody>
          <a:bodyPr>
            <a:noAutofit/>
          </a:bodyPr>
          <a:lstStyle/>
          <a:p>
            <a:pPr marL="0" indent="0">
              <a:buNone/>
            </a:pPr>
            <a:r>
              <a:rPr lang="zh-CN" altLang="en-US" sz="2800" b="1" smtClean="0">
                <a:latin typeface="宋体" panose="02010600030101010101" pitchFamily="2" charset="-122"/>
                <a:ea typeface="宋体" panose="02010600030101010101" pitchFamily="2" charset="-122"/>
              </a:rPr>
              <a:t>大战</a:t>
            </a:r>
            <a:r>
              <a:rPr lang="zh-CN" altLang="en-US" sz="2800" b="1">
                <a:latin typeface="宋体" panose="02010600030101010101" pitchFamily="2" charset="-122"/>
                <a:ea typeface="宋体" panose="02010600030101010101" pitchFamily="2" charset="-122"/>
              </a:rPr>
              <a:t>主要在欧洲三条战线进行</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英</a:t>
            </a:r>
            <a:r>
              <a:rPr lang="zh-CN" altLang="en-US" sz="2800" b="1">
                <a:latin typeface="宋体" panose="02010600030101010101" pitchFamily="2" charset="-122"/>
                <a:ea typeface="宋体" panose="02010600030101010101" pitchFamily="2" charset="-122"/>
              </a:rPr>
              <a:t>法军队与徳军</a:t>
            </a:r>
            <a:r>
              <a:rPr lang="zh-CN" altLang="en-US" sz="2800" b="1" smtClean="0">
                <a:latin typeface="宋体" panose="02010600030101010101" pitchFamily="2" charset="-122"/>
                <a:ea typeface="宋体" panose="02010600030101010101" pitchFamily="2" charset="-122"/>
              </a:rPr>
              <a:t>对阵西线；</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德奥</a:t>
            </a:r>
            <a:r>
              <a:rPr lang="zh-CN" altLang="en-US" sz="2800" b="1">
                <a:latin typeface="宋体" panose="02010600030101010101" pitchFamily="2" charset="-122"/>
                <a:ea typeface="宋体" panose="02010600030101010101" pitchFamily="2" charset="-122"/>
              </a:rPr>
              <a:t>联军与俄军在东线</a:t>
            </a:r>
            <a:r>
              <a:rPr lang="zh-CN" altLang="en-US" sz="2800" b="1" smtClean="0">
                <a:latin typeface="宋体" panose="02010600030101010101" pitchFamily="2" charset="-122"/>
                <a:ea typeface="宋体" panose="02010600030101010101" pitchFamily="2" charset="-122"/>
              </a:rPr>
              <a:t>厮杀；</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奥</a:t>
            </a:r>
            <a:r>
              <a:rPr lang="zh-CN" altLang="en-US" sz="2800" b="1">
                <a:latin typeface="宋体" panose="02010600030101010101" pitchFamily="2" charset="-122"/>
                <a:ea typeface="宋体" panose="02010600030101010101" pitchFamily="2" charset="-122"/>
              </a:rPr>
              <a:t>军与俄军及</a:t>
            </a:r>
            <a:r>
              <a:rPr lang="zh-CN" altLang="en-US" sz="2800" b="1" smtClean="0">
                <a:latin typeface="宋体" panose="02010600030101010101" pitchFamily="2" charset="-122"/>
                <a:ea typeface="宋体" panose="02010600030101010101" pitchFamily="2" charset="-122"/>
              </a:rPr>
              <a:t>塞尔维亚军队</a:t>
            </a:r>
            <a:r>
              <a:rPr lang="zh-CN" altLang="en-US" sz="2800" b="1">
                <a:latin typeface="宋体" panose="02010600030101010101" pitchFamily="2" charset="-122"/>
                <a:ea typeface="宋体" panose="02010600030101010101" pitchFamily="2" charset="-122"/>
              </a:rPr>
              <a:t>在南线争斗</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其中</a:t>
            </a:r>
            <a:r>
              <a:rPr lang="zh-CN" altLang="en-US" sz="2800" b="1">
                <a:latin typeface="宋体" panose="02010600030101010101" pitchFamily="2" charset="-122"/>
                <a:ea typeface="宋体" panose="02010600030101010101" pitchFamily="2" charset="-122"/>
              </a:rPr>
              <a:t>，西线是决定性战场。这场</a:t>
            </a:r>
            <a:r>
              <a:rPr lang="zh-CN" altLang="en-US" sz="2800" b="1" smtClean="0">
                <a:latin typeface="宋体" panose="02010600030101010101" pitchFamily="2" charset="-122"/>
                <a:ea typeface="宋体" panose="02010600030101010101" pitchFamily="2" charset="-122"/>
              </a:rPr>
              <a:t>战争</a:t>
            </a:r>
            <a:r>
              <a:rPr lang="zh-CN" altLang="en-US" sz="2800" b="1">
                <a:latin typeface="宋体" panose="02010600030101010101" pitchFamily="2" charset="-122"/>
                <a:ea typeface="宋体" panose="02010600030101010101" pitchFamily="2" charset="-122"/>
              </a:rPr>
              <a:t>是双方综合国力的较量，延绵过长的战线和阵地战的</a:t>
            </a:r>
            <a:r>
              <a:rPr lang="zh-CN" altLang="en-US" sz="2800" b="1" smtClean="0">
                <a:latin typeface="宋体" panose="02010600030101010101" pitchFamily="2" charset="-122"/>
                <a:ea typeface="宋体" panose="02010600030101010101" pitchFamily="2" charset="-122"/>
              </a:rPr>
              <a:t>战争</a:t>
            </a:r>
            <a:r>
              <a:rPr lang="zh-CN" altLang="en-US" sz="2800" b="1">
                <a:latin typeface="宋体" panose="02010600030101010101" pitchFamily="2" charset="-122"/>
                <a:ea typeface="宋体" panose="02010600030101010101" pitchFamily="2" charset="-122"/>
              </a:rPr>
              <a:t>方式，使双方都难以有效突破对方的防线，迅速取胜</a:t>
            </a:r>
            <a:r>
              <a:rPr lang="zh-CN" altLang="en-US" sz="2800" b="1" smtClean="0">
                <a:latin typeface="宋体" panose="02010600030101010101" pitchFamily="2" charset="-122"/>
                <a:ea typeface="宋体" panose="02010600030101010101" pitchFamily="2" charset="-122"/>
              </a:rPr>
              <a:t>极为</a:t>
            </a:r>
            <a:r>
              <a:rPr lang="zh-CN" altLang="en-US" sz="2800" b="1">
                <a:latin typeface="宋体" panose="02010600030101010101" pitchFamily="2" charset="-122"/>
                <a:ea typeface="宋体" panose="02010600030101010101" pitchFamily="2" charset="-122"/>
              </a:rPr>
              <a:t>困难。</a:t>
            </a:r>
          </a:p>
          <a:p>
            <a:pPr marL="0" indent="0">
              <a:buNone/>
            </a:pPr>
            <a:r>
              <a:rPr lang="en-US" altLang="zh-CN" sz="2800" b="1" smtClean="0">
                <a:latin typeface="宋体" panose="02010600030101010101" pitchFamily="2" charset="-122"/>
                <a:ea typeface="宋体" panose="02010600030101010101" pitchFamily="2" charset="-122"/>
              </a:rPr>
              <a:t>    </a:t>
            </a:r>
            <a:endParaRPr lang="zh-CN" altLang="en-US" sz="2800" b="1">
              <a:latin typeface="宋体" panose="02010600030101010101" pitchFamily="2" charset="-122"/>
              <a:ea typeface="宋体" panose="02010600030101010101" pitchFamily="2" charset="-122"/>
            </a:endParaRPr>
          </a:p>
        </p:txBody>
      </p:sp>
      <p:sp>
        <p:nvSpPr>
          <p:cNvPr id="4" name="TextBox 3"/>
          <p:cNvSpPr txBox="1"/>
          <p:nvPr/>
        </p:nvSpPr>
        <p:spPr>
          <a:xfrm>
            <a:off x="107506" y="764704"/>
            <a:ext cx="8928992" cy="523220"/>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阅读以下教材材料和史料，梳理一战的过程及重要战役。</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additive="base">
                                        <p:cTn id="2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additive="base">
                                        <p:cTn id="3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additive="base">
                                        <p:cTn id="4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additive="base">
                                        <p:cTn id="4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4" name="Picture 2" descr="msotw9_temp0"/>
          <p:cNvPicPr>
            <a:picLocks noGrp="1" noChangeAspect="1" noChangeArrowheads="1"/>
          </p:cNvPicPr>
          <p:nvPr>
            <p:ph idx="1"/>
          </p:nvPr>
        </p:nvPicPr>
        <p:blipFill>
          <a:blip r:embed="rId2">
            <a:lum bright="-24000" contrast="28000"/>
            <a:extLst>
              <a:ext uri="{28A0092B-C50C-407E-A947-70E740481C1C}">
                <a14:useLocalDpi xmlns:a14="http://schemas.microsoft.com/office/drawing/2010/main" val="0"/>
              </a:ext>
            </a:extLst>
          </a:blip>
          <a:stretch>
            <a:fillRect/>
          </a:stretch>
        </p:blipFill>
        <p:spPr bwMode="auto">
          <a:xfrm>
            <a:off x="0" y="0"/>
            <a:ext cx="9143365" cy="6908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85750" y="584835"/>
            <a:ext cx="8661400" cy="6113780"/>
          </a:xfrm>
        </p:spPr>
        <p:txBody>
          <a:bodyPr>
            <a:noAutofit/>
          </a:bodyPr>
          <a:lstStyle/>
          <a:p>
            <a:pPr marL="0" indent="0">
              <a:buNone/>
            </a:pPr>
            <a:r>
              <a:rPr lang="zh-CN" altLang="en-US" sz="2400" b="1" smtClean="0">
                <a:latin typeface="宋体" panose="02010600030101010101" pitchFamily="2" charset="-122"/>
                <a:ea typeface="宋体" panose="02010600030101010101" pitchFamily="2" charset="-122"/>
              </a:rPr>
              <a:t>（</a:t>
            </a:r>
            <a:r>
              <a:rPr lang="en-US" altLang="zh-CN" sz="2400" b="1" smtClean="0">
                <a:latin typeface="宋体" panose="02010600030101010101" pitchFamily="2" charset="-122"/>
                <a:ea typeface="宋体" panose="02010600030101010101" pitchFamily="2" charset="-122"/>
              </a:rPr>
              <a:t>1</a:t>
            </a:r>
            <a:r>
              <a:rPr lang="zh-CN" altLang="en-US" sz="2400" b="1" smtClean="0">
                <a:latin typeface="宋体" panose="02010600030101010101" pitchFamily="2" charset="-122"/>
                <a:ea typeface="宋体" panose="02010600030101010101" pitchFamily="2" charset="-122"/>
              </a:rPr>
              <a:t>）</a:t>
            </a:r>
            <a:r>
              <a:rPr lang="en-US" altLang="zh-CN" sz="2400" b="1" smtClean="0">
                <a:latin typeface="宋体" panose="02010600030101010101" pitchFamily="2" charset="-122"/>
                <a:ea typeface="宋体" panose="02010600030101010101" pitchFamily="2" charset="-122"/>
              </a:rPr>
              <a:t>1914</a:t>
            </a:r>
            <a:r>
              <a:rPr lang="zh-CN" altLang="en-US" sz="2400" b="1">
                <a:latin typeface="宋体" panose="02010600030101010101" pitchFamily="2" charset="-122"/>
                <a:ea typeface="宋体" panose="02010600030101010101" pitchFamily="2" charset="-122"/>
              </a:rPr>
              <a:t>年，德军进攻法国，</a:t>
            </a:r>
            <a:r>
              <a:rPr lang="en-US" altLang="zh-CN" sz="2400" b="1">
                <a:latin typeface="宋体" panose="02010600030101010101" pitchFamily="2" charset="-122"/>
                <a:ea typeface="宋体" panose="02010600030101010101" pitchFamily="2" charset="-122"/>
              </a:rPr>
              <a:t>9</a:t>
            </a:r>
            <a:r>
              <a:rPr lang="zh-CN" altLang="en-US" sz="2400" b="1">
                <a:latin typeface="宋体" panose="02010600030101010101" pitchFamily="2" charset="-122"/>
                <a:ea typeface="宋体" panose="02010600030101010101" pitchFamily="2" charset="-122"/>
              </a:rPr>
              <a:t>月，马恩河激战，德军战败，标志其“速决战”破产；</a:t>
            </a:r>
          </a:p>
          <a:p>
            <a:pPr marL="0" indent="0">
              <a:buNone/>
            </a:pP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2</a:t>
            </a:r>
            <a:r>
              <a:rPr lang="zh-CN" altLang="en-US" sz="2400" b="1">
                <a:latin typeface="宋体" panose="02010600030101010101" pitchFamily="2" charset="-122"/>
                <a:ea typeface="宋体" panose="02010600030101010101" pitchFamily="2" charset="-122"/>
              </a:rPr>
              <a:t>）同年，</a:t>
            </a:r>
            <a:r>
              <a:rPr lang="zh-CN" altLang="en-US" sz="2400" b="1">
                <a:latin typeface="宋体" panose="02010600030101010101" pitchFamily="2" charset="-122"/>
                <a:ea typeface="宋体" panose="02010600030101010101" pitchFamily="2" charset="-122"/>
                <a:sym typeface="+mn-ea"/>
              </a:rPr>
              <a:t>日本</a:t>
            </a:r>
            <a:r>
              <a:rPr lang="zh-CN" altLang="en-US" sz="2400" b="1">
                <a:latin typeface="宋体" panose="02010600030101010101" pitchFamily="2" charset="-122"/>
                <a:ea typeface="宋体" panose="02010600030101010101" pitchFamily="2" charset="-122"/>
              </a:rPr>
              <a:t>对德国宣战，同时占领德国在中国山东半岛的租借地，第二年向中国提出“二十一条”，企图灭亡中国；</a:t>
            </a:r>
          </a:p>
          <a:p>
            <a:pPr marL="0" indent="0">
              <a:buNone/>
            </a:pP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3</a:t>
            </a: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1915—1916</a:t>
            </a:r>
            <a:r>
              <a:rPr lang="zh-CN" altLang="en-US" sz="2400" b="1">
                <a:latin typeface="宋体" panose="02010600030101010101" pitchFamily="2" charset="-122"/>
                <a:ea typeface="宋体" panose="02010600030101010101" pitchFamily="2" charset="-122"/>
              </a:rPr>
              <a:t>年，战争处于胶着状态。意大利在英法拉拢下，加入协约国一方作战。德奥军队在东线和南线取胜</a:t>
            </a:r>
            <a:r>
              <a:rPr lang="en-US" altLang="zh-CN" sz="2400" b="1">
                <a:latin typeface="宋体" panose="02010600030101010101" pitchFamily="2" charset="-122"/>
                <a:ea typeface="宋体" panose="02010600030101010101" pitchFamily="2" charset="-122"/>
              </a:rPr>
              <a:t>, </a:t>
            </a:r>
            <a:r>
              <a:rPr lang="zh-CN" altLang="en-US" sz="2400" b="1">
                <a:latin typeface="宋体" panose="02010600030101010101" pitchFamily="2" charset="-122"/>
                <a:ea typeface="宋体" panose="02010600030101010101" pitchFamily="2" charset="-122"/>
              </a:rPr>
              <a:t>但未能摆脱东西两线作战的困境；</a:t>
            </a:r>
          </a:p>
          <a:p>
            <a:pPr marL="0" indent="0">
              <a:buNone/>
            </a:pP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4</a:t>
            </a: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1916</a:t>
            </a:r>
            <a:r>
              <a:rPr lang="zh-CN" altLang="en-US" sz="2400" b="1">
                <a:latin typeface="宋体" panose="02010600030101010101" pitchFamily="2" charset="-122"/>
                <a:ea typeface="宋体" panose="02010600030101010101" pitchFamily="2" charset="-122"/>
              </a:rPr>
              <a:t>年，西线相继发生凡尔登战役和索姆河战役，双方伤亡惨重；</a:t>
            </a:r>
          </a:p>
          <a:p>
            <a:pPr marL="0" indent="0">
              <a:buNone/>
            </a:pP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5</a:t>
            </a:r>
            <a:r>
              <a:rPr lang="zh-CN" altLang="en-US" sz="2400" b="1">
                <a:latin typeface="宋体" panose="02010600030101010101" pitchFamily="2" charset="-122"/>
                <a:ea typeface="宋体" panose="02010600030101010101" pitchFamily="2" charset="-122"/>
              </a:rPr>
              <a:t>）同年，英德在日德兰海域进行海战，德国未能突破英国的海上</a:t>
            </a:r>
            <a:r>
              <a:rPr lang="zh-CN" altLang="en-US" sz="2400" b="1" smtClean="0">
                <a:latin typeface="宋体" panose="02010600030101010101" pitchFamily="2" charset="-122"/>
                <a:ea typeface="宋体" panose="02010600030101010101" pitchFamily="2" charset="-122"/>
              </a:rPr>
              <a:t>封锁；</a:t>
            </a:r>
            <a:r>
              <a:rPr lang="en-US" altLang="zh-CN" sz="2400" b="1" smtClean="0">
                <a:latin typeface="宋体" panose="02010600030101010101" pitchFamily="2" charset="-122"/>
                <a:ea typeface="宋体" panose="02010600030101010101" pitchFamily="2" charset="-122"/>
              </a:rPr>
              <a:t> </a:t>
            </a:r>
          </a:p>
          <a:p>
            <a:pPr marL="0" indent="0">
              <a:buNone/>
            </a:pPr>
            <a:r>
              <a:rPr lang="zh-CN" altLang="en-US" sz="2400" b="1" smtClean="0">
                <a:latin typeface="宋体" panose="02010600030101010101" pitchFamily="2" charset="-122"/>
                <a:ea typeface="宋体" panose="02010600030101010101" pitchFamily="2" charset="-122"/>
              </a:rPr>
              <a:t>（</a:t>
            </a:r>
            <a:r>
              <a:rPr lang="en-US" altLang="zh-CN" sz="2400" b="1" smtClean="0">
                <a:latin typeface="宋体" panose="02010600030101010101" pitchFamily="2" charset="-122"/>
                <a:ea typeface="宋体" panose="02010600030101010101" pitchFamily="2" charset="-122"/>
              </a:rPr>
              <a:t>6</a:t>
            </a:r>
            <a:r>
              <a:rPr lang="zh-CN" altLang="en-US" sz="2400" b="1" smtClean="0">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1917</a:t>
            </a:r>
            <a:r>
              <a:rPr lang="zh-CN" altLang="en-US" sz="2400" b="1">
                <a:latin typeface="宋体" panose="02010600030101010101" pitchFamily="2" charset="-122"/>
                <a:ea typeface="宋体" panose="02010600030101010101" pitchFamily="2" charset="-122"/>
              </a:rPr>
              <a:t>年，美国和中国参加协约国一方作战。俄国在十月革命胜利后于</a:t>
            </a:r>
            <a:r>
              <a:rPr lang="en-US" altLang="zh-CN" sz="2400" b="1">
                <a:latin typeface="宋体" panose="02010600030101010101" pitchFamily="2" charset="-122"/>
                <a:ea typeface="宋体" panose="02010600030101010101" pitchFamily="2" charset="-122"/>
              </a:rPr>
              <a:t>1918</a:t>
            </a:r>
            <a:r>
              <a:rPr lang="zh-CN" altLang="en-US" sz="2400" b="1">
                <a:latin typeface="宋体" panose="02010600030101010101" pitchFamily="2" charset="-122"/>
                <a:ea typeface="宋体" panose="02010600030101010101" pitchFamily="2" charset="-122"/>
              </a:rPr>
              <a:t>年退出了战争；</a:t>
            </a:r>
          </a:p>
          <a:p>
            <a:pPr marL="0" indent="0">
              <a:buNone/>
            </a:pP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7</a:t>
            </a: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1918</a:t>
            </a:r>
            <a:r>
              <a:rPr lang="zh-CN" altLang="en-US" sz="2400" b="1">
                <a:latin typeface="宋体" panose="02010600030101010101" pitchFamily="2" charset="-122"/>
                <a:ea typeface="宋体" panose="02010600030101010101" pitchFamily="2" charset="-122"/>
              </a:rPr>
              <a:t>年</a:t>
            </a:r>
            <a:r>
              <a:rPr lang="en-US" altLang="zh-CN" sz="2400" b="1">
                <a:latin typeface="宋体" panose="02010600030101010101" pitchFamily="2" charset="-122"/>
                <a:ea typeface="宋体" panose="02010600030101010101" pitchFamily="2" charset="-122"/>
              </a:rPr>
              <a:t>11</a:t>
            </a:r>
            <a:r>
              <a:rPr lang="zh-CN" altLang="en-US" sz="2400" b="1">
                <a:latin typeface="宋体" panose="02010600030101010101" pitchFamily="2" charset="-122"/>
                <a:ea typeface="宋体" panose="02010600030101010101" pitchFamily="2" charset="-122"/>
              </a:rPr>
              <a:t>月</a:t>
            </a:r>
            <a:r>
              <a:rPr lang="en-US" altLang="zh-CN" sz="2400" b="1">
                <a:latin typeface="宋体" panose="02010600030101010101" pitchFamily="2" charset="-122"/>
                <a:ea typeface="宋体" panose="02010600030101010101" pitchFamily="2" charset="-122"/>
              </a:rPr>
              <a:t>11</a:t>
            </a:r>
            <a:r>
              <a:rPr lang="zh-CN" altLang="en-US" sz="2400" b="1">
                <a:latin typeface="宋体" panose="02010600030101010101" pitchFamily="2" charset="-122"/>
                <a:ea typeface="宋体" panose="02010600030101010101" pitchFamily="2" charset="-122"/>
              </a:rPr>
              <a:t>日，大战以同盟国的失败而结束</a:t>
            </a:r>
            <a:r>
              <a:rPr lang="zh-CN" altLang="en-US" sz="2400" b="1" smtClean="0">
                <a:latin typeface="宋体" panose="02010600030101010101" pitchFamily="2" charset="-122"/>
                <a:ea typeface="宋体" panose="02010600030101010101" pitchFamily="2" charset="-122"/>
              </a:rPr>
              <a:t>。</a:t>
            </a:r>
            <a:endParaRPr lang="en-US" altLang="zh-CN" sz="2400" b="1" smtClean="0">
              <a:latin typeface="宋体" pitchFamily="2" charset="-122"/>
              <a:ea typeface="宋体" panose="02010600030101010101" pitchFamily="2" charset="-122"/>
            </a:endParaRPr>
          </a:p>
          <a:p>
            <a:pPr marL="0" indent="0">
              <a:buNone/>
            </a:pPr>
            <a:endParaRPr lang="zh-CN" altLang="en-US" sz="2400" b="1">
              <a:latin typeface="宋体" pitchFamily="2" charset="-122"/>
              <a:ea typeface="宋体" panose="02010600030101010101" pitchFamily="2" charset="-122"/>
            </a:endParaRPr>
          </a:p>
        </p:txBody>
      </p:sp>
      <p:sp>
        <p:nvSpPr>
          <p:cNvPr id="2" name="文本框 1"/>
          <p:cNvSpPr txBox="1"/>
          <p:nvPr/>
        </p:nvSpPr>
        <p:spPr>
          <a:xfrm>
            <a:off x="119380" y="59690"/>
            <a:ext cx="1188085" cy="583565"/>
          </a:xfrm>
          <a:prstGeom prst="rect">
            <a:avLst/>
          </a:prstGeom>
          <a:noFill/>
        </p:spPr>
        <p:txBody>
          <a:bodyPr wrap="square" rtlCol="0">
            <a:spAutoFit/>
          </a:bodyPr>
          <a:lstStyle/>
          <a:p>
            <a:r>
              <a:rPr lang="zh-CN" altLang="en-US" sz="3200" b="1">
                <a:solidFill>
                  <a:schemeClr val="tx1"/>
                </a:solidFill>
                <a:latin typeface="宋体" panose="02010600030101010101" pitchFamily="2" charset="-122"/>
                <a:ea typeface="宋体" panose="02010600030101010101" pitchFamily="2" charset="-122"/>
              </a:rPr>
              <a:t>过程：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202180" y="194945"/>
            <a:ext cx="4233545" cy="645160"/>
          </a:xfrm>
        </p:spPr>
        <p:txBody>
          <a:bodyPr/>
          <a:lstStyle/>
          <a:p>
            <a:r>
              <a:rPr kumimoji="1" lang="zh-CN" altLang="en-US" sz="3200" b="1" smtClean="0">
                <a:solidFill>
                  <a:srgbClr val="C00000"/>
                </a:solidFill>
                <a:latin typeface="微软雅黑" panose="020b0503020204020204" pitchFamily="34" charset="-122"/>
                <a:ea typeface="微软雅黑" panose="020b0503020204020204" pitchFamily="34" charset="-122"/>
                <a:sym typeface="+mn-ea"/>
              </a:rPr>
              <a:t>施</a:t>
            </a:r>
            <a:r>
              <a:rPr kumimoji="1" lang="zh-CN" altLang="en-US" sz="3200" b="1">
                <a:solidFill>
                  <a:srgbClr val="C00000"/>
                </a:solidFill>
                <a:latin typeface="微软雅黑" panose="020b0503020204020204" pitchFamily="34" charset="-122"/>
                <a:ea typeface="微软雅黑" panose="020b0503020204020204" pitchFamily="34" charset="-122"/>
                <a:sym typeface="+mn-ea"/>
              </a:rPr>
              <a:t>利芬计划</a:t>
            </a:r>
          </a:p>
        </p:txBody>
      </p:sp>
      <p:sp>
        <p:nvSpPr>
          <p:cNvPr id="3" name="内容占位符 2"/>
          <p:cNvSpPr>
            <a:spLocks noGrp="1"/>
          </p:cNvSpPr>
          <p:nvPr>
            <p:ph idx="1"/>
          </p:nvPr>
        </p:nvSpPr>
        <p:spPr>
          <a:xfrm>
            <a:off x="276860" y="1109980"/>
            <a:ext cx="5489575" cy="3701415"/>
          </a:xfrm>
        </p:spPr>
        <p:txBody>
          <a:bodyPr>
            <a:normAutofit/>
          </a:bodyPr>
          <a:lstStyle/>
          <a:p>
            <a:pPr marL="0" indent="0" fontAlgn="base">
              <a:lnSpc>
                <a:spcPct val="110000"/>
              </a:lnSpc>
              <a:spcBef>
                <a:spcPct val="0"/>
              </a:spcBef>
              <a:spcAft>
                <a:spcPct val="0"/>
              </a:spcAft>
              <a:buNone/>
            </a:pPr>
            <a:r>
              <a:rPr kumimoji="1" lang="en-US" altLang="zh-CN" b="1">
                <a:solidFill>
                  <a:schemeClr val="tx1"/>
                </a:solidFill>
                <a:latin typeface="宋体" panose="02010600030101010101" pitchFamily="2" charset="-122"/>
                <a:ea typeface="宋体" panose="02010600030101010101" pitchFamily="2" charset="-122"/>
                <a:sym typeface="+mn-ea"/>
              </a:rPr>
              <a:t>    </a:t>
            </a:r>
            <a:r>
              <a:rPr kumimoji="1" lang="zh-CN" altLang="en-US" b="1">
                <a:solidFill>
                  <a:schemeClr val="tx1"/>
                </a:solidFill>
                <a:latin typeface="宋体" panose="02010600030101010101" pitchFamily="2" charset="-122"/>
                <a:ea typeface="宋体" panose="02010600030101010101" pitchFamily="2" charset="-122"/>
                <a:sym typeface="+mn-ea"/>
              </a:rPr>
              <a:t>德国陆军前总参谋长</a:t>
            </a:r>
            <a:r>
              <a:rPr kumimoji="1" lang="zh-CN" altLang="en-US" b="1" smtClean="0">
                <a:solidFill>
                  <a:schemeClr val="tx1"/>
                </a:solidFill>
                <a:latin typeface="宋体" panose="02010600030101010101" pitchFamily="2" charset="-122"/>
                <a:ea typeface="宋体" panose="02010600030101010101" pitchFamily="2" charset="-122"/>
                <a:sym typeface="+mn-ea"/>
              </a:rPr>
              <a:t>施</a:t>
            </a:r>
            <a:r>
              <a:rPr kumimoji="1" lang="zh-CN" altLang="en-US" b="1">
                <a:solidFill>
                  <a:schemeClr val="tx1"/>
                </a:solidFill>
                <a:latin typeface="宋体" panose="02010600030101010101" pitchFamily="2" charset="-122"/>
                <a:ea typeface="宋体" panose="02010600030101010101" pitchFamily="2" charset="-122"/>
                <a:sym typeface="+mn-ea"/>
              </a:rPr>
              <a:t>利芬于</a:t>
            </a:r>
            <a:r>
              <a:rPr kumimoji="1" lang="en-US" altLang="zh-CN" b="1">
                <a:solidFill>
                  <a:schemeClr val="tx1"/>
                </a:solidFill>
                <a:latin typeface="宋体" panose="02010600030101010101" pitchFamily="2" charset="-122"/>
                <a:ea typeface="宋体" panose="02010600030101010101" pitchFamily="2" charset="-122"/>
                <a:sym typeface="+mn-ea"/>
              </a:rPr>
              <a:t>1905</a:t>
            </a:r>
            <a:r>
              <a:rPr kumimoji="1" lang="zh-CN" altLang="en-US" b="1">
                <a:solidFill>
                  <a:schemeClr val="tx1"/>
                </a:solidFill>
                <a:latin typeface="宋体" panose="02010600030101010101" pitchFamily="2" charset="-122"/>
                <a:ea typeface="宋体" panose="02010600030101010101" pitchFamily="2" charset="-122"/>
                <a:sym typeface="+mn-ea"/>
              </a:rPr>
              <a:t>年主持制定了该计划。目标是：为</a:t>
            </a:r>
            <a:r>
              <a:rPr kumimoji="1" lang="zh-CN" altLang="en-US" b="1" smtClean="0">
                <a:solidFill>
                  <a:schemeClr val="tx1"/>
                </a:solidFill>
                <a:latin typeface="宋体" panose="02010600030101010101" pitchFamily="2" charset="-122"/>
                <a:ea typeface="宋体" panose="02010600030101010101" pitchFamily="2" charset="-122"/>
                <a:sym typeface="+mn-ea"/>
              </a:rPr>
              <a:t>避</a:t>
            </a:r>
            <a:r>
              <a:rPr kumimoji="1" lang="zh-CN" altLang="en-US" b="1">
                <a:solidFill>
                  <a:schemeClr val="tx1"/>
                </a:solidFill>
                <a:latin typeface="宋体" panose="02010600030101010101" pitchFamily="2" charset="-122"/>
                <a:ea typeface="宋体" panose="02010600030101010101" pitchFamily="2" charset="-122"/>
                <a:sym typeface="+mn-ea"/>
              </a:rPr>
              <a:t>免两线作战，要先发制人，迅速决战，各个击破（</a:t>
            </a:r>
            <a:r>
              <a:rPr kumimoji="1" lang="en-US" altLang="zh-CN" b="1">
                <a:solidFill>
                  <a:schemeClr val="tx1"/>
                </a:solidFill>
                <a:latin typeface="宋体" panose="02010600030101010101" pitchFamily="2" charset="-122"/>
                <a:ea typeface="宋体" panose="02010600030101010101" pitchFamily="2" charset="-122"/>
                <a:sym typeface="+mn-ea"/>
              </a:rPr>
              <a:t>6</a:t>
            </a:r>
            <a:r>
              <a:rPr kumimoji="1" lang="zh-CN" altLang="en-US" b="1">
                <a:solidFill>
                  <a:schemeClr val="tx1"/>
                </a:solidFill>
                <a:latin typeface="宋体" panose="02010600030101010101" pitchFamily="2" charset="-122"/>
                <a:ea typeface="宋体" panose="02010600030101010101" pitchFamily="2" charset="-122"/>
                <a:sym typeface="+mn-ea"/>
              </a:rPr>
              <a:t>个月内击败法国。随后调头去打败俄国），力争</a:t>
            </a:r>
            <a:r>
              <a:rPr kumimoji="1" lang="en-US" altLang="zh-CN" b="1">
                <a:solidFill>
                  <a:schemeClr val="tx1"/>
                </a:solidFill>
                <a:latin typeface="宋体" panose="02010600030101010101" pitchFamily="2" charset="-122"/>
                <a:ea typeface="宋体" panose="02010600030101010101" pitchFamily="2" charset="-122"/>
                <a:sym typeface="+mn-ea"/>
              </a:rPr>
              <a:t>2—3</a:t>
            </a:r>
            <a:r>
              <a:rPr kumimoji="1" lang="zh-CN" altLang="en-US" b="1">
                <a:solidFill>
                  <a:schemeClr val="tx1"/>
                </a:solidFill>
                <a:latin typeface="宋体" panose="02010600030101010101" pitchFamily="2" charset="-122"/>
                <a:ea typeface="宋体" panose="02010600030101010101" pitchFamily="2" charset="-122"/>
                <a:sym typeface="+mn-ea"/>
              </a:rPr>
              <a:t>个月结束战争。</a:t>
            </a:r>
            <a:r>
              <a:rPr kumimoji="1"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德皇威廉二世信心百倍的对出征的士兵宣布：</a:t>
            </a:r>
            <a:r>
              <a:rPr kumimoji="1"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kumimoji="1"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叶落之前你们就能返回故乡”。</a:t>
            </a:r>
            <a:r>
              <a:rPr lang="en-US" altLang="zh-CN" b="1" smtClean="0">
                <a:solidFill>
                  <a:schemeClr val="tx1"/>
                </a:solidFill>
                <a:latin typeface="宋体" panose="02010600030101010101" pitchFamily="2" charset="-122"/>
                <a:ea typeface="宋体" panose="02010600030101010101" pitchFamily="2" charset="-122"/>
                <a:sym typeface="+mn-ea"/>
              </a:rPr>
              <a:t>1914</a:t>
            </a:r>
            <a:r>
              <a:rPr lang="zh-CN" altLang="en-US" b="1">
                <a:solidFill>
                  <a:schemeClr val="tx1"/>
                </a:solidFill>
                <a:latin typeface="宋体" panose="02010600030101010101" pitchFamily="2" charset="-122"/>
                <a:ea typeface="宋体" panose="02010600030101010101" pitchFamily="2" charset="-122"/>
                <a:sym typeface="+mn-ea"/>
              </a:rPr>
              <a:t>年，德军进攻法国，</a:t>
            </a:r>
            <a:r>
              <a:rPr lang="en-US" altLang="zh-CN" b="1">
                <a:solidFill>
                  <a:schemeClr val="tx1"/>
                </a:solidFill>
                <a:latin typeface="宋体" panose="02010600030101010101" pitchFamily="2" charset="-122"/>
                <a:ea typeface="宋体" panose="02010600030101010101" pitchFamily="2" charset="-122"/>
                <a:sym typeface="+mn-ea"/>
              </a:rPr>
              <a:t>9</a:t>
            </a:r>
            <a:r>
              <a:rPr lang="zh-CN" altLang="en-US" b="1">
                <a:solidFill>
                  <a:schemeClr val="tx1"/>
                </a:solidFill>
                <a:latin typeface="宋体" panose="02010600030101010101" pitchFamily="2" charset="-122"/>
                <a:ea typeface="宋体" panose="02010600030101010101" pitchFamily="2" charset="-122"/>
                <a:sym typeface="+mn-ea"/>
              </a:rPr>
              <a:t>月，马恩河激战后，德军战败，标志其“速决战”破产。</a:t>
            </a:r>
            <a:endParaRPr kumimoji="1" lang="zh-CN" altLang="en-US" b="1">
              <a:solidFill>
                <a:schemeClr val="tx1"/>
              </a:solidFill>
              <a:effectLst/>
              <a:latin typeface="宋体" pitchFamily="2" charset="-122"/>
              <a:ea typeface="宋体" panose="02010600030101010101" pitchFamily="2" charset="-122"/>
              <a:cs typeface="宋体" panose="02010600030101010101" pitchFamily="2" charset="-122"/>
              <a:sym typeface="+mn-ea"/>
            </a:endParaRPr>
          </a:p>
        </p:txBody>
      </p:sp>
      <p:pic>
        <p:nvPicPr>
          <p:cNvPr id="19459" name="Picture 3" descr="3"/>
          <p:cNvPicPr>
            <a:picLocks noChangeAspect="1" noChangeArrowheads="1"/>
          </p:cNvPicPr>
          <p:nvPr/>
        </p:nvPicPr>
        <p:blipFill>
          <a:blip r:embed="rId2">
            <a:extLst>
              <a:ext uri="{28A0092B-C50C-407E-A947-70E740481C1C}">
                <a14:useLocalDpi xmlns:a14="http://schemas.microsoft.com/office/drawing/2010/main" val="0"/>
              </a:ext>
            </a:extLst>
          </a:blip>
          <a:srcRect r="66583"/>
          <a:stretch>
            <a:fillRect/>
          </a:stretch>
        </p:blipFill>
        <p:spPr bwMode="auto">
          <a:xfrm>
            <a:off x="6029325" y="917575"/>
            <a:ext cx="2925445" cy="52819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459"/>
                                        </p:tgtEl>
                                        <p:attrNameLst>
                                          <p:attrName>style.visibility</p:attrName>
                                        </p:attrNameLst>
                                      </p:cBhvr>
                                      <p:to>
                                        <p:strVal val="visible"/>
                                      </p:to>
                                    </p:set>
                                    <p:anim calcmode="lin" valueType="num">
                                      <p:cBhvr additive="base">
                                        <p:cTn id="13" dur="500" fill="hold"/>
                                        <p:tgtEl>
                                          <p:spTgt spid="19459"/>
                                        </p:tgtEl>
                                        <p:attrNameLst>
                                          <p:attrName>ppt_x</p:attrName>
                                        </p:attrNameLst>
                                      </p:cBhvr>
                                      <p:tavLst>
                                        <p:tav tm="0">
                                          <p:val>
                                            <p:strVal val="#ppt_x"/>
                                          </p:val>
                                        </p:tav>
                                        <p:tav tm="100000">
                                          <p:val>
                                            <p:strVal val="#ppt_x"/>
                                          </p:val>
                                        </p:tav>
                                      </p:tavLst>
                                    </p:anim>
                                    <p:anim calcmode="lin" valueType="num">
                                      <p:cBhvr additive="base">
                                        <p:cTn id="14" dur="500" fill="hold"/>
                                        <p:tgtEl>
                                          <p:spTgt spid="1945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855470" y="111760"/>
            <a:ext cx="5056505" cy="739775"/>
          </a:xfrm>
        </p:spPr>
        <p:txBody>
          <a:bodyPr>
            <a:normAutofit/>
          </a:bodyPr>
          <a:lstStyle/>
          <a:p>
            <a:r>
              <a:rPr lang="zh-CN" altLang="en-US" sz="3555" b="1">
                <a:solidFill>
                  <a:srgbClr val="C00000"/>
                </a:solidFill>
              </a:rPr>
              <a:t>凡尔登战役</a:t>
            </a:r>
          </a:p>
        </p:txBody>
      </p:sp>
      <p:pic>
        <p:nvPicPr>
          <p:cNvPr id="38" name="Picture 2" descr="凡尔登绞肉机"/>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l="39394" t="5949" r="757" b="2759"/>
          <a:stretch>
            <a:fillRect/>
          </a:stretch>
        </p:blipFill>
        <p:spPr bwMode="auto">
          <a:xfrm>
            <a:off x="156210" y="3575685"/>
            <a:ext cx="4756785" cy="31870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242570" y="714375"/>
            <a:ext cx="8658225" cy="2861310"/>
          </a:xfrm>
          <a:prstGeom prst="rect">
            <a:avLst/>
          </a:prstGeom>
          <a:noFill/>
        </p:spPr>
        <p:txBody>
          <a:bodyPr wrap="square" rtlCol="0" anchor="t">
            <a:spAutoFit/>
          </a:bodyPr>
          <a:lstStyle/>
          <a:p>
            <a:pPr fontAlgn="auto">
              <a:lnSpc>
                <a:spcPct val="100000"/>
              </a:lnSpc>
            </a:pPr>
            <a:r>
              <a:rPr lang="en-US" altLang="zh-CN" sz="20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    1916</a:t>
            </a:r>
            <a:r>
              <a:rPr lang="zh-CN" altLang="en-US" sz="20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年</a:t>
            </a:r>
            <a:r>
              <a:rPr lang="en-US" altLang="zh-CN" sz="20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2</a:t>
            </a:r>
            <a:r>
              <a:rPr lang="zh-CN" altLang="en-US" sz="20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月</a:t>
            </a:r>
            <a:r>
              <a:rPr lang="en-US" altLang="zh-CN" sz="20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21</a:t>
            </a:r>
            <a:r>
              <a:rPr lang="zh-CN" altLang="en-US" sz="20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日，凡尔登战役爆发。</a:t>
            </a:r>
            <a:r>
              <a:rPr kumimoji="1"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德国总参谋长法汉金说道</a:t>
            </a:r>
            <a:r>
              <a:rPr kumimoji="1" lang="en-US" altLang="zh-CN" sz="20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kumimoji="1"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我们的方针就是</a:t>
            </a:r>
            <a:r>
              <a:rPr kumimoji="1"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以猛烈的火力进攻凡尔登，把法军的精锐部队全部吸引过来，这样方能给他们以歼灭性的打击。我要使凡尔登成为碾碎法军的磨盘，这样才能争取西线的胜利。</a:t>
            </a:r>
            <a:r>
              <a:rPr kumimoji="1"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kumimoji="1"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此次战役中，双方军队死亡超过</a:t>
            </a:r>
            <a:r>
              <a:rPr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25</a:t>
            </a:r>
            <a:r>
              <a:rPr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万人，</a:t>
            </a:r>
            <a:r>
              <a:rPr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50</a:t>
            </a:r>
            <a:r>
              <a:rPr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多万人受伤，被称为“凡尔登绞肉机”。它是一战的转折点，标志着德国军事进攻的能力已从顶峰跌落，战争主动权逐渐转到协约国手里。</a:t>
            </a:r>
            <a:endParaRPr lang="zh-CN" altLang="en-US" sz="2000" b="1">
              <a:solidFill>
                <a:schemeClr val="tx1"/>
              </a:solidFill>
              <a:latin typeface="宋体" pitchFamily="2" charset="-122"/>
              <a:ea typeface="宋体" panose="02010600030101010101" pitchFamily="2" charset="-122"/>
              <a:cs typeface="宋体" panose="02010600030101010101" pitchFamily="2" charset="-122"/>
            </a:endParaRPr>
          </a:p>
          <a:p>
            <a:pPr fontAlgn="auto">
              <a:lnSpc>
                <a:spcPct val="100000"/>
              </a:lnSpc>
            </a:pPr>
            <a:r>
              <a:rPr kumimoji="1"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凡尔登战役中一位战地记者写道</a:t>
            </a:r>
            <a:r>
              <a:rPr kumimoji="1"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kumimoji="1"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整个树林被削平得像割去谷穗的田地</a:t>
            </a:r>
            <a:r>
              <a:rPr kumimoji="1"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kumimoji="1"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所有覆盖物弹痕累累</a:t>
            </a:r>
            <a:r>
              <a:rPr kumimoji="1"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kumimoji="1"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到处都是残骸、击破的战车、碎成一块一块的尸体、击毁的大炮，几个月都是如此。”</a:t>
            </a: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20310" y="3597275"/>
            <a:ext cx="4022725" cy="314325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ppt_x"/>
                                          </p:val>
                                        </p:tav>
                                        <p:tav tm="100000">
                                          <p:val>
                                            <p:strVal val="#ppt_x"/>
                                          </p:val>
                                        </p:tav>
                                      </p:tavLst>
                                    </p:anim>
                                    <p:anim calcmode="lin" valueType="num">
                                      <p:cBhvr additive="base">
                                        <p:cTn id="20"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399030" y="51435"/>
            <a:ext cx="4131945" cy="713105"/>
          </a:xfrm>
        </p:spPr>
        <p:txBody>
          <a:bodyPr/>
          <a:lstStyle/>
          <a:p>
            <a:r>
              <a:rPr lang="zh-CN" altLang="en-US" sz="3200" b="1">
                <a:solidFill>
                  <a:srgbClr val="C00000"/>
                </a:solidFill>
              </a:rPr>
              <a:t>索姆河战役</a:t>
            </a:r>
          </a:p>
        </p:txBody>
      </p:sp>
      <p:sp>
        <p:nvSpPr>
          <p:cNvPr id="3" name="内容占位符 2"/>
          <p:cNvSpPr>
            <a:spLocks noGrp="1"/>
          </p:cNvSpPr>
          <p:nvPr>
            <p:ph idx="1"/>
          </p:nvPr>
        </p:nvSpPr>
        <p:spPr>
          <a:xfrm>
            <a:off x="438785" y="687070"/>
            <a:ext cx="8549640" cy="2792095"/>
          </a:xfrm>
        </p:spPr>
        <p:txBody>
          <a:bodyPr>
            <a:normAutofit fontScale="80000" lnSpcReduction="10000"/>
          </a:bodyPr>
          <a:lstStyle/>
          <a:p>
            <a:pPr marL="0" indent="0" fontAlgn="auto">
              <a:lnSpc>
                <a:spcPct val="100000"/>
              </a:lnSpc>
              <a:spcBef>
                <a:spcPct val="0"/>
              </a:spcBef>
              <a:buNone/>
            </a:pPr>
            <a:r>
              <a:rPr lang="en-US" altLang="zh-CN">
                <a:solidFill>
                  <a:schemeClr val="tx1"/>
                </a:solidFill>
                <a:effectLst/>
                <a:latin typeface="华文细黑" pitchFamily="2" charset="-122"/>
                <a:ea typeface="华文细黑" pitchFamily="2" charset="-122"/>
                <a:sym typeface="+mn-ea"/>
              </a:rPr>
              <a:t>   </a:t>
            </a:r>
            <a:r>
              <a:rPr lang="en-US" altLang="zh-CN"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 1916</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6</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月</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24</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日，索姆河战役爆发，双方伤亡共计</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130</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万人，是一战中最惨烈的阵地战，因其残酷性被称之为“索姆河地狱”。</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埋葬尸体一般是不可能的。通常情况下，战斗中阵亡士兵的尸体用炮架运回来，但尸体越来越多，根本运不过来。我们面对的是成百上千的尸体，不仅有我们的，还有德国人的尸体。太阳照在被毒气毒死的士兵的尸体上，经常将肿胀的尸体变成蓝色，与海蓝色差不多。随着毒气排出，尸体像木乃伊一样干瘪，保持着死前的姿势，有坐着的，跪着的，绝大多数趴在或者躺在地上。</a:t>
            </a:r>
            <a:r>
              <a:rPr lang="en-US" altLang="zh-CN"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endParaRPr lang="en-US" altLang="zh-CN" sz="2500" b="1" i="0">
              <a:solidFill>
                <a:schemeClr val="tx1"/>
              </a:solidFill>
              <a:effectLst/>
              <a:latin typeface="宋体" pitchFamily="2" charset="-122"/>
              <a:ea typeface="宋体" panose="02010600030101010101" pitchFamily="2" charset="-122"/>
              <a:cs typeface="宋体" panose="02010600030101010101" pitchFamily="2" charset="-122"/>
            </a:endParaRPr>
          </a:p>
          <a:p>
            <a:pPr marL="0" indent="0" fontAlgn="auto">
              <a:lnSpc>
                <a:spcPct val="100000"/>
              </a:lnSpc>
              <a:spcBef>
                <a:spcPct val="0"/>
              </a:spcBef>
              <a:buNone/>
            </a:pPr>
            <a:r>
              <a:rPr lang="en-US" altLang="zh-CN"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破碎的世界</a:t>
            </a:r>
            <a:r>
              <a:rPr lang="en-US" altLang="zh-CN"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一战信件、日记和回忆录</a:t>
            </a:r>
            <a:r>
              <a:rPr lang="en-US" altLang="zh-CN" sz="25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p>
        </p:txBody>
      </p:sp>
      <p:pic>
        <p:nvPicPr>
          <p:cNvPr id="45" name="图片 4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5555" y="3301365"/>
            <a:ext cx="5766435" cy="355663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ppt_x"/>
                                          </p:val>
                                        </p:tav>
                                        <p:tav tm="100000">
                                          <p:val>
                                            <p:strVal val="#ppt_x"/>
                                          </p:val>
                                        </p:tav>
                                      </p:tavLst>
                                    </p:anim>
                                    <p:anim calcmode="lin" valueType="num">
                                      <p:cBhvr additive="base">
                                        <p:cTn id="26"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699385" y="94615"/>
            <a:ext cx="4003675" cy="687705"/>
          </a:xfrm>
        </p:spPr>
        <p:txBody>
          <a:bodyPr/>
          <a:lstStyle/>
          <a:p>
            <a:r>
              <a:rPr lang="zh-CN" altLang="en-US" sz="3200" b="1">
                <a:solidFill>
                  <a:srgbClr val="C00000"/>
                </a:solidFill>
              </a:rPr>
              <a:t>日德兰海战</a:t>
            </a:r>
          </a:p>
        </p:txBody>
      </p:sp>
      <p:sp>
        <p:nvSpPr>
          <p:cNvPr id="3" name="内容占位符 2"/>
          <p:cNvSpPr>
            <a:spLocks noGrp="1"/>
          </p:cNvSpPr>
          <p:nvPr>
            <p:ph idx="1"/>
          </p:nvPr>
        </p:nvSpPr>
        <p:spPr>
          <a:xfrm>
            <a:off x="241935" y="1179195"/>
            <a:ext cx="4932680" cy="4500245"/>
          </a:xfrm>
        </p:spPr>
        <p:txBody>
          <a:bodyPr>
            <a:normAutofit fontScale="90000" lnSpcReduction="20000"/>
          </a:bodyPr>
          <a:lstStyle/>
          <a:p>
            <a:pPr marL="0" indent="0" fontAlgn="auto">
              <a:lnSpc>
                <a:spcPct val="100000"/>
              </a:lnSpc>
              <a:spcBef>
                <a:spcPct val="0"/>
              </a:spcBef>
              <a:buNone/>
            </a:pPr>
            <a:r>
              <a:rPr lang="en-US" altLang="zh-CN">
                <a:solidFill>
                  <a:schemeClr val="tx1"/>
                </a:solidFill>
                <a:latin typeface="华文细黑" pitchFamily="2" charset="-122"/>
                <a:ea typeface="华文细黑" pitchFamily="2" charset="-122"/>
                <a:sym typeface="+mn-ea"/>
              </a:rPr>
              <a:t>     </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1916</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5</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月</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31</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日，德国为打败英国的海上封锁发动了日德兰海战，它是一战期间规模最大的海战。</a:t>
            </a:r>
          </a:p>
          <a:p>
            <a:pPr marL="0" indent="0" fontAlgn="auto">
              <a:lnSpc>
                <a:spcPct val="100000"/>
              </a:lnSpc>
              <a:spcBef>
                <a:spcPct val="0"/>
              </a:spcBef>
              <a:buNone/>
            </a:pP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其中英国损失较大，被击毁战舰</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14</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艘，</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15.5</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万吨，伤亡</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6800</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人。德国损失战舰</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11</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艘，</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6.1</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万吨，伤亡近</a:t>
            </a:r>
            <a:r>
              <a:rPr lang="en-US" altLang="zh-CN"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3100</a:t>
            </a:r>
            <a:r>
              <a:rPr lang="zh-CN" altLang="en-US" sz="311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人。但德国未能打破英国的海上封锁，英国仍牢牢的控制着制海权，没有实现预定的战略目标。</a:t>
            </a: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rcRect t="49338"/>
          <a:stretch>
            <a:fillRect/>
          </a:stretch>
        </p:blipFill>
        <p:spPr>
          <a:xfrm>
            <a:off x="5123180" y="1179195"/>
            <a:ext cx="4020820" cy="5066030"/>
          </a:xfrm>
          <a:prstGeom prst="rect">
            <a:avLst/>
          </a:prstGeom>
        </p:spPr>
      </p:pic>
      <p:sp>
        <p:nvSpPr>
          <p:cNvPr id="4" name="文本框 3"/>
          <p:cNvSpPr txBox="1"/>
          <p:nvPr/>
        </p:nvSpPr>
        <p:spPr>
          <a:xfrm>
            <a:off x="5861685" y="6322060"/>
            <a:ext cx="2543810" cy="368300"/>
          </a:xfrm>
          <a:prstGeom prst="rect">
            <a:avLst/>
          </a:prstGeom>
          <a:solidFill>
            <a:srgbClr val="00B050"/>
          </a:solidFill>
        </p:spPr>
        <p:txBody>
          <a:bodyPr wrap="square" rtlCol="0">
            <a:spAutoFit/>
          </a:bodyPr>
          <a:lstStyle/>
          <a:p>
            <a:r>
              <a:rPr lang="zh-CN" altLang="en-US" b="1">
                <a:solidFill>
                  <a:schemeClr val="tx1"/>
                </a:solidFill>
                <a:latin typeface="宋体" panose="02010600030101010101" pitchFamily="2" charset="-122"/>
                <a:ea typeface="宋体" panose="02010600030101010101" pitchFamily="2" charset="-122"/>
              </a:rPr>
              <a:t>英德海军力量对比</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605405" y="128905"/>
            <a:ext cx="3324225" cy="687705"/>
          </a:xfrm>
        </p:spPr>
        <p:txBody>
          <a:bodyPr>
            <a:normAutofit/>
          </a:bodyPr>
          <a:lstStyle/>
          <a:p>
            <a:r>
              <a:rPr lang="zh-CN" altLang="en-US" sz="3200" b="1">
                <a:solidFill>
                  <a:srgbClr val="C00000"/>
                </a:solidFill>
              </a:rPr>
              <a:t>美国参战</a:t>
            </a:r>
          </a:p>
        </p:txBody>
      </p:sp>
      <p:sp>
        <p:nvSpPr>
          <p:cNvPr id="3" name="内容占位符 2"/>
          <p:cNvSpPr>
            <a:spLocks noGrp="1"/>
          </p:cNvSpPr>
          <p:nvPr>
            <p:ph idx="1"/>
          </p:nvPr>
        </p:nvSpPr>
        <p:spPr>
          <a:xfrm>
            <a:off x="320675" y="816610"/>
            <a:ext cx="8614410" cy="3547110"/>
          </a:xfrm>
        </p:spPr>
        <p:txBody>
          <a:bodyPr>
            <a:normAutofit fontScale="92500" lnSpcReduction="20000"/>
          </a:bodyPr>
          <a:lstStyle/>
          <a:p>
            <a:pPr marL="0" indent="0" fontAlgn="auto">
              <a:lnSpc>
                <a:spcPct val="100000"/>
              </a:lnSpc>
              <a:spcBef>
                <a:spcPct val="0"/>
              </a:spcBef>
              <a:buNone/>
            </a:pP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kumimoji="1"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欧洲战争刚开始时，美国仍然采取超脱的态度，奥匈皇储的被刺事件在美国几乎没有引起太大的反应。美国庆幸自己在地理上的超然位置。美国总统威尔逊</a:t>
            </a:r>
            <a:r>
              <a:rPr kumimoji="1"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1914</a:t>
            </a:r>
            <a:r>
              <a:rPr kumimoji="1"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a:t>
            </a:r>
            <a:r>
              <a:rPr kumimoji="1"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9</a:t>
            </a:r>
            <a:r>
              <a:rPr kumimoji="1"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月呼吁美国人民“从思想到行动都应采取不偏不倚的态度”。</a:t>
            </a:r>
          </a:p>
          <a:p>
            <a:pPr marL="0" indent="0" fontAlgn="auto">
              <a:lnSpc>
                <a:spcPct val="100000"/>
              </a:lnSpc>
              <a:spcBef>
                <a:spcPct val="0"/>
              </a:spcBef>
              <a:buNone/>
            </a:pPr>
            <a:r>
              <a:rPr kumimoji="1"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美国总统威尔逊在美国参加一战的演说中说：“我们现在接受这种敌对国的挑战</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没有任何自私的目的可追求。</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我们只是人类权利的一个捍卫者。当这种权利已经得到了保障，而各国的信义和自由可以保障这些权利时，我们就如愿足矣。”而他在</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1916</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7</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月</a:t>
            </a:r>
            <a:r>
              <a:rPr lang="en-US" altLang="zh-CN"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10</a:t>
            </a:r>
            <a:r>
              <a:rPr lang="zh-CN" altLang="en-US" sz="25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日的演说中说：“我们对全世界提供相当大的款项，应当认识和了解这个世界，并且要全凭自己的知识和智慧管理这个世界。”</a:t>
            </a:r>
          </a:p>
        </p:txBody>
      </p:sp>
      <p:sp>
        <p:nvSpPr>
          <p:cNvPr id="4" name="文本框 3"/>
          <p:cNvSpPr txBox="1"/>
          <p:nvPr/>
        </p:nvSpPr>
        <p:spPr>
          <a:xfrm>
            <a:off x="579755" y="4441190"/>
            <a:ext cx="7719695" cy="460375"/>
          </a:xfrm>
          <a:prstGeom prst="rect">
            <a:avLst/>
          </a:prstGeom>
          <a:solidFill>
            <a:schemeClr val="bg2">
              <a:lumMod val="75000"/>
            </a:schemeClr>
          </a:solidFill>
        </p:spPr>
        <p:txBody>
          <a:bodyPr wrap="square" rtlCol="0">
            <a:spAutoFit/>
          </a:bodyPr>
          <a:lstStyle/>
          <a:p>
            <a:r>
              <a:rPr lang="zh-CN" altLang="en-US" sz="2400" b="1">
                <a:latin typeface="微软雅黑" panose="020b0503020204020204" pitchFamily="34" charset="-122"/>
                <a:ea typeface="微软雅黑" panose="020b0503020204020204" pitchFamily="34" charset="-122"/>
              </a:rPr>
              <a:t>思考：美国对一战政策的变化及后期参战的原因、影响</a:t>
            </a:r>
          </a:p>
        </p:txBody>
      </p:sp>
      <p:sp>
        <p:nvSpPr>
          <p:cNvPr id="5" name="文本框 4"/>
          <p:cNvSpPr txBox="1"/>
          <p:nvPr/>
        </p:nvSpPr>
        <p:spPr>
          <a:xfrm>
            <a:off x="403860" y="5022215"/>
            <a:ext cx="8209915" cy="1630045"/>
          </a:xfrm>
          <a:prstGeom prst="rect">
            <a:avLst/>
          </a:prstGeom>
          <a:solidFill>
            <a:srgbClr val="FFFF00"/>
          </a:solidFill>
        </p:spPr>
        <p:txBody>
          <a:bodyPr wrap="square" rtlCol="0" anchor="t">
            <a:spAutoFit/>
          </a:bodyPr>
          <a:lstStyle/>
          <a:p>
            <a:pPr algn="l" eaLnBrk="0" fontAlgn="base" hangingPunct="0">
              <a:lnSpc>
                <a:spcPct val="100000"/>
              </a:lnSpc>
              <a:spcBef>
                <a:spcPct val="0"/>
              </a:spcBef>
              <a:spcAft>
                <a:spcPct val="0"/>
              </a:spcAft>
            </a:pPr>
            <a:r>
              <a:rPr lang="zh-CN" altLang="en-US" sz="2000"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变化：由中立变为积极参战</a:t>
            </a:r>
            <a:endParaRPr lang="en-US" altLang="zh-CN" sz="2000" b="1" smtClean="0">
              <a:solidFill>
                <a:prstClr val="black"/>
              </a:solidFill>
              <a:latin typeface="宋体" pitchFamily="2" charset="-122"/>
              <a:ea typeface="宋体" panose="02010600030101010101" pitchFamily="2" charset="-122"/>
              <a:cs typeface="宋体" panose="02010600030101010101" pitchFamily="2" charset="-122"/>
              <a:sym typeface="+mn-ea"/>
            </a:endParaRPr>
          </a:p>
          <a:p>
            <a:pPr algn="l" eaLnBrk="0" fontAlgn="base" hangingPunct="0">
              <a:lnSpc>
                <a:spcPct val="100000"/>
              </a:lnSpc>
              <a:spcBef>
                <a:spcPct val="0"/>
              </a:spcBef>
              <a:spcAft>
                <a:spcPct val="0"/>
              </a:spcAft>
            </a:pPr>
            <a:r>
              <a:rPr lang="zh-CN" altLang="en-US" sz="2000"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原因：利用战争，大发战争财；后期参战有利于参与战后分赃和争夺世界霸权</a:t>
            </a:r>
            <a:r>
              <a:rPr lang="zh-CN" altLang="zh-CN" sz="2000"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a:t>
            </a:r>
          </a:p>
          <a:p>
            <a:pPr algn="l" eaLnBrk="0" fontAlgn="base" hangingPunct="0">
              <a:lnSpc>
                <a:spcPct val="100000"/>
              </a:lnSpc>
              <a:spcBef>
                <a:spcPct val="0"/>
              </a:spcBef>
              <a:spcAft>
                <a:spcPct val="0"/>
              </a:spcAft>
            </a:pPr>
            <a:r>
              <a:rPr lang="zh-CN" altLang="en-US" sz="2000" b="1">
                <a:latin typeface="宋体" panose="02010600030101010101" pitchFamily="2" charset="-122"/>
                <a:ea typeface="宋体" panose="02010600030101010101" pitchFamily="2" charset="-122"/>
                <a:cs typeface="宋体" panose="02010600030101010101" pitchFamily="2" charset="-122"/>
                <a:sym typeface="+mn-ea"/>
              </a:rPr>
              <a:t>影响：许多“中立”国</a:t>
            </a:r>
            <a:r>
              <a:rPr lang="zh-CN" altLang="en-US" sz="2000" b="1" smtClean="0">
                <a:latin typeface="宋体" panose="02010600030101010101" pitchFamily="2" charset="-122"/>
                <a:ea typeface="宋体" panose="02010600030101010101" pitchFamily="2" charset="-122"/>
                <a:cs typeface="宋体" panose="02010600030101010101" pitchFamily="2" charset="-122"/>
                <a:sym typeface="+mn-ea"/>
              </a:rPr>
              <a:t>家纷纷参战；在</a:t>
            </a:r>
            <a:r>
              <a:rPr lang="zh-CN" altLang="en-US" sz="2000" b="1">
                <a:latin typeface="宋体" panose="02010600030101010101" pitchFamily="2" charset="-122"/>
                <a:ea typeface="宋体" panose="02010600030101010101" pitchFamily="2" charset="-122"/>
                <a:cs typeface="宋体" panose="02010600030101010101" pitchFamily="2" charset="-122"/>
                <a:sym typeface="+mn-ea"/>
              </a:rPr>
              <a:t>军事、财政上对协约国直接援助，</a:t>
            </a:r>
            <a:r>
              <a:rPr lang="zh-CN" altLang="en-US" sz="2000" b="1" smtClean="0">
                <a:latin typeface="宋体" panose="02010600030101010101" pitchFamily="2" charset="-122"/>
                <a:ea typeface="宋体" panose="02010600030101010101" pitchFamily="2" charset="-122"/>
                <a:cs typeface="宋体" panose="02010600030101010101" pitchFamily="2" charset="-122"/>
                <a:sym typeface="+mn-ea"/>
              </a:rPr>
              <a:t>加</a:t>
            </a:r>
            <a:r>
              <a:rPr lang="zh-CN" altLang="en-US" sz="2000" b="1">
                <a:latin typeface="宋体" panose="02010600030101010101" pitchFamily="2" charset="-122"/>
                <a:ea typeface="宋体" panose="02010600030101010101" pitchFamily="2" charset="-122"/>
                <a:cs typeface="宋体" panose="02010600030101010101" pitchFamily="2" charset="-122"/>
                <a:sym typeface="+mn-ea"/>
              </a:rPr>
              <a:t>速了同盟国的失败和一战的结束</a:t>
            </a:r>
            <a:r>
              <a:rPr lang="zh-CN" altLang="en-US" sz="2000" b="1" smtClean="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000" b="1">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4" grpId="0"/>
      <p:bldP spid="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41935" y="938530"/>
            <a:ext cx="8830310" cy="2633345"/>
          </a:xfrm>
          <a:solidFill>
            <a:schemeClr val="bg1"/>
          </a:solidFill>
        </p:spPr>
        <p:txBody>
          <a:bodyPr>
            <a:noAutofit/>
          </a:bodyPr>
          <a:lstStyle/>
          <a:p>
            <a:pPr marL="0" indent="0" fontAlgn="auto">
              <a:lnSpc>
                <a:spcPct val="100000"/>
              </a:lnSpc>
              <a:spcBef>
                <a:spcPct val="0"/>
              </a:spcBef>
              <a:buNone/>
            </a:pPr>
            <a:r>
              <a:rPr lang="en-US" altLang="zh-CN" sz="2000" b="1">
                <a:latin typeface="宋体" panose="02010600030101010101" pitchFamily="2" charset="-122"/>
                <a:ea typeface="宋体" panose="02010600030101010101" pitchFamily="2" charset="-122"/>
                <a:cs typeface="宋体" panose="02010600030101010101" pitchFamily="2" charset="-122"/>
              </a:rPr>
              <a:t> </a:t>
            </a:r>
            <a:r>
              <a:rPr lang="en-US" altLang="zh-CN" sz="2000" b="1" smtClean="0">
                <a:latin typeface="宋体" panose="02010600030101010101" pitchFamily="2" charset="-122"/>
                <a:ea typeface="宋体" panose="02010600030101010101" pitchFamily="2" charset="-122"/>
                <a:cs typeface="宋体" panose="02010600030101010101" pitchFamily="2" charset="-122"/>
              </a:rPr>
              <a:t>   1917</a:t>
            </a:r>
            <a:r>
              <a:rPr lang="zh-CN" altLang="en-US" sz="2000" b="1">
                <a:latin typeface="宋体" panose="02010600030101010101" pitchFamily="2" charset="-122"/>
                <a:ea typeface="宋体" panose="02010600030101010101" pitchFamily="2" charset="-122"/>
                <a:cs typeface="宋体" panose="02010600030101010101" pitchFamily="2" charset="-122"/>
              </a:rPr>
              <a:t>年，中国用“以工代</a:t>
            </a:r>
            <a:r>
              <a:rPr lang="zh-CN" altLang="en-US" sz="2000" b="1" smtClean="0">
                <a:latin typeface="宋体" panose="02010600030101010101" pitchFamily="2" charset="-122"/>
                <a:ea typeface="宋体" panose="02010600030101010101" pitchFamily="2" charset="-122"/>
                <a:cs typeface="宋体" panose="02010600030101010101" pitchFamily="2" charset="-122"/>
              </a:rPr>
              <a:t>战”的</a:t>
            </a:r>
            <a:r>
              <a:rPr lang="zh-CN" altLang="en-US" sz="2000" b="1">
                <a:latin typeface="宋体" panose="02010600030101010101" pitchFamily="2" charset="-122"/>
                <a:ea typeface="宋体" panose="02010600030101010101" pitchFamily="2" charset="-122"/>
                <a:cs typeface="宋体" panose="02010600030101010101" pitchFamily="2" charset="-122"/>
              </a:rPr>
              <a:t>形式，站在协约国一方</a:t>
            </a:r>
            <a:r>
              <a:rPr lang="zh-CN" altLang="en-US" sz="2000" b="1" smtClean="0">
                <a:latin typeface="宋体" panose="02010600030101010101" pitchFamily="2" charset="-122"/>
                <a:ea typeface="宋体" panose="02010600030101010101" pitchFamily="2" charset="-122"/>
                <a:cs typeface="宋体" panose="02010600030101010101" pitchFamily="2" charset="-122"/>
              </a:rPr>
              <a:t>参加战争。中国</a:t>
            </a:r>
            <a:r>
              <a:rPr lang="zh-CN" altLang="en-US" sz="2000" b="1">
                <a:latin typeface="宋体" panose="02010600030101010101" pitchFamily="2" charset="-122"/>
                <a:ea typeface="宋体" panose="02010600030101010101" pitchFamily="2" charset="-122"/>
                <a:cs typeface="宋体" panose="02010600030101010101" pitchFamily="2" charset="-122"/>
              </a:rPr>
              <a:t>参战的意图在于战后收回日本攫取的山东</a:t>
            </a:r>
            <a:r>
              <a:rPr lang="zh-CN" altLang="en-US" sz="2000" b="1" smtClean="0">
                <a:latin typeface="宋体" panose="02010600030101010101" pitchFamily="2" charset="-122"/>
                <a:ea typeface="宋体" panose="02010600030101010101" pitchFamily="2" charset="-122"/>
                <a:cs typeface="宋体" panose="02010600030101010101" pitchFamily="2" charset="-122"/>
              </a:rPr>
              <a:t>主权。十几万</a:t>
            </a:r>
            <a:r>
              <a:rPr lang="zh-CN" altLang="en-US" sz="2000" b="1">
                <a:latin typeface="宋体" panose="02010600030101010101" pitchFamily="2" charset="-122"/>
                <a:ea typeface="宋体" panose="02010600030101010101" pitchFamily="2" charset="-122"/>
                <a:cs typeface="宋体" panose="02010600030101010101" pitchFamily="2" charset="-122"/>
              </a:rPr>
              <a:t>中国劳工在欧洲成场从事各种艰苦工作，他们的技术</a:t>
            </a:r>
            <a:r>
              <a:rPr lang="zh-CN" altLang="en-US" sz="2000" b="1" smtClean="0">
                <a:latin typeface="宋体" panose="02010600030101010101" pitchFamily="2" charset="-122"/>
                <a:ea typeface="宋体" panose="02010600030101010101" pitchFamily="2" charset="-122"/>
                <a:cs typeface="宋体" panose="02010600030101010101" pitchFamily="2" charset="-122"/>
              </a:rPr>
              <a:t>、高效</a:t>
            </a:r>
            <a:r>
              <a:rPr lang="zh-CN" altLang="en-US" sz="2000" b="1">
                <a:latin typeface="宋体" panose="02010600030101010101" pitchFamily="2" charset="-122"/>
                <a:ea typeface="宋体" panose="02010600030101010101" pitchFamily="2" charset="-122"/>
                <a:cs typeface="宋体" panose="02010600030101010101" pitchFamily="2" charset="-122"/>
              </a:rPr>
              <a:t>以及</a:t>
            </a:r>
            <a:r>
              <a:rPr lang="zh-CN" altLang="en-US" sz="2000" b="1" smtClean="0">
                <a:latin typeface="宋体" panose="02010600030101010101" pitchFamily="2" charset="-122"/>
                <a:ea typeface="宋体" panose="02010600030101010101" pitchFamily="2" charset="-122"/>
                <a:cs typeface="宋体" panose="02010600030101010101" pitchFamily="2" charset="-122"/>
              </a:rPr>
              <a:t>勇敢，常常</a:t>
            </a:r>
            <a:r>
              <a:rPr lang="zh-CN" altLang="en-US" sz="2000" b="1">
                <a:latin typeface="宋体" panose="02010600030101010101" pitchFamily="2" charset="-122"/>
                <a:ea typeface="宋体" panose="02010600030101010101" pitchFamily="2" charset="-122"/>
                <a:cs typeface="宋体" panose="02010600030101010101" pitchFamily="2" charset="-122"/>
              </a:rPr>
              <a:t>得到协约国官兵的称赞，约有</a:t>
            </a:r>
            <a:r>
              <a:rPr lang="en-US" altLang="zh-CN" sz="2000" b="1">
                <a:latin typeface="宋体" panose="02010600030101010101" pitchFamily="2" charset="-122"/>
                <a:ea typeface="宋体" panose="02010600030101010101" pitchFamily="2" charset="-122"/>
                <a:cs typeface="宋体" panose="02010600030101010101" pitchFamily="2" charset="-122"/>
              </a:rPr>
              <a:t>3000</a:t>
            </a:r>
            <a:r>
              <a:rPr lang="zh-CN" altLang="en-US" sz="2000" b="1">
                <a:latin typeface="宋体" panose="02010600030101010101" pitchFamily="2" charset="-122"/>
                <a:ea typeface="宋体" panose="02010600030101010101" pitchFamily="2" charset="-122"/>
                <a:cs typeface="宋体" panose="02010600030101010101" pitchFamily="2" charset="-122"/>
              </a:rPr>
              <a:t>名</a:t>
            </a:r>
            <a:r>
              <a:rPr lang="zh-CN" altLang="en-US" sz="2000" b="1" smtClean="0">
                <a:latin typeface="宋体" panose="02010600030101010101" pitchFamily="2" charset="-122"/>
                <a:ea typeface="宋体" panose="02010600030101010101" pitchFamily="2" charset="-122"/>
                <a:cs typeface="宋体" panose="02010600030101010101" pitchFamily="2" charset="-122"/>
              </a:rPr>
              <a:t>华工在</a:t>
            </a:r>
            <a:r>
              <a:rPr lang="zh-CN" altLang="en-US" sz="2000" b="1">
                <a:latin typeface="宋体" panose="02010600030101010101" pitchFamily="2" charset="-122"/>
                <a:ea typeface="宋体" panose="02010600030101010101" pitchFamily="2" charset="-122"/>
                <a:cs typeface="宋体" panose="02010600030101010101" pitchFamily="2" charset="-122"/>
              </a:rPr>
              <a:t>这次战争中献出了</a:t>
            </a:r>
            <a:r>
              <a:rPr lang="zh-CN" altLang="en-US" sz="2000" b="1" smtClean="0">
                <a:latin typeface="宋体" panose="02010600030101010101" pitchFamily="2" charset="-122"/>
                <a:ea typeface="宋体" panose="02010600030101010101" pitchFamily="2" charset="-122"/>
                <a:cs typeface="宋体" panose="02010600030101010101" pitchFamily="2" charset="-122"/>
              </a:rPr>
              <a:t>生命。在</a:t>
            </a:r>
            <a:r>
              <a:rPr lang="zh-CN" altLang="en-US" sz="2000" b="1">
                <a:latin typeface="宋体" panose="02010600030101010101" pitchFamily="2" charset="-122"/>
                <a:ea typeface="宋体" panose="02010600030101010101" pitchFamily="2" charset="-122"/>
                <a:cs typeface="宋体" panose="02010600030101010101" pitchFamily="2" charset="-122"/>
              </a:rPr>
              <a:t>法国南部，有一个华工墓地，</a:t>
            </a:r>
            <a:r>
              <a:rPr lang="zh-CN" altLang="en-US" sz="2000" b="1" smtClean="0">
                <a:latin typeface="宋体" panose="02010600030101010101" pitchFamily="2" charset="-122"/>
                <a:ea typeface="宋体" panose="02010600030101010101" pitchFamily="2" charset="-122"/>
                <a:cs typeface="宋体" panose="02010600030101010101" pitchFamily="2" charset="-122"/>
              </a:rPr>
              <a:t>墓碑</a:t>
            </a:r>
            <a:r>
              <a:rPr lang="zh-CN" altLang="en-US" sz="2000" b="1">
                <a:latin typeface="宋体" panose="02010600030101010101" pitchFamily="2" charset="-122"/>
                <a:ea typeface="宋体" panose="02010600030101010101" pitchFamily="2" charset="-122"/>
                <a:cs typeface="宋体" panose="02010600030101010101" pitchFamily="2" charset="-122"/>
              </a:rPr>
              <a:t>上大都有</a:t>
            </a:r>
            <a:r>
              <a:rPr lang="zh-CN" altLang="en-US" sz="2000" b="1" smtClean="0">
                <a:latin typeface="宋体" panose="02010600030101010101" pitchFamily="2" charset="-122"/>
                <a:ea typeface="宋体" panose="02010600030101010101" pitchFamily="2" charset="-122"/>
                <a:cs typeface="宋体" panose="02010600030101010101" pitchFamily="2" charset="-122"/>
              </a:rPr>
              <a:t>“勇往直前”“鞠躬尽瘁”</a:t>
            </a:r>
            <a:r>
              <a:rPr lang="zh-CN" altLang="en-US" sz="2000" b="1">
                <a:latin typeface="宋体" panose="02010600030101010101" pitchFamily="2" charset="-122"/>
                <a:ea typeface="宋体" panose="02010600030101010101" pitchFamily="2" charset="-122"/>
                <a:cs typeface="宋体" panose="02010600030101010101" pitchFamily="2" charset="-122"/>
              </a:rPr>
              <a:t>“虽死犹生”</a:t>
            </a:r>
            <a:r>
              <a:rPr lang="zh-CN" altLang="en-US" sz="2000" b="1" smtClean="0">
                <a:latin typeface="宋体" panose="02010600030101010101" pitchFamily="2" charset="-122"/>
                <a:ea typeface="宋体" panose="02010600030101010101" pitchFamily="2" charset="-122"/>
                <a:cs typeface="宋体" panose="02010600030101010101" pitchFamily="2" charset="-122"/>
              </a:rPr>
              <a:t>“流芳百世”等</a:t>
            </a:r>
            <a:r>
              <a:rPr lang="zh-CN" altLang="en-US" sz="2000" b="1">
                <a:latin typeface="宋体" panose="02010600030101010101" pitchFamily="2" charset="-122"/>
                <a:ea typeface="宋体" panose="02010600030101010101" pitchFamily="2" charset="-122"/>
                <a:cs typeface="宋体" panose="02010600030101010101" pitchFamily="2" charset="-122"/>
              </a:rPr>
              <a:t>字样，默默记录着华工在一战中的</a:t>
            </a:r>
            <a:r>
              <a:rPr lang="zh-CN" altLang="en-US" sz="2000" b="1" smtClean="0">
                <a:latin typeface="宋体" panose="02010600030101010101" pitchFamily="2" charset="-122"/>
                <a:ea typeface="宋体" panose="02010600030101010101" pitchFamily="2" charset="-122"/>
                <a:cs typeface="宋体" panose="02010600030101010101" pitchFamily="2" charset="-122"/>
              </a:rPr>
              <a:t>牺牲。</a:t>
            </a:r>
            <a:r>
              <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第一次世界大战期间，协约国联军总司令法国元帅福煦称赞华工“是第一流的工人，也是出色的士兵。他们在现代炮火下，可以忍受任何艰难，保质保量地完成各种任务”。</a:t>
            </a:r>
          </a:p>
        </p:txBody>
      </p:sp>
      <p:sp>
        <p:nvSpPr>
          <p:cNvPr id="4" name="TextBox 3"/>
          <p:cNvSpPr txBox="1"/>
          <p:nvPr/>
        </p:nvSpPr>
        <p:spPr>
          <a:xfrm>
            <a:off x="3067050" y="274955"/>
            <a:ext cx="3571240" cy="583565"/>
          </a:xfrm>
          <a:prstGeom prst="rect">
            <a:avLst/>
          </a:prstGeom>
          <a:solidFill>
            <a:schemeClr val="bg1"/>
          </a:solidFill>
        </p:spPr>
        <p:txBody>
          <a:bodyPr wrap="square" rtlCol="0">
            <a:spAutoFit/>
          </a:bodyPr>
          <a:lstStyle/>
          <a:p>
            <a:r>
              <a:rPr lang="zh-CN" altLang="en-US" sz="3200" b="1" smtClean="0">
                <a:solidFill>
                  <a:srgbClr val="C00000"/>
                </a:solidFill>
                <a:latin typeface="+mj-ea"/>
                <a:ea typeface="+mj-ea"/>
              </a:rPr>
              <a:t>一战中的华工</a:t>
            </a:r>
          </a:p>
        </p:txBody>
      </p:sp>
      <p:pic>
        <p:nvPicPr>
          <p:cNvPr id="18" name="图片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465" y="3924935"/>
            <a:ext cx="2355215" cy="2781935"/>
          </a:xfrm>
          <a:prstGeom prst="rect">
            <a:avLst/>
          </a:prstGeom>
        </p:spPr>
      </p:pic>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9680" y="3874135"/>
            <a:ext cx="2996565" cy="2884170"/>
          </a:xfrm>
          <a:prstGeom prst="rect">
            <a:avLst/>
          </a:prstGeom>
        </p:spPr>
      </p:pic>
      <p:pic>
        <p:nvPicPr>
          <p:cNvPr id="8" name="Picture 2" descr="无标题"/>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588635" y="3898265"/>
            <a:ext cx="3555365" cy="28365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par>
                                <p:cTn id="33" presetID="1" presetClass="entr" presetSubtype="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0485" y="859155"/>
            <a:ext cx="1132205" cy="542925"/>
          </a:xfrm>
        </p:spPr>
        <p:txBody>
          <a:bodyPr>
            <a:normAutofit fontScale="90000"/>
          </a:bodyPr>
          <a:lstStyle/>
          <a:p>
            <a:r>
              <a:rPr lang="zh-CN" altLang="en-US" sz="3555" b="1" smtClean="0">
                <a:solidFill>
                  <a:srgbClr val="C00000"/>
                </a:solidFill>
              </a:rPr>
              <a:t>实质</a:t>
            </a:r>
          </a:p>
        </p:txBody>
      </p:sp>
      <p:sp>
        <p:nvSpPr>
          <p:cNvPr id="3" name="内容占位符 2"/>
          <p:cNvSpPr>
            <a:spLocks noGrp="1"/>
          </p:cNvSpPr>
          <p:nvPr>
            <p:ph idx="1"/>
          </p:nvPr>
        </p:nvSpPr>
        <p:spPr>
          <a:xfrm>
            <a:off x="272415" y="1533525"/>
            <a:ext cx="8598535" cy="1828800"/>
          </a:xfrm>
        </p:spPr>
        <p:txBody>
          <a:bodyPr>
            <a:normAutofit fontScale="92500" lnSpcReduction="20000"/>
          </a:bodyPr>
          <a:lstStyle/>
          <a:p>
            <a:pPr marL="0" indent="0">
              <a:buNone/>
            </a:pPr>
            <a:r>
              <a:rPr lang="zh-CN" altLang="en-US" sz="2800" b="1" smtClean="0">
                <a:latin typeface="宋体" panose="02010600030101010101" pitchFamily="2" charset="-122"/>
                <a:ea typeface="宋体" panose="02010600030101010101" pitchFamily="2" charset="-122"/>
              </a:rPr>
              <a:t>    一</a:t>
            </a:r>
            <a:r>
              <a:rPr lang="zh-CN" altLang="en-US" sz="2800" b="1">
                <a:latin typeface="宋体" panose="02010600030101010101" pitchFamily="2" charset="-122"/>
                <a:ea typeface="宋体" panose="02010600030101010101" pitchFamily="2" charset="-122"/>
              </a:rPr>
              <a:t>战实际上是列强重新瓜分世界、争夺世界霸权</a:t>
            </a:r>
            <a:r>
              <a:rPr lang="zh-CN" altLang="en-US" sz="2800" b="1" smtClean="0">
                <a:latin typeface="宋体" panose="02010600030101010101" pitchFamily="2" charset="-122"/>
                <a:ea typeface="宋体" panose="02010600030101010101" pitchFamily="2" charset="-122"/>
              </a:rPr>
              <a:t>的帝国主义之</a:t>
            </a:r>
            <a:r>
              <a:rPr lang="zh-CN" altLang="en-US" sz="2800" b="1">
                <a:latin typeface="宋体" panose="02010600030101010101" pitchFamily="2" charset="-122"/>
                <a:ea typeface="宋体" panose="02010600030101010101" pitchFamily="2" charset="-122"/>
              </a:rPr>
              <a:t>战，大战的进程完全走向大国决策者主观意志的反面。他们抱着短期取胜的侥幸心理，却陷入了长期阵地战</a:t>
            </a:r>
            <a:r>
              <a:rPr lang="zh-CN" altLang="en-US" sz="2800" b="1" smtClean="0">
                <a:latin typeface="宋体" panose="02010600030101010101" pitchFamily="2" charset="-122"/>
                <a:ea typeface="宋体" panose="02010600030101010101" pitchFamily="2" charset="-122"/>
              </a:rPr>
              <a:t>的僵局</a:t>
            </a:r>
            <a:r>
              <a:rPr lang="zh-CN" altLang="en-US" sz="2800" b="1">
                <a:latin typeface="宋体" panose="02010600030101010101" pitchFamily="2" charset="-122"/>
                <a:ea typeface="宋体" panose="02010600030101010101" pitchFamily="2" charset="-122"/>
              </a:rPr>
              <a:t>，变成了双方综合国力的较量。</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46935" y="3362325"/>
            <a:ext cx="5243195" cy="3495675"/>
          </a:xfrm>
          <a:prstGeom prst="rect">
            <a:avLst/>
          </a:prstGeom>
          <a:noFill/>
          <a:extLst>
            <a:ext uri="{909E8E84-426E-40DD-AFC4-6F175D3DCCD1}">
              <a14:hiddenFill xmlns:a14="http://schemas.microsoft.com/office/drawing/2010/main">
                <a:solidFill>
                  <a:srgbClr val="FFFFFF"/>
                </a:solidFill>
              </a14:hiddenFill>
            </a:ext>
          </a:extLst>
        </p:spPr>
      </p:pic>
      <p:sp>
        <p:nvSpPr>
          <p:cNvPr id="5" name="标题 1"/>
          <p:cNvSpPr>
            <a:spLocks noGrp="1"/>
          </p:cNvSpPr>
          <p:nvPr/>
        </p:nvSpPr>
        <p:spPr>
          <a:xfrm>
            <a:off x="457131" y="76880"/>
            <a:ext cx="8229600" cy="850106"/>
          </a:xfrm>
          <a:prstGeom prst="rect">
            <a:avLst/>
          </a:prstGeom>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zh-CN" altLang="en-US" smtClean="0"/>
              <a:t>三、一战的影响</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88620" y="69215"/>
            <a:ext cx="8229600" cy="662305"/>
          </a:xfrm>
          <a:solidFill>
            <a:srgbClr val="FFFF00"/>
          </a:solidFill>
        </p:spPr>
        <p:txBody>
          <a:bodyPr>
            <a:normAutofit fontScale="90000"/>
          </a:bodyPr>
          <a:lstStyle/>
          <a:p>
            <a:r>
              <a:rPr lang="zh-CN" altLang="en-US" sz="3555" b="1">
                <a:solidFill>
                  <a:schemeClr val="tx1"/>
                </a:solidFill>
              </a:rPr>
              <a:t>结合材料及所学知识思考：一战的影响</a:t>
            </a:r>
          </a:p>
        </p:txBody>
      </p:sp>
      <p:sp>
        <p:nvSpPr>
          <p:cNvPr id="3" name="内容占位符 2"/>
          <p:cNvSpPr>
            <a:spLocks noGrp="1"/>
          </p:cNvSpPr>
          <p:nvPr>
            <p:ph idx="1"/>
          </p:nvPr>
        </p:nvSpPr>
        <p:spPr>
          <a:xfrm>
            <a:off x="229870" y="1016635"/>
            <a:ext cx="8792210" cy="5024755"/>
          </a:xfrm>
          <a:solidFill>
            <a:schemeClr val="bg2">
              <a:lumMod val="90000"/>
            </a:schemeClr>
          </a:solidFill>
        </p:spPr>
        <p:txBody>
          <a:bodyPr>
            <a:noAutofit/>
          </a:bodyPr>
          <a:lstStyle/>
          <a:p>
            <a:pPr marL="0" indent="0" fontAlgn="auto">
              <a:lnSpc>
                <a:spcPct val="100000"/>
              </a:lnSpc>
              <a:spcBef>
                <a:spcPct val="0"/>
              </a:spcBef>
              <a:buNone/>
            </a:pP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材料一  大战结束时，全世界进出口总额减少了</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40%</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，而美国却猛烈扩大。到</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1919</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年，协约国欠美国债务约</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100</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亿美元。世界黄金储备</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40%</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在美国手中。 日本趁火打劫</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基本上工业国和债权国。英国的对外贸易联系破坏了</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沿着盛及而衰的下坡路跌落下去。法国被德军占领了经济发达的</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10</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个省，工农业生产损失严重。沙皇俄国永远从帝国主义列强的名单中勾销了。德国战败，削弱比英法更甚，陷入经济困境。                         </a:t>
            </a:r>
            <a:endParaRPr lang="en-US" altLang="zh-CN" sz="1900" b="1">
              <a:solidFill>
                <a:schemeClr val="tx1"/>
              </a:solidFill>
              <a:latin typeface="宋体" pitchFamily="2" charset="-122"/>
              <a:ea typeface="宋体" panose="02010600030101010101" pitchFamily="2" charset="-122"/>
              <a:cs typeface="宋体" panose="02010600030101010101" pitchFamily="2" charset="-122"/>
            </a:endParaRPr>
          </a:p>
          <a:p>
            <a:pPr marL="0" indent="0" fontAlgn="auto">
              <a:lnSpc>
                <a:spcPct val="100000"/>
              </a:lnSpc>
              <a:spcBef>
                <a:spcPct val="0"/>
              </a:spcBef>
              <a:buNone/>
            </a:pP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宋则行、樊亢</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世界经济史</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p>
          <a:p>
            <a:pPr marL="0" indent="0" fontAlgn="auto">
              <a:lnSpc>
                <a:spcPct val="100000"/>
              </a:lnSpc>
              <a:spcBef>
                <a:spcPct val="0"/>
              </a:spcBef>
              <a:buNone/>
            </a:pPr>
            <a:r>
              <a:rPr lang="zh-CN" altLang="en-US"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材料二  第一次世界大战进一步促进了殖民地半殖民地民族解放运动的发展。战争期间，帝国主义宗主国忙于互相撕杀，暂时放松了对殖民地半殖民地的控制，它们的民族工业得以乘隙发展，民族资产阶级和无产阶级的队伍也随之壮大起来，成为反对帝国主义的重要的政治力量和社会力量。</a:t>
            </a:r>
            <a:endPar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0" indent="0" fontAlgn="auto">
              <a:lnSpc>
                <a:spcPct val="100000"/>
              </a:lnSpc>
              <a:spcBef>
                <a:spcPct val="0"/>
              </a:spcBef>
              <a:buNone/>
            </a:pPr>
            <a:r>
              <a:rPr lang="en-US" altLang="zh-CN" sz="1900" b="1" kern="10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吴于廑、齐世荣 《世界史</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现代编（上册）》</a:t>
            </a:r>
            <a:endParaRPr lang="zh-CN" altLang="zh-CN" sz="1900" b="1">
              <a:solidFill>
                <a:schemeClr val="tx1"/>
              </a:solidFill>
              <a:latin typeface="宋体" pitchFamily="2" charset="-122"/>
              <a:ea typeface="宋体" panose="02010600030101010101" pitchFamily="2" charset="-122"/>
              <a:cs typeface="宋体" panose="02010600030101010101" pitchFamily="2" charset="-122"/>
            </a:endParaRPr>
          </a:p>
          <a:p>
            <a:pPr marL="0" indent="0" fontAlgn="auto">
              <a:lnSpc>
                <a:spcPct val="100000"/>
              </a:lnSpc>
              <a:spcBef>
                <a:spcPct val="0"/>
              </a:spcBef>
              <a:buNone/>
            </a:pPr>
            <a:r>
              <a:rPr lang="zh-CN"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材料三  大战导致的政治经济危机，引起了人民要求和平、反对战争运动的高涨。</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大战造成的巨大伤亡和破坏在人们心中留下了长久的阴影，和平主义思潮盛行一时。</a:t>
            </a:r>
            <a:endParaRPr lang="zh-CN" altLang="zh-CN" sz="190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0" indent="0" fontAlgn="auto">
              <a:lnSpc>
                <a:spcPct val="100000"/>
              </a:lnSpc>
              <a:spcBef>
                <a:spcPct val="0"/>
              </a:spcBef>
              <a:buNone/>
            </a:pP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人教版高中历史教材选修三《</a:t>
            </a:r>
            <a:r>
              <a:rPr lang="en-US"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20</a:t>
            </a:r>
            <a:r>
              <a:rPr lang="zh-CN" altLang="zh-CN" sz="19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世纪的战争与和平》</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7470" y="0"/>
            <a:ext cx="1072515" cy="686435"/>
          </a:xfrm>
        </p:spPr>
        <p:txBody>
          <a:bodyPr/>
          <a:lstStyle/>
          <a:p>
            <a:r>
              <a:rPr lang="zh-CN" altLang="en-US" sz="3200" b="1" smtClean="0">
                <a:solidFill>
                  <a:srgbClr val="C00000"/>
                </a:solidFill>
              </a:rPr>
              <a:t>影响</a:t>
            </a:r>
          </a:p>
        </p:txBody>
      </p:sp>
      <p:sp>
        <p:nvSpPr>
          <p:cNvPr id="3" name="内容占位符 2"/>
          <p:cNvSpPr>
            <a:spLocks noGrp="1"/>
          </p:cNvSpPr>
          <p:nvPr>
            <p:ph idx="1"/>
          </p:nvPr>
        </p:nvSpPr>
        <p:spPr>
          <a:xfrm>
            <a:off x="77470" y="617855"/>
            <a:ext cx="8896985" cy="5901690"/>
          </a:xfrm>
        </p:spPr>
        <p:txBody>
          <a:bodyPr>
            <a:noAutofit/>
          </a:bodyPr>
          <a:lstStyle/>
          <a:p>
            <a:pPr marL="0" indent="0" fontAlgn="auto">
              <a:spcBef>
                <a:spcPct val="0"/>
              </a:spcBef>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）第一次世界大战</a:t>
            </a:r>
            <a:r>
              <a:rPr lang="zh-CN" altLang="en-US" sz="2800" b="1">
                <a:latin typeface="宋体" panose="02010600030101010101" pitchFamily="2" charset="-122"/>
                <a:ea typeface="宋体" panose="02010600030101010101" pitchFamily="2" charset="-122"/>
              </a:rPr>
              <a:t>削弱了帝国主义和殖民主义</a:t>
            </a:r>
            <a:r>
              <a:rPr lang="zh-CN" altLang="en-US" sz="2800" b="1" smtClean="0">
                <a:latin typeface="宋体" panose="02010600030101010101" pitchFamily="2" charset="-122"/>
                <a:ea typeface="宋体" panose="02010600030101010101" pitchFamily="2" charset="-122"/>
              </a:rPr>
              <a:t>力量；</a:t>
            </a:r>
            <a:endParaRPr lang="en-US" altLang="zh-CN" sz="2800" b="1" smtClean="0">
              <a:latin typeface="宋体" panose="02010600030101010101" pitchFamily="2" charset="-122"/>
              <a:ea typeface="宋体" panose="02010600030101010101" pitchFamily="2" charset="-122"/>
            </a:endParaRPr>
          </a:p>
          <a:p>
            <a:pPr marL="0" indent="0" fontAlgn="auto">
              <a:spcBef>
                <a:spcPct val="0"/>
              </a:spcBef>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）动摇</a:t>
            </a:r>
            <a:r>
              <a:rPr lang="zh-CN" altLang="en-US" sz="2800" b="1">
                <a:latin typeface="宋体" panose="02010600030101010101" pitchFamily="2" charset="-122"/>
                <a:ea typeface="宋体" panose="02010600030101010101" pitchFamily="2" charset="-122"/>
              </a:rPr>
              <a:t>了</a:t>
            </a:r>
            <a:r>
              <a:rPr lang="zh-CN" altLang="en-US" sz="2800" b="1" smtClean="0">
                <a:latin typeface="宋体" panose="02010600030101010101" pitchFamily="2" charset="-122"/>
                <a:ea typeface="宋体" panose="02010600030101010101" pitchFamily="2" charset="-122"/>
              </a:rPr>
              <a:t>欧洲</a:t>
            </a:r>
            <a:r>
              <a:rPr lang="zh-CN" altLang="en-US" sz="2800" b="1">
                <a:latin typeface="宋体" panose="02010600030101010101" pitchFamily="2" charset="-122"/>
                <a:ea typeface="宋体" panose="02010600030101010101" pitchFamily="2" charset="-122"/>
              </a:rPr>
              <a:t>的世界优势</a:t>
            </a:r>
            <a:r>
              <a:rPr lang="zh-CN" altLang="en-US" sz="2800" b="1" smtClean="0">
                <a:latin typeface="宋体" panose="02010600030101010101" pitchFamily="2" charset="-122"/>
                <a:ea typeface="宋体" panose="02010600030101010101" pitchFamily="2" charset="-122"/>
              </a:rPr>
              <a:t>地位；</a:t>
            </a:r>
            <a:endParaRPr lang="en-US" altLang="zh-CN" sz="2800" b="1" smtClean="0">
              <a:latin typeface="宋体" panose="02010600030101010101" pitchFamily="2" charset="-122"/>
              <a:ea typeface="宋体" panose="02010600030101010101" pitchFamily="2" charset="-122"/>
            </a:endParaRPr>
          </a:p>
          <a:p>
            <a:pPr marL="0" indent="0" fontAlgn="auto">
              <a:spcBef>
                <a:spcPct val="0"/>
              </a:spcBef>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3</a:t>
            </a:r>
            <a:r>
              <a:rPr lang="zh-CN" altLang="en-US" sz="2800" b="1" smtClean="0">
                <a:latin typeface="宋体" panose="02010600030101010101" pitchFamily="2" charset="-122"/>
                <a:ea typeface="宋体" panose="02010600030101010101" pitchFamily="2" charset="-122"/>
              </a:rPr>
              <a:t>）促进</a:t>
            </a:r>
            <a:r>
              <a:rPr lang="zh-CN" altLang="en-US" sz="2800" b="1">
                <a:latin typeface="宋体" panose="02010600030101010101" pitchFamily="2" charset="-122"/>
                <a:ea typeface="宋体" panose="02010600030101010101" pitchFamily="2" charset="-122"/>
              </a:rPr>
              <a:t>了殖民地半殖民地国家的民族</a:t>
            </a:r>
            <a:r>
              <a:rPr lang="zh-CN" altLang="en-US" sz="2800" b="1" smtClean="0">
                <a:latin typeface="宋体" panose="02010600030101010101" pitchFamily="2" charset="-122"/>
                <a:ea typeface="宋体" panose="02010600030101010101" pitchFamily="2" charset="-122"/>
              </a:rPr>
              <a:t>觉醒</a:t>
            </a:r>
            <a:r>
              <a:rPr lang="zh-CN" altLang="en-US" sz="2800" b="1">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fontAlgn="auto">
              <a:spcBef>
                <a:spcPct val="0"/>
              </a:spcBef>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4</a:t>
            </a:r>
            <a:r>
              <a:rPr lang="zh-CN" altLang="en-US" sz="2800" b="1" smtClean="0">
                <a:latin typeface="宋体" panose="02010600030101010101" pitchFamily="2" charset="-122"/>
                <a:ea typeface="宋体" panose="02010600030101010101" pitchFamily="2" charset="-122"/>
              </a:rPr>
              <a:t>）美国的</a:t>
            </a:r>
            <a:r>
              <a:rPr lang="zh-CN" altLang="en-US" sz="2800" b="1">
                <a:latin typeface="宋体" panose="02010600030101010101" pitchFamily="2" charset="-122"/>
                <a:ea typeface="宋体" panose="02010600030101010101" pitchFamily="2" charset="-122"/>
              </a:rPr>
              <a:t>参战和俄国十月革命的胜利，开始改变以欧洲为中心的国际</a:t>
            </a:r>
            <a:r>
              <a:rPr lang="zh-CN" altLang="en-US" sz="2800" b="1" smtClean="0">
                <a:latin typeface="宋体" panose="02010600030101010101" pitchFamily="2" charset="-122"/>
                <a:ea typeface="宋体" panose="02010600030101010101" pitchFamily="2" charset="-122"/>
              </a:rPr>
              <a:t>格局；</a:t>
            </a:r>
            <a:endParaRPr lang="en-US" altLang="zh-CN" sz="2800" b="1" smtClean="0">
              <a:latin typeface="宋体" panose="02010600030101010101" pitchFamily="2" charset="-122"/>
              <a:ea typeface="宋体" panose="02010600030101010101" pitchFamily="2" charset="-122"/>
            </a:endParaRPr>
          </a:p>
          <a:p>
            <a:pPr marL="0" indent="0" fontAlgn="auto">
              <a:spcBef>
                <a:spcPct val="0"/>
              </a:spcBef>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5</a:t>
            </a:r>
            <a:r>
              <a:rPr lang="zh-CN" altLang="en-US" sz="2800" b="1" smtClean="0">
                <a:latin typeface="宋体" panose="02010600030101010101" pitchFamily="2" charset="-122"/>
                <a:ea typeface="宋体" panose="02010600030101010101" pitchFamily="2" charset="-122"/>
              </a:rPr>
              <a:t>）改变</a:t>
            </a:r>
            <a:r>
              <a:rPr lang="zh-CN" altLang="en-US" sz="2800" b="1">
                <a:latin typeface="宋体" panose="02010600030101010101" pitchFamily="2" charset="-122"/>
                <a:ea typeface="宋体" panose="02010600030101010101" pitchFamily="2" charset="-122"/>
              </a:rPr>
              <a:t>了人们的观念，反对战争、要求</a:t>
            </a:r>
            <a:r>
              <a:rPr lang="zh-CN" altLang="en-US" sz="2800" b="1" smtClean="0">
                <a:latin typeface="宋体" panose="02010600030101010101" pitchFamily="2" charset="-122"/>
                <a:ea typeface="宋体" panose="02010600030101010101" pitchFamily="2" charset="-122"/>
              </a:rPr>
              <a:t>和平的</a:t>
            </a:r>
            <a:r>
              <a:rPr lang="zh-CN" altLang="en-US" sz="2800" b="1">
                <a:latin typeface="宋体" panose="02010600030101010101" pitchFamily="2" charset="-122"/>
                <a:ea typeface="宋体" panose="02010600030101010101" pitchFamily="2" charset="-122"/>
              </a:rPr>
              <a:t>运动</a:t>
            </a:r>
            <a:r>
              <a:rPr lang="zh-CN" altLang="en-US" sz="2800" b="1" smtClean="0">
                <a:latin typeface="宋体" panose="02010600030101010101" pitchFamily="2" charset="-122"/>
                <a:ea typeface="宋体" panose="02010600030101010101" pitchFamily="2" charset="-122"/>
              </a:rPr>
              <a:t>日益高涨；</a:t>
            </a:r>
          </a:p>
          <a:p>
            <a:pPr marL="0" indent="0" fontAlgn="auto">
              <a:spcBef>
                <a:spcPct val="0"/>
              </a:spcBef>
              <a:buNone/>
            </a:pPr>
            <a:r>
              <a:rPr lang="zh-CN" altLang="en-US" sz="2800" b="1">
                <a:latin typeface="宋体" panose="02010600030101010101" pitchFamily="2" charset="-122"/>
                <a:ea typeface="宋体" panose="02010600030101010101" pitchFamily="2" charset="-122"/>
              </a:rPr>
              <a:t>（</a:t>
            </a:r>
            <a:r>
              <a:rPr lang="en-US" altLang="zh-CN" sz="2800" b="1">
                <a:latin typeface="宋体" panose="02010600030101010101" pitchFamily="2" charset="-122"/>
                <a:ea typeface="宋体" panose="02010600030101010101" pitchFamily="2" charset="-122"/>
              </a:rPr>
              <a:t>6</a:t>
            </a:r>
            <a:r>
              <a:rPr lang="zh-CN" altLang="en-US"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sym typeface="+mn-ea"/>
              </a:rPr>
              <a:t>科技方面：成为新技术发展和应用的催化剂。如飞艇、飞机、汽车等被重视，化工技术得以发展；</a:t>
            </a:r>
          </a:p>
          <a:p>
            <a:pPr marL="0" indent="0" fontAlgn="auto">
              <a:spcBef>
                <a:spcPct val="0"/>
              </a:spcBef>
              <a:buNone/>
            </a:pPr>
            <a:r>
              <a:rPr lang="zh-CN" altLang="en-US" sz="2800" b="1">
                <a:latin typeface="宋体" panose="02010600030101010101" pitchFamily="2" charset="-122"/>
                <a:ea typeface="宋体" panose="02010600030101010101" pitchFamily="2" charset="-122"/>
              </a:rPr>
              <a:t>（</a:t>
            </a:r>
            <a:r>
              <a:rPr lang="en-US" altLang="zh-CN" sz="2800" b="1">
                <a:latin typeface="宋体" panose="02010600030101010101" pitchFamily="2" charset="-122"/>
                <a:ea typeface="宋体" panose="02010600030101010101" pitchFamily="2" charset="-122"/>
              </a:rPr>
              <a:t>7</a:t>
            </a:r>
            <a:r>
              <a:rPr lang="zh-CN" altLang="en-US" sz="2800" b="1">
                <a:latin typeface="宋体" panose="02010600030101010101" pitchFamily="2" charset="-122"/>
                <a:ea typeface="宋体" panose="02010600030101010101" pitchFamily="2" charset="-122"/>
              </a:rPr>
              <a:t>）</a:t>
            </a:r>
            <a:r>
              <a:rPr lang="zh-CN" altLang="en-US" sz="2800" b="1" smtClean="0">
                <a:latin typeface="宋体" panose="02010600030101010101" pitchFamily="2" charset="-122"/>
                <a:ea typeface="宋体" panose="02010600030101010101" pitchFamily="2" charset="-122"/>
                <a:sym typeface="+mn-ea"/>
              </a:rPr>
              <a:t>经济</a:t>
            </a:r>
            <a:r>
              <a:rPr lang="zh-CN" altLang="en-US" sz="2800" b="1">
                <a:latin typeface="宋体" panose="02010600030101010101" pitchFamily="2" charset="-122"/>
                <a:ea typeface="宋体" panose="02010600030101010101" pitchFamily="2" charset="-122"/>
                <a:sym typeface="+mn-ea"/>
              </a:rPr>
              <a:t>方面</a:t>
            </a:r>
            <a:r>
              <a:rPr lang="zh-CN" altLang="en-US" sz="2800" b="1" smtClean="0">
                <a:latin typeface="宋体" panose="02010600030101010101" pitchFamily="2" charset="-122"/>
                <a:ea typeface="宋体" panose="02010600030101010101" pitchFamily="2" charset="-122"/>
                <a:sym typeface="+mn-ea"/>
              </a:rPr>
              <a:t>：促使</a:t>
            </a:r>
            <a:r>
              <a:rPr lang="zh-CN" altLang="en-US" sz="2800" b="1">
                <a:latin typeface="宋体" panose="02010600030101010101" pitchFamily="2" charset="-122"/>
                <a:ea typeface="宋体" panose="02010600030101010101" pitchFamily="2" charset="-122"/>
                <a:sym typeface="+mn-ea"/>
              </a:rPr>
              <a:t>政府机构改变职能，国家垄断资本主义开始萌芽。</a:t>
            </a:r>
          </a:p>
          <a:p>
            <a:pPr marL="0" indent="0" fontAlgn="auto">
              <a:spcBef>
                <a:spcPct val="0"/>
              </a:spcBef>
              <a:buNone/>
            </a:pPr>
            <a:r>
              <a:rPr lang="zh-CN" altLang="en-US" sz="2800" b="1">
                <a:latin typeface="宋体" panose="02010600030101010101" pitchFamily="2" charset="-122"/>
                <a:ea typeface="宋体" panose="02010600030101010101" pitchFamily="2" charset="-122"/>
              </a:rPr>
              <a:t>（</a:t>
            </a:r>
            <a:r>
              <a:rPr lang="en-US" altLang="zh-CN" sz="2800" b="1">
                <a:latin typeface="宋体" panose="02010600030101010101" pitchFamily="2" charset="-122"/>
                <a:ea typeface="宋体" panose="02010600030101010101" pitchFamily="2" charset="-122"/>
              </a:rPr>
              <a:t>8</a:t>
            </a:r>
            <a:r>
              <a:rPr lang="zh-CN" altLang="en-US" sz="2800" b="1">
                <a:latin typeface="宋体" panose="02010600030101010101" pitchFamily="2" charset="-122"/>
                <a:ea typeface="宋体" panose="02010600030101010101" pitchFamily="2" charset="-122"/>
              </a:rPr>
              <a:t>）给人们带来巨大灾难。</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131" y="114980"/>
            <a:ext cx="8229600" cy="792088"/>
          </a:xfrm>
        </p:spPr>
        <p:txBody>
          <a:bodyPr>
            <a:normAutofit/>
          </a:bodyPr>
          <a:lstStyle/>
          <a:p>
            <a:r>
              <a:rPr lang="zh-CN" altLang="en-US" smtClean="0"/>
              <a:t>四、一战后的国际秩序</a:t>
            </a:r>
            <a:endParaRPr lang="zh-CN" altLang="en-US"/>
          </a:p>
        </p:txBody>
      </p:sp>
      <p:sp>
        <p:nvSpPr>
          <p:cNvPr id="3" name="内容占位符 2"/>
          <p:cNvSpPr>
            <a:spLocks noGrp="1"/>
          </p:cNvSpPr>
          <p:nvPr>
            <p:ph idx="1"/>
          </p:nvPr>
        </p:nvSpPr>
        <p:spPr>
          <a:xfrm>
            <a:off x="251522" y="906686"/>
            <a:ext cx="8640960" cy="3744416"/>
          </a:xfrm>
        </p:spPr>
        <p:txBody>
          <a:bodyPr>
            <a:noAutofit/>
          </a:bodyPr>
          <a:lstStyle/>
          <a:p>
            <a:pPr marL="0" indent="0">
              <a:buNone/>
            </a:pP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、凡尔赛</a:t>
            </a:r>
            <a:r>
              <a:rPr lang="en-US" altLang="zh-CN" sz="2800" b="1" smtClean="0">
                <a:latin typeface="宋体" panose="02010600030101010101" pitchFamily="2" charset="-122"/>
                <a:ea typeface="宋体" panose="02010600030101010101" pitchFamily="2" charset="-122"/>
              </a:rPr>
              <a:t>—</a:t>
            </a:r>
            <a:r>
              <a:rPr lang="zh-CN" altLang="en-US" sz="2800" b="1" smtClean="0">
                <a:latin typeface="宋体" panose="02010600030101010101" pitchFamily="2" charset="-122"/>
                <a:ea typeface="宋体" panose="02010600030101010101" pitchFamily="2" charset="-122"/>
              </a:rPr>
              <a:t>华盛顿体系</a:t>
            </a:r>
            <a:endParaRPr lang="en-US" altLang="zh-CN" sz="2800" b="1" smtClean="0">
              <a:latin typeface="宋体" panose="02010600030101010101" pitchFamily="2" charset="-122"/>
              <a:ea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rPr>
              <a:t> </a:t>
            </a:r>
            <a:r>
              <a:rPr lang="en-US" altLang="zh-CN" sz="2800" b="1" smtClean="0">
                <a:latin typeface="宋体" panose="02010600030101010101" pitchFamily="2" charset="-122"/>
                <a:ea typeface="宋体" panose="02010600030101010101" pitchFamily="2" charset="-122"/>
              </a:rPr>
              <a:t>   </a:t>
            </a:r>
            <a:r>
              <a:rPr lang="zh-CN" altLang="en-US" sz="2800" b="1" smtClean="0">
                <a:latin typeface="宋体" panose="02010600030101010101" pitchFamily="2" charset="-122"/>
                <a:ea typeface="宋体" panose="02010600030101010101" pitchFamily="2" charset="-122"/>
              </a:rPr>
              <a:t>战争</a:t>
            </a:r>
            <a:r>
              <a:rPr lang="zh-CN" altLang="en-US" sz="2800" b="1">
                <a:latin typeface="宋体" panose="02010600030101010101" pitchFamily="2" charset="-122"/>
                <a:ea typeface="宋体" panose="02010600030101010101" pitchFamily="2" charset="-122"/>
              </a:rPr>
              <a:t>结朿后</a:t>
            </a:r>
            <a:r>
              <a:rPr lang="zh-CN" altLang="en-US" sz="2800" b="1" smtClean="0">
                <a:latin typeface="宋体" panose="02010600030101010101" pitchFamily="2" charset="-122"/>
                <a:ea typeface="宋体" panose="02010600030101010101" pitchFamily="2" charset="-122"/>
              </a:rPr>
              <a:t>，战胜国以</a:t>
            </a:r>
            <a:r>
              <a:rPr lang="zh-CN" altLang="en-US" sz="2800" b="1" smtClean="0">
                <a:solidFill>
                  <a:srgbClr val="C00000"/>
                </a:solidFill>
                <a:latin typeface="宋体" panose="02010600030101010101" pitchFamily="2" charset="-122"/>
                <a:ea typeface="宋体" panose="02010600030101010101" pitchFamily="2" charset="-122"/>
              </a:rPr>
              <a:t>强权政治原则</a:t>
            </a:r>
            <a:r>
              <a:rPr lang="zh-CN" altLang="en-US" sz="2800" b="1" smtClean="0">
                <a:latin typeface="宋体" panose="02010600030101010101" pitchFamily="2" charset="-122"/>
                <a:ea typeface="宋体" panose="02010600030101010101" pitchFamily="2" charset="-122"/>
              </a:rPr>
              <a:t>建立了新秩序，却为新的国际冲突埋下了祸根。</a:t>
            </a:r>
            <a:endParaRPr lang="en-US" altLang="zh-CN" sz="2800" b="1" smtClean="0">
              <a:latin typeface="宋体" panose="02010600030101010101" pitchFamily="2" charset="-122"/>
              <a:ea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rPr>
              <a:t> </a:t>
            </a:r>
            <a:r>
              <a:rPr lang="en-US" altLang="zh-CN" sz="2800" b="1" smtClean="0">
                <a:latin typeface="宋体" panose="02010600030101010101" pitchFamily="2" charset="-122"/>
                <a:ea typeface="宋体" panose="02010600030101010101" pitchFamily="2" charset="-122"/>
              </a:rPr>
              <a:t>   </a:t>
            </a:r>
            <a:r>
              <a:rPr lang="zh-CN" altLang="en-US" sz="2800" b="1" smtClean="0">
                <a:latin typeface="宋体" panose="02010600030101010101" pitchFamily="2" charset="-122"/>
                <a:ea typeface="宋体" panose="02010600030101010101" pitchFamily="2" charset="-122"/>
              </a:rPr>
              <a:t>战胜国</a:t>
            </a:r>
            <a:r>
              <a:rPr lang="zh-CN" altLang="en-US" sz="2800" b="1">
                <a:latin typeface="宋体" panose="02010600030101010101" pitchFamily="2" charset="-122"/>
                <a:ea typeface="宋体" panose="02010600030101010101" pitchFamily="2" charset="-122"/>
              </a:rPr>
              <a:t>在</a:t>
            </a:r>
            <a:r>
              <a:rPr lang="en-US" altLang="zh-CN" sz="2800" b="1">
                <a:latin typeface="宋体" panose="02010600030101010101" pitchFamily="2" charset="-122"/>
                <a:ea typeface="宋体" panose="02010600030101010101" pitchFamily="2" charset="-122"/>
              </a:rPr>
              <a:t>1919</a:t>
            </a:r>
            <a:r>
              <a:rPr lang="zh-CN" altLang="en-US" sz="2800" b="1">
                <a:latin typeface="宋体" panose="02010600030101010101" pitchFamily="2" charset="-122"/>
                <a:ea typeface="宋体" panose="02010600030101010101" pitchFamily="2" charset="-122"/>
              </a:rPr>
              <a:t>年和</a:t>
            </a:r>
            <a:r>
              <a:rPr lang="en-US" altLang="zh-CN" sz="2800" b="1">
                <a:latin typeface="宋体" panose="02010600030101010101" pitchFamily="2" charset="-122"/>
                <a:ea typeface="宋体" panose="02010600030101010101" pitchFamily="2" charset="-122"/>
              </a:rPr>
              <a:t>1921—1922</a:t>
            </a:r>
            <a:r>
              <a:rPr lang="zh-CN" altLang="en-US" sz="2800" b="1">
                <a:latin typeface="宋体" panose="02010600030101010101" pitchFamily="2" charset="-122"/>
                <a:ea typeface="宋体" panose="02010600030101010101" pitchFamily="2" charset="-122"/>
              </a:rPr>
              <a:t>年分别</a:t>
            </a:r>
            <a:r>
              <a:rPr lang="zh-CN" altLang="en-US" sz="2800" b="1" smtClean="0">
                <a:latin typeface="宋体" panose="02010600030101010101" pitchFamily="2" charset="-122"/>
                <a:ea typeface="宋体" panose="02010600030101010101" pitchFamily="2" charset="-122"/>
              </a:rPr>
              <a:t>召开</a:t>
            </a:r>
            <a:r>
              <a:rPr lang="zh-CN" altLang="en-US" sz="2800" b="1">
                <a:latin typeface="宋体" panose="02010600030101010101" pitchFamily="2" charset="-122"/>
                <a:ea typeface="宋体" panose="02010600030101010101" pitchFamily="2" charset="-122"/>
              </a:rPr>
              <a:t>了巴黎和会与华盛顿会议，与会各国缔结了以</a:t>
            </a:r>
            <a:r>
              <a:rPr lang="en-US" altLang="zh-CN" sz="2800" b="1">
                <a:latin typeface="宋体" panose="02010600030101010101" pitchFamily="2" charset="-122"/>
                <a:ea typeface="宋体" panose="02010600030101010101" pitchFamily="2" charset="-122"/>
              </a:rPr>
              <a:t>《</a:t>
            </a:r>
            <a:r>
              <a:rPr lang="zh-CN" altLang="en-US" sz="2800" b="1" smtClean="0">
                <a:latin typeface="宋体" panose="02010600030101010101" pitchFamily="2" charset="-122"/>
                <a:ea typeface="宋体" panose="02010600030101010101" pitchFamily="2" charset="-122"/>
              </a:rPr>
              <a:t>凡尔赛条约</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和</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九国公约</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为代表</a:t>
            </a:r>
            <a:r>
              <a:rPr lang="zh-CN" altLang="en-US" sz="2800" b="1" smtClean="0">
                <a:latin typeface="宋体" panose="02010600030101010101" pitchFamily="2" charset="-122"/>
                <a:ea typeface="宋体" panose="02010600030101010101" pitchFamily="2" charset="-122"/>
              </a:rPr>
              <a:t>的一系列</a:t>
            </a:r>
            <a:r>
              <a:rPr lang="zh-CN" altLang="en-US" sz="2800" b="1">
                <a:latin typeface="宋体" panose="02010600030101010101" pitchFamily="2" charset="-122"/>
                <a:ea typeface="宋体" panose="02010600030101010101" pitchFamily="2" charset="-122"/>
              </a:rPr>
              <a:t>国际条约，在</a:t>
            </a:r>
            <a:r>
              <a:rPr lang="zh-CN" altLang="en-US" sz="2800" b="1" smtClean="0">
                <a:latin typeface="宋体" panose="02010600030101010101" pitchFamily="2" charset="-122"/>
                <a:ea typeface="宋体" panose="02010600030101010101" pitchFamily="2" charset="-122"/>
              </a:rPr>
              <a:t>全球范围</a:t>
            </a:r>
            <a:r>
              <a:rPr lang="zh-CN" altLang="en-US" sz="2800" b="1">
                <a:latin typeface="宋体" panose="02010600030101010101" pitchFamily="2" charset="-122"/>
                <a:ea typeface="宋体" panose="02010600030101010101" pitchFamily="2" charset="-122"/>
              </a:rPr>
              <a:t>内建立了帝国主义的国际新</a:t>
            </a:r>
            <a:r>
              <a:rPr lang="zh-CN" altLang="en-US" sz="2800" b="1" smtClean="0">
                <a:latin typeface="宋体" panose="02010600030101010101" pitchFamily="2" charset="-122"/>
                <a:ea typeface="宋体" panose="02010600030101010101" pitchFamily="2" charset="-122"/>
              </a:rPr>
              <a:t>秩序：凡尔赛</a:t>
            </a:r>
            <a:r>
              <a:rPr lang="zh-CN" altLang="en-US" sz="2800" b="1">
                <a:latin typeface="宋体" panose="02010600030101010101" pitchFamily="2" charset="-122"/>
                <a:ea typeface="宋体" panose="02010600030101010101" pitchFamily="2" charset="-122"/>
              </a:rPr>
              <a:t>一</a:t>
            </a:r>
            <a:r>
              <a:rPr lang="zh-CN" altLang="en-US" sz="2800" b="1" smtClean="0">
                <a:latin typeface="宋体" panose="02010600030101010101" pitchFamily="2" charset="-122"/>
                <a:ea typeface="宋体" panose="02010600030101010101" pitchFamily="2" charset="-122"/>
              </a:rPr>
              <a:t>华盛顿体系。</a:t>
            </a:r>
            <a:endParaRPr lang="en-US" altLang="zh-CN" sz="2800" b="1" smtClean="0">
              <a:latin typeface="宋体" panose="02010600030101010101" pitchFamily="2" charset="-122"/>
              <a:ea typeface="宋体" panose="02010600030101010101" pitchFamily="2" charset="-122"/>
            </a:endParaRPr>
          </a:p>
        </p:txBody>
      </p:sp>
      <p:pic>
        <p:nvPicPr>
          <p:cNvPr id="4" name="图片 3" descr="华盛顿会议的九国代表">
            <a:hlinkClick action="ppaction://noaction"/>
          </p:cNvPr>
          <p:cNvPicPr>
            <a:picLocks noChangeAspect="1"/>
          </p:cNvPicPr>
          <p:nvPr/>
        </p:nvPicPr>
        <p:blipFill>
          <a:blip r:embed="rId2"/>
          <a:stretch>
            <a:fillRect/>
          </a:stretch>
        </p:blipFill>
        <p:spPr>
          <a:xfrm>
            <a:off x="4759960" y="4297680"/>
            <a:ext cx="2443480" cy="2320925"/>
          </a:xfrm>
          <a:prstGeom prst="rect">
            <a:avLst/>
          </a:prstGeom>
          <a:noFill/>
          <a:ln w="9525">
            <a:noFill/>
          </a:ln>
        </p:spPr>
      </p:pic>
      <p:pic>
        <p:nvPicPr>
          <p:cNvPr id="74764" name="图片 74763" descr="未命名"/>
          <p:cNvPicPr>
            <a:picLocks noChangeAspect="1"/>
          </p:cNvPicPr>
          <p:nvPr/>
        </p:nvPicPr>
        <p:blipFill>
          <a:blip r:embed="rId3"/>
          <a:stretch>
            <a:fillRect/>
          </a:stretch>
        </p:blipFill>
        <p:spPr>
          <a:xfrm>
            <a:off x="1942465" y="4586605"/>
            <a:ext cx="1976755" cy="1605915"/>
          </a:xfrm>
          <a:prstGeom prst="rect">
            <a:avLst/>
          </a:prstGeom>
          <a:noFill/>
          <a:ln w="282575" cap="flat" cmpd="thickThin">
            <a:solidFill>
              <a:srgbClr val="FF9900"/>
            </a:solidFill>
            <a:prstDash val="solid"/>
            <a:miter/>
            <a:headEnd type="none" w="med" len="med"/>
            <a:tailEnd type="none" w="med" len="med"/>
          </a:ln>
        </p:spPr>
      </p:pic>
      <p:sp>
        <p:nvSpPr>
          <p:cNvPr id="5" name="文本框 4"/>
          <p:cNvSpPr txBox="1"/>
          <p:nvPr/>
        </p:nvSpPr>
        <p:spPr>
          <a:xfrm>
            <a:off x="1942465" y="6426835"/>
            <a:ext cx="1691005" cy="368300"/>
          </a:xfrm>
          <a:prstGeom prst="rect">
            <a:avLst/>
          </a:prstGeom>
          <a:solidFill>
            <a:schemeClr val="accent1"/>
          </a:solidFill>
        </p:spPr>
        <p:txBody>
          <a:bodyPr wrap="square" rtlCol="0">
            <a:spAutoFit/>
          </a:bodyPr>
          <a:lstStyle/>
          <a:p>
            <a:r>
              <a:rPr lang="zh-CN" altLang="en-US" b="1">
                <a:latin typeface="宋体" panose="02010600030101010101" pitchFamily="2" charset="-122"/>
                <a:ea typeface="宋体" panose="02010600030101010101" pitchFamily="2" charset="-122"/>
              </a:rPr>
              <a:t>《对德合约》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74764"/>
                                        </p:tgtEl>
                                        <p:attrNameLst>
                                          <p:attrName>style.visibility</p:attrName>
                                        </p:attrNameLst>
                                      </p:cBhvr>
                                      <p:to>
                                        <p:strVal val="visible"/>
                                      </p:to>
                                    </p:set>
                                    <p:anim calcmode="lin" valueType="num">
                                      <p:cBhvr additive="base">
                                        <p:cTn id="35" dur="500" fill="hold"/>
                                        <p:tgtEl>
                                          <p:spTgt spid="74764"/>
                                        </p:tgtEl>
                                        <p:attrNameLst>
                                          <p:attrName>ppt_x</p:attrName>
                                        </p:attrNameLst>
                                      </p:cBhvr>
                                      <p:tavLst>
                                        <p:tav tm="0">
                                          <p:val>
                                            <p:strVal val="#ppt_x"/>
                                          </p:val>
                                        </p:tav>
                                        <p:tav tm="100000">
                                          <p:val>
                                            <p:strVal val="#ppt_x"/>
                                          </p:val>
                                        </p:tav>
                                      </p:tavLst>
                                    </p:anim>
                                    <p:anim calcmode="lin" valueType="num">
                                      <p:cBhvr additive="base">
                                        <p:cTn id="36" dur="500" fill="hold"/>
                                        <p:tgtEl>
                                          <p:spTgt spid="7476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ppt_x"/>
                                          </p:val>
                                        </p:tav>
                                        <p:tav tm="100000">
                                          <p:val>
                                            <p:strVal val="#ppt_x"/>
                                          </p:val>
                                        </p:tav>
                                      </p:tavLst>
                                    </p:anim>
                                    <p:anim calcmode="lin" valueType="num">
                                      <p:cBhvr additive="base">
                                        <p:cTn id="4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6348" name="文本框 46347"/>
          <p:cNvSpPr txBox="1"/>
          <p:nvPr/>
        </p:nvSpPr>
        <p:spPr>
          <a:xfrm>
            <a:off x="97076" y="77154"/>
            <a:ext cx="1816100" cy="583565"/>
          </a:xfrm>
          <a:prstGeom prst="rect">
            <a:avLst/>
          </a:prstGeom>
          <a:noFill/>
          <a:ln w="28575">
            <a:noFill/>
          </a:ln>
        </p:spPr>
        <p:txBody>
          <a:bodyPr wrap="none" anchor="t">
            <a:spAutoFit/>
          </a:bodyPr>
          <a:lstStyle/>
          <a:p>
            <a:r>
              <a:rPr lang="zh-CN" altLang="en-US" sz="3200" b="1">
                <a:solidFill>
                  <a:srgbClr val="C00000"/>
                </a:solidFill>
                <a:ea typeface="黑体" panose="02010609060101010101" pitchFamily="2" charset="-122"/>
              </a:rPr>
              <a:t>参会目的</a:t>
            </a:r>
          </a:p>
        </p:txBody>
      </p:sp>
      <p:graphicFrame>
        <p:nvGraphicFramePr>
          <p:cNvPr id="4" name="内容占位符 3"/>
          <p:cNvGraphicFramePr>
            <a:graphicFrameLocks noGrp="1"/>
          </p:cNvGraphicFramePr>
          <p:nvPr>
            <p:ph idx="1"/>
            <p:custDataLst>
              <p:tags r:id="rId2"/>
            </p:custDataLst>
          </p:nvPr>
        </p:nvGraphicFramePr>
        <p:xfrm>
          <a:off x="97155" y="741045"/>
          <a:ext cx="8890000" cy="5891530"/>
        </p:xfrm>
        <a:graphic>
          <a:graphicData uri="http://schemas.openxmlformats.org/drawingml/2006/table">
            <a:tbl>
              <a:tblPr firstRow="1" bandRow="1">
                <a:tableStyleId>{5C22544A-7EE6-4342-B048-85BDC9FD1C3A}</a:tableStyleId>
              </a:tblPr>
              <a:tblGrid>
                <a:gridCol w="1304925"/>
                <a:gridCol w="4144645"/>
                <a:gridCol w="3440430"/>
              </a:tblGrid>
              <a:tr h="538480">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国家</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战后实力</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参会目的</a:t>
                      </a:r>
                    </a:p>
                  </a:txBody>
                  <a:tcPr/>
                </a:tc>
              </a:tr>
              <a:tr h="981710">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美国</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大发战争横财，战后</a:t>
                      </a:r>
                      <a:r>
                        <a:rPr lang="zh-CN" altLang="en-US" sz="2800" b="1">
                          <a:solidFill>
                            <a:schemeClr val="tx1"/>
                          </a:solidFill>
                          <a:latin typeface="宋体" panose="02010600030101010101" pitchFamily="2" charset="-122"/>
                          <a:ea typeface="宋体" panose="02010600030101010101" pitchFamily="2" charset="-122"/>
                          <a:sym typeface="+mn-ea"/>
                        </a:rPr>
                        <a:t>最大债权国</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争夺战后世界领导权</a:t>
                      </a:r>
                    </a:p>
                  </a:txBody>
                  <a:tcPr/>
                </a:tc>
              </a:tr>
              <a:tr h="1425575">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英国</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实力下降，军事强国</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保持世界霸权，维持海外殖民及海军优势，大陆均势</a:t>
                      </a:r>
                    </a:p>
                  </a:txBody>
                  <a:tcPr/>
                </a:tc>
              </a:tr>
              <a:tr h="981710">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法国</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损失惨重；陆军强国</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彻底削弱德国，重建欧陆霸权</a:t>
                      </a:r>
                    </a:p>
                  </a:txBody>
                  <a:tcPr/>
                </a:tc>
              </a:tr>
              <a:tr h="982345">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意大利</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实力大大削弱</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称霸地中海</a:t>
                      </a:r>
                    </a:p>
                  </a:txBody>
                  <a:tcPr/>
                </a:tc>
              </a:tr>
              <a:tr h="981710">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rPr>
                        <a:t>日本</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实力大大增强；难与欧洲列强抗衡</a:t>
                      </a:r>
                    </a:p>
                  </a:txBody>
                  <a:tcPr/>
                </a:tc>
                <a:tc>
                  <a:txBody>
                    <a:bodyPr vert="horz" wrap="square"/>
                    <a:lstStyle/>
                    <a:p>
                      <a:pPr>
                        <a:buNone/>
                      </a:pPr>
                      <a:r>
                        <a:rPr lang="zh-CN" altLang="en-US" sz="2800" b="1">
                          <a:solidFill>
                            <a:schemeClr val="tx1"/>
                          </a:solidFill>
                          <a:latin typeface="宋体" panose="02010600030101010101" pitchFamily="2" charset="-122"/>
                          <a:ea typeface="宋体" panose="02010600030101010101" pitchFamily="2" charset="-122"/>
                          <a:sym typeface="+mn-ea"/>
                        </a:rPr>
                        <a:t>战时从德手中夺取的利益合法化</a:t>
                      </a:r>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34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348"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0325" y="0"/>
            <a:ext cx="1554480" cy="644525"/>
          </a:xfrm>
        </p:spPr>
        <p:txBody>
          <a:bodyPr>
            <a:normAutofit/>
          </a:bodyPr>
          <a:lstStyle/>
          <a:p>
            <a:r>
              <a:rPr lang="zh-CN" altLang="en-US" sz="3200" b="1" smtClean="0">
                <a:solidFill>
                  <a:srgbClr val="C00000"/>
                </a:solidFill>
                <a:latin typeface="微软雅黑" panose="020b0503020204020204" pitchFamily="34" charset="-122"/>
                <a:ea typeface="微软雅黑" panose="020b0503020204020204" pitchFamily="34" charset="-122"/>
                <a:sym typeface="+mn-ea"/>
              </a:rPr>
              <a:t>内容</a:t>
            </a:r>
          </a:p>
        </p:txBody>
      </p:sp>
      <p:sp>
        <p:nvSpPr>
          <p:cNvPr id="3" name="内容占位符 2"/>
          <p:cNvSpPr>
            <a:spLocks noGrp="1"/>
          </p:cNvSpPr>
          <p:nvPr>
            <p:ph idx="1"/>
          </p:nvPr>
        </p:nvSpPr>
        <p:spPr>
          <a:xfrm>
            <a:off x="319407" y="930281"/>
            <a:ext cx="8229600" cy="4525963"/>
          </a:xfrm>
        </p:spPr>
        <p:txBody>
          <a:bodyPr>
            <a:normAutofit fontScale="85000" lnSpcReduction="10000"/>
          </a:bodyPr>
          <a:lstStyle/>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）德国及其盟国</a:t>
            </a:r>
            <a:r>
              <a:rPr lang="zh-CN" altLang="en-US" sz="2800" b="1">
                <a:latin typeface="宋体" panose="02010600030101010101" pitchFamily="2" charset="-122"/>
                <a:ea typeface="宋体" panose="02010600030101010101" pitchFamily="2" charset="-122"/>
              </a:rPr>
              <a:t>承担</a:t>
            </a:r>
            <a:r>
              <a:rPr lang="zh-CN" altLang="en-US" sz="2800" b="1" smtClean="0">
                <a:latin typeface="宋体" panose="02010600030101010101" pitchFamily="2" charset="-122"/>
                <a:ea typeface="宋体" panose="02010600030101010101" pitchFamily="2" charset="-122"/>
              </a:rPr>
              <a:t>战争罪责</a:t>
            </a:r>
            <a:r>
              <a:rPr lang="zh-CN" altLang="en-US" sz="2800" b="1">
                <a:latin typeface="宋体" panose="02010600030101010101" pitchFamily="2" charset="-122"/>
                <a:ea typeface="宋体" panose="02010600030101010101" pitchFamily="2" charset="-122"/>
              </a:rPr>
              <a:t>，战败国向战胜国割地赔款，裁减军备，徳国的</a:t>
            </a:r>
            <a:r>
              <a:rPr lang="zh-CN" altLang="en-US" sz="2800" b="1" smtClean="0">
                <a:latin typeface="宋体" panose="02010600030101010101" pitchFamily="2" charset="-122"/>
                <a:ea typeface="宋体" panose="02010600030101010101" pitchFamily="2" charset="-122"/>
              </a:rPr>
              <a:t>海外殖民地</a:t>
            </a:r>
            <a:r>
              <a:rPr lang="zh-CN" altLang="en-US" sz="2800" b="1">
                <a:latin typeface="宋体" panose="02010600030101010101" pitchFamily="2" charset="-122"/>
                <a:ea typeface="宋体" panose="02010600030101010101" pitchFamily="2" charset="-122"/>
              </a:rPr>
              <a:t>被战胜国瓜分</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）承认</a:t>
            </a:r>
            <a:r>
              <a:rPr lang="zh-CN" altLang="en-US" sz="2800" b="1">
                <a:latin typeface="宋体" panose="02010600030101010101" pitchFamily="2" charset="-122"/>
                <a:ea typeface="宋体" panose="02010600030101010101" pitchFamily="2" charset="-122"/>
              </a:rPr>
              <a:t>波兰复国，承认捷克斯洛伐克和南斯拉夫等国家独立</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3</a:t>
            </a:r>
            <a:r>
              <a:rPr lang="zh-CN" altLang="en-US" sz="2800" b="1" smtClean="0">
                <a:latin typeface="宋体" panose="02010600030101010101" pitchFamily="2" charset="-122"/>
                <a:ea typeface="宋体" panose="02010600030101010101" pitchFamily="2" charset="-122"/>
              </a:rPr>
              <a:t>）限制</a:t>
            </a:r>
            <a:r>
              <a:rPr lang="zh-CN" altLang="en-US" sz="2800" b="1">
                <a:latin typeface="宋体" panose="02010600030101010101" pitchFamily="2" charset="-122"/>
                <a:ea typeface="宋体" panose="02010600030101010101" pitchFamily="2" charset="-122"/>
              </a:rPr>
              <a:t>美国、英国、日本等国的海军军备</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4</a:t>
            </a:r>
            <a:r>
              <a:rPr lang="zh-CN" altLang="en-US" sz="2800" b="1" smtClean="0">
                <a:latin typeface="宋体" panose="02010600030101010101" pitchFamily="2" charset="-122"/>
                <a:ea typeface="宋体" panose="02010600030101010101" pitchFamily="2" charset="-122"/>
              </a:rPr>
              <a:t>）中国</a:t>
            </a:r>
            <a:r>
              <a:rPr lang="zh-CN" altLang="en-US" sz="2800" b="1">
                <a:latin typeface="宋体" panose="02010600030101010101" pitchFamily="2" charset="-122"/>
                <a:ea typeface="宋体" panose="02010600030101010101" pitchFamily="2" charset="-122"/>
              </a:rPr>
              <a:t>收回山东主权，但日本保留了诸多特权</a:t>
            </a:r>
            <a:r>
              <a:rPr lang="zh-CN" altLang="en-US" sz="2800" b="1" smtClean="0">
                <a:latin typeface="宋体" panose="02010600030101010101" pitchFamily="2" charset="-122"/>
                <a:ea typeface="宋体" panose="02010600030101010101" pitchFamily="2" charset="-122"/>
              </a:rPr>
              <a:t>；</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5</a:t>
            </a:r>
            <a:r>
              <a:rPr lang="zh-CN" altLang="en-US" sz="2800" b="1" smtClean="0">
                <a:latin typeface="宋体" panose="02010600030101010101" pitchFamily="2" charset="-122"/>
                <a:ea typeface="宋体" panose="02010600030101010101" pitchFamily="2" charset="-122"/>
              </a:rPr>
              <a:t>）列强</a:t>
            </a:r>
            <a:r>
              <a:rPr lang="zh-CN" altLang="en-US" sz="2800" b="1">
                <a:latin typeface="宋体" panose="02010600030101010101" pitchFamily="2" charset="-122"/>
                <a:ea typeface="宋体" panose="02010600030101010101" pitchFamily="2" charset="-122"/>
              </a:rPr>
              <a:t>同意将“门户开放”“机会均等”作为侵略中国的共同原则。</a:t>
            </a:r>
          </a:p>
          <a:p>
            <a:pPr marL="0" indent="0">
              <a:buNone/>
            </a:pP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48130" name="组合 48129"/>
          <p:cNvGrpSpPr/>
          <p:nvPr/>
        </p:nvGrpSpPr>
        <p:grpSpPr>
          <a:xfrm>
            <a:off x="1062037" y="-298450"/>
            <a:ext cx="6902054" cy="7399338"/>
            <a:chOff x="-4896" y="-192"/>
            <a:chExt cx="5797" cy="4661"/>
          </a:xfrm>
        </p:grpSpPr>
        <p:sp>
          <p:nvSpPr>
            <p:cNvPr id="48131" name="任意多边形 48130"/>
            <p:cNvSpPr/>
            <p:nvPr/>
          </p:nvSpPr>
          <p:spPr>
            <a:xfrm>
              <a:off x="-2736" y="-192"/>
              <a:ext cx="480" cy="497"/>
            </a:xfrm>
            <a:custGeom>
              <a:rect l="0" t="0" r="0" b="0"/>
              <a:pathLst>
                <a:path w="480" h="497">
                  <a:moveTo>
                    <a:pt x="0" y="89"/>
                  </a:moveTo>
                  <a:cubicBezTo>
                    <a:pt x="18" y="162"/>
                    <a:pt x="11" y="232"/>
                    <a:pt x="55" y="296"/>
                  </a:cubicBezTo>
                  <a:cubicBezTo>
                    <a:pt x="59" y="316"/>
                    <a:pt x="74" y="403"/>
                    <a:pt x="87" y="416"/>
                  </a:cubicBezTo>
                  <a:cubicBezTo>
                    <a:pt x="98" y="427"/>
                    <a:pt x="110" y="437"/>
                    <a:pt x="120" y="449"/>
                  </a:cubicBezTo>
                  <a:cubicBezTo>
                    <a:pt x="160" y="497"/>
                    <a:pt x="118" y="476"/>
                    <a:pt x="186" y="493"/>
                  </a:cubicBezTo>
                  <a:cubicBezTo>
                    <a:pt x="267" y="483"/>
                    <a:pt x="327" y="476"/>
                    <a:pt x="393" y="427"/>
                  </a:cubicBezTo>
                  <a:cubicBezTo>
                    <a:pt x="411" y="373"/>
                    <a:pt x="405" y="322"/>
                    <a:pt x="437" y="274"/>
                  </a:cubicBezTo>
                  <a:cubicBezTo>
                    <a:pt x="448" y="238"/>
                    <a:pt x="468" y="212"/>
                    <a:pt x="480" y="176"/>
                  </a:cubicBezTo>
                  <a:cubicBezTo>
                    <a:pt x="450" y="0"/>
                    <a:pt x="331" y="93"/>
                    <a:pt x="120" y="100"/>
                  </a:cubicBezTo>
                  <a:cubicBezTo>
                    <a:pt x="98" y="104"/>
                    <a:pt x="77" y="107"/>
                    <a:pt x="55" y="111"/>
                  </a:cubicBezTo>
                  <a:cubicBezTo>
                    <a:pt x="40" y="114"/>
                    <a:pt x="25" y="128"/>
                    <a:pt x="11" y="122"/>
                  </a:cubicBezTo>
                  <a:cubicBezTo>
                    <a:pt x="0" y="118"/>
                    <a:pt x="4" y="100"/>
                    <a:pt x="0" y="89"/>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2" name="任意多边形 48131"/>
            <p:cNvSpPr/>
            <p:nvPr/>
          </p:nvSpPr>
          <p:spPr>
            <a:xfrm>
              <a:off x="-4848" y="0"/>
              <a:ext cx="5749" cy="4322"/>
            </a:xfrm>
            <a:custGeom>
              <a:rect l="0" t="0" r="0" b="0"/>
              <a:pathLst>
                <a:path w="5749" h="4322">
                  <a:moveTo>
                    <a:pt x="0" y="1420"/>
                  </a:moveTo>
                  <a:cubicBezTo>
                    <a:pt x="60" y="1400"/>
                    <a:pt x="61" y="1404"/>
                    <a:pt x="76" y="1464"/>
                  </a:cubicBezTo>
                  <a:cubicBezTo>
                    <a:pt x="59" y="1513"/>
                    <a:pt x="67" y="1521"/>
                    <a:pt x="22" y="1551"/>
                  </a:cubicBezTo>
                  <a:cubicBezTo>
                    <a:pt x="14" y="1576"/>
                    <a:pt x="10" y="1641"/>
                    <a:pt x="33" y="1660"/>
                  </a:cubicBezTo>
                  <a:cubicBezTo>
                    <a:pt x="53" y="1677"/>
                    <a:pt x="84" y="1674"/>
                    <a:pt x="109" y="1682"/>
                  </a:cubicBezTo>
                  <a:cubicBezTo>
                    <a:pt x="124" y="1678"/>
                    <a:pt x="139" y="1677"/>
                    <a:pt x="153" y="1671"/>
                  </a:cubicBezTo>
                  <a:cubicBezTo>
                    <a:pt x="165" y="1666"/>
                    <a:pt x="173" y="1653"/>
                    <a:pt x="185" y="1649"/>
                  </a:cubicBezTo>
                  <a:cubicBezTo>
                    <a:pt x="210" y="1641"/>
                    <a:pt x="236" y="1642"/>
                    <a:pt x="262" y="1638"/>
                  </a:cubicBezTo>
                  <a:cubicBezTo>
                    <a:pt x="299" y="1584"/>
                    <a:pt x="285" y="1558"/>
                    <a:pt x="251" y="1507"/>
                  </a:cubicBezTo>
                  <a:cubicBezTo>
                    <a:pt x="228" y="1418"/>
                    <a:pt x="183" y="1362"/>
                    <a:pt x="196" y="1246"/>
                  </a:cubicBezTo>
                  <a:cubicBezTo>
                    <a:pt x="198" y="1224"/>
                    <a:pt x="263" y="1165"/>
                    <a:pt x="273" y="1145"/>
                  </a:cubicBezTo>
                  <a:cubicBezTo>
                    <a:pt x="320" y="1132"/>
                    <a:pt x="433" y="1132"/>
                    <a:pt x="480" y="1134"/>
                  </a:cubicBezTo>
                  <a:cubicBezTo>
                    <a:pt x="527" y="1136"/>
                    <a:pt x="530" y="1147"/>
                    <a:pt x="556" y="1156"/>
                  </a:cubicBezTo>
                  <a:cubicBezTo>
                    <a:pt x="582" y="1165"/>
                    <a:pt x="611" y="1191"/>
                    <a:pt x="633" y="1189"/>
                  </a:cubicBezTo>
                  <a:cubicBezTo>
                    <a:pt x="655" y="1187"/>
                    <a:pt x="680" y="1149"/>
                    <a:pt x="687" y="1145"/>
                  </a:cubicBezTo>
                  <a:cubicBezTo>
                    <a:pt x="694" y="1141"/>
                    <a:pt x="661" y="1145"/>
                    <a:pt x="676" y="1167"/>
                  </a:cubicBezTo>
                  <a:cubicBezTo>
                    <a:pt x="691" y="1189"/>
                    <a:pt x="759" y="1242"/>
                    <a:pt x="775" y="1276"/>
                  </a:cubicBezTo>
                  <a:cubicBezTo>
                    <a:pt x="791" y="1310"/>
                    <a:pt x="779" y="1349"/>
                    <a:pt x="775" y="1374"/>
                  </a:cubicBezTo>
                  <a:cubicBezTo>
                    <a:pt x="771" y="1399"/>
                    <a:pt x="690" y="1402"/>
                    <a:pt x="753" y="1429"/>
                  </a:cubicBezTo>
                  <a:cubicBezTo>
                    <a:pt x="862" y="1441"/>
                    <a:pt x="580" y="1582"/>
                    <a:pt x="1156" y="1538"/>
                  </a:cubicBezTo>
                  <a:cubicBezTo>
                    <a:pt x="1732" y="1494"/>
                    <a:pt x="3649" y="1257"/>
                    <a:pt x="4211" y="1167"/>
                  </a:cubicBezTo>
                  <a:cubicBezTo>
                    <a:pt x="4773" y="1077"/>
                    <a:pt x="4472" y="1029"/>
                    <a:pt x="4527" y="995"/>
                  </a:cubicBezTo>
                  <a:cubicBezTo>
                    <a:pt x="4539" y="994"/>
                    <a:pt x="4531" y="971"/>
                    <a:pt x="4538" y="962"/>
                  </a:cubicBezTo>
                  <a:cubicBezTo>
                    <a:pt x="4546" y="952"/>
                    <a:pt x="4560" y="947"/>
                    <a:pt x="4571" y="940"/>
                  </a:cubicBezTo>
                  <a:cubicBezTo>
                    <a:pt x="4617" y="914"/>
                    <a:pt x="4664" y="912"/>
                    <a:pt x="4713" y="896"/>
                  </a:cubicBezTo>
                  <a:cubicBezTo>
                    <a:pt x="4723" y="868"/>
                    <a:pt x="4717" y="833"/>
                    <a:pt x="4735" y="809"/>
                  </a:cubicBezTo>
                  <a:cubicBezTo>
                    <a:pt x="4751" y="788"/>
                    <a:pt x="4779" y="782"/>
                    <a:pt x="4800" y="766"/>
                  </a:cubicBezTo>
                  <a:cubicBezTo>
                    <a:pt x="4829" y="743"/>
                    <a:pt x="4836" y="729"/>
                    <a:pt x="4855" y="700"/>
                  </a:cubicBezTo>
                  <a:cubicBezTo>
                    <a:pt x="4890" y="584"/>
                    <a:pt x="4834" y="757"/>
                    <a:pt x="4887" y="635"/>
                  </a:cubicBezTo>
                  <a:cubicBezTo>
                    <a:pt x="4899" y="606"/>
                    <a:pt x="4908" y="576"/>
                    <a:pt x="4920" y="547"/>
                  </a:cubicBezTo>
                  <a:cubicBezTo>
                    <a:pt x="4929" y="526"/>
                    <a:pt x="4942" y="482"/>
                    <a:pt x="4942" y="482"/>
                  </a:cubicBezTo>
                  <a:cubicBezTo>
                    <a:pt x="4943" y="463"/>
                    <a:pt x="4807" y="476"/>
                    <a:pt x="4800" y="458"/>
                  </a:cubicBezTo>
                  <a:cubicBezTo>
                    <a:pt x="4793" y="440"/>
                    <a:pt x="4898" y="422"/>
                    <a:pt x="4898" y="373"/>
                  </a:cubicBezTo>
                  <a:cubicBezTo>
                    <a:pt x="4887" y="295"/>
                    <a:pt x="4871" y="211"/>
                    <a:pt x="4800" y="166"/>
                  </a:cubicBezTo>
                  <a:cubicBezTo>
                    <a:pt x="4793" y="144"/>
                    <a:pt x="4785" y="122"/>
                    <a:pt x="4778" y="100"/>
                  </a:cubicBezTo>
                  <a:cubicBezTo>
                    <a:pt x="4770" y="75"/>
                    <a:pt x="4713" y="0"/>
                    <a:pt x="4713" y="0"/>
                  </a:cubicBezTo>
                  <a:lnTo>
                    <a:pt x="5749" y="2"/>
                  </a:lnTo>
                  <a:lnTo>
                    <a:pt x="5749" y="4322"/>
                  </a:lnTo>
                  <a:lnTo>
                    <a:pt x="0" y="4311"/>
                  </a:lnTo>
                  <a:lnTo>
                    <a:pt x="0" y="1595"/>
                  </a:lnTo>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3" name="任意多边形 48132"/>
            <p:cNvSpPr/>
            <p:nvPr/>
          </p:nvSpPr>
          <p:spPr>
            <a:xfrm>
              <a:off x="-4731" y="160"/>
              <a:ext cx="5076" cy="4156"/>
            </a:xfrm>
            <a:custGeom>
              <a:rect l="0" t="0" r="0" b="0"/>
              <a:pathLst>
                <a:path w="5076" h="4156">
                  <a:moveTo>
                    <a:pt x="1365" y="163"/>
                  </a:moveTo>
                  <a:cubicBezTo>
                    <a:pt x="1350" y="159"/>
                    <a:pt x="1335" y="159"/>
                    <a:pt x="1321" y="152"/>
                  </a:cubicBezTo>
                  <a:cubicBezTo>
                    <a:pt x="1298" y="140"/>
                    <a:pt x="1256" y="109"/>
                    <a:pt x="1256" y="109"/>
                  </a:cubicBezTo>
                  <a:cubicBezTo>
                    <a:pt x="1234" y="116"/>
                    <a:pt x="1206" y="122"/>
                    <a:pt x="1190" y="142"/>
                  </a:cubicBezTo>
                  <a:cubicBezTo>
                    <a:pt x="1162" y="176"/>
                    <a:pt x="1203" y="179"/>
                    <a:pt x="1147" y="196"/>
                  </a:cubicBezTo>
                  <a:cubicBezTo>
                    <a:pt x="1122" y="204"/>
                    <a:pt x="1096" y="203"/>
                    <a:pt x="1070" y="207"/>
                  </a:cubicBezTo>
                  <a:cubicBezTo>
                    <a:pt x="1081" y="251"/>
                    <a:pt x="1089" y="279"/>
                    <a:pt x="1114" y="316"/>
                  </a:cubicBezTo>
                  <a:cubicBezTo>
                    <a:pt x="1062" y="471"/>
                    <a:pt x="1118" y="527"/>
                    <a:pt x="1158" y="643"/>
                  </a:cubicBezTo>
                  <a:cubicBezTo>
                    <a:pt x="1071" y="701"/>
                    <a:pt x="1096" y="775"/>
                    <a:pt x="1147" y="851"/>
                  </a:cubicBezTo>
                  <a:cubicBezTo>
                    <a:pt x="1167" y="929"/>
                    <a:pt x="1141" y="866"/>
                    <a:pt x="1190" y="916"/>
                  </a:cubicBezTo>
                  <a:cubicBezTo>
                    <a:pt x="1238" y="965"/>
                    <a:pt x="1182" y="939"/>
                    <a:pt x="1245" y="960"/>
                  </a:cubicBezTo>
                  <a:cubicBezTo>
                    <a:pt x="1249" y="971"/>
                    <a:pt x="1264" y="984"/>
                    <a:pt x="1256" y="992"/>
                  </a:cubicBezTo>
                  <a:cubicBezTo>
                    <a:pt x="1248" y="1000"/>
                    <a:pt x="1234" y="983"/>
                    <a:pt x="1223" y="982"/>
                  </a:cubicBezTo>
                  <a:cubicBezTo>
                    <a:pt x="1180" y="976"/>
                    <a:pt x="1136" y="975"/>
                    <a:pt x="1092" y="971"/>
                  </a:cubicBezTo>
                  <a:cubicBezTo>
                    <a:pt x="1081" y="967"/>
                    <a:pt x="1069" y="955"/>
                    <a:pt x="1059" y="960"/>
                  </a:cubicBezTo>
                  <a:cubicBezTo>
                    <a:pt x="1049" y="965"/>
                    <a:pt x="1054" y="982"/>
                    <a:pt x="1049" y="992"/>
                  </a:cubicBezTo>
                  <a:cubicBezTo>
                    <a:pt x="1043" y="1004"/>
                    <a:pt x="1034" y="1014"/>
                    <a:pt x="1027" y="1025"/>
                  </a:cubicBezTo>
                  <a:cubicBezTo>
                    <a:pt x="1035" y="1048"/>
                    <a:pt x="1055" y="1090"/>
                    <a:pt x="1027" y="1112"/>
                  </a:cubicBezTo>
                  <a:cubicBezTo>
                    <a:pt x="1015" y="1121"/>
                    <a:pt x="998" y="1105"/>
                    <a:pt x="983" y="1102"/>
                  </a:cubicBezTo>
                  <a:cubicBezTo>
                    <a:pt x="939" y="1073"/>
                    <a:pt x="896" y="1076"/>
                    <a:pt x="852" y="1047"/>
                  </a:cubicBezTo>
                  <a:cubicBezTo>
                    <a:pt x="819" y="947"/>
                    <a:pt x="683" y="1000"/>
                    <a:pt x="612" y="1047"/>
                  </a:cubicBezTo>
                  <a:cubicBezTo>
                    <a:pt x="605" y="1058"/>
                    <a:pt x="595" y="1068"/>
                    <a:pt x="590" y="1080"/>
                  </a:cubicBezTo>
                  <a:cubicBezTo>
                    <a:pt x="583" y="1097"/>
                    <a:pt x="595" y="1125"/>
                    <a:pt x="579" y="1134"/>
                  </a:cubicBezTo>
                  <a:cubicBezTo>
                    <a:pt x="551" y="1151"/>
                    <a:pt x="514" y="1141"/>
                    <a:pt x="481" y="1145"/>
                  </a:cubicBezTo>
                  <a:cubicBezTo>
                    <a:pt x="492" y="1152"/>
                    <a:pt x="501" y="1163"/>
                    <a:pt x="514" y="1167"/>
                  </a:cubicBezTo>
                  <a:cubicBezTo>
                    <a:pt x="535" y="1174"/>
                    <a:pt x="560" y="1167"/>
                    <a:pt x="579" y="1178"/>
                  </a:cubicBezTo>
                  <a:cubicBezTo>
                    <a:pt x="589" y="1184"/>
                    <a:pt x="583" y="1202"/>
                    <a:pt x="590" y="1211"/>
                  </a:cubicBezTo>
                  <a:cubicBezTo>
                    <a:pt x="598" y="1221"/>
                    <a:pt x="612" y="1225"/>
                    <a:pt x="623" y="1232"/>
                  </a:cubicBezTo>
                  <a:cubicBezTo>
                    <a:pt x="619" y="1264"/>
                    <a:pt x="607" y="1408"/>
                    <a:pt x="569" y="1440"/>
                  </a:cubicBezTo>
                  <a:cubicBezTo>
                    <a:pt x="557" y="1450"/>
                    <a:pt x="540" y="1447"/>
                    <a:pt x="525" y="1451"/>
                  </a:cubicBezTo>
                  <a:cubicBezTo>
                    <a:pt x="500" y="1458"/>
                    <a:pt x="474" y="1465"/>
                    <a:pt x="449" y="1472"/>
                  </a:cubicBezTo>
                  <a:cubicBezTo>
                    <a:pt x="435" y="1513"/>
                    <a:pt x="420" y="1542"/>
                    <a:pt x="449" y="1592"/>
                  </a:cubicBezTo>
                  <a:cubicBezTo>
                    <a:pt x="462" y="1615"/>
                    <a:pt x="514" y="1636"/>
                    <a:pt x="514" y="1636"/>
                  </a:cubicBezTo>
                  <a:cubicBezTo>
                    <a:pt x="493" y="1698"/>
                    <a:pt x="498" y="1722"/>
                    <a:pt x="449" y="1756"/>
                  </a:cubicBezTo>
                  <a:cubicBezTo>
                    <a:pt x="445" y="1785"/>
                    <a:pt x="458" y="1821"/>
                    <a:pt x="438" y="1843"/>
                  </a:cubicBezTo>
                  <a:cubicBezTo>
                    <a:pt x="415" y="1869"/>
                    <a:pt x="293" y="1845"/>
                    <a:pt x="274" y="1843"/>
                  </a:cubicBezTo>
                  <a:cubicBezTo>
                    <a:pt x="209" y="1821"/>
                    <a:pt x="266" y="1828"/>
                    <a:pt x="230" y="1865"/>
                  </a:cubicBezTo>
                  <a:cubicBezTo>
                    <a:pt x="222" y="1873"/>
                    <a:pt x="209" y="1872"/>
                    <a:pt x="198" y="1876"/>
                  </a:cubicBezTo>
                  <a:cubicBezTo>
                    <a:pt x="209" y="1942"/>
                    <a:pt x="219" y="2008"/>
                    <a:pt x="241" y="2072"/>
                  </a:cubicBezTo>
                  <a:cubicBezTo>
                    <a:pt x="218" y="2140"/>
                    <a:pt x="227" y="2209"/>
                    <a:pt x="187" y="2269"/>
                  </a:cubicBezTo>
                  <a:cubicBezTo>
                    <a:pt x="218" y="2361"/>
                    <a:pt x="193" y="2251"/>
                    <a:pt x="165" y="2312"/>
                  </a:cubicBezTo>
                  <a:cubicBezTo>
                    <a:pt x="149" y="2346"/>
                    <a:pt x="151" y="2385"/>
                    <a:pt x="143" y="2422"/>
                  </a:cubicBezTo>
                  <a:cubicBezTo>
                    <a:pt x="134" y="2465"/>
                    <a:pt x="113" y="2501"/>
                    <a:pt x="99" y="2542"/>
                  </a:cubicBezTo>
                  <a:cubicBezTo>
                    <a:pt x="103" y="2567"/>
                    <a:pt x="110" y="2592"/>
                    <a:pt x="110" y="2618"/>
                  </a:cubicBezTo>
                  <a:cubicBezTo>
                    <a:pt x="110" y="2686"/>
                    <a:pt x="72" y="2706"/>
                    <a:pt x="110" y="2782"/>
                  </a:cubicBezTo>
                  <a:cubicBezTo>
                    <a:pt x="117" y="2795"/>
                    <a:pt x="139" y="2789"/>
                    <a:pt x="154" y="2792"/>
                  </a:cubicBezTo>
                  <a:cubicBezTo>
                    <a:pt x="158" y="2803"/>
                    <a:pt x="159" y="2815"/>
                    <a:pt x="165" y="2825"/>
                  </a:cubicBezTo>
                  <a:cubicBezTo>
                    <a:pt x="178" y="2848"/>
                    <a:pt x="209" y="2891"/>
                    <a:pt x="209" y="2891"/>
                  </a:cubicBezTo>
                  <a:cubicBezTo>
                    <a:pt x="202" y="2902"/>
                    <a:pt x="192" y="2911"/>
                    <a:pt x="187" y="2923"/>
                  </a:cubicBezTo>
                  <a:cubicBezTo>
                    <a:pt x="181" y="2937"/>
                    <a:pt x="189" y="2960"/>
                    <a:pt x="176" y="2967"/>
                  </a:cubicBezTo>
                  <a:cubicBezTo>
                    <a:pt x="151" y="2981"/>
                    <a:pt x="118" y="2974"/>
                    <a:pt x="89" y="2978"/>
                  </a:cubicBezTo>
                  <a:cubicBezTo>
                    <a:pt x="78" y="2982"/>
                    <a:pt x="63" y="2980"/>
                    <a:pt x="56" y="2989"/>
                  </a:cubicBezTo>
                  <a:cubicBezTo>
                    <a:pt x="37" y="3013"/>
                    <a:pt x="35" y="3095"/>
                    <a:pt x="23" y="3131"/>
                  </a:cubicBezTo>
                  <a:cubicBezTo>
                    <a:pt x="27" y="3204"/>
                    <a:pt x="0" y="3291"/>
                    <a:pt x="45" y="3349"/>
                  </a:cubicBezTo>
                  <a:cubicBezTo>
                    <a:pt x="99" y="3418"/>
                    <a:pt x="179" y="3483"/>
                    <a:pt x="241" y="3545"/>
                  </a:cubicBezTo>
                  <a:cubicBezTo>
                    <a:pt x="257" y="3561"/>
                    <a:pt x="285" y="3560"/>
                    <a:pt x="307" y="3567"/>
                  </a:cubicBezTo>
                  <a:cubicBezTo>
                    <a:pt x="324" y="3618"/>
                    <a:pt x="314" y="3654"/>
                    <a:pt x="285" y="3698"/>
                  </a:cubicBezTo>
                  <a:cubicBezTo>
                    <a:pt x="290" y="3797"/>
                    <a:pt x="242" y="3934"/>
                    <a:pt x="350" y="3971"/>
                  </a:cubicBezTo>
                  <a:cubicBezTo>
                    <a:pt x="372" y="4034"/>
                    <a:pt x="343" y="3978"/>
                    <a:pt x="405" y="4014"/>
                  </a:cubicBezTo>
                  <a:cubicBezTo>
                    <a:pt x="419" y="4022"/>
                    <a:pt x="427" y="4036"/>
                    <a:pt x="438" y="4047"/>
                  </a:cubicBezTo>
                  <a:cubicBezTo>
                    <a:pt x="467" y="3960"/>
                    <a:pt x="424" y="4060"/>
                    <a:pt x="481" y="4003"/>
                  </a:cubicBezTo>
                  <a:cubicBezTo>
                    <a:pt x="502" y="3982"/>
                    <a:pt x="497" y="3945"/>
                    <a:pt x="503" y="3916"/>
                  </a:cubicBezTo>
                  <a:cubicBezTo>
                    <a:pt x="537" y="3927"/>
                    <a:pt x="546" y="3925"/>
                    <a:pt x="569" y="3960"/>
                  </a:cubicBezTo>
                  <a:cubicBezTo>
                    <a:pt x="575" y="3969"/>
                    <a:pt x="572" y="3983"/>
                    <a:pt x="579" y="3992"/>
                  </a:cubicBezTo>
                  <a:cubicBezTo>
                    <a:pt x="605" y="4024"/>
                    <a:pt x="656" y="4020"/>
                    <a:pt x="689" y="4025"/>
                  </a:cubicBezTo>
                  <a:cubicBezTo>
                    <a:pt x="700" y="4029"/>
                    <a:pt x="710" y="4038"/>
                    <a:pt x="721" y="4036"/>
                  </a:cubicBezTo>
                  <a:cubicBezTo>
                    <a:pt x="772" y="4027"/>
                    <a:pt x="742" y="4010"/>
                    <a:pt x="765" y="3982"/>
                  </a:cubicBezTo>
                  <a:cubicBezTo>
                    <a:pt x="773" y="3972"/>
                    <a:pt x="787" y="3967"/>
                    <a:pt x="798" y="3960"/>
                  </a:cubicBezTo>
                  <a:cubicBezTo>
                    <a:pt x="874" y="3986"/>
                    <a:pt x="856" y="3960"/>
                    <a:pt x="874" y="4014"/>
                  </a:cubicBezTo>
                  <a:cubicBezTo>
                    <a:pt x="903" y="4010"/>
                    <a:pt x="963" y="4031"/>
                    <a:pt x="984" y="4010"/>
                  </a:cubicBezTo>
                  <a:cubicBezTo>
                    <a:pt x="1005" y="3989"/>
                    <a:pt x="950" y="3935"/>
                    <a:pt x="972" y="3916"/>
                  </a:cubicBezTo>
                  <a:cubicBezTo>
                    <a:pt x="990" y="3901"/>
                    <a:pt x="1038" y="3938"/>
                    <a:pt x="1038" y="3938"/>
                  </a:cubicBezTo>
                  <a:cubicBezTo>
                    <a:pt x="1106" y="4008"/>
                    <a:pt x="1035" y="3945"/>
                    <a:pt x="1103" y="3982"/>
                  </a:cubicBezTo>
                  <a:cubicBezTo>
                    <a:pt x="1152" y="4009"/>
                    <a:pt x="1183" y="4041"/>
                    <a:pt x="1234" y="4058"/>
                  </a:cubicBezTo>
                  <a:cubicBezTo>
                    <a:pt x="1241" y="4047"/>
                    <a:pt x="1244" y="4030"/>
                    <a:pt x="1256" y="4025"/>
                  </a:cubicBezTo>
                  <a:cubicBezTo>
                    <a:pt x="1312" y="4002"/>
                    <a:pt x="1280" y="4062"/>
                    <a:pt x="1278" y="4069"/>
                  </a:cubicBezTo>
                  <a:cubicBezTo>
                    <a:pt x="1335" y="4108"/>
                    <a:pt x="1296" y="4117"/>
                    <a:pt x="1354" y="4156"/>
                  </a:cubicBezTo>
                  <a:cubicBezTo>
                    <a:pt x="1369" y="4152"/>
                    <a:pt x="1387" y="4156"/>
                    <a:pt x="1398" y="4145"/>
                  </a:cubicBezTo>
                  <a:cubicBezTo>
                    <a:pt x="1409" y="4135"/>
                    <a:pt x="1401" y="4114"/>
                    <a:pt x="1409" y="4102"/>
                  </a:cubicBezTo>
                  <a:cubicBezTo>
                    <a:pt x="1416" y="4091"/>
                    <a:pt x="1430" y="4087"/>
                    <a:pt x="1441" y="4080"/>
                  </a:cubicBezTo>
                  <a:cubicBezTo>
                    <a:pt x="1485" y="4084"/>
                    <a:pt x="1529" y="4085"/>
                    <a:pt x="1572" y="4091"/>
                  </a:cubicBezTo>
                  <a:cubicBezTo>
                    <a:pt x="1583" y="4093"/>
                    <a:pt x="1597" y="4094"/>
                    <a:pt x="1605" y="4102"/>
                  </a:cubicBezTo>
                  <a:cubicBezTo>
                    <a:pt x="1613" y="4110"/>
                    <a:pt x="1607" y="4127"/>
                    <a:pt x="1616" y="4134"/>
                  </a:cubicBezTo>
                  <a:cubicBezTo>
                    <a:pt x="1635" y="4147"/>
                    <a:pt x="1681" y="4156"/>
                    <a:pt x="1681" y="4156"/>
                  </a:cubicBezTo>
                  <a:cubicBezTo>
                    <a:pt x="1725" y="4141"/>
                    <a:pt x="1728" y="4111"/>
                    <a:pt x="1769" y="4091"/>
                  </a:cubicBezTo>
                  <a:cubicBezTo>
                    <a:pt x="1810" y="4071"/>
                    <a:pt x="1872" y="4073"/>
                    <a:pt x="1910" y="4069"/>
                  </a:cubicBezTo>
                  <a:cubicBezTo>
                    <a:pt x="1984" y="4044"/>
                    <a:pt x="1909" y="4079"/>
                    <a:pt x="1954" y="4025"/>
                  </a:cubicBezTo>
                  <a:cubicBezTo>
                    <a:pt x="1966" y="4011"/>
                    <a:pt x="1983" y="4003"/>
                    <a:pt x="1998" y="3992"/>
                  </a:cubicBezTo>
                  <a:cubicBezTo>
                    <a:pt x="2012" y="3996"/>
                    <a:pt x="2030" y="3994"/>
                    <a:pt x="2041" y="4003"/>
                  </a:cubicBezTo>
                  <a:cubicBezTo>
                    <a:pt x="2050" y="4010"/>
                    <a:pt x="2042" y="4031"/>
                    <a:pt x="2052" y="4036"/>
                  </a:cubicBezTo>
                  <a:cubicBezTo>
                    <a:pt x="2075" y="4048"/>
                    <a:pt x="2103" y="4043"/>
                    <a:pt x="2129" y="4047"/>
                  </a:cubicBezTo>
                  <a:cubicBezTo>
                    <a:pt x="2154" y="4060"/>
                    <a:pt x="2183" y="4063"/>
                    <a:pt x="2205" y="4080"/>
                  </a:cubicBezTo>
                  <a:cubicBezTo>
                    <a:pt x="2215" y="4088"/>
                    <a:pt x="2218" y="4103"/>
                    <a:pt x="2227" y="4112"/>
                  </a:cubicBezTo>
                  <a:cubicBezTo>
                    <a:pt x="2236" y="4121"/>
                    <a:pt x="2248" y="4127"/>
                    <a:pt x="2259" y="4134"/>
                  </a:cubicBezTo>
                  <a:cubicBezTo>
                    <a:pt x="2289" y="4048"/>
                    <a:pt x="2244" y="4150"/>
                    <a:pt x="2303" y="4091"/>
                  </a:cubicBezTo>
                  <a:cubicBezTo>
                    <a:pt x="2311" y="4083"/>
                    <a:pt x="2310" y="4069"/>
                    <a:pt x="2314" y="4058"/>
                  </a:cubicBezTo>
                  <a:cubicBezTo>
                    <a:pt x="2303" y="4051"/>
                    <a:pt x="2293" y="4042"/>
                    <a:pt x="2281" y="4036"/>
                  </a:cubicBezTo>
                  <a:cubicBezTo>
                    <a:pt x="2271" y="4031"/>
                    <a:pt x="2253" y="4035"/>
                    <a:pt x="2249" y="4025"/>
                  </a:cubicBezTo>
                  <a:cubicBezTo>
                    <a:pt x="2246" y="4018"/>
                    <a:pt x="2267" y="3959"/>
                    <a:pt x="2270" y="3949"/>
                  </a:cubicBezTo>
                  <a:cubicBezTo>
                    <a:pt x="2266" y="3938"/>
                    <a:pt x="2269" y="3922"/>
                    <a:pt x="2259" y="3916"/>
                  </a:cubicBezTo>
                  <a:cubicBezTo>
                    <a:pt x="2148" y="3854"/>
                    <a:pt x="2187" y="3936"/>
                    <a:pt x="2161" y="3862"/>
                  </a:cubicBezTo>
                  <a:cubicBezTo>
                    <a:pt x="2167" y="3832"/>
                    <a:pt x="2162" y="3795"/>
                    <a:pt x="2183" y="3774"/>
                  </a:cubicBezTo>
                  <a:cubicBezTo>
                    <a:pt x="2199" y="3758"/>
                    <a:pt x="2276" y="3750"/>
                    <a:pt x="2303" y="3742"/>
                  </a:cubicBezTo>
                  <a:cubicBezTo>
                    <a:pt x="2329" y="3665"/>
                    <a:pt x="2290" y="3755"/>
                    <a:pt x="2358" y="3687"/>
                  </a:cubicBezTo>
                  <a:cubicBezTo>
                    <a:pt x="2366" y="3679"/>
                    <a:pt x="2364" y="3664"/>
                    <a:pt x="2369" y="3654"/>
                  </a:cubicBezTo>
                  <a:cubicBezTo>
                    <a:pt x="2387" y="3618"/>
                    <a:pt x="2390" y="3622"/>
                    <a:pt x="2423" y="3600"/>
                  </a:cubicBezTo>
                  <a:cubicBezTo>
                    <a:pt x="2476" y="3618"/>
                    <a:pt x="2483" y="3608"/>
                    <a:pt x="2499" y="3556"/>
                  </a:cubicBezTo>
                  <a:cubicBezTo>
                    <a:pt x="2476" y="3435"/>
                    <a:pt x="2505" y="3427"/>
                    <a:pt x="2401" y="3392"/>
                  </a:cubicBezTo>
                  <a:cubicBezTo>
                    <a:pt x="2369" y="3360"/>
                    <a:pt x="2351" y="3330"/>
                    <a:pt x="2314" y="3305"/>
                  </a:cubicBezTo>
                  <a:cubicBezTo>
                    <a:pt x="2302" y="3287"/>
                    <a:pt x="2272" y="3241"/>
                    <a:pt x="2259" y="3229"/>
                  </a:cubicBezTo>
                  <a:cubicBezTo>
                    <a:pt x="2236" y="3208"/>
                    <a:pt x="2183" y="3174"/>
                    <a:pt x="2183" y="3174"/>
                  </a:cubicBezTo>
                  <a:cubicBezTo>
                    <a:pt x="2162" y="3114"/>
                    <a:pt x="2116" y="3126"/>
                    <a:pt x="2096" y="3065"/>
                  </a:cubicBezTo>
                  <a:cubicBezTo>
                    <a:pt x="2100" y="3040"/>
                    <a:pt x="2100" y="3013"/>
                    <a:pt x="2107" y="2989"/>
                  </a:cubicBezTo>
                  <a:cubicBezTo>
                    <a:pt x="2115" y="2962"/>
                    <a:pt x="2157" y="2950"/>
                    <a:pt x="2107" y="2923"/>
                  </a:cubicBezTo>
                  <a:cubicBezTo>
                    <a:pt x="2084" y="2910"/>
                    <a:pt x="2056" y="2909"/>
                    <a:pt x="2030" y="2902"/>
                  </a:cubicBezTo>
                  <a:cubicBezTo>
                    <a:pt x="1995" y="2797"/>
                    <a:pt x="2052" y="2953"/>
                    <a:pt x="1987" y="2836"/>
                  </a:cubicBezTo>
                  <a:cubicBezTo>
                    <a:pt x="1974" y="2813"/>
                    <a:pt x="1974" y="2785"/>
                    <a:pt x="1965" y="2760"/>
                  </a:cubicBezTo>
                  <a:cubicBezTo>
                    <a:pt x="2011" y="2745"/>
                    <a:pt x="2024" y="2756"/>
                    <a:pt x="2063" y="2782"/>
                  </a:cubicBezTo>
                  <a:cubicBezTo>
                    <a:pt x="2162" y="2749"/>
                    <a:pt x="2016" y="2808"/>
                    <a:pt x="2107" y="2716"/>
                  </a:cubicBezTo>
                  <a:cubicBezTo>
                    <a:pt x="2123" y="2700"/>
                    <a:pt x="2172" y="2694"/>
                    <a:pt x="2172" y="2694"/>
                  </a:cubicBezTo>
                  <a:cubicBezTo>
                    <a:pt x="2217" y="2703"/>
                    <a:pt x="2256" y="2717"/>
                    <a:pt x="2303" y="2694"/>
                  </a:cubicBezTo>
                  <a:cubicBezTo>
                    <a:pt x="2325" y="2683"/>
                    <a:pt x="2314" y="2640"/>
                    <a:pt x="2336" y="2629"/>
                  </a:cubicBezTo>
                  <a:cubicBezTo>
                    <a:pt x="2377" y="2608"/>
                    <a:pt x="2426" y="2606"/>
                    <a:pt x="2467" y="2585"/>
                  </a:cubicBezTo>
                  <a:cubicBezTo>
                    <a:pt x="2523" y="2527"/>
                    <a:pt x="2549" y="2555"/>
                    <a:pt x="2619" y="2531"/>
                  </a:cubicBezTo>
                  <a:cubicBezTo>
                    <a:pt x="2634" y="2509"/>
                    <a:pt x="2648" y="2487"/>
                    <a:pt x="2663" y="2465"/>
                  </a:cubicBezTo>
                  <a:cubicBezTo>
                    <a:pt x="2670" y="2454"/>
                    <a:pt x="2685" y="2432"/>
                    <a:pt x="2685" y="2432"/>
                  </a:cubicBezTo>
                  <a:cubicBezTo>
                    <a:pt x="2729" y="2443"/>
                    <a:pt x="2757" y="2451"/>
                    <a:pt x="2794" y="2476"/>
                  </a:cubicBezTo>
                  <a:cubicBezTo>
                    <a:pt x="2816" y="2469"/>
                    <a:pt x="2837" y="2461"/>
                    <a:pt x="2859" y="2454"/>
                  </a:cubicBezTo>
                  <a:cubicBezTo>
                    <a:pt x="2872" y="2450"/>
                    <a:pt x="2879" y="2435"/>
                    <a:pt x="2892" y="2432"/>
                  </a:cubicBezTo>
                  <a:cubicBezTo>
                    <a:pt x="2924" y="2424"/>
                    <a:pt x="2957" y="2425"/>
                    <a:pt x="2990" y="2422"/>
                  </a:cubicBezTo>
                  <a:cubicBezTo>
                    <a:pt x="3026" y="2445"/>
                    <a:pt x="3057" y="2476"/>
                    <a:pt x="3099" y="2487"/>
                  </a:cubicBezTo>
                  <a:cubicBezTo>
                    <a:pt x="3142" y="2499"/>
                    <a:pt x="3230" y="2520"/>
                    <a:pt x="3230" y="2520"/>
                  </a:cubicBezTo>
                  <a:cubicBezTo>
                    <a:pt x="3245" y="2563"/>
                    <a:pt x="3264" y="2571"/>
                    <a:pt x="3307" y="2585"/>
                  </a:cubicBezTo>
                  <a:cubicBezTo>
                    <a:pt x="3295" y="2658"/>
                    <a:pt x="3276" y="2753"/>
                    <a:pt x="3361" y="2782"/>
                  </a:cubicBezTo>
                  <a:cubicBezTo>
                    <a:pt x="3395" y="2832"/>
                    <a:pt x="3394" y="2847"/>
                    <a:pt x="3492" y="2825"/>
                  </a:cubicBezTo>
                  <a:cubicBezTo>
                    <a:pt x="3503" y="2822"/>
                    <a:pt x="3486" y="2802"/>
                    <a:pt x="3481" y="2792"/>
                  </a:cubicBezTo>
                  <a:cubicBezTo>
                    <a:pt x="3475" y="2780"/>
                    <a:pt x="3466" y="2771"/>
                    <a:pt x="3459" y="2760"/>
                  </a:cubicBezTo>
                  <a:cubicBezTo>
                    <a:pt x="3463" y="2745"/>
                    <a:pt x="3456" y="2723"/>
                    <a:pt x="3470" y="2716"/>
                  </a:cubicBezTo>
                  <a:cubicBezTo>
                    <a:pt x="3487" y="2708"/>
                    <a:pt x="3508" y="2719"/>
                    <a:pt x="3525" y="2727"/>
                  </a:cubicBezTo>
                  <a:cubicBezTo>
                    <a:pt x="3539" y="2734"/>
                    <a:pt x="3545" y="2751"/>
                    <a:pt x="3558" y="2760"/>
                  </a:cubicBezTo>
                  <a:cubicBezTo>
                    <a:pt x="3594" y="2784"/>
                    <a:pt x="3648" y="2780"/>
                    <a:pt x="3689" y="2792"/>
                  </a:cubicBezTo>
                  <a:cubicBezTo>
                    <a:pt x="3706" y="2885"/>
                    <a:pt x="3725" y="2857"/>
                    <a:pt x="3830" y="2869"/>
                  </a:cubicBezTo>
                  <a:cubicBezTo>
                    <a:pt x="3896" y="2865"/>
                    <a:pt x="3962" y="2850"/>
                    <a:pt x="4027" y="2858"/>
                  </a:cubicBezTo>
                  <a:cubicBezTo>
                    <a:pt x="4053" y="2861"/>
                    <a:pt x="4082" y="2854"/>
                    <a:pt x="4082" y="2854"/>
                  </a:cubicBezTo>
                  <a:cubicBezTo>
                    <a:pt x="4110" y="2852"/>
                    <a:pt x="4121" y="2838"/>
                    <a:pt x="4137" y="2821"/>
                  </a:cubicBezTo>
                  <a:cubicBezTo>
                    <a:pt x="4153" y="2804"/>
                    <a:pt x="4177" y="2766"/>
                    <a:pt x="4179" y="2749"/>
                  </a:cubicBezTo>
                  <a:cubicBezTo>
                    <a:pt x="4175" y="2734"/>
                    <a:pt x="4158" y="2727"/>
                    <a:pt x="4147" y="2716"/>
                  </a:cubicBezTo>
                  <a:cubicBezTo>
                    <a:pt x="4114" y="2616"/>
                    <a:pt x="4129" y="2728"/>
                    <a:pt x="4137" y="2625"/>
                  </a:cubicBezTo>
                  <a:cubicBezTo>
                    <a:pt x="4145" y="2517"/>
                    <a:pt x="4170" y="2557"/>
                    <a:pt x="4114" y="2520"/>
                  </a:cubicBezTo>
                  <a:cubicBezTo>
                    <a:pt x="4107" y="2509"/>
                    <a:pt x="4101" y="2496"/>
                    <a:pt x="4092" y="2487"/>
                  </a:cubicBezTo>
                  <a:cubicBezTo>
                    <a:pt x="4083" y="2478"/>
                    <a:pt x="4067" y="2475"/>
                    <a:pt x="4059" y="2465"/>
                  </a:cubicBezTo>
                  <a:cubicBezTo>
                    <a:pt x="4052" y="2456"/>
                    <a:pt x="4058" y="2439"/>
                    <a:pt x="4049" y="2432"/>
                  </a:cubicBezTo>
                  <a:cubicBezTo>
                    <a:pt x="4027" y="2415"/>
                    <a:pt x="3998" y="2411"/>
                    <a:pt x="3972" y="2400"/>
                  </a:cubicBezTo>
                  <a:cubicBezTo>
                    <a:pt x="3954" y="2347"/>
                    <a:pt x="3968" y="2324"/>
                    <a:pt x="3918" y="2291"/>
                  </a:cubicBezTo>
                  <a:cubicBezTo>
                    <a:pt x="3910" y="2233"/>
                    <a:pt x="3898" y="2183"/>
                    <a:pt x="3885" y="2127"/>
                  </a:cubicBezTo>
                  <a:cubicBezTo>
                    <a:pt x="3882" y="2112"/>
                    <a:pt x="3885" y="2093"/>
                    <a:pt x="3874" y="2083"/>
                  </a:cubicBezTo>
                  <a:cubicBezTo>
                    <a:pt x="3857" y="2068"/>
                    <a:pt x="3831" y="2069"/>
                    <a:pt x="3809" y="2062"/>
                  </a:cubicBezTo>
                  <a:cubicBezTo>
                    <a:pt x="3796" y="2022"/>
                    <a:pt x="3784" y="1989"/>
                    <a:pt x="3765" y="1952"/>
                  </a:cubicBezTo>
                  <a:cubicBezTo>
                    <a:pt x="3760" y="1942"/>
                    <a:pt x="3762" y="1928"/>
                    <a:pt x="3754" y="1920"/>
                  </a:cubicBezTo>
                  <a:cubicBezTo>
                    <a:pt x="3729" y="1895"/>
                    <a:pt x="3616" y="1882"/>
                    <a:pt x="3579" y="1876"/>
                  </a:cubicBezTo>
                  <a:cubicBezTo>
                    <a:pt x="3628" y="1860"/>
                    <a:pt x="3649" y="1875"/>
                    <a:pt x="3667" y="1822"/>
                  </a:cubicBezTo>
                  <a:cubicBezTo>
                    <a:pt x="3671" y="1800"/>
                    <a:pt x="3665" y="1774"/>
                    <a:pt x="3678" y="1756"/>
                  </a:cubicBezTo>
                  <a:cubicBezTo>
                    <a:pt x="3721" y="1698"/>
                    <a:pt x="3770" y="1689"/>
                    <a:pt x="3830" y="1669"/>
                  </a:cubicBezTo>
                  <a:cubicBezTo>
                    <a:pt x="3859" y="1581"/>
                    <a:pt x="3815" y="1684"/>
                    <a:pt x="3874" y="1625"/>
                  </a:cubicBezTo>
                  <a:cubicBezTo>
                    <a:pt x="3879" y="1620"/>
                    <a:pt x="3896" y="1550"/>
                    <a:pt x="3896" y="1549"/>
                  </a:cubicBezTo>
                  <a:cubicBezTo>
                    <a:pt x="3917" y="1500"/>
                    <a:pt x="3981" y="1467"/>
                    <a:pt x="4016" y="1440"/>
                  </a:cubicBezTo>
                  <a:cubicBezTo>
                    <a:pt x="4023" y="1414"/>
                    <a:pt x="4013" y="1373"/>
                    <a:pt x="4038" y="1363"/>
                  </a:cubicBezTo>
                  <a:cubicBezTo>
                    <a:pt x="4082" y="1345"/>
                    <a:pt x="4132" y="1374"/>
                    <a:pt x="4179" y="1374"/>
                  </a:cubicBezTo>
                  <a:cubicBezTo>
                    <a:pt x="4248" y="1374"/>
                    <a:pt x="4318" y="1367"/>
                    <a:pt x="4387" y="1363"/>
                  </a:cubicBezTo>
                  <a:cubicBezTo>
                    <a:pt x="4436" y="1350"/>
                    <a:pt x="4422" y="1296"/>
                    <a:pt x="4453" y="1283"/>
                  </a:cubicBezTo>
                  <a:cubicBezTo>
                    <a:pt x="4484" y="1270"/>
                    <a:pt x="4539" y="1292"/>
                    <a:pt x="4572" y="1287"/>
                  </a:cubicBezTo>
                  <a:cubicBezTo>
                    <a:pt x="4695" y="1256"/>
                    <a:pt x="4546" y="1299"/>
                    <a:pt x="4649" y="1254"/>
                  </a:cubicBezTo>
                  <a:cubicBezTo>
                    <a:pt x="4715" y="1225"/>
                    <a:pt x="4669" y="1259"/>
                    <a:pt x="4725" y="1232"/>
                  </a:cubicBezTo>
                  <a:cubicBezTo>
                    <a:pt x="4815" y="1188"/>
                    <a:pt x="4910" y="1102"/>
                    <a:pt x="4976" y="1025"/>
                  </a:cubicBezTo>
                  <a:cubicBezTo>
                    <a:pt x="4993" y="1005"/>
                    <a:pt x="5011" y="985"/>
                    <a:pt x="5019" y="960"/>
                  </a:cubicBezTo>
                  <a:cubicBezTo>
                    <a:pt x="5026" y="938"/>
                    <a:pt x="5041" y="894"/>
                    <a:pt x="5041" y="894"/>
                  </a:cubicBezTo>
                  <a:cubicBezTo>
                    <a:pt x="5045" y="803"/>
                    <a:pt x="5075" y="687"/>
                    <a:pt x="5075" y="596"/>
                  </a:cubicBezTo>
                  <a:cubicBezTo>
                    <a:pt x="5076" y="534"/>
                    <a:pt x="5070" y="569"/>
                    <a:pt x="5064" y="519"/>
                  </a:cubicBezTo>
                  <a:cubicBezTo>
                    <a:pt x="5058" y="469"/>
                    <a:pt x="5047" y="326"/>
                    <a:pt x="5041" y="294"/>
                  </a:cubicBezTo>
                  <a:cubicBezTo>
                    <a:pt x="5037" y="305"/>
                    <a:pt x="5041" y="323"/>
                    <a:pt x="5030" y="327"/>
                  </a:cubicBezTo>
                  <a:cubicBezTo>
                    <a:pt x="5016" y="333"/>
                    <a:pt x="5001" y="320"/>
                    <a:pt x="4987" y="316"/>
                  </a:cubicBezTo>
                  <a:cubicBezTo>
                    <a:pt x="4965" y="309"/>
                    <a:pt x="4921" y="294"/>
                    <a:pt x="4921" y="294"/>
                  </a:cubicBezTo>
                  <a:cubicBezTo>
                    <a:pt x="4834" y="237"/>
                    <a:pt x="4882" y="255"/>
                    <a:pt x="4779" y="240"/>
                  </a:cubicBezTo>
                  <a:cubicBezTo>
                    <a:pt x="4742" y="182"/>
                    <a:pt x="4774" y="114"/>
                    <a:pt x="4725" y="65"/>
                  </a:cubicBezTo>
                  <a:cubicBezTo>
                    <a:pt x="4676" y="32"/>
                    <a:pt x="4621" y="33"/>
                    <a:pt x="4572" y="0"/>
                  </a:cubicBezTo>
                  <a:cubicBezTo>
                    <a:pt x="4541" y="29"/>
                    <a:pt x="4539" y="204"/>
                    <a:pt x="4539" y="240"/>
                  </a:cubicBezTo>
                  <a:cubicBezTo>
                    <a:pt x="4548" y="249"/>
                    <a:pt x="4559" y="215"/>
                    <a:pt x="4572" y="218"/>
                  </a:cubicBezTo>
                  <a:cubicBezTo>
                    <a:pt x="4585" y="221"/>
                    <a:pt x="4587" y="240"/>
                    <a:pt x="4594" y="251"/>
                  </a:cubicBezTo>
                  <a:cubicBezTo>
                    <a:pt x="4585" y="319"/>
                    <a:pt x="4579" y="441"/>
                    <a:pt x="4508" y="465"/>
                  </a:cubicBezTo>
                  <a:cubicBezTo>
                    <a:pt x="4486" y="461"/>
                    <a:pt x="4469" y="448"/>
                    <a:pt x="4453" y="432"/>
                  </a:cubicBezTo>
                  <a:cubicBezTo>
                    <a:pt x="4444" y="423"/>
                    <a:pt x="4500" y="409"/>
                    <a:pt x="4508" y="399"/>
                  </a:cubicBezTo>
                  <a:cubicBezTo>
                    <a:pt x="4519" y="387"/>
                    <a:pt x="4472" y="381"/>
                    <a:pt x="4475" y="367"/>
                  </a:cubicBezTo>
                  <a:cubicBezTo>
                    <a:pt x="4478" y="353"/>
                    <a:pt x="4526" y="326"/>
                    <a:pt x="4529" y="316"/>
                  </a:cubicBezTo>
                  <a:cubicBezTo>
                    <a:pt x="4518" y="312"/>
                    <a:pt x="4506" y="300"/>
                    <a:pt x="4496" y="305"/>
                  </a:cubicBezTo>
                  <a:cubicBezTo>
                    <a:pt x="4483" y="319"/>
                    <a:pt x="4473" y="378"/>
                    <a:pt x="4453" y="399"/>
                  </a:cubicBezTo>
                  <a:cubicBezTo>
                    <a:pt x="4418" y="411"/>
                    <a:pt x="4413" y="428"/>
                    <a:pt x="4377" y="432"/>
                  </a:cubicBezTo>
                  <a:cubicBezTo>
                    <a:pt x="4360" y="481"/>
                    <a:pt x="4326" y="452"/>
                    <a:pt x="4279" y="476"/>
                  </a:cubicBezTo>
                  <a:cubicBezTo>
                    <a:pt x="4275" y="494"/>
                    <a:pt x="4254" y="483"/>
                    <a:pt x="4256" y="502"/>
                  </a:cubicBezTo>
                  <a:cubicBezTo>
                    <a:pt x="4262" y="558"/>
                    <a:pt x="4303" y="571"/>
                    <a:pt x="4344" y="585"/>
                  </a:cubicBezTo>
                  <a:cubicBezTo>
                    <a:pt x="4325" y="642"/>
                    <a:pt x="4295" y="615"/>
                    <a:pt x="4234" y="632"/>
                  </a:cubicBezTo>
                  <a:cubicBezTo>
                    <a:pt x="4203" y="726"/>
                    <a:pt x="4260" y="588"/>
                    <a:pt x="4158" y="676"/>
                  </a:cubicBezTo>
                  <a:cubicBezTo>
                    <a:pt x="4144" y="688"/>
                    <a:pt x="4154" y="746"/>
                    <a:pt x="4136" y="763"/>
                  </a:cubicBezTo>
                  <a:cubicBezTo>
                    <a:pt x="4128" y="771"/>
                    <a:pt x="4114" y="770"/>
                    <a:pt x="4103" y="774"/>
                  </a:cubicBezTo>
                  <a:cubicBezTo>
                    <a:pt x="4107" y="760"/>
                    <a:pt x="4122" y="743"/>
                    <a:pt x="4114" y="731"/>
                  </a:cubicBezTo>
                  <a:cubicBezTo>
                    <a:pt x="4107" y="721"/>
                    <a:pt x="4092" y="744"/>
                    <a:pt x="4081" y="742"/>
                  </a:cubicBezTo>
                  <a:cubicBezTo>
                    <a:pt x="4068" y="740"/>
                    <a:pt x="4061" y="726"/>
                    <a:pt x="4049" y="720"/>
                  </a:cubicBezTo>
                  <a:cubicBezTo>
                    <a:pt x="4039" y="715"/>
                    <a:pt x="4027" y="713"/>
                    <a:pt x="4016" y="709"/>
                  </a:cubicBezTo>
                  <a:cubicBezTo>
                    <a:pt x="3971" y="724"/>
                    <a:pt x="3940" y="713"/>
                    <a:pt x="3896" y="698"/>
                  </a:cubicBezTo>
                  <a:cubicBezTo>
                    <a:pt x="3908" y="617"/>
                    <a:pt x="3878" y="702"/>
                    <a:pt x="3860" y="639"/>
                  </a:cubicBezTo>
                  <a:cubicBezTo>
                    <a:pt x="3857" y="628"/>
                    <a:pt x="3740" y="610"/>
                    <a:pt x="3729" y="607"/>
                  </a:cubicBezTo>
                  <a:cubicBezTo>
                    <a:pt x="3668" y="593"/>
                    <a:pt x="3761" y="538"/>
                    <a:pt x="3699" y="534"/>
                  </a:cubicBezTo>
                  <a:cubicBezTo>
                    <a:pt x="3629" y="510"/>
                    <a:pt x="3703" y="524"/>
                    <a:pt x="3645" y="556"/>
                  </a:cubicBezTo>
                  <a:cubicBezTo>
                    <a:pt x="3622" y="569"/>
                    <a:pt x="3595" y="572"/>
                    <a:pt x="3569" y="578"/>
                  </a:cubicBezTo>
                  <a:cubicBezTo>
                    <a:pt x="3486" y="597"/>
                    <a:pt x="3402" y="619"/>
                    <a:pt x="3318" y="632"/>
                  </a:cubicBezTo>
                  <a:cubicBezTo>
                    <a:pt x="3291" y="650"/>
                    <a:pt x="3275" y="654"/>
                    <a:pt x="3263" y="687"/>
                  </a:cubicBezTo>
                  <a:cubicBezTo>
                    <a:pt x="3256" y="705"/>
                    <a:pt x="3261" y="726"/>
                    <a:pt x="3252" y="742"/>
                  </a:cubicBezTo>
                  <a:cubicBezTo>
                    <a:pt x="3245" y="753"/>
                    <a:pt x="3230" y="755"/>
                    <a:pt x="3219" y="763"/>
                  </a:cubicBezTo>
                  <a:cubicBezTo>
                    <a:pt x="3184" y="788"/>
                    <a:pt x="3149" y="812"/>
                    <a:pt x="3110" y="829"/>
                  </a:cubicBezTo>
                  <a:cubicBezTo>
                    <a:pt x="3092" y="837"/>
                    <a:pt x="3027" y="858"/>
                    <a:pt x="3001" y="862"/>
                  </a:cubicBezTo>
                  <a:cubicBezTo>
                    <a:pt x="2951" y="870"/>
                    <a:pt x="2849" y="883"/>
                    <a:pt x="2849" y="883"/>
                  </a:cubicBezTo>
                  <a:cubicBezTo>
                    <a:pt x="2838" y="894"/>
                    <a:pt x="2824" y="902"/>
                    <a:pt x="2816" y="916"/>
                  </a:cubicBezTo>
                  <a:cubicBezTo>
                    <a:pt x="2805" y="936"/>
                    <a:pt x="2794" y="982"/>
                    <a:pt x="2794" y="982"/>
                  </a:cubicBezTo>
                  <a:cubicBezTo>
                    <a:pt x="2785" y="1054"/>
                    <a:pt x="2797" y="1131"/>
                    <a:pt x="2772" y="1200"/>
                  </a:cubicBezTo>
                  <a:cubicBezTo>
                    <a:pt x="2768" y="1211"/>
                    <a:pt x="2750" y="1193"/>
                    <a:pt x="2739" y="1189"/>
                  </a:cubicBezTo>
                  <a:cubicBezTo>
                    <a:pt x="2732" y="1178"/>
                    <a:pt x="2724" y="1168"/>
                    <a:pt x="2718" y="1156"/>
                  </a:cubicBezTo>
                  <a:cubicBezTo>
                    <a:pt x="2713" y="1146"/>
                    <a:pt x="2715" y="1131"/>
                    <a:pt x="2707" y="1123"/>
                  </a:cubicBezTo>
                  <a:cubicBezTo>
                    <a:pt x="2699" y="1115"/>
                    <a:pt x="2685" y="1115"/>
                    <a:pt x="2674" y="1112"/>
                  </a:cubicBezTo>
                  <a:cubicBezTo>
                    <a:pt x="2649" y="1105"/>
                    <a:pt x="2623" y="1098"/>
                    <a:pt x="2598" y="1091"/>
                  </a:cubicBezTo>
                  <a:cubicBezTo>
                    <a:pt x="2583" y="1080"/>
                    <a:pt x="2564" y="1074"/>
                    <a:pt x="2554" y="1058"/>
                  </a:cubicBezTo>
                  <a:cubicBezTo>
                    <a:pt x="2493" y="960"/>
                    <a:pt x="2592" y="1034"/>
                    <a:pt x="2510" y="982"/>
                  </a:cubicBezTo>
                  <a:cubicBezTo>
                    <a:pt x="2451" y="891"/>
                    <a:pt x="2493" y="919"/>
                    <a:pt x="2379" y="905"/>
                  </a:cubicBezTo>
                  <a:cubicBezTo>
                    <a:pt x="2365" y="894"/>
                    <a:pt x="2345" y="888"/>
                    <a:pt x="2336" y="872"/>
                  </a:cubicBezTo>
                  <a:cubicBezTo>
                    <a:pt x="2325" y="853"/>
                    <a:pt x="2341" y="823"/>
                    <a:pt x="2325" y="807"/>
                  </a:cubicBezTo>
                  <a:cubicBezTo>
                    <a:pt x="2309" y="792"/>
                    <a:pt x="2264" y="764"/>
                    <a:pt x="2239" y="759"/>
                  </a:cubicBezTo>
                  <a:cubicBezTo>
                    <a:pt x="2214" y="754"/>
                    <a:pt x="2190" y="768"/>
                    <a:pt x="2172" y="774"/>
                  </a:cubicBezTo>
                  <a:cubicBezTo>
                    <a:pt x="2088" y="746"/>
                    <a:pt x="2182" y="765"/>
                    <a:pt x="2129" y="796"/>
                  </a:cubicBezTo>
                  <a:cubicBezTo>
                    <a:pt x="2049" y="843"/>
                    <a:pt x="2063" y="763"/>
                    <a:pt x="2063" y="851"/>
                  </a:cubicBezTo>
                  <a:cubicBezTo>
                    <a:pt x="2051" y="860"/>
                    <a:pt x="2022" y="864"/>
                    <a:pt x="2026" y="879"/>
                  </a:cubicBezTo>
                  <a:cubicBezTo>
                    <a:pt x="2030" y="895"/>
                    <a:pt x="2064" y="881"/>
                    <a:pt x="2074" y="894"/>
                  </a:cubicBezTo>
                  <a:cubicBezTo>
                    <a:pt x="2098" y="925"/>
                    <a:pt x="2035" y="936"/>
                    <a:pt x="2030" y="938"/>
                  </a:cubicBezTo>
                  <a:cubicBezTo>
                    <a:pt x="2014" y="890"/>
                    <a:pt x="2015" y="877"/>
                    <a:pt x="1965" y="862"/>
                  </a:cubicBezTo>
                  <a:cubicBezTo>
                    <a:pt x="1954" y="865"/>
                    <a:pt x="1940" y="864"/>
                    <a:pt x="1932" y="872"/>
                  </a:cubicBezTo>
                  <a:cubicBezTo>
                    <a:pt x="1924" y="880"/>
                    <a:pt x="1926" y="895"/>
                    <a:pt x="1921" y="905"/>
                  </a:cubicBezTo>
                  <a:cubicBezTo>
                    <a:pt x="1903" y="941"/>
                    <a:pt x="1899" y="938"/>
                    <a:pt x="1867" y="960"/>
                  </a:cubicBezTo>
                  <a:cubicBezTo>
                    <a:pt x="1815" y="955"/>
                    <a:pt x="1743" y="932"/>
                    <a:pt x="1692" y="949"/>
                  </a:cubicBezTo>
                  <a:cubicBezTo>
                    <a:pt x="1685" y="938"/>
                    <a:pt x="1663" y="927"/>
                    <a:pt x="1670" y="916"/>
                  </a:cubicBezTo>
                  <a:cubicBezTo>
                    <a:pt x="1683" y="893"/>
                    <a:pt x="1736" y="872"/>
                    <a:pt x="1736" y="872"/>
                  </a:cubicBezTo>
                  <a:cubicBezTo>
                    <a:pt x="1725" y="865"/>
                    <a:pt x="1715" y="856"/>
                    <a:pt x="1703" y="851"/>
                  </a:cubicBezTo>
                  <a:cubicBezTo>
                    <a:pt x="1647" y="828"/>
                    <a:pt x="1626" y="857"/>
                    <a:pt x="1725" y="807"/>
                  </a:cubicBezTo>
                  <a:cubicBezTo>
                    <a:pt x="1721" y="796"/>
                    <a:pt x="1725" y="777"/>
                    <a:pt x="1714" y="774"/>
                  </a:cubicBezTo>
                  <a:cubicBezTo>
                    <a:pt x="1687" y="773"/>
                    <a:pt x="1598" y="722"/>
                    <a:pt x="1562" y="727"/>
                  </a:cubicBezTo>
                  <a:cubicBezTo>
                    <a:pt x="1526" y="732"/>
                    <a:pt x="1516" y="808"/>
                    <a:pt x="1496" y="807"/>
                  </a:cubicBezTo>
                  <a:cubicBezTo>
                    <a:pt x="1520" y="735"/>
                    <a:pt x="1512" y="734"/>
                    <a:pt x="1441" y="720"/>
                  </a:cubicBezTo>
                  <a:cubicBezTo>
                    <a:pt x="1445" y="702"/>
                    <a:pt x="1458" y="683"/>
                    <a:pt x="1452" y="665"/>
                  </a:cubicBezTo>
                  <a:cubicBezTo>
                    <a:pt x="1448" y="654"/>
                    <a:pt x="1424" y="664"/>
                    <a:pt x="1419" y="654"/>
                  </a:cubicBezTo>
                  <a:cubicBezTo>
                    <a:pt x="1402" y="622"/>
                    <a:pt x="1452" y="615"/>
                    <a:pt x="1463" y="611"/>
                  </a:cubicBezTo>
                  <a:cubicBezTo>
                    <a:pt x="1493" y="520"/>
                    <a:pt x="1381" y="459"/>
                    <a:pt x="1321" y="414"/>
                  </a:cubicBezTo>
                  <a:cubicBezTo>
                    <a:pt x="1317" y="403"/>
                    <a:pt x="1306" y="392"/>
                    <a:pt x="1310" y="382"/>
                  </a:cubicBezTo>
                  <a:cubicBezTo>
                    <a:pt x="1315" y="370"/>
                    <a:pt x="1335" y="370"/>
                    <a:pt x="1343" y="360"/>
                  </a:cubicBezTo>
                  <a:cubicBezTo>
                    <a:pt x="1351" y="350"/>
                    <a:pt x="1382" y="277"/>
                    <a:pt x="1387" y="262"/>
                  </a:cubicBezTo>
                  <a:cubicBezTo>
                    <a:pt x="1373" y="192"/>
                    <a:pt x="1381" y="225"/>
                    <a:pt x="1365" y="163"/>
                  </a:cubicBezTo>
                  <a:close/>
                </a:path>
              </a:pathLst>
            </a:custGeom>
            <a:solidFill>
              <a:schemeClr val="tx2"/>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4" name="任意多边形 48133"/>
            <p:cNvSpPr/>
            <p:nvPr/>
          </p:nvSpPr>
          <p:spPr>
            <a:xfrm>
              <a:off x="-3337" y="260"/>
              <a:ext cx="257" cy="346"/>
            </a:xfrm>
            <a:custGeom>
              <a:rect l="0" t="0" r="0" b="0"/>
              <a:pathLst>
                <a:path w="257" h="346">
                  <a:moveTo>
                    <a:pt x="0" y="147"/>
                  </a:moveTo>
                  <a:cubicBezTo>
                    <a:pt x="16" y="209"/>
                    <a:pt x="28" y="231"/>
                    <a:pt x="66" y="288"/>
                  </a:cubicBezTo>
                  <a:cubicBezTo>
                    <a:pt x="79" y="307"/>
                    <a:pt x="109" y="303"/>
                    <a:pt x="131" y="310"/>
                  </a:cubicBezTo>
                  <a:cubicBezTo>
                    <a:pt x="142" y="314"/>
                    <a:pt x="164" y="321"/>
                    <a:pt x="164" y="321"/>
                  </a:cubicBezTo>
                  <a:cubicBezTo>
                    <a:pt x="228" y="225"/>
                    <a:pt x="160" y="346"/>
                    <a:pt x="175" y="256"/>
                  </a:cubicBezTo>
                  <a:cubicBezTo>
                    <a:pt x="177" y="243"/>
                    <a:pt x="190" y="234"/>
                    <a:pt x="197" y="223"/>
                  </a:cubicBezTo>
                  <a:cubicBezTo>
                    <a:pt x="215" y="167"/>
                    <a:pt x="257" y="87"/>
                    <a:pt x="175" y="59"/>
                  </a:cubicBezTo>
                  <a:cubicBezTo>
                    <a:pt x="155" y="0"/>
                    <a:pt x="145" y="1"/>
                    <a:pt x="87" y="16"/>
                  </a:cubicBezTo>
                  <a:cubicBezTo>
                    <a:pt x="59" y="59"/>
                    <a:pt x="42" y="53"/>
                    <a:pt x="0" y="81"/>
                  </a:cubicBezTo>
                  <a:cubicBezTo>
                    <a:pt x="13" y="133"/>
                    <a:pt x="18" y="111"/>
                    <a:pt x="0" y="147"/>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5" name="任意多边形 48134"/>
            <p:cNvSpPr/>
            <p:nvPr/>
          </p:nvSpPr>
          <p:spPr>
            <a:xfrm>
              <a:off x="-3020" y="576"/>
              <a:ext cx="199" cy="211"/>
            </a:xfrm>
            <a:custGeom>
              <a:rect l="0" t="0" r="0" b="0"/>
              <a:pathLst>
                <a:path w="199" h="211">
                  <a:moveTo>
                    <a:pt x="0" y="60"/>
                  </a:moveTo>
                  <a:cubicBezTo>
                    <a:pt x="11" y="95"/>
                    <a:pt x="1" y="138"/>
                    <a:pt x="21" y="169"/>
                  </a:cubicBezTo>
                  <a:cubicBezTo>
                    <a:pt x="29" y="182"/>
                    <a:pt x="50" y="176"/>
                    <a:pt x="65" y="180"/>
                  </a:cubicBezTo>
                  <a:cubicBezTo>
                    <a:pt x="114" y="211"/>
                    <a:pt x="122" y="197"/>
                    <a:pt x="174" y="180"/>
                  </a:cubicBezTo>
                  <a:cubicBezTo>
                    <a:pt x="179" y="166"/>
                    <a:pt x="199" y="128"/>
                    <a:pt x="174" y="114"/>
                  </a:cubicBezTo>
                  <a:cubicBezTo>
                    <a:pt x="148" y="99"/>
                    <a:pt x="87" y="92"/>
                    <a:pt x="87" y="92"/>
                  </a:cubicBezTo>
                  <a:cubicBezTo>
                    <a:pt x="72" y="47"/>
                    <a:pt x="27" y="0"/>
                    <a:pt x="0" y="60"/>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6" name="任意多边形 48135"/>
            <p:cNvSpPr/>
            <p:nvPr/>
          </p:nvSpPr>
          <p:spPr>
            <a:xfrm>
              <a:off x="-3158" y="581"/>
              <a:ext cx="61" cy="169"/>
            </a:xfrm>
            <a:custGeom>
              <a:rect l="0" t="0" r="0" b="0"/>
              <a:pathLst>
                <a:path w="61" h="169">
                  <a:moveTo>
                    <a:pt x="28" y="0"/>
                  </a:moveTo>
                  <a:cubicBezTo>
                    <a:pt x="21" y="37"/>
                    <a:pt x="0" y="125"/>
                    <a:pt x="28" y="153"/>
                  </a:cubicBezTo>
                  <a:cubicBezTo>
                    <a:pt x="44" y="169"/>
                    <a:pt x="43" y="109"/>
                    <a:pt x="50" y="87"/>
                  </a:cubicBezTo>
                  <a:cubicBezTo>
                    <a:pt x="54" y="76"/>
                    <a:pt x="61" y="55"/>
                    <a:pt x="61" y="55"/>
                  </a:cubicBezTo>
                  <a:cubicBezTo>
                    <a:pt x="14" y="39"/>
                    <a:pt x="28" y="56"/>
                    <a:pt x="28" y="0"/>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7" name="任意多边形 48136"/>
            <p:cNvSpPr/>
            <p:nvPr/>
          </p:nvSpPr>
          <p:spPr>
            <a:xfrm>
              <a:off x="-3064" y="845"/>
              <a:ext cx="109" cy="85"/>
            </a:xfrm>
            <a:custGeom>
              <a:rect l="0" t="0" r="0" b="0"/>
              <a:pathLst>
                <a:path w="109" h="85">
                  <a:moveTo>
                    <a:pt x="0" y="9"/>
                  </a:moveTo>
                  <a:cubicBezTo>
                    <a:pt x="71" y="33"/>
                    <a:pt x="3" y="0"/>
                    <a:pt x="44" y="52"/>
                  </a:cubicBezTo>
                  <a:cubicBezTo>
                    <a:pt x="60" y="72"/>
                    <a:pt x="87" y="78"/>
                    <a:pt x="109" y="85"/>
                  </a:cubicBezTo>
                  <a:cubicBezTo>
                    <a:pt x="105" y="71"/>
                    <a:pt x="107" y="53"/>
                    <a:pt x="98" y="42"/>
                  </a:cubicBezTo>
                  <a:cubicBezTo>
                    <a:pt x="91" y="33"/>
                    <a:pt x="75" y="36"/>
                    <a:pt x="65" y="31"/>
                  </a:cubicBezTo>
                  <a:cubicBezTo>
                    <a:pt x="9" y="3"/>
                    <a:pt x="58" y="9"/>
                    <a:pt x="0" y="9"/>
                  </a:cubicBezTo>
                  <a:close/>
                </a:path>
              </a:pathLst>
            </a:custGeom>
            <a:solidFill>
              <a:schemeClr val="tx1"/>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8" name="任意多边形 48137"/>
            <p:cNvSpPr/>
            <p:nvPr/>
          </p:nvSpPr>
          <p:spPr>
            <a:xfrm>
              <a:off x="-2431" y="730"/>
              <a:ext cx="131" cy="233"/>
            </a:xfrm>
            <a:custGeom>
              <a:rect l="0" t="0" r="0" b="0"/>
              <a:pathLst>
                <a:path w="131" h="233">
                  <a:moveTo>
                    <a:pt x="21" y="26"/>
                  </a:moveTo>
                  <a:cubicBezTo>
                    <a:pt x="25" y="48"/>
                    <a:pt x="21" y="72"/>
                    <a:pt x="32" y="91"/>
                  </a:cubicBezTo>
                  <a:cubicBezTo>
                    <a:pt x="38" y="101"/>
                    <a:pt x="65" y="90"/>
                    <a:pt x="65" y="102"/>
                  </a:cubicBezTo>
                  <a:cubicBezTo>
                    <a:pt x="65" y="116"/>
                    <a:pt x="8" y="132"/>
                    <a:pt x="0" y="135"/>
                  </a:cubicBezTo>
                  <a:cubicBezTo>
                    <a:pt x="4" y="146"/>
                    <a:pt x="7" y="156"/>
                    <a:pt x="11" y="167"/>
                  </a:cubicBezTo>
                  <a:cubicBezTo>
                    <a:pt x="18" y="189"/>
                    <a:pt x="32" y="233"/>
                    <a:pt x="32" y="233"/>
                  </a:cubicBezTo>
                  <a:cubicBezTo>
                    <a:pt x="56" y="161"/>
                    <a:pt x="20" y="233"/>
                    <a:pt x="109" y="211"/>
                  </a:cubicBezTo>
                  <a:cubicBezTo>
                    <a:pt x="122" y="208"/>
                    <a:pt x="124" y="189"/>
                    <a:pt x="131" y="178"/>
                  </a:cubicBezTo>
                  <a:cubicBezTo>
                    <a:pt x="127" y="167"/>
                    <a:pt x="128" y="154"/>
                    <a:pt x="120" y="146"/>
                  </a:cubicBezTo>
                  <a:cubicBezTo>
                    <a:pt x="86" y="113"/>
                    <a:pt x="67" y="165"/>
                    <a:pt x="109" y="102"/>
                  </a:cubicBezTo>
                  <a:cubicBezTo>
                    <a:pt x="105" y="91"/>
                    <a:pt x="107" y="76"/>
                    <a:pt x="98" y="69"/>
                  </a:cubicBezTo>
                  <a:cubicBezTo>
                    <a:pt x="1" y="0"/>
                    <a:pt x="51" y="83"/>
                    <a:pt x="21" y="26"/>
                  </a:cubicBezTo>
                  <a:close/>
                </a:path>
              </a:pathLst>
            </a:custGeom>
            <a:solidFill>
              <a:schemeClr val="tx1"/>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39" name="任意多边形 48138"/>
            <p:cNvSpPr/>
            <p:nvPr/>
          </p:nvSpPr>
          <p:spPr>
            <a:xfrm>
              <a:off x="-2215" y="1061"/>
              <a:ext cx="103" cy="120"/>
            </a:xfrm>
            <a:custGeom>
              <a:rect l="0" t="0" r="0" b="0"/>
              <a:pathLst>
                <a:path w="103" h="120">
                  <a:moveTo>
                    <a:pt x="2" y="0"/>
                  </a:moveTo>
                  <a:cubicBezTo>
                    <a:pt x="14" y="81"/>
                    <a:pt x="0" y="100"/>
                    <a:pt x="78" y="120"/>
                  </a:cubicBezTo>
                  <a:cubicBezTo>
                    <a:pt x="85" y="109"/>
                    <a:pt x="103" y="100"/>
                    <a:pt x="100" y="87"/>
                  </a:cubicBezTo>
                  <a:cubicBezTo>
                    <a:pt x="97" y="74"/>
                    <a:pt x="75" y="76"/>
                    <a:pt x="67" y="66"/>
                  </a:cubicBezTo>
                  <a:cubicBezTo>
                    <a:pt x="46" y="40"/>
                    <a:pt x="53" y="0"/>
                    <a:pt x="2" y="0"/>
                  </a:cubicBezTo>
                  <a:close/>
                </a:path>
              </a:pathLst>
            </a:custGeom>
            <a:solidFill>
              <a:schemeClr val="tx1"/>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0" name="任意多边形 48139"/>
            <p:cNvSpPr/>
            <p:nvPr/>
          </p:nvSpPr>
          <p:spPr>
            <a:xfrm>
              <a:off x="-2017" y="433"/>
              <a:ext cx="134" cy="202"/>
            </a:xfrm>
            <a:custGeom>
              <a:rect l="0" t="0" r="0" b="0"/>
              <a:pathLst>
                <a:path w="134" h="201">
                  <a:moveTo>
                    <a:pt x="0" y="6"/>
                  </a:moveTo>
                  <a:cubicBezTo>
                    <a:pt x="12" y="65"/>
                    <a:pt x="12" y="85"/>
                    <a:pt x="55" y="126"/>
                  </a:cubicBezTo>
                  <a:cubicBezTo>
                    <a:pt x="55" y="127"/>
                    <a:pt x="73" y="202"/>
                    <a:pt x="98" y="181"/>
                  </a:cubicBezTo>
                  <a:cubicBezTo>
                    <a:pt x="116" y="166"/>
                    <a:pt x="120" y="115"/>
                    <a:pt x="120" y="115"/>
                  </a:cubicBezTo>
                  <a:cubicBezTo>
                    <a:pt x="92" y="6"/>
                    <a:pt x="134" y="119"/>
                    <a:pt x="77" y="61"/>
                  </a:cubicBezTo>
                  <a:cubicBezTo>
                    <a:pt x="69" y="53"/>
                    <a:pt x="73" y="37"/>
                    <a:pt x="66" y="28"/>
                  </a:cubicBezTo>
                  <a:cubicBezTo>
                    <a:pt x="44" y="0"/>
                    <a:pt x="30" y="6"/>
                    <a:pt x="0" y="6"/>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1" name="任意多边形 48140"/>
            <p:cNvSpPr/>
            <p:nvPr/>
          </p:nvSpPr>
          <p:spPr>
            <a:xfrm>
              <a:off x="-3771" y="0"/>
              <a:ext cx="548" cy="435"/>
            </a:xfrm>
            <a:custGeom>
              <a:rect l="0" t="0" r="0" b="0"/>
              <a:pathLst>
                <a:path w="548" h="435">
                  <a:moveTo>
                    <a:pt x="132" y="420"/>
                  </a:moveTo>
                  <a:cubicBezTo>
                    <a:pt x="136" y="409"/>
                    <a:pt x="161" y="407"/>
                    <a:pt x="154" y="398"/>
                  </a:cubicBezTo>
                  <a:cubicBezTo>
                    <a:pt x="152" y="392"/>
                    <a:pt x="168" y="403"/>
                    <a:pt x="154" y="398"/>
                  </a:cubicBezTo>
                  <a:cubicBezTo>
                    <a:pt x="140" y="393"/>
                    <a:pt x="89" y="374"/>
                    <a:pt x="67" y="365"/>
                  </a:cubicBezTo>
                  <a:cubicBezTo>
                    <a:pt x="52" y="359"/>
                    <a:pt x="38" y="350"/>
                    <a:pt x="23" y="343"/>
                  </a:cubicBezTo>
                  <a:cubicBezTo>
                    <a:pt x="0" y="277"/>
                    <a:pt x="10" y="142"/>
                    <a:pt x="52" y="101"/>
                  </a:cubicBezTo>
                  <a:cubicBezTo>
                    <a:pt x="86" y="0"/>
                    <a:pt x="267" y="84"/>
                    <a:pt x="347" y="79"/>
                  </a:cubicBezTo>
                  <a:cubicBezTo>
                    <a:pt x="413" y="83"/>
                    <a:pt x="465" y="119"/>
                    <a:pt x="525" y="147"/>
                  </a:cubicBezTo>
                  <a:cubicBezTo>
                    <a:pt x="548" y="158"/>
                    <a:pt x="532" y="205"/>
                    <a:pt x="514" y="223"/>
                  </a:cubicBezTo>
                  <a:cubicBezTo>
                    <a:pt x="493" y="244"/>
                    <a:pt x="456" y="238"/>
                    <a:pt x="427" y="245"/>
                  </a:cubicBezTo>
                  <a:cubicBezTo>
                    <a:pt x="400" y="252"/>
                    <a:pt x="376" y="267"/>
                    <a:pt x="350" y="278"/>
                  </a:cubicBezTo>
                  <a:cubicBezTo>
                    <a:pt x="359" y="306"/>
                    <a:pt x="350" y="292"/>
                    <a:pt x="350" y="322"/>
                  </a:cubicBezTo>
                  <a:cubicBezTo>
                    <a:pt x="361" y="365"/>
                    <a:pt x="276" y="410"/>
                    <a:pt x="241" y="398"/>
                  </a:cubicBezTo>
                  <a:cubicBezTo>
                    <a:pt x="201" y="411"/>
                    <a:pt x="198" y="354"/>
                    <a:pt x="165" y="387"/>
                  </a:cubicBezTo>
                  <a:cubicBezTo>
                    <a:pt x="133" y="435"/>
                    <a:pt x="200" y="420"/>
                    <a:pt x="132" y="420"/>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2" name="任意多边形 48141"/>
            <p:cNvSpPr/>
            <p:nvPr/>
          </p:nvSpPr>
          <p:spPr>
            <a:xfrm>
              <a:off x="-4896" y="1233"/>
              <a:ext cx="621" cy="567"/>
            </a:xfrm>
            <a:custGeom>
              <a:rect l="0" t="0" r="0" b="0"/>
              <a:pathLst>
                <a:path w="621" h="567">
                  <a:moveTo>
                    <a:pt x="621" y="79"/>
                  </a:moveTo>
                  <a:cubicBezTo>
                    <a:pt x="617" y="68"/>
                    <a:pt x="619" y="53"/>
                    <a:pt x="610" y="46"/>
                  </a:cubicBezTo>
                  <a:cubicBezTo>
                    <a:pt x="591" y="33"/>
                    <a:pt x="545" y="24"/>
                    <a:pt x="545" y="24"/>
                  </a:cubicBezTo>
                  <a:cubicBezTo>
                    <a:pt x="523" y="28"/>
                    <a:pt x="498" y="24"/>
                    <a:pt x="479" y="35"/>
                  </a:cubicBezTo>
                  <a:cubicBezTo>
                    <a:pt x="469" y="41"/>
                    <a:pt x="479" y="64"/>
                    <a:pt x="468" y="68"/>
                  </a:cubicBezTo>
                  <a:cubicBezTo>
                    <a:pt x="455" y="72"/>
                    <a:pt x="398" y="52"/>
                    <a:pt x="381" y="46"/>
                  </a:cubicBezTo>
                  <a:cubicBezTo>
                    <a:pt x="339" y="51"/>
                    <a:pt x="314" y="0"/>
                    <a:pt x="283" y="35"/>
                  </a:cubicBezTo>
                  <a:cubicBezTo>
                    <a:pt x="266" y="55"/>
                    <a:pt x="217" y="144"/>
                    <a:pt x="217" y="144"/>
                  </a:cubicBezTo>
                  <a:cubicBezTo>
                    <a:pt x="200" y="195"/>
                    <a:pt x="209" y="232"/>
                    <a:pt x="239" y="275"/>
                  </a:cubicBezTo>
                  <a:cubicBezTo>
                    <a:pt x="243" y="301"/>
                    <a:pt x="238" y="329"/>
                    <a:pt x="250" y="352"/>
                  </a:cubicBezTo>
                  <a:cubicBezTo>
                    <a:pt x="255" y="362"/>
                    <a:pt x="275" y="355"/>
                    <a:pt x="283" y="363"/>
                  </a:cubicBezTo>
                  <a:cubicBezTo>
                    <a:pt x="291" y="371"/>
                    <a:pt x="288" y="386"/>
                    <a:pt x="294" y="395"/>
                  </a:cubicBezTo>
                  <a:cubicBezTo>
                    <a:pt x="302" y="408"/>
                    <a:pt x="315" y="417"/>
                    <a:pt x="326" y="428"/>
                  </a:cubicBezTo>
                  <a:cubicBezTo>
                    <a:pt x="272" y="446"/>
                    <a:pt x="298" y="428"/>
                    <a:pt x="272" y="504"/>
                  </a:cubicBezTo>
                  <a:cubicBezTo>
                    <a:pt x="267" y="518"/>
                    <a:pt x="243" y="511"/>
                    <a:pt x="228" y="515"/>
                  </a:cubicBezTo>
                  <a:cubicBezTo>
                    <a:pt x="153" y="565"/>
                    <a:pt x="188" y="567"/>
                    <a:pt x="130" y="548"/>
                  </a:cubicBezTo>
                  <a:cubicBezTo>
                    <a:pt x="126" y="537"/>
                    <a:pt x="130" y="519"/>
                    <a:pt x="119" y="515"/>
                  </a:cubicBezTo>
                  <a:cubicBezTo>
                    <a:pt x="89" y="503"/>
                    <a:pt x="42" y="530"/>
                    <a:pt x="21" y="504"/>
                  </a:cubicBezTo>
                  <a:cubicBezTo>
                    <a:pt x="0" y="478"/>
                    <a:pt x="14" y="434"/>
                    <a:pt x="32" y="406"/>
                  </a:cubicBezTo>
                  <a:cubicBezTo>
                    <a:pt x="44" y="387"/>
                    <a:pt x="97" y="384"/>
                    <a:pt x="97" y="384"/>
                  </a:cubicBezTo>
                  <a:cubicBezTo>
                    <a:pt x="123" y="308"/>
                    <a:pt x="141" y="326"/>
                    <a:pt x="86" y="308"/>
                  </a:cubicBezTo>
                  <a:cubicBezTo>
                    <a:pt x="42" y="278"/>
                    <a:pt x="67" y="286"/>
                    <a:pt x="10" y="286"/>
                  </a:cubicBezTo>
                </a:path>
              </a:pathLst>
            </a:custGeom>
            <a:no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3" name="任意多边形 48142"/>
            <p:cNvSpPr/>
            <p:nvPr/>
          </p:nvSpPr>
          <p:spPr>
            <a:xfrm>
              <a:off x="-4787" y="1639"/>
              <a:ext cx="139" cy="106"/>
            </a:xfrm>
            <a:custGeom>
              <a:rect l="0" t="0" r="0" b="0"/>
              <a:pathLst>
                <a:path w="139" h="105">
                  <a:moveTo>
                    <a:pt x="76" y="0"/>
                  </a:moveTo>
                  <a:cubicBezTo>
                    <a:pt x="69" y="11"/>
                    <a:pt x="62" y="23"/>
                    <a:pt x="54" y="33"/>
                  </a:cubicBezTo>
                  <a:cubicBezTo>
                    <a:pt x="44" y="45"/>
                    <a:pt x="30" y="53"/>
                    <a:pt x="21" y="66"/>
                  </a:cubicBezTo>
                  <a:cubicBezTo>
                    <a:pt x="15" y="75"/>
                    <a:pt x="0" y="94"/>
                    <a:pt x="10" y="98"/>
                  </a:cubicBezTo>
                  <a:cubicBezTo>
                    <a:pt x="31" y="106"/>
                    <a:pt x="54" y="92"/>
                    <a:pt x="76" y="88"/>
                  </a:cubicBezTo>
                  <a:cubicBezTo>
                    <a:pt x="91" y="85"/>
                    <a:pt x="105" y="81"/>
                    <a:pt x="119" y="77"/>
                  </a:cubicBezTo>
                  <a:cubicBezTo>
                    <a:pt x="139" y="18"/>
                    <a:pt x="136" y="15"/>
                    <a:pt x="76" y="0"/>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4" name="任意多边形 48143"/>
            <p:cNvSpPr/>
            <p:nvPr/>
          </p:nvSpPr>
          <p:spPr>
            <a:xfrm>
              <a:off x="-4722" y="1207"/>
              <a:ext cx="98" cy="46"/>
            </a:xfrm>
            <a:custGeom>
              <a:rect l="0" t="0" r="0" b="0"/>
              <a:pathLst>
                <a:path w="98" h="46">
                  <a:moveTo>
                    <a:pt x="0" y="29"/>
                  </a:moveTo>
                  <a:cubicBezTo>
                    <a:pt x="76" y="3"/>
                    <a:pt x="43" y="0"/>
                    <a:pt x="98" y="18"/>
                  </a:cubicBezTo>
                  <a:cubicBezTo>
                    <a:pt x="62" y="27"/>
                    <a:pt x="34" y="46"/>
                    <a:pt x="0" y="29"/>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5" name="任意多边形 48144"/>
            <p:cNvSpPr/>
            <p:nvPr/>
          </p:nvSpPr>
          <p:spPr>
            <a:xfrm>
              <a:off x="-4580" y="1214"/>
              <a:ext cx="1" cy="1"/>
            </a:xfrm>
            <a:custGeom>
              <a:rect l="0" t="0" r="0" b="0"/>
              <a:pathLst>
                <a:path w="1" h="1">
                  <a:moveTo>
                    <a:pt x="0" y="0"/>
                  </a:moveTo>
                  <a:lnTo>
                    <a:pt x="0" y="0"/>
                  </a:lnTo>
                  <a:lnTo>
                    <a:pt x="0" y="0"/>
                  </a:lnTo>
                  <a:lnTo>
                    <a:pt x="0" y="0"/>
                  </a:lnTo>
                  <a:close/>
                </a:path>
              </a:pathLst>
            </a:custGeom>
            <a:solidFill>
              <a:schemeClr val="accent1"/>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6" name="任意多边形 48145"/>
            <p:cNvSpPr/>
            <p:nvPr/>
          </p:nvSpPr>
          <p:spPr>
            <a:xfrm>
              <a:off x="-4875" y="2128"/>
              <a:ext cx="353" cy="280"/>
            </a:xfrm>
            <a:custGeom>
              <a:rect l="0" t="0" r="0" b="0"/>
              <a:pathLst>
                <a:path w="353" h="280">
                  <a:moveTo>
                    <a:pt x="353" y="280"/>
                  </a:moveTo>
                  <a:cubicBezTo>
                    <a:pt x="342" y="273"/>
                    <a:pt x="332" y="263"/>
                    <a:pt x="320" y="258"/>
                  </a:cubicBezTo>
                  <a:cubicBezTo>
                    <a:pt x="306" y="252"/>
                    <a:pt x="288" y="256"/>
                    <a:pt x="277" y="247"/>
                  </a:cubicBezTo>
                  <a:cubicBezTo>
                    <a:pt x="268" y="240"/>
                    <a:pt x="271" y="224"/>
                    <a:pt x="266" y="214"/>
                  </a:cubicBezTo>
                  <a:cubicBezTo>
                    <a:pt x="260" y="202"/>
                    <a:pt x="251" y="193"/>
                    <a:pt x="244" y="182"/>
                  </a:cubicBezTo>
                  <a:cubicBezTo>
                    <a:pt x="240" y="164"/>
                    <a:pt x="243" y="143"/>
                    <a:pt x="233" y="127"/>
                  </a:cubicBezTo>
                  <a:cubicBezTo>
                    <a:pt x="227" y="117"/>
                    <a:pt x="211" y="119"/>
                    <a:pt x="200" y="116"/>
                  </a:cubicBezTo>
                  <a:cubicBezTo>
                    <a:pt x="111" y="90"/>
                    <a:pt x="206" y="125"/>
                    <a:pt x="80" y="73"/>
                  </a:cubicBezTo>
                  <a:cubicBezTo>
                    <a:pt x="76" y="62"/>
                    <a:pt x="79" y="46"/>
                    <a:pt x="69" y="40"/>
                  </a:cubicBezTo>
                  <a:cubicBezTo>
                    <a:pt x="0" y="0"/>
                    <a:pt x="4" y="56"/>
                    <a:pt x="4" y="18"/>
                  </a:cubicBezTo>
                </a:path>
              </a:pathLst>
            </a:custGeom>
            <a:noFill/>
            <a:ln w="57150"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7" name="任意多边形 48146"/>
            <p:cNvSpPr/>
            <p:nvPr/>
          </p:nvSpPr>
          <p:spPr>
            <a:xfrm>
              <a:off x="-4755" y="2848"/>
              <a:ext cx="120" cy="335"/>
            </a:xfrm>
            <a:custGeom>
              <a:rect l="0" t="0" r="0" b="0"/>
              <a:pathLst>
                <a:path w="120" h="335">
                  <a:moveTo>
                    <a:pt x="94" y="0"/>
                  </a:moveTo>
                  <a:cubicBezTo>
                    <a:pt x="90" y="5"/>
                    <a:pt x="84" y="2"/>
                    <a:pt x="81" y="14"/>
                  </a:cubicBezTo>
                  <a:cubicBezTo>
                    <a:pt x="76" y="37"/>
                    <a:pt x="0" y="111"/>
                    <a:pt x="0" y="111"/>
                  </a:cubicBezTo>
                  <a:cubicBezTo>
                    <a:pt x="2" y="130"/>
                    <a:pt x="33" y="188"/>
                    <a:pt x="65" y="220"/>
                  </a:cubicBezTo>
                  <a:cubicBezTo>
                    <a:pt x="68" y="233"/>
                    <a:pt x="63" y="205"/>
                    <a:pt x="65" y="220"/>
                  </a:cubicBezTo>
                  <a:cubicBezTo>
                    <a:pt x="80" y="335"/>
                    <a:pt x="76" y="297"/>
                    <a:pt x="120" y="297"/>
                  </a:cubicBezTo>
                </a:path>
              </a:pathLst>
            </a:custGeom>
            <a:noFill/>
            <a:ln w="57150"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8" name="任意多边形 48147"/>
            <p:cNvSpPr/>
            <p:nvPr/>
          </p:nvSpPr>
          <p:spPr>
            <a:xfrm>
              <a:off x="-4875" y="3088"/>
              <a:ext cx="164" cy="77"/>
            </a:xfrm>
            <a:custGeom>
              <a:rect l="0" t="0" r="0" b="0"/>
              <a:pathLst>
                <a:path w="164" h="77">
                  <a:moveTo>
                    <a:pt x="164" y="77"/>
                  </a:moveTo>
                  <a:cubicBezTo>
                    <a:pt x="160" y="66"/>
                    <a:pt x="163" y="50"/>
                    <a:pt x="153" y="44"/>
                  </a:cubicBezTo>
                  <a:cubicBezTo>
                    <a:pt x="134" y="33"/>
                    <a:pt x="108" y="39"/>
                    <a:pt x="87" y="33"/>
                  </a:cubicBezTo>
                  <a:cubicBezTo>
                    <a:pt x="55" y="23"/>
                    <a:pt x="35" y="0"/>
                    <a:pt x="0" y="0"/>
                  </a:cubicBezTo>
                </a:path>
              </a:pathLst>
            </a:custGeom>
            <a:noFill/>
            <a:ln w="57150"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49" name="任意多边形 48148"/>
            <p:cNvSpPr/>
            <p:nvPr/>
          </p:nvSpPr>
          <p:spPr>
            <a:xfrm>
              <a:off x="-4636" y="4127"/>
              <a:ext cx="208" cy="275"/>
            </a:xfrm>
            <a:custGeom>
              <a:rect l="0" t="0" r="0" b="0"/>
              <a:pathLst>
                <a:path w="208" h="275">
                  <a:moveTo>
                    <a:pt x="208" y="0"/>
                  </a:moveTo>
                  <a:cubicBezTo>
                    <a:pt x="175" y="10"/>
                    <a:pt x="168" y="5"/>
                    <a:pt x="154" y="43"/>
                  </a:cubicBezTo>
                  <a:cubicBezTo>
                    <a:pt x="147" y="62"/>
                    <a:pt x="149" y="116"/>
                    <a:pt x="121" y="130"/>
                  </a:cubicBezTo>
                  <a:cubicBezTo>
                    <a:pt x="101" y="140"/>
                    <a:pt x="78" y="137"/>
                    <a:pt x="56" y="141"/>
                  </a:cubicBezTo>
                  <a:cubicBezTo>
                    <a:pt x="45" y="174"/>
                    <a:pt x="43" y="211"/>
                    <a:pt x="23" y="240"/>
                  </a:cubicBezTo>
                  <a:cubicBezTo>
                    <a:pt x="16" y="251"/>
                    <a:pt x="5" y="260"/>
                    <a:pt x="1" y="272"/>
                  </a:cubicBezTo>
                  <a:cubicBezTo>
                    <a:pt x="0" y="275"/>
                    <a:pt x="8" y="272"/>
                    <a:pt x="12" y="272"/>
                  </a:cubicBezTo>
                </a:path>
              </a:pathLst>
            </a:custGeom>
            <a:noFill/>
            <a:ln w="57150"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50" name="任意多边形 48149"/>
            <p:cNvSpPr/>
            <p:nvPr/>
          </p:nvSpPr>
          <p:spPr>
            <a:xfrm>
              <a:off x="-3751" y="4127"/>
              <a:ext cx="160" cy="272"/>
            </a:xfrm>
            <a:custGeom>
              <a:rect l="0" t="0" r="0" b="0"/>
              <a:pathLst>
                <a:path w="160" h="272">
                  <a:moveTo>
                    <a:pt x="0" y="0"/>
                  </a:moveTo>
                  <a:cubicBezTo>
                    <a:pt x="7" y="21"/>
                    <a:pt x="14" y="49"/>
                    <a:pt x="32" y="65"/>
                  </a:cubicBezTo>
                  <a:cubicBezTo>
                    <a:pt x="52" y="83"/>
                    <a:pt x="98" y="109"/>
                    <a:pt x="98" y="109"/>
                  </a:cubicBezTo>
                  <a:cubicBezTo>
                    <a:pt x="112" y="87"/>
                    <a:pt x="134" y="46"/>
                    <a:pt x="152" y="65"/>
                  </a:cubicBezTo>
                  <a:cubicBezTo>
                    <a:pt x="160" y="73"/>
                    <a:pt x="147" y="88"/>
                    <a:pt x="141" y="98"/>
                  </a:cubicBezTo>
                  <a:cubicBezTo>
                    <a:pt x="128" y="121"/>
                    <a:pt x="112" y="141"/>
                    <a:pt x="98" y="163"/>
                  </a:cubicBezTo>
                  <a:cubicBezTo>
                    <a:pt x="85" y="182"/>
                    <a:pt x="76" y="229"/>
                    <a:pt x="76" y="229"/>
                  </a:cubicBezTo>
                  <a:cubicBezTo>
                    <a:pt x="87" y="233"/>
                    <a:pt x="101" y="232"/>
                    <a:pt x="109" y="240"/>
                  </a:cubicBezTo>
                  <a:cubicBezTo>
                    <a:pt x="117" y="248"/>
                    <a:pt x="120" y="272"/>
                    <a:pt x="120" y="272"/>
                  </a:cubicBezTo>
                </a:path>
              </a:pathLst>
            </a:custGeom>
            <a:noFill/>
            <a:ln w="57150"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51" name="任意多边形 48150"/>
            <p:cNvSpPr/>
            <p:nvPr/>
          </p:nvSpPr>
          <p:spPr>
            <a:xfrm>
              <a:off x="-2290" y="3527"/>
              <a:ext cx="1539" cy="474"/>
            </a:xfrm>
            <a:custGeom>
              <a:rect l="0" t="0" r="0" b="0"/>
              <a:pathLst>
                <a:path w="1539" h="473">
                  <a:moveTo>
                    <a:pt x="0" y="152"/>
                  </a:moveTo>
                  <a:cubicBezTo>
                    <a:pt x="36" y="206"/>
                    <a:pt x="75" y="201"/>
                    <a:pt x="142" y="218"/>
                  </a:cubicBezTo>
                  <a:cubicBezTo>
                    <a:pt x="182" y="214"/>
                    <a:pt x="223" y="218"/>
                    <a:pt x="262" y="207"/>
                  </a:cubicBezTo>
                  <a:cubicBezTo>
                    <a:pt x="287" y="200"/>
                    <a:pt x="328" y="163"/>
                    <a:pt x="328" y="163"/>
                  </a:cubicBezTo>
                  <a:cubicBezTo>
                    <a:pt x="354" y="86"/>
                    <a:pt x="331" y="111"/>
                    <a:pt x="382" y="76"/>
                  </a:cubicBezTo>
                  <a:cubicBezTo>
                    <a:pt x="432" y="0"/>
                    <a:pt x="401" y="18"/>
                    <a:pt x="459" y="0"/>
                  </a:cubicBezTo>
                  <a:cubicBezTo>
                    <a:pt x="462" y="0"/>
                    <a:pt x="609" y="11"/>
                    <a:pt x="633" y="21"/>
                  </a:cubicBezTo>
                  <a:cubicBezTo>
                    <a:pt x="657" y="31"/>
                    <a:pt x="677" y="50"/>
                    <a:pt x="699" y="65"/>
                  </a:cubicBezTo>
                  <a:cubicBezTo>
                    <a:pt x="708" y="71"/>
                    <a:pt x="720" y="72"/>
                    <a:pt x="731" y="76"/>
                  </a:cubicBezTo>
                  <a:cubicBezTo>
                    <a:pt x="773" y="118"/>
                    <a:pt x="809" y="123"/>
                    <a:pt x="862" y="141"/>
                  </a:cubicBezTo>
                  <a:cubicBezTo>
                    <a:pt x="850" y="224"/>
                    <a:pt x="845" y="206"/>
                    <a:pt x="862" y="283"/>
                  </a:cubicBezTo>
                  <a:cubicBezTo>
                    <a:pt x="865" y="294"/>
                    <a:pt x="862" y="313"/>
                    <a:pt x="873" y="316"/>
                  </a:cubicBezTo>
                  <a:cubicBezTo>
                    <a:pt x="922" y="329"/>
                    <a:pt x="975" y="323"/>
                    <a:pt x="1026" y="327"/>
                  </a:cubicBezTo>
                  <a:cubicBezTo>
                    <a:pt x="1089" y="348"/>
                    <a:pt x="1072" y="389"/>
                    <a:pt x="1080" y="458"/>
                  </a:cubicBezTo>
                  <a:cubicBezTo>
                    <a:pt x="1273" y="448"/>
                    <a:pt x="1263" y="474"/>
                    <a:pt x="1386" y="392"/>
                  </a:cubicBezTo>
                  <a:cubicBezTo>
                    <a:pt x="1407" y="378"/>
                    <a:pt x="1488" y="371"/>
                    <a:pt x="1495" y="370"/>
                  </a:cubicBezTo>
                  <a:cubicBezTo>
                    <a:pt x="1510" y="367"/>
                    <a:pt x="1539" y="360"/>
                    <a:pt x="1539" y="360"/>
                  </a:cubicBezTo>
                </a:path>
              </a:pathLst>
            </a:custGeom>
            <a:noFill/>
            <a:ln w="57150"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52" name="任意多边形 48151"/>
            <p:cNvSpPr/>
            <p:nvPr/>
          </p:nvSpPr>
          <p:spPr>
            <a:xfrm>
              <a:off x="-588" y="2948"/>
              <a:ext cx="956" cy="491"/>
            </a:xfrm>
            <a:custGeom>
              <a:rect l="0" t="0" r="0" b="0"/>
              <a:pathLst>
                <a:path w="956" h="491">
                  <a:moveTo>
                    <a:pt x="0" y="0"/>
                  </a:moveTo>
                  <a:cubicBezTo>
                    <a:pt x="15" y="4"/>
                    <a:pt x="30" y="5"/>
                    <a:pt x="44" y="11"/>
                  </a:cubicBezTo>
                  <a:cubicBezTo>
                    <a:pt x="56" y="16"/>
                    <a:pt x="64" y="29"/>
                    <a:pt x="77" y="33"/>
                  </a:cubicBezTo>
                  <a:cubicBezTo>
                    <a:pt x="120" y="47"/>
                    <a:pt x="208" y="66"/>
                    <a:pt x="208" y="66"/>
                  </a:cubicBezTo>
                  <a:cubicBezTo>
                    <a:pt x="223" y="116"/>
                    <a:pt x="217" y="123"/>
                    <a:pt x="262" y="153"/>
                  </a:cubicBezTo>
                  <a:cubicBezTo>
                    <a:pt x="274" y="203"/>
                    <a:pt x="278" y="223"/>
                    <a:pt x="328" y="240"/>
                  </a:cubicBezTo>
                  <a:cubicBezTo>
                    <a:pt x="342" y="262"/>
                    <a:pt x="349" y="292"/>
                    <a:pt x="371" y="306"/>
                  </a:cubicBezTo>
                  <a:cubicBezTo>
                    <a:pt x="393" y="320"/>
                    <a:pt x="437" y="349"/>
                    <a:pt x="437" y="349"/>
                  </a:cubicBezTo>
                  <a:cubicBezTo>
                    <a:pt x="457" y="430"/>
                    <a:pt x="473" y="470"/>
                    <a:pt x="557" y="491"/>
                  </a:cubicBezTo>
                  <a:cubicBezTo>
                    <a:pt x="632" y="466"/>
                    <a:pt x="696" y="448"/>
                    <a:pt x="775" y="437"/>
                  </a:cubicBezTo>
                  <a:cubicBezTo>
                    <a:pt x="865" y="407"/>
                    <a:pt x="817" y="418"/>
                    <a:pt x="917" y="404"/>
                  </a:cubicBezTo>
                  <a:cubicBezTo>
                    <a:pt x="956" y="391"/>
                    <a:pt x="949" y="404"/>
                    <a:pt x="949" y="371"/>
                  </a:cubicBezTo>
                </a:path>
              </a:pathLst>
            </a:custGeom>
            <a:noFill/>
            <a:ln w="57150"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53" name="任意多边形 48152"/>
            <p:cNvSpPr/>
            <p:nvPr/>
          </p:nvSpPr>
          <p:spPr>
            <a:xfrm>
              <a:off x="-206" y="101"/>
              <a:ext cx="13" cy="66"/>
            </a:xfrm>
            <a:custGeom>
              <a:rect l="0" t="0" r="0" b="0"/>
              <a:pathLst>
                <a:path w="13" h="66">
                  <a:moveTo>
                    <a:pt x="0" y="66"/>
                  </a:moveTo>
                  <a:cubicBezTo>
                    <a:pt x="13" y="15"/>
                    <a:pt x="11" y="37"/>
                    <a:pt x="11" y="0"/>
                  </a:cubicBezTo>
                </a:path>
              </a:pathLst>
            </a:custGeom>
            <a:no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54" name="任意多边形 48153"/>
            <p:cNvSpPr/>
            <p:nvPr/>
          </p:nvSpPr>
          <p:spPr>
            <a:xfrm rot="-318259">
              <a:off x="-4886" y="2043"/>
              <a:ext cx="927" cy="2149"/>
            </a:xfrm>
            <a:custGeom>
              <a:rect l="0" t="0" r="0" b="0"/>
              <a:pathLst>
                <a:path w="926" h="2138">
                  <a:moveTo>
                    <a:pt x="644" y="2040"/>
                  </a:moveTo>
                  <a:cubicBezTo>
                    <a:pt x="640" y="2058"/>
                    <a:pt x="644" y="2080"/>
                    <a:pt x="633" y="2094"/>
                  </a:cubicBezTo>
                  <a:cubicBezTo>
                    <a:pt x="617" y="2115"/>
                    <a:pt x="567" y="2138"/>
                    <a:pt x="567" y="2138"/>
                  </a:cubicBezTo>
                  <a:cubicBezTo>
                    <a:pt x="553" y="2134"/>
                    <a:pt x="536" y="2135"/>
                    <a:pt x="524" y="2127"/>
                  </a:cubicBezTo>
                  <a:cubicBezTo>
                    <a:pt x="470" y="2091"/>
                    <a:pt x="515" y="2025"/>
                    <a:pt x="535" y="1985"/>
                  </a:cubicBezTo>
                  <a:cubicBezTo>
                    <a:pt x="540" y="1975"/>
                    <a:pt x="538" y="1961"/>
                    <a:pt x="546" y="1953"/>
                  </a:cubicBezTo>
                  <a:cubicBezTo>
                    <a:pt x="554" y="1945"/>
                    <a:pt x="567" y="1946"/>
                    <a:pt x="578" y="1942"/>
                  </a:cubicBezTo>
                  <a:cubicBezTo>
                    <a:pt x="598" y="1912"/>
                    <a:pt x="603" y="1910"/>
                    <a:pt x="611" y="1876"/>
                  </a:cubicBezTo>
                  <a:cubicBezTo>
                    <a:pt x="616" y="1855"/>
                    <a:pt x="612" y="1831"/>
                    <a:pt x="622" y="1811"/>
                  </a:cubicBezTo>
                  <a:cubicBezTo>
                    <a:pt x="628" y="1799"/>
                    <a:pt x="644" y="1796"/>
                    <a:pt x="655" y="1789"/>
                  </a:cubicBezTo>
                  <a:cubicBezTo>
                    <a:pt x="676" y="1685"/>
                    <a:pt x="645" y="1778"/>
                    <a:pt x="731" y="1680"/>
                  </a:cubicBezTo>
                  <a:cubicBezTo>
                    <a:pt x="740" y="1670"/>
                    <a:pt x="753" y="1594"/>
                    <a:pt x="753" y="1593"/>
                  </a:cubicBezTo>
                  <a:cubicBezTo>
                    <a:pt x="767" y="1557"/>
                    <a:pt x="787" y="1526"/>
                    <a:pt x="818" y="1505"/>
                  </a:cubicBezTo>
                  <a:cubicBezTo>
                    <a:pt x="864" y="1323"/>
                    <a:pt x="814" y="1479"/>
                    <a:pt x="862" y="1385"/>
                  </a:cubicBezTo>
                  <a:cubicBezTo>
                    <a:pt x="867" y="1375"/>
                    <a:pt x="865" y="1361"/>
                    <a:pt x="873" y="1353"/>
                  </a:cubicBezTo>
                  <a:cubicBezTo>
                    <a:pt x="881" y="1345"/>
                    <a:pt x="895" y="1346"/>
                    <a:pt x="906" y="1342"/>
                  </a:cubicBezTo>
                  <a:cubicBezTo>
                    <a:pt x="923" y="1248"/>
                    <a:pt x="927" y="1250"/>
                    <a:pt x="906" y="1113"/>
                  </a:cubicBezTo>
                  <a:cubicBezTo>
                    <a:pt x="898" y="1064"/>
                    <a:pt x="850" y="1031"/>
                    <a:pt x="818" y="993"/>
                  </a:cubicBezTo>
                  <a:cubicBezTo>
                    <a:pt x="789" y="939"/>
                    <a:pt x="789" y="832"/>
                    <a:pt x="764" y="785"/>
                  </a:cubicBezTo>
                  <a:cubicBezTo>
                    <a:pt x="739" y="738"/>
                    <a:pt x="691" y="758"/>
                    <a:pt x="666" y="709"/>
                  </a:cubicBezTo>
                  <a:cubicBezTo>
                    <a:pt x="677" y="589"/>
                    <a:pt x="604" y="547"/>
                    <a:pt x="611" y="491"/>
                  </a:cubicBezTo>
                  <a:cubicBezTo>
                    <a:pt x="617" y="447"/>
                    <a:pt x="633" y="360"/>
                    <a:pt x="633" y="360"/>
                  </a:cubicBezTo>
                  <a:cubicBezTo>
                    <a:pt x="629" y="338"/>
                    <a:pt x="629" y="315"/>
                    <a:pt x="622" y="294"/>
                  </a:cubicBezTo>
                  <a:cubicBezTo>
                    <a:pt x="603" y="239"/>
                    <a:pt x="492" y="229"/>
                    <a:pt x="447" y="218"/>
                  </a:cubicBezTo>
                  <a:cubicBezTo>
                    <a:pt x="253" y="12"/>
                    <a:pt x="337" y="72"/>
                    <a:pt x="229" y="0"/>
                  </a:cubicBezTo>
                  <a:cubicBezTo>
                    <a:pt x="184" y="68"/>
                    <a:pt x="119" y="55"/>
                    <a:pt x="33" y="76"/>
                  </a:cubicBezTo>
                  <a:cubicBezTo>
                    <a:pt x="22" y="79"/>
                    <a:pt x="0" y="87"/>
                    <a:pt x="0" y="87"/>
                  </a:cubicBezTo>
                </a:path>
              </a:pathLst>
            </a:custGeom>
            <a:noFill/>
            <a:ln w="57150" cap="flat" cmpd="sng">
              <a:solidFill>
                <a:srgbClr val="0000FF"/>
              </a:solidFill>
              <a:prstDash val="solid"/>
              <a:headEnd type="none" w="med" len="med"/>
              <a:tailEnd type="none" w="med" len="med"/>
            </a:ln>
          </p:spPr>
          <p:txBody>
            <a:bodyPr/>
            <a:lstStyle/>
            <a:p>
              <a:endParaRPr lang="zh-CN" altLang="en-US">
                <a:solidFill>
                  <a:prstClr val="black"/>
                </a:solidFill>
              </a:endParaRPr>
            </a:p>
          </p:txBody>
        </p:sp>
        <p:sp>
          <p:nvSpPr>
            <p:cNvPr id="48155" name="任意多边形 48154"/>
            <p:cNvSpPr/>
            <p:nvPr/>
          </p:nvSpPr>
          <p:spPr>
            <a:xfrm>
              <a:off x="-3498" y="1107"/>
              <a:ext cx="1547" cy="1787"/>
            </a:xfrm>
            <a:custGeom>
              <a:rect l="0" t="0" r="0" b="0"/>
              <a:pathLst>
                <a:path w="1547" h="1787">
                  <a:moveTo>
                    <a:pt x="1547" y="1787"/>
                  </a:moveTo>
                  <a:cubicBezTo>
                    <a:pt x="1500" y="1780"/>
                    <a:pt x="1452" y="1772"/>
                    <a:pt x="1405" y="1765"/>
                  </a:cubicBezTo>
                  <a:cubicBezTo>
                    <a:pt x="1347" y="1757"/>
                    <a:pt x="1230" y="1743"/>
                    <a:pt x="1230" y="1743"/>
                  </a:cubicBezTo>
                  <a:cubicBezTo>
                    <a:pt x="1210" y="1684"/>
                    <a:pt x="1217" y="1631"/>
                    <a:pt x="1252" y="1580"/>
                  </a:cubicBezTo>
                  <a:cubicBezTo>
                    <a:pt x="1256" y="1503"/>
                    <a:pt x="1226" y="1417"/>
                    <a:pt x="1263" y="1350"/>
                  </a:cubicBezTo>
                  <a:cubicBezTo>
                    <a:pt x="1278" y="1322"/>
                    <a:pt x="1535" y="1357"/>
                    <a:pt x="1285" y="1329"/>
                  </a:cubicBezTo>
                  <a:cubicBezTo>
                    <a:pt x="1270" y="1314"/>
                    <a:pt x="1249" y="1304"/>
                    <a:pt x="1241" y="1285"/>
                  </a:cubicBezTo>
                  <a:cubicBezTo>
                    <a:pt x="1224" y="1245"/>
                    <a:pt x="1253" y="1159"/>
                    <a:pt x="1187" y="1154"/>
                  </a:cubicBezTo>
                  <a:cubicBezTo>
                    <a:pt x="1107" y="1148"/>
                    <a:pt x="1027" y="1147"/>
                    <a:pt x="947" y="1143"/>
                  </a:cubicBezTo>
                  <a:cubicBezTo>
                    <a:pt x="910" y="1087"/>
                    <a:pt x="937" y="1119"/>
                    <a:pt x="859" y="1067"/>
                  </a:cubicBezTo>
                  <a:cubicBezTo>
                    <a:pt x="848" y="1060"/>
                    <a:pt x="827" y="1045"/>
                    <a:pt x="827" y="1045"/>
                  </a:cubicBezTo>
                  <a:cubicBezTo>
                    <a:pt x="801" y="969"/>
                    <a:pt x="827" y="987"/>
                    <a:pt x="772" y="969"/>
                  </a:cubicBezTo>
                  <a:cubicBezTo>
                    <a:pt x="766" y="825"/>
                    <a:pt x="816" y="692"/>
                    <a:pt x="663" y="641"/>
                  </a:cubicBezTo>
                  <a:cubicBezTo>
                    <a:pt x="621" y="518"/>
                    <a:pt x="568" y="479"/>
                    <a:pt x="434" y="445"/>
                  </a:cubicBezTo>
                  <a:cubicBezTo>
                    <a:pt x="398" y="423"/>
                    <a:pt x="364" y="395"/>
                    <a:pt x="325" y="380"/>
                  </a:cubicBezTo>
                  <a:cubicBezTo>
                    <a:pt x="298" y="369"/>
                    <a:pt x="260" y="389"/>
                    <a:pt x="238" y="369"/>
                  </a:cubicBezTo>
                  <a:cubicBezTo>
                    <a:pt x="201" y="335"/>
                    <a:pt x="209" y="250"/>
                    <a:pt x="194" y="205"/>
                  </a:cubicBezTo>
                  <a:cubicBezTo>
                    <a:pt x="180" y="164"/>
                    <a:pt x="107" y="107"/>
                    <a:pt x="107" y="107"/>
                  </a:cubicBezTo>
                  <a:cubicBezTo>
                    <a:pt x="78" y="19"/>
                    <a:pt x="122" y="122"/>
                    <a:pt x="63" y="63"/>
                  </a:cubicBezTo>
                  <a:cubicBezTo>
                    <a:pt x="0" y="0"/>
                    <a:pt x="97" y="50"/>
                    <a:pt x="30" y="20"/>
                  </a:cubicBezTo>
                </a:path>
              </a:pathLst>
            </a:custGeom>
            <a:noFill/>
            <a:ln w="38100" cap="flat" cmpd="sng">
              <a:solidFill>
                <a:srgbClr val="0000FF"/>
              </a:solidFill>
              <a:prstDash val="solid"/>
              <a:headEnd type="none" w="med" len="med"/>
              <a:tailEnd type="none" w="med" len="med"/>
            </a:ln>
          </p:spPr>
          <p:txBody>
            <a:bodyPr/>
            <a:lstStyle/>
            <a:p>
              <a:endParaRPr lang="zh-CN" altLang="en-US">
                <a:solidFill>
                  <a:prstClr val="black"/>
                </a:solidFill>
              </a:endParaRPr>
            </a:p>
          </p:txBody>
        </p:sp>
        <p:sp>
          <p:nvSpPr>
            <p:cNvPr id="48156" name="任意多边形 48155"/>
            <p:cNvSpPr/>
            <p:nvPr/>
          </p:nvSpPr>
          <p:spPr>
            <a:xfrm>
              <a:off x="-1995" y="1360"/>
              <a:ext cx="997" cy="1745"/>
            </a:xfrm>
            <a:custGeom>
              <a:rect l="0" t="0" r="0" b="0"/>
              <a:pathLst>
                <a:path w="997" h="1745">
                  <a:moveTo>
                    <a:pt x="17" y="0"/>
                  </a:moveTo>
                  <a:cubicBezTo>
                    <a:pt x="21" y="36"/>
                    <a:pt x="21" y="73"/>
                    <a:pt x="28" y="109"/>
                  </a:cubicBezTo>
                  <a:cubicBezTo>
                    <a:pt x="32" y="131"/>
                    <a:pt x="43" y="152"/>
                    <a:pt x="50" y="174"/>
                  </a:cubicBezTo>
                  <a:cubicBezTo>
                    <a:pt x="54" y="185"/>
                    <a:pt x="60" y="207"/>
                    <a:pt x="60" y="207"/>
                  </a:cubicBezTo>
                  <a:cubicBezTo>
                    <a:pt x="40" y="288"/>
                    <a:pt x="0" y="383"/>
                    <a:pt x="50" y="458"/>
                  </a:cubicBezTo>
                  <a:cubicBezTo>
                    <a:pt x="66" y="564"/>
                    <a:pt x="48" y="609"/>
                    <a:pt x="137" y="676"/>
                  </a:cubicBezTo>
                  <a:cubicBezTo>
                    <a:pt x="167" y="766"/>
                    <a:pt x="117" y="627"/>
                    <a:pt x="191" y="774"/>
                  </a:cubicBezTo>
                  <a:cubicBezTo>
                    <a:pt x="198" y="789"/>
                    <a:pt x="199" y="809"/>
                    <a:pt x="213" y="818"/>
                  </a:cubicBezTo>
                  <a:cubicBezTo>
                    <a:pt x="232" y="830"/>
                    <a:pt x="257" y="825"/>
                    <a:pt x="279" y="829"/>
                  </a:cubicBezTo>
                  <a:cubicBezTo>
                    <a:pt x="342" y="851"/>
                    <a:pt x="396" y="901"/>
                    <a:pt x="442" y="949"/>
                  </a:cubicBezTo>
                  <a:cubicBezTo>
                    <a:pt x="452" y="977"/>
                    <a:pt x="447" y="1011"/>
                    <a:pt x="464" y="1036"/>
                  </a:cubicBezTo>
                  <a:cubicBezTo>
                    <a:pt x="470" y="1046"/>
                    <a:pt x="486" y="1045"/>
                    <a:pt x="497" y="1047"/>
                  </a:cubicBezTo>
                  <a:cubicBezTo>
                    <a:pt x="526" y="1052"/>
                    <a:pt x="555" y="1054"/>
                    <a:pt x="584" y="1058"/>
                  </a:cubicBezTo>
                  <a:cubicBezTo>
                    <a:pt x="662" y="1084"/>
                    <a:pt x="631" y="1093"/>
                    <a:pt x="682" y="1058"/>
                  </a:cubicBezTo>
                  <a:cubicBezTo>
                    <a:pt x="709" y="1097"/>
                    <a:pt x="742" y="1108"/>
                    <a:pt x="780" y="1134"/>
                  </a:cubicBezTo>
                  <a:cubicBezTo>
                    <a:pt x="787" y="1145"/>
                    <a:pt x="797" y="1155"/>
                    <a:pt x="802" y="1167"/>
                  </a:cubicBezTo>
                  <a:cubicBezTo>
                    <a:pt x="811" y="1188"/>
                    <a:pt x="810" y="1214"/>
                    <a:pt x="824" y="1232"/>
                  </a:cubicBezTo>
                  <a:cubicBezTo>
                    <a:pt x="841" y="1253"/>
                    <a:pt x="890" y="1276"/>
                    <a:pt x="890" y="1276"/>
                  </a:cubicBezTo>
                  <a:cubicBezTo>
                    <a:pt x="908" y="1372"/>
                    <a:pt x="890" y="1394"/>
                    <a:pt x="966" y="1450"/>
                  </a:cubicBezTo>
                  <a:cubicBezTo>
                    <a:pt x="997" y="1575"/>
                    <a:pt x="977" y="1479"/>
                    <a:pt x="977" y="1745"/>
                  </a:cubicBezTo>
                </a:path>
              </a:pathLst>
            </a:custGeom>
            <a:noFill/>
            <a:ln w="38100" cap="flat" cmpd="sng">
              <a:solidFill>
                <a:srgbClr val="0000FF"/>
              </a:solidFill>
              <a:prstDash val="solid"/>
              <a:headEnd type="none" w="med" len="med"/>
              <a:tailEnd type="none" w="med" len="med"/>
            </a:ln>
          </p:spPr>
          <p:txBody>
            <a:bodyPr/>
            <a:lstStyle/>
            <a:p>
              <a:endParaRPr lang="zh-CN" altLang="en-US">
                <a:solidFill>
                  <a:prstClr val="black"/>
                </a:solidFill>
              </a:endParaRPr>
            </a:p>
          </p:txBody>
        </p:sp>
        <p:sp>
          <p:nvSpPr>
            <p:cNvPr id="48157" name="任意多边形 48156"/>
            <p:cNvSpPr/>
            <p:nvPr/>
          </p:nvSpPr>
          <p:spPr>
            <a:xfrm>
              <a:off x="-3725" y="1279"/>
              <a:ext cx="563" cy="1298"/>
            </a:xfrm>
            <a:custGeom>
              <a:rect l="0" t="0" r="0" b="0"/>
              <a:pathLst>
                <a:path w="563" h="1298">
                  <a:moveTo>
                    <a:pt x="28" y="0"/>
                  </a:moveTo>
                  <a:cubicBezTo>
                    <a:pt x="1" y="162"/>
                    <a:pt x="0" y="224"/>
                    <a:pt x="105" y="382"/>
                  </a:cubicBezTo>
                  <a:cubicBezTo>
                    <a:pt x="133" y="470"/>
                    <a:pt x="148" y="564"/>
                    <a:pt x="61" y="622"/>
                  </a:cubicBezTo>
                  <a:cubicBezTo>
                    <a:pt x="57" y="633"/>
                    <a:pt x="48" y="644"/>
                    <a:pt x="50" y="655"/>
                  </a:cubicBezTo>
                  <a:cubicBezTo>
                    <a:pt x="56" y="689"/>
                    <a:pt x="72" y="720"/>
                    <a:pt x="83" y="753"/>
                  </a:cubicBezTo>
                  <a:cubicBezTo>
                    <a:pt x="110" y="833"/>
                    <a:pt x="193" y="802"/>
                    <a:pt x="279" y="808"/>
                  </a:cubicBezTo>
                  <a:cubicBezTo>
                    <a:pt x="314" y="1018"/>
                    <a:pt x="289" y="1103"/>
                    <a:pt x="181" y="1266"/>
                  </a:cubicBezTo>
                  <a:cubicBezTo>
                    <a:pt x="185" y="1277"/>
                    <a:pt x="181" y="1298"/>
                    <a:pt x="192" y="1298"/>
                  </a:cubicBezTo>
                  <a:cubicBezTo>
                    <a:pt x="203" y="1298"/>
                    <a:pt x="201" y="1277"/>
                    <a:pt x="203" y="1266"/>
                  </a:cubicBezTo>
                  <a:cubicBezTo>
                    <a:pt x="223" y="1177"/>
                    <a:pt x="198" y="1225"/>
                    <a:pt x="235" y="1168"/>
                  </a:cubicBezTo>
                  <a:cubicBezTo>
                    <a:pt x="239" y="1150"/>
                    <a:pt x="233" y="1126"/>
                    <a:pt x="246" y="1113"/>
                  </a:cubicBezTo>
                  <a:cubicBezTo>
                    <a:pt x="254" y="1105"/>
                    <a:pt x="268" y="1121"/>
                    <a:pt x="279" y="1124"/>
                  </a:cubicBezTo>
                  <a:cubicBezTo>
                    <a:pt x="377" y="1154"/>
                    <a:pt x="328" y="1132"/>
                    <a:pt x="399" y="1168"/>
                  </a:cubicBezTo>
                  <a:cubicBezTo>
                    <a:pt x="414" y="1190"/>
                    <a:pt x="418" y="1226"/>
                    <a:pt x="443" y="1233"/>
                  </a:cubicBezTo>
                  <a:cubicBezTo>
                    <a:pt x="468" y="1240"/>
                    <a:pt x="494" y="1248"/>
                    <a:pt x="519" y="1255"/>
                  </a:cubicBezTo>
                  <a:cubicBezTo>
                    <a:pt x="534" y="1259"/>
                    <a:pt x="563" y="1266"/>
                    <a:pt x="563" y="1266"/>
                  </a:cubicBezTo>
                </a:path>
              </a:pathLst>
            </a:custGeom>
            <a:noFill/>
            <a:ln w="38100" cap="flat" cmpd="sng">
              <a:solidFill>
                <a:srgbClr val="0000FF"/>
              </a:solidFill>
              <a:prstDash val="solid"/>
              <a:headEnd type="none" w="med" len="med"/>
              <a:tailEnd type="none" w="med" len="med"/>
            </a:ln>
          </p:spPr>
          <p:txBody>
            <a:bodyPr/>
            <a:lstStyle/>
            <a:p>
              <a:endParaRPr lang="zh-CN" altLang="en-US">
                <a:solidFill>
                  <a:prstClr val="black"/>
                </a:solidFill>
              </a:endParaRPr>
            </a:p>
          </p:txBody>
        </p:sp>
        <p:sp>
          <p:nvSpPr>
            <p:cNvPr id="48158" name="任意多边形 48157"/>
            <p:cNvSpPr/>
            <p:nvPr/>
          </p:nvSpPr>
          <p:spPr>
            <a:xfrm>
              <a:off x="-3882" y="3570"/>
              <a:ext cx="4287" cy="899"/>
            </a:xfrm>
            <a:custGeom>
              <a:rect l="0" t="0" r="0" b="0"/>
              <a:pathLst>
                <a:path w="4287" h="899">
                  <a:moveTo>
                    <a:pt x="0" y="404"/>
                  </a:moveTo>
                  <a:cubicBezTo>
                    <a:pt x="29" y="397"/>
                    <a:pt x="58" y="389"/>
                    <a:pt x="87" y="382"/>
                  </a:cubicBezTo>
                  <a:cubicBezTo>
                    <a:pt x="109" y="376"/>
                    <a:pt x="152" y="360"/>
                    <a:pt x="152" y="360"/>
                  </a:cubicBezTo>
                  <a:cubicBezTo>
                    <a:pt x="184" y="381"/>
                    <a:pt x="207" y="427"/>
                    <a:pt x="240" y="437"/>
                  </a:cubicBezTo>
                  <a:cubicBezTo>
                    <a:pt x="265" y="444"/>
                    <a:pt x="291" y="444"/>
                    <a:pt x="316" y="447"/>
                  </a:cubicBezTo>
                  <a:cubicBezTo>
                    <a:pt x="341" y="442"/>
                    <a:pt x="385" y="442"/>
                    <a:pt x="403" y="415"/>
                  </a:cubicBezTo>
                  <a:cubicBezTo>
                    <a:pt x="411" y="402"/>
                    <a:pt x="408" y="385"/>
                    <a:pt x="414" y="371"/>
                  </a:cubicBezTo>
                  <a:cubicBezTo>
                    <a:pt x="426" y="344"/>
                    <a:pt x="445" y="321"/>
                    <a:pt x="458" y="295"/>
                  </a:cubicBezTo>
                  <a:cubicBezTo>
                    <a:pt x="462" y="280"/>
                    <a:pt x="455" y="257"/>
                    <a:pt x="469" y="251"/>
                  </a:cubicBezTo>
                  <a:cubicBezTo>
                    <a:pt x="506" y="235"/>
                    <a:pt x="564" y="271"/>
                    <a:pt x="589" y="240"/>
                  </a:cubicBezTo>
                  <a:cubicBezTo>
                    <a:pt x="621" y="200"/>
                    <a:pt x="580" y="134"/>
                    <a:pt x="600" y="87"/>
                  </a:cubicBezTo>
                  <a:cubicBezTo>
                    <a:pt x="607" y="70"/>
                    <a:pt x="781" y="45"/>
                    <a:pt x="785" y="44"/>
                  </a:cubicBezTo>
                  <a:cubicBezTo>
                    <a:pt x="840" y="26"/>
                    <a:pt x="895" y="18"/>
                    <a:pt x="949" y="0"/>
                  </a:cubicBezTo>
                  <a:cubicBezTo>
                    <a:pt x="1067" y="13"/>
                    <a:pt x="1177" y="4"/>
                    <a:pt x="1298" y="11"/>
                  </a:cubicBezTo>
                  <a:cubicBezTo>
                    <a:pt x="1395" y="25"/>
                    <a:pt x="1351" y="14"/>
                    <a:pt x="1440" y="44"/>
                  </a:cubicBezTo>
                  <a:cubicBezTo>
                    <a:pt x="1451" y="48"/>
                    <a:pt x="1472" y="55"/>
                    <a:pt x="1472" y="55"/>
                  </a:cubicBezTo>
                  <a:cubicBezTo>
                    <a:pt x="1487" y="51"/>
                    <a:pt x="1501" y="42"/>
                    <a:pt x="1516" y="44"/>
                  </a:cubicBezTo>
                  <a:cubicBezTo>
                    <a:pt x="1583" y="54"/>
                    <a:pt x="1588" y="168"/>
                    <a:pt x="1614" y="207"/>
                  </a:cubicBezTo>
                  <a:cubicBezTo>
                    <a:pt x="1629" y="230"/>
                    <a:pt x="1692" y="334"/>
                    <a:pt x="1723" y="338"/>
                  </a:cubicBezTo>
                  <a:cubicBezTo>
                    <a:pt x="1749" y="342"/>
                    <a:pt x="1774" y="345"/>
                    <a:pt x="1800" y="349"/>
                  </a:cubicBezTo>
                  <a:cubicBezTo>
                    <a:pt x="1828" y="359"/>
                    <a:pt x="1862" y="354"/>
                    <a:pt x="1887" y="371"/>
                  </a:cubicBezTo>
                  <a:cubicBezTo>
                    <a:pt x="1897" y="377"/>
                    <a:pt x="1888" y="399"/>
                    <a:pt x="1898" y="404"/>
                  </a:cubicBezTo>
                  <a:cubicBezTo>
                    <a:pt x="1921" y="416"/>
                    <a:pt x="1949" y="411"/>
                    <a:pt x="1974" y="415"/>
                  </a:cubicBezTo>
                  <a:cubicBezTo>
                    <a:pt x="1999" y="423"/>
                    <a:pt x="2027" y="425"/>
                    <a:pt x="2051" y="437"/>
                  </a:cubicBezTo>
                  <a:cubicBezTo>
                    <a:pt x="2079" y="451"/>
                    <a:pt x="2101" y="474"/>
                    <a:pt x="2127" y="491"/>
                  </a:cubicBezTo>
                  <a:cubicBezTo>
                    <a:pt x="2193" y="590"/>
                    <a:pt x="2330" y="537"/>
                    <a:pt x="2432" y="502"/>
                  </a:cubicBezTo>
                  <a:cubicBezTo>
                    <a:pt x="2436" y="513"/>
                    <a:pt x="2433" y="529"/>
                    <a:pt x="2443" y="535"/>
                  </a:cubicBezTo>
                  <a:cubicBezTo>
                    <a:pt x="2473" y="553"/>
                    <a:pt x="2542" y="567"/>
                    <a:pt x="2542" y="567"/>
                  </a:cubicBezTo>
                  <a:cubicBezTo>
                    <a:pt x="2549" y="578"/>
                    <a:pt x="2555" y="590"/>
                    <a:pt x="2563" y="600"/>
                  </a:cubicBezTo>
                  <a:cubicBezTo>
                    <a:pt x="2573" y="612"/>
                    <a:pt x="2587" y="620"/>
                    <a:pt x="2596" y="633"/>
                  </a:cubicBezTo>
                  <a:cubicBezTo>
                    <a:pt x="2602" y="643"/>
                    <a:pt x="2599" y="658"/>
                    <a:pt x="2607" y="666"/>
                  </a:cubicBezTo>
                  <a:cubicBezTo>
                    <a:pt x="2625" y="684"/>
                    <a:pt x="2650" y="695"/>
                    <a:pt x="2672" y="709"/>
                  </a:cubicBezTo>
                  <a:cubicBezTo>
                    <a:pt x="2683" y="716"/>
                    <a:pt x="2705" y="731"/>
                    <a:pt x="2705" y="731"/>
                  </a:cubicBezTo>
                  <a:cubicBezTo>
                    <a:pt x="2798" y="669"/>
                    <a:pt x="2880" y="647"/>
                    <a:pt x="2989" y="633"/>
                  </a:cubicBezTo>
                  <a:cubicBezTo>
                    <a:pt x="3287" y="648"/>
                    <a:pt x="3584" y="680"/>
                    <a:pt x="3883" y="698"/>
                  </a:cubicBezTo>
                  <a:cubicBezTo>
                    <a:pt x="3975" y="723"/>
                    <a:pt x="4096" y="712"/>
                    <a:pt x="4156" y="786"/>
                  </a:cubicBezTo>
                  <a:cubicBezTo>
                    <a:pt x="4163" y="795"/>
                    <a:pt x="4160" y="809"/>
                    <a:pt x="4167" y="818"/>
                  </a:cubicBezTo>
                  <a:cubicBezTo>
                    <a:pt x="4184" y="839"/>
                    <a:pt x="4287" y="899"/>
                    <a:pt x="4287" y="851"/>
                  </a:cubicBezTo>
                </a:path>
              </a:pathLst>
            </a:custGeom>
            <a:noFill/>
            <a:ln w="76200" cap="flat" cmpd="sng">
              <a:solidFill>
                <a:srgbClr val="0000FF"/>
              </a:solidFill>
              <a:prstDash val="solid"/>
              <a:headEnd type="none" w="med" len="med"/>
              <a:tailEnd type="none" w="med" len="med"/>
            </a:ln>
          </p:spPr>
          <p:txBody>
            <a:bodyPr/>
            <a:lstStyle/>
            <a:p>
              <a:endParaRPr lang="zh-CN" altLang="en-US">
                <a:solidFill>
                  <a:prstClr val="black"/>
                </a:solidFill>
              </a:endParaRPr>
            </a:p>
          </p:txBody>
        </p:sp>
        <p:sp>
          <p:nvSpPr>
            <p:cNvPr id="48159" name="任意多边形 48158"/>
            <p:cNvSpPr/>
            <p:nvPr/>
          </p:nvSpPr>
          <p:spPr>
            <a:xfrm>
              <a:off x="-3092" y="57"/>
              <a:ext cx="289" cy="371"/>
            </a:xfrm>
            <a:custGeom>
              <a:rect l="0" t="0" r="0" b="0"/>
              <a:pathLst>
                <a:path w="289" h="371">
                  <a:moveTo>
                    <a:pt x="6" y="0"/>
                  </a:moveTo>
                  <a:cubicBezTo>
                    <a:pt x="10" y="47"/>
                    <a:pt x="5" y="96"/>
                    <a:pt x="17" y="142"/>
                  </a:cubicBezTo>
                  <a:cubicBezTo>
                    <a:pt x="21" y="157"/>
                    <a:pt x="46" y="160"/>
                    <a:pt x="50" y="175"/>
                  </a:cubicBezTo>
                  <a:cubicBezTo>
                    <a:pt x="94" y="327"/>
                    <a:pt x="13" y="270"/>
                    <a:pt x="104" y="317"/>
                  </a:cubicBezTo>
                  <a:cubicBezTo>
                    <a:pt x="122" y="370"/>
                    <a:pt x="139" y="358"/>
                    <a:pt x="192" y="371"/>
                  </a:cubicBezTo>
                  <a:cubicBezTo>
                    <a:pt x="205" y="329"/>
                    <a:pt x="195" y="303"/>
                    <a:pt x="181" y="262"/>
                  </a:cubicBezTo>
                  <a:cubicBezTo>
                    <a:pt x="202" y="180"/>
                    <a:pt x="176" y="190"/>
                    <a:pt x="268" y="175"/>
                  </a:cubicBezTo>
                  <a:cubicBezTo>
                    <a:pt x="289" y="113"/>
                    <a:pt x="276" y="65"/>
                    <a:pt x="213" y="44"/>
                  </a:cubicBezTo>
                  <a:cubicBezTo>
                    <a:pt x="182" y="20"/>
                    <a:pt x="167" y="0"/>
                    <a:pt x="126" y="0"/>
                  </a:cubicBezTo>
                  <a:cubicBezTo>
                    <a:pt x="0" y="0"/>
                    <a:pt x="44" y="38"/>
                    <a:pt x="6" y="0"/>
                  </a:cubicBezTo>
                  <a:close/>
                </a:path>
              </a:pathLst>
            </a:custGeom>
            <a:solidFill>
              <a:srgbClr val="CC6600"/>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grpSp>
      <p:sp>
        <p:nvSpPr>
          <p:cNvPr id="48164" name="任意多边形 48163"/>
          <p:cNvSpPr/>
          <p:nvPr/>
        </p:nvSpPr>
        <p:spPr>
          <a:xfrm>
            <a:off x="4895851" y="1474803"/>
            <a:ext cx="1690688" cy="3367087"/>
          </a:xfrm>
          <a:custGeom>
            <a:rect l="0" t="0" r="0" b="0"/>
            <a:pathLst>
              <a:path w="1420" h="2121">
                <a:moveTo>
                  <a:pt x="704" y="14"/>
                </a:moveTo>
                <a:cubicBezTo>
                  <a:pt x="644" y="68"/>
                  <a:pt x="471" y="89"/>
                  <a:pt x="427" y="130"/>
                </a:cubicBezTo>
                <a:cubicBezTo>
                  <a:pt x="411" y="177"/>
                  <a:pt x="422" y="215"/>
                  <a:pt x="438" y="261"/>
                </a:cubicBezTo>
                <a:cubicBezTo>
                  <a:pt x="431" y="323"/>
                  <a:pt x="437" y="388"/>
                  <a:pt x="416" y="447"/>
                </a:cubicBezTo>
                <a:cubicBezTo>
                  <a:pt x="411" y="461"/>
                  <a:pt x="392" y="467"/>
                  <a:pt x="383" y="479"/>
                </a:cubicBezTo>
                <a:cubicBezTo>
                  <a:pt x="359" y="510"/>
                  <a:pt x="340" y="545"/>
                  <a:pt x="318" y="578"/>
                </a:cubicBezTo>
                <a:cubicBezTo>
                  <a:pt x="311" y="589"/>
                  <a:pt x="309" y="608"/>
                  <a:pt x="296" y="610"/>
                </a:cubicBezTo>
                <a:cubicBezTo>
                  <a:pt x="271" y="614"/>
                  <a:pt x="245" y="617"/>
                  <a:pt x="220" y="621"/>
                </a:cubicBezTo>
                <a:cubicBezTo>
                  <a:pt x="199" y="685"/>
                  <a:pt x="226" y="626"/>
                  <a:pt x="176" y="676"/>
                </a:cubicBezTo>
                <a:cubicBezTo>
                  <a:pt x="167" y="685"/>
                  <a:pt x="164" y="701"/>
                  <a:pt x="154" y="709"/>
                </a:cubicBezTo>
                <a:cubicBezTo>
                  <a:pt x="128" y="730"/>
                  <a:pt x="89" y="724"/>
                  <a:pt x="56" y="730"/>
                </a:cubicBezTo>
                <a:cubicBezTo>
                  <a:pt x="10" y="798"/>
                  <a:pt x="26" y="809"/>
                  <a:pt x="34" y="905"/>
                </a:cubicBezTo>
                <a:cubicBezTo>
                  <a:pt x="48" y="1059"/>
                  <a:pt x="0" y="1032"/>
                  <a:pt x="78" y="1058"/>
                </a:cubicBezTo>
                <a:cubicBezTo>
                  <a:pt x="108" y="1145"/>
                  <a:pt x="63" y="1042"/>
                  <a:pt x="121" y="1101"/>
                </a:cubicBezTo>
                <a:cubicBezTo>
                  <a:pt x="129" y="1109"/>
                  <a:pt x="125" y="1125"/>
                  <a:pt x="132" y="1134"/>
                </a:cubicBezTo>
                <a:cubicBezTo>
                  <a:pt x="140" y="1144"/>
                  <a:pt x="154" y="1149"/>
                  <a:pt x="165" y="1156"/>
                </a:cubicBezTo>
                <a:cubicBezTo>
                  <a:pt x="169" y="1170"/>
                  <a:pt x="163" y="1193"/>
                  <a:pt x="176" y="1199"/>
                </a:cubicBezTo>
                <a:cubicBezTo>
                  <a:pt x="220" y="1219"/>
                  <a:pt x="273" y="1206"/>
                  <a:pt x="318" y="1221"/>
                </a:cubicBezTo>
                <a:cubicBezTo>
                  <a:pt x="332" y="1232"/>
                  <a:pt x="296" y="1221"/>
                  <a:pt x="318" y="1243"/>
                </a:cubicBezTo>
                <a:cubicBezTo>
                  <a:pt x="323" y="1253"/>
                  <a:pt x="350" y="1275"/>
                  <a:pt x="350" y="1287"/>
                </a:cubicBezTo>
                <a:cubicBezTo>
                  <a:pt x="350" y="1321"/>
                  <a:pt x="370" y="1325"/>
                  <a:pt x="394" y="1341"/>
                </a:cubicBezTo>
                <a:cubicBezTo>
                  <a:pt x="416" y="1337"/>
                  <a:pt x="439" y="1337"/>
                  <a:pt x="460" y="1330"/>
                </a:cubicBezTo>
                <a:cubicBezTo>
                  <a:pt x="472" y="1326"/>
                  <a:pt x="479" y="1311"/>
                  <a:pt x="492" y="1309"/>
                </a:cubicBezTo>
                <a:cubicBezTo>
                  <a:pt x="504" y="1307"/>
                  <a:pt x="555" y="1325"/>
                  <a:pt x="569" y="1330"/>
                </a:cubicBezTo>
                <a:cubicBezTo>
                  <a:pt x="605" y="1385"/>
                  <a:pt x="642" y="1439"/>
                  <a:pt x="678" y="1494"/>
                </a:cubicBezTo>
                <a:cubicBezTo>
                  <a:pt x="685" y="1505"/>
                  <a:pt x="687" y="1523"/>
                  <a:pt x="700" y="1527"/>
                </a:cubicBezTo>
                <a:cubicBezTo>
                  <a:pt x="747" y="1543"/>
                  <a:pt x="803" y="1621"/>
                  <a:pt x="851" y="1633"/>
                </a:cubicBezTo>
                <a:cubicBezTo>
                  <a:pt x="862" y="1640"/>
                  <a:pt x="866" y="1582"/>
                  <a:pt x="874" y="1592"/>
                </a:cubicBezTo>
                <a:cubicBezTo>
                  <a:pt x="917" y="1645"/>
                  <a:pt x="823" y="1630"/>
                  <a:pt x="895" y="1654"/>
                </a:cubicBezTo>
                <a:cubicBezTo>
                  <a:pt x="902" y="1665"/>
                  <a:pt x="901" y="1696"/>
                  <a:pt x="905" y="1709"/>
                </a:cubicBezTo>
                <a:cubicBezTo>
                  <a:pt x="912" y="1734"/>
                  <a:pt x="891" y="1731"/>
                  <a:pt x="905" y="1753"/>
                </a:cubicBezTo>
                <a:cubicBezTo>
                  <a:pt x="919" y="1775"/>
                  <a:pt x="960" y="1807"/>
                  <a:pt x="960" y="1807"/>
                </a:cubicBezTo>
                <a:cubicBezTo>
                  <a:pt x="967" y="1829"/>
                  <a:pt x="1031" y="1832"/>
                  <a:pt x="1038" y="1854"/>
                </a:cubicBezTo>
                <a:cubicBezTo>
                  <a:pt x="1042" y="1865"/>
                  <a:pt x="1049" y="1887"/>
                  <a:pt x="1049" y="1887"/>
                </a:cubicBezTo>
                <a:cubicBezTo>
                  <a:pt x="1045" y="1925"/>
                  <a:pt x="1007" y="2054"/>
                  <a:pt x="1016" y="2083"/>
                </a:cubicBezTo>
                <a:cubicBezTo>
                  <a:pt x="1044" y="2074"/>
                  <a:pt x="1110" y="2097"/>
                  <a:pt x="1135" y="2080"/>
                </a:cubicBezTo>
                <a:cubicBezTo>
                  <a:pt x="1144" y="2074"/>
                  <a:pt x="1050" y="2121"/>
                  <a:pt x="1058" y="2113"/>
                </a:cubicBezTo>
                <a:cubicBezTo>
                  <a:pt x="1066" y="2105"/>
                  <a:pt x="1136" y="2022"/>
                  <a:pt x="1147" y="2018"/>
                </a:cubicBezTo>
                <a:cubicBezTo>
                  <a:pt x="1143" y="1992"/>
                  <a:pt x="1147" y="1965"/>
                  <a:pt x="1136" y="1941"/>
                </a:cubicBezTo>
                <a:cubicBezTo>
                  <a:pt x="1131" y="1929"/>
                  <a:pt x="1115" y="1907"/>
                  <a:pt x="1113" y="1894"/>
                </a:cubicBezTo>
                <a:cubicBezTo>
                  <a:pt x="1107" y="1858"/>
                  <a:pt x="1109" y="1810"/>
                  <a:pt x="1113" y="1774"/>
                </a:cubicBezTo>
                <a:cubicBezTo>
                  <a:pt x="1084" y="1691"/>
                  <a:pt x="1125" y="1833"/>
                  <a:pt x="1081" y="1745"/>
                </a:cubicBezTo>
                <a:cubicBezTo>
                  <a:pt x="1060" y="1703"/>
                  <a:pt x="1058" y="1685"/>
                  <a:pt x="1016" y="1658"/>
                </a:cubicBezTo>
                <a:cubicBezTo>
                  <a:pt x="997" y="1629"/>
                  <a:pt x="987" y="1582"/>
                  <a:pt x="961" y="1559"/>
                </a:cubicBezTo>
                <a:cubicBezTo>
                  <a:pt x="941" y="1542"/>
                  <a:pt x="896" y="1516"/>
                  <a:pt x="896" y="1516"/>
                </a:cubicBezTo>
                <a:cubicBezTo>
                  <a:pt x="857" y="1458"/>
                  <a:pt x="910" y="1419"/>
                  <a:pt x="840" y="1393"/>
                </a:cubicBezTo>
                <a:cubicBezTo>
                  <a:pt x="825" y="1361"/>
                  <a:pt x="875" y="1340"/>
                  <a:pt x="862" y="1316"/>
                </a:cubicBezTo>
                <a:cubicBezTo>
                  <a:pt x="849" y="1292"/>
                  <a:pt x="784" y="1285"/>
                  <a:pt x="764" y="1251"/>
                </a:cubicBezTo>
                <a:cubicBezTo>
                  <a:pt x="744" y="1217"/>
                  <a:pt x="759" y="1141"/>
                  <a:pt x="743" y="1112"/>
                </a:cubicBezTo>
                <a:cubicBezTo>
                  <a:pt x="721" y="1095"/>
                  <a:pt x="692" y="1092"/>
                  <a:pt x="667" y="1079"/>
                </a:cubicBezTo>
                <a:cubicBezTo>
                  <a:pt x="649" y="1025"/>
                  <a:pt x="652" y="1057"/>
                  <a:pt x="678" y="981"/>
                </a:cubicBezTo>
                <a:cubicBezTo>
                  <a:pt x="692" y="938"/>
                  <a:pt x="679" y="953"/>
                  <a:pt x="721" y="938"/>
                </a:cubicBezTo>
                <a:cubicBezTo>
                  <a:pt x="736" y="927"/>
                  <a:pt x="749" y="914"/>
                  <a:pt x="765" y="905"/>
                </a:cubicBezTo>
                <a:cubicBezTo>
                  <a:pt x="775" y="899"/>
                  <a:pt x="789" y="901"/>
                  <a:pt x="798" y="894"/>
                </a:cubicBezTo>
                <a:cubicBezTo>
                  <a:pt x="870" y="837"/>
                  <a:pt x="771" y="878"/>
                  <a:pt x="852" y="850"/>
                </a:cubicBezTo>
                <a:cubicBezTo>
                  <a:pt x="873" y="817"/>
                  <a:pt x="912" y="727"/>
                  <a:pt x="927" y="694"/>
                </a:cubicBezTo>
                <a:cubicBezTo>
                  <a:pt x="938" y="687"/>
                  <a:pt x="960" y="705"/>
                  <a:pt x="982" y="651"/>
                </a:cubicBezTo>
                <a:cubicBezTo>
                  <a:pt x="986" y="639"/>
                  <a:pt x="971" y="658"/>
                  <a:pt x="971" y="651"/>
                </a:cubicBezTo>
                <a:cubicBezTo>
                  <a:pt x="971" y="644"/>
                  <a:pt x="977" y="622"/>
                  <a:pt x="983" y="610"/>
                </a:cubicBezTo>
                <a:cubicBezTo>
                  <a:pt x="993" y="602"/>
                  <a:pt x="995" y="586"/>
                  <a:pt x="1005" y="578"/>
                </a:cubicBezTo>
                <a:cubicBezTo>
                  <a:pt x="1025" y="567"/>
                  <a:pt x="1048" y="600"/>
                  <a:pt x="1102" y="596"/>
                </a:cubicBezTo>
                <a:cubicBezTo>
                  <a:pt x="1140" y="599"/>
                  <a:pt x="1191" y="600"/>
                  <a:pt x="1233" y="596"/>
                </a:cubicBezTo>
                <a:cubicBezTo>
                  <a:pt x="1275" y="592"/>
                  <a:pt x="1322" y="590"/>
                  <a:pt x="1353" y="574"/>
                </a:cubicBezTo>
                <a:cubicBezTo>
                  <a:pt x="1408" y="556"/>
                  <a:pt x="1365" y="519"/>
                  <a:pt x="1420" y="501"/>
                </a:cubicBezTo>
                <a:cubicBezTo>
                  <a:pt x="1374" y="486"/>
                  <a:pt x="1331" y="485"/>
                  <a:pt x="1289" y="458"/>
                </a:cubicBezTo>
                <a:cubicBezTo>
                  <a:pt x="1260" y="370"/>
                  <a:pt x="1304" y="473"/>
                  <a:pt x="1245" y="414"/>
                </a:cubicBezTo>
                <a:cubicBezTo>
                  <a:pt x="1237" y="406"/>
                  <a:pt x="1239" y="391"/>
                  <a:pt x="1234" y="381"/>
                </a:cubicBezTo>
                <a:cubicBezTo>
                  <a:pt x="1215" y="343"/>
                  <a:pt x="1216" y="351"/>
                  <a:pt x="1180" y="338"/>
                </a:cubicBezTo>
                <a:cubicBezTo>
                  <a:pt x="984" y="352"/>
                  <a:pt x="1077" y="342"/>
                  <a:pt x="961" y="381"/>
                </a:cubicBezTo>
                <a:cubicBezTo>
                  <a:pt x="933" y="362"/>
                  <a:pt x="922" y="360"/>
                  <a:pt x="907" y="327"/>
                </a:cubicBezTo>
                <a:cubicBezTo>
                  <a:pt x="898" y="306"/>
                  <a:pt x="885" y="261"/>
                  <a:pt x="885" y="261"/>
                </a:cubicBezTo>
                <a:cubicBezTo>
                  <a:pt x="889" y="247"/>
                  <a:pt x="890" y="232"/>
                  <a:pt x="896" y="218"/>
                </a:cubicBezTo>
                <a:cubicBezTo>
                  <a:pt x="901" y="206"/>
                  <a:pt x="921" y="198"/>
                  <a:pt x="918" y="185"/>
                </a:cubicBezTo>
                <a:cubicBezTo>
                  <a:pt x="915" y="174"/>
                  <a:pt x="896" y="178"/>
                  <a:pt x="885" y="174"/>
                </a:cubicBezTo>
                <a:cubicBezTo>
                  <a:pt x="878" y="163"/>
                  <a:pt x="868" y="153"/>
                  <a:pt x="863" y="141"/>
                </a:cubicBezTo>
                <a:cubicBezTo>
                  <a:pt x="857" y="127"/>
                  <a:pt x="861" y="110"/>
                  <a:pt x="852" y="98"/>
                </a:cubicBezTo>
                <a:cubicBezTo>
                  <a:pt x="845" y="89"/>
                  <a:pt x="831" y="90"/>
                  <a:pt x="820" y="87"/>
                </a:cubicBezTo>
                <a:cubicBezTo>
                  <a:pt x="791" y="79"/>
                  <a:pt x="732" y="65"/>
                  <a:pt x="732" y="65"/>
                </a:cubicBezTo>
                <a:cubicBezTo>
                  <a:pt x="718" y="58"/>
                  <a:pt x="695" y="58"/>
                  <a:pt x="689" y="43"/>
                </a:cubicBezTo>
                <a:cubicBezTo>
                  <a:pt x="684" y="34"/>
                  <a:pt x="748" y="0"/>
                  <a:pt x="704" y="14"/>
                </a:cubicBezTo>
                <a:close/>
              </a:path>
            </a:pathLst>
          </a:custGeom>
          <a:pattFill prst="trellis">
            <a:fgClr>
              <a:srgbClr val="0000FF">
                <a:alpha val="100000"/>
              </a:srgbClr>
            </a:fgClr>
            <a:bgClr>
              <a:srgbClr val="FFFFFF">
                <a:alpha val="100000"/>
              </a:srgbClr>
            </a:bgClr>
          </a:patt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65" name="任意多边形 48164"/>
          <p:cNvSpPr/>
          <p:nvPr/>
        </p:nvSpPr>
        <p:spPr>
          <a:xfrm>
            <a:off x="5651904" y="1196975"/>
            <a:ext cx="432197" cy="611188"/>
          </a:xfrm>
          <a:custGeom>
            <a:rect l="0" t="0" r="0" b="0"/>
            <a:pathLst>
              <a:path w="431" h="385">
                <a:moveTo>
                  <a:pt x="411" y="206"/>
                </a:moveTo>
                <a:cubicBezTo>
                  <a:pt x="396" y="202"/>
                  <a:pt x="343" y="175"/>
                  <a:pt x="330" y="163"/>
                </a:cubicBezTo>
                <a:cubicBezTo>
                  <a:pt x="335" y="150"/>
                  <a:pt x="351" y="147"/>
                  <a:pt x="362" y="139"/>
                </a:cubicBezTo>
                <a:cubicBezTo>
                  <a:pt x="355" y="135"/>
                  <a:pt x="323" y="77"/>
                  <a:pt x="293" y="65"/>
                </a:cubicBezTo>
                <a:cubicBezTo>
                  <a:pt x="276" y="0"/>
                  <a:pt x="241" y="79"/>
                  <a:pt x="183" y="68"/>
                </a:cubicBezTo>
                <a:cubicBezTo>
                  <a:pt x="159" y="58"/>
                  <a:pt x="154" y="75"/>
                  <a:pt x="142" y="80"/>
                </a:cubicBezTo>
                <a:cubicBezTo>
                  <a:pt x="136" y="90"/>
                  <a:pt x="121" y="87"/>
                  <a:pt x="110" y="92"/>
                </a:cubicBezTo>
                <a:cubicBezTo>
                  <a:pt x="106" y="108"/>
                  <a:pt x="111" y="129"/>
                  <a:pt x="100" y="139"/>
                </a:cubicBezTo>
                <a:cubicBezTo>
                  <a:pt x="82" y="153"/>
                  <a:pt x="48" y="131"/>
                  <a:pt x="37" y="151"/>
                </a:cubicBezTo>
                <a:cubicBezTo>
                  <a:pt x="32" y="173"/>
                  <a:pt x="0" y="209"/>
                  <a:pt x="24" y="232"/>
                </a:cubicBezTo>
                <a:cubicBezTo>
                  <a:pt x="48" y="255"/>
                  <a:pt x="135" y="264"/>
                  <a:pt x="178" y="290"/>
                </a:cubicBezTo>
                <a:cubicBezTo>
                  <a:pt x="199" y="358"/>
                  <a:pt x="213" y="360"/>
                  <a:pt x="280" y="385"/>
                </a:cubicBezTo>
                <a:cubicBezTo>
                  <a:pt x="301" y="369"/>
                  <a:pt x="298" y="368"/>
                  <a:pt x="319" y="351"/>
                </a:cubicBezTo>
                <a:cubicBezTo>
                  <a:pt x="330" y="344"/>
                  <a:pt x="332" y="325"/>
                  <a:pt x="341" y="316"/>
                </a:cubicBezTo>
                <a:cubicBezTo>
                  <a:pt x="349" y="306"/>
                  <a:pt x="362" y="300"/>
                  <a:pt x="372" y="293"/>
                </a:cubicBezTo>
                <a:cubicBezTo>
                  <a:pt x="386" y="269"/>
                  <a:pt x="406" y="249"/>
                  <a:pt x="414" y="221"/>
                </a:cubicBezTo>
                <a:cubicBezTo>
                  <a:pt x="417" y="210"/>
                  <a:pt x="415" y="191"/>
                  <a:pt x="424" y="186"/>
                </a:cubicBezTo>
                <a:cubicBezTo>
                  <a:pt x="431" y="181"/>
                  <a:pt x="407" y="199"/>
                  <a:pt x="411" y="206"/>
                </a:cubicBezTo>
                <a:close/>
              </a:path>
            </a:pathLst>
          </a:custGeom>
          <a:pattFill prst="weave">
            <a:fgClr>
              <a:srgbClr val="FF00FF">
                <a:alpha val="100000"/>
              </a:srgbClr>
            </a:fgClr>
            <a:bgClr>
              <a:srgbClr val="FFFFFF">
                <a:alpha val="100000"/>
              </a:srgbClr>
            </a:bgClr>
          </a:patt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67" name="任意多边形 48166"/>
          <p:cNvSpPr/>
          <p:nvPr/>
        </p:nvSpPr>
        <p:spPr>
          <a:xfrm>
            <a:off x="1334691" y="3976703"/>
            <a:ext cx="171450" cy="561975"/>
          </a:xfrm>
          <a:custGeom>
            <a:rect l="0" t="0" r="0" b="0"/>
            <a:pathLst>
              <a:path w="144" h="354">
                <a:moveTo>
                  <a:pt x="90" y="0"/>
                </a:moveTo>
                <a:cubicBezTo>
                  <a:pt x="79" y="55"/>
                  <a:pt x="83" y="78"/>
                  <a:pt x="36" y="109"/>
                </a:cubicBezTo>
                <a:cubicBezTo>
                  <a:pt x="8" y="192"/>
                  <a:pt x="0" y="203"/>
                  <a:pt x="36" y="339"/>
                </a:cubicBezTo>
                <a:cubicBezTo>
                  <a:pt x="40" y="354"/>
                  <a:pt x="58" y="318"/>
                  <a:pt x="68" y="306"/>
                </a:cubicBezTo>
                <a:cubicBezTo>
                  <a:pt x="112" y="252"/>
                  <a:pt x="64" y="290"/>
                  <a:pt x="123" y="251"/>
                </a:cubicBezTo>
                <a:cubicBezTo>
                  <a:pt x="140" y="200"/>
                  <a:pt x="144" y="206"/>
                  <a:pt x="123" y="131"/>
                </a:cubicBezTo>
                <a:cubicBezTo>
                  <a:pt x="120" y="119"/>
                  <a:pt x="104" y="112"/>
                  <a:pt x="101" y="99"/>
                </a:cubicBezTo>
                <a:cubicBezTo>
                  <a:pt x="93" y="67"/>
                  <a:pt x="94" y="33"/>
                  <a:pt x="90" y="0"/>
                </a:cubicBezTo>
                <a:close/>
              </a:path>
            </a:pathLst>
          </a:custGeom>
          <a:pattFill prst="pct70">
            <a:fgClr>
              <a:srgbClr val="FF00FF">
                <a:alpha val="100000"/>
              </a:srgbClr>
            </a:fgClr>
            <a:bgClr>
              <a:srgbClr val="FFFFFF">
                <a:alpha val="100000"/>
              </a:srgbClr>
            </a:bgClr>
          </a:patt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68" name="任意多边形 48167"/>
          <p:cNvSpPr/>
          <p:nvPr/>
        </p:nvSpPr>
        <p:spPr>
          <a:xfrm>
            <a:off x="1677591" y="4967288"/>
            <a:ext cx="285750" cy="411162"/>
          </a:xfrm>
          <a:custGeom>
            <a:rect l="0" t="0" r="0" b="0"/>
            <a:pathLst>
              <a:path w="240" h="259">
                <a:moveTo>
                  <a:pt x="240" y="84"/>
                </a:moveTo>
                <a:cubicBezTo>
                  <a:pt x="238" y="73"/>
                  <a:pt x="229" y="51"/>
                  <a:pt x="229" y="51"/>
                </a:cubicBezTo>
                <a:cubicBezTo>
                  <a:pt x="113" y="23"/>
                  <a:pt x="111" y="0"/>
                  <a:pt x="32" y="51"/>
                </a:cubicBezTo>
                <a:cubicBezTo>
                  <a:pt x="20" y="70"/>
                  <a:pt x="0" y="92"/>
                  <a:pt x="0" y="117"/>
                </a:cubicBezTo>
                <a:cubicBezTo>
                  <a:pt x="0" y="128"/>
                  <a:pt x="8" y="139"/>
                  <a:pt x="10" y="150"/>
                </a:cubicBezTo>
                <a:cubicBezTo>
                  <a:pt x="19" y="194"/>
                  <a:pt x="5" y="224"/>
                  <a:pt x="54" y="237"/>
                </a:cubicBezTo>
                <a:cubicBezTo>
                  <a:pt x="104" y="251"/>
                  <a:pt x="156" y="251"/>
                  <a:pt x="207" y="259"/>
                </a:cubicBezTo>
                <a:cubicBezTo>
                  <a:pt x="238" y="234"/>
                  <a:pt x="236" y="119"/>
                  <a:pt x="240" y="84"/>
                </a:cubicBezTo>
                <a:close/>
              </a:path>
            </a:pathLst>
          </a:custGeom>
          <a:pattFill prst="pct75">
            <a:fgClr>
              <a:srgbClr val="FF0000">
                <a:alpha val="100000"/>
              </a:srgbClr>
            </a:fgClr>
            <a:bgClr>
              <a:srgbClr val="FFFFFF">
                <a:alpha val="100000"/>
              </a:srgbClr>
            </a:bgClr>
          </a:patt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69" name="任意多边形 48168"/>
          <p:cNvSpPr/>
          <p:nvPr/>
        </p:nvSpPr>
        <p:spPr>
          <a:xfrm>
            <a:off x="1301353" y="4967303"/>
            <a:ext cx="776288" cy="1603375"/>
          </a:xfrm>
          <a:custGeom>
            <a:rect l="0" t="0" r="0" b="0"/>
            <a:pathLst>
              <a:path w="652" h="1010">
                <a:moveTo>
                  <a:pt x="394" y="1007"/>
                </a:moveTo>
                <a:cubicBezTo>
                  <a:pt x="412" y="1003"/>
                  <a:pt x="436" y="1010"/>
                  <a:pt x="448" y="996"/>
                </a:cubicBezTo>
                <a:cubicBezTo>
                  <a:pt x="451" y="992"/>
                  <a:pt x="417" y="874"/>
                  <a:pt x="424" y="864"/>
                </a:cubicBezTo>
                <a:cubicBezTo>
                  <a:pt x="430" y="854"/>
                  <a:pt x="425" y="844"/>
                  <a:pt x="436" y="840"/>
                </a:cubicBezTo>
                <a:cubicBezTo>
                  <a:pt x="460" y="720"/>
                  <a:pt x="472" y="780"/>
                  <a:pt x="496" y="708"/>
                </a:cubicBezTo>
                <a:cubicBezTo>
                  <a:pt x="500" y="695"/>
                  <a:pt x="502" y="660"/>
                  <a:pt x="508" y="648"/>
                </a:cubicBezTo>
                <a:cubicBezTo>
                  <a:pt x="529" y="607"/>
                  <a:pt x="525" y="603"/>
                  <a:pt x="544" y="552"/>
                </a:cubicBezTo>
                <a:cubicBezTo>
                  <a:pt x="549" y="540"/>
                  <a:pt x="527" y="576"/>
                  <a:pt x="532" y="564"/>
                </a:cubicBezTo>
                <a:cubicBezTo>
                  <a:pt x="568" y="528"/>
                  <a:pt x="560" y="482"/>
                  <a:pt x="592" y="444"/>
                </a:cubicBezTo>
                <a:cubicBezTo>
                  <a:pt x="592" y="384"/>
                  <a:pt x="630" y="440"/>
                  <a:pt x="652" y="396"/>
                </a:cubicBezTo>
                <a:cubicBezTo>
                  <a:pt x="640" y="336"/>
                  <a:pt x="589" y="479"/>
                  <a:pt x="652" y="384"/>
                </a:cubicBezTo>
                <a:cubicBezTo>
                  <a:pt x="652" y="384"/>
                  <a:pt x="645" y="305"/>
                  <a:pt x="640" y="300"/>
                </a:cubicBezTo>
                <a:cubicBezTo>
                  <a:pt x="632" y="292"/>
                  <a:pt x="651" y="279"/>
                  <a:pt x="640" y="276"/>
                </a:cubicBezTo>
                <a:cubicBezTo>
                  <a:pt x="583" y="260"/>
                  <a:pt x="584" y="218"/>
                  <a:pt x="525" y="210"/>
                </a:cubicBezTo>
                <a:cubicBezTo>
                  <a:pt x="466" y="185"/>
                  <a:pt x="406" y="62"/>
                  <a:pt x="364" y="35"/>
                </a:cubicBezTo>
                <a:cubicBezTo>
                  <a:pt x="322" y="8"/>
                  <a:pt x="296" y="52"/>
                  <a:pt x="274" y="47"/>
                </a:cubicBezTo>
                <a:cubicBezTo>
                  <a:pt x="252" y="42"/>
                  <a:pt x="256" y="9"/>
                  <a:pt x="230" y="3"/>
                </a:cubicBezTo>
                <a:cubicBezTo>
                  <a:pt x="205" y="0"/>
                  <a:pt x="148" y="1"/>
                  <a:pt x="117" y="9"/>
                </a:cubicBezTo>
                <a:cubicBezTo>
                  <a:pt x="86" y="17"/>
                  <a:pt x="56" y="36"/>
                  <a:pt x="41" y="52"/>
                </a:cubicBezTo>
                <a:cubicBezTo>
                  <a:pt x="30" y="54"/>
                  <a:pt x="30" y="95"/>
                  <a:pt x="30" y="107"/>
                </a:cubicBezTo>
                <a:cubicBezTo>
                  <a:pt x="25" y="145"/>
                  <a:pt x="0" y="250"/>
                  <a:pt x="4" y="288"/>
                </a:cubicBezTo>
                <a:cubicBezTo>
                  <a:pt x="8" y="326"/>
                  <a:pt x="34" y="308"/>
                  <a:pt x="52" y="336"/>
                </a:cubicBezTo>
                <a:cubicBezTo>
                  <a:pt x="76" y="394"/>
                  <a:pt x="82" y="426"/>
                  <a:pt x="112" y="456"/>
                </a:cubicBezTo>
                <a:cubicBezTo>
                  <a:pt x="131" y="469"/>
                  <a:pt x="207" y="573"/>
                  <a:pt x="196" y="552"/>
                </a:cubicBezTo>
                <a:cubicBezTo>
                  <a:pt x="203" y="563"/>
                  <a:pt x="271" y="557"/>
                  <a:pt x="281" y="565"/>
                </a:cubicBezTo>
                <a:cubicBezTo>
                  <a:pt x="333" y="608"/>
                  <a:pt x="304" y="499"/>
                  <a:pt x="328" y="570"/>
                </a:cubicBezTo>
                <a:cubicBezTo>
                  <a:pt x="334" y="591"/>
                  <a:pt x="323" y="639"/>
                  <a:pt x="316" y="684"/>
                </a:cubicBezTo>
                <a:cubicBezTo>
                  <a:pt x="308" y="717"/>
                  <a:pt x="285" y="742"/>
                  <a:pt x="280" y="768"/>
                </a:cubicBezTo>
                <a:cubicBezTo>
                  <a:pt x="275" y="794"/>
                  <a:pt x="282" y="820"/>
                  <a:pt x="285" y="843"/>
                </a:cubicBezTo>
                <a:cubicBezTo>
                  <a:pt x="288" y="865"/>
                  <a:pt x="285" y="889"/>
                  <a:pt x="295" y="909"/>
                </a:cubicBezTo>
                <a:cubicBezTo>
                  <a:pt x="301" y="921"/>
                  <a:pt x="321" y="919"/>
                  <a:pt x="328" y="930"/>
                </a:cubicBezTo>
                <a:cubicBezTo>
                  <a:pt x="336" y="943"/>
                  <a:pt x="331" y="961"/>
                  <a:pt x="339" y="974"/>
                </a:cubicBezTo>
                <a:cubicBezTo>
                  <a:pt x="351" y="992"/>
                  <a:pt x="386" y="1001"/>
                  <a:pt x="405" y="1007"/>
                </a:cubicBezTo>
                <a:cubicBezTo>
                  <a:pt x="480" y="988"/>
                  <a:pt x="437" y="1009"/>
                  <a:pt x="437" y="941"/>
                </a:cubicBezTo>
              </a:path>
            </a:pathLst>
          </a:custGeom>
          <a:pattFill prst="lgCheck">
            <a:fgClr>
              <a:srgbClr val="FFCC00">
                <a:alpha val="100000"/>
              </a:srgbClr>
            </a:fgClr>
            <a:bgClr>
              <a:srgbClr val="FFFFFF">
                <a:alpha val="100000"/>
              </a:srgbClr>
            </a:bgClr>
          </a:patt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70" name="任意多边形 48169"/>
          <p:cNvSpPr/>
          <p:nvPr/>
        </p:nvSpPr>
        <p:spPr>
          <a:xfrm>
            <a:off x="1391841" y="3595688"/>
            <a:ext cx="742950" cy="1771650"/>
          </a:xfrm>
          <a:custGeom>
            <a:rect l="0" t="0" r="0" b="0"/>
            <a:pathLst>
              <a:path w="624" h="1116">
                <a:moveTo>
                  <a:pt x="162" y="14"/>
                </a:moveTo>
                <a:cubicBezTo>
                  <a:pt x="201" y="73"/>
                  <a:pt x="143" y="14"/>
                  <a:pt x="238" y="36"/>
                </a:cubicBezTo>
                <a:cubicBezTo>
                  <a:pt x="260" y="41"/>
                  <a:pt x="260" y="57"/>
                  <a:pt x="260" y="57"/>
                </a:cubicBezTo>
                <a:cubicBezTo>
                  <a:pt x="282" y="134"/>
                  <a:pt x="260" y="14"/>
                  <a:pt x="260" y="101"/>
                </a:cubicBezTo>
                <a:cubicBezTo>
                  <a:pt x="267" y="135"/>
                  <a:pt x="275" y="219"/>
                  <a:pt x="293" y="265"/>
                </a:cubicBezTo>
                <a:cubicBezTo>
                  <a:pt x="306" y="310"/>
                  <a:pt x="327" y="341"/>
                  <a:pt x="336" y="374"/>
                </a:cubicBezTo>
                <a:cubicBezTo>
                  <a:pt x="347" y="461"/>
                  <a:pt x="339" y="441"/>
                  <a:pt x="347" y="461"/>
                </a:cubicBezTo>
                <a:cubicBezTo>
                  <a:pt x="375" y="530"/>
                  <a:pt x="381" y="504"/>
                  <a:pt x="413" y="526"/>
                </a:cubicBezTo>
                <a:cubicBezTo>
                  <a:pt x="403" y="548"/>
                  <a:pt x="434" y="553"/>
                  <a:pt x="445" y="581"/>
                </a:cubicBezTo>
                <a:cubicBezTo>
                  <a:pt x="450" y="593"/>
                  <a:pt x="445" y="635"/>
                  <a:pt x="467" y="657"/>
                </a:cubicBezTo>
                <a:cubicBezTo>
                  <a:pt x="472" y="667"/>
                  <a:pt x="496" y="679"/>
                  <a:pt x="500" y="690"/>
                </a:cubicBezTo>
                <a:cubicBezTo>
                  <a:pt x="505" y="708"/>
                  <a:pt x="534" y="738"/>
                  <a:pt x="543" y="756"/>
                </a:cubicBezTo>
                <a:cubicBezTo>
                  <a:pt x="552" y="774"/>
                  <a:pt x="545" y="786"/>
                  <a:pt x="554" y="799"/>
                </a:cubicBezTo>
                <a:cubicBezTo>
                  <a:pt x="562" y="823"/>
                  <a:pt x="591" y="819"/>
                  <a:pt x="598" y="832"/>
                </a:cubicBezTo>
                <a:cubicBezTo>
                  <a:pt x="605" y="846"/>
                  <a:pt x="594" y="868"/>
                  <a:pt x="598" y="886"/>
                </a:cubicBezTo>
                <a:cubicBezTo>
                  <a:pt x="620" y="897"/>
                  <a:pt x="616" y="921"/>
                  <a:pt x="620" y="941"/>
                </a:cubicBezTo>
                <a:cubicBezTo>
                  <a:pt x="624" y="961"/>
                  <a:pt x="622" y="997"/>
                  <a:pt x="620" y="1006"/>
                </a:cubicBezTo>
                <a:cubicBezTo>
                  <a:pt x="618" y="1015"/>
                  <a:pt x="613" y="989"/>
                  <a:pt x="609" y="996"/>
                </a:cubicBezTo>
                <a:cubicBezTo>
                  <a:pt x="605" y="1003"/>
                  <a:pt x="603" y="1032"/>
                  <a:pt x="598" y="1050"/>
                </a:cubicBezTo>
                <a:cubicBezTo>
                  <a:pt x="596" y="1061"/>
                  <a:pt x="585" y="1098"/>
                  <a:pt x="576" y="1105"/>
                </a:cubicBezTo>
                <a:cubicBezTo>
                  <a:pt x="565" y="1114"/>
                  <a:pt x="547" y="1112"/>
                  <a:pt x="533" y="1116"/>
                </a:cubicBezTo>
                <a:cubicBezTo>
                  <a:pt x="453" y="1089"/>
                  <a:pt x="477" y="1051"/>
                  <a:pt x="500" y="985"/>
                </a:cubicBezTo>
                <a:cubicBezTo>
                  <a:pt x="474" y="908"/>
                  <a:pt x="500" y="926"/>
                  <a:pt x="445" y="908"/>
                </a:cubicBezTo>
                <a:cubicBezTo>
                  <a:pt x="376" y="857"/>
                  <a:pt x="393" y="850"/>
                  <a:pt x="303" y="865"/>
                </a:cubicBezTo>
                <a:cubicBezTo>
                  <a:pt x="200" y="933"/>
                  <a:pt x="275" y="908"/>
                  <a:pt x="205" y="897"/>
                </a:cubicBezTo>
                <a:cubicBezTo>
                  <a:pt x="169" y="891"/>
                  <a:pt x="132" y="890"/>
                  <a:pt x="96" y="886"/>
                </a:cubicBezTo>
                <a:cubicBezTo>
                  <a:pt x="60" y="783"/>
                  <a:pt x="104" y="940"/>
                  <a:pt x="118" y="821"/>
                </a:cubicBezTo>
                <a:cubicBezTo>
                  <a:pt x="124" y="770"/>
                  <a:pt x="123" y="716"/>
                  <a:pt x="107" y="668"/>
                </a:cubicBezTo>
                <a:cubicBezTo>
                  <a:pt x="102" y="654"/>
                  <a:pt x="77" y="662"/>
                  <a:pt x="63" y="657"/>
                </a:cubicBezTo>
                <a:cubicBezTo>
                  <a:pt x="48" y="651"/>
                  <a:pt x="34" y="643"/>
                  <a:pt x="20" y="636"/>
                </a:cubicBezTo>
                <a:cubicBezTo>
                  <a:pt x="14" y="623"/>
                  <a:pt x="0" y="601"/>
                  <a:pt x="9" y="581"/>
                </a:cubicBezTo>
                <a:cubicBezTo>
                  <a:pt x="18" y="561"/>
                  <a:pt x="65" y="561"/>
                  <a:pt x="74" y="516"/>
                </a:cubicBezTo>
                <a:cubicBezTo>
                  <a:pt x="99" y="441"/>
                  <a:pt x="112" y="381"/>
                  <a:pt x="63" y="308"/>
                </a:cubicBezTo>
                <a:cubicBezTo>
                  <a:pt x="36" y="222"/>
                  <a:pt x="83" y="148"/>
                  <a:pt x="129" y="79"/>
                </a:cubicBezTo>
                <a:cubicBezTo>
                  <a:pt x="142" y="60"/>
                  <a:pt x="144" y="36"/>
                  <a:pt x="151" y="14"/>
                </a:cubicBezTo>
                <a:cubicBezTo>
                  <a:pt x="156" y="0"/>
                  <a:pt x="166" y="29"/>
                  <a:pt x="162" y="14"/>
                </a:cubicBezTo>
                <a:close/>
              </a:path>
            </a:pathLst>
          </a:custGeom>
          <a:pattFill prst="wdUpDiag">
            <a:fgClr>
              <a:schemeClr val="accent1">
                <a:alpha val="100000"/>
              </a:schemeClr>
            </a:fgClr>
            <a:bgClr>
              <a:srgbClr val="FFFFFF">
                <a:alpha val="100000"/>
              </a:srgbClr>
            </a:bgClr>
          </a:patt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72" name="矩形 48171">
            <a:hlinkClick action="ppaction://noaction"/>
          </p:cNvPr>
          <p:cNvSpPr/>
          <p:nvPr/>
        </p:nvSpPr>
        <p:spPr>
          <a:xfrm>
            <a:off x="6985" y="6350"/>
            <a:ext cx="1612265" cy="953135"/>
          </a:xfrm>
          <a:prstGeom prst="rect">
            <a:avLst/>
          </a:prstGeom>
          <a:solidFill>
            <a:schemeClr val="bg1"/>
          </a:solidFill>
          <a:ln w="9525">
            <a:noFill/>
          </a:ln>
        </p:spPr>
        <p:txBody>
          <a:bodyPr wrap="square">
            <a:spAutoFit/>
          </a:bodyPr>
          <a:lstStyle/>
          <a:p>
            <a:r>
              <a:rPr lang="zh-CN" altLang="en-US" sz="2800" b="1">
                <a:solidFill>
                  <a:srgbClr val="C00000"/>
                </a:solidFill>
                <a:latin typeface="微软雅黑" panose="020b0503020204020204" pitchFamily="34" charset="-122"/>
                <a:ea typeface="微软雅黑" panose="020b0503020204020204" pitchFamily="34" charset="-122"/>
              </a:rPr>
              <a:t>德国疆界示意图</a:t>
            </a:r>
          </a:p>
        </p:txBody>
      </p:sp>
      <p:sp>
        <p:nvSpPr>
          <p:cNvPr id="48179" name="任意多边形 48178"/>
          <p:cNvSpPr/>
          <p:nvPr/>
        </p:nvSpPr>
        <p:spPr>
          <a:xfrm>
            <a:off x="3600458" y="4087828"/>
            <a:ext cx="3499247" cy="2179637"/>
          </a:xfrm>
          <a:custGeom>
            <a:rect l="0" t="0" r="0" b="0"/>
            <a:pathLst>
              <a:path w="2939" h="1373">
                <a:moveTo>
                  <a:pt x="101" y="510"/>
                </a:moveTo>
                <a:cubicBezTo>
                  <a:pt x="127" y="522"/>
                  <a:pt x="216" y="512"/>
                  <a:pt x="229" y="523"/>
                </a:cubicBezTo>
                <a:cubicBezTo>
                  <a:pt x="247" y="535"/>
                  <a:pt x="186" y="551"/>
                  <a:pt x="178" y="574"/>
                </a:cubicBezTo>
                <a:cubicBezTo>
                  <a:pt x="170" y="597"/>
                  <a:pt x="170" y="622"/>
                  <a:pt x="178" y="663"/>
                </a:cubicBezTo>
                <a:cubicBezTo>
                  <a:pt x="186" y="704"/>
                  <a:pt x="196" y="762"/>
                  <a:pt x="224" y="821"/>
                </a:cubicBezTo>
                <a:cubicBezTo>
                  <a:pt x="265" y="885"/>
                  <a:pt x="306" y="951"/>
                  <a:pt x="348" y="1015"/>
                </a:cubicBezTo>
                <a:cubicBezTo>
                  <a:pt x="368" y="1049"/>
                  <a:pt x="411" y="1112"/>
                  <a:pt x="411" y="1112"/>
                </a:cubicBezTo>
                <a:cubicBezTo>
                  <a:pt x="436" y="1113"/>
                  <a:pt x="436" y="1051"/>
                  <a:pt x="498" y="1022"/>
                </a:cubicBezTo>
                <a:cubicBezTo>
                  <a:pt x="527" y="1028"/>
                  <a:pt x="533" y="1142"/>
                  <a:pt x="588" y="1150"/>
                </a:cubicBezTo>
                <a:cubicBezTo>
                  <a:pt x="643" y="1158"/>
                  <a:pt x="784" y="1103"/>
                  <a:pt x="831" y="1073"/>
                </a:cubicBezTo>
                <a:cubicBezTo>
                  <a:pt x="878" y="1043"/>
                  <a:pt x="837" y="987"/>
                  <a:pt x="869" y="971"/>
                </a:cubicBezTo>
                <a:cubicBezTo>
                  <a:pt x="884" y="972"/>
                  <a:pt x="980" y="950"/>
                  <a:pt x="1024" y="977"/>
                </a:cubicBezTo>
                <a:cubicBezTo>
                  <a:pt x="1111" y="1034"/>
                  <a:pt x="1140" y="1195"/>
                  <a:pt x="1181" y="1239"/>
                </a:cubicBezTo>
                <a:cubicBezTo>
                  <a:pt x="1203" y="1263"/>
                  <a:pt x="1234" y="1256"/>
                  <a:pt x="1262" y="1263"/>
                </a:cubicBezTo>
                <a:cubicBezTo>
                  <a:pt x="1350" y="1363"/>
                  <a:pt x="1421" y="1356"/>
                  <a:pt x="1535" y="1373"/>
                </a:cubicBezTo>
                <a:cubicBezTo>
                  <a:pt x="1721" y="1177"/>
                  <a:pt x="1595" y="1236"/>
                  <a:pt x="1957" y="1159"/>
                </a:cubicBezTo>
                <a:cubicBezTo>
                  <a:pt x="2132" y="1058"/>
                  <a:pt x="2322" y="1112"/>
                  <a:pt x="2507" y="1170"/>
                </a:cubicBezTo>
                <a:cubicBezTo>
                  <a:pt x="2560" y="1188"/>
                  <a:pt x="2669" y="1222"/>
                  <a:pt x="2669" y="1222"/>
                </a:cubicBezTo>
                <a:cubicBezTo>
                  <a:pt x="2712" y="1207"/>
                  <a:pt x="2755" y="1203"/>
                  <a:pt x="2794" y="1177"/>
                </a:cubicBezTo>
                <a:cubicBezTo>
                  <a:pt x="2816" y="1162"/>
                  <a:pt x="2820" y="1119"/>
                  <a:pt x="2840" y="1101"/>
                </a:cubicBezTo>
                <a:cubicBezTo>
                  <a:pt x="2869" y="1079"/>
                  <a:pt x="2906" y="1072"/>
                  <a:pt x="2939" y="1059"/>
                </a:cubicBezTo>
                <a:cubicBezTo>
                  <a:pt x="2863" y="1034"/>
                  <a:pt x="2647" y="1062"/>
                  <a:pt x="2827" y="967"/>
                </a:cubicBezTo>
                <a:cubicBezTo>
                  <a:pt x="2812" y="991"/>
                  <a:pt x="2803" y="1030"/>
                  <a:pt x="2780" y="1040"/>
                </a:cubicBezTo>
                <a:cubicBezTo>
                  <a:pt x="2754" y="1048"/>
                  <a:pt x="2672" y="1016"/>
                  <a:pt x="2699" y="1013"/>
                </a:cubicBezTo>
                <a:cubicBezTo>
                  <a:pt x="2759" y="1007"/>
                  <a:pt x="2822" y="1022"/>
                  <a:pt x="2884" y="1029"/>
                </a:cubicBezTo>
                <a:cubicBezTo>
                  <a:pt x="2821" y="859"/>
                  <a:pt x="2826" y="842"/>
                  <a:pt x="2678" y="808"/>
                </a:cubicBezTo>
                <a:cubicBezTo>
                  <a:pt x="2498" y="685"/>
                  <a:pt x="2454" y="601"/>
                  <a:pt x="2252" y="574"/>
                </a:cubicBezTo>
                <a:cubicBezTo>
                  <a:pt x="2168" y="525"/>
                  <a:pt x="2209" y="531"/>
                  <a:pt x="2188" y="510"/>
                </a:cubicBezTo>
                <a:cubicBezTo>
                  <a:pt x="2167" y="489"/>
                  <a:pt x="2194" y="454"/>
                  <a:pt x="2124" y="446"/>
                </a:cubicBezTo>
                <a:cubicBezTo>
                  <a:pt x="2054" y="438"/>
                  <a:pt x="1857" y="478"/>
                  <a:pt x="1765" y="459"/>
                </a:cubicBezTo>
                <a:cubicBezTo>
                  <a:pt x="1689" y="442"/>
                  <a:pt x="1623" y="332"/>
                  <a:pt x="1573" y="331"/>
                </a:cubicBezTo>
                <a:cubicBezTo>
                  <a:pt x="1523" y="330"/>
                  <a:pt x="1510" y="453"/>
                  <a:pt x="1465" y="453"/>
                </a:cubicBezTo>
                <a:cubicBezTo>
                  <a:pt x="1406" y="410"/>
                  <a:pt x="1329" y="377"/>
                  <a:pt x="1304" y="331"/>
                </a:cubicBezTo>
                <a:cubicBezTo>
                  <a:pt x="1279" y="285"/>
                  <a:pt x="1340" y="219"/>
                  <a:pt x="1317" y="177"/>
                </a:cubicBezTo>
                <a:cubicBezTo>
                  <a:pt x="1294" y="135"/>
                  <a:pt x="1217" y="99"/>
                  <a:pt x="1166" y="78"/>
                </a:cubicBezTo>
                <a:cubicBezTo>
                  <a:pt x="1115" y="57"/>
                  <a:pt x="1057" y="50"/>
                  <a:pt x="1010" y="49"/>
                </a:cubicBezTo>
                <a:cubicBezTo>
                  <a:pt x="963" y="48"/>
                  <a:pt x="919" y="88"/>
                  <a:pt x="882" y="75"/>
                </a:cubicBezTo>
                <a:cubicBezTo>
                  <a:pt x="845" y="71"/>
                  <a:pt x="828" y="21"/>
                  <a:pt x="790" y="23"/>
                </a:cubicBezTo>
                <a:cubicBezTo>
                  <a:pt x="756" y="0"/>
                  <a:pt x="669" y="91"/>
                  <a:pt x="654" y="90"/>
                </a:cubicBezTo>
                <a:cubicBezTo>
                  <a:pt x="578" y="97"/>
                  <a:pt x="609" y="147"/>
                  <a:pt x="549" y="177"/>
                </a:cubicBezTo>
                <a:cubicBezTo>
                  <a:pt x="489" y="207"/>
                  <a:pt x="353" y="255"/>
                  <a:pt x="296" y="270"/>
                </a:cubicBezTo>
                <a:cubicBezTo>
                  <a:pt x="239" y="285"/>
                  <a:pt x="235" y="266"/>
                  <a:pt x="204" y="267"/>
                </a:cubicBezTo>
                <a:cubicBezTo>
                  <a:pt x="175" y="274"/>
                  <a:pt x="133" y="260"/>
                  <a:pt x="109" y="274"/>
                </a:cubicBezTo>
                <a:cubicBezTo>
                  <a:pt x="85" y="288"/>
                  <a:pt x="75" y="323"/>
                  <a:pt x="58" y="351"/>
                </a:cubicBezTo>
                <a:cubicBezTo>
                  <a:pt x="41" y="379"/>
                  <a:pt x="0" y="414"/>
                  <a:pt x="7" y="441"/>
                </a:cubicBezTo>
                <a:cubicBezTo>
                  <a:pt x="14" y="468"/>
                  <a:pt x="82" y="496"/>
                  <a:pt x="101" y="510"/>
                </a:cubicBezTo>
                <a:close/>
              </a:path>
            </a:pathLst>
          </a:custGeom>
          <a:solidFill>
            <a:schemeClr val="accent1"/>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80" name="文本框 48179"/>
          <p:cNvSpPr txBox="1"/>
          <p:nvPr/>
        </p:nvSpPr>
        <p:spPr>
          <a:xfrm rot="1287773">
            <a:off x="4086225" y="4725827"/>
            <a:ext cx="1885950" cy="954107"/>
          </a:xfrm>
          <a:prstGeom prst="rect">
            <a:avLst/>
          </a:prstGeom>
          <a:noFill/>
          <a:ln w="9525">
            <a:noFill/>
          </a:ln>
        </p:spPr>
        <p:txBody>
          <a:bodyPr>
            <a:spAutoFit/>
          </a:bodyPr>
          <a:lstStyle/>
          <a:p>
            <a:pPr>
              <a:spcBef>
                <a:spcPct val="50000"/>
              </a:spcBef>
              <a:buClr>
                <a:prstClr val="white"/>
              </a:buClr>
            </a:pPr>
            <a:r>
              <a:rPr lang="zh-CN" altLang="en-US" sz="2800" b="1">
                <a:solidFill>
                  <a:srgbClr val="990099"/>
                </a:solidFill>
                <a:effectLst>
                  <a:outerShdw blurRad="38100" dist="38100" dir="2700000">
                    <a:srgbClr val="C0C0C0"/>
                  </a:outerShdw>
                </a:effectLst>
                <a:latin typeface="Times New Roman" panose="02020603050405020304" pitchFamily="18" charset="0"/>
              </a:rPr>
              <a:t>捷克斯洛伐克</a:t>
            </a:r>
          </a:p>
        </p:txBody>
      </p:sp>
      <p:sp>
        <p:nvSpPr>
          <p:cNvPr id="48184" name="文本框 48183"/>
          <p:cNvSpPr txBox="1"/>
          <p:nvPr/>
        </p:nvSpPr>
        <p:spPr>
          <a:xfrm>
            <a:off x="1925241" y="5791201"/>
            <a:ext cx="1409700" cy="829945"/>
          </a:xfrm>
          <a:prstGeom prst="rect">
            <a:avLst/>
          </a:prstGeom>
          <a:solidFill>
            <a:schemeClr val="bg1"/>
          </a:solidFill>
          <a:ln w="9525">
            <a:noFill/>
          </a:ln>
        </p:spPr>
        <p:txBody>
          <a:bodyPr>
            <a:spAutoFit/>
          </a:bodyPr>
          <a:lstStyle/>
          <a:p>
            <a:pPr>
              <a:spcBef>
                <a:spcPct val="50000"/>
              </a:spcBef>
              <a:buClr>
                <a:prstClr val="white"/>
              </a:buClr>
            </a:pPr>
            <a:r>
              <a:rPr lang="zh-CN" altLang="en-US" sz="2400" b="1">
                <a:solidFill>
                  <a:prstClr val="black"/>
                </a:solidFill>
                <a:latin typeface="Times New Roman" panose="02020603050405020304" pitchFamily="18" charset="0"/>
              </a:rPr>
              <a:t>阿尔萨斯             和洛林</a:t>
            </a:r>
          </a:p>
        </p:txBody>
      </p:sp>
      <p:sp>
        <p:nvSpPr>
          <p:cNvPr id="48185" name="文本框 48184"/>
          <p:cNvSpPr txBox="1"/>
          <p:nvPr/>
        </p:nvSpPr>
        <p:spPr>
          <a:xfrm>
            <a:off x="2033590" y="4724408"/>
            <a:ext cx="1241822" cy="460375"/>
          </a:xfrm>
          <a:prstGeom prst="rect">
            <a:avLst/>
          </a:prstGeom>
          <a:solidFill>
            <a:schemeClr val="bg1"/>
          </a:solidFill>
          <a:ln w="9525">
            <a:noFill/>
          </a:ln>
        </p:spPr>
        <p:txBody>
          <a:bodyPr>
            <a:spAutoFit/>
          </a:bodyPr>
          <a:lstStyle/>
          <a:p>
            <a:pPr>
              <a:spcBef>
                <a:spcPct val="50000"/>
              </a:spcBef>
              <a:buClr>
                <a:prstClr val="white"/>
              </a:buClr>
            </a:pPr>
            <a:r>
              <a:rPr lang="zh-CN" altLang="en-US" sz="2400" b="1">
                <a:solidFill>
                  <a:prstClr val="black"/>
                </a:solidFill>
                <a:latin typeface="Times New Roman" panose="02020603050405020304" pitchFamily="18" charset="0"/>
              </a:rPr>
              <a:t>萨尔区</a:t>
            </a:r>
          </a:p>
        </p:txBody>
      </p:sp>
      <p:sp>
        <p:nvSpPr>
          <p:cNvPr id="48187" name="文本框 48186"/>
          <p:cNvSpPr txBox="1"/>
          <p:nvPr/>
        </p:nvSpPr>
        <p:spPr>
          <a:xfrm>
            <a:off x="1818084" y="3789375"/>
            <a:ext cx="1565672" cy="398780"/>
          </a:xfrm>
          <a:prstGeom prst="rect">
            <a:avLst/>
          </a:prstGeom>
          <a:solidFill>
            <a:schemeClr val="bg1"/>
          </a:solidFill>
          <a:ln w="9525">
            <a:noFill/>
          </a:ln>
        </p:spPr>
        <p:txBody>
          <a:bodyPr>
            <a:spAutoFit/>
          </a:bodyPr>
          <a:lstStyle/>
          <a:p>
            <a:pPr>
              <a:spcBef>
                <a:spcPct val="50000"/>
              </a:spcBef>
              <a:buClr>
                <a:prstClr val="white"/>
              </a:buClr>
            </a:pPr>
            <a:r>
              <a:rPr lang="zh-CN" altLang="en-US" sz="2000" b="1">
                <a:solidFill>
                  <a:prstClr val="black"/>
                </a:solidFill>
                <a:latin typeface="Times New Roman" panose="02020603050405020304" pitchFamily="18" charset="0"/>
              </a:rPr>
              <a:t>莱茵地区</a:t>
            </a:r>
          </a:p>
        </p:txBody>
      </p:sp>
      <p:sp>
        <p:nvSpPr>
          <p:cNvPr id="48188" name="文本框 48187"/>
          <p:cNvSpPr txBox="1"/>
          <p:nvPr/>
        </p:nvSpPr>
        <p:spPr>
          <a:xfrm>
            <a:off x="2726690" y="2060575"/>
            <a:ext cx="2332355" cy="460375"/>
          </a:xfrm>
          <a:prstGeom prst="rect">
            <a:avLst/>
          </a:prstGeom>
          <a:solidFill>
            <a:schemeClr val="bg1"/>
          </a:solidFill>
          <a:ln w="9525">
            <a:noFill/>
          </a:ln>
        </p:spPr>
        <p:txBody>
          <a:bodyPr wrap="square">
            <a:spAutoFit/>
          </a:bodyPr>
          <a:lstStyle/>
          <a:p>
            <a:pPr>
              <a:spcBef>
                <a:spcPct val="50000"/>
              </a:spcBef>
              <a:buClr>
                <a:prstClr val="white"/>
              </a:buClr>
            </a:pPr>
            <a:r>
              <a:rPr lang="zh-CN" altLang="en-US" sz="2400" b="1">
                <a:solidFill>
                  <a:prstClr val="black"/>
                </a:solidFill>
                <a:latin typeface="Times New Roman" panose="02020603050405020304" pitchFamily="18" charset="0"/>
              </a:rPr>
              <a:t>归还波兰的地区</a:t>
            </a:r>
          </a:p>
        </p:txBody>
      </p:sp>
      <p:sp>
        <p:nvSpPr>
          <p:cNvPr id="48189" name="文本框 48188"/>
          <p:cNvSpPr txBox="1"/>
          <p:nvPr/>
        </p:nvSpPr>
        <p:spPr>
          <a:xfrm>
            <a:off x="5896134" y="795667"/>
            <a:ext cx="917972" cy="460375"/>
          </a:xfrm>
          <a:prstGeom prst="rect">
            <a:avLst/>
          </a:prstGeom>
          <a:solidFill>
            <a:schemeClr val="bg1"/>
          </a:solidFill>
          <a:ln w="9525">
            <a:noFill/>
          </a:ln>
        </p:spPr>
        <p:txBody>
          <a:bodyPr>
            <a:spAutoFit/>
          </a:bodyPr>
          <a:lstStyle/>
          <a:p>
            <a:pPr>
              <a:spcBef>
                <a:spcPct val="50000"/>
              </a:spcBef>
              <a:buClr>
                <a:prstClr val="white"/>
              </a:buClr>
            </a:pPr>
            <a:r>
              <a:rPr lang="zh-CN" altLang="en-US" sz="2400" b="1">
                <a:solidFill>
                  <a:prstClr val="black"/>
                </a:solidFill>
                <a:latin typeface="Times New Roman" panose="02020603050405020304" pitchFamily="18" charset="0"/>
              </a:rPr>
              <a:t>但泽</a:t>
            </a:r>
          </a:p>
        </p:txBody>
      </p:sp>
      <p:sp>
        <p:nvSpPr>
          <p:cNvPr id="48192" name="任意多边形 48191"/>
          <p:cNvSpPr/>
          <p:nvPr/>
        </p:nvSpPr>
        <p:spPr>
          <a:xfrm>
            <a:off x="2477693" y="471503"/>
            <a:ext cx="475059" cy="706437"/>
          </a:xfrm>
          <a:custGeom>
            <a:rect l="0" t="0" r="0" b="0"/>
            <a:pathLst>
              <a:path w="399" h="445">
                <a:moveTo>
                  <a:pt x="325" y="63"/>
                </a:moveTo>
                <a:cubicBezTo>
                  <a:pt x="301" y="60"/>
                  <a:pt x="210" y="8"/>
                  <a:pt x="179" y="6"/>
                </a:cubicBezTo>
                <a:cubicBezTo>
                  <a:pt x="140" y="0"/>
                  <a:pt x="119" y="18"/>
                  <a:pt x="92" y="27"/>
                </a:cubicBezTo>
                <a:cubicBezTo>
                  <a:pt x="59" y="79"/>
                  <a:pt x="49" y="8"/>
                  <a:pt x="15" y="60"/>
                </a:cubicBezTo>
                <a:cubicBezTo>
                  <a:pt x="0" y="88"/>
                  <a:pt x="80" y="178"/>
                  <a:pt x="85" y="216"/>
                </a:cubicBezTo>
                <a:cubicBezTo>
                  <a:pt x="90" y="254"/>
                  <a:pt x="50" y="260"/>
                  <a:pt x="48" y="289"/>
                </a:cubicBezTo>
                <a:cubicBezTo>
                  <a:pt x="46" y="318"/>
                  <a:pt x="66" y="365"/>
                  <a:pt x="74" y="391"/>
                </a:cubicBezTo>
                <a:cubicBezTo>
                  <a:pt x="81" y="402"/>
                  <a:pt x="85" y="438"/>
                  <a:pt x="96" y="445"/>
                </a:cubicBezTo>
                <a:cubicBezTo>
                  <a:pt x="182" y="438"/>
                  <a:pt x="264" y="433"/>
                  <a:pt x="347" y="412"/>
                </a:cubicBezTo>
                <a:cubicBezTo>
                  <a:pt x="361" y="416"/>
                  <a:pt x="378" y="431"/>
                  <a:pt x="390" y="423"/>
                </a:cubicBezTo>
                <a:cubicBezTo>
                  <a:pt x="399" y="417"/>
                  <a:pt x="382" y="402"/>
                  <a:pt x="379" y="391"/>
                </a:cubicBezTo>
                <a:cubicBezTo>
                  <a:pt x="375" y="380"/>
                  <a:pt x="377" y="366"/>
                  <a:pt x="369" y="358"/>
                </a:cubicBezTo>
                <a:cubicBezTo>
                  <a:pt x="361" y="350"/>
                  <a:pt x="346" y="352"/>
                  <a:pt x="336" y="347"/>
                </a:cubicBezTo>
                <a:cubicBezTo>
                  <a:pt x="324" y="341"/>
                  <a:pt x="314" y="332"/>
                  <a:pt x="303" y="325"/>
                </a:cubicBezTo>
                <a:cubicBezTo>
                  <a:pt x="296" y="314"/>
                  <a:pt x="283" y="305"/>
                  <a:pt x="281" y="292"/>
                </a:cubicBezTo>
                <a:cubicBezTo>
                  <a:pt x="274" y="253"/>
                  <a:pt x="319" y="225"/>
                  <a:pt x="347" y="216"/>
                </a:cubicBezTo>
                <a:cubicBezTo>
                  <a:pt x="359" y="180"/>
                  <a:pt x="387" y="121"/>
                  <a:pt x="358" y="85"/>
                </a:cubicBezTo>
                <a:cubicBezTo>
                  <a:pt x="330" y="50"/>
                  <a:pt x="259" y="112"/>
                  <a:pt x="259" y="41"/>
                </a:cubicBezTo>
              </a:path>
            </a:pathLst>
          </a:custGeom>
          <a:solidFill>
            <a:srgbClr val="CCFFCC">
              <a:alpha val="100000"/>
            </a:srgbClr>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93" name="文本框 48192"/>
          <p:cNvSpPr txBox="1"/>
          <p:nvPr/>
        </p:nvSpPr>
        <p:spPr>
          <a:xfrm>
            <a:off x="3006336" y="476264"/>
            <a:ext cx="1674019" cy="460375"/>
          </a:xfrm>
          <a:prstGeom prst="rect">
            <a:avLst/>
          </a:prstGeom>
          <a:solidFill>
            <a:schemeClr val="bg1"/>
          </a:solidFill>
          <a:ln w="9525">
            <a:noFill/>
          </a:ln>
        </p:spPr>
        <p:txBody>
          <a:bodyPr>
            <a:spAutoFit/>
          </a:bodyPr>
          <a:lstStyle/>
          <a:p>
            <a:pPr>
              <a:spcBef>
                <a:spcPct val="50000"/>
              </a:spcBef>
              <a:buClr>
                <a:prstClr val="white"/>
              </a:buClr>
            </a:pPr>
            <a:r>
              <a:rPr lang="zh-CN" altLang="en-US" sz="2400" b="1">
                <a:solidFill>
                  <a:prstClr val="black"/>
                </a:solidFill>
                <a:latin typeface="Times New Roman" panose="02020603050405020304" pitchFamily="18" charset="0"/>
              </a:rPr>
              <a:t>归还丹麦</a:t>
            </a:r>
          </a:p>
        </p:txBody>
      </p:sp>
      <p:sp>
        <p:nvSpPr>
          <p:cNvPr id="48197" name="任意多边形 48196"/>
          <p:cNvSpPr/>
          <p:nvPr/>
        </p:nvSpPr>
        <p:spPr>
          <a:xfrm>
            <a:off x="3492106" y="5602303"/>
            <a:ext cx="1639490" cy="1944687"/>
          </a:xfrm>
          <a:custGeom>
            <a:rect l="0" t="0" r="0" b="0"/>
            <a:pathLst>
              <a:path w="1377" h="1225">
                <a:moveTo>
                  <a:pt x="363" y="532"/>
                </a:moveTo>
                <a:cubicBezTo>
                  <a:pt x="369" y="552"/>
                  <a:pt x="477" y="524"/>
                  <a:pt x="466" y="570"/>
                </a:cubicBezTo>
                <a:cubicBezTo>
                  <a:pt x="172" y="468"/>
                  <a:pt x="435" y="574"/>
                  <a:pt x="414" y="608"/>
                </a:cubicBezTo>
                <a:cubicBezTo>
                  <a:pt x="419" y="637"/>
                  <a:pt x="374" y="708"/>
                  <a:pt x="402" y="749"/>
                </a:cubicBezTo>
                <a:cubicBezTo>
                  <a:pt x="430" y="790"/>
                  <a:pt x="629" y="807"/>
                  <a:pt x="581" y="853"/>
                </a:cubicBezTo>
                <a:cubicBezTo>
                  <a:pt x="513" y="887"/>
                  <a:pt x="264" y="1094"/>
                  <a:pt x="114" y="1026"/>
                </a:cubicBezTo>
                <a:cubicBezTo>
                  <a:pt x="95" y="1050"/>
                  <a:pt x="0" y="1120"/>
                  <a:pt x="141" y="1168"/>
                </a:cubicBezTo>
                <a:cubicBezTo>
                  <a:pt x="186" y="1184"/>
                  <a:pt x="261" y="1154"/>
                  <a:pt x="261" y="1154"/>
                </a:cubicBezTo>
                <a:cubicBezTo>
                  <a:pt x="371" y="1225"/>
                  <a:pt x="401" y="1217"/>
                  <a:pt x="499" y="1189"/>
                </a:cubicBezTo>
                <a:cubicBezTo>
                  <a:pt x="581" y="1077"/>
                  <a:pt x="581" y="1140"/>
                  <a:pt x="693" y="1127"/>
                </a:cubicBezTo>
                <a:cubicBezTo>
                  <a:pt x="733" y="1122"/>
                  <a:pt x="764" y="1102"/>
                  <a:pt x="799" y="1092"/>
                </a:cubicBezTo>
                <a:cubicBezTo>
                  <a:pt x="824" y="1096"/>
                  <a:pt x="849" y="1107"/>
                  <a:pt x="872" y="1106"/>
                </a:cubicBezTo>
                <a:cubicBezTo>
                  <a:pt x="915" y="1106"/>
                  <a:pt x="993" y="1094"/>
                  <a:pt x="993" y="1094"/>
                </a:cubicBezTo>
                <a:cubicBezTo>
                  <a:pt x="1045" y="1031"/>
                  <a:pt x="1113" y="987"/>
                  <a:pt x="1161" y="921"/>
                </a:cubicBezTo>
                <a:cubicBezTo>
                  <a:pt x="1185" y="887"/>
                  <a:pt x="1186" y="833"/>
                  <a:pt x="1208" y="795"/>
                </a:cubicBezTo>
                <a:cubicBezTo>
                  <a:pt x="1329" y="783"/>
                  <a:pt x="1237" y="818"/>
                  <a:pt x="1240" y="713"/>
                </a:cubicBezTo>
                <a:cubicBezTo>
                  <a:pt x="1240" y="689"/>
                  <a:pt x="1260" y="679"/>
                  <a:pt x="1271" y="661"/>
                </a:cubicBezTo>
                <a:cubicBezTo>
                  <a:pt x="1237" y="415"/>
                  <a:pt x="1343" y="732"/>
                  <a:pt x="1349" y="506"/>
                </a:cubicBezTo>
                <a:cubicBezTo>
                  <a:pt x="1351" y="466"/>
                  <a:pt x="1349" y="470"/>
                  <a:pt x="1349" y="442"/>
                </a:cubicBezTo>
                <a:cubicBezTo>
                  <a:pt x="1349" y="414"/>
                  <a:pt x="1377" y="400"/>
                  <a:pt x="1349" y="340"/>
                </a:cubicBezTo>
                <a:cubicBezTo>
                  <a:pt x="1315" y="300"/>
                  <a:pt x="1221" y="118"/>
                  <a:pt x="1182" y="84"/>
                </a:cubicBezTo>
                <a:cubicBezTo>
                  <a:pt x="1134" y="37"/>
                  <a:pt x="1097" y="8"/>
                  <a:pt x="1061" y="4"/>
                </a:cubicBezTo>
                <a:cubicBezTo>
                  <a:pt x="1025" y="0"/>
                  <a:pt x="998" y="32"/>
                  <a:pt x="965" y="58"/>
                </a:cubicBezTo>
                <a:cubicBezTo>
                  <a:pt x="932" y="84"/>
                  <a:pt x="930" y="132"/>
                  <a:pt x="862" y="160"/>
                </a:cubicBezTo>
                <a:cubicBezTo>
                  <a:pt x="858" y="165"/>
                  <a:pt x="569" y="173"/>
                  <a:pt x="555" y="224"/>
                </a:cubicBezTo>
                <a:cubicBezTo>
                  <a:pt x="510" y="381"/>
                  <a:pt x="248" y="403"/>
                  <a:pt x="389" y="429"/>
                </a:cubicBezTo>
                <a:cubicBezTo>
                  <a:pt x="299" y="429"/>
                  <a:pt x="292" y="520"/>
                  <a:pt x="357" y="477"/>
                </a:cubicBezTo>
              </a:path>
            </a:pathLst>
          </a:custGeom>
          <a:solidFill>
            <a:schemeClr val="hlink"/>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99" name="任意多边形 48198"/>
          <p:cNvSpPr/>
          <p:nvPr/>
        </p:nvSpPr>
        <p:spPr>
          <a:xfrm>
            <a:off x="5669757" y="333375"/>
            <a:ext cx="2331244" cy="5170488"/>
          </a:xfrm>
          <a:custGeom>
            <a:rect l="0" t="0" r="0" b="0"/>
            <a:pathLst>
              <a:path w="1958" h="3257">
                <a:moveTo>
                  <a:pt x="499" y="1390"/>
                </a:moveTo>
                <a:cubicBezTo>
                  <a:pt x="420" y="1407"/>
                  <a:pt x="398" y="1339"/>
                  <a:pt x="358" y="1352"/>
                </a:cubicBezTo>
                <a:cubicBezTo>
                  <a:pt x="318" y="1365"/>
                  <a:pt x="286" y="1424"/>
                  <a:pt x="256" y="1467"/>
                </a:cubicBezTo>
                <a:cubicBezTo>
                  <a:pt x="226" y="1510"/>
                  <a:pt x="207" y="1568"/>
                  <a:pt x="179" y="1608"/>
                </a:cubicBezTo>
                <a:cubicBezTo>
                  <a:pt x="151" y="1648"/>
                  <a:pt x="119" y="1684"/>
                  <a:pt x="89" y="1710"/>
                </a:cubicBezTo>
                <a:cubicBezTo>
                  <a:pt x="59" y="1736"/>
                  <a:pt x="0" y="1738"/>
                  <a:pt x="0" y="1761"/>
                </a:cubicBezTo>
                <a:cubicBezTo>
                  <a:pt x="0" y="1784"/>
                  <a:pt x="70" y="1819"/>
                  <a:pt x="89" y="1851"/>
                </a:cubicBezTo>
                <a:cubicBezTo>
                  <a:pt x="108" y="1883"/>
                  <a:pt x="104" y="1913"/>
                  <a:pt x="115" y="1953"/>
                </a:cubicBezTo>
                <a:cubicBezTo>
                  <a:pt x="126" y="1993"/>
                  <a:pt x="136" y="2043"/>
                  <a:pt x="153" y="2094"/>
                </a:cubicBezTo>
                <a:cubicBezTo>
                  <a:pt x="268" y="2171"/>
                  <a:pt x="242" y="2271"/>
                  <a:pt x="217" y="2260"/>
                </a:cubicBezTo>
                <a:cubicBezTo>
                  <a:pt x="262" y="2311"/>
                  <a:pt x="375" y="2345"/>
                  <a:pt x="422" y="2401"/>
                </a:cubicBezTo>
                <a:cubicBezTo>
                  <a:pt x="416" y="2443"/>
                  <a:pt x="502" y="2551"/>
                  <a:pt x="499" y="2593"/>
                </a:cubicBezTo>
                <a:cubicBezTo>
                  <a:pt x="477" y="2632"/>
                  <a:pt x="616" y="2670"/>
                  <a:pt x="576" y="2683"/>
                </a:cubicBezTo>
                <a:cubicBezTo>
                  <a:pt x="589" y="2700"/>
                  <a:pt x="563" y="2657"/>
                  <a:pt x="576" y="2696"/>
                </a:cubicBezTo>
                <a:cubicBezTo>
                  <a:pt x="587" y="2729"/>
                  <a:pt x="500" y="2717"/>
                  <a:pt x="491" y="2757"/>
                </a:cubicBezTo>
                <a:cubicBezTo>
                  <a:pt x="482" y="2797"/>
                  <a:pt x="449" y="2879"/>
                  <a:pt x="524" y="2939"/>
                </a:cubicBezTo>
                <a:cubicBezTo>
                  <a:pt x="600" y="3072"/>
                  <a:pt x="819" y="3086"/>
                  <a:pt x="939" y="3116"/>
                </a:cubicBezTo>
                <a:cubicBezTo>
                  <a:pt x="1016" y="3257"/>
                  <a:pt x="1166" y="3159"/>
                  <a:pt x="1300" y="3213"/>
                </a:cubicBezTo>
                <a:cubicBezTo>
                  <a:pt x="1380" y="3180"/>
                  <a:pt x="1439" y="3129"/>
                  <a:pt x="1518" y="3096"/>
                </a:cubicBezTo>
                <a:cubicBezTo>
                  <a:pt x="1589" y="2837"/>
                  <a:pt x="1570" y="2981"/>
                  <a:pt x="1543" y="2660"/>
                </a:cubicBezTo>
                <a:cubicBezTo>
                  <a:pt x="1600" y="2369"/>
                  <a:pt x="1523" y="2671"/>
                  <a:pt x="1616" y="2486"/>
                </a:cubicBezTo>
                <a:cubicBezTo>
                  <a:pt x="1630" y="2458"/>
                  <a:pt x="1627" y="2426"/>
                  <a:pt x="1639" y="2398"/>
                </a:cubicBezTo>
                <a:cubicBezTo>
                  <a:pt x="1652" y="2366"/>
                  <a:pt x="1673" y="2341"/>
                  <a:pt x="1689" y="2311"/>
                </a:cubicBezTo>
                <a:cubicBezTo>
                  <a:pt x="1704" y="2254"/>
                  <a:pt x="1720" y="2194"/>
                  <a:pt x="1736" y="2137"/>
                </a:cubicBezTo>
                <a:cubicBezTo>
                  <a:pt x="1745" y="2107"/>
                  <a:pt x="1761" y="2050"/>
                  <a:pt x="1761" y="2050"/>
                </a:cubicBezTo>
                <a:cubicBezTo>
                  <a:pt x="1714" y="1780"/>
                  <a:pt x="1714" y="1788"/>
                  <a:pt x="1736" y="1440"/>
                </a:cubicBezTo>
                <a:cubicBezTo>
                  <a:pt x="1695" y="1203"/>
                  <a:pt x="1686" y="1050"/>
                  <a:pt x="1711" y="799"/>
                </a:cubicBezTo>
                <a:cubicBezTo>
                  <a:pt x="1727" y="631"/>
                  <a:pt x="1739" y="611"/>
                  <a:pt x="1784" y="451"/>
                </a:cubicBezTo>
                <a:cubicBezTo>
                  <a:pt x="1793" y="421"/>
                  <a:pt x="1809" y="364"/>
                  <a:pt x="1809" y="364"/>
                </a:cubicBezTo>
                <a:cubicBezTo>
                  <a:pt x="1793" y="306"/>
                  <a:pt x="1777" y="246"/>
                  <a:pt x="1761" y="189"/>
                </a:cubicBezTo>
                <a:cubicBezTo>
                  <a:pt x="1752" y="159"/>
                  <a:pt x="1958" y="0"/>
                  <a:pt x="1793" y="159"/>
                </a:cubicBezTo>
                <a:cubicBezTo>
                  <a:pt x="1719" y="157"/>
                  <a:pt x="1384" y="108"/>
                  <a:pt x="1318" y="174"/>
                </a:cubicBezTo>
                <a:cubicBezTo>
                  <a:pt x="1252" y="240"/>
                  <a:pt x="1389" y="454"/>
                  <a:pt x="1395" y="558"/>
                </a:cubicBezTo>
                <a:cubicBezTo>
                  <a:pt x="1401" y="662"/>
                  <a:pt x="1367" y="735"/>
                  <a:pt x="1356" y="801"/>
                </a:cubicBezTo>
                <a:cubicBezTo>
                  <a:pt x="1345" y="867"/>
                  <a:pt x="1372" y="900"/>
                  <a:pt x="1331" y="955"/>
                </a:cubicBezTo>
                <a:cubicBezTo>
                  <a:pt x="1290" y="1010"/>
                  <a:pt x="1156" y="1111"/>
                  <a:pt x="1113" y="1134"/>
                </a:cubicBezTo>
                <a:cubicBezTo>
                  <a:pt x="1070" y="1157"/>
                  <a:pt x="1096" y="1079"/>
                  <a:pt x="1075" y="1096"/>
                </a:cubicBezTo>
                <a:cubicBezTo>
                  <a:pt x="1054" y="1113"/>
                  <a:pt x="1026" y="1210"/>
                  <a:pt x="985" y="1236"/>
                </a:cubicBezTo>
                <a:cubicBezTo>
                  <a:pt x="944" y="1262"/>
                  <a:pt x="913" y="1223"/>
                  <a:pt x="832" y="1249"/>
                </a:cubicBezTo>
                <a:cubicBezTo>
                  <a:pt x="751" y="1275"/>
                  <a:pt x="580" y="1367"/>
                  <a:pt x="499" y="1390"/>
                </a:cubicBezTo>
                <a:close/>
              </a:path>
            </a:pathLst>
          </a:custGeom>
          <a:solidFill>
            <a:schemeClr val="hlink"/>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182" name="文本框 48181"/>
          <p:cNvSpPr txBox="1"/>
          <p:nvPr/>
        </p:nvSpPr>
        <p:spPr>
          <a:xfrm rot="-3035323">
            <a:off x="3749087" y="5795345"/>
            <a:ext cx="1782763" cy="523220"/>
          </a:xfrm>
          <a:prstGeom prst="rect">
            <a:avLst/>
          </a:prstGeom>
          <a:noFill/>
          <a:ln w="9525">
            <a:noFill/>
          </a:ln>
        </p:spPr>
        <p:txBody>
          <a:bodyPr>
            <a:spAutoFit/>
          </a:bodyPr>
          <a:lstStyle/>
          <a:p>
            <a:pPr>
              <a:spcBef>
                <a:spcPct val="50000"/>
              </a:spcBef>
              <a:buClr>
                <a:prstClr val="white"/>
              </a:buClr>
            </a:pPr>
            <a:r>
              <a:rPr lang="zh-CN" altLang="en-US" sz="2800" b="1">
                <a:solidFill>
                  <a:prstClr val="white"/>
                </a:solidFill>
                <a:effectLst>
                  <a:outerShdw blurRad="38100" dist="38100" dir="2700000">
                    <a:srgbClr val="C0C0C0"/>
                  </a:outerShdw>
                </a:effectLst>
                <a:latin typeface="Times New Roman" panose="02020603050405020304" pitchFamily="18" charset="0"/>
                <a:ea typeface="黑体" panose="02010609060101010101" pitchFamily="2" charset="-122"/>
              </a:rPr>
              <a:t>奥地利</a:t>
            </a:r>
          </a:p>
        </p:txBody>
      </p:sp>
      <p:sp>
        <p:nvSpPr>
          <p:cNvPr id="48201" name="文本框 48200"/>
          <p:cNvSpPr txBox="1"/>
          <p:nvPr/>
        </p:nvSpPr>
        <p:spPr>
          <a:xfrm>
            <a:off x="2250289" y="2492375"/>
            <a:ext cx="4104085" cy="1322070"/>
          </a:xfrm>
          <a:prstGeom prst="rect">
            <a:avLst/>
          </a:prstGeom>
          <a:noFill/>
          <a:ln w="9525">
            <a:noFill/>
          </a:ln>
        </p:spPr>
        <p:txBody>
          <a:bodyPr>
            <a:spAutoFit/>
          </a:bodyPr>
          <a:lstStyle/>
          <a:p>
            <a:pPr>
              <a:spcBef>
                <a:spcPct val="50000"/>
              </a:spcBef>
            </a:pPr>
            <a:r>
              <a:rPr lang="zh-CN" altLang="en-US" sz="8000" b="1" i="1">
                <a:solidFill>
                  <a:prstClr val="white"/>
                </a:solidFill>
                <a:ea typeface="黑体" panose="02010609060101010101" pitchFamily="2" charset="-122"/>
              </a:rPr>
              <a:t>德    国</a:t>
            </a:r>
          </a:p>
        </p:txBody>
      </p:sp>
      <p:sp>
        <p:nvSpPr>
          <p:cNvPr id="48161" name="文本框 48160"/>
          <p:cNvSpPr txBox="1"/>
          <p:nvPr/>
        </p:nvSpPr>
        <p:spPr>
          <a:xfrm>
            <a:off x="3924300" y="0"/>
            <a:ext cx="4076700" cy="460375"/>
          </a:xfrm>
          <a:prstGeom prst="rect">
            <a:avLst/>
          </a:prstGeom>
          <a:solidFill>
            <a:srgbClr val="66FFFF"/>
          </a:solidFill>
          <a:ln w="9525">
            <a:noFill/>
          </a:ln>
        </p:spPr>
        <p:txBody>
          <a:bodyPr>
            <a:spAutoFit/>
          </a:bodyPr>
          <a:lstStyle/>
          <a:p>
            <a:pPr>
              <a:spcBef>
                <a:spcPct val="50000"/>
              </a:spcBef>
              <a:buClr>
                <a:prstClr val="white"/>
              </a:buClr>
            </a:pPr>
            <a:r>
              <a:rPr lang="en-US" altLang="zh-CN" sz="2400" b="1">
                <a:solidFill>
                  <a:prstClr val="black"/>
                </a:solidFill>
                <a:latin typeface="Times New Roman" panose="02020603050405020304" pitchFamily="18" charset="0"/>
              </a:rPr>
              <a:t>1919</a:t>
            </a:r>
            <a:r>
              <a:rPr lang="zh-CN" altLang="en-US" sz="2400" b="1">
                <a:solidFill>
                  <a:prstClr val="black"/>
                </a:solidFill>
                <a:latin typeface="Times New Roman" panose="02020603050405020304" pitchFamily="18" charset="0"/>
              </a:rPr>
              <a:t>年的德意志联邦共和国</a:t>
            </a:r>
            <a:endParaRPr lang="zh-CN" altLang="en-US" sz="2400">
              <a:solidFill>
                <a:prstClr val="black"/>
              </a:solidFill>
              <a:latin typeface="Times New Roman" panose="02020603050405020304" pitchFamily="18" charset="0"/>
            </a:endParaRPr>
          </a:p>
        </p:txBody>
      </p:sp>
      <p:sp>
        <p:nvSpPr>
          <p:cNvPr id="48202" name="任意多边形 48201"/>
          <p:cNvSpPr/>
          <p:nvPr/>
        </p:nvSpPr>
        <p:spPr>
          <a:xfrm>
            <a:off x="5381632" y="1052513"/>
            <a:ext cx="442913" cy="647700"/>
          </a:xfrm>
          <a:custGeom>
            <a:rect l="0" t="0" r="0" b="0"/>
            <a:pathLst>
              <a:path w="372" h="407">
                <a:moveTo>
                  <a:pt x="299" y="337"/>
                </a:moveTo>
                <a:cubicBezTo>
                  <a:pt x="261" y="309"/>
                  <a:pt x="307" y="264"/>
                  <a:pt x="325" y="222"/>
                </a:cubicBezTo>
                <a:cubicBezTo>
                  <a:pt x="332" y="186"/>
                  <a:pt x="356" y="140"/>
                  <a:pt x="363" y="119"/>
                </a:cubicBezTo>
                <a:cubicBezTo>
                  <a:pt x="370" y="98"/>
                  <a:pt x="372" y="101"/>
                  <a:pt x="366" y="95"/>
                </a:cubicBezTo>
                <a:cubicBezTo>
                  <a:pt x="360" y="89"/>
                  <a:pt x="343" y="97"/>
                  <a:pt x="327" y="83"/>
                </a:cubicBezTo>
                <a:cubicBezTo>
                  <a:pt x="311" y="69"/>
                  <a:pt x="289" y="20"/>
                  <a:pt x="271" y="10"/>
                </a:cubicBezTo>
                <a:cubicBezTo>
                  <a:pt x="253" y="0"/>
                  <a:pt x="236" y="15"/>
                  <a:pt x="220" y="23"/>
                </a:cubicBezTo>
                <a:cubicBezTo>
                  <a:pt x="204" y="31"/>
                  <a:pt x="194" y="52"/>
                  <a:pt x="174" y="56"/>
                </a:cubicBezTo>
                <a:cubicBezTo>
                  <a:pt x="154" y="60"/>
                  <a:pt x="122" y="39"/>
                  <a:pt x="98" y="44"/>
                </a:cubicBezTo>
                <a:cubicBezTo>
                  <a:pt x="74" y="49"/>
                  <a:pt x="35" y="70"/>
                  <a:pt x="28" y="89"/>
                </a:cubicBezTo>
                <a:cubicBezTo>
                  <a:pt x="21" y="108"/>
                  <a:pt x="56" y="128"/>
                  <a:pt x="56" y="158"/>
                </a:cubicBezTo>
                <a:cubicBezTo>
                  <a:pt x="56" y="235"/>
                  <a:pt x="35" y="231"/>
                  <a:pt x="28" y="268"/>
                </a:cubicBezTo>
                <a:cubicBezTo>
                  <a:pt x="21" y="305"/>
                  <a:pt x="0" y="363"/>
                  <a:pt x="15" y="383"/>
                </a:cubicBezTo>
                <a:cubicBezTo>
                  <a:pt x="36" y="407"/>
                  <a:pt x="88" y="391"/>
                  <a:pt x="120" y="388"/>
                </a:cubicBezTo>
                <a:cubicBezTo>
                  <a:pt x="150" y="387"/>
                  <a:pt x="167" y="383"/>
                  <a:pt x="197" y="375"/>
                </a:cubicBezTo>
                <a:cubicBezTo>
                  <a:pt x="227" y="367"/>
                  <a:pt x="278" y="345"/>
                  <a:pt x="299" y="337"/>
                </a:cubicBezTo>
                <a:close/>
              </a:path>
            </a:pathLst>
          </a:custGeom>
          <a:solidFill>
            <a:srgbClr val="CC99FF">
              <a:alpha val="100000"/>
            </a:srgbClr>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200" name="任意多边形 48199"/>
          <p:cNvSpPr/>
          <p:nvPr/>
        </p:nvSpPr>
        <p:spPr>
          <a:xfrm>
            <a:off x="4907763" y="508000"/>
            <a:ext cx="3006329" cy="4921250"/>
          </a:xfrm>
          <a:custGeom>
            <a:rect l="0" t="0" r="0" b="0"/>
            <a:pathLst>
              <a:path w="2525" h="3100">
                <a:moveTo>
                  <a:pt x="345" y="480"/>
                </a:moveTo>
                <a:cubicBezTo>
                  <a:pt x="319" y="490"/>
                  <a:pt x="343" y="474"/>
                  <a:pt x="345" y="512"/>
                </a:cubicBezTo>
                <a:cubicBezTo>
                  <a:pt x="347" y="550"/>
                  <a:pt x="339" y="677"/>
                  <a:pt x="358" y="711"/>
                </a:cubicBezTo>
                <a:cubicBezTo>
                  <a:pt x="377" y="745"/>
                  <a:pt x="447" y="684"/>
                  <a:pt x="460" y="717"/>
                </a:cubicBezTo>
                <a:cubicBezTo>
                  <a:pt x="451" y="764"/>
                  <a:pt x="431" y="857"/>
                  <a:pt x="435" y="910"/>
                </a:cubicBezTo>
                <a:cubicBezTo>
                  <a:pt x="439" y="963"/>
                  <a:pt x="516" y="985"/>
                  <a:pt x="486" y="1038"/>
                </a:cubicBezTo>
                <a:cubicBezTo>
                  <a:pt x="456" y="1091"/>
                  <a:pt x="300" y="1201"/>
                  <a:pt x="256" y="1230"/>
                </a:cubicBezTo>
                <a:cubicBezTo>
                  <a:pt x="250" y="1260"/>
                  <a:pt x="237" y="1184"/>
                  <a:pt x="224" y="1211"/>
                </a:cubicBezTo>
                <a:cubicBezTo>
                  <a:pt x="212" y="1236"/>
                  <a:pt x="185" y="1247"/>
                  <a:pt x="174" y="1271"/>
                </a:cubicBezTo>
                <a:cubicBezTo>
                  <a:pt x="151" y="1326"/>
                  <a:pt x="0" y="1447"/>
                  <a:pt x="38" y="1473"/>
                </a:cubicBezTo>
                <a:cubicBezTo>
                  <a:pt x="28" y="1531"/>
                  <a:pt x="49" y="1577"/>
                  <a:pt x="76" y="1626"/>
                </a:cubicBezTo>
                <a:cubicBezTo>
                  <a:pt x="103" y="1675"/>
                  <a:pt x="162" y="1732"/>
                  <a:pt x="199" y="1764"/>
                </a:cubicBezTo>
                <a:cubicBezTo>
                  <a:pt x="210" y="1805"/>
                  <a:pt x="262" y="1805"/>
                  <a:pt x="296" y="1821"/>
                </a:cubicBezTo>
                <a:cubicBezTo>
                  <a:pt x="344" y="1843"/>
                  <a:pt x="442" y="1881"/>
                  <a:pt x="442" y="1881"/>
                </a:cubicBezTo>
                <a:cubicBezTo>
                  <a:pt x="496" y="1982"/>
                  <a:pt x="658" y="2009"/>
                  <a:pt x="742" y="2074"/>
                </a:cubicBezTo>
                <a:cubicBezTo>
                  <a:pt x="812" y="2205"/>
                  <a:pt x="922" y="2367"/>
                  <a:pt x="972" y="2490"/>
                </a:cubicBezTo>
                <a:cubicBezTo>
                  <a:pt x="1004" y="2569"/>
                  <a:pt x="1001" y="2625"/>
                  <a:pt x="1049" y="2644"/>
                </a:cubicBezTo>
                <a:cubicBezTo>
                  <a:pt x="1060" y="2677"/>
                  <a:pt x="1115" y="2779"/>
                  <a:pt x="1164" y="2829"/>
                </a:cubicBezTo>
                <a:cubicBezTo>
                  <a:pt x="1213" y="2879"/>
                  <a:pt x="1280" y="2918"/>
                  <a:pt x="1344" y="2944"/>
                </a:cubicBezTo>
                <a:cubicBezTo>
                  <a:pt x="1388" y="2982"/>
                  <a:pt x="1480" y="2961"/>
                  <a:pt x="1548" y="2982"/>
                </a:cubicBezTo>
                <a:cubicBezTo>
                  <a:pt x="1601" y="3003"/>
                  <a:pt x="1630" y="3057"/>
                  <a:pt x="1664" y="3072"/>
                </a:cubicBezTo>
                <a:cubicBezTo>
                  <a:pt x="1698" y="3087"/>
                  <a:pt x="1698" y="3070"/>
                  <a:pt x="1753" y="3072"/>
                </a:cubicBezTo>
                <a:cubicBezTo>
                  <a:pt x="1824" y="3083"/>
                  <a:pt x="1938" y="3100"/>
                  <a:pt x="1996" y="3085"/>
                </a:cubicBezTo>
                <a:cubicBezTo>
                  <a:pt x="2064" y="3068"/>
                  <a:pt x="2131" y="2998"/>
                  <a:pt x="2163" y="2970"/>
                </a:cubicBezTo>
                <a:cubicBezTo>
                  <a:pt x="2195" y="2942"/>
                  <a:pt x="2175" y="2950"/>
                  <a:pt x="2188" y="2918"/>
                </a:cubicBezTo>
                <a:cubicBezTo>
                  <a:pt x="2233" y="2871"/>
                  <a:pt x="2216" y="2825"/>
                  <a:pt x="2240" y="2778"/>
                </a:cubicBezTo>
                <a:cubicBezTo>
                  <a:pt x="2264" y="2731"/>
                  <a:pt x="2324" y="2687"/>
                  <a:pt x="2332" y="2636"/>
                </a:cubicBezTo>
                <a:cubicBezTo>
                  <a:pt x="2389" y="2345"/>
                  <a:pt x="2316" y="2624"/>
                  <a:pt x="2291" y="2470"/>
                </a:cubicBezTo>
                <a:cubicBezTo>
                  <a:pt x="2342" y="2470"/>
                  <a:pt x="2279" y="2409"/>
                  <a:pt x="2291" y="2381"/>
                </a:cubicBezTo>
                <a:cubicBezTo>
                  <a:pt x="2304" y="2349"/>
                  <a:pt x="2288" y="2334"/>
                  <a:pt x="2304" y="2304"/>
                </a:cubicBezTo>
                <a:cubicBezTo>
                  <a:pt x="2319" y="2247"/>
                  <a:pt x="2278" y="2150"/>
                  <a:pt x="2355" y="2112"/>
                </a:cubicBezTo>
                <a:cubicBezTo>
                  <a:pt x="2364" y="2082"/>
                  <a:pt x="2290" y="2010"/>
                  <a:pt x="2380" y="2035"/>
                </a:cubicBezTo>
                <a:cubicBezTo>
                  <a:pt x="2350" y="1997"/>
                  <a:pt x="2382" y="1928"/>
                  <a:pt x="2380" y="1856"/>
                </a:cubicBezTo>
                <a:cubicBezTo>
                  <a:pt x="2378" y="1784"/>
                  <a:pt x="2364" y="1675"/>
                  <a:pt x="2368" y="1600"/>
                </a:cubicBezTo>
                <a:cubicBezTo>
                  <a:pt x="2372" y="1525"/>
                  <a:pt x="2404" y="1547"/>
                  <a:pt x="2406" y="1408"/>
                </a:cubicBezTo>
                <a:cubicBezTo>
                  <a:pt x="2365" y="1171"/>
                  <a:pt x="2291" y="998"/>
                  <a:pt x="2380" y="768"/>
                </a:cubicBezTo>
                <a:cubicBezTo>
                  <a:pt x="2396" y="600"/>
                  <a:pt x="2335" y="582"/>
                  <a:pt x="2380" y="422"/>
                </a:cubicBezTo>
                <a:cubicBezTo>
                  <a:pt x="2389" y="392"/>
                  <a:pt x="2444" y="294"/>
                  <a:pt x="2444" y="294"/>
                </a:cubicBezTo>
                <a:cubicBezTo>
                  <a:pt x="2428" y="236"/>
                  <a:pt x="2409" y="211"/>
                  <a:pt x="2393" y="154"/>
                </a:cubicBezTo>
                <a:cubicBezTo>
                  <a:pt x="2384" y="124"/>
                  <a:pt x="2525" y="78"/>
                  <a:pt x="2525" y="78"/>
                </a:cubicBezTo>
                <a:cubicBezTo>
                  <a:pt x="2157" y="116"/>
                  <a:pt x="2176" y="0"/>
                  <a:pt x="2009" y="102"/>
                </a:cubicBezTo>
                <a:cubicBezTo>
                  <a:pt x="1927" y="159"/>
                  <a:pt x="2033" y="331"/>
                  <a:pt x="2035" y="422"/>
                </a:cubicBezTo>
                <a:cubicBezTo>
                  <a:pt x="2037" y="513"/>
                  <a:pt x="2028" y="595"/>
                  <a:pt x="2022" y="647"/>
                </a:cubicBezTo>
                <a:cubicBezTo>
                  <a:pt x="2016" y="699"/>
                  <a:pt x="2017" y="724"/>
                  <a:pt x="1996" y="737"/>
                </a:cubicBezTo>
                <a:cubicBezTo>
                  <a:pt x="1936" y="735"/>
                  <a:pt x="1902" y="713"/>
                  <a:pt x="1894" y="724"/>
                </a:cubicBezTo>
                <a:cubicBezTo>
                  <a:pt x="1886" y="735"/>
                  <a:pt x="1949" y="790"/>
                  <a:pt x="1945" y="801"/>
                </a:cubicBezTo>
                <a:cubicBezTo>
                  <a:pt x="1941" y="812"/>
                  <a:pt x="1885" y="780"/>
                  <a:pt x="1868" y="788"/>
                </a:cubicBezTo>
                <a:cubicBezTo>
                  <a:pt x="1852" y="818"/>
                  <a:pt x="1848" y="816"/>
                  <a:pt x="1843" y="852"/>
                </a:cubicBezTo>
                <a:cubicBezTo>
                  <a:pt x="1839" y="882"/>
                  <a:pt x="1676" y="963"/>
                  <a:pt x="1676" y="993"/>
                </a:cubicBezTo>
                <a:cubicBezTo>
                  <a:pt x="1676" y="1001"/>
                  <a:pt x="1589" y="1080"/>
                  <a:pt x="1561" y="1121"/>
                </a:cubicBezTo>
                <a:cubicBezTo>
                  <a:pt x="1561" y="1146"/>
                  <a:pt x="1301" y="1076"/>
                  <a:pt x="1228" y="1095"/>
                </a:cubicBezTo>
                <a:cubicBezTo>
                  <a:pt x="1151" y="1072"/>
                  <a:pt x="1202" y="1045"/>
                  <a:pt x="1164" y="1024"/>
                </a:cubicBezTo>
                <a:cubicBezTo>
                  <a:pt x="1128" y="1019"/>
                  <a:pt x="1047" y="1062"/>
                  <a:pt x="1011" y="1062"/>
                </a:cubicBezTo>
                <a:cubicBezTo>
                  <a:pt x="989" y="1056"/>
                  <a:pt x="967" y="1037"/>
                  <a:pt x="947" y="1024"/>
                </a:cubicBezTo>
                <a:cubicBezTo>
                  <a:pt x="924" y="1007"/>
                  <a:pt x="933" y="955"/>
                  <a:pt x="908" y="947"/>
                </a:cubicBezTo>
                <a:cubicBezTo>
                  <a:pt x="899" y="917"/>
                  <a:pt x="869" y="860"/>
                  <a:pt x="853" y="835"/>
                </a:cubicBezTo>
                <a:cubicBezTo>
                  <a:pt x="826" y="792"/>
                  <a:pt x="934" y="691"/>
                  <a:pt x="934" y="691"/>
                </a:cubicBezTo>
                <a:cubicBezTo>
                  <a:pt x="943" y="655"/>
                  <a:pt x="977" y="613"/>
                  <a:pt x="960" y="589"/>
                </a:cubicBezTo>
                <a:cubicBezTo>
                  <a:pt x="943" y="565"/>
                  <a:pt x="868" y="572"/>
                  <a:pt x="832" y="544"/>
                </a:cubicBezTo>
                <a:cubicBezTo>
                  <a:pt x="787" y="494"/>
                  <a:pt x="778" y="442"/>
                  <a:pt x="742" y="422"/>
                </a:cubicBezTo>
                <a:cubicBezTo>
                  <a:pt x="710" y="391"/>
                  <a:pt x="687" y="363"/>
                  <a:pt x="640" y="358"/>
                </a:cubicBezTo>
                <a:cubicBezTo>
                  <a:pt x="593" y="353"/>
                  <a:pt x="509" y="371"/>
                  <a:pt x="460" y="391"/>
                </a:cubicBezTo>
                <a:cubicBezTo>
                  <a:pt x="411" y="411"/>
                  <a:pt x="369" y="462"/>
                  <a:pt x="345" y="480"/>
                </a:cubicBezTo>
                <a:close/>
              </a:path>
            </a:pathLst>
          </a:custGeom>
          <a:solidFill>
            <a:schemeClr val="hlink"/>
          </a:solidFill>
          <a:ln w="9525" cap="flat" cmpd="sng">
            <a:solidFill>
              <a:schemeClr val="tx1"/>
            </a:solidFill>
            <a:prstDash val="solid"/>
            <a:headEnd type="none" w="med" len="med"/>
            <a:tailEnd type="none" w="med" len="med"/>
          </a:ln>
        </p:spPr>
        <p:txBody>
          <a:bodyPr/>
          <a:lstStyle/>
          <a:p>
            <a:endParaRPr lang="zh-CN" altLang="en-US">
              <a:solidFill>
                <a:prstClr val="black"/>
              </a:solidFill>
            </a:endParaRPr>
          </a:p>
        </p:txBody>
      </p:sp>
      <p:sp>
        <p:nvSpPr>
          <p:cNvPr id="48203" name="文本框 48202"/>
          <p:cNvSpPr txBox="1"/>
          <p:nvPr/>
        </p:nvSpPr>
        <p:spPr>
          <a:xfrm>
            <a:off x="2952750" y="1196975"/>
            <a:ext cx="1424305" cy="829945"/>
          </a:xfrm>
          <a:prstGeom prst="rect">
            <a:avLst/>
          </a:prstGeom>
          <a:solidFill>
            <a:schemeClr val="bg1"/>
          </a:solidFill>
          <a:ln w="9525">
            <a:noFill/>
          </a:ln>
        </p:spPr>
        <p:txBody>
          <a:bodyPr wrap="square">
            <a:spAutoFit/>
          </a:bodyPr>
          <a:lstStyle/>
          <a:p>
            <a:pPr>
              <a:spcBef>
                <a:spcPct val="50000"/>
              </a:spcBef>
              <a:buClr>
                <a:prstClr val="white"/>
              </a:buClr>
            </a:pPr>
            <a:r>
              <a:rPr lang="en-US" altLang="zh-CN" sz="2400" b="1">
                <a:solidFill>
                  <a:prstClr val="black"/>
                </a:solidFill>
                <a:latin typeface="Times New Roman" panose="02020603050405020304" pitchFamily="18" charset="0"/>
              </a:rPr>
              <a:t>“</a:t>
            </a:r>
            <a:r>
              <a:rPr lang="zh-CN" altLang="en-US" sz="2400" b="1">
                <a:solidFill>
                  <a:prstClr val="black"/>
                </a:solidFill>
                <a:latin typeface="Times New Roman" panose="02020603050405020304" pitchFamily="18" charset="0"/>
              </a:rPr>
              <a:t>波兰走廊”</a:t>
            </a:r>
          </a:p>
        </p:txBody>
      </p:sp>
      <p:sp>
        <p:nvSpPr>
          <p:cNvPr id="48198" name="文本框 48197"/>
          <p:cNvSpPr txBox="1"/>
          <p:nvPr/>
        </p:nvSpPr>
        <p:spPr>
          <a:xfrm>
            <a:off x="6030517" y="2997212"/>
            <a:ext cx="1296590" cy="1200329"/>
          </a:xfrm>
          <a:prstGeom prst="rect">
            <a:avLst/>
          </a:prstGeom>
          <a:noFill/>
          <a:ln w="9525">
            <a:noFill/>
          </a:ln>
        </p:spPr>
        <p:txBody>
          <a:bodyPr>
            <a:spAutoFit/>
          </a:bodyPr>
          <a:lstStyle/>
          <a:p>
            <a:pPr>
              <a:spcBef>
                <a:spcPct val="50000"/>
              </a:spcBef>
            </a:pPr>
            <a:r>
              <a:rPr lang="zh-CN" altLang="en-US" sz="3600" b="1" i="1">
                <a:solidFill>
                  <a:prstClr val="white"/>
                </a:solidFill>
                <a:ea typeface="黑体" panose="02010609060101010101" pitchFamily="2" charset="-122"/>
              </a:rPr>
              <a:t>波  兰</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37" fill="hold"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arn(outVertical)">
                                      <p:cBhvr>
                                        <p:cTn id="7" dur="500"/>
                                        <p:tgtEl>
                                          <p:spTgt spid="4813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8201"/>
                                        </p:tgtEl>
                                        <p:attrNameLst>
                                          <p:attrName>style.visibility</p:attrName>
                                        </p:attrNameLst>
                                      </p:cBhvr>
                                      <p:to>
                                        <p:strVal val="visible"/>
                                      </p:to>
                                    </p:set>
                                    <p:animEffect transition="in" filter="wipe(left)">
                                      <p:cBhvr>
                                        <p:cTn id="12" dur="500"/>
                                        <p:tgtEl>
                                          <p:spTgt spid="48201"/>
                                        </p:tgtEl>
                                      </p:cBhvr>
                                    </p:animEffect>
                                  </p:childTnLst>
                                </p:cTn>
                              </p:par>
                              <p:par>
                                <p:cTn id="13" presetID="9" presetClass="entr" presetSubtype="0" fill="hold" nodeType="withEffect">
                                  <p:stCondLst>
                                    <p:cond delay="0"/>
                                  </p:stCondLst>
                                  <p:childTnLst>
                                    <p:set>
                                      <p:cBhvr>
                                        <p:cTn id="14" dur="1" fill="hold">
                                          <p:stCondLst>
                                            <p:cond delay="0"/>
                                          </p:stCondLst>
                                        </p:cTn>
                                        <p:tgtEl>
                                          <p:spTgt spid="48197"/>
                                        </p:tgtEl>
                                        <p:attrNameLst>
                                          <p:attrName>style.visibility</p:attrName>
                                        </p:attrNameLst>
                                      </p:cBhvr>
                                      <p:to>
                                        <p:strVal val="visible"/>
                                      </p:to>
                                    </p:set>
                                    <p:animEffect transition="in" filter="dissolve">
                                      <p:cBhvr>
                                        <p:cTn id="15" dur="500"/>
                                        <p:tgtEl>
                                          <p:spTgt spid="48197"/>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48180"/>
                                        </p:tgtEl>
                                        <p:attrNameLst>
                                          <p:attrName>style.visibility</p:attrName>
                                        </p:attrNameLst>
                                      </p:cBhvr>
                                      <p:to>
                                        <p:strVal val="visible"/>
                                      </p:to>
                                    </p:set>
                                    <p:animEffect transition="in" filter="dissolve">
                                      <p:cBhvr>
                                        <p:cTn id="18" dur="500"/>
                                        <p:tgtEl>
                                          <p:spTgt spid="48180"/>
                                        </p:tgtEl>
                                      </p:cBhvr>
                                    </p:animEffect>
                                  </p:childTnLst>
                                </p:cTn>
                              </p:par>
                              <p:par>
                                <p:cTn id="19" presetID="9" presetClass="entr" presetSubtype="0" fill="hold" nodeType="withEffect">
                                  <p:stCondLst>
                                    <p:cond delay="0"/>
                                  </p:stCondLst>
                                  <p:childTnLst>
                                    <p:set>
                                      <p:cBhvr>
                                        <p:cTn id="20" dur="1" fill="hold">
                                          <p:stCondLst>
                                            <p:cond delay="0"/>
                                          </p:stCondLst>
                                        </p:cTn>
                                        <p:tgtEl>
                                          <p:spTgt spid="48179"/>
                                        </p:tgtEl>
                                        <p:attrNameLst>
                                          <p:attrName>style.visibility</p:attrName>
                                        </p:attrNameLst>
                                      </p:cBhvr>
                                      <p:to>
                                        <p:strVal val="visible"/>
                                      </p:to>
                                    </p:set>
                                    <p:animEffect transition="in" filter="dissolve">
                                      <p:cBhvr>
                                        <p:cTn id="21" dur="500"/>
                                        <p:tgtEl>
                                          <p:spTgt spid="48179"/>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48182"/>
                                        </p:tgtEl>
                                        <p:attrNameLst>
                                          <p:attrName>style.visibility</p:attrName>
                                        </p:attrNameLst>
                                      </p:cBhvr>
                                      <p:to>
                                        <p:strVal val="visible"/>
                                      </p:to>
                                    </p:set>
                                    <p:animEffect transition="in" filter="dissolve">
                                      <p:cBhvr>
                                        <p:cTn id="24" dur="500"/>
                                        <p:tgtEl>
                                          <p:spTgt spid="48182"/>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9" presetClass="entr" presetSubtype="0" fill="hold" nodeType="clickEffect">
                                  <p:stCondLst>
                                    <p:cond delay="0"/>
                                  </p:stCondLst>
                                  <p:childTnLst>
                                    <p:set>
                                      <p:cBhvr>
                                        <p:cTn id="28" dur="1" fill="hold">
                                          <p:stCondLst>
                                            <p:cond delay="0"/>
                                          </p:stCondLst>
                                        </p:cTn>
                                        <p:tgtEl>
                                          <p:spTgt spid="48169"/>
                                        </p:tgtEl>
                                        <p:attrNameLst>
                                          <p:attrName>style.visibility</p:attrName>
                                        </p:attrNameLst>
                                      </p:cBhvr>
                                      <p:to>
                                        <p:strVal val="visible"/>
                                      </p:to>
                                    </p:set>
                                    <p:animEffect transition="in" filter="dissolve">
                                      <p:cBhvr>
                                        <p:cTn id="29" dur="500"/>
                                        <p:tgtEl>
                                          <p:spTgt spid="48169"/>
                                        </p:tgtEl>
                                      </p:cBhvr>
                                    </p:animEffect>
                                  </p:childTnLst>
                                </p:cTn>
                              </p:par>
                            </p:childTnLst>
                          </p:cTn>
                        </p:par>
                        <p:par>
                          <p:cTn id="30" fill="hold" nodeType="afterGroup">
                            <p:stCondLst>
                              <p:cond delay="500"/>
                            </p:stCondLst>
                            <p:childTnLst>
                              <p:par>
                                <p:cTn id="31" presetID="22" presetClass="entr" presetSubtype="4" fill="hold" grpId="0" nodeType="afterEffect">
                                  <p:stCondLst>
                                    <p:cond delay="0"/>
                                  </p:stCondLst>
                                  <p:childTnLst>
                                    <p:set>
                                      <p:cBhvr>
                                        <p:cTn id="32" dur="1" fill="hold">
                                          <p:stCondLst>
                                            <p:cond delay="0"/>
                                          </p:stCondLst>
                                        </p:cTn>
                                        <p:tgtEl>
                                          <p:spTgt spid="48184"/>
                                        </p:tgtEl>
                                        <p:attrNameLst>
                                          <p:attrName>style.visibility</p:attrName>
                                        </p:attrNameLst>
                                      </p:cBhvr>
                                      <p:to>
                                        <p:strVal val="visible"/>
                                      </p:to>
                                    </p:set>
                                    <p:animEffect transition="in" filter="wipe(down)">
                                      <p:cBhvr>
                                        <p:cTn id="33" dur="500"/>
                                        <p:tgtEl>
                                          <p:spTgt spid="4818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9" presetClass="entr" presetSubtype="0" fill="hold" nodeType="clickEffect">
                                  <p:stCondLst>
                                    <p:cond delay="0"/>
                                  </p:stCondLst>
                                  <p:childTnLst>
                                    <p:set>
                                      <p:cBhvr>
                                        <p:cTn id="37" dur="1" fill="hold">
                                          <p:stCondLst>
                                            <p:cond delay="0"/>
                                          </p:stCondLst>
                                        </p:cTn>
                                        <p:tgtEl>
                                          <p:spTgt spid="48168"/>
                                        </p:tgtEl>
                                        <p:attrNameLst>
                                          <p:attrName>style.visibility</p:attrName>
                                        </p:attrNameLst>
                                      </p:cBhvr>
                                      <p:to>
                                        <p:strVal val="visible"/>
                                      </p:to>
                                    </p:set>
                                    <p:animEffect transition="in" filter="dissolve">
                                      <p:cBhvr>
                                        <p:cTn id="38" dur="500"/>
                                        <p:tgtEl>
                                          <p:spTgt spid="48168"/>
                                        </p:tgtEl>
                                      </p:cBhvr>
                                    </p:animEffect>
                                  </p:childTnLst>
                                </p:cTn>
                              </p:par>
                            </p:childTnLst>
                          </p:cTn>
                        </p:par>
                        <p:par>
                          <p:cTn id="39" fill="hold" nodeType="afterGroup">
                            <p:stCondLst>
                              <p:cond delay="500"/>
                            </p:stCondLst>
                            <p:childTnLst>
                              <p:par>
                                <p:cTn id="40" presetID="22" presetClass="entr" presetSubtype="2" fill="hold" grpId="0" nodeType="afterEffect">
                                  <p:stCondLst>
                                    <p:cond delay="0"/>
                                  </p:stCondLst>
                                  <p:childTnLst>
                                    <p:set>
                                      <p:cBhvr>
                                        <p:cTn id="41" dur="1" fill="hold">
                                          <p:stCondLst>
                                            <p:cond delay="0"/>
                                          </p:stCondLst>
                                        </p:cTn>
                                        <p:tgtEl>
                                          <p:spTgt spid="48185"/>
                                        </p:tgtEl>
                                        <p:attrNameLst>
                                          <p:attrName>style.visibility</p:attrName>
                                        </p:attrNameLst>
                                      </p:cBhvr>
                                      <p:to>
                                        <p:strVal val="visible"/>
                                      </p:to>
                                    </p:set>
                                    <p:animEffect transition="in" filter="wipe(right)">
                                      <p:cBhvr>
                                        <p:cTn id="42" dur="500"/>
                                        <p:tgtEl>
                                          <p:spTgt spid="4818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9" presetClass="entr" presetSubtype="0" fill="hold" nodeType="clickEffect">
                                  <p:stCondLst>
                                    <p:cond delay="0"/>
                                  </p:stCondLst>
                                  <p:childTnLst>
                                    <p:set>
                                      <p:cBhvr>
                                        <p:cTn id="46" dur="1" fill="hold">
                                          <p:stCondLst>
                                            <p:cond delay="0"/>
                                          </p:stCondLst>
                                        </p:cTn>
                                        <p:tgtEl>
                                          <p:spTgt spid="48167"/>
                                        </p:tgtEl>
                                        <p:attrNameLst>
                                          <p:attrName>style.visibility</p:attrName>
                                        </p:attrNameLst>
                                      </p:cBhvr>
                                      <p:to>
                                        <p:strVal val="visible"/>
                                      </p:to>
                                    </p:set>
                                    <p:animEffect transition="in" filter="dissolve">
                                      <p:cBhvr>
                                        <p:cTn id="47" dur="500"/>
                                        <p:tgtEl>
                                          <p:spTgt spid="48167"/>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9" presetClass="entr" presetSubtype="0" fill="hold" nodeType="clickEffect">
                                  <p:stCondLst>
                                    <p:cond delay="0"/>
                                  </p:stCondLst>
                                  <p:childTnLst>
                                    <p:set>
                                      <p:cBhvr>
                                        <p:cTn id="51" dur="1" fill="hold">
                                          <p:stCondLst>
                                            <p:cond delay="0"/>
                                          </p:stCondLst>
                                        </p:cTn>
                                        <p:tgtEl>
                                          <p:spTgt spid="48170"/>
                                        </p:tgtEl>
                                        <p:attrNameLst>
                                          <p:attrName>style.visibility</p:attrName>
                                        </p:attrNameLst>
                                      </p:cBhvr>
                                      <p:to>
                                        <p:strVal val="visible"/>
                                      </p:to>
                                    </p:set>
                                    <p:animEffect transition="in" filter="dissolve">
                                      <p:cBhvr>
                                        <p:cTn id="52" dur="500"/>
                                        <p:tgtEl>
                                          <p:spTgt spid="48170"/>
                                        </p:tgtEl>
                                      </p:cBhvr>
                                    </p:animEffect>
                                  </p:childTnLst>
                                </p:cTn>
                              </p:par>
                            </p:childTnLst>
                          </p:cTn>
                        </p:par>
                        <p:par>
                          <p:cTn id="53" fill="hold" nodeType="afterGroup">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48187"/>
                                        </p:tgtEl>
                                        <p:attrNameLst>
                                          <p:attrName>style.visibility</p:attrName>
                                        </p:attrNameLst>
                                      </p:cBhvr>
                                      <p:to>
                                        <p:strVal val="visible"/>
                                      </p:to>
                                    </p:set>
                                    <p:animEffect transition="in" filter="wipe(left)">
                                      <p:cBhvr>
                                        <p:cTn id="56" dur="500"/>
                                        <p:tgtEl>
                                          <p:spTgt spid="48187"/>
                                        </p:tgtEl>
                                      </p:cBhvr>
                                    </p:animEffect>
                                  </p:childTnLst>
                                </p:cTn>
                              </p:par>
                            </p:childTnLst>
                          </p:cTn>
                        </p:par>
                      </p:childTnLst>
                    </p:cTn>
                  </p:par>
                  <p:par>
                    <p:cTn id="57" fill="hold" nodeType="clickPar">
                      <p:stCondLst>
                        <p:cond delay="indefinite"/>
                      </p:stCondLst>
                      <p:childTnLst>
                        <p:par>
                          <p:cTn id="58" fill="hold" nodeType="afterGroup">
                            <p:stCondLst>
                              <p:cond delay="0"/>
                            </p:stCondLst>
                            <p:childTnLst>
                              <p:par>
                                <p:cTn id="59" presetID="9" presetClass="entr" presetSubtype="0" fill="hold" nodeType="clickEffect">
                                  <p:stCondLst>
                                    <p:cond delay="0"/>
                                  </p:stCondLst>
                                  <p:childTnLst>
                                    <p:set>
                                      <p:cBhvr>
                                        <p:cTn id="60" dur="1" fill="hold">
                                          <p:stCondLst>
                                            <p:cond delay="0"/>
                                          </p:stCondLst>
                                        </p:cTn>
                                        <p:tgtEl>
                                          <p:spTgt spid="48199"/>
                                        </p:tgtEl>
                                        <p:attrNameLst>
                                          <p:attrName>style.visibility</p:attrName>
                                        </p:attrNameLst>
                                      </p:cBhvr>
                                      <p:to>
                                        <p:strVal val="visible"/>
                                      </p:to>
                                    </p:set>
                                    <p:animEffect transition="in" filter="dissolve">
                                      <p:cBhvr>
                                        <p:cTn id="61" dur="500"/>
                                        <p:tgtEl>
                                          <p:spTgt spid="48199"/>
                                        </p:tgtEl>
                                      </p:cBhvr>
                                    </p:animEffect>
                                  </p:childTnLst>
                                </p:cTn>
                              </p:par>
                            </p:childTnLst>
                          </p:cTn>
                        </p:par>
                        <p:par>
                          <p:cTn id="62" fill="hold" nodeType="afterGroup">
                            <p:stCondLst>
                              <p:cond delay="500"/>
                            </p:stCondLst>
                            <p:childTnLst>
                              <p:par>
                                <p:cTn id="63" presetID="22" presetClass="entr" presetSubtype="4" fill="hold" grpId="0" nodeType="afterEffect">
                                  <p:stCondLst>
                                    <p:cond delay="0"/>
                                  </p:stCondLst>
                                  <p:childTnLst>
                                    <p:set>
                                      <p:cBhvr>
                                        <p:cTn id="64" dur="1" fill="hold">
                                          <p:stCondLst>
                                            <p:cond delay="0"/>
                                          </p:stCondLst>
                                        </p:cTn>
                                        <p:tgtEl>
                                          <p:spTgt spid="48198"/>
                                        </p:tgtEl>
                                        <p:attrNameLst>
                                          <p:attrName>style.visibility</p:attrName>
                                        </p:attrNameLst>
                                      </p:cBhvr>
                                      <p:to>
                                        <p:strVal val="visible"/>
                                      </p:to>
                                    </p:set>
                                    <p:animEffect transition="in" filter="wipe(down)">
                                      <p:cBhvr>
                                        <p:cTn id="65" dur="500"/>
                                        <p:tgtEl>
                                          <p:spTgt spid="48198"/>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9" presetClass="entr" presetSubtype="0" fill="hold" nodeType="clickEffect">
                                  <p:stCondLst>
                                    <p:cond delay="0"/>
                                  </p:stCondLst>
                                  <p:childTnLst>
                                    <p:set>
                                      <p:cBhvr>
                                        <p:cTn id="69" dur="1" fill="hold">
                                          <p:stCondLst>
                                            <p:cond delay="0"/>
                                          </p:stCondLst>
                                        </p:cTn>
                                        <p:tgtEl>
                                          <p:spTgt spid="48164"/>
                                        </p:tgtEl>
                                        <p:attrNameLst>
                                          <p:attrName>style.visibility</p:attrName>
                                        </p:attrNameLst>
                                      </p:cBhvr>
                                      <p:to>
                                        <p:strVal val="visible"/>
                                      </p:to>
                                    </p:set>
                                    <p:animEffect transition="in" filter="dissolve">
                                      <p:cBhvr>
                                        <p:cTn id="70" dur="500"/>
                                        <p:tgtEl>
                                          <p:spTgt spid="48164"/>
                                        </p:tgtEl>
                                      </p:cBhvr>
                                    </p:animEffect>
                                  </p:childTnLst>
                                </p:cTn>
                              </p:par>
                            </p:childTnLst>
                          </p:cTn>
                        </p:par>
                        <p:par>
                          <p:cTn id="71" fill="hold" nodeType="afterGroup">
                            <p:stCondLst>
                              <p:cond delay="500"/>
                            </p:stCondLst>
                            <p:childTnLst>
                              <p:par>
                                <p:cTn id="72" presetID="9" presetClass="entr" presetSubtype="0" fill="hold" grpId="0" nodeType="afterEffect">
                                  <p:stCondLst>
                                    <p:cond delay="0"/>
                                  </p:stCondLst>
                                  <p:childTnLst>
                                    <p:set>
                                      <p:cBhvr>
                                        <p:cTn id="73" dur="1" fill="hold">
                                          <p:stCondLst>
                                            <p:cond delay="0"/>
                                          </p:stCondLst>
                                        </p:cTn>
                                        <p:tgtEl>
                                          <p:spTgt spid="48188"/>
                                        </p:tgtEl>
                                        <p:attrNameLst>
                                          <p:attrName>style.visibility</p:attrName>
                                        </p:attrNameLst>
                                      </p:cBhvr>
                                      <p:to>
                                        <p:strVal val="visible"/>
                                      </p:to>
                                    </p:set>
                                    <p:animEffect transition="in" filter="dissolve">
                                      <p:cBhvr>
                                        <p:cTn id="74" dur="500"/>
                                        <p:tgtEl>
                                          <p:spTgt spid="48188"/>
                                        </p:tgtEl>
                                      </p:cBhvr>
                                    </p:animEffect>
                                  </p:childTnLst>
                                  <p:subTnLst>
                                    <p:set>
                                      <p:cBhvr override="childStyle">
                                        <p:cTn dur="1" fill="hold" display="0" masterRel="nextClick" afterEffect="1"/>
                                        <p:tgtEl>
                                          <p:spTgt spid="48188"/>
                                        </p:tgtEl>
                                        <p:attrNameLst>
                                          <p:attrName>style.visibility</p:attrName>
                                        </p:attrNameLst>
                                      </p:cBhvr>
                                      <p:to>
                                        <p:strVal val="hidden"/>
                                      </p:to>
                                    </p:set>
                                  </p:subTnLst>
                                </p:cTn>
                              </p:par>
                            </p:childTnLst>
                          </p:cTn>
                        </p:par>
                      </p:childTnLst>
                    </p:cTn>
                  </p:par>
                  <p:par>
                    <p:cTn id="75" fill="hold" nodeType="clickPar">
                      <p:stCondLst>
                        <p:cond delay="indefinite"/>
                      </p:stCondLst>
                      <p:childTnLst>
                        <p:par>
                          <p:cTn id="76" fill="hold" nodeType="afterGroup">
                            <p:stCondLst>
                              <p:cond delay="0"/>
                            </p:stCondLst>
                            <p:childTnLst>
                              <p:par>
                                <p:cTn id="77" presetID="9" presetClass="entr" presetSubtype="0" fill="hold" nodeType="clickEffect">
                                  <p:stCondLst>
                                    <p:cond delay="0"/>
                                  </p:stCondLst>
                                  <p:childTnLst>
                                    <p:set>
                                      <p:cBhvr>
                                        <p:cTn id="78" dur="1" fill="hold">
                                          <p:stCondLst>
                                            <p:cond delay="0"/>
                                          </p:stCondLst>
                                        </p:cTn>
                                        <p:tgtEl>
                                          <p:spTgt spid="48202"/>
                                        </p:tgtEl>
                                        <p:attrNameLst>
                                          <p:attrName>style.visibility</p:attrName>
                                        </p:attrNameLst>
                                      </p:cBhvr>
                                      <p:to>
                                        <p:strVal val="visible"/>
                                      </p:to>
                                    </p:set>
                                    <p:animEffect transition="in" filter="dissolve">
                                      <p:cBhvr>
                                        <p:cTn id="79" dur="500"/>
                                        <p:tgtEl>
                                          <p:spTgt spid="48202"/>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9" presetClass="entr" presetSubtype="0" fill="hold" grpId="0" nodeType="clickEffect">
                                  <p:stCondLst>
                                    <p:cond delay="0"/>
                                  </p:stCondLst>
                                  <p:childTnLst>
                                    <p:set>
                                      <p:cBhvr>
                                        <p:cTn id="83" dur="1" fill="hold">
                                          <p:stCondLst>
                                            <p:cond delay="0"/>
                                          </p:stCondLst>
                                        </p:cTn>
                                        <p:tgtEl>
                                          <p:spTgt spid="48203"/>
                                        </p:tgtEl>
                                        <p:attrNameLst>
                                          <p:attrName>style.visibility</p:attrName>
                                        </p:attrNameLst>
                                      </p:cBhvr>
                                      <p:to>
                                        <p:strVal val="visible"/>
                                      </p:to>
                                    </p:set>
                                    <p:animEffect transition="in" filter="dissolve">
                                      <p:cBhvr>
                                        <p:cTn id="84" dur="500"/>
                                        <p:tgtEl>
                                          <p:spTgt spid="48203"/>
                                        </p:tgtEl>
                                      </p:cBhvr>
                                    </p:animEffect>
                                  </p:childTnLst>
                                  <p:subTnLst>
                                    <p:set>
                                      <p:cBhvr override="childStyle">
                                        <p:cTn dur="1" fill="hold" display="0" masterRel="nextClick" afterEffect="1"/>
                                        <p:tgtEl>
                                          <p:spTgt spid="48203"/>
                                        </p:tgtEl>
                                        <p:attrNameLst>
                                          <p:attrName>style.visibility</p:attrName>
                                        </p:attrNameLst>
                                      </p:cBhvr>
                                      <p:to>
                                        <p:strVal val="hidden"/>
                                      </p:to>
                                    </p:set>
                                  </p:subTnLst>
                                </p:cTn>
                              </p:par>
                            </p:childTnLst>
                          </p:cTn>
                        </p:par>
                      </p:childTnLst>
                    </p:cTn>
                  </p:par>
                  <p:par>
                    <p:cTn id="85" fill="hold" nodeType="clickPar">
                      <p:stCondLst>
                        <p:cond delay="indefinite"/>
                      </p:stCondLst>
                      <p:childTnLst>
                        <p:par>
                          <p:cTn id="86" fill="hold" nodeType="afterGroup">
                            <p:stCondLst>
                              <p:cond delay="0"/>
                            </p:stCondLst>
                            <p:childTnLst>
                              <p:par>
                                <p:cTn id="87" presetID="9" presetClass="entr" presetSubtype="0" fill="hold" nodeType="clickEffect">
                                  <p:stCondLst>
                                    <p:cond delay="0"/>
                                  </p:stCondLst>
                                  <p:childTnLst>
                                    <p:set>
                                      <p:cBhvr>
                                        <p:cTn id="88" dur="1" fill="hold">
                                          <p:stCondLst>
                                            <p:cond delay="0"/>
                                          </p:stCondLst>
                                        </p:cTn>
                                        <p:tgtEl>
                                          <p:spTgt spid="48165"/>
                                        </p:tgtEl>
                                        <p:attrNameLst>
                                          <p:attrName>style.visibility</p:attrName>
                                        </p:attrNameLst>
                                      </p:cBhvr>
                                      <p:to>
                                        <p:strVal val="visible"/>
                                      </p:to>
                                    </p:set>
                                    <p:animEffect transition="in" filter="dissolve">
                                      <p:cBhvr>
                                        <p:cTn id="89" dur="500"/>
                                        <p:tgtEl>
                                          <p:spTgt spid="48165"/>
                                        </p:tgtEl>
                                      </p:cBhvr>
                                    </p:animEffect>
                                  </p:childTnLst>
                                </p:cTn>
                              </p:par>
                            </p:childTnLst>
                          </p:cTn>
                        </p:par>
                      </p:childTnLst>
                    </p:cTn>
                  </p:par>
                  <p:par>
                    <p:cTn id="90" fill="hold" nodeType="clickPar">
                      <p:stCondLst>
                        <p:cond delay="indefinite"/>
                      </p:stCondLst>
                      <p:childTnLst>
                        <p:par>
                          <p:cTn id="91" fill="hold" nodeType="afterGroup">
                            <p:stCondLst>
                              <p:cond delay="0"/>
                            </p:stCondLst>
                            <p:childTnLst>
                              <p:par>
                                <p:cTn id="92" presetID="9" presetClass="entr" presetSubtype="0" fill="hold" grpId="0" nodeType="clickEffect">
                                  <p:stCondLst>
                                    <p:cond delay="0"/>
                                  </p:stCondLst>
                                  <p:childTnLst>
                                    <p:set>
                                      <p:cBhvr>
                                        <p:cTn id="93" dur="1" fill="hold">
                                          <p:stCondLst>
                                            <p:cond delay="0"/>
                                          </p:stCondLst>
                                        </p:cTn>
                                        <p:tgtEl>
                                          <p:spTgt spid="48189"/>
                                        </p:tgtEl>
                                        <p:attrNameLst>
                                          <p:attrName>style.visibility</p:attrName>
                                        </p:attrNameLst>
                                      </p:cBhvr>
                                      <p:to>
                                        <p:strVal val="visible"/>
                                      </p:to>
                                    </p:set>
                                    <p:animEffect transition="in" filter="dissolve">
                                      <p:cBhvr>
                                        <p:cTn id="94" dur="500"/>
                                        <p:tgtEl>
                                          <p:spTgt spid="48189"/>
                                        </p:tgtEl>
                                      </p:cBhvr>
                                    </p:animEffect>
                                  </p:childTnLst>
                                </p:cTn>
                              </p:par>
                            </p:childTnLst>
                          </p:cTn>
                        </p:par>
                      </p:childTnLst>
                    </p:cTn>
                  </p:par>
                  <p:par>
                    <p:cTn id="95" fill="hold" nodeType="clickPar">
                      <p:stCondLst>
                        <p:cond delay="indefinite"/>
                      </p:stCondLst>
                      <p:childTnLst>
                        <p:par>
                          <p:cTn id="96" fill="hold" nodeType="afterGroup">
                            <p:stCondLst>
                              <p:cond delay="0"/>
                            </p:stCondLst>
                            <p:childTnLst>
                              <p:par>
                                <p:cTn id="97" presetID="9" presetClass="entr" presetSubtype="0" fill="hold" nodeType="clickEffect">
                                  <p:stCondLst>
                                    <p:cond delay="0"/>
                                  </p:stCondLst>
                                  <p:childTnLst>
                                    <p:set>
                                      <p:cBhvr>
                                        <p:cTn id="98" dur="1" fill="hold">
                                          <p:stCondLst>
                                            <p:cond delay="0"/>
                                          </p:stCondLst>
                                        </p:cTn>
                                        <p:tgtEl>
                                          <p:spTgt spid="48200"/>
                                        </p:tgtEl>
                                        <p:attrNameLst>
                                          <p:attrName>style.visibility</p:attrName>
                                        </p:attrNameLst>
                                      </p:cBhvr>
                                      <p:to>
                                        <p:strVal val="visible"/>
                                      </p:to>
                                    </p:set>
                                    <p:animEffect transition="in" filter="dissolve">
                                      <p:cBhvr>
                                        <p:cTn id="99" dur="500"/>
                                        <p:tgtEl>
                                          <p:spTgt spid="48200"/>
                                        </p:tgtEl>
                                      </p:cBhvr>
                                    </p:animEffect>
                                  </p:childTnLst>
                                </p:cTn>
                              </p:par>
                            </p:childTnLst>
                          </p:cTn>
                        </p:par>
                      </p:childTnLst>
                    </p:cTn>
                  </p:par>
                  <p:par>
                    <p:cTn id="100" fill="hold" nodeType="clickPar">
                      <p:stCondLst>
                        <p:cond delay="indefinite"/>
                      </p:stCondLst>
                      <p:childTnLst>
                        <p:par>
                          <p:cTn id="101" fill="hold" nodeType="afterGroup">
                            <p:stCondLst>
                              <p:cond delay="0"/>
                            </p:stCondLst>
                            <p:childTnLst>
                              <p:par>
                                <p:cTn id="102" presetID="9" presetClass="entr" presetSubtype="0" fill="hold" nodeType="clickEffect">
                                  <p:stCondLst>
                                    <p:cond delay="0"/>
                                  </p:stCondLst>
                                  <p:childTnLst>
                                    <p:set>
                                      <p:cBhvr>
                                        <p:cTn id="103" dur="1" fill="hold">
                                          <p:stCondLst>
                                            <p:cond delay="0"/>
                                          </p:stCondLst>
                                        </p:cTn>
                                        <p:tgtEl>
                                          <p:spTgt spid="48192"/>
                                        </p:tgtEl>
                                        <p:attrNameLst>
                                          <p:attrName>style.visibility</p:attrName>
                                        </p:attrNameLst>
                                      </p:cBhvr>
                                      <p:to>
                                        <p:strVal val="visible"/>
                                      </p:to>
                                    </p:set>
                                    <p:animEffect transition="in" filter="dissolve">
                                      <p:cBhvr>
                                        <p:cTn id="104" dur="500"/>
                                        <p:tgtEl>
                                          <p:spTgt spid="48192"/>
                                        </p:tgtEl>
                                      </p:cBhvr>
                                    </p:animEffect>
                                  </p:childTnLst>
                                </p:cTn>
                              </p:par>
                            </p:childTnLst>
                          </p:cTn>
                        </p:par>
                        <p:par>
                          <p:cTn id="105" fill="hold" nodeType="afterGroup">
                            <p:stCondLst>
                              <p:cond delay="500"/>
                            </p:stCondLst>
                            <p:childTnLst>
                              <p:par>
                                <p:cTn id="106" presetID="22" presetClass="entr" presetSubtype="4" fill="hold" grpId="0" nodeType="afterEffect">
                                  <p:stCondLst>
                                    <p:cond delay="0"/>
                                  </p:stCondLst>
                                  <p:childTnLst>
                                    <p:set>
                                      <p:cBhvr>
                                        <p:cTn id="107" dur="1" fill="hold">
                                          <p:stCondLst>
                                            <p:cond delay="0"/>
                                          </p:stCondLst>
                                        </p:cTn>
                                        <p:tgtEl>
                                          <p:spTgt spid="48193"/>
                                        </p:tgtEl>
                                        <p:attrNameLst>
                                          <p:attrName>style.visibility</p:attrName>
                                        </p:attrNameLst>
                                      </p:cBhvr>
                                      <p:to>
                                        <p:strVal val="visible"/>
                                      </p:to>
                                    </p:set>
                                    <p:animEffect transition="in" filter="wipe(down)">
                                      <p:cBhvr>
                                        <p:cTn id="108" dur="500"/>
                                        <p:tgtEl>
                                          <p:spTgt spid="48193"/>
                                        </p:tgtEl>
                                      </p:cBhvr>
                                    </p:animEffect>
                                  </p:childTnLst>
                                </p:cTn>
                              </p:par>
                            </p:childTnLst>
                          </p:cTn>
                        </p:par>
                      </p:childTnLst>
                    </p:cTn>
                  </p:par>
                  <p:par>
                    <p:cTn id="109" fill="hold" nodeType="clickPar">
                      <p:stCondLst>
                        <p:cond delay="indefinite"/>
                      </p:stCondLst>
                      <p:childTnLst>
                        <p:par>
                          <p:cTn id="110" fill="hold" nodeType="afterGroup">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48161"/>
                                        </p:tgtEl>
                                        <p:attrNameLst>
                                          <p:attrName>style.visibility</p:attrName>
                                        </p:attrNameLst>
                                      </p:cBhvr>
                                      <p:to>
                                        <p:strVal val="visible"/>
                                      </p:to>
                                    </p:set>
                                    <p:animEffect transition="in" filter="wipe(left)">
                                      <p:cBhvr>
                                        <p:cTn id="113" dur="500"/>
                                        <p:tgtEl>
                                          <p:spTgt spid="48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80" grpId="0"/>
      <p:bldP spid="48184" grpId="0"/>
      <p:bldP spid="48185" grpId="0"/>
      <p:bldP spid="48187" grpId="0"/>
      <p:bldP spid="48188" grpId="0"/>
      <p:bldP spid="48189" grpId="0"/>
      <p:bldP spid="48193" grpId="0"/>
      <p:bldP spid="48182" grpId="0"/>
      <p:bldP spid="48201" grpId="0"/>
      <p:bldP spid="48161" grpId="0"/>
      <p:bldP spid="48203" grpId="0"/>
      <p:bldP spid="48198"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8740" y="77470"/>
            <a:ext cx="4784090" cy="628015"/>
          </a:xfrm>
        </p:spPr>
        <p:txBody>
          <a:bodyPr>
            <a:normAutofit fontScale="90000"/>
          </a:bodyPr>
          <a:lstStyle/>
          <a:p>
            <a:r>
              <a:rPr lang="zh-CN" altLang="en-US" sz="3555" b="1">
                <a:solidFill>
                  <a:srgbClr val="C00000"/>
                </a:solidFill>
              </a:rPr>
              <a:t>中国人民的反帝爱国运动</a:t>
            </a:r>
          </a:p>
        </p:txBody>
      </p:sp>
      <p:pic>
        <p:nvPicPr>
          <p:cNvPr id="82955" name="内容占位符 82954" descr="020ab456270a902fcade1798759ebf16"/>
          <p:cNvPicPr>
            <a:picLocks noGrp="1" noChangeAspect="1"/>
          </p:cNvPicPr>
          <p:nvPr>
            <p:ph idx="1"/>
          </p:nvPr>
        </p:nvPicPr>
        <p:blipFill>
          <a:blip r:embed="rId2"/>
          <a:stretch>
            <a:fillRect/>
          </a:stretch>
        </p:blipFill>
        <p:spPr>
          <a:xfrm>
            <a:off x="4986020" y="193675"/>
            <a:ext cx="3949065" cy="2337435"/>
          </a:xfrm>
          <a:prstGeom prst="rect">
            <a:avLst/>
          </a:prstGeom>
          <a:noFill/>
          <a:ln w="9525">
            <a:noFill/>
          </a:ln>
        </p:spPr>
      </p:pic>
      <p:sp>
        <p:nvSpPr>
          <p:cNvPr id="4" name="文本框 3"/>
          <p:cNvSpPr txBox="1"/>
          <p:nvPr/>
        </p:nvSpPr>
        <p:spPr>
          <a:xfrm>
            <a:off x="78740" y="705485"/>
            <a:ext cx="4907915" cy="5908040"/>
          </a:xfrm>
          <a:prstGeom prst="rect">
            <a:avLst/>
          </a:prstGeom>
          <a:noFill/>
        </p:spPr>
        <p:txBody>
          <a:bodyPr wrap="square" rtlCol="0" anchor="t">
            <a:spAutoFit/>
            <a:scene3d>
              <a:camera prst="orthographicFront"/>
              <a:lightRig rig="threePt" dir="t"/>
            </a:scene3d>
          </a:bodyPr>
          <a:lstStyle/>
          <a:p>
            <a:pPr fontAlgn="auto">
              <a:lnSpc>
                <a:spcPct val="100000"/>
              </a:lnSpc>
              <a:spcBef>
                <a:spcPct val="0"/>
              </a:spcBef>
            </a:pP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材料一 到大战结束时，日本对华出口已居各国之首…在对华投资方面，日本同英国已不相上下。</a:t>
            </a:r>
          </a:p>
          <a:p>
            <a:pPr fontAlgn="auto">
              <a:lnSpc>
                <a:spcPct val="100000"/>
              </a:lnSpc>
              <a:spcBef>
                <a:spcPct val="0"/>
              </a:spcBef>
            </a:pP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 </a:t>
            </a:r>
            <a:r>
              <a:rPr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吴于廑、齐世荣主编</a:t>
            </a:r>
            <a:r>
              <a:rPr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世界史现代史编</a:t>
            </a:r>
            <a:r>
              <a:rPr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p>
          <a:p>
            <a:pPr fontAlgn="auto">
              <a:lnSpc>
                <a:spcPct val="100000"/>
              </a:lnSpc>
              <a:spcBef>
                <a:spcPct val="0"/>
              </a:spcBef>
            </a:pP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材料二 日本在台湾、琉球、南库页岛、千岛群岛拥有很多的海军基地，且占有原德国在太平洋上的重要岛屿，使日本在西太平洋居于相当稳固的战略地位。</a:t>
            </a:r>
          </a:p>
          <a:p>
            <a:pPr fontAlgn="auto">
              <a:lnSpc>
                <a:spcPct val="100000"/>
              </a:lnSpc>
              <a:spcBef>
                <a:spcPct val="0"/>
              </a:spcBef>
            </a:pP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   </a:t>
            </a:r>
            <a:r>
              <a:rPr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徐天新、梁志明主编</a:t>
            </a:r>
            <a:r>
              <a:rPr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世界现代史</a:t>
            </a:r>
            <a:r>
              <a:rPr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p>
          <a:p>
            <a:pPr fontAlgn="auto">
              <a:lnSpc>
                <a:spcPct val="100000"/>
              </a:lnSpc>
              <a:spcBef>
                <a:spcPct val="0"/>
              </a:spcBef>
              <a:buClr>
                <a:schemeClr val="bg1"/>
              </a:buClr>
            </a:pP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材料三 尊重中国的主权与独立，以及领土与行政的完整；为适用在中国的门户开放，或各国商务实业机会均等原则缔约各国，除中国外，均不得谋取或赞助其本国人民谋取任何超出他国的特别权利</a:t>
            </a:r>
            <a:endParaRPr lang="zh-CN" altLang="en-US" b="1">
              <a:solidFill>
                <a:schemeClr val="tx1"/>
              </a:solidFill>
              <a:latin typeface="宋体" pitchFamily="2" charset="-122"/>
              <a:ea typeface="宋体" panose="02010600030101010101" pitchFamily="2" charset="-122"/>
              <a:cs typeface="宋体" panose="02010600030101010101" pitchFamily="2" charset="-122"/>
            </a:endParaRPr>
          </a:p>
          <a:p>
            <a:pPr fontAlgn="auto">
              <a:lnSpc>
                <a:spcPct val="100000"/>
              </a:lnSpc>
              <a:spcBef>
                <a:spcPct val="0"/>
              </a:spcBef>
              <a:buClr>
                <a:schemeClr val="bg1"/>
              </a:buClr>
            </a:pP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九国公约</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p>
          <a:p>
            <a:pPr fontAlgn="auto">
              <a:lnSpc>
                <a:spcPct val="100000"/>
              </a:lnSpc>
              <a:spcBef>
                <a:spcPct val="0"/>
              </a:spcBef>
              <a:buClr>
                <a:schemeClr val="bg1"/>
              </a:buClr>
            </a:pP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材料四 第一次世界大战曾经在一个时期内给日本帝国主义以独霸中国的机会</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……1922</a:t>
            </a: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年美国召开的华盛顿九国会议签订了一个公约，又使中国回复到几个帝国主义国家共同支配的局面。                                            </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毛泽东选集</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endParaRPr lang="en-US" altLang="zh-CN" b="1">
              <a:solidFill>
                <a:schemeClr val="tx1"/>
              </a:solidFill>
              <a:effectLst/>
              <a:latin typeface="宋体" pitchFamily="2" charset="-122"/>
              <a:ea typeface="宋体" panose="02010600030101010101" pitchFamily="2" charset="-122"/>
              <a:cs typeface="宋体" panose="02010600030101010101" pitchFamily="2" charset="-122"/>
              <a:sym typeface="+mn-ea"/>
            </a:endParaRPr>
          </a:p>
        </p:txBody>
      </p:sp>
      <p:sp>
        <p:nvSpPr>
          <p:cNvPr id="5" name="文本框 4"/>
          <p:cNvSpPr txBox="1"/>
          <p:nvPr/>
        </p:nvSpPr>
        <p:spPr>
          <a:xfrm>
            <a:off x="4986655" y="2771775"/>
            <a:ext cx="4008120" cy="3784600"/>
          </a:xfrm>
          <a:prstGeom prst="rect">
            <a:avLst/>
          </a:prstGeom>
          <a:solidFill>
            <a:srgbClr val="FFFF00"/>
          </a:solidFill>
        </p:spPr>
        <p:txBody>
          <a:bodyPr wrap="square" rtlCol="0" anchor="t">
            <a:spAutoFit/>
          </a:bodyPr>
          <a:lstStyle/>
          <a:p>
            <a:pPr algn="l">
              <a:buClr>
                <a:schemeClr val="bg1"/>
              </a:buClr>
            </a:pPr>
            <a:r>
              <a:rPr lang="zh-CN" altLang="en-US" sz="2400" b="1">
                <a:latin typeface="宋体" panose="02010600030101010101" pitchFamily="2" charset="-122"/>
                <a:ea typeface="宋体" panose="02010600030101010101" pitchFamily="2" charset="-122"/>
                <a:cs typeface="宋体" panose="02010600030101010101" pitchFamily="2" charset="-122"/>
                <a:sym typeface="+mn-ea"/>
              </a:rPr>
              <a:t>《九国公约》</a:t>
            </a:r>
          </a:p>
          <a:p>
            <a:pPr algn="l">
              <a:buClr>
                <a:schemeClr val="bg1"/>
              </a:buClr>
            </a:pPr>
            <a:r>
              <a:rPr lang="zh-CN" altLang="en-US" sz="2400" b="1">
                <a:latin typeface="宋体" panose="02010600030101010101" pitchFamily="2" charset="-122"/>
                <a:ea typeface="宋体" panose="02010600030101010101" pitchFamily="2" charset="-122"/>
                <a:cs typeface="宋体" panose="02010600030101010101" pitchFamily="2" charset="-122"/>
                <a:sym typeface="+mn-ea"/>
              </a:rPr>
              <a:t>实质：以“门户开放”的名义，使帝国主义共同宰割中国。</a:t>
            </a:r>
          </a:p>
          <a:p>
            <a:pPr algn="l">
              <a:buClr>
                <a:schemeClr val="bg1"/>
              </a:buClr>
            </a:pPr>
            <a:r>
              <a:rPr lang="zh-CN" altLang="en-US" sz="2400" b="1">
                <a:latin typeface="宋体" panose="02010600030101010101" pitchFamily="2" charset="-122"/>
                <a:ea typeface="宋体" panose="02010600030101010101" pitchFamily="2" charset="-122"/>
                <a:cs typeface="宋体" panose="02010600030101010101" pitchFamily="2" charset="-122"/>
                <a:sym typeface="+mn-ea"/>
              </a:rPr>
              <a:t>影响：美国“门户开放”、“机会均等”原则打破日本独霸中国的局面，使中国重新回复到帝国主义共同支配的局面；中国人民掀起了反帝爱国运动。</a:t>
            </a:r>
            <a:endParaRPr lang="zh-CN" altLang="en-US" sz="2400">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2955"/>
                                        </p:tgtEl>
                                        <p:attrNameLst>
                                          <p:attrName>style.visibility</p:attrName>
                                        </p:attrNameLst>
                                      </p:cBhvr>
                                      <p:to>
                                        <p:strVal val="visible"/>
                                      </p:to>
                                    </p:set>
                                    <p:anim calcmode="lin" valueType="num">
                                      <p:cBhvr additive="base">
                                        <p:cTn id="13" dur="500" fill="hold"/>
                                        <p:tgtEl>
                                          <p:spTgt spid="82955"/>
                                        </p:tgtEl>
                                        <p:attrNameLst>
                                          <p:attrName>ppt_x</p:attrName>
                                        </p:attrNameLst>
                                      </p:cBhvr>
                                      <p:tavLst>
                                        <p:tav tm="0">
                                          <p:val>
                                            <p:strVal val="#ppt_x"/>
                                          </p:val>
                                        </p:tav>
                                        <p:tav tm="100000">
                                          <p:val>
                                            <p:strVal val="#ppt_x"/>
                                          </p:val>
                                        </p:tav>
                                      </p:tavLst>
                                    </p:anim>
                                    <p:anim calcmode="lin" valueType="num">
                                      <p:cBhvr additive="base">
                                        <p:cTn id="14" dur="500" fill="hold"/>
                                        <p:tgtEl>
                                          <p:spTgt spid="8295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2230" y="0"/>
            <a:ext cx="1835150" cy="690245"/>
          </a:xfrm>
        </p:spPr>
        <p:txBody>
          <a:bodyPr>
            <a:normAutofit fontScale="90000"/>
          </a:bodyPr>
          <a:lstStyle/>
          <a:p>
            <a:r>
              <a:rPr lang="zh-CN" altLang="en-US" sz="3200" b="1">
                <a:solidFill>
                  <a:srgbClr val="C00000"/>
                </a:solidFill>
                <a:latin typeface="微软雅黑" panose="020b0503020204020204" pitchFamily="34" charset="-122"/>
                <a:ea typeface="微软雅黑" panose="020b0503020204020204" pitchFamily="34" charset="-122"/>
              </a:rPr>
              <a:t>体系评价</a:t>
            </a:r>
          </a:p>
        </p:txBody>
      </p:sp>
      <p:sp>
        <p:nvSpPr>
          <p:cNvPr id="3" name="内容占位符 2"/>
          <p:cNvSpPr>
            <a:spLocks noGrp="1"/>
          </p:cNvSpPr>
          <p:nvPr>
            <p:ph idx="1"/>
          </p:nvPr>
        </p:nvSpPr>
        <p:spPr>
          <a:xfrm>
            <a:off x="170180" y="689610"/>
            <a:ext cx="8803640" cy="6004560"/>
          </a:xfrm>
        </p:spPr>
        <p:txBody>
          <a:bodyPr>
            <a:noAutofit/>
          </a:bodyPr>
          <a:lstStyle/>
          <a:p>
            <a:pPr marL="0" indent="0" fontAlgn="auto">
              <a:spcBef>
                <a:spcPct val="0"/>
              </a:spcBef>
              <a:buNone/>
            </a:pPr>
            <a:r>
              <a:rPr lang="en-US" altLang="zh-CN" sz="2300" b="1" smtClean="0">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300" b="1" smtClean="0">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该体系是战胜国以</a:t>
            </a:r>
            <a:r>
              <a:rPr lang="zh-CN" altLang="en-US" sz="2300" b="1" smtClean="0">
                <a:solidFill>
                  <a:srgbClr val="C00000"/>
                </a:solidFill>
                <a:effectLst/>
                <a:latin typeface="宋体" panose="02010600030101010101" pitchFamily="2" charset="-122"/>
                <a:ea typeface="宋体" panose="02010600030101010101" pitchFamily="2" charset="-122"/>
                <a:cs typeface="宋体" panose="02010600030101010101" pitchFamily="2" charset="-122"/>
                <a:sym typeface="+mn-ea"/>
              </a:rPr>
              <a:t>强权政治原则</a:t>
            </a:r>
            <a:r>
              <a:rPr lang="zh-CN" altLang="en-US" sz="2300" b="1" smtClean="0">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建立的</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在欧洲、非洲和中东地区的</a:t>
            </a:r>
            <a:r>
              <a:rPr lang="zh-CN" altLang="en-US" sz="2300" b="1" smtClean="0">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国际战后新秩序，实质是</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战后帝国主义对</a:t>
            </a:r>
            <a:r>
              <a:rPr lang="zh-CN" altLang="en-US" sz="2300" b="1">
                <a:effectLst/>
                <a:latin typeface="宋体" panose="02010600030101010101" pitchFamily="2" charset="-122"/>
                <a:ea typeface="宋体" panose="02010600030101010101" pitchFamily="2" charset="-122"/>
                <a:cs typeface="宋体" panose="02010600030101010101" pitchFamily="2" charset="-122"/>
                <a:sym typeface="+mn-ea"/>
              </a:rPr>
              <a:t>世界的</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重新划分</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积极：</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1</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）改变了欧洲的政治格局</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出现了一系列新兴民族国家；</a:t>
            </a:r>
            <a:endParaRPr lang="zh-CN" altLang="en-US" sz="2300" b="1">
              <a:solidFill>
                <a:schemeClr val="tx1"/>
              </a:solidFill>
              <a:effectLst/>
              <a:latin typeface="宋体" pitchFamily="2" charset="-122"/>
              <a:ea typeface="宋体" panose="02010600030101010101" pitchFamily="2" charset="-122"/>
              <a:cs typeface="宋体" panose="02010600030101010101" pitchFamily="2" charset="-122"/>
            </a:endParaRP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2</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）暂时缓和了帝国主义在欧洲、非洲和中东地区的矛盾</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使资本主义发展进入相对稳定时期；</a:t>
            </a:r>
            <a:endParaRPr lang="en-US" altLang="zh-CN" sz="2300" b="1">
              <a:solidFill>
                <a:schemeClr val="tx1"/>
              </a:solidFill>
              <a:effectLst/>
              <a:latin typeface="宋体" pitchFamily="2" charset="-122"/>
              <a:ea typeface="宋体" panose="02010600030101010101" pitchFamily="2" charset="-122"/>
              <a:cs typeface="宋体" panose="02010600030101010101" pitchFamily="2" charset="-122"/>
            </a:endParaRP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3</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）一定程度上改变了国际政治格局。欧洲中心地位开始动摇</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美、日崛起，苏俄日益强大。</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局限：没有消除各国之间的矛盾，为新的冲突埋下隐患：</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1</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战胜国与战败国之间的矛盾。和约对战败国的宰割、掠夺极为苛刻；</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2</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）战胜国之间的矛盾。分赃不均</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各国的目的未能满足；</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3</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）帝国主义国家与殖民地半殖民地之间的矛盾。为了维护殖民统治采取的措施，导致民族运动高涨；</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4</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）欧洲新兴国家诞生出现新的民族矛盾。战胜国根据自身利益来处理欧洲领土；</a:t>
            </a:r>
          </a:p>
          <a:p>
            <a:pPr marL="0" indent="0" fontAlgn="auto">
              <a:spcBef>
                <a:spcPct val="0"/>
              </a:spcBef>
              <a:buNone/>
            </a:pP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lang="en-US" altLang="zh-CN"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5</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帝国主义国家对社会主义苏联的仇视。</a:t>
            </a:r>
            <a:endParaRPr lang="zh-CN" altLang="en-US" sz="2300" b="1">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indent="0" fontAlgn="auto">
              <a:spcBef>
                <a:spcPct val="0"/>
              </a:spcBef>
              <a:buNone/>
            </a:pPr>
            <a:endParaRPr lang="zh-CN" altLang="en-US" sz="1100" b="1">
              <a:solidFill>
                <a:schemeClr val="tx1"/>
              </a:solidFill>
              <a:effectLst/>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78105"/>
            <a:ext cx="9144000" cy="1211580"/>
          </a:xfrm>
          <a:solidFill>
            <a:srgbClr val="FFFF00"/>
          </a:solidFill>
        </p:spPr>
        <p:txBody>
          <a:bodyPr>
            <a:normAutofit fontScale="90000"/>
          </a:bodyPr>
          <a:lstStyle/>
          <a:p>
            <a:pPr algn="l"/>
            <a:r>
              <a:rPr lang="zh-CN" altLang="en-US" sz="3555" b="1">
                <a:latin typeface="微软雅黑" panose="020b0503020204020204" pitchFamily="34" charset="-122"/>
                <a:ea typeface="微软雅黑" panose="020b0503020204020204" pitchFamily="34" charset="-122"/>
                <a:cs typeface="微软雅黑" panose="020b0503020204020204" pitchFamily="34" charset="-122"/>
              </a:rPr>
              <a:t>思考：</a:t>
            </a:r>
            <a:br>
              <a:rPr lang="zh-CN" altLang="en-US" sz="3555" b="1">
                <a:latin typeface="微软雅黑" panose="020b0503020204020204" pitchFamily="34" charset="-122"/>
                <a:ea typeface="微软雅黑" panose="020b0503020204020204" pitchFamily="34" charset="-122"/>
                <a:cs typeface="微软雅黑" panose="020b0503020204020204" pitchFamily="34" charset="-122"/>
              </a:rPr>
            </a:br>
            <a:r>
              <a:rPr lang="zh-CN" altLang="zh-CN" sz="3555" b="1" kern="1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凡尔赛</a:t>
            </a:r>
            <a:r>
              <a:rPr lang="en-US" altLang="zh-CN" sz="3555" b="1" kern="1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zh-CN" sz="3555" b="1" kern="1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华盛顿体系怎样体现帝国主义强权政治</a:t>
            </a:r>
            <a:endParaRPr lang="zh-CN" altLang="en-US" sz="3555" b="1">
              <a:latin typeface="微软雅黑" pitchFamily="34" charset="-122"/>
              <a:ea typeface="微软雅黑" pitchFamily="34" charset="-122"/>
              <a:cs typeface="微软雅黑" panose="020b0503020204020204" pitchFamily="34" charset="-122"/>
            </a:endParaRPr>
          </a:p>
        </p:txBody>
      </p:sp>
      <p:sp>
        <p:nvSpPr>
          <p:cNvPr id="3" name="内容占位符 2"/>
          <p:cNvSpPr>
            <a:spLocks noGrp="1"/>
          </p:cNvSpPr>
          <p:nvPr>
            <p:ph idx="1"/>
          </p:nvPr>
        </p:nvSpPr>
        <p:spPr>
          <a:xfrm>
            <a:off x="302260" y="1703705"/>
            <a:ext cx="8221345" cy="2773680"/>
          </a:xfrm>
        </p:spPr>
        <p:txBody>
          <a:bodyPr/>
          <a:lstStyle/>
          <a:p>
            <a:pPr indent="0" algn="just">
              <a:spcAft>
                <a:spcPct val="0"/>
              </a:spcAft>
              <a:buNone/>
            </a:pPr>
            <a:r>
              <a:rPr lang="zh-CN" altLang="zh-CN" b="1" kern="100" smtClean="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①</a:t>
            </a:r>
            <a:r>
              <a:rPr lang="zh-CN" altLang="zh-CN"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将世界战争的责推给德国及其盟国；</a:t>
            </a:r>
            <a:r>
              <a:rPr lang="en-US" altLang="zh-CN"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 </a:t>
            </a:r>
          </a:p>
          <a:p>
            <a:pPr indent="0" algn="just">
              <a:spcAft>
                <a:spcPct val="0"/>
              </a:spcAft>
              <a:buNone/>
            </a:pPr>
            <a:r>
              <a:rPr lang="zh-CN" altLang="zh-CN" b="1" kern="100" smtClean="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②</a:t>
            </a:r>
            <a:r>
              <a:rPr lang="zh-CN" altLang="zh-CN"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对战败国过度惩处和掠夺；</a:t>
            </a:r>
            <a:r>
              <a:rPr lang="en-US" altLang="zh-CN"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  </a:t>
            </a:r>
            <a:endParaRPr lang="zh-CN" altLang="zh-CN" b="1" kern="100">
              <a:solidFill>
                <a:schemeClr val="tx1"/>
              </a:solidFill>
              <a:latin typeface="宋体" pitchFamily="2" charset="-122"/>
              <a:ea typeface="宋体" panose="02010600030101010101" pitchFamily="2" charset="-122"/>
              <a:cs typeface="Times New Roman" panose="02020603050405020304" pitchFamily="18" charset="0"/>
            </a:endParaRPr>
          </a:p>
          <a:p>
            <a:pPr indent="0" algn="just">
              <a:spcAft>
                <a:spcPct val="0"/>
              </a:spcAft>
              <a:buNone/>
            </a:pPr>
            <a:r>
              <a:rPr lang="zh-CN" altLang="zh-CN" b="1" kern="100" smtClean="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③</a:t>
            </a:r>
            <a:r>
              <a:rPr lang="zh-CN" altLang="zh-CN"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无视弱小民族的利益； </a:t>
            </a:r>
            <a:r>
              <a:rPr lang="en-US" altLang="zh-CN"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             </a:t>
            </a:r>
            <a:endParaRPr lang="en-US" altLang="zh-CN" b="1" kern="100" smtClean="0">
              <a:solidFill>
                <a:schemeClr val="tx1"/>
              </a:solidFill>
              <a:latin typeface="宋体" pitchFamily="2" charset="-122"/>
              <a:ea typeface="宋体" panose="02010600030101010101" pitchFamily="2" charset="-122"/>
              <a:cs typeface="Times New Roman" panose="02020603050405020304" pitchFamily="18" charset="0"/>
            </a:endParaRPr>
          </a:p>
          <a:p>
            <a:pPr indent="0" algn="just">
              <a:spcAft>
                <a:spcPct val="0"/>
              </a:spcAft>
              <a:buNone/>
            </a:pPr>
            <a:r>
              <a:rPr lang="zh-CN" altLang="zh-CN" b="1" kern="100" smtClean="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④</a:t>
            </a:r>
            <a:r>
              <a:rPr lang="zh-CN" altLang="zh-CN" b="1" kern="10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英法操纵国际联盟。</a:t>
            </a:r>
            <a:endParaRPr lang="zh-CN" altLang="zh-CN" b="1" kern="100">
              <a:solidFill>
                <a:schemeClr val="tx1"/>
              </a:solidFill>
              <a:effectLst/>
              <a:latin typeface="宋体" panose="02010600030101010101" pitchFamily="2" charset="-122"/>
              <a:ea typeface="宋体" panose="02010600030101010101" pitchFamily="2" charset="-122"/>
              <a:cs typeface="Times New Roman" panose="02020603050405020304" pitchFamily="18" charset="0"/>
            </a:endParaRPr>
          </a:p>
          <a:p>
            <a:pPr marL="0" indent="0">
              <a:buNone/>
            </a:pPr>
            <a:endParaRPr lang="zh-CN" altLang="zh-CN" b="1" kern="100">
              <a:solidFill>
                <a:schemeClr val="tx1"/>
              </a:solidFill>
              <a:effectLst/>
              <a:latin typeface="宋体" panose="02010600030101010101" pitchFamily="2" charset="-122"/>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837815" y="77470"/>
            <a:ext cx="3228975" cy="628015"/>
          </a:xfrm>
        </p:spPr>
        <p:txBody>
          <a:bodyPr/>
          <a:lstStyle/>
          <a:p>
            <a:r>
              <a:rPr lang="en-US" altLang="zh-CN" sz="3200" b="1">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3200" b="1">
                <a:latin typeface="微软雅黑" panose="020b0503020204020204" pitchFamily="34" charset="-122"/>
                <a:ea typeface="微软雅黑" panose="020b0503020204020204" pitchFamily="34" charset="-122"/>
                <a:cs typeface="微软雅黑" panose="020b0503020204020204" pitchFamily="34" charset="-122"/>
              </a:rPr>
              <a:t>、国际联盟</a:t>
            </a:r>
          </a:p>
        </p:txBody>
      </p:sp>
      <p:sp>
        <p:nvSpPr>
          <p:cNvPr id="3" name="内容占位符 2"/>
          <p:cNvSpPr>
            <a:spLocks noGrp="1"/>
          </p:cNvSpPr>
          <p:nvPr>
            <p:ph idx="1"/>
          </p:nvPr>
        </p:nvSpPr>
        <p:spPr>
          <a:xfrm>
            <a:off x="150495" y="1445260"/>
            <a:ext cx="5342890" cy="848360"/>
          </a:xfrm>
        </p:spPr>
        <p:txBody>
          <a:bodyPr>
            <a:normAutofit fontScale="97500"/>
          </a:bodyPr>
          <a:lstStyle/>
          <a:p>
            <a:pPr marL="0" indent="0">
              <a:buNone/>
            </a:pP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美国倡导建立国际联盟，企图利用国联</a:t>
            </a:r>
            <a:r>
              <a:rPr lang="en-US" altLang="zh-CN"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a:t>
            </a:r>
            <a:r>
              <a:rPr lang="zh-CN" altLang="en-US" b="1">
                <a:solidFill>
                  <a:schemeClr val="tx1"/>
                </a:solidFill>
                <a:effectLst/>
                <a:latin typeface="宋体" panose="02010600030101010101" pitchFamily="2" charset="-122"/>
                <a:ea typeface="宋体" panose="02010600030101010101" pitchFamily="2" charset="-122"/>
                <a:cs typeface="宋体" panose="02010600030101010101" pitchFamily="2" charset="-122"/>
                <a:sym typeface="+mn-ea"/>
              </a:rPr>
              <a:t>称霸世界。</a:t>
            </a:r>
          </a:p>
        </p:txBody>
      </p:sp>
      <p:pic>
        <p:nvPicPr>
          <p:cNvPr id="76819" name="图片 76818" descr="国际联盟所在地"/>
          <p:cNvPicPr>
            <a:picLocks noChangeAspect="1"/>
          </p:cNvPicPr>
          <p:nvPr/>
        </p:nvPicPr>
        <p:blipFill>
          <a:blip r:embed="rId2"/>
          <a:stretch>
            <a:fillRect/>
          </a:stretch>
        </p:blipFill>
        <p:spPr>
          <a:xfrm>
            <a:off x="5581650" y="1132840"/>
            <a:ext cx="3289935" cy="3608705"/>
          </a:xfrm>
          <a:prstGeom prst="rect">
            <a:avLst/>
          </a:prstGeom>
          <a:noFill/>
          <a:ln w="225425" cap="flat" cmpd="thickThin">
            <a:solidFill>
              <a:srgbClr val="FFCC00"/>
            </a:solidFill>
            <a:prstDash val="solid"/>
            <a:miter/>
            <a:headEnd type="none" w="med" len="med"/>
            <a:tailEnd type="none" w="med" len="med"/>
          </a:ln>
        </p:spPr>
      </p:pic>
      <p:sp>
        <p:nvSpPr>
          <p:cNvPr id="4" name="文本框 3"/>
          <p:cNvSpPr txBox="1"/>
          <p:nvPr/>
        </p:nvSpPr>
        <p:spPr>
          <a:xfrm>
            <a:off x="150495" y="661035"/>
            <a:ext cx="1166495" cy="583565"/>
          </a:xfrm>
          <a:prstGeom prst="rect">
            <a:avLst/>
          </a:prstGeom>
          <a:noFill/>
        </p:spPr>
        <p:txBody>
          <a:bodyPr wrap="square" rtlCol="0">
            <a:spAutoFit/>
          </a:bodyPr>
          <a:lstStyle/>
          <a:p>
            <a:r>
              <a:rPr lang="zh-CN" altLang="en-US" sz="3200" b="1">
                <a:solidFill>
                  <a:srgbClr val="C00000"/>
                </a:solidFill>
                <a:latin typeface="微软雅黑" panose="020b0503020204020204" pitchFamily="34" charset="-122"/>
                <a:ea typeface="微软雅黑" panose="020b0503020204020204" pitchFamily="34" charset="-122"/>
              </a:rPr>
              <a:t>建立</a:t>
            </a:r>
          </a:p>
        </p:txBody>
      </p:sp>
      <p:sp>
        <p:nvSpPr>
          <p:cNvPr id="5" name="文本框 4"/>
          <p:cNvSpPr txBox="1"/>
          <p:nvPr/>
        </p:nvSpPr>
        <p:spPr>
          <a:xfrm>
            <a:off x="279400" y="2397125"/>
            <a:ext cx="4862830" cy="706755"/>
          </a:xfrm>
          <a:prstGeom prst="rect">
            <a:avLst/>
          </a:prstGeom>
          <a:solidFill>
            <a:schemeClr val="bg2">
              <a:lumMod val="90000"/>
            </a:schemeClr>
          </a:solidFill>
        </p:spPr>
        <p:txBody>
          <a:bodyPr wrap="square" rtlCol="0">
            <a:spAutoFit/>
          </a:bodyPr>
          <a:lstStyle/>
          <a:p>
            <a:pPr algn="just">
              <a:buClr>
                <a:prstClr val="white"/>
              </a:buClr>
            </a:pPr>
            <a:r>
              <a:rPr lang="zh-CN" altLang="en-US" sz="2000" b="1">
                <a:solidFill>
                  <a:schemeClr val="tx1"/>
                </a:solidFill>
                <a:effectLst/>
                <a:latin typeface="微软雅黑" panose="020b0503020204020204" pitchFamily="34" charset="-122"/>
                <a:ea typeface="微软雅黑" panose="020b0503020204020204" pitchFamily="34" charset="-122"/>
                <a:cs typeface="微软雅黑" panose="020b0503020204020204" pitchFamily="34" charset="-122"/>
              </a:rPr>
              <a:t>思考：</a:t>
            </a:r>
            <a:r>
              <a:rPr lang="zh-CN" altLang="en-US" sz="2000" b="1">
                <a:solidFill>
                  <a:schemeClr val="tx1"/>
                </a:solidFill>
                <a:effectLst/>
                <a:latin typeface="微软雅黑" panose="020b0503020204020204" pitchFamily="34" charset="-122"/>
                <a:ea typeface="微软雅黑" panose="020b0503020204020204" pitchFamily="34" charset="-122"/>
                <a:cs typeface="微软雅黑" panose="020b0503020204020204" pitchFamily="34" charset="-122"/>
                <a:sym typeface="+mn-ea"/>
              </a:rPr>
              <a:t>美国首先倡导建立国际联盟</a:t>
            </a:r>
            <a:r>
              <a:rPr lang="en-US" altLang="zh-CN" sz="2000" b="1">
                <a:solidFill>
                  <a:schemeClr val="tx1"/>
                </a:solidFill>
                <a:effectLst/>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000" b="1">
                <a:solidFill>
                  <a:schemeClr val="tx1"/>
                </a:solidFill>
                <a:effectLst/>
                <a:latin typeface="微软雅黑" panose="020b0503020204020204" pitchFamily="34" charset="-122"/>
                <a:ea typeface="微软雅黑" panose="020b0503020204020204" pitchFamily="34" charset="-122"/>
                <a:cs typeface="微软雅黑" panose="020b0503020204020204" pitchFamily="34" charset="-122"/>
                <a:sym typeface="+mn-ea"/>
              </a:rPr>
              <a:t>但最终没有加入的原因，反映的问题</a:t>
            </a:r>
            <a:endParaRPr lang="en-US" altLang="zh-CN" sz="2000" b="1">
              <a:solidFill>
                <a:schemeClr val="tx1"/>
              </a:solidFill>
              <a:effectLst/>
              <a:latin typeface="微软雅黑" pitchFamily="34" charset="-122"/>
              <a:ea typeface="微软雅黑" pitchFamily="34" charset="-122"/>
              <a:cs typeface="微软雅黑" panose="020b0503020204020204" pitchFamily="34" charset="-122"/>
              <a:sym typeface="+mn-ea"/>
            </a:endParaRPr>
          </a:p>
        </p:txBody>
      </p:sp>
      <p:sp>
        <p:nvSpPr>
          <p:cNvPr id="6" name="文本框 5"/>
          <p:cNvSpPr txBox="1"/>
          <p:nvPr/>
        </p:nvSpPr>
        <p:spPr>
          <a:xfrm>
            <a:off x="280035" y="3246120"/>
            <a:ext cx="4861560" cy="1630045"/>
          </a:xfrm>
          <a:prstGeom prst="rect">
            <a:avLst/>
          </a:prstGeom>
          <a:solidFill>
            <a:srgbClr val="FFFF00"/>
          </a:solidFill>
        </p:spPr>
        <p:txBody>
          <a:bodyPr wrap="square" rtlCol="0" anchor="t">
            <a:spAutoFit/>
          </a:bodyPr>
          <a:lstStyle/>
          <a:p>
            <a:r>
              <a:rPr lang="zh-CN" altLang="en-US" sz="2000" b="1">
                <a:solidFill>
                  <a:prstClr val="black"/>
                </a:solidFill>
                <a:effectLst/>
                <a:latin typeface="宋体" panose="02010600030101010101" pitchFamily="2" charset="-122"/>
                <a:ea typeface="宋体" panose="02010600030101010101" pitchFamily="2" charset="-122"/>
                <a:sym typeface="+mn-ea"/>
              </a:rPr>
              <a:t>原因：</a:t>
            </a:r>
          </a:p>
          <a:p>
            <a:r>
              <a:rPr lang="en-US" altLang="zh-CN" sz="2000" b="1">
                <a:solidFill>
                  <a:prstClr val="black"/>
                </a:solidFill>
                <a:effectLst/>
                <a:latin typeface="宋体" panose="02010600030101010101" pitchFamily="2" charset="-122"/>
                <a:ea typeface="宋体" panose="02010600030101010101" pitchFamily="2" charset="-122"/>
                <a:sym typeface="+mn-ea"/>
              </a:rPr>
              <a:t>①</a:t>
            </a:r>
            <a:r>
              <a:rPr lang="zh-CN" altLang="en-US" sz="2000" b="1">
                <a:solidFill>
                  <a:prstClr val="black"/>
                </a:solidFill>
                <a:effectLst/>
                <a:latin typeface="宋体" panose="02010600030101010101" pitchFamily="2" charset="-122"/>
                <a:ea typeface="宋体" panose="02010600030101010101" pitchFamily="2" charset="-122"/>
                <a:sym typeface="+mn-ea"/>
              </a:rPr>
              <a:t>美国国内孤立主义势力的反对；</a:t>
            </a:r>
            <a:endParaRPr lang="zh-CN" altLang="en-US" sz="2000" b="1">
              <a:solidFill>
                <a:prstClr val="black"/>
              </a:solidFill>
              <a:effectLst/>
              <a:latin typeface="宋体" pitchFamily="2" charset="-122"/>
              <a:ea typeface="宋体" panose="02010600030101010101" pitchFamily="2" charset="-122"/>
            </a:endParaRPr>
          </a:p>
          <a:p>
            <a:r>
              <a:rPr lang="en-US" altLang="zh-CN" sz="2000" b="1">
                <a:solidFill>
                  <a:prstClr val="black"/>
                </a:solidFill>
                <a:effectLst/>
                <a:latin typeface="宋体" panose="02010600030101010101" pitchFamily="2" charset="-122"/>
                <a:ea typeface="宋体" panose="02010600030101010101" pitchFamily="2" charset="-122"/>
                <a:sym typeface="+mn-ea"/>
              </a:rPr>
              <a:t>②</a:t>
            </a:r>
            <a:r>
              <a:rPr lang="zh-CN" altLang="en-US" sz="2000" b="1">
                <a:solidFill>
                  <a:prstClr val="black"/>
                </a:solidFill>
                <a:effectLst/>
                <a:latin typeface="宋体" panose="02010600030101010101" pitchFamily="2" charset="-122"/>
                <a:ea typeface="宋体" panose="02010600030101010101" pitchFamily="2" charset="-122"/>
                <a:sym typeface="+mn-ea"/>
              </a:rPr>
              <a:t>美国夺取世界霸权的目标未实现；</a:t>
            </a:r>
            <a:endParaRPr lang="zh-CN" altLang="en-US" sz="2000" b="1">
              <a:solidFill>
                <a:prstClr val="black"/>
              </a:solidFill>
              <a:effectLst/>
              <a:latin typeface="宋体" panose="02010600030101010101" pitchFamily="2" charset="-122"/>
              <a:ea typeface="宋体" panose="02010600030101010101" pitchFamily="2" charset="-122"/>
            </a:endParaRPr>
          </a:p>
          <a:p>
            <a:r>
              <a:rPr lang="en-US" altLang="zh-CN" sz="2000" b="1">
                <a:solidFill>
                  <a:prstClr val="black"/>
                </a:solidFill>
                <a:effectLst/>
                <a:latin typeface="宋体" panose="02010600030101010101" pitchFamily="2" charset="-122"/>
                <a:ea typeface="宋体" panose="02010600030101010101" pitchFamily="2" charset="-122"/>
                <a:sym typeface="+mn-ea"/>
              </a:rPr>
              <a:t>③</a:t>
            </a:r>
            <a:r>
              <a:rPr lang="zh-CN" altLang="en-US" sz="2000" b="1">
                <a:solidFill>
                  <a:prstClr val="black"/>
                </a:solidFill>
                <a:effectLst/>
                <a:latin typeface="宋体" panose="02010600030101010101" pitchFamily="2" charset="-122"/>
                <a:ea typeface="宋体" panose="02010600030101010101" pitchFamily="2" charset="-122"/>
                <a:sym typeface="+mn-ea"/>
              </a:rPr>
              <a:t>美国利用国联控制别国、称霸世界的图谋遭到英、法、日等国的反对。</a:t>
            </a:r>
            <a:endParaRPr lang="zh-CN" altLang="en-US" sz="2000">
              <a:effectLst/>
              <a:latin typeface="宋体" pitchFamily="2" charset="-122"/>
              <a:ea typeface="宋体" panose="02010600030101010101" pitchFamily="2" charset="-122"/>
            </a:endParaRPr>
          </a:p>
        </p:txBody>
      </p:sp>
      <p:sp>
        <p:nvSpPr>
          <p:cNvPr id="7" name="文本框 6"/>
          <p:cNvSpPr txBox="1"/>
          <p:nvPr/>
        </p:nvSpPr>
        <p:spPr>
          <a:xfrm>
            <a:off x="279400" y="4967605"/>
            <a:ext cx="5302250" cy="1322070"/>
          </a:xfrm>
          <a:prstGeom prst="rect">
            <a:avLst/>
          </a:prstGeom>
          <a:solidFill>
            <a:srgbClr val="FFFF00"/>
          </a:solidFill>
        </p:spPr>
        <p:txBody>
          <a:bodyPr wrap="square" rtlCol="0" anchor="t">
            <a:spAutoFit/>
          </a:bodyPr>
          <a:lstStyle/>
          <a:p>
            <a:r>
              <a:rPr lang="zh-CN" altLang="en-US" sz="2000" b="1">
                <a:solidFill>
                  <a:prstClr val="black"/>
                </a:solidFill>
                <a:effectLst/>
                <a:latin typeface="宋体" panose="02010600030101010101" pitchFamily="2" charset="-122"/>
                <a:ea typeface="宋体" panose="02010600030101010101" pitchFamily="2" charset="-122"/>
                <a:sym typeface="+mn-ea"/>
              </a:rPr>
              <a:t>反映的问题：</a:t>
            </a:r>
          </a:p>
          <a:p>
            <a:r>
              <a:rPr lang="en-US" altLang="zh-CN" sz="2000" b="1">
                <a:solidFill>
                  <a:prstClr val="black"/>
                </a:solidFill>
                <a:effectLst/>
                <a:latin typeface="宋体" panose="02010600030101010101" pitchFamily="2" charset="-122"/>
                <a:ea typeface="宋体" panose="02010600030101010101" pitchFamily="2" charset="-122"/>
                <a:sym typeface="+mn-ea"/>
              </a:rPr>
              <a:t>①</a:t>
            </a:r>
            <a:r>
              <a:rPr lang="zh-CN" altLang="en-US" sz="2000" b="1">
                <a:solidFill>
                  <a:prstClr val="black"/>
                </a:solidFill>
                <a:effectLst/>
                <a:latin typeface="宋体" panose="02010600030101010101" pitchFamily="2" charset="-122"/>
                <a:ea typeface="宋体" panose="02010600030101010101" pitchFamily="2" charset="-122"/>
                <a:sym typeface="+mn-ea"/>
              </a:rPr>
              <a:t>英美矛盾成为当时世界主要矛盾；</a:t>
            </a:r>
            <a:endParaRPr lang="zh-CN" altLang="en-US" sz="2000" b="1">
              <a:solidFill>
                <a:prstClr val="black"/>
              </a:solidFill>
              <a:effectLst/>
              <a:latin typeface="宋体" panose="02010600030101010101" pitchFamily="2" charset="-122"/>
              <a:ea typeface="宋体" panose="02010600030101010101" pitchFamily="2" charset="-122"/>
            </a:endParaRPr>
          </a:p>
          <a:p>
            <a:r>
              <a:rPr lang="en-US" altLang="zh-CN" sz="2000" b="1">
                <a:solidFill>
                  <a:prstClr val="black"/>
                </a:solidFill>
                <a:effectLst/>
                <a:latin typeface="宋体" panose="02010600030101010101" pitchFamily="2" charset="-122"/>
                <a:ea typeface="宋体" panose="02010600030101010101" pitchFamily="2" charset="-122"/>
                <a:sym typeface="+mn-ea"/>
              </a:rPr>
              <a:t>②</a:t>
            </a:r>
            <a:r>
              <a:rPr lang="zh-CN" altLang="en-US" sz="2000" b="1">
                <a:solidFill>
                  <a:prstClr val="black"/>
                </a:solidFill>
                <a:effectLst/>
                <a:latin typeface="宋体" panose="02010600030101010101" pitchFamily="2" charset="-122"/>
                <a:ea typeface="宋体" panose="02010600030101010101" pitchFamily="2" charset="-122"/>
                <a:sym typeface="+mn-ea"/>
              </a:rPr>
              <a:t>美国综合国力还不足以获得对世界的领导权；</a:t>
            </a:r>
            <a:endParaRPr lang="zh-CN" altLang="en-US" sz="2000" b="1">
              <a:solidFill>
                <a:prstClr val="black"/>
              </a:solidFill>
              <a:effectLst/>
              <a:latin typeface="宋体" panose="02010600030101010101" pitchFamily="2" charset="-122"/>
              <a:ea typeface="宋体" panose="02010600030101010101" pitchFamily="2" charset="-122"/>
            </a:endParaRPr>
          </a:p>
          <a:p>
            <a:r>
              <a:rPr lang="en-US" altLang="zh-CN" sz="2000" b="1">
                <a:solidFill>
                  <a:prstClr val="black"/>
                </a:solidFill>
                <a:effectLst/>
                <a:latin typeface="宋体" panose="02010600030101010101" pitchFamily="2" charset="-122"/>
                <a:ea typeface="宋体" panose="02010600030101010101" pitchFamily="2" charset="-122"/>
                <a:sym typeface="+mn-ea"/>
              </a:rPr>
              <a:t>③</a:t>
            </a:r>
            <a:r>
              <a:rPr lang="zh-CN" altLang="en-US" sz="2000" b="1">
                <a:solidFill>
                  <a:prstClr val="black"/>
                </a:solidFill>
                <a:effectLst/>
                <a:latin typeface="宋体" panose="02010600030101010101" pitchFamily="2" charset="-122"/>
                <a:ea typeface="宋体" panose="02010600030101010101" pitchFamily="2" charset="-122"/>
                <a:sym typeface="+mn-ea"/>
              </a:rPr>
              <a:t>国际关系的中心仍在欧洲。</a:t>
            </a:r>
            <a:endParaRPr lang="zh-CN" altLang="en-US" sz="2000">
              <a:effectLst/>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681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6" grpId="0"/>
      <p:bldP spid="7"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70485" y="51435"/>
            <a:ext cx="1294765" cy="614680"/>
          </a:xfrm>
        </p:spPr>
        <p:txBody>
          <a:bodyPr>
            <a:normAutofit/>
          </a:bodyPr>
          <a:lstStyle/>
          <a:p>
            <a:r>
              <a:rPr lang="zh-CN" altLang="en-US" sz="3200" b="1" smtClean="0">
                <a:solidFill>
                  <a:srgbClr val="C00000"/>
                </a:solidFill>
                <a:latin typeface="微软雅黑" panose="020b0503020204020204" pitchFamily="34" charset="-122"/>
                <a:ea typeface="微软雅黑" panose="020b0503020204020204" pitchFamily="34" charset="-122"/>
                <a:sym typeface="+mn-ea"/>
              </a:rPr>
              <a:t>评价</a:t>
            </a:r>
          </a:p>
        </p:txBody>
      </p:sp>
      <p:sp>
        <p:nvSpPr>
          <p:cNvPr id="3" name="内容占位符 2"/>
          <p:cNvSpPr>
            <a:spLocks noGrp="1"/>
          </p:cNvSpPr>
          <p:nvPr>
            <p:ph idx="1"/>
          </p:nvPr>
        </p:nvSpPr>
        <p:spPr>
          <a:xfrm>
            <a:off x="323215" y="813435"/>
            <a:ext cx="8496935" cy="4458970"/>
          </a:xfrm>
        </p:spPr>
        <p:txBody>
          <a:bodyPr>
            <a:normAutofit fontScale="75000" lnSpcReduction="20000"/>
          </a:bodyPr>
          <a:lstStyle/>
          <a:p>
            <a:pPr marL="0" indent="0">
              <a:buNone/>
            </a:pPr>
            <a:r>
              <a:rPr lang="zh-CN" altLang="en-US" sz="2800" b="1" smtClean="0">
                <a:latin typeface="宋体" panose="02010600030101010101" pitchFamily="2" charset="-122"/>
                <a:ea typeface="宋体" panose="02010600030101010101" pitchFamily="2" charset="-122"/>
              </a:rPr>
              <a:t>积极：</a:t>
            </a: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）是</a:t>
            </a:r>
            <a:r>
              <a:rPr lang="zh-CN" altLang="en-US" sz="2800" b="1">
                <a:latin typeface="宋体" panose="02010600030101010101" pitchFamily="2" charset="-122"/>
                <a:ea typeface="宋体" panose="02010600030101010101" pitchFamily="2" charset="-122"/>
              </a:rPr>
              <a:t>凡尔赛一</a:t>
            </a:r>
            <a:r>
              <a:rPr lang="zh-CN" altLang="en-US" sz="2800" b="1" smtClean="0">
                <a:latin typeface="宋体" panose="02010600030101010101" pitchFamily="2" charset="-122"/>
                <a:ea typeface="宋体" panose="02010600030101010101" pitchFamily="2" charset="-122"/>
              </a:rPr>
              <a:t>华盛顿</a:t>
            </a:r>
            <a:r>
              <a:rPr lang="zh-CN" altLang="en-US" sz="2800" b="1">
                <a:latin typeface="宋体" panose="02010600030101010101" pitchFamily="2" charset="-122"/>
                <a:ea typeface="宋体" panose="02010600030101010101" pitchFamily="2" charset="-122"/>
              </a:rPr>
              <a:t>体系的重要组成部分，体现了战后国际政治</a:t>
            </a:r>
            <a:r>
              <a:rPr lang="zh-CN" altLang="en-US" sz="2800" b="1" smtClean="0">
                <a:latin typeface="宋体" panose="02010600030101010101" pitchFamily="2" charset="-122"/>
                <a:ea typeface="宋体" panose="02010600030101010101" pitchFamily="2" charset="-122"/>
              </a:rPr>
              <a:t>秩序；</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）是第一</a:t>
            </a:r>
            <a:r>
              <a:rPr lang="zh-CN" altLang="en-US" sz="2800" b="1">
                <a:latin typeface="宋体" panose="02010600030101010101" pitchFamily="2" charset="-122"/>
                <a:ea typeface="宋体" panose="02010600030101010101" pitchFamily="2" charset="-122"/>
              </a:rPr>
              <a:t>个由主权国家组成的</a:t>
            </a:r>
            <a:r>
              <a:rPr lang="zh-CN" altLang="en-US" sz="2800" b="1" smtClean="0">
                <a:latin typeface="宋体" panose="02010600030101010101" pitchFamily="2" charset="-122"/>
                <a:ea typeface="宋体" panose="02010600030101010101" pitchFamily="2" charset="-122"/>
              </a:rPr>
              <a:t>世界性</a:t>
            </a:r>
            <a:r>
              <a:rPr lang="zh-CN" altLang="en-US" sz="2800" b="1">
                <a:latin typeface="宋体" panose="02010600030101010101" pitchFamily="2" charset="-122"/>
                <a:ea typeface="宋体" panose="02010600030101010101" pitchFamily="2" charset="-122"/>
              </a:rPr>
              <a:t>国际组织，成立的宗旨是</a:t>
            </a:r>
            <a:r>
              <a:rPr lang="zh-CN" altLang="en-US" sz="2800" b="1" smtClean="0">
                <a:latin typeface="宋体" panose="02010600030101010101" pitchFamily="2" charset="-122"/>
                <a:ea typeface="宋体" panose="02010600030101010101" pitchFamily="2" charset="-122"/>
              </a:rPr>
              <a:t>促进</a:t>
            </a:r>
            <a:r>
              <a:rPr lang="zh-CN" altLang="en-US" sz="2800" b="1">
                <a:latin typeface="宋体" panose="02010600030101010101" pitchFamily="2" charset="-122"/>
                <a:ea typeface="宋体" panose="02010600030101010101" pitchFamily="2" charset="-122"/>
              </a:rPr>
              <a:t>国际合作和实现世界和平</a:t>
            </a:r>
            <a:r>
              <a:rPr lang="zh-CN" altLang="en-US" sz="2800" b="1" smtClean="0">
                <a:latin typeface="宋体" panose="02010600030101010101" pitchFamily="2" charset="-122"/>
                <a:ea typeface="宋体" panose="02010600030101010101" pitchFamily="2" charset="-122"/>
              </a:rPr>
              <a:t>与安全；</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局限：</a:t>
            </a: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）“全体一致”原则使得国联</a:t>
            </a:r>
            <a:r>
              <a:rPr lang="zh-CN" altLang="en-US" sz="2800" b="1">
                <a:latin typeface="宋体" panose="02010600030101010101" pitchFamily="2" charset="-122"/>
                <a:ea typeface="宋体" panose="02010600030101010101" pitchFamily="2" charset="-122"/>
              </a:rPr>
              <a:t>在制裁侵略、保卫世界和平方面没有发挥应有的</a:t>
            </a:r>
            <a:r>
              <a:rPr lang="zh-CN" altLang="en-US" sz="2800" b="1" smtClean="0">
                <a:latin typeface="宋体" panose="02010600030101010101" pitchFamily="2" charset="-122"/>
                <a:ea typeface="宋体" panose="02010600030101010101" pitchFamily="2" charset="-122"/>
              </a:rPr>
              <a:t>作用；</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英法则将国联作为维护自己既得利益、操纵国际事务的</a:t>
            </a:r>
            <a:r>
              <a:rPr lang="zh-CN" altLang="en-US" sz="2800" b="1" smtClean="0">
                <a:latin typeface="宋体" panose="02010600030101010101" pitchFamily="2" charset="-122"/>
                <a:ea typeface="宋体" panose="02010600030101010101" pitchFamily="2" charset="-122"/>
              </a:rPr>
              <a:t>工具（实质）。</a:t>
            </a:r>
            <a:endParaRPr lang="zh-CN" altLang="en-US" sz="2800" b="1">
              <a:latin typeface="宋体" panose="02010600030101010101" pitchFamily="2" charset="-122"/>
              <a:ea typeface="宋体" panose="02010600030101010101" pitchFamily="2" charset="-122"/>
            </a:endParaRPr>
          </a:p>
        </p:txBody>
      </p:sp>
      <p:pic>
        <p:nvPicPr>
          <p:cNvPr id="4" name="New picture" hidden="1"/>
          <p:cNvPicPr/>
          <p:nvPr/>
        </p:nvPicPr>
        <p:blipFill>
          <a:blip r:embed="rId2"/>
          <a:stretch>
            <a:fillRect/>
          </a:stretch>
        </p:blipFill>
        <p:spPr>
          <a:xfrm>
            <a:off x="10655300" y="11264900"/>
            <a:ext cx="393700" cy="2794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6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6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7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7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8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8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9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9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9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9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0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10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17.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118.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1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122.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123.xml><?xml version="1.0" encoding="utf-8"?>
<p:tagLst xmlns:p="http://schemas.openxmlformats.org/presentationml/2006/main">
  <p:tag name="REFSHAPE" val="313047020"/>
</p:tagLst>
</file>

<file path=ppt/tags/tag124.xml><?xml version="1.0" encoding="utf-8"?>
<p:tagLst xmlns:p="http://schemas.openxmlformats.org/presentationml/2006/main">
  <p:tag name="KSO_WM_UNIT_PLACING_PICTURE_USER_VIEWPORT" val="{&quot;height&quot;:9170,&quot;width&quot;:9360}"/>
  <p:tag name="REFSHAPE" val="1010436124"/>
</p:tagLst>
</file>

<file path=ppt/tags/tag125.xml><?xml version="1.0" encoding="utf-8"?>
<p:tagLst xmlns:p="http://schemas.openxmlformats.org/presentationml/2006/main">
  <p:tag name="KSO_WM_UNIT_TABLE_BEAUTIFY" val="smartTable{5e46c4c5-1d26-446d-93f2-fe1ff67ccbfc}"/>
</p:tagLst>
</file>

<file path=ppt/tags/tag12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4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Dragon</Template>
  <Company/>
  <PresentationFormat>On-screen Show (4:3)</PresentationFormat>
  <Paragraphs>188</Paragraphs>
  <Slides>34</Slides>
  <Notes>2</Notes>
  <TotalTime>2</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34</vt:i4>
      </vt:variant>
    </vt:vector>
  </HeadingPairs>
  <TitlesOfParts>
    <vt:vector baseType="lpstr" size="44">
      <vt:lpstr>Arial</vt:lpstr>
      <vt:lpstr>微软雅黑</vt:lpstr>
      <vt:lpstr>Calibri</vt:lpstr>
      <vt:lpstr>宋体</vt:lpstr>
      <vt:lpstr>Times New Roman</vt:lpstr>
      <vt:lpstr>黑体</vt:lpstr>
      <vt:lpstr>隶书</vt:lpstr>
      <vt:lpstr>华文楷体</vt:lpstr>
      <vt:lpstr>华文细黑</vt:lpstr>
      <vt:lpstr>1_Office 主题​​</vt:lpstr>
      <vt:lpstr>第14课 第一次世界大战与战后国际秩序</vt:lpstr>
      <vt:lpstr>一、一战的背景</vt:lpstr>
      <vt:lpstr>PowerPoint Presentation</vt:lpstr>
      <vt:lpstr>PowerPoint Presentation</vt:lpstr>
      <vt:lpstr>英德矛盾</vt:lpstr>
      <vt:lpstr>英国的大陆均势政策</vt:lpstr>
      <vt:lpstr>PowerPoint Presentation</vt:lpstr>
      <vt:lpstr>欧洲的“火药桶”</vt:lpstr>
      <vt:lpstr>PowerPoint Presentation</vt:lpstr>
      <vt:lpstr>PowerPoint Presentation</vt:lpstr>
      <vt:lpstr>5、第二次工业革命的成果应用于军事领域，为世界大战提供了技术基础；</vt:lpstr>
      <vt:lpstr>PowerPoint Presentation</vt:lpstr>
      <vt:lpstr>PowerPoint Presentation</vt:lpstr>
      <vt:lpstr>二、一战的过程</vt:lpstr>
      <vt:lpstr>PowerPoint Presentation</vt:lpstr>
      <vt:lpstr>PowerPoint Presentation</vt:lpstr>
      <vt:lpstr>施利芬计划</vt:lpstr>
      <vt:lpstr>凡尔登战役</vt:lpstr>
      <vt:lpstr>索姆河战役</vt:lpstr>
      <vt:lpstr>日德兰海战</vt:lpstr>
      <vt:lpstr>美国参战</vt:lpstr>
      <vt:lpstr>PowerPoint Presentation</vt:lpstr>
      <vt:lpstr>实质</vt:lpstr>
      <vt:lpstr>结合材料及所学知识思考：一战的影响</vt:lpstr>
      <vt:lpstr>影响</vt:lpstr>
      <vt:lpstr>四、一战后的国际秩序</vt:lpstr>
      <vt:lpstr>PowerPoint Presentation</vt:lpstr>
      <vt:lpstr>内容</vt:lpstr>
      <vt:lpstr>PowerPoint Presentation</vt:lpstr>
      <vt:lpstr>中国人民的反帝爱国运动</vt:lpstr>
      <vt:lpstr>体系评价</vt:lpstr>
      <vt:lpstr>思考：凡尔赛—华盛顿体系怎样体现帝国主义强权政治</vt:lpstr>
      <vt:lpstr>2、国际联盟</vt:lpstr>
      <vt:lpstr>评价</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第七单元   两次世界大战、十月革命与国际秩序的演变</dc:title>
  <dc:creator>Administrator</dc:creator>
  <cp:lastModifiedBy>常海燕</cp:lastModifiedBy>
  <cp:revision>57</cp:revision>
  <dcterms:created xsi:type="dcterms:W3CDTF">2020-03-16T01:32:00Z</dcterms:created>
  <dcterms:modified xsi:type="dcterms:W3CDTF">2020-07-06T01:58:49Z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2052-11.1.0.9440</vt:lpwstr>
  </property>
</Properties>
</file>