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257" r:id="rId3"/>
    <p:sldId id="258" r:id="rId5"/>
    <p:sldId id="259" r:id="rId6"/>
    <p:sldId id="260" r:id="rId7"/>
    <p:sldId id="261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</p:sldIdLst>
  <p:sldSz cx="12192000" cy="6858000"/>
  <p:notesSz cx="7103745" cy="10234295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C89EF96-8CEA-46FF-86C4-4CE0E7609802}" styleName="浅色样式 3 - 强调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8" Type="http://schemas.openxmlformats.org/officeDocument/2006/relationships/tableStyles" Target="tableStyles.xml"/><Relationship Id="rId27" Type="http://schemas.openxmlformats.org/officeDocument/2006/relationships/viewProps" Target="viewProps.xml"/><Relationship Id="rId26" Type="http://schemas.openxmlformats.org/officeDocument/2006/relationships/presProps" Target="presProps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4023812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481584" y="1279287"/>
            <a:ext cx="6140577" cy="34540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710375" y="4925254"/>
            <a:ext cx="5682996" cy="402975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4023812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1986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41987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33796" name="灯片编号占位符 3"/>
          <p:cNvSpPr txBox="1">
            <a:spLocks noGrp="1"/>
          </p:cNvSpPr>
          <p:nvPr>
            <p:ph type="sldNum" sz="quarter"/>
          </p:nvPr>
        </p:nvSpPr>
        <p:spPr bwMode="auto">
          <a:noFill/>
          <a:ln>
            <a:noFill/>
            <a:miter lim="800000"/>
          </a:ln>
        </p:spPr>
        <p:txBody>
          <a:bodyPr wrap="square" lIns="91440" tIns="45720" rIns="91440" bIns="45720" numCol="1" rtlCol="0" anchor="b" anchorCtr="0" compatLnSpc="1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9698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29699" name="备注占位符 2"/>
          <p:cNvSpPr>
            <a:spLocks noGrp="1"/>
          </p:cNvSpPr>
          <p:nvPr>
            <p:ph type="body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p>
            <a:pPr lvl="0"/>
            <a:endParaRPr lang="zh-CN" altLang="en-US" dirty="0"/>
          </a:p>
        </p:txBody>
      </p:sp>
      <p:sp>
        <p:nvSpPr>
          <p:cNvPr id="29700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/>
            <a:fld id="{9A0DB2DC-4C9A-4742-B13C-FB6460FD3503}" type="slidenum">
              <a:rPr lang="zh-CN" altLang="en-US" sz="1200" dirty="0">
                <a:solidFill>
                  <a:srgbClr val="000000"/>
                </a:solidFill>
                <a:ea typeface="微软雅黑" panose="020B0503020204020204" charset="-122"/>
              </a:rPr>
            </a:fld>
            <a:endParaRPr lang="zh-CN" altLang="en-US" sz="1200" dirty="0">
              <a:solidFill>
                <a:srgbClr val="000000"/>
              </a:solidFill>
              <a:ea typeface="微软雅黑" panose="020B0503020204020204" charset="-122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4" y="1778438"/>
            <a:ext cx="4873574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4" y="2665379"/>
            <a:ext cx="4873574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8" y="1778438"/>
            <a:ext cx="4897576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8" y="2665379"/>
            <a:ext cx="4897576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838200" y="365125"/>
            <a:ext cx="10515600" cy="58118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chemeClr val="accent1">
                  <a:shade val="75000"/>
                </a:schemeClr>
              </a:solidFill>
              <a:effectLst/>
              <a:uLnTx/>
              <a:uFillTx/>
              <a:latin typeface="Calibri" panose="020F050202020403020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chemeClr val="accent1">
                  <a:shade val="75000"/>
                </a:schemeClr>
              </a:solidFill>
              <a:effectLst/>
              <a:uLnTx/>
              <a:uFillTx/>
              <a:latin typeface="Calibri" panose="020F050202020403020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Calibri" panose="020F0502020204030204" charset="0"/>
              </a:rPr>
            </a:fld>
            <a:endParaRPr lang="en-US" altLang="zh-CN" dirty="0">
              <a:latin typeface="Calibri" panose="020F0502020204030204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11.xml"/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1.xml"/><Relationship Id="rId1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1.xml"/><Relationship Id="rId1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1.xml"/><Relationship Id="rId1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1.xml"/><Relationship Id="rId2" Type="http://schemas.openxmlformats.org/officeDocument/2006/relationships/image" Target="../media/image6.jpeg"/><Relationship Id="rId1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.xml"/><Relationship Id="rId3" Type="http://schemas.openxmlformats.org/officeDocument/2006/relationships/slideLayout" Target="../slideLayouts/slideLayout1.xml"/><Relationship Id="rId2" Type="http://schemas.openxmlformats.org/officeDocument/2006/relationships/tags" Target="../tags/tag1.xml"/><Relationship Id="rId1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1.xml"/><Relationship Id="rId2" Type="http://schemas.openxmlformats.org/officeDocument/2006/relationships/image" Target="../media/image9.jpeg"/><Relationship Id="rId1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1.xml"/><Relationship Id="rId1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hyperlink" Target="file:///J:\&#39135;&#30416;&#36827;&#20891;.wm" TargetMode="Externa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1.xml"/><Relationship Id="rId1" Type="http://schemas.openxmlformats.org/officeDocument/2006/relationships/image" Target="../media/image12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1.xml"/><Relationship Id="rId1" Type="http://schemas.openxmlformats.org/officeDocument/2006/relationships/image" Target="../media/image13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1.xml"/><Relationship Id="rId1" Type="http://schemas.openxmlformats.org/officeDocument/2006/relationships/image" Target="../media/image1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1.xml"/><Relationship Id="rId2" Type="http://schemas.openxmlformats.org/officeDocument/2006/relationships/image" Target="../media/image15.png"/><Relationship Id="rId1" Type="http://schemas.openxmlformats.org/officeDocument/2006/relationships/image" Target="../media/image4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314" name="文本框 1"/>
          <p:cNvSpPr txBox="1"/>
          <p:nvPr/>
        </p:nvSpPr>
        <p:spPr>
          <a:xfrm>
            <a:off x="1946275" y="1125538"/>
            <a:ext cx="8299450" cy="25533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zh-CN" altLang="en-US" sz="4400" b="1" dirty="0">
                <a:solidFill>
                  <a:srgbClr val="0000FF"/>
                </a:solidFill>
                <a:latin typeface="宋体" panose="02010600030101010101" pitchFamily="2" charset="-122"/>
              </a:rPr>
              <a:t>第三单元 </a:t>
            </a:r>
            <a:endParaRPr lang="en-US" altLang="zh-CN" sz="4400" b="1" dirty="0">
              <a:solidFill>
                <a:srgbClr val="0000FF"/>
              </a:solidFill>
              <a:latin typeface="宋体" panose="02010600030101010101" pitchFamily="2" charset="-122"/>
            </a:endParaRPr>
          </a:p>
          <a:p>
            <a:pPr algn="ctr"/>
            <a:r>
              <a:rPr lang="zh-CN" altLang="en-US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第一次世界大战和战后初期的世界</a:t>
            </a:r>
            <a:endParaRPr lang="zh-CN" altLang="en-US" sz="3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ctr"/>
            <a:endParaRPr lang="en-US" altLang="zh-CN" sz="40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ctr"/>
            <a:r>
              <a:rPr lang="zh-CN" altLang="en-US" sz="4000" b="1" dirty="0">
                <a:latin typeface="楷体" panose="02010609060101010101" pitchFamily="49" charset="-122"/>
                <a:ea typeface="楷体" panose="02010609060101010101" pitchFamily="49" charset="-122"/>
              </a:rPr>
              <a:t>第</a:t>
            </a:r>
            <a:r>
              <a:rPr lang="en-US" altLang="zh-CN" sz="4000" b="1" dirty="0">
                <a:latin typeface="楷体" panose="02010609060101010101" pitchFamily="49" charset="-122"/>
                <a:ea typeface="楷体" panose="02010609060101010101" pitchFamily="49" charset="-122"/>
              </a:rPr>
              <a:t>12</a:t>
            </a:r>
            <a:r>
              <a:rPr lang="zh-CN" altLang="en-US" sz="4000" b="1" dirty="0">
                <a:latin typeface="楷体" panose="02010609060101010101" pitchFamily="49" charset="-122"/>
                <a:ea typeface="楷体" panose="02010609060101010101" pitchFamily="49" charset="-122"/>
              </a:rPr>
              <a:t>课 亚非拉民族民主运动的高涨</a:t>
            </a:r>
            <a:endParaRPr lang="zh-CN" altLang="en-US" sz="40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26390" y="3679190"/>
            <a:ext cx="3919220" cy="2529205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57565" y="3745230"/>
            <a:ext cx="3706495" cy="2527935"/>
          </a:xfrm>
          <a:prstGeom prst="rect">
            <a:avLst/>
          </a:prstGeom>
        </p:spPr>
      </p:pic>
      <p:pic>
        <p:nvPicPr>
          <p:cNvPr id="10244" name="Picture 6" descr="C:\Users\Administrator\Desktop\293238-6c3fd65f72e4bde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77690" y="3616960"/>
            <a:ext cx="3922395" cy="25908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8194" name="组合 1"/>
          <p:cNvGrpSpPr/>
          <p:nvPr/>
        </p:nvGrpSpPr>
        <p:grpSpPr>
          <a:xfrm>
            <a:off x="1530350" y="15875"/>
            <a:ext cx="1295400" cy="444500"/>
            <a:chOff x="6524" y="16049"/>
            <a:chExt cx="1295400" cy="444500"/>
          </a:xfrm>
        </p:grpSpPr>
        <p:sp>
          <p:nvSpPr>
            <p:cNvPr id="8196" name="文本框 4103"/>
            <p:cNvSpPr txBox="1"/>
            <p:nvPr/>
          </p:nvSpPr>
          <p:spPr>
            <a:xfrm>
              <a:off x="6524" y="16049"/>
              <a:ext cx="1295400" cy="401320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90170" tIns="46990" rIns="90170" bIns="46990">
              <a:spAutoFit/>
            </a:bodyPr>
            <a:p>
              <a:r>
                <a:rPr lang="zh-CN" altLang="en-US" sz="2000" b="1" dirty="0">
                  <a:solidFill>
                    <a:srgbClr val="2E6CB8"/>
                  </a:solidFill>
                  <a:latin typeface="华文行楷" pitchFamily="2" charset="-122"/>
                  <a:ea typeface="华文行楷" pitchFamily="2" charset="-122"/>
                </a:rPr>
                <a:t>学习目标</a:t>
              </a:r>
              <a:endParaRPr lang="zh-CN" altLang="zh-CN" sz="2000" b="1" dirty="0">
                <a:solidFill>
                  <a:srgbClr val="2E6CB8"/>
                </a:solidFill>
                <a:latin typeface="华文行楷" pitchFamily="2" charset="-122"/>
                <a:ea typeface="华文行楷" pitchFamily="2" charset="-122"/>
              </a:endParaRPr>
            </a:p>
          </p:txBody>
        </p:sp>
        <p:pic>
          <p:nvPicPr>
            <p:cNvPr id="8197" name="Picture 3" descr="C:\Users\Administrator\Desktop\Redocn_2013102516062741.jpg"/>
            <p:cNvPicPr>
              <a:picLocks noChangeAspect="1"/>
            </p:cNvPicPr>
            <p:nvPr/>
          </p:nvPicPr>
          <p:blipFill>
            <a:blip r:embed="rId1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72501" t="2817" r="10249" b="94366"/>
            <a:stretch>
              <a:fillRect/>
            </a:stretch>
          </p:blipFill>
          <p:spPr>
            <a:xfrm>
              <a:off x="58912" y="320849"/>
              <a:ext cx="1095375" cy="139700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5" name="Text Box 5"/>
          <p:cNvSpPr txBox="1"/>
          <p:nvPr/>
        </p:nvSpPr>
        <p:spPr>
          <a:xfrm>
            <a:off x="1774825" y="1168400"/>
            <a:ext cx="8642350" cy="3931920"/>
          </a:xfrm>
          <a:prstGeom prst="rect">
            <a:avLst/>
          </a:prstGeom>
          <a:noFill/>
          <a:ln w="9525">
            <a:noFill/>
          </a:ln>
        </p:spPr>
        <p:txBody>
          <a:bodyPr lIns="90000" tIns="46800" rIns="90000" bIns="46800">
            <a:spAutoFit/>
          </a:bodyPr>
          <a:p>
            <a:pPr marL="457200" indent="-457200">
              <a:lnSpc>
                <a:spcPct val="130000"/>
              </a:lnSpc>
            </a:pPr>
            <a:r>
              <a:rPr lang="en-US" altLang="zh-CN" sz="3200" b="1" dirty="0">
                <a:latin typeface="宋体" panose="02010600030101010101" pitchFamily="2" charset="-122"/>
                <a:sym typeface="宋体" panose="02010600030101010101" pitchFamily="2" charset="-122"/>
              </a:rPr>
              <a:t>1.</a:t>
            </a:r>
            <a:r>
              <a:rPr lang="zh-CN" altLang="en-US" sz="3200" b="1" dirty="0">
                <a:latin typeface="宋体" panose="02010600030101010101" pitchFamily="2" charset="-122"/>
                <a:sym typeface="宋体" panose="02010600030101010101" pitchFamily="2" charset="-122"/>
              </a:rPr>
              <a:t>通过学习，引导学生了解第一次世界大战后，亚非拉民族民主运动高涨的表现，主要有印度的非暴力不合作运动、埃及的华夫脱运动和墨西哥的卡德纳斯改革；</a:t>
            </a:r>
            <a:endParaRPr lang="en-US" altLang="zh-CN" sz="3200" b="1" dirty="0">
              <a:latin typeface="宋体" panose="02010600030101010101" pitchFamily="2" charset="-122"/>
              <a:sym typeface="宋体" panose="02010600030101010101" pitchFamily="2" charset="-122"/>
            </a:endParaRPr>
          </a:p>
          <a:p>
            <a:pPr marL="457200" indent="-457200">
              <a:lnSpc>
                <a:spcPct val="130000"/>
              </a:lnSpc>
            </a:pPr>
            <a:r>
              <a:rPr lang="en-US" altLang="zh-CN" sz="3200" b="1" dirty="0">
                <a:latin typeface="宋体" panose="02010600030101010101" pitchFamily="2" charset="-122"/>
                <a:sym typeface="宋体" panose="02010600030101010101" pitchFamily="2" charset="-122"/>
              </a:rPr>
              <a:t>2.</a:t>
            </a:r>
            <a:r>
              <a:rPr lang="zh-CN" altLang="en-US" sz="3200" b="1" dirty="0">
                <a:latin typeface="宋体" panose="02010600030101010101" pitchFamily="2" charset="-122"/>
                <a:sym typeface="宋体" panose="02010600030101010101" pitchFamily="2" charset="-122"/>
              </a:rPr>
              <a:t>引导学生认识印度非暴力不合作运动的形式、特征、影响。</a:t>
            </a:r>
            <a:endParaRPr lang="zh-CN" altLang="en-US" sz="3200" b="1" dirty="0"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charRg st="0" end="7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charRg st="0" end="7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charRg st="0" end="7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>
                                            <p:txEl>
                                              <p:charRg st="0" end="7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charRg st="73" end="10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charRg st="73" end="10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charRg st="73" end="10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>
                                            <p:txEl>
                                              <p:charRg st="73" end="10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4338" name="组合 1"/>
          <p:cNvGrpSpPr/>
          <p:nvPr/>
        </p:nvGrpSpPr>
        <p:grpSpPr>
          <a:xfrm>
            <a:off x="1530350" y="15875"/>
            <a:ext cx="1295400" cy="444500"/>
            <a:chOff x="6524" y="16049"/>
            <a:chExt cx="1295400" cy="444500"/>
          </a:xfrm>
        </p:grpSpPr>
        <p:sp>
          <p:nvSpPr>
            <p:cNvPr id="14340" name="文本框 4103"/>
            <p:cNvSpPr txBox="1"/>
            <p:nvPr/>
          </p:nvSpPr>
          <p:spPr>
            <a:xfrm>
              <a:off x="6524" y="16049"/>
              <a:ext cx="1295400" cy="401320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90170" tIns="46990" rIns="90170" bIns="46990">
              <a:spAutoFit/>
            </a:bodyPr>
            <a:p>
              <a:r>
                <a:rPr lang="zh-CN" altLang="en-US" sz="2000" b="1" dirty="0">
                  <a:solidFill>
                    <a:srgbClr val="2E6CB8"/>
                  </a:solidFill>
                  <a:latin typeface="华文行楷" pitchFamily="2" charset="-122"/>
                  <a:ea typeface="华文行楷" pitchFamily="2" charset="-122"/>
                </a:rPr>
                <a:t>导 入 语</a:t>
              </a:r>
              <a:endParaRPr lang="zh-CN" altLang="zh-CN" sz="2000" b="1" dirty="0">
                <a:solidFill>
                  <a:srgbClr val="2E6CB8"/>
                </a:solidFill>
                <a:latin typeface="华文行楷" pitchFamily="2" charset="-122"/>
                <a:ea typeface="华文行楷" pitchFamily="2" charset="-122"/>
              </a:endParaRPr>
            </a:p>
          </p:txBody>
        </p:sp>
        <p:pic>
          <p:nvPicPr>
            <p:cNvPr id="14341" name="Picture 3" descr="C:\Users\Administrator\Desktop\Redocn_2013102516062741.jpg"/>
            <p:cNvPicPr>
              <a:picLocks noChangeAspect="1"/>
            </p:cNvPicPr>
            <p:nvPr/>
          </p:nvPicPr>
          <p:blipFill>
            <a:blip r:embed="rId1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72501" t="2817" r="10249" b="94366"/>
            <a:stretch>
              <a:fillRect/>
            </a:stretch>
          </p:blipFill>
          <p:spPr>
            <a:xfrm>
              <a:off x="58912" y="320849"/>
              <a:ext cx="1095375" cy="139700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5" name="矩形 4"/>
          <p:cNvSpPr/>
          <p:nvPr/>
        </p:nvSpPr>
        <p:spPr>
          <a:xfrm>
            <a:off x="1774825" y="1257300"/>
            <a:ext cx="8632825" cy="353822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    第一次世界大战后，印度人民掀起了民族独立运动高潮。英国殖民当局采取镇压政策，制造了“阿姆利则惨案”。</a:t>
            </a:r>
            <a:r>
              <a:rPr lang="en-US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1920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年，印度资产阶级政党国民大会党通过了甘地提出的“非暴力不合作计划”，改变大战期间同英国合作的态度，宣布要采取“和平和合法的手段”，来取得印度的自治。</a:t>
            </a:r>
            <a:endParaRPr lang="zh-CN" altLang="en-US" sz="32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098" name="Picture 3" descr="C:\Users\Administrator\Desktop\t01812de806b6a7de98 (1)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774825" y="260350"/>
            <a:ext cx="6913563" cy="41894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099" name="矩形 2"/>
          <p:cNvSpPr/>
          <p:nvPr/>
        </p:nvSpPr>
        <p:spPr>
          <a:xfrm>
            <a:off x="1768475" y="4691063"/>
            <a:ext cx="8639175" cy="15684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200" b="1" dirty="0">
                <a:solidFill>
                  <a:srgbClr val="C00000"/>
                </a:solidFill>
                <a:latin typeface="Calibri" panose="020F0502020204030204" charset="0"/>
              </a:rPr>
              <a:t>        </a:t>
            </a:r>
            <a:r>
              <a:rPr lang="en-US" altLang="zh-CN" sz="3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Calibri" panose="020F0502020204030204" charset="0"/>
              </a:rPr>
              <a:t> </a:t>
            </a:r>
            <a:r>
              <a:rPr lang="zh-CN" altLang="en-US" sz="3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Calibri" panose="020F0502020204030204" charset="0"/>
              </a:rPr>
              <a:t>探究：</a:t>
            </a:r>
            <a:r>
              <a:rPr lang="zh-CN" altLang="zh-CN" sz="3200" b="1" dirty="0">
                <a:solidFill>
                  <a:srgbClr val="C00000"/>
                </a:solidFill>
                <a:latin typeface="Calibri" panose="020F0502020204030204" charset="0"/>
              </a:rPr>
              <a:t>甘地领导的“非暴力不合作运动”是怎样的一场运动？这场运动的结局如何？该运动在印度历史上有何影响？</a:t>
            </a:r>
            <a:endParaRPr lang="zh-CN" altLang="zh-CN" sz="3200" b="1" dirty="0">
              <a:solidFill>
                <a:srgbClr val="C00000"/>
              </a:solidFill>
              <a:latin typeface="Calibri" panose="020F050202020403020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9218" name="组合 1"/>
          <p:cNvGrpSpPr/>
          <p:nvPr/>
        </p:nvGrpSpPr>
        <p:grpSpPr>
          <a:xfrm>
            <a:off x="368300" y="15875"/>
            <a:ext cx="2457450" cy="524510"/>
            <a:chOff x="6524" y="16049"/>
            <a:chExt cx="1295400" cy="524510"/>
          </a:xfrm>
        </p:grpSpPr>
        <p:sp>
          <p:nvSpPr>
            <p:cNvPr id="9221" name="文本框 4103"/>
            <p:cNvSpPr txBox="1"/>
            <p:nvPr/>
          </p:nvSpPr>
          <p:spPr>
            <a:xfrm>
              <a:off x="6524" y="16049"/>
              <a:ext cx="1295400" cy="524510"/>
            </a:xfrm>
            <a:prstGeom prst="rect">
              <a:avLst/>
            </a:prstGeom>
            <a:noFill/>
            <a:ln w="9525">
              <a:solidFill>
                <a:srgbClr val="92D050"/>
              </a:solidFill>
            </a:ln>
          </p:spPr>
          <p:txBody>
            <a:bodyPr lIns="90170" tIns="46990" rIns="90170" bIns="46990">
              <a:spAutoFit/>
            </a:bodyPr>
            <a:p>
              <a:r>
                <a:rPr lang="zh-CN" altLang="zh-CN" sz="2800" b="1" dirty="0">
                  <a:solidFill>
                    <a:srgbClr val="FF0000"/>
                  </a:solidFill>
                  <a:latin typeface="华文行楷" pitchFamily="2" charset="-122"/>
                  <a:ea typeface="华文行楷" pitchFamily="2" charset="-122"/>
                </a:rPr>
                <a:t>新课</a:t>
              </a:r>
              <a:r>
                <a:rPr lang="zh-CN" altLang="en-US" sz="2800" b="1" dirty="0">
                  <a:solidFill>
                    <a:srgbClr val="FF0000"/>
                  </a:solidFill>
                  <a:latin typeface="华文行楷" pitchFamily="2" charset="-122"/>
                  <a:ea typeface="华文行楷" pitchFamily="2" charset="-122"/>
                </a:rPr>
                <a:t>探究</a:t>
              </a:r>
              <a:endParaRPr lang="zh-CN" altLang="en-US" sz="2800" b="1" dirty="0">
                <a:solidFill>
                  <a:srgbClr val="FF0000"/>
                </a:solidFill>
                <a:latin typeface="华文行楷" pitchFamily="2" charset="-122"/>
                <a:ea typeface="华文行楷" pitchFamily="2" charset="-122"/>
              </a:endParaRPr>
            </a:p>
          </p:txBody>
        </p:sp>
        <p:pic>
          <p:nvPicPr>
            <p:cNvPr id="9222" name="Picture 3" descr="C:\Users\Administrator\Desktop\Redocn_2013102516062741.jpg"/>
            <p:cNvPicPr>
              <a:picLocks noChangeAspect="1"/>
            </p:cNvPicPr>
            <p:nvPr/>
          </p:nvPicPr>
          <p:blipFill>
            <a:blip r:embed="rId1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72501" t="2817" r="10249" b="94366"/>
            <a:stretch>
              <a:fillRect/>
            </a:stretch>
          </p:blipFill>
          <p:spPr>
            <a:xfrm>
              <a:off x="58912" y="320849"/>
              <a:ext cx="1095375" cy="139700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9219" name="矩形 7197"/>
          <p:cNvSpPr/>
          <p:nvPr/>
        </p:nvSpPr>
        <p:spPr>
          <a:xfrm>
            <a:off x="1774825" y="582613"/>
            <a:ext cx="622808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800" b="1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目标导学一：印度的非暴力不合作运动</a:t>
            </a:r>
            <a:endParaRPr lang="zh-CN" altLang="zh-CN" sz="2800" b="1" dirty="0">
              <a:solidFill>
                <a:srgbClr val="0000FF"/>
              </a:solidFill>
              <a:latin typeface="微软雅黑" panose="020B0503020204020204" charset="-122"/>
              <a:ea typeface="微软雅黑" panose="020B0503020204020204" charset="-122"/>
              <a:sym typeface="宋体" panose="02010600030101010101" pitchFamily="2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259080" y="1184275"/>
            <a:ext cx="10864215" cy="110680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altLang="zh-CN" sz="4400" b="1" dirty="0">
                <a:solidFill>
                  <a:srgbClr val="C00000"/>
                </a:solidFill>
                <a:latin typeface="宋体" panose="02010600030101010101" pitchFamily="2" charset="-122"/>
              </a:rPr>
              <a:t>    </a:t>
            </a:r>
            <a:r>
              <a:rPr lang="zh-CN" altLang="zh-CN" sz="44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了解印度非暴力不合作运动兴起的背景。</a:t>
            </a:r>
            <a:endParaRPr lang="zh-CN" altLang="zh-CN" sz="44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20486" name="Picture 1" descr="C:\Users\Administrator\Desktop\293238-11047ac1b3ae5b7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4825" y="2389505"/>
            <a:ext cx="8665845" cy="378269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194" name="文本框 2"/>
          <p:cNvSpPr txBox="1"/>
          <p:nvPr/>
        </p:nvSpPr>
        <p:spPr>
          <a:xfrm>
            <a:off x="252095" y="444500"/>
            <a:ext cx="7288530" cy="48926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sz="2400" dirty="0">
                <a:latin typeface="Calibri" panose="020F0502020204030204" charset="0"/>
              </a:rPr>
              <a:t>莫罕达斯·卡拉姆昌德·甘地出生在一个印度教家庭，父亲是当地土邦首相。甘地19岁时远赴英国学习法律。1893年，甘地来到英国统治下的南非，领导南非印度人争取权利。他把印度教的仁爱、素食、不杀生的主张，同《圣经》、《古兰经》中的仁爱思想相结合，并吸收了梭伦、托尔斯泰等人的思想精髓，逐渐形成了非暴力不合作理论。1915年，甘地回到印度，很快成为国大党的实际领袖，使"非暴力不合作"成为国大党的指导思想，开始为印度的独立而奔波。"二战"后，印度分裂为印度与巴基斯坦两个国家。面对两国的冲突，对双方都有重要影响的甘地多次以绝食来感化他们，呼吁团结。1948年1月30日，甘地遭到印度教顽固教徒刺杀。</a:t>
            </a:r>
            <a:endParaRPr lang="zh-CN" altLang="en-US" sz="2400" dirty="0">
              <a:latin typeface="Calibri" panose="020F0502020204030204" charset="0"/>
            </a:endParaRPr>
          </a:p>
        </p:txBody>
      </p:sp>
      <p:pic>
        <p:nvPicPr>
          <p:cNvPr id="7174" name="图片 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632700" y="443865"/>
            <a:ext cx="3862070" cy="489394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文本框 1"/>
          <p:cNvSpPr txBox="1"/>
          <p:nvPr/>
        </p:nvSpPr>
        <p:spPr>
          <a:xfrm>
            <a:off x="6123940" y="5894070"/>
            <a:ext cx="5370830" cy="583565"/>
          </a:xfrm>
          <a:prstGeom prst="rect">
            <a:avLst/>
          </a:prstGeom>
          <a:noFill/>
        </p:spPr>
        <p:txBody>
          <a:bodyPr wrap="square" rtlCol="0" anchor="t">
            <a:spAutoFit/>
            <a:scene3d>
              <a:camera prst="orthographicFront"/>
              <a:lightRig rig="threePt" dir="t"/>
            </a:scene3d>
          </a:bodyPr>
          <a:p>
            <a:pPr algn="l"/>
            <a:r>
              <a:rPr lang="en-US" altLang="zh-CN" sz="3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Calibri" panose="020F0502020204030204" charset="0"/>
                <a:sym typeface="+mn-ea"/>
              </a:rPr>
              <a:t>1.</a:t>
            </a:r>
            <a:r>
              <a:rPr lang="zh-CN" altLang="en-US" sz="3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Calibri" panose="020F0502020204030204" charset="0"/>
                <a:sym typeface="+mn-ea"/>
              </a:rPr>
              <a:t>领导人：</a:t>
            </a:r>
            <a:r>
              <a:rPr lang="zh-CN" altLang="en-US" sz="3200" b="1" dirty="0">
                <a:latin typeface="Calibri" panose="020F0502020204030204" charset="0"/>
                <a:sym typeface="+mn-ea"/>
              </a:rPr>
              <a:t>甘地</a:t>
            </a:r>
            <a:r>
              <a:rPr lang="zh-CN" altLang="en-US" sz="3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Calibri" panose="020F0502020204030204" charset="0"/>
                <a:sym typeface="+mn-ea"/>
              </a:rPr>
              <a:t>（印度国父）</a:t>
            </a:r>
            <a:endParaRPr lang="zh-CN" altLang="en-US" sz="3200" b="1" dirty="0">
              <a:ln w="9525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Calibri" panose="020F0502020204030204" charset="0"/>
              <a:sym typeface="+mn-ea"/>
            </a:endParaRPr>
          </a:p>
        </p:txBody>
      </p:sp>
    </p:spTree>
    <p:custDataLst>
      <p:tags r:id="rId2"/>
    </p:custData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" name="组合 2"/>
          <p:cNvGrpSpPr/>
          <p:nvPr/>
        </p:nvGrpSpPr>
        <p:grpSpPr>
          <a:xfrm>
            <a:off x="1596390" y="39370"/>
            <a:ext cx="4717415" cy="3094355"/>
            <a:chOff x="107504" y="188640"/>
            <a:chExt cx="6096000" cy="4286250"/>
          </a:xfrm>
        </p:grpSpPr>
        <p:pic>
          <p:nvPicPr>
            <p:cNvPr id="19462" name="Picture 1" descr="C:\Users\Administrator\Desktop\293238-9c6b7f9637f309fa.jp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7504" y="188640"/>
              <a:ext cx="6096000" cy="4286250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9463" name="矩形 1"/>
            <p:cNvSpPr/>
            <p:nvPr/>
          </p:nvSpPr>
          <p:spPr>
            <a:xfrm>
              <a:off x="136253" y="222781"/>
              <a:ext cx="4604146" cy="8936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p>
              <a:r>
                <a:rPr lang="en-US" altLang="zh-CN" b="1" dirty="0">
                  <a:solidFill>
                    <a:srgbClr val="0000FF"/>
                  </a:solidFill>
                  <a:latin typeface="宋体" panose="02010600030101010101" pitchFamily="2" charset="-122"/>
                </a:rPr>
                <a:t>1914</a:t>
              </a:r>
              <a:r>
                <a:rPr lang="zh-CN" altLang="en-US" b="1" dirty="0">
                  <a:solidFill>
                    <a:srgbClr val="0000FF"/>
                  </a:solidFill>
                  <a:latin typeface="宋体" panose="02010600030101010101" pitchFamily="2" charset="-122"/>
                </a:rPr>
                <a:t>年，在西线作战的英国军队印度骑兵。</a:t>
              </a:r>
              <a:endParaRPr lang="zh-CN" altLang="en-US" dirty="0">
                <a:solidFill>
                  <a:srgbClr val="0000FF"/>
                </a:solidFill>
                <a:latin typeface="宋体" panose="02010600030101010101" pitchFamily="2" charset="-122"/>
              </a:endParaRPr>
            </a:p>
          </p:txBody>
        </p:sp>
      </p:grpSp>
      <p:grpSp>
        <p:nvGrpSpPr>
          <p:cNvPr id="3" name="组合 4"/>
          <p:cNvGrpSpPr/>
          <p:nvPr/>
        </p:nvGrpSpPr>
        <p:grpSpPr>
          <a:xfrm>
            <a:off x="6623685" y="3987165"/>
            <a:ext cx="3876040" cy="2705735"/>
            <a:chOff x="2879304" y="1844824"/>
            <a:chExt cx="6096000" cy="4848225"/>
          </a:xfrm>
        </p:grpSpPr>
        <p:pic>
          <p:nvPicPr>
            <p:cNvPr id="19460" name="Picture 2" descr="C:\Users\Administrator\Desktop\293238-d681f013cc81898d.jpg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879304" y="1844824"/>
              <a:ext cx="6096000" cy="4848225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9461" name="矩形 3"/>
            <p:cNvSpPr/>
            <p:nvPr/>
          </p:nvSpPr>
          <p:spPr>
            <a:xfrm>
              <a:off x="2901480" y="1888257"/>
              <a:ext cx="5846984" cy="115601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en-US" altLang="zh-CN" b="1" dirty="0">
                  <a:solidFill>
                    <a:srgbClr val="0000FF"/>
                  </a:solidFill>
                  <a:latin typeface="宋体" panose="02010600030101010101" pitchFamily="2" charset="-122"/>
                </a:rPr>
                <a:t>1916</a:t>
              </a:r>
              <a:r>
                <a:rPr lang="zh-CN" altLang="en-US" b="1" dirty="0">
                  <a:solidFill>
                    <a:srgbClr val="0000FF"/>
                  </a:solidFill>
                  <a:latin typeface="宋体" panose="02010600030101010101" pitchFamily="2" charset="-122"/>
                </a:rPr>
                <a:t>年</a:t>
              </a:r>
              <a:r>
                <a:rPr lang="en-US" altLang="zh-CN" b="1" dirty="0">
                  <a:solidFill>
                    <a:srgbClr val="0000FF"/>
                  </a:solidFill>
                  <a:latin typeface="宋体" panose="02010600030101010101" pitchFamily="2" charset="-122"/>
                </a:rPr>
                <a:t>7</a:t>
              </a:r>
              <a:r>
                <a:rPr lang="zh-CN" altLang="en-US" b="1" dirty="0">
                  <a:solidFill>
                    <a:srgbClr val="0000FF"/>
                  </a:solidFill>
                  <a:latin typeface="宋体" panose="02010600030101010101" pitchFamily="2" charset="-122"/>
                </a:rPr>
                <a:t>月</a:t>
              </a:r>
              <a:r>
                <a:rPr lang="en-US" altLang="zh-CN" b="1" dirty="0">
                  <a:solidFill>
                    <a:srgbClr val="0000FF"/>
                  </a:solidFill>
                  <a:latin typeface="宋体" panose="02010600030101010101" pitchFamily="2" charset="-122"/>
                </a:rPr>
                <a:t>1</a:t>
              </a:r>
              <a:r>
                <a:rPr lang="zh-CN" altLang="en-US" b="1" dirty="0">
                  <a:solidFill>
                    <a:srgbClr val="0000FF"/>
                  </a:solidFill>
                  <a:latin typeface="宋体" panose="02010600030101010101" pitchFamily="2" charset="-122"/>
                </a:rPr>
                <a:t>日，在索姆河的英国军队印度自行车部队。</a:t>
              </a:r>
              <a:endParaRPr lang="zh-CN" altLang="en-US" dirty="0">
                <a:solidFill>
                  <a:srgbClr val="0000FF"/>
                </a:solidFill>
                <a:latin typeface="宋体" panose="02010600030101010101" pitchFamily="2" charset="-122"/>
              </a:endParaRPr>
            </a:p>
          </p:txBody>
        </p:sp>
      </p:grpSp>
      <p:sp>
        <p:nvSpPr>
          <p:cNvPr id="4" name="文本框 3"/>
          <p:cNvSpPr txBox="1"/>
          <p:nvPr/>
        </p:nvSpPr>
        <p:spPr>
          <a:xfrm>
            <a:off x="1814830" y="4119245"/>
            <a:ext cx="4306570" cy="267652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altLang="zh-CN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sym typeface="+mn-ea"/>
              </a:rPr>
              <a:t>2.</a:t>
            </a:r>
            <a:r>
              <a:rPr lang="zh-CN" altLang="en-US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sym typeface="+mn-ea"/>
              </a:rPr>
              <a:t>背景：第一次世界大战期间英国的过度压榨；</a:t>
            </a:r>
            <a:r>
              <a:rPr lang="en-US" altLang="zh-CN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sym typeface="+mn-ea"/>
              </a:rPr>
              <a:t>1918—1919</a:t>
            </a:r>
            <a:r>
              <a:rPr lang="zh-CN" altLang="en-US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sym typeface="+mn-ea"/>
              </a:rPr>
              <a:t>年，印度农业歉收、疾病流行。印度与英国殖民者之间的矛盾进一步激化。</a:t>
            </a:r>
            <a:endParaRPr lang="zh-CN" altLang="en-US" sz="28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>
                <a:outerShdw dist="38100" dir="2700000" algn="tl" rotWithShape="0">
                  <a:schemeClr val="accent2"/>
                </a:outerShdw>
              </a:effectLst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218" name="文本框 3"/>
          <p:cNvSpPr txBox="1"/>
          <p:nvPr/>
        </p:nvSpPr>
        <p:spPr>
          <a:xfrm>
            <a:off x="1757363" y="6350"/>
            <a:ext cx="8937625" cy="286131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4000" dirty="0">
                <a:latin typeface="Calibri" panose="020F0502020204030204" charset="0"/>
                <a:sym typeface="微软雅黑" panose="020B0503020204020204" charset="-122"/>
              </a:rPr>
              <a:t>3.</a:t>
            </a:r>
            <a:r>
              <a:rPr lang="zh-CN" altLang="en-US" sz="4000" dirty="0">
                <a:latin typeface="Calibri" panose="020F0502020204030204" charset="0"/>
                <a:sym typeface="微软雅黑" panose="020B0503020204020204" charset="-122"/>
              </a:rPr>
              <a:t>过程：</a:t>
            </a:r>
            <a:endParaRPr lang="zh-CN" altLang="en-US" sz="4000" dirty="0">
              <a:latin typeface="Calibri" panose="020F0502020204030204" charset="0"/>
            </a:endParaRPr>
          </a:p>
          <a:p>
            <a:r>
              <a:rPr lang="en-US" altLang="zh-CN" sz="3600" dirty="0">
                <a:latin typeface="Calibri" panose="020F0502020204030204" charset="0"/>
                <a:sym typeface="微软雅黑" panose="020B0503020204020204" charset="-122"/>
              </a:rPr>
              <a:t>(1)1920</a:t>
            </a:r>
            <a:r>
              <a:rPr lang="zh-CN" altLang="en-US" sz="3600" dirty="0">
                <a:latin typeface="Calibri" panose="020F0502020204030204" charset="0"/>
                <a:sym typeface="微软雅黑" panose="020B0503020204020204" charset="-122"/>
              </a:rPr>
              <a:t>年，甘地号召印度民众开展</a:t>
            </a:r>
            <a:endParaRPr lang="en-US" altLang="zh-CN" sz="3600" dirty="0">
              <a:latin typeface="Calibri" panose="020F0502020204030204" charset="0"/>
            </a:endParaRPr>
          </a:p>
          <a:p>
            <a:r>
              <a:rPr lang="zh-CN" altLang="en-US" sz="3600" u="sng" dirty="0">
                <a:latin typeface="Calibri" panose="020F0502020204030204" charset="0"/>
                <a:sym typeface="微软雅黑" panose="020B0503020204020204" charset="-122"/>
              </a:rPr>
              <a:t>                                </a:t>
            </a:r>
            <a:r>
              <a:rPr lang="zh-CN" altLang="en-US" sz="3600" dirty="0">
                <a:latin typeface="Calibri" panose="020F0502020204030204" charset="0"/>
                <a:sym typeface="微软雅黑" panose="020B0503020204020204" charset="-122"/>
              </a:rPr>
              <a:t>运动。</a:t>
            </a:r>
            <a:endParaRPr lang="zh-CN" altLang="en-US" sz="3600" dirty="0">
              <a:latin typeface="Calibri" panose="020F0502020204030204" charset="0"/>
            </a:endParaRPr>
          </a:p>
          <a:p>
            <a:endParaRPr lang="zh-CN" altLang="en-US" sz="3200" dirty="0">
              <a:latin typeface="Calibri" panose="020F0502020204030204" charset="0"/>
            </a:endParaRPr>
          </a:p>
          <a:p>
            <a:endParaRPr lang="zh-CN" altLang="en-US" sz="3600" dirty="0">
              <a:latin typeface="Calibri" panose="020F0502020204030204" charset="0"/>
            </a:endParaRPr>
          </a:p>
        </p:txBody>
      </p:sp>
      <p:pic>
        <p:nvPicPr>
          <p:cNvPr id="9219" name="图片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324860" y="3804920"/>
            <a:ext cx="7072630" cy="275653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" name="TextBox 7"/>
          <p:cNvSpPr txBox="1"/>
          <p:nvPr/>
        </p:nvSpPr>
        <p:spPr>
          <a:xfrm>
            <a:off x="2147888" y="1193800"/>
            <a:ext cx="3227387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solidFill>
                  <a:srgbClr val="FF0000"/>
                </a:solidFill>
                <a:latin typeface="Calibri" panose="020F0502020204030204" charset="0"/>
              </a:rPr>
              <a:t>非暴力不合作</a:t>
            </a:r>
            <a:endParaRPr lang="zh-CN" altLang="en-US" sz="3200" b="1" dirty="0">
              <a:solidFill>
                <a:srgbClr val="FF0000"/>
              </a:solidFill>
              <a:latin typeface="Calibri" panose="020F0502020204030204" charset="0"/>
            </a:endParaRPr>
          </a:p>
        </p:txBody>
      </p:sp>
      <p:sp>
        <p:nvSpPr>
          <p:cNvPr id="9221" name="文本框 6"/>
          <p:cNvSpPr txBox="1"/>
          <p:nvPr/>
        </p:nvSpPr>
        <p:spPr>
          <a:xfrm>
            <a:off x="1682750" y="2174875"/>
            <a:ext cx="9086850" cy="16300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dirty="0">
                <a:latin typeface="Calibri" panose="020F0502020204030204" charset="0"/>
              </a:rPr>
              <a:t>不合作运动的措施包括：抵制在殖民政府和法院中工作；拒绝在英国学校读书；提倡手工纺织以抵制英国商品；拒绝纳税等等</a:t>
            </a:r>
            <a:r>
              <a:rPr lang="zh-CN" altLang="en-US" sz="3600" dirty="0">
                <a:latin typeface="Calibri" panose="020F0502020204030204" charset="0"/>
              </a:rPr>
              <a:t>。</a:t>
            </a:r>
            <a:endParaRPr lang="zh-CN" altLang="en-US" sz="3600" dirty="0">
              <a:latin typeface="Calibri" panose="020F050202020403020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500313" y="439738"/>
            <a:ext cx="7191375" cy="32337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矩形 2"/>
          <p:cNvSpPr/>
          <p:nvPr/>
        </p:nvSpPr>
        <p:spPr>
          <a:xfrm>
            <a:off x="1774825" y="3887788"/>
            <a:ext cx="8632825" cy="2276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ts val="2400"/>
              </a:spcBef>
            </a:pPr>
            <a:r>
              <a:rPr lang="en-US" altLang="zh-CN" sz="3200" b="1" dirty="0">
                <a:solidFill>
                  <a:srgbClr val="C00000"/>
                </a:solidFill>
                <a:latin typeface="宋体" panose="02010600030101010101" pitchFamily="2" charset="-122"/>
              </a:rPr>
              <a:t>  </a:t>
            </a:r>
            <a:r>
              <a:rPr lang="zh-CN" altLang="en-US" sz="360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宋体" panose="02010600030101010101" pitchFamily="2" charset="-122"/>
              </a:rPr>
              <a:t>探究：</a:t>
            </a:r>
            <a:r>
              <a:rPr lang="en-US" altLang="zh-CN" sz="3200" b="1" dirty="0">
                <a:solidFill>
                  <a:srgbClr val="C00000"/>
                </a:solidFill>
                <a:latin typeface="宋体" panose="02010600030101010101" pitchFamily="2" charset="-122"/>
              </a:rPr>
              <a:t>  </a:t>
            </a:r>
            <a:r>
              <a:rPr lang="zh-CN" altLang="zh-CN" sz="3200" b="1" dirty="0">
                <a:solidFill>
                  <a:srgbClr val="C00000"/>
                </a:solidFill>
                <a:latin typeface="宋体" panose="02010600030101010101" pitchFamily="2" charset="-122"/>
              </a:rPr>
              <a:t>图一与哪一次反英运动有关？这次运动的结果怎样？你怎样看待“手工纺织运动？</a:t>
            </a:r>
            <a:endParaRPr lang="en-US" altLang="zh-CN" sz="3200" b="1" dirty="0">
              <a:solidFill>
                <a:srgbClr val="C00000"/>
              </a:solidFill>
              <a:latin typeface="宋体" panose="02010600030101010101" pitchFamily="2" charset="-122"/>
            </a:endParaRPr>
          </a:p>
          <a:p>
            <a:pPr>
              <a:spcBef>
                <a:spcPts val="1200"/>
              </a:spcBef>
            </a:pPr>
            <a:r>
              <a:rPr lang="en-US" altLang="zh-CN" sz="3200" b="1" dirty="0">
                <a:solidFill>
                  <a:srgbClr val="C00000"/>
                </a:solidFill>
                <a:latin typeface="宋体" panose="02010600030101010101" pitchFamily="2" charset="-122"/>
              </a:rPr>
              <a:t>    </a:t>
            </a:r>
            <a:r>
              <a:rPr lang="zh-CN" altLang="zh-CN" sz="3200" b="1" dirty="0">
                <a:solidFill>
                  <a:srgbClr val="C00000"/>
                </a:solidFill>
                <a:latin typeface="宋体" panose="02010600030101010101" pitchFamily="2" charset="-122"/>
              </a:rPr>
              <a:t>图二与哪一次反英运动有关？“食盐进军“是怎么回事？这次运动结果如何？</a:t>
            </a:r>
            <a:endParaRPr lang="zh-CN" altLang="zh-CN" sz="3200" b="1" dirty="0">
              <a:solidFill>
                <a:srgbClr val="C00000"/>
              </a:solidFill>
              <a:latin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0" end="4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charRg st="0" end="4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41" end="8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charRg st="41" end="8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242" name="标题 1"/>
          <p:cNvSpPr>
            <a:spLocks noGrp="1"/>
          </p:cNvSpPr>
          <p:nvPr>
            <p:ph type="title"/>
          </p:nvPr>
        </p:nvSpPr>
        <p:spPr>
          <a:xfrm>
            <a:off x="1819275" y="282575"/>
            <a:ext cx="7886700" cy="1924050"/>
          </a:xfrm>
        </p:spPr>
        <p:txBody>
          <a:bodyPr vert="horz" wrap="square" lIns="91440" tIns="45720" rIns="91440" bIns="45720" anchor="ctr"/>
          <a:p>
            <a:pPr eaLnBrk="1" hangingPunct="1"/>
            <a:r>
              <a:rPr lang="en-US" altLang="zh-CN" sz="4000" dirty="0">
                <a:latin typeface="华文宋体" pitchFamily="2" charset="-122"/>
                <a:ea typeface="华文宋体" pitchFamily="2" charset="-122"/>
                <a:sym typeface="+mn-ea"/>
              </a:rPr>
              <a:t>(2)1922</a:t>
            </a:r>
            <a:r>
              <a:rPr lang="en-US" altLang="en-US" sz="4000" dirty="0">
                <a:latin typeface="华文宋体" pitchFamily="2" charset="-122"/>
                <a:ea typeface="华文宋体" pitchFamily="2" charset="-122"/>
                <a:sym typeface="+mn-ea"/>
              </a:rPr>
              <a:t>年发生了农民焚烧警察局的事件，甘地认为这超出了非暴力不合作运动的范围，</a:t>
            </a:r>
            <a:r>
              <a:rPr lang="en-US" altLang="en-US" sz="4000" b="1" dirty="0">
                <a:solidFill>
                  <a:srgbClr val="FF0000"/>
                </a:solidFill>
                <a:latin typeface="华文宋体" pitchFamily="2" charset="-122"/>
                <a:ea typeface="华文宋体" pitchFamily="2" charset="-122"/>
                <a:sym typeface="+mn-ea"/>
              </a:rPr>
              <a:t>决定停止运动</a:t>
            </a:r>
            <a:r>
              <a:rPr lang="en-US" altLang="en-US" sz="4000" dirty="0">
                <a:latin typeface="华文宋体" pitchFamily="2" charset="-122"/>
                <a:ea typeface="华文宋体" pitchFamily="2" charset="-122"/>
                <a:sym typeface="+mn-ea"/>
              </a:rPr>
              <a:t>。</a:t>
            </a:r>
            <a:endParaRPr lang="en-US" altLang="en-US" dirty="0"/>
          </a:p>
        </p:txBody>
      </p:sp>
      <p:sp>
        <p:nvSpPr>
          <p:cNvPr id="10243" name="文本框 3"/>
          <p:cNvSpPr txBox="1"/>
          <p:nvPr/>
        </p:nvSpPr>
        <p:spPr>
          <a:xfrm>
            <a:off x="1839913" y="2343150"/>
            <a:ext cx="8512175" cy="17532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600" dirty="0">
                <a:latin typeface="Calibri" panose="020F0502020204030204" charset="0"/>
              </a:rPr>
              <a:t>(3)1930</a:t>
            </a:r>
            <a:r>
              <a:rPr lang="zh-CN" altLang="en-US" sz="3600" dirty="0">
                <a:latin typeface="Calibri" panose="020F0502020204030204" charset="0"/>
              </a:rPr>
              <a:t>年，甘地再次发起非暴力不合作运动。这次主要采取不服从形式，所以又称</a:t>
            </a:r>
            <a:endParaRPr lang="en-US" altLang="zh-CN" sz="3600" dirty="0">
              <a:latin typeface="Calibri" panose="020F0502020204030204" charset="0"/>
            </a:endParaRPr>
          </a:p>
          <a:p>
            <a:r>
              <a:rPr lang="zh-CN" altLang="en-US" sz="3600" dirty="0">
                <a:latin typeface="Calibri" panose="020F0502020204030204" charset="0"/>
              </a:rPr>
              <a:t>“</a:t>
            </a:r>
            <a:r>
              <a:rPr lang="zh-CN" altLang="en-US" sz="3600" u="sng" dirty="0">
                <a:latin typeface="Calibri" panose="020F0502020204030204" charset="0"/>
              </a:rPr>
              <a:t>                                  </a:t>
            </a:r>
            <a:r>
              <a:rPr lang="zh-CN" altLang="en-US" sz="3600" dirty="0">
                <a:latin typeface="Calibri" panose="020F0502020204030204" charset="0"/>
              </a:rPr>
              <a:t>”。</a:t>
            </a:r>
            <a:endParaRPr lang="zh-CN" altLang="en-US" sz="3600" dirty="0">
              <a:latin typeface="Calibri" panose="020F050202020403020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432050" y="3511550"/>
            <a:ext cx="381635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solidFill>
                  <a:srgbClr val="FF0000"/>
                </a:solidFill>
                <a:latin typeface="Calibri" panose="020F0502020204030204" charset="0"/>
              </a:rPr>
              <a:t>文明不服从运动</a:t>
            </a:r>
            <a:endParaRPr lang="zh-CN" altLang="en-US" sz="3200" dirty="0">
              <a:solidFill>
                <a:srgbClr val="FF0000"/>
              </a:solidFill>
              <a:latin typeface="Calibri" panose="020F0502020204030204" charset="0"/>
            </a:endParaRPr>
          </a:p>
        </p:txBody>
      </p:sp>
      <p:sp>
        <p:nvSpPr>
          <p:cNvPr id="10245" name="文本框 4"/>
          <p:cNvSpPr txBox="1"/>
          <p:nvPr/>
        </p:nvSpPr>
        <p:spPr>
          <a:xfrm>
            <a:off x="1819275" y="4589463"/>
            <a:ext cx="8323263" cy="17532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600" dirty="0">
                <a:latin typeface="Calibri" panose="020F0502020204030204" charset="0"/>
              </a:rPr>
              <a:t>（</a:t>
            </a:r>
            <a:r>
              <a:rPr lang="en-US" altLang="zh-CN" sz="3600" dirty="0">
                <a:latin typeface="Calibri" panose="020F0502020204030204" charset="0"/>
              </a:rPr>
              <a:t>4</a:t>
            </a:r>
            <a:r>
              <a:rPr lang="zh-CN" altLang="en-US" sz="3600" dirty="0">
                <a:latin typeface="Calibri" panose="020F0502020204030204" charset="0"/>
              </a:rPr>
              <a:t>）结果：</a:t>
            </a:r>
            <a:r>
              <a:rPr lang="zh-CN" altLang="en-US" sz="3600" u="sng" dirty="0">
                <a:latin typeface="Calibri" panose="020F0502020204030204" charset="0"/>
              </a:rPr>
              <a:t>                             </a:t>
            </a:r>
            <a:r>
              <a:rPr lang="zh-CN" altLang="en-US" sz="3600" dirty="0">
                <a:latin typeface="Calibri" panose="020F0502020204030204" charset="0"/>
              </a:rPr>
              <a:t>发布镇压令，逮捕甘地。同时被判刑者达</a:t>
            </a:r>
            <a:r>
              <a:rPr lang="en-US" altLang="zh-CN" sz="3600" dirty="0">
                <a:latin typeface="Calibri" panose="020F0502020204030204" charset="0"/>
              </a:rPr>
              <a:t>9</a:t>
            </a:r>
            <a:r>
              <a:rPr lang="zh-CN" altLang="en-US" sz="3600" dirty="0">
                <a:latin typeface="Calibri" panose="020F0502020204030204" charset="0"/>
              </a:rPr>
              <a:t>万人。后来，印度总督与甘地谈判，双方妥协。</a:t>
            </a:r>
            <a:endParaRPr lang="zh-CN" altLang="en-US" sz="3600" dirty="0">
              <a:latin typeface="Calibri" panose="020F050202020403020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719638" y="4589463"/>
            <a:ext cx="381635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solidFill>
                  <a:srgbClr val="FF0000"/>
                </a:solidFill>
                <a:latin typeface="Calibri" panose="020F0502020204030204" charset="0"/>
              </a:rPr>
              <a:t>英国殖民政府</a:t>
            </a:r>
            <a:endParaRPr lang="zh-CN" altLang="en-US" sz="3200" dirty="0">
              <a:solidFill>
                <a:srgbClr val="FF0000"/>
              </a:solidFill>
              <a:latin typeface="Calibri" panose="020F050202020403020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58370" name="Group 2"/>
          <p:cNvGraphicFramePr>
            <a:graphicFrameLocks noGrp="1"/>
          </p:cNvGraphicFramePr>
          <p:nvPr/>
        </p:nvGraphicFramePr>
        <p:xfrm>
          <a:off x="1600200" y="762000"/>
          <a:ext cx="8686800" cy="5851525"/>
        </p:xfrm>
        <a:graphic>
          <a:graphicData uri="http://schemas.openxmlformats.org/drawingml/2006/table">
            <a:tbl>
              <a:tblPr/>
              <a:tblGrid>
                <a:gridCol w="1828800"/>
                <a:gridCol w="2438400"/>
                <a:gridCol w="2209800"/>
                <a:gridCol w="2209800"/>
              </a:tblGrid>
              <a:tr h="8382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直接原因</a:t>
                      </a:r>
                      <a:endParaRPr kumimoji="0" lang="zh-CN" altLang="en-US" sz="3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  </a:t>
                      </a:r>
                      <a:r>
                        <a:rPr kumimoji="0" lang="zh-CN" alt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内容</a:t>
                      </a:r>
                      <a:endParaRPr kumimoji="0" lang="zh-CN" altLang="en-US" sz="3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  </a:t>
                      </a:r>
                      <a:r>
                        <a:rPr kumimoji="0" lang="zh-CN" alt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结果</a:t>
                      </a:r>
                      <a:endParaRPr kumimoji="0" lang="zh-CN" altLang="en-US" sz="3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668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732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3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49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732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7437" name="Rectangle 29"/>
          <p:cNvSpPr/>
          <p:nvPr/>
        </p:nvSpPr>
        <p:spPr>
          <a:xfrm>
            <a:off x="3962400" y="63500"/>
            <a:ext cx="4267200" cy="7067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4000" b="1" dirty="0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非暴力不合作运动</a:t>
            </a:r>
            <a:endParaRPr lang="zh-CN" altLang="en-US" sz="4000" b="1" dirty="0">
              <a:solidFill>
                <a:srgbClr val="C0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58398" name="Rectangle 30"/>
          <p:cNvSpPr/>
          <p:nvPr/>
        </p:nvSpPr>
        <p:spPr>
          <a:xfrm>
            <a:off x="1608138" y="1909763"/>
            <a:ext cx="1800225" cy="101473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第一次</a:t>
            </a:r>
            <a:endParaRPr lang="zh-CN" altLang="en-US" sz="32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1919-1922</a:t>
            </a:r>
            <a:endParaRPr lang="en-US" altLang="zh-CN" sz="28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8399" name="Text Box 31"/>
          <p:cNvSpPr txBox="1"/>
          <p:nvPr/>
        </p:nvSpPr>
        <p:spPr>
          <a:xfrm>
            <a:off x="1685925" y="3494088"/>
            <a:ext cx="1676400" cy="122999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第二次</a:t>
            </a:r>
            <a:endParaRPr lang="zh-CN" altLang="en-US" sz="32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  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1930</a:t>
            </a:r>
            <a:endParaRPr lang="en-US" altLang="zh-CN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8400" name="Text Box 32"/>
          <p:cNvSpPr txBox="1"/>
          <p:nvPr/>
        </p:nvSpPr>
        <p:spPr>
          <a:xfrm>
            <a:off x="1647825" y="5160963"/>
            <a:ext cx="1752600" cy="122999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第三次</a:t>
            </a:r>
            <a:endParaRPr lang="zh-CN" altLang="en-US" sz="32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二战期间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8401" name="Text Box 33"/>
          <p:cNvSpPr txBox="1"/>
          <p:nvPr/>
        </p:nvSpPr>
        <p:spPr>
          <a:xfrm>
            <a:off x="3433763" y="1647825"/>
            <a:ext cx="2433637" cy="15684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400" b="1" dirty="0">
                <a:solidFill>
                  <a:srgbClr val="FF0000"/>
                </a:solidFill>
                <a:latin typeface="宋体" panose="02010600030101010101" pitchFamily="2" charset="-122"/>
              </a:rPr>
              <a:t>《</a:t>
            </a:r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</a:rPr>
              <a:t>罗拉特法案</a:t>
            </a:r>
            <a:r>
              <a:rPr lang="en-US" altLang="zh-CN" sz="2400" b="1" dirty="0">
                <a:solidFill>
                  <a:srgbClr val="FF0000"/>
                </a:solidFill>
                <a:latin typeface="宋体" panose="02010600030101010101" pitchFamily="2" charset="-122"/>
              </a:rPr>
              <a:t>》</a:t>
            </a:r>
            <a:endParaRPr lang="en-US" altLang="zh-CN" sz="2400" b="1" dirty="0">
              <a:solidFill>
                <a:srgbClr val="FF0000"/>
              </a:solidFill>
              <a:latin typeface="宋体" panose="02010600030101010101" pitchFamily="2" charset="-122"/>
            </a:endParaRPr>
          </a:p>
          <a:p>
            <a:r>
              <a:rPr lang="en-US" altLang="zh-CN" sz="2400" b="1" dirty="0">
                <a:solidFill>
                  <a:srgbClr val="FF0000"/>
                </a:solidFill>
                <a:latin typeface="宋体" panose="02010600030101010101" pitchFamily="2" charset="-122"/>
              </a:rPr>
              <a:t>“</a:t>
            </a:r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</a:rPr>
              <a:t>文明不服从”运动阿姆利则惨案</a:t>
            </a:r>
            <a:endParaRPr lang="zh-CN" altLang="en-US" sz="2400" b="1" dirty="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58402" name="Text Box 34"/>
          <p:cNvSpPr txBox="1"/>
          <p:nvPr/>
        </p:nvSpPr>
        <p:spPr>
          <a:xfrm>
            <a:off x="5972175" y="1749425"/>
            <a:ext cx="1981200" cy="13836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宋体" panose="02010600030101010101" pitchFamily="2" charset="-122"/>
              </a:rPr>
              <a:t>甘地</a:t>
            </a:r>
            <a:r>
              <a:rPr lang="zh-CN" altLang="en-US" sz="2800" b="1" u="sng" dirty="0">
                <a:solidFill>
                  <a:srgbClr val="FF0000"/>
                </a:solidFill>
                <a:latin typeface="宋体" panose="02010600030101010101" pitchFamily="2" charset="-122"/>
              </a:rPr>
              <a:t>首次</a:t>
            </a:r>
            <a:r>
              <a:rPr lang="zh-CN" altLang="en-US" sz="2800" b="1" dirty="0">
                <a:latin typeface="宋体" panose="02010600030101010101" pitchFamily="2" charset="-122"/>
              </a:rPr>
              <a:t>提出同英国政府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</a:rPr>
              <a:t>不合作</a:t>
            </a:r>
            <a:endParaRPr lang="zh-CN" altLang="en-US" sz="2800" b="1" dirty="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17443" name="Text Box 35"/>
          <p:cNvSpPr txBox="1"/>
          <p:nvPr/>
        </p:nvSpPr>
        <p:spPr>
          <a:xfrm>
            <a:off x="8610600" y="2514600"/>
            <a:ext cx="30988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endParaRPr lang="zh-CN" altLang="zh-CN" sz="2400" dirty="0">
              <a:latin typeface="Times New Roman" panose="02020603050405020304" pitchFamily="18" charset="0"/>
            </a:endParaRPr>
          </a:p>
        </p:txBody>
      </p:sp>
      <p:sp>
        <p:nvSpPr>
          <p:cNvPr id="58404" name="Text Box 36"/>
          <p:cNvSpPr txBox="1"/>
          <p:nvPr/>
        </p:nvSpPr>
        <p:spPr>
          <a:xfrm>
            <a:off x="8247063" y="1754188"/>
            <a:ext cx="1828800" cy="13836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非暴力－暴力</a:t>
            </a:r>
            <a:endParaRPr lang="zh-CN" altLang="en-US" sz="2800" b="1" dirty="0">
              <a:solidFill>
                <a:srgbClr val="0000FF"/>
              </a:solidFill>
              <a:latin typeface="宋体" panose="02010600030101010101" pitchFamily="2" charset="-122"/>
            </a:endParaRPr>
          </a:p>
          <a:p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</a:rPr>
              <a:t>运动停止</a:t>
            </a:r>
            <a:endParaRPr lang="zh-CN" altLang="en-US" sz="2800" b="1" dirty="0">
              <a:solidFill>
                <a:srgbClr val="000000"/>
              </a:solidFill>
              <a:latin typeface="宋体" panose="02010600030101010101" pitchFamily="2" charset="-122"/>
            </a:endParaRPr>
          </a:p>
        </p:txBody>
      </p:sp>
      <p:sp>
        <p:nvSpPr>
          <p:cNvPr id="58405" name="Text Box 37"/>
          <p:cNvSpPr txBox="1"/>
          <p:nvPr/>
        </p:nvSpPr>
        <p:spPr>
          <a:xfrm>
            <a:off x="3433763" y="3203575"/>
            <a:ext cx="2433637" cy="181483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800" b="1" dirty="0">
                <a:latin typeface="宋体" panose="02010600030101010101" pitchFamily="2" charset="-122"/>
              </a:rPr>
              <a:t>1929</a:t>
            </a:r>
            <a:r>
              <a:rPr lang="zh-CN" altLang="en-US" sz="2800" b="1" dirty="0">
                <a:latin typeface="宋体" panose="02010600030101010101" pitchFamily="2" charset="-122"/>
              </a:rPr>
              <a:t>经济危机，英国加大压榨，颁布食盐专营法</a:t>
            </a:r>
            <a:endParaRPr lang="zh-CN" altLang="en-US" sz="2800" dirty="0">
              <a:latin typeface="宋体" panose="02010600030101010101" pitchFamily="2" charset="-122"/>
            </a:endParaRPr>
          </a:p>
        </p:txBody>
      </p:sp>
      <p:sp>
        <p:nvSpPr>
          <p:cNvPr id="58406" name="Text Box 38">
            <a:hlinkClick r:id="rId1" action="ppaction://hlinkfile"/>
          </p:cNvPr>
          <p:cNvSpPr txBox="1"/>
          <p:nvPr/>
        </p:nvSpPr>
        <p:spPr>
          <a:xfrm>
            <a:off x="5981700" y="3514725"/>
            <a:ext cx="1981200" cy="11684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 dirty="0">
                <a:latin typeface="宋体" panose="02010600030101010101" pitchFamily="2" charset="-122"/>
              </a:rPr>
              <a:t>“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</a:rPr>
              <a:t>食盐进军</a:t>
            </a:r>
            <a:r>
              <a:rPr lang="zh-CN" altLang="en-US" sz="2800" b="1" dirty="0">
                <a:latin typeface="宋体" panose="02010600030101010101" pitchFamily="2" charset="-122"/>
              </a:rPr>
              <a:t>”</a:t>
            </a:r>
            <a:endParaRPr lang="zh-CN" altLang="en-US" sz="2800" b="1" dirty="0">
              <a:latin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宋体" panose="02010600030101010101" pitchFamily="2" charset="-122"/>
              </a:rPr>
              <a:t>高潮阶段</a:t>
            </a:r>
            <a:endParaRPr lang="zh-CN" altLang="en-US" sz="2800" b="1" dirty="0">
              <a:latin typeface="宋体" panose="02010600030101010101" pitchFamily="2" charset="-122"/>
            </a:endParaRPr>
          </a:p>
        </p:txBody>
      </p:sp>
      <p:sp>
        <p:nvSpPr>
          <p:cNvPr id="58407" name="Text Box 39"/>
          <p:cNvSpPr txBox="1"/>
          <p:nvPr/>
        </p:nvSpPr>
        <p:spPr>
          <a:xfrm>
            <a:off x="8359775" y="3519488"/>
            <a:ext cx="1677988" cy="11684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</a:rPr>
              <a:t>当局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妥协</a:t>
            </a: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</a:rPr>
              <a:t>     </a:t>
            </a:r>
            <a:endParaRPr lang="zh-CN" altLang="en-US" sz="2800" b="1" dirty="0">
              <a:solidFill>
                <a:srgbClr val="000000"/>
              </a:solidFill>
              <a:latin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</a:rPr>
              <a:t>运动停止</a:t>
            </a:r>
            <a:endParaRPr lang="zh-CN" altLang="en-US" sz="2800" b="1" dirty="0">
              <a:solidFill>
                <a:srgbClr val="000000"/>
              </a:solidFill>
              <a:latin typeface="宋体" panose="02010600030101010101" pitchFamily="2" charset="-122"/>
            </a:endParaRPr>
          </a:p>
        </p:txBody>
      </p:sp>
      <p:sp>
        <p:nvSpPr>
          <p:cNvPr id="58408" name="Text Box 40"/>
          <p:cNvSpPr txBox="1"/>
          <p:nvPr/>
        </p:nvSpPr>
        <p:spPr>
          <a:xfrm>
            <a:off x="3429000" y="5095875"/>
            <a:ext cx="2438400" cy="13836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宋体" panose="02010600030101010101" pitchFamily="2" charset="-122"/>
              </a:rPr>
              <a:t>英国殖民势力的衰落，印度人民强烈反抗</a:t>
            </a:r>
            <a:endParaRPr lang="zh-CN" altLang="en-US" sz="2800" b="1" dirty="0">
              <a:latin typeface="宋体" panose="02010600030101010101" pitchFamily="2" charset="-122"/>
            </a:endParaRPr>
          </a:p>
        </p:txBody>
      </p:sp>
      <p:sp>
        <p:nvSpPr>
          <p:cNvPr id="58409" name="Text Box 41"/>
          <p:cNvSpPr txBox="1"/>
          <p:nvPr/>
        </p:nvSpPr>
        <p:spPr>
          <a:xfrm>
            <a:off x="5808663" y="4991100"/>
            <a:ext cx="2362200" cy="15684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b="1" dirty="0">
                <a:latin typeface="宋体" panose="02010600030101010101" pitchFamily="2" charset="-122"/>
              </a:rPr>
              <a:t>甘地提出“英国退出印度”主张。</a:t>
            </a:r>
            <a:endParaRPr lang="zh-CN" altLang="en-US" sz="2400" b="1" dirty="0">
              <a:latin typeface="宋体" panose="02010600030101010101" pitchFamily="2" charset="-122"/>
            </a:endParaRPr>
          </a:p>
          <a:p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</a:rPr>
              <a:t>第一次</a:t>
            </a:r>
            <a:r>
              <a:rPr lang="en-US" altLang="zh-CN" sz="2400" b="1" dirty="0">
                <a:solidFill>
                  <a:srgbClr val="FF0000"/>
                </a:solidFill>
                <a:latin typeface="宋体" panose="02010600030101010101" pitchFamily="2" charset="-122"/>
              </a:rPr>
              <a:t>……</a:t>
            </a:r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</a:rPr>
              <a:t>，第一次</a:t>
            </a:r>
            <a:r>
              <a:rPr lang="en-US" altLang="zh-CN" sz="2400" b="1" dirty="0">
                <a:solidFill>
                  <a:srgbClr val="FF0000"/>
                </a:solidFill>
                <a:latin typeface="宋体" panose="02010600030101010101" pitchFamily="2" charset="-122"/>
              </a:rPr>
              <a:t>……</a:t>
            </a:r>
            <a:endParaRPr lang="en-US" altLang="zh-CN" sz="2400" dirty="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58410" name="Text Box 42"/>
          <p:cNvSpPr txBox="1"/>
          <p:nvPr/>
        </p:nvSpPr>
        <p:spPr>
          <a:xfrm>
            <a:off x="8145463" y="5272088"/>
            <a:ext cx="2051050" cy="9531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20000"/>
              </a:spcBef>
              <a:buClr>
                <a:schemeClr val="hlink"/>
              </a:buClr>
            </a:pPr>
            <a:r>
              <a:rPr lang="zh-CN" altLang="en-US" sz="2800" b="1" dirty="0">
                <a:latin typeface="宋体" panose="02010600030101010101" pitchFamily="2" charset="-122"/>
              </a:rPr>
              <a:t>为印度的独立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奠定基础</a:t>
            </a:r>
            <a:r>
              <a:rPr lang="zh-CN" altLang="en-US" sz="2800" dirty="0">
                <a:latin typeface="宋体" panose="02010600030101010101" pitchFamily="2" charset="-122"/>
              </a:rPr>
              <a:t> </a:t>
            </a:r>
            <a:endParaRPr lang="zh-CN" altLang="en-US" sz="2800" dirty="0">
              <a:latin typeface="宋体" panose="02010600030101010101" pitchFamily="2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96520" y="63500"/>
            <a:ext cx="2103120" cy="82994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  <a:scene3d>
              <a:camera prst="orthographicFront"/>
              <a:lightRig rig="threePt" dir="t">
                <a:rot lat="0" lon="0" rev="0"/>
              </a:lightRig>
            </a:scene3d>
            <a:sp3d extrusionH="120650" prstMaterial="matte"/>
          </a:bodyPr>
          <a:p>
            <a:pPr algn="ctr"/>
            <a:r>
              <a:rPr lang="zh-CN" altLang="en-US" sz="4800" b="1">
                <a:ln>
                  <a:gradFill>
                    <a:gsLst>
                      <a:gs pos="98000">
                        <a:srgbClr val="F88C89"/>
                      </a:gs>
                      <a:gs pos="86000">
                        <a:srgbClr val="F8D078"/>
                      </a:gs>
                      <a:gs pos="73000">
                        <a:srgbClr val="BAD172"/>
                      </a:gs>
                      <a:gs pos="62000">
                        <a:srgbClr val="BEC7AF"/>
                      </a:gs>
                      <a:gs pos="50000">
                        <a:srgbClr val="83D9E3"/>
                      </a:gs>
                      <a:gs pos="37000">
                        <a:srgbClr val="9C61DF"/>
                      </a:gs>
                      <a:gs pos="24000">
                        <a:srgbClr val="CA78E1"/>
                      </a:gs>
                      <a:gs pos="12000">
                        <a:srgbClr val="E564DF"/>
                      </a:gs>
                      <a:gs pos="0">
                        <a:srgbClr val="F86CC0"/>
                      </a:gs>
                    </a:gsLst>
                    <a:lin ang="0"/>
                  </a:gradFill>
                </a:ln>
                <a:gradFill>
                  <a:gsLst>
                    <a:gs pos="79000">
                      <a:srgbClr val="CCFF66"/>
                    </a:gs>
                    <a:gs pos="94000">
                      <a:srgbClr val="FFFF00">
                        <a:alpha val="50000"/>
                      </a:srgbClr>
                    </a:gs>
                    <a:gs pos="70000">
                      <a:srgbClr val="00FF00">
                        <a:alpha val="13000"/>
                      </a:srgbClr>
                    </a:gs>
                    <a:gs pos="56000">
                      <a:srgbClr val="00FFFF">
                        <a:alpha val="50000"/>
                      </a:srgbClr>
                    </a:gs>
                    <a:gs pos="43000">
                      <a:srgbClr val="00FFFF">
                        <a:alpha val="13000"/>
                      </a:srgbClr>
                    </a:gs>
                    <a:gs pos="22000">
                      <a:srgbClr val="FF00FF">
                        <a:alpha val="50000"/>
                      </a:srgbClr>
                    </a:gs>
                    <a:gs pos="33000">
                      <a:srgbClr val="9900FF">
                        <a:alpha val="50000"/>
                      </a:srgbClr>
                    </a:gs>
                    <a:gs pos="5000">
                      <a:srgbClr val="FF00FF">
                        <a:alpha val="50000"/>
                      </a:srgbClr>
                    </a:gs>
                    <a:gs pos="0">
                      <a:srgbClr val="FF3300">
                        <a:alpha val="50000"/>
                      </a:srgbClr>
                    </a:gs>
                    <a:gs pos="100000">
                      <a:srgbClr val="FF3300">
                        <a:alpha val="30000"/>
                      </a:srgbClr>
                    </a:gs>
                  </a:gsLst>
                  <a:lin ang="0"/>
                </a:gradFill>
                <a:effectLst>
                  <a:outerShdw blurRad="50800" dist="38100" algn="l" rotWithShape="0">
                    <a:srgbClr val="CC00CC">
                      <a:alpha val="40000"/>
                    </a:srgbClr>
                  </a:outerShdw>
                </a:effectLst>
              </a:rPr>
              <a:t>小 结</a:t>
            </a:r>
            <a:endParaRPr lang="zh-CN" altLang="en-US" sz="4800" b="1">
              <a:ln>
                <a:gradFill>
                  <a:gsLst>
                    <a:gs pos="98000">
                      <a:srgbClr val="F88C89"/>
                    </a:gs>
                    <a:gs pos="86000">
                      <a:srgbClr val="F8D078"/>
                    </a:gs>
                    <a:gs pos="73000">
                      <a:srgbClr val="BAD172"/>
                    </a:gs>
                    <a:gs pos="62000">
                      <a:srgbClr val="BEC7AF"/>
                    </a:gs>
                    <a:gs pos="50000">
                      <a:srgbClr val="83D9E3"/>
                    </a:gs>
                    <a:gs pos="37000">
                      <a:srgbClr val="9C61DF"/>
                    </a:gs>
                    <a:gs pos="24000">
                      <a:srgbClr val="CA78E1"/>
                    </a:gs>
                    <a:gs pos="12000">
                      <a:srgbClr val="E564DF"/>
                    </a:gs>
                    <a:gs pos="0">
                      <a:srgbClr val="F86CC0"/>
                    </a:gs>
                  </a:gsLst>
                  <a:lin ang="0"/>
                </a:gradFill>
              </a:ln>
              <a:gradFill>
                <a:gsLst>
                  <a:gs pos="79000">
                    <a:srgbClr val="CCFF66"/>
                  </a:gs>
                  <a:gs pos="94000">
                    <a:srgbClr val="FFFF00">
                      <a:alpha val="50000"/>
                    </a:srgbClr>
                  </a:gs>
                  <a:gs pos="70000">
                    <a:srgbClr val="00FF00">
                      <a:alpha val="13000"/>
                    </a:srgbClr>
                  </a:gs>
                  <a:gs pos="56000">
                    <a:srgbClr val="00FFFF">
                      <a:alpha val="50000"/>
                    </a:srgbClr>
                  </a:gs>
                  <a:gs pos="43000">
                    <a:srgbClr val="00FFFF">
                      <a:alpha val="13000"/>
                    </a:srgbClr>
                  </a:gs>
                  <a:gs pos="22000">
                    <a:srgbClr val="FF00FF">
                      <a:alpha val="50000"/>
                    </a:srgbClr>
                  </a:gs>
                  <a:gs pos="33000">
                    <a:srgbClr val="9900FF">
                      <a:alpha val="50000"/>
                    </a:srgbClr>
                  </a:gs>
                  <a:gs pos="5000">
                    <a:srgbClr val="FF00FF">
                      <a:alpha val="50000"/>
                    </a:srgbClr>
                  </a:gs>
                  <a:gs pos="0">
                    <a:srgbClr val="FF3300">
                      <a:alpha val="50000"/>
                    </a:srgbClr>
                  </a:gs>
                  <a:gs pos="100000">
                    <a:srgbClr val="FF3300">
                      <a:alpha val="30000"/>
                    </a:srgbClr>
                  </a:gs>
                </a:gsLst>
                <a:lin ang="0"/>
              </a:gradFill>
              <a:effectLst>
                <a:outerShdw blurRad="50800" dist="38100" algn="l" rotWithShape="0">
                  <a:srgbClr val="CC00CC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83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83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84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84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84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84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84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84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83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83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84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84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84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84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84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84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584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584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584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584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84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584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584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58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98" grpId="0"/>
      <p:bldP spid="58399" grpId="0"/>
      <p:bldP spid="58400" grpId="0"/>
      <p:bldP spid="58401" grpId="0"/>
      <p:bldP spid="58402" grpId="0"/>
      <p:bldP spid="58404" grpId="0"/>
      <p:bldP spid="58405" grpId="0"/>
      <p:bldP spid="58406" grpId="0"/>
      <p:bldP spid="58407" grpId="0"/>
      <p:bldP spid="58408" grpId="0"/>
      <p:bldP spid="58409" grpId="0"/>
      <p:bldP spid="5841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266" name="TextBox 4"/>
          <p:cNvSpPr txBox="1"/>
          <p:nvPr/>
        </p:nvSpPr>
        <p:spPr>
          <a:xfrm>
            <a:off x="1701800" y="1052513"/>
            <a:ext cx="8786813" cy="353822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endParaRPr lang="zh-CN" altLang="en-US" sz="3200" dirty="0">
              <a:latin typeface="Calibri" panose="020F0502020204030204" charset="0"/>
            </a:endParaRPr>
          </a:p>
          <a:p>
            <a:r>
              <a:rPr lang="zh-CN" altLang="en-US" sz="3200" dirty="0">
                <a:latin typeface="Calibri" panose="020F0502020204030204" charset="0"/>
              </a:rPr>
              <a:t>（</a:t>
            </a:r>
            <a:r>
              <a:rPr lang="en-US" altLang="zh-CN" sz="3200" dirty="0">
                <a:latin typeface="Calibri" panose="020F0502020204030204" charset="0"/>
              </a:rPr>
              <a:t>5</a:t>
            </a:r>
            <a:r>
              <a:rPr lang="zh-CN" altLang="en-US" sz="3200" dirty="0">
                <a:latin typeface="Calibri" panose="020F0502020204030204" charset="0"/>
              </a:rPr>
              <a:t>）意义：甘地发动的非暴力不合作运动，动员了广大人民群众，打击了英国殖民统治，增强了印度民众的民族自尊心和自信心。同时，甘地为防止爆发革命，控制了群众的斗争方式，保证了资产阶级对运动的领导权。</a:t>
            </a:r>
            <a:endParaRPr lang="zh-CN" altLang="en-US" sz="3200" dirty="0">
              <a:latin typeface="Calibri" panose="020F0502020204030204" charset="0"/>
            </a:endParaRPr>
          </a:p>
          <a:p>
            <a:endParaRPr lang="zh-CN" altLang="en-US" sz="3200" dirty="0">
              <a:latin typeface="Calibri" panose="020F0502020204030204" charset="0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3470910" y="5181918"/>
            <a:ext cx="8642350" cy="1568450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wrap="square">
            <a:spAutoFit/>
          </a:bodyPr>
          <a:p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特点：</a:t>
            </a:r>
            <a:endParaRPr lang="en-US" altLang="zh-CN" sz="32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endParaRPr lang="en-US" altLang="zh-CN" sz="32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采取和平和合法的手段，取得印度的自治独立。</a:t>
            </a:r>
            <a:endParaRPr lang="zh-CN" altLang="en-US" sz="32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bldLvl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9458" name="矩形 7197"/>
          <p:cNvSpPr/>
          <p:nvPr/>
        </p:nvSpPr>
        <p:spPr>
          <a:xfrm>
            <a:off x="1774825" y="260350"/>
            <a:ext cx="516128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800" b="1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目标导学二：埃及的华夫脱运动</a:t>
            </a:r>
            <a:endParaRPr lang="zh-CN" altLang="zh-CN" sz="2800" b="1" dirty="0">
              <a:solidFill>
                <a:srgbClr val="0000FF"/>
              </a:solidFill>
              <a:latin typeface="微软雅黑" panose="020B0503020204020204" charset="-122"/>
              <a:ea typeface="微软雅黑" panose="020B0503020204020204" charset="-122"/>
              <a:sym typeface="宋体" panose="02010600030101010101" pitchFamily="2" charset="-122"/>
            </a:endParaRPr>
          </a:p>
        </p:txBody>
      </p:sp>
      <p:pic>
        <p:nvPicPr>
          <p:cNvPr id="19459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549525" y="836613"/>
            <a:ext cx="7092950" cy="33845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" name="矩形 4"/>
          <p:cNvSpPr/>
          <p:nvPr/>
        </p:nvSpPr>
        <p:spPr>
          <a:xfrm>
            <a:off x="1774825" y="4337050"/>
            <a:ext cx="8632825" cy="22453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800" b="1" dirty="0">
                <a:solidFill>
                  <a:srgbClr val="C00000"/>
                </a:solidFill>
                <a:latin typeface="宋体" panose="02010600030101010101" pitchFamily="2" charset="-122"/>
              </a:rPr>
              <a:t>1.</a:t>
            </a:r>
            <a:r>
              <a:rPr lang="zh-CN" altLang="en-US" sz="2800" b="1" dirty="0">
                <a:solidFill>
                  <a:srgbClr val="C00000"/>
                </a:solidFill>
                <a:latin typeface="宋体" panose="02010600030101010101" pitchFamily="2" charset="-122"/>
              </a:rPr>
              <a:t>根据所学知识，概述五四运动发生的原因、斗争方式和结果。</a:t>
            </a:r>
            <a:endParaRPr lang="zh-CN" altLang="en-US" sz="2800" b="1" dirty="0">
              <a:solidFill>
                <a:srgbClr val="C00000"/>
              </a:solidFill>
              <a:latin typeface="宋体" panose="02010600030101010101" pitchFamily="2" charset="-122"/>
            </a:endParaRPr>
          </a:p>
          <a:p>
            <a:r>
              <a:rPr lang="en-US" altLang="zh-CN" sz="2800" b="1" dirty="0">
                <a:solidFill>
                  <a:srgbClr val="C00000"/>
                </a:solidFill>
                <a:latin typeface="宋体" panose="02010600030101010101" pitchFamily="2" charset="-122"/>
              </a:rPr>
              <a:t>2.</a:t>
            </a:r>
            <a:r>
              <a:rPr lang="zh-CN" altLang="en-US" sz="2800" b="1" dirty="0">
                <a:solidFill>
                  <a:srgbClr val="C00000"/>
                </a:solidFill>
                <a:latin typeface="宋体" panose="02010600030101010101" pitchFamily="2" charset="-122"/>
              </a:rPr>
              <a:t>根据教材，概述埃及华夫脱运动的原因、斗争方式和结果。</a:t>
            </a:r>
            <a:endParaRPr lang="zh-CN" altLang="en-US" sz="2800" b="1" dirty="0">
              <a:solidFill>
                <a:srgbClr val="C00000"/>
              </a:solidFill>
              <a:latin typeface="宋体" panose="02010600030101010101" pitchFamily="2" charset="-122"/>
            </a:endParaRPr>
          </a:p>
          <a:p>
            <a:r>
              <a:rPr lang="en-US" altLang="zh-CN" sz="2800" b="1" dirty="0">
                <a:solidFill>
                  <a:srgbClr val="C00000"/>
                </a:solidFill>
                <a:latin typeface="宋体" panose="02010600030101010101" pitchFamily="2" charset="-122"/>
              </a:rPr>
              <a:t>3.</a:t>
            </a:r>
            <a:r>
              <a:rPr lang="zh-CN" altLang="en-US" sz="2800" b="1" dirty="0">
                <a:solidFill>
                  <a:srgbClr val="C00000"/>
                </a:solidFill>
                <a:latin typeface="宋体" panose="02010600030101010101" pitchFamily="2" charset="-122"/>
              </a:rPr>
              <a:t>图一和图二这两个事件有哪些相似的之处？</a:t>
            </a:r>
            <a:endParaRPr lang="zh-CN" altLang="en-US" sz="2800" b="1" dirty="0">
              <a:solidFill>
                <a:srgbClr val="C00000"/>
              </a:solidFill>
              <a:latin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charRg st="0" end="3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charRg st="0" end="3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charRg st="30" end="5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charRg st="30" end="5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charRg st="59" end="8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charRg st="59" end="8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2" name="表格 1"/>
          <p:cNvGraphicFramePr>
            <a:graphicFrameLocks noGrp="1"/>
          </p:cNvGraphicFramePr>
          <p:nvPr/>
        </p:nvGraphicFramePr>
        <p:xfrm>
          <a:off x="1703388" y="404813"/>
          <a:ext cx="8785225" cy="6048375"/>
        </p:xfrm>
        <a:graphic>
          <a:graphicData uri="http://schemas.openxmlformats.org/drawingml/2006/table">
            <a:tbl>
              <a:tblPr firstRow="1" firstCol="1" bandRow="1">
                <a:tableStyleId>{BC89EF96-8CEA-46FF-86C4-4CE0E7609802}</a:tableStyleId>
              </a:tblPr>
              <a:tblGrid>
                <a:gridCol w="1280160"/>
                <a:gridCol w="3799840"/>
                <a:gridCol w="3705225"/>
              </a:tblGrid>
              <a:tr h="43774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2400" kern="100" dirty="0">
                          <a:solidFill>
                            <a:srgbClr val="0000FF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项目</a:t>
                      </a:r>
                      <a:endParaRPr lang="zh-CN" sz="2400" b="1" kern="100" dirty="0">
                        <a:solidFill>
                          <a:srgbClr val="0000FF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2" marR="68582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kern="100" dirty="0">
                          <a:solidFill>
                            <a:srgbClr val="0000FF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     </a:t>
                      </a:r>
                      <a:r>
                        <a:rPr lang="zh-CN" sz="2400" kern="100" dirty="0">
                          <a:solidFill>
                            <a:srgbClr val="0000FF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埃及华夫脱运动</a:t>
                      </a:r>
                      <a:endParaRPr lang="zh-CN" sz="2400" b="1" kern="100" dirty="0">
                        <a:solidFill>
                          <a:srgbClr val="0000FF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2" marR="68582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kern="100" dirty="0">
                          <a:solidFill>
                            <a:srgbClr val="0000FF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     </a:t>
                      </a:r>
                      <a:r>
                        <a:rPr lang="zh-CN" sz="2400" kern="100" dirty="0">
                          <a:solidFill>
                            <a:srgbClr val="0000FF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五四运动</a:t>
                      </a:r>
                      <a:endParaRPr lang="zh-CN" sz="2400" b="1" kern="100" dirty="0">
                        <a:solidFill>
                          <a:srgbClr val="0000FF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2" marR="68582" marT="0" marB="0" anchor="ctr"/>
                </a:tc>
              </a:tr>
              <a:tr h="129036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kern="100" spc="-300" baseline="0" dirty="0">
                          <a:solidFill>
                            <a:srgbClr val="0000FF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 </a:t>
                      </a:r>
                      <a:endParaRPr lang="zh-CN" sz="2400" kern="100" spc="-300" baseline="0" dirty="0">
                        <a:solidFill>
                          <a:srgbClr val="0000FF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2400" kern="100" spc="-300" baseline="0" dirty="0">
                          <a:solidFill>
                            <a:srgbClr val="0000FF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直接原因</a:t>
                      </a:r>
                      <a:endParaRPr lang="zh-CN" sz="2400" b="1" kern="100" spc="-300" baseline="0" dirty="0">
                        <a:solidFill>
                          <a:srgbClr val="0000FF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2" marR="68582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zh-CN" sz="2400" b="1" kern="100" dirty="0"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2" marR="68582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zh-CN" sz="2400" b="1" kern="100" dirty="0"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2" marR="68582" marT="0" marB="0"/>
                </a:tc>
              </a:tr>
              <a:tr h="43774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2400" kern="100" spc="-300" baseline="0" dirty="0">
                          <a:solidFill>
                            <a:srgbClr val="0000FF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时间</a:t>
                      </a:r>
                      <a:endParaRPr lang="zh-CN" sz="2400" b="1" kern="100" spc="-300" baseline="0" dirty="0">
                        <a:solidFill>
                          <a:srgbClr val="0000FF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2" marR="68582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zh-CN" sz="2400" b="1" kern="100" dirty="0">
                        <a:solidFill>
                          <a:srgbClr val="FF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2" marR="68582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zh-CN" sz="2400" b="1" kern="100" dirty="0">
                        <a:solidFill>
                          <a:srgbClr val="FF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2" marR="68582" marT="0" marB="0"/>
                </a:tc>
              </a:tr>
              <a:tr h="205953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kern="100" spc="-300" baseline="0" dirty="0">
                          <a:solidFill>
                            <a:srgbClr val="0000FF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 </a:t>
                      </a:r>
                      <a:endParaRPr lang="zh-CN" sz="2400" kern="100" spc="-300" baseline="0" dirty="0">
                        <a:solidFill>
                          <a:srgbClr val="0000FF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2400" kern="100" spc="-300" baseline="0" dirty="0">
                          <a:solidFill>
                            <a:srgbClr val="0000FF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斗争方式</a:t>
                      </a:r>
                      <a:endParaRPr lang="zh-CN" sz="2400" b="1" kern="100" spc="-300" baseline="0" dirty="0">
                        <a:solidFill>
                          <a:srgbClr val="0000FF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2" marR="68582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zh-CN" sz="2400" b="1" kern="100" dirty="0"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2" marR="68582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zh-CN" sz="2400" b="1" kern="100" dirty="0"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2" marR="68582" marT="0" marB="0"/>
                </a:tc>
              </a:tr>
              <a:tr h="88693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2400" kern="100" spc="-300" baseline="0" dirty="0">
                          <a:solidFill>
                            <a:srgbClr val="0000FF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斗争结果</a:t>
                      </a:r>
                      <a:endParaRPr lang="zh-CN" sz="2400" b="1" kern="100" spc="-300" baseline="0" dirty="0">
                        <a:solidFill>
                          <a:srgbClr val="0000FF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2" marR="68582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zh-CN" sz="2400" b="1" kern="100" dirty="0"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2" marR="68582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zh-CN" sz="2400" b="1" kern="100" dirty="0"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2" marR="68582" marT="0" marB="0"/>
                </a:tc>
              </a:tr>
              <a:tr h="93605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2400" kern="100" spc="-300" baseline="0" dirty="0">
                          <a:solidFill>
                            <a:srgbClr val="0000FF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共同之处</a:t>
                      </a:r>
                      <a:endParaRPr lang="zh-CN" sz="2400" b="1" kern="100" spc="-300" baseline="0" dirty="0">
                        <a:solidFill>
                          <a:srgbClr val="0000FF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2" marR="68582" marT="0" marB="0" anchor="ctr"/>
                </a:tc>
                <a:tc gridSpan="2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zh-CN" sz="2400" b="1" kern="100" dirty="0"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2" marR="68582" marT="0" marB="0"/>
                </a:tc>
                <a:tc hMerge="1">
                  <a:tcPr/>
                </a:tc>
              </a:tr>
            </a:tbl>
          </a:graphicData>
        </a:graphic>
      </p:graphicFrame>
      <p:sp>
        <p:nvSpPr>
          <p:cNvPr id="4" name="矩形 3"/>
          <p:cNvSpPr/>
          <p:nvPr/>
        </p:nvSpPr>
        <p:spPr>
          <a:xfrm>
            <a:off x="2981325" y="898525"/>
            <a:ext cx="3816350" cy="1198880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一战结束后，扎格鲁尔等人向英国政府提出让埃及完全独立的要求遭拒绝。</a:t>
            </a:r>
            <a:endParaRPr kumimoji="0" lang="zh-CN" altLang="en-US" sz="2400" b="1" i="0" u="none" strike="noStrike" kern="1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6797675" y="1076325"/>
            <a:ext cx="3690938" cy="829945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巴黎和会外交的失败成为五四运动的导火线。</a:t>
            </a:r>
            <a:endParaRPr kumimoji="0" lang="zh-CN" altLang="en-US" sz="2400" b="1" i="0" u="none" strike="noStrike" kern="1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4087178" y="2128838"/>
            <a:ext cx="1566545" cy="4603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1919</a:t>
            </a:r>
            <a:r>
              <a:rPr kumimoji="0" lang="zh-CN" altLang="en-US" sz="24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年</a:t>
            </a:r>
            <a:r>
              <a:rPr kumimoji="0" lang="en-US" altLang="zh-CN" sz="24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</a:t>
            </a:r>
            <a:r>
              <a:rPr kumimoji="0" lang="zh-CN" altLang="en-US" sz="24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月</a:t>
            </a:r>
            <a:endParaRPr kumimoji="0" lang="zh-CN" altLang="en-US" sz="2400" b="1" i="0" u="none" strike="noStrike" kern="1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7767003" y="2124075"/>
            <a:ext cx="1566545" cy="4603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1919</a:t>
            </a:r>
            <a:r>
              <a:rPr kumimoji="0" lang="zh-CN" altLang="en-US" sz="24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年</a:t>
            </a:r>
            <a:r>
              <a:rPr kumimoji="0" lang="en-US" altLang="zh-CN" sz="24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</a:t>
            </a:r>
            <a:r>
              <a:rPr kumimoji="0" lang="zh-CN" altLang="en-US" sz="24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月</a:t>
            </a:r>
            <a:endParaRPr kumimoji="0" lang="zh-CN" altLang="en-US" sz="2400" b="1" i="0" u="none" strike="noStrike" kern="1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3003550" y="2636838"/>
            <a:ext cx="3794125" cy="1938020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以开罗学生的反英示威为起点，学生罢课、工人罢工、商人罢市的风潮。后来，和平示威又转变为自发性的武装起义</a:t>
            </a:r>
            <a:endParaRPr kumimoji="0" lang="zh-CN" altLang="en-US" sz="2400" b="1" i="0" u="none" strike="noStrike" kern="1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6797675" y="2986088"/>
            <a:ext cx="3690938" cy="1198880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广大青年学生举行了罢课、游行示威，后来得到上海等地工人阶级的声援</a:t>
            </a:r>
            <a:endParaRPr kumimoji="0" lang="zh-CN" altLang="en-US" sz="2400" b="1" i="0" u="none" strike="noStrike" kern="1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2981325" y="4652963"/>
            <a:ext cx="3816350" cy="829945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最终英国政府被迫有条件地承认埃及独立</a:t>
            </a:r>
            <a:endParaRPr kumimoji="0" lang="zh-CN" altLang="en-US" sz="2400" b="1" i="0" u="none" strike="noStrike" kern="1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6797675" y="4652963"/>
            <a:ext cx="3690938" cy="829945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五四运动取得初步胜利，中国代表拒签和约。</a:t>
            </a:r>
            <a:endParaRPr kumimoji="0" lang="zh-CN" altLang="en-US" sz="2400" b="1" i="0" u="none" strike="noStrike" kern="1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3003550" y="5570538"/>
            <a:ext cx="7475538" cy="829945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都属于反帝反封建的民主革命运动；又由学生和工人参与运动；斗争结局都取得胜利。</a:t>
            </a:r>
            <a:endParaRPr kumimoji="0" lang="zh-CN" altLang="en-US" sz="2400" b="1" i="0" u="none" strike="noStrike" kern="1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-73025" y="951230"/>
            <a:ext cx="1198245" cy="3044190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p>
            <a:r>
              <a:rPr lang="zh-CN" altLang="en-US" sz="66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探   究</a:t>
            </a:r>
            <a:endParaRPr lang="zh-CN" altLang="en-US" sz="6600" b="1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8" grpId="0"/>
      <p:bldP spid="10" grpId="0"/>
      <p:bldP spid="12" grpId="0"/>
      <p:bldP spid="14" grpId="0"/>
      <p:bldP spid="16" grpId="0"/>
      <p:bldP spid="18" grpId="0"/>
      <p:bldP spid="2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" name="矩形 6"/>
          <p:cNvSpPr/>
          <p:nvPr/>
        </p:nvSpPr>
        <p:spPr>
          <a:xfrm>
            <a:off x="1774825" y="685800"/>
            <a:ext cx="8632825" cy="14452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4400" b="1" dirty="0">
                <a:solidFill>
                  <a:srgbClr val="C00000"/>
                </a:solidFill>
                <a:latin typeface="宋体" panose="02010600030101010101" pitchFamily="2" charset="-122"/>
              </a:rPr>
              <a:t>    归纳总结埃及华夫脱运动的历史要素。</a:t>
            </a:r>
            <a:endParaRPr lang="zh-CN" altLang="en-US" sz="4400" b="1" dirty="0">
              <a:solidFill>
                <a:srgbClr val="C00000"/>
              </a:solidFill>
              <a:latin typeface="宋体" panose="02010600030101010101" pitchFamily="2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3575050" y="2708275"/>
            <a:ext cx="5041900" cy="286131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zh-CN" sz="3600" b="1" dirty="0">
                <a:latin typeface="宋体" panose="02010600030101010101" pitchFamily="2" charset="-122"/>
              </a:rPr>
              <a:t>从以下几个方面思考：</a:t>
            </a:r>
            <a:endParaRPr lang="en-US" altLang="zh-CN" sz="3600" b="1" dirty="0">
              <a:latin typeface="宋体" panose="02010600030101010101" pitchFamily="2" charset="-122"/>
            </a:endParaRPr>
          </a:p>
          <a:p>
            <a:r>
              <a:rPr lang="zh-CN" altLang="zh-CN" sz="3600" b="1" dirty="0">
                <a:latin typeface="宋体" panose="02010600030101010101" pitchFamily="2" charset="-122"/>
              </a:rPr>
              <a:t>（</a:t>
            </a:r>
            <a:r>
              <a:rPr lang="en-US" altLang="zh-CN" sz="3600" b="1" dirty="0">
                <a:latin typeface="宋体" panose="02010600030101010101" pitchFamily="2" charset="-122"/>
              </a:rPr>
              <a:t>1</a:t>
            </a:r>
            <a:r>
              <a:rPr lang="zh-CN" altLang="zh-CN" sz="3600" b="1" dirty="0">
                <a:latin typeface="宋体" panose="02010600030101010101" pitchFamily="2" charset="-122"/>
              </a:rPr>
              <a:t>）背景；</a:t>
            </a:r>
            <a:endParaRPr lang="en-US" altLang="zh-CN" sz="3600" b="1" dirty="0">
              <a:latin typeface="宋体" panose="02010600030101010101" pitchFamily="2" charset="-122"/>
            </a:endParaRPr>
          </a:p>
          <a:p>
            <a:r>
              <a:rPr lang="zh-CN" altLang="zh-CN" sz="3600" b="1" dirty="0">
                <a:latin typeface="宋体" panose="02010600030101010101" pitchFamily="2" charset="-122"/>
              </a:rPr>
              <a:t>（</a:t>
            </a:r>
            <a:r>
              <a:rPr lang="en-US" altLang="zh-CN" sz="3600" b="1" dirty="0">
                <a:latin typeface="宋体" panose="02010600030101010101" pitchFamily="2" charset="-122"/>
              </a:rPr>
              <a:t>2</a:t>
            </a:r>
            <a:r>
              <a:rPr lang="zh-CN" altLang="zh-CN" sz="3600" b="1" dirty="0">
                <a:latin typeface="宋体" panose="02010600030101010101" pitchFamily="2" charset="-122"/>
              </a:rPr>
              <a:t>）反英运动；</a:t>
            </a:r>
            <a:endParaRPr lang="en-US" altLang="zh-CN" sz="3600" b="1" dirty="0">
              <a:latin typeface="宋体" panose="02010600030101010101" pitchFamily="2" charset="-122"/>
            </a:endParaRPr>
          </a:p>
          <a:p>
            <a:r>
              <a:rPr lang="zh-CN" altLang="zh-CN" sz="3600" b="1" dirty="0">
                <a:latin typeface="宋体" panose="02010600030101010101" pitchFamily="2" charset="-122"/>
              </a:rPr>
              <a:t>（</a:t>
            </a:r>
            <a:r>
              <a:rPr lang="en-US" altLang="zh-CN" sz="3600" b="1" dirty="0">
                <a:latin typeface="宋体" panose="02010600030101010101" pitchFamily="2" charset="-122"/>
              </a:rPr>
              <a:t>3</a:t>
            </a:r>
            <a:r>
              <a:rPr lang="zh-CN" altLang="zh-CN" sz="3600" b="1" dirty="0">
                <a:latin typeface="宋体" panose="02010600030101010101" pitchFamily="2" charset="-122"/>
              </a:rPr>
              <a:t>）埃及独立</a:t>
            </a:r>
            <a:r>
              <a:rPr lang="zh-CN" altLang="en-US" sz="3600" b="1" dirty="0">
                <a:latin typeface="宋体" panose="02010600030101010101" pitchFamily="2" charset="-122"/>
              </a:rPr>
              <a:t>；</a:t>
            </a:r>
            <a:endParaRPr lang="en-US" altLang="zh-CN" sz="3600" b="1" dirty="0">
              <a:latin typeface="宋体" panose="02010600030101010101" pitchFamily="2" charset="-122"/>
            </a:endParaRPr>
          </a:p>
          <a:p>
            <a:r>
              <a:rPr lang="zh-CN" altLang="zh-CN" sz="3600" b="1" dirty="0">
                <a:latin typeface="宋体" panose="02010600030101010101" pitchFamily="2" charset="-122"/>
              </a:rPr>
              <a:t>（</a:t>
            </a:r>
            <a:r>
              <a:rPr lang="en-US" altLang="zh-CN" sz="3600" b="1" dirty="0">
                <a:latin typeface="宋体" panose="02010600030101010101" pitchFamily="2" charset="-122"/>
              </a:rPr>
              <a:t>4</a:t>
            </a:r>
            <a:r>
              <a:rPr lang="zh-CN" altLang="zh-CN" sz="3600" b="1" dirty="0">
                <a:latin typeface="宋体" panose="02010600030101010101" pitchFamily="2" charset="-122"/>
              </a:rPr>
              <a:t>）历史</a:t>
            </a:r>
            <a:r>
              <a:rPr lang="zh-CN" altLang="en-US" sz="3600" b="1" dirty="0">
                <a:latin typeface="宋体" panose="02010600030101010101" pitchFamily="2" charset="-122"/>
              </a:rPr>
              <a:t>意义。</a:t>
            </a:r>
            <a:endParaRPr lang="zh-CN" altLang="zh-CN" sz="3600" b="1" dirty="0">
              <a:latin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0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charRg st="0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11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charRg st="11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18" end="2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charRg st="18" end="2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27" end="3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charRg st="27" end="3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36" end="4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2">
                                            <p:txEl>
                                              <p:charRg st="36" end="4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2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0722" name="矩形 7197"/>
          <p:cNvSpPr/>
          <p:nvPr/>
        </p:nvSpPr>
        <p:spPr>
          <a:xfrm>
            <a:off x="1774825" y="260350"/>
            <a:ext cx="587248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800" b="1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目标导学三：墨西哥的卡德纳斯改革</a:t>
            </a:r>
            <a:endParaRPr lang="zh-CN" altLang="zh-CN" sz="2800" b="1" dirty="0">
              <a:solidFill>
                <a:srgbClr val="0000FF"/>
              </a:solidFill>
              <a:latin typeface="微软雅黑" panose="020B0503020204020204" charset="-122"/>
              <a:ea typeface="微软雅黑" panose="020B0503020204020204" charset="-122"/>
              <a:sym typeface="宋体" panose="02010600030101010101" pitchFamily="2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35000" y="1075690"/>
            <a:ext cx="7513955" cy="5111115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8479790" y="1297305"/>
            <a:ext cx="3209925" cy="48926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4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1910年，墨西哥总统大选，迪亚斯操纵选举。F.I马德罗提出"有效选举和不得连任"的口号参加竞选。9月 ，迪亚斯以非法手段再度当选总统。10月，马德罗发表圣路易斯波托西计划，宣布此次总统选举无效，提出"土地归还以前主人"的主张，并号召举行全国起义。</a:t>
            </a:r>
            <a:endParaRPr lang="zh-CN" altLang="en-US" sz="2400" b="1"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2770" name="矩形 1"/>
          <p:cNvSpPr/>
          <p:nvPr/>
        </p:nvSpPr>
        <p:spPr>
          <a:xfrm>
            <a:off x="1771650" y="908050"/>
            <a:ext cx="8636000" cy="56311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6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1.</a:t>
            </a:r>
            <a:r>
              <a:rPr lang="zh-CN" altLang="en-US" sz="6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起义军攻陷胡亚雷斯城，</a:t>
            </a:r>
            <a:endParaRPr lang="zh-CN" altLang="en-US" sz="60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6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2.</a:t>
            </a:r>
            <a:r>
              <a:rPr lang="zh-CN" altLang="en-US" sz="6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马德罗上任，</a:t>
            </a:r>
            <a:endParaRPr lang="zh-CN" altLang="en-US" sz="60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6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3.</a:t>
            </a:r>
            <a:r>
              <a:rPr lang="zh-CN" altLang="en-US" sz="6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迪亚斯重掌政权暗杀马德罗，</a:t>
            </a:r>
            <a:endParaRPr lang="zh-CN" altLang="en-US" sz="60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6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4.</a:t>
            </a:r>
            <a:r>
              <a:rPr lang="zh-CN" altLang="en-US" sz="6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卡兰萨夺政，</a:t>
            </a:r>
            <a:endParaRPr lang="zh-CN" altLang="en-US" sz="60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6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5.</a:t>
            </a:r>
            <a:r>
              <a:rPr lang="zh-CN" altLang="en-US" sz="6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新宪法颁布。</a:t>
            </a:r>
            <a:endParaRPr lang="zh-CN" altLang="en-US" sz="60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1774825" y="260350"/>
            <a:ext cx="3756660" cy="70675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4000" b="1" dirty="0">
                <a:solidFill>
                  <a:srgbClr val="0000FF"/>
                </a:solidFill>
                <a:latin typeface="Calibri" panose="020F0502020204030204" charset="0"/>
              </a:rPr>
              <a:t>墨西哥革命过程</a:t>
            </a:r>
            <a:endParaRPr lang="zh-CN" altLang="en-US" sz="4000" b="1" dirty="0">
              <a:solidFill>
                <a:srgbClr val="0000FF"/>
              </a:solidFill>
              <a:latin typeface="Calibri" panose="020F050202020403020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6866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739900" y="908050"/>
            <a:ext cx="8712200" cy="4392613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>
    <p:randomBar dir="vert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9698" name="组合 1"/>
          <p:cNvGrpSpPr/>
          <p:nvPr/>
        </p:nvGrpSpPr>
        <p:grpSpPr>
          <a:xfrm>
            <a:off x="1530350" y="15875"/>
            <a:ext cx="1295400" cy="444500"/>
            <a:chOff x="6524" y="16049"/>
            <a:chExt cx="1295400" cy="444500"/>
          </a:xfrm>
        </p:grpSpPr>
        <p:sp>
          <p:nvSpPr>
            <p:cNvPr id="29700" name="文本框 4103"/>
            <p:cNvSpPr txBox="1"/>
            <p:nvPr/>
          </p:nvSpPr>
          <p:spPr>
            <a:xfrm>
              <a:off x="6524" y="16049"/>
              <a:ext cx="1295400" cy="401320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90170" tIns="46990" rIns="90170" bIns="46990">
              <a:spAutoFit/>
            </a:bodyPr>
            <a:p>
              <a:r>
                <a:rPr lang="zh-CN" altLang="en-US" sz="2000" b="1" dirty="0">
                  <a:solidFill>
                    <a:srgbClr val="2E6CB8"/>
                  </a:solidFill>
                  <a:latin typeface="华文行楷" pitchFamily="2" charset="-122"/>
                  <a:ea typeface="华文行楷" pitchFamily="2" charset="-122"/>
                </a:rPr>
                <a:t>课堂小结</a:t>
              </a:r>
              <a:endParaRPr lang="zh-CN" altLang="zh-CN" sz="2000" b="1" dirty="0">
                <a:solidFill>
                  <a:srgbClr val="2E6CB8"/>
                </a:solidFill>
                <a:latin typeface="华文行楷" pitchFamily="2" charset="-122"/>
                <a:ea typeface="华文行楷" pitchFamily="2" charset="-122"/>
              </a:endParaRPr>
            </a:p>
          </p:txBody>
        </p:sp>
        <p:pic>
          <p:nvPicPr>
            <p:cNvPr id="29701" name="Picture 3" descr="C:\Users\Administrator\Desktop\Redocn_2013102516062741.jpg"/>
            <p:cNvPicPr>
              <a:picLocks noChangeAspect="1"/>
            </p:cNvPicPr>
            <p:nvPr/>
          </p:nvPicPr>
          <p:blipFill>
            <a:blip r:embed="rId1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72501" t="2817" r="10249" b="94366"/>
            <a:stretch>
              <a:fillRect/>
            </a:stretch>
          </p:blipFill>
          <p:spPr>
            <a:xfrm>
              <a:off x="58912" y="320849"/>
              <a:ext cx="1095375" cy="139700"/>
            </a:xfrm>
            <a:prstGeom prst="rect">
              <a:avLst/>
            </a:prstGeom>
            <a:noFill/>
            <a:ln w="9525">
              <a:noFill/>
            </a:ln>
          </p:spPr>
        </p:pic>
      </p:grpSp>
      <p:pic>
        <p:nvPicPr>
          <p:cNvPr id="29699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14488" y="1976438"/>
            <a:ext cx="8963025" cy="2905125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8915" name="文本框 56321"/>
          <p:cNvSpPr txBox="1"/>
          <p:nvPr/>
        </p:nvSpPr>
        <p:spPr>
          <a:xfrm>
            <a:off x="1779270" y="1258253"/>
            <a:ext cx="8632825" cy="42462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50000"/>
              </a:lnSpc>
            </a:pPr>
            <a:r>
              <a:rPr lang="zh-CN" altLang="en-US" sz="3000" dirty="0">
                <a:latin typeface="Calibri" panose="020F0502020204030204" charset="0"/>
                <a:sym typeface="+mn-ea"/>
              </a:rPr>
              <a:t>1.美国黑人民权运动领袖马丁·路德·金认为，争取权利的最佳方式“不是对罪恶的消极的不抵抗”，而是“对罪恶的积极的非暴力抵抗”。下列历史人物与他有类似主张的是(      )</a:t>
            </a:r>
            <a:endParaRPr lang="zh-CN" altLang="en-US" sz="3000" dirty="0">
              <a:latin typeface="Calibri" panose="020F0502020204030204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3000" dirty="0">
                <a:latin typeface="Calibri" panose="020F0502020204030204" charset="0"/>
                <a:sym typeface="+mn-ea"/>
              </a:rPr>
              <a:t>A.华盛顿            B.孙中山            </a:t>
            </a:r>
            <a:endParaRPr lang="zh-CN" altLang="en-US" sz="3000" dirty="0">
              <a:latin typeface="Calibri" panose="020F0502020204030204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3000" dirty="0">
                <a:latin typeface="Calibri" panose="020F0502020204030204" charset="0"/>
                <a:sym typeface="+mn-ea"/>
              </a:rPr>
              <a:t>C.</a:t>
            </a:r>
            <a:r>
              <a:rPr lang="zh-CN" altLang="en-US" sz="3000" dirty="0">
                <a:latin typeface="Calibri" panose="020F0502020204030204" charset="0"/>
                <a:sym typeface="+mn-ea"/>
              </a:rPr>
              <a:t>甘地</a:t>
            </a:r>
            <a:r>
              <a:rPr lang="zh-CN" altLang="en-US" sz="3000" dirty="0">
                <a:latin typeface="Calibri" panose="020F0502020204030204" charset="0"/>
                <a:sym typeface="+mn-ea"/>
              </a:rPr>
              <a:t>        D.</a:t>
            </a:r>
            <a:r>
              <a:rPr lang="zh-CN" altLang="en-US" sz="3000" dirty="0">
                <a:latin typeface="Calibri" panose="020F0502020204030204" charset="0"/>
                <a:sym typeface="+mn-ea"/>
              </a:rPr>
              <a:t>凯末尔</a:t>
            </a:r>
            <a:endParaRPr lang="zh-CN" altLang="en-US" sz="3000" b="1" dirty="0"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8328025" y="3429000"/>
            <a:ext cx="765175" cy="101473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en-US" altLang="zh-CN" sz="6000" b="1" dirty="0">
                <a:solidFill>
                  <a:srgbClr val="0000FF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C</a:t>
            </a:r>
            <a:r>
              <a:rPr lang="en-US" altLang="en-US" sz="6000" b="1" dirty="0">
                <a:solidFill>
                  <a:srgbClr val="0000FF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   </a:t>
            </a:r>
            <a:endParaRPr lang="en-US" altLang="en-US" sz="6000" b="1" dirty="0">
              <a:solidFill>
                <a:srgbClr val="0000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565275" y="725170"/>
            <a:ext cx="1605280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280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课堂巩固</a:t>
            </a:r>
            <a:endParaRPr lang="zh-CN" altLang="en-US" sz="280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9938" name="文本框 56321"/>
          <p:cNvSpPr txBox="1"/>
          <p:nvPr/>
        </p:nvSpPr>
        <p:spPr>
          <a:xfrm>
            <a:off x="1774825" y="1196975"/>
            <a:ext cx="8632825" cy="36461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10000"/>
              </a:lnSpc>
            </a:pPr>
            <a:r>
              <a:rPr lang="en-US" altLang="zh-CN" sz="3000" b="1" dirty="0">
                <a:latin typeface="宋体" panose="02010600030101010101" pitchFamily="2" charset="-122"/>
                <a:sym typeface="宋体" panose="02010600030101010101" pitchFamily="2" charset="-122"/>
              </a:rPr>
              <a:t>2.1922</a:t>
            </a:r>
            <a:r>
              <a:rPr lang="zh-CN" altLang="en-US" sz="3000" b="1" dirty="0">
                <a:latin typeface="宋体" panose="02010600030101010101" pitchFamily="2" charset="-122"/>
                <a:sym typeface="宋体" panose="02010600030101010101" pitchFamily="2" charset="-122"/>
              </a:rPr>
              <a:t>年，一个村庄的农民与当局发生冲突，杀死了</a:t>
            </a:r>
            <a:r>
              <a:rPr lang="en-US" altLang="zh-CN" sz="3000" b="1" dirty="0">
                <a:latin typeface="宋体" panose="02010600030101010101" pitchFamily="2" charset="-122"/>
                <a:sym typeface="宋体" panose="02010600030101010101" pitchFamily="2" charset="-122"/>
              </a:rPr>
              <a:t>20</a:t>
            </a:r>
            <a:r>
              <a:rPr lang="zh-CN" altLang="en-US" sz="3000" b="1" dirty="0">
                <a:latin typeface="宋体" panose="02010600030101010101" pitchFamily="2" charset="-122"/>
                <a:sym typeface="宋体" panose="02010600030101010101" pitchFamily="2" charset="-122"/>
              </a:rPr>
              <a:t>多名警察。甘地痛心疾首，绝食</a:t>
            </a:r>
            <a:r>
              <a:rPr lang="en-US" altLang="zh-CN" sz="3000" b="1" dirty="0">
                <a:latin typeface="宋体" panose="02010600030101010101" pitchFamily="2" charset="-122"/>
                <a:sym typeface="宋体" panose="02010600030101010101" pitchFamily="2" charset="-122"/>
              </a:rPr>
              <a:t>5</a:t>
            </a:r>
            <a:r>
              <a:rPr lang="zh-CN" altLang="en-US" sz="3000" b="1" dirty="0">
                <a:latin typeface="宋体" panose="02010600030101010101" pitchFamily="2" charset="-122"/>
                <a:sym typeface="宋体" panose="02010600030101010101" pitchFamily="2" charset="-122"/>
              </a:rPr>
              <a:t>天，并宣布停止非暴力运动。甘地的做法从本质上反映了</a:t>
            </a:r>
            <a:endParaRPr lang="zh-CN" altLang="en-US" sz="3000" b="1" dirty="0">
              <a:latin typeface="宋体" panose="02010600030101010101" pitchFamily="2" charset="-122"/>
              <a:sym typeface="宋体" panose="02010600030101010101" pitchFamily="2" charset="-122"/>
            </a:endParaRPr>
          </a:p>
          <a:p>
            <a:pPr>
              <a:lnSpc>
                <a:spcPct val="110000"/>
              </a:lnSpc>
            </a:pPr>
            <a:r>
              <a:rPr lang="en-US" altLang="zh-CN" sz="3000" b="1" dirty="0">
                <a:latin typeface="宋体" panose="02010600030101010101" pitchFamily="2" charset="-122"/>
                <a:sym typeface="宋体" panose="02010600030101010101" pitchFamily="2" charset="-122"/>
              </a:rPr>
              <a:t>A</a:t>
            </a:r>
            <a:r>
              <a:rPr lang="zh-CN" altLang="en-US" sz="3000" b="1" dirty="0">
                <a:latin typeface="宋体" panose="02010600030101010101" pitchFamily="2" charset="-122"/>
                <a:sym typeface="宋体" panose="02010600030101010101" pitchFamily="2" charset="-122"/>
              </a:rPr>
              <a:t>．甘地主义不适应印度的国情　</a:t>
            </a:r>
            <a:endParaRPr lang="zh-CN" altLang="en-US" sz="3000" b="1" dirty="0">
              <a:latin typeface="宋体" panose="02010600030101010101" pitchFamily="2" charset="-122"/>
              <a:sym typeface="宋体" panose="02010600030101010101" pitchFamily="2" charset="-122"/>
            </a:endParaRPr>
          </a:p>
          <a:p>
            <a:pPr>
              <a:lnSpc>
                <a:spcPct val="110000"/>
              </a:lnSpc>
            </a:pPr>
            <a:r>
              <a:rPr lang="en-US" altLang="zh-CN" sz="3000" b="1" dirty="0">
                <a:latin typeface="宋体" panose="02010600030101010101" pitchFamily="2" charset="-122"/>
                <a:sym typeface="宋体" panose="02010600030101010101" pitchFamily="2" charset="-122"/>
              </a:rPr>
              <a:t>B</a:t>
            </a:r>
            <a:r>
              <a:rPr lang="zh-CN" altLang="en-US" sz="3000" b="1" dirty="0">
                <a:latin typeface="宋体" panose="02010600030101010101" pitchFamily="2" charset="-122"/>
                <a:sym typeface="宋体" panose="02010600030101010101" pitchFamily="2" charset="-122"/>
              </a:rPr>
              <a:t>．甘地对非暴力思想的执著 </a:t>
            </a:r>
            <a:endParaRPr lang="zh-CN" altLang="en-US" sz="3000" b="1" dirty="0">
              <a:latin typeface="宋体" panose="02010600030101010101" pitchFamily="2" charset="-122"/>
              <a:sym typeface="宋体" panose="02010600030101010101" pitchFamily="2" charset="-122"/>
            </a:endParaRPr>
          </a:p>
          <a:p>
            <a:pPr>
              <a:lnSpc>
                <a:spcPct val="110000"/>
              </a:lnSpc>
            </a:pPr>
            <a:r>
              <a:rPr lang="en-US" altLang="zh-CN" sz="3000" b="1" dirty="0">
                <a:latin typeface="宋体" panose="02010600030101010101" pitchFamily="2" charset="-122"/>
                <a:sym typeface="宋体" panose="02010600030101010101" pitchFamily="2" charset="-122"/>
              </a:rPr>
              <a:t>C</a:t>
            </a:r>
            <a:r>
              <a:rPr lang="zh-CN" altLang="en-US" sz="3000" b="1" dirty="0">
                <a:latin typeface="宋体" panose="02010600030101010101" pitchFamily="2" charset="-122"/>
                <a:sym typeface="宋体" panose="02010600030101010101" pitchFamily="2" charset="-122"/>
              </a:rPr>
              <a:t>．印度资产阶级的妥协性与动摇性　　</a:t>
            </a:r>
            <a:endParaRPr lang="zh-CN" altLang="en-US" sz="3000" b="1" dirty="0">
              <a:latin typeface="宋体" panose="02010600030101010101" pitchFamily="2" charset="-122"/>
              <a:sym typeface="宋体" panose="02010600030101010101" pitchFamily="2" charset="-122"/>
            </a:endParaRPr>
          </a:p>
          <a:p>
            <a:pPr>
              <a:lnSpc>
                <a:spcPct val="110000"/>
              </a:lnSpc>
            </a:pPr>
            <a:r>
              <a:rPr lang="en-US" altLang="zh-CN" sz="3000" b="1" dirty="0">
                <a:latin typeface="宋体" panose="02010600030101010101" pitchFamily="2" charset="-122"/>
                <a:sym typeface="宋体" panose="02010600030101010101" pitchFamily="2" charset="-122"/>
              </a:rPr>
              <a:t>D</a:t>
            </a:r>
            <a:r>
              <a:rPr lang="zh-CN" altLang="en-US" sz="3000" b="1" dirty="0">
                <a:latin typeface="宋体" panose="02010600030101010101" pitchFamily="2" charset="-122"/>
                <a:sym typeface="宋体" panose="02010600030101010101" pitchFamily="2" charset="-122"/>
              </a:rPr>
              <a:t>．英国殖民当局的残暴</a:t>
            </a:r>
            <a:endParaRPr lang="zh-CN" altLang="en-US" sz="3000" b="1" dirty="0"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9191625" y="2741613"/>
            <a:ext cx="765175" cy="101473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en-US" altLang="zh-CN" sz="6000" b="1" dirty="0">
                <a:solidFill>
                  <a:srgbClr val="0000FF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C</a:t>
            </a:r>
            <a:r>
              <a:rPr lang="en-US" altLang="en-US" sz="6000" b="1" dirty="0">
                <a:solidFill>
                  <a:srgbClr val="0000FF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   </a:t>
            </a:r>
            <a:endParaRPr lang="en-US" altLang="en-US" sz="6000" b="1" dirty="0">
              <a:solidFill>
                <a:srgbClr val="0000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2530" name="TextBox 4"/>
          <p:cNvSpPr txBox="1"/>
          <p:nvPr/>
        </p:nvSpPr>
        <p:spPr>
          <a:xfrm>
            <a:off x="1881188" y="836613"/>
            <a:ext cx="8462962" cy="452310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dirty="0">
                <a:latin typeface="Calibri" panose="020F0502020204030204" charset="0"/>
              </a:rPr>
              <a:t>3.《甘地自传》中记述：大英国帝国近百年的殖民统治在这小小盐粒攻击下岌岌可危。这指的是“食盐进军”运动(      )</a:t>
            </a:r>
            <a:endParaRPr lang="zh-CN" altLang="en-US" sz="3200" dirty="0">
              <a:latin typeface="Calibri" panose="020F0502020204030204" charset="0"/>
            </a:endParaRPr>
          </a:p>
          <a:p>
            <a:r>
              <a:rPr lang="zh-CN" altLang="en-US" sz="3200" dirty="0">
                <a:latin typeface="Calibri" panose="020F0502020204030204" charset="0"/>
              </a:rPr>
              <a:t>①迫使殖民当局改变策略   </a:t>
            </a:r>
            <a:endParaRPr lang="zh-CN" altLang="en-US" sz="3200" dirty="0">
              <a:latin typeface="Calibri" panose="020F0502020204030204" charset="0"/>
            </a:endParaRPr>
          </a:p>
          <a:p>
            <a:r>
              <a:rPr lang="zh-CN" altLang="en-US" sz="3200" dirty="0">
                <a:latin typeface="Calibri" panose="020F0502020204030204" charset="0"/>
              </a:rPr>
              <a:t>②使第二次非暴力不合作运动达到高潮   </a:t>
            </a:r>
            <a:endParaRPr lang="zh-CN" altLang="en-US" sz="3200" dirty="0">
              <a:latin typeface="Calibri" panose="020F0502020204030204" charset="0"/>
            </a:endParaRPr>
          </a:p>
          <a:p>
            <a:r>
              <a:rPr lang="zh-CN" altLang="en-US" sz="3200" dirty="0">
                <a:latin typeface="Calibri" panose="020F0502020204030204" charset="0"/>
              </a:rPr>
              <a:t>③引起全国性的反英斗争   </a:t>
            </a:r>
            <a:endParaRPr lang="zh-CN" altLang="en-US" sz="3200" dirty="0">
              <a:latin typeface="Calibri" panose="020F0502020204030204" charset="0"/>
            </a:endParaRPr>
          </a:p>
          <a:p>
            <a:r>
              <a:rPr lang="zh-CN" altLang="en-US" sz="3200" dirty="0">
                <a:latin typeface="Calibri" panose="020F0502020204030204" charset="0"/>
              </a:rPr>
              <a:t>④实现了“英国退出印度”的政治诉求</a:t>
            </a:r>
            <a:endParaRPr lang="zh-CN" altLang="en-US" sz="3200" dirty="0">
              <a:latin typeface="Calibri" panose="020F0502020204030204" charset="0"/>
            </a:endParaRPr>
          </a:p>
          <a:p>
            <a:r>
              <a:rPr lang="zh-CN" altLang="en-US" sz="3200" dirty="0">
                <a:latin typeface="Calibri" panose="020F0502020204030204" charset="0"/>
              </a:rPr>
              <a:t>A.①③④            B.①②③            </a:t>
            </a:r>
            <a:endParaRPr lang="zh-CN" altLang="en-US" sz="3200" dirty="0">
              <a:latin typeface="Calibri" panose="020F0502020204030204" charset="0"/>
            </a:endParaRPr>
          </a:p>
          <a:p>
            <a:r>
              <a:rPr lang="zh-CN" altLang="en-US" sz="3200" dirty="0">
                <a:latin typeface="Calibri" panose="020F0502020204030204" charset="0"/>
              </a:rPr>
              <a:t>C.②③④            D.①②④</a:t>
            </a:r>
            <a:endParaRPr lang="zh-CN" altLang="en-US" sz="3200" dirty="0">
              <a:latin typeface="Calibri" panose="020F050202020403020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202363" y="1870075"/>
            <a:ext cx="227965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200" b="1" dirty="0">
                <a:solidFill>
                  <a:srgbClr val="FF0000"/>
                </a:solidFill>
                <a:latin typeface="Calibri" panose="020F0502020204030204" charset="0"/>
              </a:rPr>
              <a:t>B</a:t>
            </a:r>
            <a:endParaRPr lang="en-US" altLang="zh-CN" sz="3200" b="1" dirty="0">
              <a:solidFill>
                <a:srgbClr val="FF0000"/>
              </a:solidFill>
              <a:latin typeface="Calibri" panose="020F050202020403020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tags/tag1.xml><?xml version="1.0" encoding="utf-8"?>
<p:tagLst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2626</Words>
  <PresentationFormat>宽屏</PresentationFormat>
  <Paragraphs>197</Paragraphs>
  <Slides>22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7" baseType="lpstr">
      <vt:lpstr>Arial</vt:lpstr>
      <vt:lpstr>宋体</vt:lpstr>
      <vt:lpstr>Wingdings</vt:lpstr>
      <vt:lpstr>Arial Unicode MS</vt:lpstr>
      <vt:lpstr>Calibri Light</vt:lpstr>
      <vt:lpstr>Calibri</vt:lpstr>
      <vt:lpstr>微软雅黑</vt:lpstr>
      <vt:lpstr>楷体</vt:lpstr>
      <vt:lpstr>华文行楷</vt:lpstr>
      <vt:lpstr>华文宋体</vt:lpstr>
      <vt:lpstr>黑体</vt:lpstr>
      <vt:lpstr>Times New Roman</vt:lpstr>
      <vt:lpstr>Times New Roman</vt:lpstr>
      <vt:lpstr>Calibri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(2)1922年发生了农民焚烧警察局的事件，甘地认为这超出了非暴力不合作运动的范围，决定停止运动。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过关训练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2018-12-03T10:48:28Z</dcterms:created>
  <dcterms:modified xsi:type="dcterms:W3CDTF">2018-12-03T11:35:25Z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2052-10.1.0.7697</vt:lpwstr>
  </property>
</Properties>
</file>