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sldIdLst>
    <p:sldId id="409" r:id="rId4"/>
    <p:sldId id="417" r:id="rId5"/>
    <p:sldId id="438" r:id="rId6"/>
    <p:sldId id="418" r:id="rId7"/>
    <p:sldId id="419" r:id="rId8"/>
    <p:sldId id="420" r:id="rId9"/>
    <p:sldId id="421" r:id="rId10"/>
    <p:sldId id="423" r:id="rId11"/>
    <p:sldId id="424" r:id="rId12"/>
    <p:sldId id="425" r:id="rId13"/>
    <p:sldId id="426" r:id="rId14"/>
    <p:sldId id="427" r:id="rId15"/>
    <p:sldId id="428" r:id="rId16"/>
    <p:sldId id="429" r:id="rId17"/>
    <p:sldId id="458" r:id="rId18"/>
    <p:sldId id="430" r:id="rId19"/>
    <p:sldId id="431" r:id="rId20"/>
    <p:sldId id="432" r:id="rId21"/>
    <p:sldId id="433" r:id="rId22"/>
    <p:sldId id="434" r:id="rId23"/>
    <p:sldId id="435" r:id="rId24"/>
    <p:sldId id="436" r:id="rId25"/>
    <p:sldId id="437" r:id="rId26"/>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2" name="作者" initials="A" lastIdx="0" clrIdx="1"/>
  <p:cmAuthor id="0" name="PPTer_Tang" initials="" lastIdx="0" clrIdx="0"/>
  <p:cmAuthor id="1" name="pc" initials="p"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69CF1AB2-1976-4502-BF36-3FF5EA218861}" styleName="中度样式 4 - 强调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lastCol>
    <a:firstCol>
      <a:tcTxStyle b="on"/>
    </a:firstCol>
    <a:lastRow>
      <a:tcTxStyle b="on"/>
      <a:tcStyle>
        <a:tcBdr>
          <a:top>
            <a:ln w="25400" cmpd="sng">
              <a:solidFill>
                <a:schemeClr val="accent1"/>
              </a:solidFill>
            </a:ln>
          </a:top>
        </a:tcBdr>
        <a:fill>
          <a:solidFill>
            <a:schemeClr val="accent1">
              <a:tint val="20000"/>
            </a:schemeClr>
          </a:solidFill>
        </a:fill>
      </a:tcStyle>
    </a:lastRow>
    <a:firstRow>
      <a:tcTxStyle b="on"/>
      <a:tcStyle>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94"/>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tags" Target="tags/tag69.xml" /><Relationship Id="rId28" Type="http://schemas.openxmlformats.org/officeDocument/2006/relationships/presProps" Target="presProps.xml" /><Relationship Id="rId29" Type="http://schemas.openxmlformats.org/officeDocument/2006/relationships/viewProps" Target="viewProps.xml" /><Relationship Id="rId3" Type="http://schemas.openxmlformats.org/officeDocument/2006/relationships/notesMaster" Target="notesMasters/notesMaster1.xml" /><Relationship Id="rId30" Type="http://schemas.openxmlformats.org/officeDocument/2006/relationships/theme" Target="theme/theme1.xml" /><Relationship Id="rId31" Type="http://schemas.openxmlformats.org/officeDocument/2006/relationships/tableStyles" Target="tableStyles.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D0B0D6F-279E-407D-91B0-8CD22EA50A7F}" type="slidenum">
              <a:rPr lang="zh-CN" altLang="en-US" smtClean="0"/>
              <a:t>21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22</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endParaRPr lang="zh-CN" altLang="en-US"/>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endParaRPr lang="zh-CN" altLang="en-US"/>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endParaRPr lang="zh-CN" altLang="en-US"/>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1pPr>
            <a:lvl2pPr marL="685800" indent="-228600" defTabSz="914400" eaLnBrk="1" fontAlgn="auto" latinLnBrk="0" hangingPunct="1">
              <a:lnSpc>
                <a:spcPct val="120000"/>
              </a:lnSpc>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2pPr>
            <a:lvl3pPr marL="1143000" indent="-228600" eaLnBrk="1" fontAlgn="auto" latinLnBrk="0" hangingPunct="1">
              <a:lnSpc>
                <a:spcPct val="120000"/>
              </a:lnSpc>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3pPr>
            <a:lvl4pPr marL="1600200" indent="-228600" eaLnBrk="1" fontAlgn="auto" latinLnBrk="0" hangingPunct="1">
              <a:lnSpc>
                <a:spcPct val="120000"/>
              </a:lnSpc>
              <a:buFont typeface="Wingdings" panose="05000000000000000000" charset="0"/>
              <a:buChar char=""/>
              <a:defRPr sz="14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anose="020b0604020202020204" pitchFamily="34" charset="0"/>
                <a:ea typeface="微软雅黑" panose="020b0503020204020204" pitchFamily="34"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08330" y="1555115"/>
            <a:ext cx="5233035" cy="4608195"/>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anose="020b0604020202020204" pitchFamily="34" charset="0"/>
              <a:buNone/>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defTabSz="914400" eaLnBrk="1" fontAlgn="auto" latinLnBrk="0" hangingPunct="1">
              <a:buNone/>
              <a:tabLst>
                <a:tab pos="1609725"/>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2pPr>
            <a:lvl3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5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3" name="竖排文字占位符 2"/>
          <p:cNvSpPr>
            <a:spLocks noGrp="1"/>
          </p:cNvSpPr>
          <p:nvPr>
            <p:ph type="body" orient="vert" idx="1"/>
            <p:custDataLst>
              <p:tags r:id="rId2"/>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lvl1pPr marL="228600" indent="-22860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57.xml" /><Relationship Id="rId13" Type="http://schemas.openxmlformats.org/officeDocument/2006/relationships/tags" Target="../tags/tag58.xml" /><Relationship Id="rId14" Type="http://schemas.openxmlformats.org/officeDocument/2006/relationships/tags" Target="../tags/tag59.xml" /><Relationship Id="rId15" Type="http://schemas.openxmlformats.org/officeDocument/2006/relationships/tags" Target="../tags/tag60.xml" /><Relationship Id="rId16" Type="http://schemas.openxmlformats.org/officeDocument/2006/relationships/tags" Target="../tags/tag61.xml" /><Relationship Id="rId17" Type="http://schemas.openxmlformats.org/officeDocument/2006/relationships/tags" Target="../tags/tag62.xml" /><Relationship Id="rId18"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a:gsLst>
            <a:gs pos="0">
              <a:srgbClr val="FFFFFF"/>
            </a:gs>
            <a:gs pos="100000">
              <a:srgbClr val="D9D9D9"/>
            </a:gs>
          </a:gsLst>
          <a:lin ang="5400000" scaled="0"/>
        </a:gradFill>
        <a:effectLst/>
      </p:bgPr>
    </p:bg>
    <p:spTree>
      <p:nvGrpSpPr>
        <p:cNvPr id="1" name=""/>
        <p:cNvGrpSpPr/>
        <p:nvPr/>
      </p:nvGrpSpPr>
      <p:grpSpPr>
        <a:xfrm>
          <a:off x="0" y="0"/>
          <a: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
        <p:nvSpPr>
          <p:cNvPr id="7" name="KSO_TEMPLATE" hidden="1"/>
          <p:cNvSpPr/>
          <p:nvPr>
            <p:custDataLst>
              <p:tags r:id="rId1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ct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ct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ct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63.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64.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jpeg" /><Relationship Id="rId3" Type="http://schemas.openxmlformats.org/officeDocument/2006/relationships/image" Target="../media/image2.jpeg" /><Relationship Id="rId4" Type="http://schemas.openxmlformats.org/officeDocument/2006/relationships/image" Target="../media/image3.png" /><Relationship Id="rId5" Type="http://schemas.openxmlformats.org/officeDocument/2006/relationships/image" Target="../media/image4.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jpeg" /><Relationship Id="rId3" Type="http://schemas.openxmlformats.org/officeDocument/2006/relationships/image" Target="../media/image6.jpeg" /><Relationship Id="rId4" Type="http://schemas.openxmlformats.org/officeDocument/2006/relationships/image" Target="../media/image7.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jpeg" /><Relationship Id="rId3" Type="http://schemas.openxmlformats.org/officeDocument/2006/relationships/image" Target="../media/image10.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jpeg" /><Relationship Id="rId3" Type="http://schemas.openxmlformats.org/officeDocument/2006/relationships/image" Target="../media/image10.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2.png" /><Relationship Id="rId3" Type="http://schemas.openxmlformats.org/officeDocument/2006/relationships/tags" Target="../tags/tag65.xml" /><Relationship Id="rId4" Type="http://schemas.openxmlformats.org/officeDocument/2006/relationships/image" Target="../media/image13.png" /><Relationship Id="rId5" Type="http://schemas.openxmlformats.org/officeDocument/2006/relationships/tags" Target="../tags/tag66.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4.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5.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67.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png" /><Relationship Id="rId3" Type="http://schemas.openxmlformats.org/officeDocument/2006/relationships/image" Target="../media/image17.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8.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9.jpeg" /><Relationship Id="rId3" Type="http://schemas.openxmlformats.org/officeDocument/2006/relationships/image" Target="../media/image20.png" /><Relationship Id="rId4" Type="http://schemas.openxmlformats.org/officeDocument/2006/relationships/image" Target="../media/image21.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2.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3.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image" Target="../media/image24.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 Id="rId3" Type="http://schemas.openxmlformats.org/officeDocument/2006/relationships/image" Target="../media/image18.jpeg" /><Relationship Id="rId4" Type="http://schemas.openxmlformats.org/officeDocument/2006/relationships/image" Target="../media/image22.jpeg" /><Relationship Id="rId5" Type="http://schemas.openxmlformats.org/officeDocument/2006/relationships/image" Target="../media/image25.jpeg" /><Relationship Id="rId6" Type="http://schemas.openxmlformats.org/officeDocument/2006/relationships/image" Target="../media/image23.jpeg" /><Relationship Id="rId7" Type="http://schemas.openxmlformats.org/officeDocument/2006/relationships/image" Target="../media/image26.png" /><Relationship Id="rId8" Type="http://schemas.openxmlformats.org/officeDocument/2006/relationships/image" Target="../media/image27.png" /><Relationship Id="rId9" Type="http://schemas.openxmlformats.org/officeDocument/2006/relationships/tags" Target="../tags/tag68.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8.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8" name="文本框 37"/>
          <p:cNvSpPr txBox="1"/>
          <p:nvPr/>
        </p:nvSpPr>
        <p:spPr>
          <a:xfrm>
            <a:off x="1008380" y="971550"/>
            <a:ext cx="10175240" cy="4523105"/>
          </a:xfrm>
          <a:prstGeom prst="rect">
            <a:avLst/>
          </a:prstGeom>
          <a:noFill/>
        </p:spPr>
        <p:txBody>
          <a:bodyPr wrap="square" rtlCol="0">
            <a:spAutoFit/>
            <a:scene3d>
              <a:camera prst="orthographicFront"/>
              <a:lightRig rig="threePt" dir="t"/>
            </a:scene3d>
          </a:bodyPr>
          <a:lstStyle/>
          <a:p>
            <a:pPr algn="ctr">
              <a:lnSpc>
                <a:spcPct val="150000"/>
              </a:lnSpc>
            </a:pPr>
            <a:endParaRPr lang="zh-CN" altLang="en-US" sz="4800" b="1">
              <a:latin typeface="华文新魏" pitchFamily="2" charset="-122"/>
              <a:ea typeface="华文新魏" panose="02010800040101010101" pitchFamily="2" charset="-122"/>
            </a:endParaRPr>
          </a:p>
          <a:p>
            <a:pPr algn="ctr">
              <a:lnSpc>
                <a:spcPct val="150000"/>
              </a:lnSpc>
            </a:pPr>
            <a:r>
              <a:rPr lang="zh-CN" altLang="en-US" sz="4800" b="1">
                <a:latin typeface="华文新魏" panose="02010800040101010101" pitchFamily="2" charset="-122"/>
                <a:ea typeface="华文新魏" panose="02010800040101010101" pitchFamily="2" charset="-122"/>
              </a:rPr>
              <a:t>世界殖民体系的瓦解</a:t>
            </a:r>
            <a:endParaRPr lang="zh-CN" altLang="en-US" sz="4800" b="1">
              <a:latin typeface="华文新魏" panose="02010800040101010101" pitchFamily="2" charset="-122"/>
              <a:ea typeface="华文新魏" panose="02010800040101010101" pitchFamily="2" charset="-122"/>
            </a:endParaRPr>
          </a:p>
          <a:p>
            <a:pPr algn="ctr">
              <a:lnSpc>
                <a:spcPct val="150000"/>
              </a:lnSpc>
            </a:pPr>
            <a:r>
              <a:rPr lang="zh-CN" altLang="en-US" sz="4800" b="1">
                <a:latin typeface="华文新魏" panose="02010800040101010101" pitchFamily="2" charset="-122"/>
                <a:ea typeface="华文新魏" panose="02010800040101010101" pitchFamily="2" charset="-122"/>
              </a:rPr>
              <a:t>与</a:t>
            </a:r>
            <a:endParaRPr lang="zh-CN" altLang="en-US" sz="4800" b="1">
              <a:latin typeface="华文新魏" panose="02010800040101010101" pitchFamily="2" charset="-122"/>
              <a:ea typeface="华文新魏" panose="02010800040101010101" pitchFamily="2" charset="-122"/>
            </a:endParaRPr>
          </a:p>
          <a:p>
            <a:pPr algn="ctr">
              <a:lnSpc>
                <a:spcPct val="150000"/>
              </a:lnSpc>
            </a:pPr>
            <a:r>
              <a:rPr lang="zh-CN" altLang="en-US" sz="4800" b="1">
                <a:latin typeface="华文新魏" panose="02010800040101010101" pitchFamily="2" charset="-122"/>
                <a:ea typeface="华文新魏" panose="02010800040101010101" pitchFamily="2" charset="-122"/>
              </a:rPr>
              <a:t>新兴国家的发展</a:t>
            </a:r>
            <a:endParaRPr lang="zh-CN" altLang="en-US" sz="4800" b="1">
              <a:solidFill>
                <a:schemeClr val="tx1"/>
              </a:solidFill>
              <a:latin typeface="华文新魏" pitchFamily="2" charset="-122"/>
              <a:ea typeface="华文新魏" panose="02010800040101010101" pitchFamily="2" charset="-122"/>
            </a:endParaRPr>
          </a:p>
        </p:txBody>
      </p:sp>
    </p:spTree>
    <p:custDataLst>
      <p:tags r:id="rId2"/>
    </p:custData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7411" name="Line 6"/>
          <p:cNvSpPr>
            <a:spLocks noChangeShapeType="1"/>
          </p:cNvSpPr>
          <p:nvPr/>
        </p:nvSpPr>
        <p:spPr bwMode="auto">
          <a:xfrm flipV="1">
            <a:off x="599443" y="3581399"/>
            <a:ext cx="10722604" cy="30162"/>
          </a:xfrm>
          <a:prstGeom prst="line">
            <a:avLst/>
          </a:prstGeom>
          <a:noFill/>
          <a:ln w="155575">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77832" name="Line 13"/>
          <p:cNvSpPr>
            <a:spLocks noChangeShapeType="1"/>
          </p:cNvSpPr>
          <p:nvPr/>
        </p:nvSpPr>
        <p:spPr bwMode="auto">
          <a:xfrm flipH="1" flipV="1">
            <a:off x="4648200" y="1143001"/>
            <a:ext cx="0" cy="2392363"/>
          </a:xfrm>
          <a:prstGeom prst="line">
            <a:avLst/>
          </a:prstGeom>
          <a:noFill/>
          <a:ln w="101600">
            <a:solidFill>
              <a:srgbClr val="0000FF"/>
            </a:solidFill>
            <a:prstDash val="sysDot"/>
            <a:round/>
          </a:ln>
          <a:extLst>
            <a:ext uri="{909E8E84-426E-40DD-AFC4-6F175D3DCCD1}">
              <a14:hiddenFill xmlns:a14="http://schemas.microsoft.com/office/drawing/2010/main">
                <a:noFill/>
              </a14:hiddenFill>
            </a:ext>
          </a:extLst>
        </p:spPr>
        <p:txBody>
          <a:bodyPr/>
          <a:lstStyle/>
          <a:p>
            <a:endParaRPr lang="zh-CN" altLang="en-US"/>
          </a:p>
        </p:txBody>
      </p:sp>
      <p:sp>
        <p:nvSpPr>
          <p:cNvPr id="77851" name="Line 22"/>
          <p:cNvSpPr>
            <a:spLocks noChangeShapeType="1"/>
          </p:cNvSpPr>
          <p:nvPr/>
        </p:nvSpPr>
        <p:spPr bwMode="auto">
          <a:xfrm flipV="1">
            <a:off x="1280160" y="3427411"/>
            <a:ext cx="1588" cy="184150"/>
          </a:xfrm>
          <a:prstGeom prst="line">
            <a:avLst/>
          </a:prstGeom>
          <a:noFill/>
          <a:ln w="101600">
            <a:solidFill>
              <a:srgbClr val="80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77852" name="Line 22"/>
          <p:cNvSpPr>
            <a:spLocks noChangeShapeType="1"/>
          </p:cNvSpPr>
          <p:nvPr/>
        </p:nvSpPr>
        <p:spPr bwMode="auto">
          <a:xfrm flipV="1">
            <a:off x="3717131" y="3417886"/>
            <a:ext cx="1588" cy="184150"/>
          </a:xfrm>
          <a:prstGeom prst="line">
            <a:avLst/>
          </a:prstGeom>
          <a:noFill/>
          <a:ln w="101600">
            <a:solidFill>
              <a:srgbClr val="80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77853" name="Line 22"/>
          <p:cNvSpPr>
            <a:spLocks noChangeShapeType="1"/>
          </p:cNvSpPr>
          <p:nvPr/>
        </p:nvSpPr>
        <p:spPr bwMode="auto">
          <a:xfrm flipV="1">
            <a:off x="5715000" y="3352800"/>
            <a:ext cx="1588" cy="184150"/>
          </a:xfrm>
          <a:prstGeom prst="line">
            <a:avLst/>
          </a:prstGeom>
          <a:noFill/>
          <a:ln w="101600">
            <a:solidFill>
              <a:srgbClr val="80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77854" name="Line 22"/>
          <p:cNvSpPr>
            <a:spLocks noChangeShapeType="1"/>
          </p:cNvSpPr>
          <p:nvPr/>
        </p:nvSpPr>
        <p:spPr bwMode="auto">
          <a:xfrm flipV="1">
            <a:off x="8077200" y="3352800"/>
            <a:ext cx="1588" cy="184150"/>
          </a:xfrm>
          <a:prstGeom prst="line">
            <a:avLst/>
          </a:prstGeom>
          <a:noFill/>
          <a:ln w="101600">
            <a:solidFill>
              <a:srgbClr val="80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77855" name="Line 22"/>
          <p:cNvSpPr>
            <a:spLocks noChangeShapeType="1"/>
          </p:cNvSpPr>
          <p:nvPr/>
        </p:nvSpPr>
        <p:spPr bwMode="auto">
          <a:xfrm flipV="1">
            <a:off x="9464040" y="3374229"/>
            <a:ext cx="1587" cy="184150"/>
          </a:xfrm>
          <a:prstGeom prst="line">
            <a:avLst/>
          </a:prstGeom>
          <a:noFill/>
          <a:ln w="101600">
            <a:solidFill>
              <a:srgbClr val="80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2" name="Text Box 9"/>
          <p:cNvSpPr txBox="1">
            <a:spLocks noChangeArrowheads="1"/>
          </p:cNvSpPr>
          <p:nvPr/>
        </p:nvSpPr>
        <p:spPr bwMode="auto">
          <a:xfrm>
            <a:off x="1020763" y="3703158"/>
            <a:ext cx="854075" cy="39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000">
                <a:solidFill>
                  <a:srgbClr val="FF3300"/>
                </a:solidFill>
                <a:latin typeface="Tahoma" panose="020b0604030504040204" pitchFamily="34" charset="0"/>
                <a:ea typeface="黑体" panose="02010609060101010101" pitchFamily="49" charset="-122"/>
              </a:rPr>
              <a:t>1500</a:t>
            </a:r>
            <a:endParaRPr lang="en-US" altLang="zh-CN" sz="2000">
              <a:solidFill>
                <a:srgbClr val="FF3300"/>
              </a:solidFill>
              <a:latin typeface="Tahoma" pitchFamily="34" charset="0"/>
              <a:ea typeface="黑体" pitchFamily="49" charset="-122"/>
            </a:endParaRPr>
          </a:p>
        </p:txBody>
      </p:sp>
      <p:sp>
        <p:nvSpPr>
          <p:cNvPr id="3" name="Text Box 9"/>
          <p:cNvSpPr txBox="1">
            <a:spLocks noChangeArrowheads="1"/>
          </p:cNvSpPr>
          <p:nvPr/>
        </p:nvSpPr>
        <p:spPr bwMode="auto">
          <a:xfrm>
            <a:off x="3276601" y="3657601"/>
            <a:ext cx="8540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000">
                <a:solidFill>
                  <a:srgbClr val="FF3300"/>
                </a:solidFill>
                <a:latin typeface="Tahoma" panose="020b0604030504040204" pitchFamily="34" charset="0"/>
                <a:ea typeface="黑体" panose="02010609060101010101" pitchFamily="49" charset="-122"/>
              </a:rPr>
              <a:t>1700</a:t>
            </a:r>
            <a:endParaRPr lang="en-US" altLang="zh-CN" sz="2000">
              <a:solidFill>
                <a:srgbClr val="FF3300"/>
              </a:solidFill>
              <a:latin typeface="Tahoma" panose="020b0604030504040204" pitchFamily="34" charset="0"/>
              <a:ea typeface="黑体" panose="02010609060101010101" pitchFamily="49" charset="-122"/>
            </a:endParaRPr>
          </a:p>
        </p:txBody>
      </p:sp>
      <p:sp>
        <p:nvSpPr>
          <p:cNvPr id="4" name="Text Box 9"/>
          <p:cNvSpPr txBox="1">
            <a:spLocks noChangeArrowheads="1"/>
          </p:cNvSpPr>
          <p:nvPr/>
        </p:nvSpPr>
        <p:spPr bwMode="auto">
          <a:xfrm>
            <a:off x="5257801" y="3657601"/>
            <a:ext cx="8540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000">
                <a:solidFill>
                  <a:srgbClr val="FF3300"/>
                </a:solidFill>
                <a:latin typeface="Tahoma" panose="020b0604030504040204" pitchFamily="34" charset="0"/>
                <a:ea typeface="黑体" panose="02010609060101010101" pitchFamily="49" charset="-122"/>
              </a:rPr>
              <a:t>1800</a:t>
            </a:r>
            <a:endParaRPr lang="en-US" altLang="zh-CN" sz="2000">
              <a:solidFill>
                <a:srgbClr val="FF3300"/>
              </a:solidFill>
              <a:latin typeface="Tahoma" panose="020b0604030504040204" pitchFamily="34" charset="0"/>
              <a:ea typeface="黑体" panose="02010609060101010101" pitchFamily="49" charset="-122"/>
            </a:endParaRPr>
          </a:p>
        </p:txBody>
      </p:sp>
      <p:sp>
        <p:nvSpPr>
          <p:cNvPr id="5" name="Text Box 9"/>
          <p:cNvSpPr txBox="1">
            <a:spLocks noChangeArrowheads="1"/>
          </p:cNvSpPr>
          <p:nvPr/>
        </p:nvSpPr>
        <p:spPr bwMode="auto">
          <a:xfrm>
            <a:off x="7696201" y="3657601"/>
            <a:ext cx="8540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000">
                <a:solidFill>
                  <a:srgbClr val="FF3300"/>
                </a:solidFill>
                <a:latin typeface="Tahoma" panose="020b0604030504040204" pitchFamily="34" charset="0"/>
                <a:ea typeface="黑体" panose="02010609060101010101" pitchFamily="49" charset="-122"/>
              </a:rPr>
              <a:t>1900</a:t>
            </a:r>
            <a:endParaRPr lang="en-US" altLang="zh-CN" sz="2000">
              <a:solidFill>
                <a:srgbClr val="FF3300"/>
              </a:solidFill>
              <a:latin typeface="Tahoma" panose="020b0604030504040204" pitchFamily="34" charset="0"/>
              <a:ea typeface="黑体" panose="02010609060101010101" pitchFamily="49" charset="-122"/>
            </a:endParaRPr>
          </a:p>
        </p:txBody>
      </p:sp>
      <p:sp>
        <p:nvSpPr>
          <p:cNvPr id="6" name="Text Box 9"/>
          <p:cNvSpPr txBox="1">
            <a:spLocks noChangeArrowheads="1"/>
          </p:cNvSpPr>
          <p:nvPr/>
        </p:nvSpPr>
        <p:spPr bwMode="auto">
          <a:xfrm>
            <a:off x="9128125" y="3657601"/>
            <a:ext cx="8540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000">
                <a:solidFill>
                  <a:srgbClr val="FF3300"/>
                </a:solidFill>
                <a:latin typeface="Tahoma" panose="020b0604030504040204" pitchFamily="34" charset="0"/>
                <a:ea typeface="黑体" panose="02010609060101010101" pitchFamily="49" charset="-122"/>
              </a:rPr>
              <a:t>1945</a:t>
            </a:r>
            <a:endParaRPr lang="en-US" altLang="zh-CN" sz="2000">
              <a:solidFill>
                <a:srgbClr val="FF3300"/>
              </a:solidFill>
              <a:latin typeface="Tahoma" panose="020b0604030504040204" pitchFamily="34" charset="0"/>
              <a:ea typeface="黑体" panose="02010609060101010101" pitchFamily="49" charset="-122"/>
            </a:endParaRPr>
          </a:p>
        </p:txBody>
      </p:sp>
      <p:sp>
        <p:nvSpPr>
          <p:cNvPr id="15380" name="左右箭头 4118"/>
          <p:cNvSpPr>
            <a:spLocks noChangeArrowheads="1"/>
          </p:cNvSpPr>
          <p:nvPr/>
        </p:nvSpPr>
        <p:spPr bwMode="auto">
          <a:xfrm>
            <a:off x="1447801" y="990601"/>
            <a:ext cx="3047999" cy="733663"/>
          </a:xfrm>
          <a:prstGeom prst="leftRightArrow">
            <a:avLst>
              <a:gd name="adj1" fmla="val 50000"/>
              <a:gd name="adj2" fmla="val 79278"/>
            </a:avLst>
          </a:prstGeom>
          <a:solidFill>
            <a:schemeClr val="accent1"/>
          </a:solidFill>
          <a:ln w="9525">
            <a:solidFill>
              <a:schemeClr val="tx1"/>
            </a:solidFill>
            <a:miter lim="800000"/>
          </a:ln>
        </p:spPr>
        <p:txBody>
          <a:bodyPr wrap="square">
            <a:spAutoFit/>
          </a:bodyPr>
          <a:lstStyle/>
          <a:p>
            <a:endParaRPr lang="zh-CN" altLang="en-US"/>
          </a:p>
        </p:txBody>
      </p:sp>
      <p:sp>
        <p:nvSpPr>
          <p:cNvPr id="15382" name="Text Box 23"/>
          <p:cNvSpPr txBox="1">
            <a:spLocks noChangeArrowheads="1"/>
          </p:cNvSpPr>
          <p:nvPr/>
        </p:nvSpPr>
        <p:spPr bwMode="auto">
          <a:xfrm>
            <a:off x="1752601" y="1127126"/>
            <a:ext cx="236219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spcBef>
                <a:spcPct val="50000"/>
              </a:spcBef>
            </a:pPr>
            <a:r>
              <a:rPr lang="zh-CN" altLang="en-US" sz="2400">
                <a:solidFill>
                  <a:srgbClr val="FF3300"/>
                </a:solidFill>
                <a:latin typeface="Tahoma" panose="020b0604030504040204" pitchFamily="34" charset="0"/>
                <a:ea typeface="黑体" panose="02010609060101010101" pitchFamily="49" charset="-122"/>
              </a:rPr>
              <a:t>工场手工业时期</a:t>
            </a:r>
            <a:endParaRPr lang="zh-CN" altLang="en-US" sz="2400">
              <a:solidFill>
                <a:srgbClr val="FF3300"/>
              </a:solidFill>
              <a:latin typeface="Tahoma" pitchFamily="34" charset="0"/>
              <a:ea typeface="黑体" pitchFamily="49" charset="-122"/>
            </a:endParaRPr>
          </a:p>
        </p:txBody>
      </p:sp>
      <p:sp>
        <p:nvSpPr>
          <p:cNvPr id="77870" name="Line 13"/>
          <p:cNvSpPr>
            <a:spLocks noChangeShapeType="1"/>
          </p:cNvSpPr>
          <p:nvPr/>
        </p:nvSpPr>
        <p:spPr bwMode="auto">
          <a:xfrm flipH="1" flipV="1">
            <a:off x="6934200" y="1219201"/>
            <a:ext cx="0" cy="2316163"/>
          </a:xfrm>
          <a:prstGeom prst="line">
            <a:avLst/>
          </a:prstGeom>
          <a:noFill/>
          <a:ln w="101600">
            <a:solidFill>
              <a:srgbClr val="0000FF"/>
            </a:solidFill>
            <a:prstDash val="sysDot"/>
            <a:round/>
          </a:ln>
          <a:extLst>
            <a:ext uri="{909E8E84-426E-40DD-AFC4-6F175D3DCCD1}">
              <a14:hiddenFill xmlns:a14="http://schemas.microsoft.com/office/drawing/2010/main">
                <a:noFill/>
              </a14:hiddenFill>
            </a:ext>
          </a:extLst>
        </p:spPr>
        <p:txBody>
          <a:bodyPr/>
          <a:lstStyle/>
          <a:p>
            <a:endParaRPr lang="zh-CN" altLang="en-US"/>
          </a:p>
        </p:txBody>
      </p:sp>
      <p:sp>
        <p:nvSpPr>
          <p:cNvPr id="77871" name="Line 13"/>
          <p:cNvSpPr>
            <a:spLocks noChangeShapeType="1"/>
          </p:cNvSpPr>
          <p:nvPr/>
        </p:nvSpPr>
        <p:spPr bwMode="auto">
          <a:xfrm flipH="1" flipV="1">
            <a:off x="9464040" y="1209041"/>
            <a:ext cx="0" cy="2316163"/>
          </a:xfrm>
          <a:prstGeom prst="line">
            <a:avLst/>
          </a:prstGeom>
          <a:noFill/>
          <a:ln w="101600">
            <a:solidFill>
              <a:srgbClr val="0000FF"/>
            </a:solidFill>
            <a:prstDash val="sysDot"/>
            <a:round/>
          </a:ln>
          <a:extLst>
            <a:ext uri="{909E8E84-426E-40DD-AFC4-6F175D3DCCD1}">
              <a14:hiddenFill xmlns:a14="http://schemas.microsoft.com/office/drawing/2010/main">
                <a:noFill/>
              </a14:hiddenFill>
            </a:ext>
          </a:extLst>
        </p:spPr>
        <p:txBody>
          <a:bodyPr/>
          <a:lstStyle/>
          <a:p>
            <a:endParaRPr lang="zh-CN" altLang="en-US"/>
          </a:p>
        </p:txBody>
      </p:sp>
      <p:sp>
        <p:nvSpPr>
          <p:cNvPr id="15388" name="Text Box 15"/>
          <p:cNvSpPr txBox="1">
            <a:spLocks noChangeArrowheads="1"/>
          </p:cNvSpPr>
          <p:nvPr/>
        </p:nvSpPr>
        <p:spPr bwMode="auto">
          <a:xfrm>
            <a:off x="1980407" y="1620144"/>
            <a:ext cx="2438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a:solidFill>
                  <a:srgbClr val="0000FF"/>
                </a:solidFill>
                <a:latin typeface="Tahoma" panose="020b0604030504040204" pitchFamily="34" charset="0"/>
                <a:ea typeface="黑体" panose="02010609060101010101" pitchFamily="49" charset="-122"/>
              </a:rPr>
              <a:t>商业资本殖民</a:t>
            </a:r>
            <a:endParaRPr lang="zh-CN" altLang="en-US" sz="2400">
              <a:solidFill>
                <a:srgbClr val="0000FF"/>
              </a:solidFill>
              <a:latin typeface="Tahoma" pitchFamily="34" charset="0"/>
              <a:ea typeface="黑体" pitchFamily="49" charset="-122"/>
            </a:endParaRPr>
          </a:p>
        </p:txBody>
      </p:sp>
      <p:sp>
        <p:nvSpPr>
          <p:cNvPr id="17429" name="Line 26"/>
          <p:cNvSpPr>
            <a:spLocks noChangeShapeType="1"/>
          </p:cNvSpPr>
          <p:nvPr/>
        </p:nvSpPr>
        <p:spPr bwMode="auto">
          <a:xfrm flipH="1">
            <a:off x="5943600" y="3733800"/>
            <a:ext cx="0" cy="685800"/>
          </a:xfrm>
          <a:prstGeom prst="line">
            <a:avLst/>
          </a:prstGeom>
          <a:noFill/>
          <a:ln w="79375" cap="rnd">
            <a:solidFill>
              <a:schemeClr val="tx1"/>
            </a:solidFill>
            <a:prstDash val="sysDot"/>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77882" name="Rectangle 63"/>
          <p:cNvSpPr>
            <a:spLocks noChangeArrowheads="1"/>
          </p:cNvSpPr>
          <p:nvPr/>
        </p:nvSpPr>
        <p:spPr bwMode="auto">
          <a:xfrm>
            <a:off x="5715000" y="4343401"/>
            <a:ext cx="533400" cy="2307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303" tIns="45152" rIns="90303" bIns="45152">
            <a:spAutoFit/>
          </a:bodyPr>
          <a:lstStyle>
            <a:lvl1pPr defTabSz="1090930">
              <a:defRPr b="1">
                <a:solidFill>
                  <a:schemeClr val="tx1"/>
                </a:solidFill>
                <a:latin typeface="Arial" panose="020b0604020202020204" pitchFamily="34" charset="0"/>
                <a:ea typeface="宋体" panose="02010600030101010101" pitchFamily="2" charset="-122"/>
              </a:defRPr>
            </a:lvl1pPr>
            <a:lvl2pPr defTabSz="1090930">
              <a:defRPr b="1">
                <a:solidFill>
                  <a:schemeClr val="tx1"/>
                </a:solidFill>
                <a:latin typeface="Arial" panose="020b0604020202020204" pitchFamily="34" charset="0"/>
                <a:ea typeface="宋体" panose="02010600030101010101" pitchFamily="2" charset="-122"/>
              </a:defRPr>
            </a:lvl2pPr>
            <a:lvl3pPr defTabSz="1090930">
              <a:defRPr b="1">
                <a:solidFill>
                  <a:schemeClr val="tx1"/>
                </a:solidFill>
                <a:latin typeface="Arial" panose="020b0604020202020204" pitchFamily="34" charset="0"/>
                <a:ea typeface="宋体" panose="02010600030101010101" pitchFamily="2" charset="-122"/>
              </a:defRPr>
            </a:lvl3pPr>
            <a:lvl4pPr defTabSz="1090930">
              <a:defRPr b="1">
                <a:solidFill>
                  <a:schemeClr val="tx1"/>
                </a:solidFill>
                <a:latin typeface="Arial" panose="020b0604020202020204" pitchFamily="34" charset="0"/>
                <a:ea typeface="宋体" panose="02010600030101010101" pitchFamily="2" charset="-122"/>
              </a:defRPr>
            </a:lvl4pPr>
            <a:lvl5pPr defTabSz="1090930">
              <a:defRPr b="1">
                <a:solidFill>
                  <a:schemeClr val="tx1"/>
                </a:solidFill>
                <a:latin typeface="Arial" panose="020b0604020202020204" pitchFamily="34" charset="0"/>
                <a:ea typeface="宋体" panose="02010600030101010101" pitchFamily="2" charset="-122"/>
              </a:defRPr>
            </a:lvl5pPr>
            <a:lvl6pPr defTabSz="1090930"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defTabSz="1090930"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defTabSz="1090930"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defTabSz="1090930"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r>
              <a:rPr lang="zh-CN" altLang="en-US" sz="2400">
                <a:solidFill>
                  <a:srgbClr val="CC0066"/>
                </a:solidFill>
                <a:ea typeface="黑体" panose="02010609060101010101" pitchFamily="49" charset="-122"/>
              </a:rPr>
              <a:t>海地抗法独立</a:t>
            </a:r>
            <a:endParaRPr lang="zh-CN" altLang="en-US" sz="2400">
              <a:solidFill>
                <a:srgbClr val="CC0066"/>
              </a:solidFill>
              <a:ea typeface="黑体" pitchFamily="49" charset="-122"/>
            </a:endParaRPr>
          </a:p>
        </p:txBody>
      </p:sp>
      <p:sp>
        <p:nvSpPr>
          <p:cNvPr id="15406" name="Text Box 18"/>
          <p:cNvSpPr txBox="1">
            <a:spLocks noChangeArrowheads="1"/>
          </p:cNvSpPr>
          <p:nvPr/>
        </p:nvSpPr>
        <p:spPr bwMode="auto">
          <a:xfrm>
            <a:off x="1447802" y="2102980"/>
            <a:ext cx="2730816" cy="1169551"/>
          </a:xfrm>
          <a:prstGeom prst="rect">
            <a:avLst/>
          </a:prstGeom>
          <a:solidFill>
            <a:schemeClr val="accent5"/>
          </a:solidFill>
          <a:ln>
            <a:noFill/>
          </a:ln>
        </p:spPr>
        <p:txBody>
          <a:bodyPr wrap="square">
            <a:spAutoFit/>
          </a:bodyPr>
          <a:lstStyle/>
          <a:p>
            <a:pPr algn="ctr">
              <a:spcBef>
                <a:spcPct val="50000"/>
              </a:spcBef>
            </a:pPr>
            <a:r>
              <a:rPr lang="zh-CN" altLang="en-US" sz="2800">
                <a:latin typeface="Tahoma" panose="020b0604030504040204" pitchFamily="34" charset="0"/>
                <a:ea typeface="黑体" panose="02010609060101010101" pitchFamily="49" charset="-122"/>
              </a:rPr>
              <a:t>野蛮掠夺</a:t>
            </a:r>
            <a:endParaRPr lang="zh-CN" altLang="en-US" sz="2800">
              <a:latin typeface="Tahoma" pitchFamily="34" charset="0"/>
              <a:ea typeface="黑体" pitchFamily="49" charset="-122"/>
            </a:endParaRPr>
          </a:p>
          <a:p>
            <a:pPr algn="ctr">
              <a:spcBef>
                <a:spcPct val="50000"/>
              </a:spcBef>
            </a:pPr>
            <a:r>
              <a:rPr lang="zh-CN" altLang="en-US" sz="2800">
                <a:latin typeface="Tahoma" panose="020b0604030504040204" pitchFamily="34" charset="0"/>
                <a:ea typeface="黑体" panose="02010609060101010101" pitchFamily="49" charset="-122"/>
              </a:rPr>
              <a:t>奴隶贸易</a:t>
            </a:r>
            <a:endParaRPr lang="zh-CN" altLang="en-US" sz="2800">
              <a:latin typeface="Tahoma" panose="020b0604030504040204" pitchFamily="34" charset="0"/>
              <a:ea typeface="黑体" panose="02010609060101010101" pitchFamily="49" charset="-122"/>
            </a:endParaRPr>
          </a:p>
        </p:txBody>
      </p:sp>
      <p:sp>
        <p:nvSpPr>
          <p:cNvPr id="15417" name="Text Box 15"/>
          <p:cNvSpPr txBox="1">
            <a:spLocks noChangeArrowheads="1"/>
          </p:cNvSpPr>
          <p:nvPr/>
        </p:nvSpPr>
        <p:spPr bwMode="auto">
          <a:xfrm>
            <a:off x="4724400" y="1752600"/>
            <a:ext cx="2438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a:solidFill>
                  <a:srgbClr val="0000FF"/>
                </a:solidFill>
                <a:latin typeface="Tahoma" panose="020b0604030504040204" pitchFamily="34" charset="0"/>
                <a:ea typeface="黑体" panose="02010609060101010101" pitchFamily="49" charset="-122"/>
              </a:rPr>
              <a:t>工业资本殖民</a:t>
            </a:r>
            <a:endParaRPr lang="zh-CN" altLang="en-US" sz="2400">
              <a:solidFill>
                <a:srgbClr val="0000FF"/>
              </a:solidFill>
              <a:latin typeface="Tahoma" panose="020b0604030504040204" pitchFamily="34" charset="0"/>
              <a:ea typeface="黑体" panose="02010609060101010101" pitchFamily="49" charset="-122"/>
            </a:endParaRPr>
          </a:p>
        </p:txBody>
      </p:sp>
      <p:sp>
        <p:nvSpPr>
          <p:cNvPr id="15418" name="Text Box 15"/>
          <p:cNvSpPr txBox="1">
            <a:spLocks noChangeArrowheads="1"/>
          </p:cNvSpPr>
          <p:nvPr/>
        </p:nvSpPr>
        <p:spPr bwMode="auto">
          <a:xfrm>
            <a:off x="7010400" y="1676400"/>
            <a:ext cx="22860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a:solidFill>
                  <a:srgbClr val="0000FF"/>
                </a:solidFill>
                <a:latin typeface="Tahoma" panose="020b0604030504040204" pitchFamily="34" charset="0"/>
                <a:ea typeface="黑体" panose="02010609060101010101" pitchFamily="49" charset="-122"/>
              </a:rPr>
              <a:t>垄断资本殖民</a:t>
            </a:r>
            <a:endParaRPr lang="zh-CN" altLang="en-US" sz="2400">
              <a:solidFill>
                <a:srgbClr val="0000FF"/>
              </a:solidFill>
              <a:latin typeface="Tahoma" panose="020b0604030504040204" pitchFamily="34" charset="0"/>
              <a:ea typeface="黑体" panose="02010609060101010101" pitchFamily="49" charset="-122"/>
            </a:endParaRPr>
          </a:p>
          <a:p>
            <a:pPr>
              <a:spcBef>
                <a:spcPct val="50000"/>
              </a:spcBef>
            </a:pPr>
            <a:r>
              <a:rPr lang="zh-CN" altLang="en-US" sz="2000">
                <a:solidFill>
                  <a:srgbClr val="0000FF"/>
                </a:solidFill>
                <a:latin typeface="Tahoma" panose="020b0604030504040204" pitchFamily="34" charset="0"/>
                <a:ea typeface="黑体" panose="02010609060101010101" pitchFamily="49" charset="-122"/>
              </a:rPr>
              <a:t>殖民体系最终形成</a:t>
            </a:r>
            <a:endParaRPr lang="zh-CN" altLang="en-US" sz="2000">
              <a:solidFill>
                <a:srgbClr val="0000FF"/>
              </a:solidFill>
              <a:latin typeface="Tahoma" pitchFamily="34" charset="0"/>
              <a:ea typeface="黑体" pitchFamily="49" charset="-122"/>
            </a:endParaRPr>
          </a:p>
        </p:txBody>
      </p:sp>
      <p:sp>
        <p:nvSpPr>
          <p:cNvPr id="15419" name="Text Box 15"/>
          <p:cNvSpPr txBox="1">
            <a:spLocks noChangeArrowheads="1"/>
          </p:cNvSpPr>
          <p:nvPr/>
        </p:nvSpPr>
        <p:spPr bwMode="auto">
          <a:xfrm>
            <a:off x="9521820" y="1961783"/>
            <a:ext cx="145097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pPr>
            <a:r>
              <a:rPr lang="zh-CN" altLang="en-US" sz="2400">
                <a:solidFill>
                  <a:srgbClr val="0000FF"/>
                </a:solidFill>
                <a:latin typeface="Tahoma" panose="020b0604030504040204" pitchFamily="34" charset="0"/>
                <a:ea typeface="黑体" panose="02010609060101010101" pitchFamily="49" charset="-122"/>
              </a:rPr>
              <a:t>殖民体系走向瓦解</a:t>
            </a:r>
            <a:endParaRPr lang="zh-CN" altLang="en-US" sz="2400">
              <a:solidFill>
                <a:srgbClr val="0000FF"/>
              </a:solidFill>
              <a:latin typeface="Tahoma" panose="020b0604030504040204" pitchFamily="34" charset="0"/>
              <a:ea typeface="黑体" panose="02010609060101010101" pitchFamily="49" charset="-122"/>
            </a:endParaRPr>
          </a:p>
        </p:txBody>
      </p:sp>
      <p:sp>
        <p:nvSpPr>
          <p:cNvPr id="15420" name="Text Box 18"/>
          <p:cNvSpPr txBox="1">
            <a:spLocks noChangeArrowheads="1"/>
          </p:cNvSpPr>
          <p:nvPr/>
        </p:nvSpPr>
        <p:spPr bwMode="auto">
          <a:xfrm>
            <a:off x="4800600" y="2165587"/>
            <a:ext cx="2055811" cy="1169551"/>
          </a:xfrm>
          <a:prstGeom prst="rect">
            <a:avLst/>
          </a:prstGeom>
          <a:solidFill>
            <a:schemeClr val="accent5"/>
          </a:solidFill>
          <a:ln>
            <a:noFill/>
          </a:ln>
        </p:spPr>
        <p:txBody>
          <a:bodyPr wrap="square">
            <a:spAutoFit/>
          </a:bodyPr>
          <a:lstStyle/>
          <a:p>
            <a:pPr algn="ctr">
              <a:spcBef>
                <a:spcPct val="50000"/>
              </a:spcBef>
            </a:pPr>
            <a:r>
              <a:rPr lang="zh-CN" altLang="en-US" sz="2800">
                <a:latin typeface="Tahoma" panose="020b0604030504040204" pitchFamily="34" charset="0"/>
                <a:ea typeface="黑体" panose="02010609060101010101" pitchFamily="49" charset="-122"/>
              </a:rPr>
              <a:t>炮舰威胁</a:t>
            </a:r>
            <a:endParaRPr lang="zh-CN" altLang="en-US" sz="2800">
              <a:latin typeface="Tahoma" panose="020b0604030504040204" pitchFamily="34" charset="0"/>
              <a:ea typeface="黑体" panose="02010609060101010101" pitchFamily="49" charset="-122"/>
            </a:endParaRPr>
          </a:p>
          <a:p>
            <a:pPr algn="ctr">
              <a:spcBef>
                <a:spcPct val="50000"/>
              </a:spcBef>
            </a:pPr>
            <a:r>
              <a:rPr lang="zh-CN" altLang="en-US" sz="2800">
                <a:latin typeface="Tahoma" panose="020b0604030504040204" pitchFamily="34" charset="0"/>
                <a:ea typeface="黑体" panose="02010609060101010101" pitchFamily="49" charset="-122"/>
              </a:rPr>
              <a:t>商品输出</a:t>
            </a:r>
            <a:endParaRPr lang="zh-CN" altLang="en-US" sz="2800">
              <a:latin typeface="Tahoma" panose="020b0604030504040204" pitchFamily="34" charset="0"/>
              <a:ea typeface="黑体" panose="02010609060101010101" pitchFamily="49" charset="-122"/>
            </a:endParaRPr>
          </a:p>
        </p:txBody>
      </p:sp>
      <p:sp>
        <p:nvSpPr>
          <p:cNvPr id="15421" name="Text Box 18"/>
          <p:cNvSpPr txBox="1">
            <a:spLocks noChangeArrowheads="1"/>
          </p:cNvSpPr>
          <p:nvPr/>
        </p:nvSpPr>
        <p:spPr bwMode="auto">
          <a:xfrm>
            <a:off x="7086600" y="2743201"/>
            <a:ext cx="2057400" cy="523220"/>
          </a:xfrm>
          <a:prstGeom prst="rect">
            <a:avLst/>
          </a:prstGeom>
          <a:solidFill>
            <a:schemeClr val="accent5"/>
          </a:solidFill>
          <a:ln>
            <a:noFill/>
          </a:ln>
        </p:spPr>
        <p:txBody>
          <a:bodyPr>
            <a:spAutoFit/>
          </a:bodyPr>
          <a:lstStyle/>
          <a:p>
            <a:pPr algn="ctr">
              <a:spcBef>
                <a:spcPct val="50000"/>
              </a:spcBef>
            </a:pPr>
            <a:r>
              <a:rPr lang="zh-CN" altLang="en-US" sz="2800">
                <a:latin typeface="Tahoma" panose="020b0604030504040204" pitchFamily="34" charset="0"/>
                <a:ea typeface="黑体" panose="02010609060101010101" pitchFamily="49" charset="-122"/>
              </a:rPr>
              <a:t>资本输出</a:t>
            </a:r>
            <a:endParaRPr lang="zh-CN" altLang="en-US" sz="2800">
              <a:latin typeface="Tahoma" panose="020b0604030504040204" pitchFamily="34" charset="0"/>
              <a:ea typeface="黑体" panose="02010609060101010101" pitchFamily="49" charset="-122"/>
            </a:endParaRPr>
          </a:p>
        </p:txBody>
      </p:sp>
      <p:sp>
        <p:nvSpPr>
          <p:cNvPr id="15422" name="左右箭头 4118"/>
          <p:cNvSpPr>
            <a:spLocks noChangeArrowheads="1"/>
          </p:cNvSpPr>
          <p:nvPr/>
        </p:nvSpPr>
        <p:spPr bwMode="auto">
          <a:xfrm>
            <a:off x="4800600" y="990601"/>
            <a:ext cx="2057400" cy="733663"/>
          </a:xfrm>
          <a:prstGeom prst="leftRightArrow">
            <a:avLst>
              <a:gd name="adj1" fmla="val 50000"/>
              <a:gd name="adj2" fmla="val 63000"/>
            </a:avLst>
          </a:prstGeom>
          <a:solidFill>
            <a:schemeClr val="accent1"/>
          </a:solidFill>
          <a:ln w="9525">
            <a:solidFill>
              <a:schemeClr val="tx1"/>
            </a:solidFill>
            <a:miter lim="800000"/>
          </a:ln>
        </p:spPr>
        <p:txBody>
          <a:bodyPr>
            <a:spAutoFit/>
          </a:bodyPr>
          <a:lstStyle/>
          <a:p>
            <a:endParaRPr lang="zh-CN" altLang="en-US"/>
          </a:p>
        </p:txBody>
      </p:sp>
      <p:sp>
        <p:nvSpPr>
          <p:cNvPr id="15423" name="Text Box 23"/>
          <p:cNvSpPr txBox="1">
            <a:spLocks noChangeArrowheads="1"/>
          </p:cNvSpPr>
          <p:nvPr/>
        </p:nvSpPr>
        <p:spPr bwMode="auto">
          <a:xfrm>
            <a:off x="4966654" y="1127126"/>
            <a:ext cx="17478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50000"/>
              </a:spcBef>
            </a:pPr>
            <a:r>
              <a:rPr lang="zh-CN" altLang="en-US" sz="2400">
                <a:solidFill>
                  <a:srgbClr val="FF3300"/>
                </a:solidFill>
                <a:latin typeface="Tahoma" panose="020b0604030504040204" pitchFamily="34" charset="0"/>
                <a:ea typeface="黑体" panose="02010609060101010101" pitchFamily="49" charset="-122"/>
              </a:rPr>
              <a:t>工业革命</a:t>
            </a:r>
            <a:endParaRPr lang="zh-CN" altLang="en-US" sz="2400">
              <a:solidFill>
                <a:srgbClr val="FF3300"/>
              </a:solidFill>
              <a:latin typeface="Tahoma" panose="020b0604030504040204" pitchFamily="34" charset="0"/>
              <a:ea typeface="黑体" panose="02010609060101010101" pitchFamily="49" charset="-122"/>
            </a:endParaRPr>
          </a:p>
        </p:txBody>
      </p:sp>
      <p:sp>
        <p:nvSpPr>
          <p:cNvPr id="15424" name="左右箭头 4118"/>
          <p:cNvSpPr>
            <a:spLocks noChangeArrowheads="1"/>
          </p:cNvSpPr>
          <p:nvPr/>
        </p:nvSpPr>
        <p:spPr bwMode="auto">
          <a:xfrm>
            <a:off x="6956430" y="969961"/>
            <a:ext cx="2400300" cy="733663"/>
          </a:xfrm>
          <a:prstGeom prst="leftRightArrow">
            <a:avLst>
              <a:gd name="adj1" fmla="val 50000"/>
              <a:gd name="adj2" fmla="val 63000"/>
            </a:avLst>
          </a:prstGeom>
          <a:solidFill>
            <a:schemeClr val="accent1"/>
          </a:solidFill>
          <a:ln w="9525">
            <a:solidFill>
              <a:schemeClr val="tx1"/>
            </a:solidFill>
            <a:miter lim="800000"/>
          </a:ln>
        </p:spPr>
        <p:txBody>
          <a:bodyPr wrap="square">
            <a:spAutoFit/>
          </a:bodyPr>
          <a:lstStyle/>
          <a:p>
            <a:endParaRPr lang="zh-CN" altLang="en-US"/>
          </a:p>
        </p:txBody>
      </p:sp>
      <p:sp>
        <p:nvSpPr>
          <p:cNvPr id="15425" name="Text Box 23"/>
          <p:cNvSpPr txBox="1">
            <a:spLocks noChangeArrowheads="1"/>
          </p:cNvSpPr>
          <p:nvPr/>
        </p:nvSpPr>
        <p:spPr bwMode="auto">
          <a:xfrm>
            <a:off x="7000237" y="1115473"/>
            <a:ext cx="236220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spcBef>
                <a:spcPct val="50000"/>
              </a:spcBef>
            </a:pPr>
            <a:r>
              <a:rPr lang="zh-CN" altLang="en-US" sz="2400">
                <a:solidFill>
                  <a:srgbClr val="FF3300"/>
                </a:solidFill>
                <a:latin typeface="Tahoma" panose="020b0604030504040204" pitchFamily="34" charset="0"/>
                <a:ea typeface="黑体" panose="02010609060101010101" pitchFamily="49" charset="-122"/>
              </a:rPr>
              <a:t>第二次工业革命</a:t>
            </a:r>
            <a:endParaRPr lang="zh-CN" altLang="en-US" sz="2400">
              <a:solidFill>
                <a:srgbClr val="FF3300"/>
              </a:solidFill>
              <a:latin typeface="Tahoma" panose="020b0604030504040204" pitchFamily="34" charset="0"/>
              <a:ea typeface="黑体" panose="02010609060101010101" pitchFamily="49" charset="-122"/>
            </a:endParaRPr>
          </a:p>
        </p:txBody>
      </p:sp>
      <p:sp>
        <p:nvSpPr>
          <p:cNvPr id="15426" name="左右箭头 4118"/>
          <p:cNvSpPr>
            <a:spLocks noChangeArrowheads="1"/>
          </p:cNvSpPr>
          <p:nvPr/>
        </p:nvSpPr>
        <p:spPr bwMode="auto">
          <a:xfrm>
            <a:off x="9571351" y="1018937"/>
            <a:ext cx="1374775" cy="733663"/>
          </a:xfrm>
          <a:prstGeom prst="leftRightArrow">
            <a:avLst>
              <a:gd name="adj1" fmla="val 50000"/>
              <a:gd name="adj2" fmla="val 42068"/>
            </a:avLst>
          </a:prstGeom>
          <a:solidFill>
            <a:schemeClr val="accent1"/>
          </a:solidFill>
          <a:ln w="9525">
            <a:solidFill>
              <a:schemeClr val="tx1"/>
            </a:solidFill>
            <a:miter lim="800000"/>
          </a:ln>
        </p:spPr>
        <p:txBody>
          <a:bodyPr>
            <a:spAutoFit/>
          </a:bodyPr>
          <a:lstStyle/>
          <a:p>
            <a:endParaRPr lang="zh-CN" altLang="en-US"/>
          </a:p>
        </p:txBody>
      </p:sp>
      <p:sp>
        <p:nvSpPr>
          <p:cNvPr id="15427" name="Text Box 23"/>
          <p:cNvSpPr txBox="1">
            <a:spLocks noChangeArrowheads="1"/>
          </p:cNvSpPr>
          <p:nvPr/>
        </p:nvSpPr>
        <p:spPr bwMode="auto">
          <a:xfrm>
            <a:off x="9611038" y="1143001"/>
            <a:ext cx="12954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50000"/>
              </a:spcBef>
            </a:pPr>
            <a:r>
              <a:rPr lang="zh-CN" altLang="en-US" sz="2400">
                <a:solidFill>
                  <a:srgbClr val="FF3300"/>
                </a:solidFill>
                <a:latin typeface="Tahoma" panose="020b0604030504040204" pitchFamily="34" charset="0"/>
                <a:ea typeface="黑体" panose="02010609060101010101" pitchFamily="49" charset="-122"/>
              </a:rPr>
              <a:t>二战后</a:t>
            </a:r>
            <a:endParaRPr lang="zh-CN" altLang="en-US" sz="2400">
              <a:solidFill>
                <a:srgbClr val="FF3300"/>
              </a:solidFill>
              <a:latin typeface="Tahoma" panose="020b0604030504040204" pitchFamily="34" charset="0"/>
              <a:ea typeface="黑体" panose="02010609060101010101" pitchFamily="49" charset="-122"/>
            </a:endParaRPr>
          </a:p>
        </p:txBody>
      </p:sp>
      <p:sp>
        <p:nvSpPr>
          <p:cNvPr id="7" name="Line 26"/>
          <p:cNvSpPr>
            <a:spLocks noChangeShapeType="1"/>
          </p:cNvSpPr>
          <p:nvPr/>
        </p:nvSpPr>
        <p:spPr bwMode="auto">
          <a:xfrm flipH="1">
            <a:off x="8550276" y="3744913"/>
            <a:ext cx="0" cy="674687"/>
          </a:xfrm>
          <a:prstGeom prst="line">
            <a:avLst/>
          </a:prstGeom>
          <a:noFill/>
          <a:ln w="79375" cap="rnd">
            <a:solidFill>
              <a:schemeClr val="tx1"/>
            </a:solidFill>
            <a:prstDash val="sysDot"/>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8" name="Rectangle 63"/>
          <p:cNvSpPr>
            <a:spLocks noChangeArrowheads="1"/>
          </p:cNvSpPr>
          <p:nvPr/>
        </p:nvSpPr>
        <p:spPr bwMode="auto">
          <a:xfrm>
            <a:off x="8320086" y="4376122"/>
            <a:ext cx="396875" cy="2307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303" tIns="45152" rIns="90303" bIns="45152">
            <a:spAutoFit/>
          </a:bodyPr>
          <a:lstStyle>
            <a:lvl1pPr defTabSz="1090930">
              <a:defRPr b="1">
                <a:solidFill>
                  <a:schemeClr val="tx1"/>
                </a:solidFill>
                <a:latin typeface="Arial" panose="020b0604020202020204" pitchFamily="34" charset="0"/>
                <a:ea typeface="宋体" panose="02010600030101010101" pitchFamily="2" charset="-122"/>
              </a:defRPr>
            </a:lvl1pPr>
            <a:lvl2pPr defTabSz="1090930">
              <a:defRPr b="1">
                <a:solidFill>
                  <a:schemeClr val="tx1"/>
                </a:solidFill>
                <a:latin typeface="Arial" panose="020b0604020202020204" pitchFamily="34" charset="0"/>
                <a:ea typeface="宋体" panose="02010600030101010101" pitchFamily="2" charset="-122"/>
              </a:defRPr>
            </a:lvl2pPr>
            <a:lvl3pPr defTabSz="1090930">
              <a:defRPr b="1">
                <a:solidFill>
                  <a:schemeClr val="tx1"/>
                </a:solidFill>
                <a:latin typeface="Arial" panose="020b0604020202020204" pitchFamily="34" charset="0"/>
                <a:ea typeface="宋体" panose="02010600030101010101" pitchFamily="2" charset="-122"/>
              </a:defRPr>
            </a:lvl3pPr>
            <a:lvl4pPr defTabSz="1090930">
              <a:defRPr b="1">
                <a:solidFill>
                  <a:schemeClr val="tx1"/>
                </a:solidFill>
                <a:latin typeface="Arial" panose="020b0604020202020204" pitchFamily="34" charset="0"/>
                <a:ea typeface="宋体" panose="02010600030101010101" pitchFamily="2" charset="-122"/>
              </a:defRPr>
            </a:lvl4pPr>
            <a:lvl5pPr defTabSz="1090930">
              <a:defRPr b="1">
                <a:solidFill>
                  <a:schemeClr val="tx1"/>
                </a:solidFill>
                <a:latin typeface="Arial" panose="020b0604020202020204" pitchFamily="34" charset="0"/>
                <a:ea typeface="宋体" panose="02010600030101010101" pitchFamily="2" charset="-122"/>
              </a:defRPr>
            </a:lvl5pPr>
            <a:lvl6pPr defTabSz="1090930"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defTabSz="1090930"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defTabSz="1090930"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defTabSz="1090930"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r>
              <a:rPr lang="zh-CN" altLang="en-US" sz="2400">
                <a:solidFill>
                  <a:srgbClr val="CC0066"/>
                </a:solidFill>
                <a:ea typeface="黑体" panose="02010609060101010101" pitchFamily="49" charset="-122"/>
              </a:rPr>
              <a:t>尼加拉瓜抗美</a:t>
            </a:r>
            <a:endParaRPr lang="zh-CN" altLang="en-US" sz="2400">
              <a:solidFill>
                <a:srgbClr val="CC0066"/>
              </a:solidFill>
              <a:ea typeface="黑体" panose="02010609060101010101" pitchFamily="49" charset="-122"/>
            </a:endParaRPr>
          </a:p>
        </p:txBody>
      </p:sp>
      <p:sp>
        <p:nvSpPr>
          <p:cNvPr id="9" name="Line 26"/>
          <p:cNvSpPr>
            <a:spLocks noChangeShapeType="1"/>
          </p:cNvSpPr>
          <p:nvPr/>
        </p:nvSpPr>
        <p:spPr bwMode="auto">
          <a:xfrm flipH="1">
            <a:off x="7772400" y="3733800"/>
            <a:ext cx="0" cy="685800"/>
          </a:xfrm>
          <a:prstGeom prst="line">
            <a:avLst/>
          </a:prstGeom>
          <a:noFill/>
          <a:ln w="79375" cap="rnd">
            <a:solidFill>
              <a:schemeClr val="tx1"/>
            </a:solidFill>
            <a:prstDash val="sysDot"/>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0" name="Rectangle 63"/>
          <p:cNvSpPr>
            <a:spLocks noChangeArrowheads="1"/>
          </p:cNvSpPr>
          <p:nvPr/>
        </p:nvSpPr>
        <p:spPr bwMode="auto">
          <a:xfrm>
            <a:off x="7543800" y="4406900"/>
            <a:ext cx="533400" cy="2245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303" tIns="45152" rIns="90303" bIns="45152">
            <a:spAutoFit/>
          </a:bodyPr>
          <a:lstStyle>
            <a:lvl1pPr defTabSz="1090930">
              <a:defRPr b="1">
                <a:solidFill>
                  <a:schemeClr val="tx1"/>
                </a:solidFill>
                <a:latin typeface="Arial" panose="020b0604020202020204" pitchFamily="34" charset="0"/>
                <a:ea typeface="宋体" panose="02010600030101010101" pitchFamily="2" charset="-122"/>
              </a:defRPr>
            </a:lvl1pPr>
            <a:lvl2pPr defTabSz="1090930">
              <a:defRPr b="1">
                <a:solidFill>
                  <a:schemeClr val="tx1"/>
                </a:solidFill>
                <a:latin typeface="Arial" panose="020b0604020202020204" pitchFamily="34" charset="0"/>
                <a:ea typeface="宋体" panose="02010600030101010101" pitchFamily="2" charset="-122"/>
              </a:defRPr>
            </a:lvl2pPr>
            <a:lvl3pPr defTabSz="1090930">
              <a:defRPr b="1">
                <a:solidFill>
                  <a:schemeClr val="tx1"/>
                </a:solidFill>
                <a:latin typeface="Arial" panose="020b0604020202020204" pitchFamily="34" charset="0"/>
                <a:ea typeface="宋体" panose="02010600030101010101" pitchFamily="2" charset="-122"/>
              </a:defRPr>
            </a:lvl3pPr>
            <a:lvl4pPr defTabSz="1090930">
              <a:defRPr b="1">
                <a:solidFill>
                  <a:schemeClr val="tx1"/>
                </a:solidFill>
                <a:latin typeface="Arial" panose="020b0604020202020204" pitchFamily="34" charset="0"/>
                <a:ea typeface="宋体" panose="02010600030101010101" pitchFamily="2" charset="-122"/>
              </a:defRPr>
            </a:lvl4pPr>
            <a:lvl5pPr defTabSz="1090930">
              <a:defRPr b="1">
                <a:solidFill>
                  <a:schemeClr val="tx1"/>
                </a:solidFill>
                <a:latin typeface="Arial" panose="020b0604020202020204" pitchFamily="34" charset="0"/>
                <a:ea typeface="宋体" panose="02010600030101010101" pitchFamily="2" charset="-122"/>
              </a:defRPr>
            </a:lvl5pPr>
            <a:lvl6pPr defTabSz="1090930"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defTabSz="1090930"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defTabSz="1090930"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defTabSz="1090930"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r>
              <a:rPr lang="zh-CN" altLang="en-US" sz="2000">
                <a:solidFill>
                  <a:srgbClr val="CC0066"/>
                </a:solidFill>
                <a:ea typeface="黑体" panose="02010609060101010101" pitchFamily="49" charset="-122"/>
              </a:rPr>
              <a:t>埃塞俄比亚独立</a:t>
            </a:r>
            <a:endParaRPr lang="zh-CN" altLang="en-US" sz="2000">
              <a:solidFill>
                <a:srgbClr val="CC0066"/>
              </a:solidFill>
              <a:ea typeface="黑体" pitchFamily="49" charset="-122"/>
            </a:endParaRPr>
          </a:p>
        </p:txBody>
      </p:sp>
      <p:sp>
        <p:nvSpPr>
          <p:cNvPr id="11" name="Line 26"/>
          <p:cNvSpPr>
            <a:spLocks noChangeShapeType="1"/>
          </p:cNvSpPr>
          <p:nvPr/>
        </p:nvSpPr>
        <p:spPr bwMode="auto">
          <a:xfrm flipH="1">
            <a:off x="8890000" y="3717132"/>
            <a:ext cx="0" cy="674688"/>
          </a:xfrm>
          <a:prstGeom prst="line">
            <a:avLst/>
          </a:prstGeom>
          <a:noFill/>
          <a:ln w="79375" cap="rnd">
            <a:solidFill>
              <a:schemeClr val="tx1"/>
            </a:solidFill>
            <a:prstDash val="sysDot"/>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2" name="Rectangle 63"/>
          <p:cNvSpPr>
            <a:spLocks noChangeArrowheads="1"/>
          </p:cNvSpPr>
          <p:nvPr/>
        </p:nvSpPr>
        <p:spPr bwMode="auto">
          <a:xfrm>
            <a:off x="8686799" y="4319843"/>
            <a:ext cx="533400" cy="2553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303" tIns="45152" rIns="90303" bIns="45152">
            <a:spAutoFit/>
          </a:bodyPr>
          <a:lstStyle>
            <a:lvl1pPr defTabSz="1090930">
              <a:defRPr b="1">
                <a:solidFill>
                  <a:schemeClr val="tx1"/>
                </a:solidFill>
                <a:latin typeface="Arial" panose="020b0604020202020204" pitchFamily="34" charset="0"/>
                <a:ea typeface="宋体" panose="02010600030101010101" pitchFamily="2" charset="-122"/>
              </a:defRPr>
            </a:lvl1pPr>
            <a:lvl2pPr defTabSz="1090930">
              <a:defRPr b="1">
                <a:solidFill>
                  <a:schemeClr val="tx1"/>
                </a:solidFill>
                <a:latin typeface="Arial" panose="020b0604020202020204" pitchFamily="34" charset="0"/>
                <a:ea typeface="宋体" panose="02010600030101010101" pitchFamily="2" charset="-122"/>
              </a:defRPr>
            </a:lvl2pPr>
            <a:lvl3pPr defTabSz="1090930">
              <a:defRPr b="1">
                <a:solidFill>
                  <a:schemeClr val="tx1"/>
                </a:solidFill>
                <a:latin typeface="Arial" panose="020b0604020202020204" pitchFamily="34" charset="0"/>
                <a:ea typeface="宋体" panose="02010600030101010101" pitchFamily="2" charset="-122"/>
              </a:defRPr>
            </a:lvl3pPr>
            <a:lvl4pPr defTabSz="1090930">
              <a:defRPr b="1">
                <a:solidFill>
                  <a:schemeClr val="tx1"/>
                </a:solidFill>
                <a:latin typeface="Arial" panose="020b0604020202020204" pitchFamily="34" charset="0"/>
                <a:ea typeface="宋体" panose="02010600030101010101" pitchFamily="2" charset="-122"/>
              </a:defRPr>
            </a:lvl4pPr>
            <a:lvl5pPr defTabSz="1090930">
              <a:defRPr b="1">
                <a:solidFill>
                  <a:schemeClr val="tx1"/>
                </a:solidFill>
                <a:latin typeface="Arial" panose="020b0604020202020204" pitchFamily="34" charset="0"/>
                <a:ea typeface="宋体" panose="02010600030101010101" pitchFamily="2" charset="-122"/>
              </a:defRPr>
            </a:lvl5pPr>
            <a:lvl6pPr defTabSz="1090930"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defTabSz="1090930"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defTabSz="1090930"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defTabSz="1090930"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r>
              <a:rPr lang="zh-CN" altLang="en-US" sz="2000">
                <a:solidFill>
                  <a:srgbClr val="CC0066"/>
                </a:solidFill>
                <a:ea typeface="黑体" panose="02010609060101010101" pitchFamily="49" charset="-122"/>
              </a:rPr>
              <a:t>印度非暴力不合作</a:t>
            </a:r>
            <a:endParaRPr lang="zh-CN" altLang="en-US" sz="2000">
              <a:solidFill>
                <a:srgbClr val="CC0066"/>
              </a:solidFill>
              <a:ea typeface="黑体" panose="02010609060101010101" pitchFamily="49" charset="-122"/>
            </a:endParaRPr>
          </a:p>
        </p:txBody>
      </p:sp>
      <p:sp>
        <p:nvSpPr>
          <p:cNvPr id="13" name="Line 26"/>
          <p:cNvSpPr>
            <a:spLocks noChangeShapeType="1"/>
          </p:cNvSpPr>
          <p:nvPr/>
        </p:nvSpPr>
        <p:spPr bwMode="auto">
          <a:xfrm flipH="1">
            <a:off x="7162800" y="3733800"/>
            <a:ext cx="0" cy="685800"/>
          </a:xfrm>
          <a:prstGeom prst="line">
            <a:avLst/>
          </a:prstGeom>
          <a:noFill/>
          <a:ln w="79375" cap="rnd">
            <a:solidFill>
              <a:schemeClr val="tx1"/>
            </a:solidFill>
            <a:prstDash val="sysDot"/>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4" name="Rectangle 63"/>
          <p:cNvSpPr>
            <a:spLocks noChangeArrowheads="1"/>
          </p:cNvSpPr>
          <p:nvPr/>
        </p:nvSpPr>
        <p:spPr bwMode="auto">
          <a:xfrm>
            <a:off x="6934200" y="4343401"/>
            <a:ext cx="533400" cy="2244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303" tIns="45152" rIns="90303" bIns="45152">
            <a:spAutoFit/>
          </a:bodyPr>
          <a:lstStyle>
            <a:lvl1pPr defTabSz="1090930">
              <a:defRPr b="1">
                <a:solidFill>
                  <a:schemeClr val="tx1"/>
                </a:solidFill>
                <a:latin typeface="Arial" panose="020b0604020202020204" pitchFamily="34" charset="0"/>
                <a:ea typeface="宋体" panose="02010600030101010101" pitchFamily="2" charset="-122"/>
              </a:defRPr>
            </a:lvl1pPr>
            <a:lvl2pPr defTabSz="1090930">
              <a:defRPr b="1">
                <a:solidFill>
                  <a:schemeClr val="tx1"/>
                </a:solidFill>
                <a:latin typeface="Arial" panose="020b0604020202020204" pitchFamily="34" charset="0"/>
                <a:ea typeface="宋体" panose="02010600030101010101" pitchFamily="2" charset="-122"/>
              </a:defRPr>
            </a:lvl2pPr>
            <a:lvl3pPr defTabSz="1090930">
              <a:defRPr b="1">
                <a:solidFill>
                  <a:schemeClr val="tx1"/>
                </a:solidFill>
                <a:latin typeface="Arial" panose="020b0604020202020204" pitchFamily="34" charset="0"/>
                <a:ea typeface="宋体" panose="02010600030101010101" pitchFamily="2" charset="-122"/>
              </a:defRPr>
            </a:lvl3pPr>
            <a:lvl4pPr defTabSz="1090930">
              <a:defRPr b="1">
                <a:solidFill>
                  <a:schemeClr val="tx1"/>
                </a:solidFill>
                <a:latin typeface="Arial" panose="020b0604020202020204" pitchFamily="34" charset="0"/>
                <a:ea typeface="宋体" panose="02010600030101010101" pitchFamily="2" charset="-122"/>
              </a:defRPr>
            </a:lvl4pPr>
            <a:lvl5pPr defTabSz="1090930">
              <a:defRPr b="1">
                <a:solidFill>
                  <a:schemeClr val="tx1"/>
                </a:solidFill>
                <a:latin typeface="Arial" panose="020b0604020202020204" pitchFamily="34" charset="0"/>
                <a:ea typeface="宋体" panose="02010600030101010101" pitchFamily="2" charset="-122"/>
              </a:defRPr>
            </a:lvl5pPr>
            <a:lvl6pPr defTabSz="1090930"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defTabSz="1090930"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defTabSz="1090930"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defTabSz="1090930"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r>
              <a:rPr lang="zh-CN" altLang="en-US" sz="2000">
                <a:solidFill>
                  <a:srgbClr val="CC0066"/>
                </a:solidFill>
                <a:ea typeface="黑体" panose="02010609060101010101" pitchFamily="49" charset="-122"/>
              </a:rPr>
              <a:t>埃及</a:t>
            </a:r>
            <a:endParaRPr lang="zh-CN" altLang="en-US" sz="2000">
              <a:solidFill>
                <a:srgbClr val="CC0066"/>
              </a:solidFill>
              <a:ea typeface="黑体" panose="02010609060101010101" pitchFamily="49" charset="-122"/>
            </a:endParaRPr>
          </a:p>
          <a:p>
            <a:r>
              <a:rPr lang="en-US" altLang="zh-CN" sz="2000">
                <a:solidFill>
                  <a:srgbClr val="CC0066"/>
                </a:solidFill>
                <a:ea typeface="黑体" panose="02010609060101010101" pitchFamily="49" charset="-122"/>
              </a:rPr>
              <a:t>/</a:t>
            </a:r>
            <a:endParaRPr lang="en-US" altLang="zh-CN" sz="2000">
              <a:solidFill>
                <a:srgbClr val="CC0066"/>
              </a:solidFill>
              <a:ea typeface="黑体" pitchFamily="49" charset="-122"/>
            </a:endParaRPr>
          </a:p>
          <a:p>
            <a:r>
              <a:rPr lang="zh-CN" altLang="en-US" sz="2000">
                <a:solidFill>
                  <a:srgbClr val="CC0066"/>
                </a:solidFill>
                <a:ea typeface="黑体" panose="02010609060101010101" pitchFamily="49" charset="-122"/>
              </a:rPr>
              <a:t>苏丹抗英</a:t>
            </a:r>
            <a:endParaRPr lang="zh-CN" altLang="en-US" sz="2000">
              <a:solidFill>
                <a:srgbClr val="CC0066"/>
              </a:solidFill>
              <a:ea typeface="黑体" panose="02010609060101010101" pitchFamily="49" charset="-122"/>
            </a:endParaRPr>
          </a:p>
        </p:txBody>
      </p:sp>
      <p:sp>
        <p:nvSpPr>
          <p:cNvPr id="9257" name="矩形 15435"/>
          <p:cNvSpPr>
            <a:spLocks noChangeArrowheads="1"/>
          </p:cNvSpPr>
          <p:nvPr/>
        </p:nvSpPr>
        <p:spPr bwMode="auto">
          <a:xfrm>
            <a:off x="43577" y="82517"/>
            <a:ext cx="304482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3600">
                <a:solidFill>
                  <a:srgbClr val="FF0000"/>
                </a:solidFill>
                <a:ea typeface="楷体_GB2312" pitchFamily="49" charset="-122"/>
              </a:rPr>
              <a:t>殖民体系历程</a:t>
            </a:r>
            <a:endParaRPr lang="zh-CN" altLang="en-US" sz="3600">
              <a:solidFill>
                <a:srgbClr val="FF0000"/>
              </a:solidFill>
              <a:ea typeface="楷体_GB2312" pitchFamily="49" charset="-122"/>
            </a:endParaRPr>
          </a:p>
        </p:txBody>
      </p:sp>
      <p:sp>
        <p:nvSpPr>
          <p:cNvPr id="43" name="文本框 42"/>
          <p:cNvSpPr txBox="1"/>
          <p:nvPr/>
        </p:nvSpPr>
        <p:spPr>
          <a:xfrm>
            <a:off x="3469005" y="-43180"/>
            <a:ext cx="5674360" cy="1198880"/>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4000" b="1">
                <a:effectLst>
                  <a:outerShdw blurRad="38100" dist="19050" dir="2700000" algn="tl" rotWithShape="0">
                    <a:schemeClr val="dk1">
                      <a:alpha val="40000"/>
                    </a:schemeClr>
                  </a:outerShdw>
                </a:effectLst>
              </a:defRPr>
            </a:lvl1pPr>
          </a:lstStyle>
          <a:p>
            <a:pPr algn="l"/>
            <a:r>
              <a:rPr lang="zh-CN" altLang="en-US" sz="2400"/>
              <a:t>第 1</a:t>
            </a:r>
            <a:r>
              <a:rPr lang="en-US" altLang="zh-CN" sz="2400"/>
              <a:t>2</a:t>
            </a:r>
            <a:r>
              <a:rPr lang="zh-CN" altLang="en-US" sz="2400"/>
              <a:t> 课  资本主义世界殖民体系的形成</a:t>
            </a:r>
            <a:endParaRPr lang="en-US" altLang="zh-CN" sz="2400"/>
          </a:p>
          <a:p>
            <a:pPr algn="l"/>
            <a:r>
              <a:rPr lang="zh-CN" altLang="en-US" sz="2400">
                <a:solidFill>
                  <a:srgbClr val="0033CC"/>
                </a:solidFill>
              </a:rPr>
              <a:t>（</a:t>
            </a:r>
            <a:r>
              <a:rPr lang="en-US" altLang="zh-CN" sz="2400">
                <a:solidFill>
                  <a:srgbClr val="0033CC"/>
                </a:solidFill>
              </a:rPr>
              <a:t>15</a:t>
            </a:r>
            <a:r>
              <a:rPr lang="zh-CN" altLang="en-US" sz="2400">
                <a:solidFill>
                  <a:srgbClr val="0033CC"/>
                </a:solidFill>
              </a:rPr>
              <a:t>世纪</a:t>
            </a:r>
            <a:r>
              <a:rPr lang="en-US" altLang="zh-CN" sz="2400">
                <a:solidFill>
                  <a:srgbClr val="0033CC"/>
                </a:solidFill>
              </a:rPr>
              <a:t>-19</a:t>
            </a:r>
            <a:r>
              <a:rPr lang="zh-CN" altLang="en-US" sz="2400">
                <a:solidFill>
                  <a:srgbClr val="0033CC"/>
                </a:solidFill>
              </a:rPr>
              <a:t>世纪末</a:t>
            </a:r>
            <a:r>
              <a:rPr lang="en-US" altLang="zh-CN" sz="2400">
                <a:solidFill>
                  <a:srgbClr val="0033CC"/>
                </a:solidFill>
              </a:rPr>
              <a:t>20</a:t>
            </a:r>
            <a:r>
              <a:rPr lang="zh-CN" altLang="en-US" sz="2400">
                <a:solidFill>
                  <a:srgbClr val="0033CC"/>
                </a:solidFill>
              </a:rPr>
              <a:t>世纪初）</a:t>
            </a:r>
            <a:endParaRPr lang="zh-CN" altLang="en-US" sz="2400">
              <a:solidFill>
                <a:srgbClr val="0033CC"/>
              </a:solidFill>
            </a:endParaRPr>
          </a:p>
        </p:txBody>
      </p:sp>
      <p:sp>
        <p:nvSpPr>
          <p:cNvPr id="44" name="文本框 43"/>
          <p:cNvSpPr txBox="1"/>
          <p:nvPr/>
        </p:nvSpPr>
        <p:spPr>
          <a:xfrm>
            <a:off x="439262" y="4146073"/>
            <a:ext cx="4239895" cy="1144031"/>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4000" b="1">
                <a:effectLst>
                  <a:outerShdw blurRad="38100" dist="19050" dir="2700000" algn="tl" rotWithShape="0">
                    <a:schemeClr val="dk1">
                      <a:alpha val="40000"/>
                    </a:schemeClr>
                  </a:outerShdw>
                </a:effectLst>
              </a:defRPr>
            </a:lvl1pPr>
          </a:lstStyle>
          <a:p>
            <a:pPr algn="l"/>
            <a:r>
              <a:rPr lang="zh-CN" altLang="en-US" sz="2400"/>
              <a:t>第 1</a:t>
            </a:r>
            <a:r>
              <a:rPr lang="en-US" altLang="zh-CN" sz="2400"/>
              <a:t>3</a:t>
            </a:r>
            <a:r>
              <a:rPr lang="zh-CN" altLang="en-US" sz="2400"/>
              <a:t> 课  亚非拉民族独立运动</a:t>
            </a:r>
            <a:endParaRPr lang="en-US" altLang="zh-CN" sz="2400"/>
          </a:p>
          <a:p>
            <a:pPr algn="l"/>
            <a:r>
              <a:rPr lang="zh-CN" altLang="en-US" sz="2400">
                <a:solidFill>
                  <a:srgbClr val="0033CC"/>
                </a:solidFill>
              </a:rPr>
              <a:t>（</a:t>
            </a:r>
            <a:r>
              <a:rPr lang="en-US" altLang="zh-CN" sz="2400">
                <a:solidFill>
                  <a:srgbClr val="0033CC"/>
                </a:solidFill>
              </a:rPr>
              <a:t>19</a:t>
            </a:r>
            <a:r>
              <a:rPr lang="zh-CN" altLang="en-US" sz="2400">
                <a:solidFill>
                  <a:srgbClr val="0033CC"/>
                </a:solidFill>
              </a:rPr>
              <a:t>世纪末</a:t>
            </a:r>
            <a:r>
              <a:rPr lang="en-US" altLang="zh-CN" sz="2400">
                <a:solidFill>
                  <a:srgbClr val="0033CC"/>
                </a:solidFill>
              </a:rPr>
              <a:t>20</a:t>
            </a:r>
            <a:r>
              <a:rPr lang="zh-CN" altLang="en-US" sz="2400">
                <a:solidFill>
                  <a:srgbClr val="0033CC"/>
                </a:solidFill>
              </a:rPr>
              <a:t>世纪初）</a:t>
            </a:r>
            <a:endParaRPr lang="zh-CN" altLang="en-US" sz="2400">
              <a:solidFill>
                <a:srgbClr val="0033CC"/>
              </a:solidFill>
            </a:endParaRPr>
          </a:p>
        </p:txBody>
      </p:sp>
      <p:sp>
        <p:nvSpPr>
          <p:cNvPr id="45" name="文本框 44"/>
          <p:cNvSpPr txBox="1"/>
          <p:nvPr/>
        </p:nvSpPr>
        <p:spPr>
          <a:xfrm>
            <a:off x="439262" y="5230746"/>
            <a:ext cx="5348805" cy="1144031"/>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4000" b="1">
                <a:effectLst>
                  <a:outerShdw blurRad="38100" dist="19050" dir="2700000" algn="tl" rotWithShape="0">
                    <a:schemeClr val="dk1">
                      <a:alpha val="40000"/>
                    </a:schemeClr>
                  </a:outerShdw>
                </a:effectLst>
              </a:defRPr>
            </a:lvl1pPr>
          </a:lstStyle>
          <a:p>
            <a:pPr algn="l"/>
            <a:r>
              <a:rPr lang="zh-CN" altLang="en-US" sz="2400"/>
              <a:t>第 1</a:t>
            </a:r>
            <a:r>
              <a:rPr lang="en-US" altLang="zh-CN" sz="2400"/>
              <a:t>6</a:t>
            </a:r>
            <a:r>
              <a:rPr lang="zh-CN" altLang="en-US" sz="2400"/>
              <a:t> 课  亚非拉民族民主运动的高涨</a:t>
            </a:r>
            <a:endParaRPr lang="en-US" altLang="zh-CN" sz="2400"/>
          </a:p>
          <a:p>
            <a:pPr algn="l"/>
            <a:r>
              <a:rPr lang="zh-CN" altLang="en-US" sz="2400">
                <a:solidFill>
                  <a:srgbClr val="0033CC"/>
                </a:solidFill>
              </a:rPr>
              <a:t>（一战后到二战前）</a:t>
            </a:r>
            <a:endParaRPr lang="zh-CN" altLang="en-US" sz="2400">
              <a:solidFill>
                <a:srgbClr val="0033CC"/>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7" presetClass="entr" presetSubtype="10" fill="hold" nodeType="afterEffect">
                                  <p:stCondLst>
                                    <p:cond delay="0"/>
                                  </p:stCondLst>
                                  <p:childTnLst>
                                    <p:set>
                                      <p:cBhvr>
                                        <p:cTn id="6" dur="1" fill="hold">
                                          <p:stCondLst>
                                            <p:cond delay="0"/>
                                          </p:stCondLst>
                                        </p:cTn>
                                        <p:tgtEl>
                                          <p:spTgt spid="17411"/>
                                        </p:tgtEl>
                                        <p:attrNameLst>
                                          <p:attrName>style.visibility</p:attrName>
                                        </p:attrNameLst>
                                      </p:cBhvr>
                                      <p:to>
                                        <p:strVal val="visible"/>
                                      </p:to>
                                    </p:set>
                                    <p:anim calcmode="lin" valueType="num">
                                      <p:cBhvr>
                                        <p:cTn id="7" dur="500" fill="hold"/>
                                        <p:tgtEl>
                                          <p:spTgt spid="17411"/>
                                        </p:tgtEl>
                                        <p:attrNameLst>
                                          <p:attrName>ppt_w</p:attrName>
                                        </p:attrNameLst>
                                      </p:cBhvr>
                                      <p:tavLst>
                                        <p:tav tm="0">
                                          <p:val>
                                            <p:fltVal val="0"/>
                                          </p:val>
                                        </p:tav>
                                        <p:tav tm="100000">
                                          <p:val>
                                            <p:strVal val="#ppt_w"/>
                                          </p:val>
                                        </p:tav>
                                      </p:tavLst>
                                    </p:anim>
                                    <p:anim calcmode="lin" valueType="num">
                                      <p:cBhvr>
                                        <p:cTn id="8" dur="500" fill="hold"/>
                                        <p:tgtEl>
                                          <p:spTgt spid="17411"/>
                                        </p:tgtEl>
                                        <p:attrNameLst>
                                          <p:attrName>ppt_h</p:attrName>
                                        </p:attrNameLst>
                                      </p:cBhvr>
                                      <p:tavLst>
                                        <p:tav tm="0">
                                          <p:val>
                                            <p:strVal val="#ppt_h"/>
                                          </p:val>
                                        </p:tav>
                                        <p:tav tm="100000">
                                          <p:val>
                                            <p:strVal val="#ppt_h"/>
                                          </p:val>
                                        </p:tav>
                                      </p:tavLst>
                                    </p:anim>
                                  </p:childTnLst>
                                </p:cTn>
                              </p:par>
                              <p:par>
                                <p:cTn id="9" presetID="22" presetClass="entr" presetSubtype="8" fill="hold" nodeType="withEffect">
                                  <p:stCondLst>
                                    <p:cond delay="0"/>
                                  </p:stCondLst>
                                  <p:childTnLst>
                                    <p:set>
                                      <p:cBhvr>
                                        <p:cTn id="10" dur="1" fill="hold">
                                          <p:stCondLst>
                                            <p:cond delay="0"/>
                                          </p:stCondLst>
                                        </p:cTn>
                                        <p:tgtEl>
                                          <p:spTgt spid="77851"/>
                                        </p:tgtEl>
                                        <p:attrNameLst>
                                          <p:attrName>style.visibility</p:attrName>
                                        </p:attrNameLst>
                                      </p:cBhvr>
                                      <p:to>
                                        <p:strVal val="visible"/>
                                      </p:to>
                                    </p:set>
                                    <p:animEffect transition="in" filter="wipe(left)">
                                      <p:cBhvr>
                                        <p:cTn id="11" dur="500"/>
                                        <p:tgtEl>
                                          <p:spTgt spid="77851"/>
                                        </p:tgtEl>
                                      </p:cBhvr>
                                    </p:animEffect>
                                  </p:childTnLst>
                                </p:cTn>
                              </p:par>
                              <p:par>
                                <p:cTn id="12" presetID="22" presetClass="entr" presetSubtype="8" fill="hold" nodeType="withEffect">
                                  <p:stCondLst>
                                    <p:cond delay="0"/>
                                  </p:stCondLst>
                                  <p:childTnLst>
                                    <p:set>
                                      <p:cBhvr>
                                        <p:cTn id="13" dur="1" fill="hold">
                                          <p:stCondLst>
                                            <p:cond delay="0"/>
                                          </p:stCondLst>
                                        </p:cTn>
                                        <p:tgtEl>
                                          <p:spTgt spid="77852"/>
                                        </p:tgtEl>
                                        <p:attrNameLst>
                                          <p:attrName>style.visibility</p:attrName>
                                        </p:attrNameLst>
                                      </p:cBhvr>
                                      <p:to>
                                        <p:strVal val="visible"/>
                                      </p:to>
                                    </p:set>
                                    <p:animEffect transition="in" filter="wipe(left)">
                                      <p:cBhvr>
                                        <p:cTn id="14" dur="500"/>
                                        <p:tgtEl>
                                          <p:spTgt spid="77852"/>
                                        </p:tgtEl>
                                      </p:cBhvr>
                                    </p:animEffect>
                                  </p:childTnLst>
                                </p:cTn>
                              </p:par>
                              <p:par>
                                <p:cTn id="15" presetID="22" presetClass="entr" presetSubtype="8" fill="hold" nodeType="withEffect">
                                  <p:stCondLst>
                                    <p:cond delay="0"/>
                                  </p:stCondLst>
                                  <p:childTnLst>
                                    <p:set>
                                      <p:cBhvr>
                                        <p:cTn id="16" dur="1" fill="hold">
                                          <p:stCondLst>
                                            <p:cond delay="0"/>
                                          </p:stCondLst>
                                        </p:cTn>
                                        <p:tgtEl>
                                          <p:spTgt spid="77853"/>
                                        </p:tgtEl>
                                        <p:attrNameLst>
                                          <p:attrName>style.visibility</p:attrName>
                                        </p:attrNameLst>
                                      </p:cBhvr>
                                      <p:to>
                                        <p:strVal val="visible"/>
                                      </p:to>
                                    </p:set>
                                    <p:animEffect transition="in" filter="wipe(left)">
                                      <p:cBhvr>
                                        <p:cTn id="17" dur="500"/>
                                        <p:tgtEl>
                                          <p:spTgt spid="77853"/>
                                        </p:tgtEl>
                                      </p:cBhvr>
                                    </p:animEffect>
                                  </p:childTnLst>
                                </p:cTn>
                              </p:par>
                              <p:par>
                                <p:cTn id="18" presetID="22" presetClass="entr" presetSubtype="8" fill="hold" nodeType="withEffect">
                                  <p:stCondLst>
                                    <p:cond delay="0"/>
                                  </p:stCondLst>
                                  <p:childTnLst>
                                    <p:set>
                                      <p:cBhvr>
                                        <p:cTn id="19" dur="1" fill="hold">
                                          <p:stCondLst>
                                            <p:cond delay="0"/>
                                          </p:stCondLst>
                                        </p:cTn>
                                        <p:tgtEl>
                                          <p:spTgt spid="77854"/>
                                        </p:tgtEl>
                                        <p:attrNameLst>
                                          <p:attrName>style.visibility</p:attrName>
                                        </p:attrNameLst>
                                      </p:cBhvr>
                                      <p:to>
                                        <p:strVal val="visible"/>
                                      </p:to>
                                    </p:set>
                                    <p:animEffect transition="in" filter="wipe(left)">
                                      <p:cBhvr>
                                        <p:cTn id="20" dur="500"/>
                                        <p:tgtEl>
                                          <p:spTgt spid="77854"/>
                                        </p:tgtEl>
                                      </p:cBhvr>
                                    </p:animEffect>
                                  </p:childTnLst>
                                </p:cTn>
                              </p:par>
                              <p:par>
                                <p:cTn id="21" presetID="22" presetClass="entr" presetSubtype="8" fill="hold" nodeType="withEffect">
                                  <p:stCondLst>
                                    <p:cond delay="0"/>
                                  </p:stCondLst>
                                  <p:childTnLst>
                                    <p:set>
                                      <p:cBhvr>
                                        <p:cTn id="22" dur="1" fill="hold">
                                          <p:stCondLst>
                                            <p:cond delay="0"/>
                                          </p:stCondLst>
                                        </p:cTn>
                                        <p:tgtEl>
                                          <p:spTgt spid="77855"/>
                                        </p:tgtEl>
                                        <p:attrNameLst>
                                          <p:attrName>style.visibility</p:attrName>
                                        </p:attrNameLst>
                                      </p:cBhvr>
                                      <p:to>
                                        <p:strVal val="visible"/>
                                      </p:to>
                                    </p:set>
                                    <p:animEffect transition="in" filter="wipe(left)">
                                      <p:cBhvr>
                                        <p:cTn id="23" dur="500"/>
                                        <p:tgtEl>
                                          <p:spTgt spid="77855"/>
                                        </p:tgtEl>
                                      </p:cBhvr>
                                    </p:animEffect>
                                  </p:childTnLst>
                                </p:cTn>
                              </p:par>
                              <p:par>
                                <p:cTn id="24" presetID="1" presetClass="entr" presetSubtype="0" fill="hold" grpId="0" nodeType="withEffect">
                                  <p:stCondLst>
                                    <p:cond delay="0"/>
                                  </p:stCondLst>
                                  <p:childTnLst>
                                    <p:set>
                                      <p:cBhvr>
                                        <p:cTn id="25" dur="1" fill="hold">
                                          <p:stCondLst>
                                            <p:cond delay="0"/>
                                          </p:stCondLst>
                                        </p:cTn>
                                        <p:tgtEl>
                                          <p:spTgt spid="2"/>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3"/>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5"/>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childTnLst>
                                </p:cTn>
                              </p:par>
                            </p:childTnLst>
                          </p:cTn>
                        </p:par>
                        <p:par>
                          <p:cTn id="34" fill="hold" nodeType="afterGroup">
                            <p:stCondLst>
                              <p:cond delay="500"/>
                            </p:stCondLst>
                            <p:childTnLst>
                              <p:par>
                                <p:cTn id="35" presetID="2" presetClass="entr" presetSubtype="1" fill="hold" nodeType="afterEffect">
                                  <p:stCondLst>
                                    <p:cond delay="0"/>
                                  </p:stCondLst>
                                  <p:childTnLst>
                                    <p:set>
                                      <p:cBhvr>
                                        <p:cTn id="36" dur="1" fill="hold">
                                          <p:stCondLst>
                                            <p:cond delay="0"/>
                                          </p:stCondLst>
                                        </p:cTn>
                                        <p:tgtEl>
                                          <p:spTgt spid="77832"/>
                                        </p:tgtEl>
                                        <p:attrNameLst>
                                          <p:attrName>style.visibility</p:attrName>
                                        </p:attrNameLst>
                                      </p:cBhvr>
                                      <p:to>
                                        <p:strVal val="visible"/>
                                      </p:to>
                                    </p:set>
                                    <p:anim calcmode="lin" valueType="num">
                                      <p:cBhvr additive="base">
                                        <p:cTn id="37" dur="500" fill="hold"/>
                                        <p:tgtEl>
                                          <p:spTgt spid="77832"/>
                                        </p:tgtEl>
                                        <p:attrNameLst>
                                          <p:attrName>ppt_x</p:attrName>
                                        </p:attrNameLst>
                                      </p:cBhvr>
                                      <p:tavLst>
                                        <p:tav tm="0">
                                          <p:val>
                                            <p:strVal val="#ppt_x"/>
                                          </p:val>
                                        </p:tav>
                                        <p:tav tm="100000">
                                          <p:val>
                                            <p:strVal val="#ppt_x"/>
                                          </p:val>
                                        </p:tav>
                                      </p:tavLst>
                                    </p:anim>
                                    <p:anim calcmode="lin" valueType="num">
                                      <p:cBhvr additive="base">
                                        <p:cTn id="38" dur="500" fill="hold"/>
                                        <p:tgtEl>
                                          <p:spTgt spid="77832"/>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77870"/>
                                        </p:tgtEl>
                                        <p:attrNameLst>
                                          <p:attrName>style.visibility</p:attrName>
                                        </p:attrNameLst>
                                      </p:cBhvr>
                                      <p:to>
                                        <p:strVal val="visible"/>
                                      </p:to>
                                    </p:set>
                                    <p:anim calcmode="lin" valueType="num">
                                      <p:cBhvr additive="base">
                                        <p:cTn id="41" dur="500" fill="hold"/>
                                        <p:tgtEl>
                                          <p:spTgt spid="77870"/>
                                        </p:tgtEl>
                                        <p:attrNameLst>
                                          <p:attrName>ppt_x</p:attrName>
                                        </p:attrNameLst>
                                      </p:cBhvr>
                                      <p:tavLst>
                                        <p:tav tm="0">
                                          <p:val>
                                            <p:strVal val="#ppt_x"/>
                                          </p:val>
                                        </p:tav>
                                        <p:tav tm="100000">
                                          <p:val>
                                            <p:strVal val="#ppt_x"/>
                                          </p:val>
                                        </p:tav>
                                      </p:tavLst>
                                    </p:anim>
                                    <p:anim calcmode="lin" valueType="num">
                                      <p:cBhvr additive="base">
                                        <p:cTn id="42" dur="500" fill="hold"/>
                                        <p:tgtEl>
                                          <p:spTgt spid="77870"/>
                                        </p:tgtEl>
                                        <p:attrNameLst>
                                          <p:attrName>ppt_y</p:attrName>
                                        </p:attrNameLst>
                                      </p:cBhvr>
                                      <p:tavLst>
                                        <p:tav tm="0">
                                          <p:val>
                                            <p:strVal val="0-#ppt_h/2"/>
                                          </p:val>
                                        </p:tav>
                                        <p:tav tm="100000">
                                          <p:val>
                                            <p:strVal val="#ppt_y"/>
                                          </p:val>
                                        </p:tav>
                                      </p:tavLst>
                                    </p:anim>
                                  </p:childTnLst>
                                </p:cTn>
                              </p:par>
                              <p:par>
                                <p:cTn id="43" presetID="50" presetClass="entr" presetSubtype="0" decel="100000" fill="hold" grpId="0" nodeType="withEffect">
                                  <p:stCondLst>
                                    <p:cond delay="0"/>
                                  </p:stCondLst>
                                  <p:childTnLst>
                                    <p:set>
                                      <p:cBhvr>
                                        <p:cTn id="44" dur="1" fill="hold">
                                          <p:stCondLst>
                                            <p:cond delay="0"/>
                                          </p:stCondLst>
                                        </p:cTn>
                                        <p:tgtEl>
                                          <p:spTgt spid="15388"/>
                                        </p:tgtEl>
                                        <p:attrNameLst>
                                          <p:attrName>style.visibility</p:attrName>
                                        </p:attrNameLst>
                                      </p:cBhvr>
                                      <p:to>
                                        <p:strVal val="visible"/>
                                      </p:to>
                                    </p:set>
                                    <p:anim calcmode="lin" valueType="num">
                                      <p:cBhvr>
                                        <p:cTn id="45" dur="1000" fill="hold"/>
                                        <p:tgtEl>
                                          <p:spTgt spid="15388"/>
                                        </p:tgtEl>
                                        <p:attrNameLst>
                                          <p:attrName>ppt_w</p:attrName>
                                        </p:attrNameLst>
                                      </p:cBhvr>
                                      <p:tavLst>
                                        <p:tav tm="0">
                                          <p:val>
                                            <p:strVal val="#ppt_w+.3"/>
                                          </p:val>
                                        </p:tav>
                                        <p:tav tm="100000">
                                          <p:val>
                                            <p:strVal val="#ppt_w"/>
                                          </p:val>
                                        </p:tav>
                                      </p:tavLst>
                                    </p:anim>
                                    <p:anim calcmode="lin" valueType="num">
                                      <p:cBhvr>
                                        <p:cTn id="46" dur="1000" fill="hold"/>
                                        <p:tgtEl>
                                          <p:spTgt spid="15388"/>
                                        </p:tgtEl>
                                        <p:attrNameLst>
                                          <p:attrName>ppt_h</p:attrName>
                                        </p:attrNameLst>
                                      </p:cBhvr>
                                      <p:tavLst>
                                        <p:tav tm="0">
                                          <p:val>
                                            <p:strVal val="#ppt_h"/>
                                          </p:val>
                                        </p:tav>
                                        <p:tav tm="100000">
                                          <p:val>
                                            <p:strVal val="#ppt_h"/>
                                          </p:val>
                                        </p:tav>
                                      </p:tavLst>
                                    </p:anim>
                                    <p:animEffect transition="in" filter="fade">
                                      <p:cBhvr>
                                        <p:cTn id="47" dur="1000"/>
                                        <p:tgtEl>
                                          <p:spTgt spid="15388"/>
                                        </p:tgtEl>
                                      </p:cBhvr>
                                    </p:animEffect>
                                  </p:childTnLst>
                                </p:cTn>
                              </p:par>
                              <p:par>
                                <p:cTn id="48" presetID="2" presetClass="entr" presetSubtype="1" fill="hold" nodeType="withEffect">
                                  <p:stCondLst>
                                    <p:cond delay="0"/>
                                  </p:stCondLst>
                                  <p:childTnLst>
                                    <p:set>
                                      <p:cBhvr>
                                        <p:cTn id="49" dur="1" fill="hold">
                                          <p:stCondLst>
                                            <p:cond delay="0"/>
                                          </p:stCondLst>
                                        </p:cTn>
                                        <p:tgtEl>
                                          <p:spTgt spid="77871"/>
                                        </p:tgtEl>
                                        <p:attrNameLst>
                                          <p:attrName>style.visibility</p:attrName>
                                        </p:attrNameLst>
                                      </p:cBhvr>
                                      <p:to>
                                        <p:strVal val="visible"/>
                                      </p:to>
                                    </p:set>
                                    <p:anim calcmode="lin" valueType="num">
                                      <p:cBhvr additive="base">
                                        <p:cTn id="50" dur="500" fill="hold"/>
                                        <p:tgtEl>
                                          <p:spTgt spid="77871"/>
                                        </p:tgtEl>
                                        <p:attrNameLst>
                                          <p:attrName>ppt_x</p:attrName>
                                        </p:attrNameLst>
                                      </p:cBhvr>
                                      <p:tavLst>
                                        <p:tav tm="0">
                                          <p:val>
                                            <p:strVal val="#ppt_x"/>
                                          </p:val>
                                        </p:tav>
                                        <p:tav tm="100000">
                                          <p:val>
                                            <p:strVal val="#ppt_x"/>
                                          </p:val>
                                        </p:tav>
                                      </p:tavLst>
                                    </p:anim>
                                    <p:anim calcmode="lin" valueType="num">
                                      <p:cBhvr additive="base">
                                        <p:cTn id="51" dur="500" fill="hold"/>
                                        <p:tgtEl>
                                          <p:spTgt spid="77871"/>
                                        </p:tgtEl>
                                        <p:attrNameLst>
                                          <p:attrName>ppt_y</p:attrName>
                                        </p:attrNameLst>
                                      </p:cBhvr>
                                      <p:tavLst>
                                        <p:tav tm="0">
                                          <p:val>
                                            <p:strVal val="0-#ppt_h/2"/>
                                          </p:val>
                                        </p:tav>
                                        <p:tav tm="100000">
                                          <p:val>
                                            <p:strVal val="#ppt_y"/>
                                          </p:val>
                                        </p:tav>
                                      </p:tavLst>
                                    </p:anim>
                                  </p:childTnLst>
                                </p:cTn>
                              </p:par>
                            </p:childTnLst>
                          </p:cTn>
                        </p:par>
                        <p:par>
                          <p:cTn id="52" fill="hold" nodeType="afterGroup">
                            <p:stCondLst>
                              <p:cond delay="1500"/>
                            </p:stCondLst>
                            <p:childTnLst>
                              <p:par>
                                <p:cTn id="53" presetID="1" presetClass="entr" presetSubtype="0" fill="hold" nodeType="afterEffect">
                                  <p:stCondLst>
                                    <p:cond delay="0"/>
                                  </p:stCondLst>
                                  <p:childTnLst>
                                    <p:set>
                                      <p:cBhvr>
                                        <p:cTn id="54" dur="1" fill="hold">
                                          <p:stCondLst>
                                            <p:cond delay="0"/>
                                          </p:stCondLst>
                                        </p:cTn>
                                        <p:tgtEl>
                                          <p:spTgt spid="15380"/>
                                        </p:tgtEl>
                                        <p:attrNameLst>
                                          <p:attrName>style.visibility</p:attrName>
                                        </p:attrNameLst>
                                      </p:cBhvr>
                                      <p:to>
                                        <p:strVal val="visible"/>
                                      </p:to>
                                    </p:set>
                                  </p:childTnLst>
                                </p:cTn>
                              </p:par>
                              <p:par>
                                <p:cTn id="55" presetID="2" presetClass="entr" presetSubtype="4" fill="hold" grpId="0" nodeType="withEffect">
                                  <p:stCondLst>
                                    <p:cond delay="0"/>
                                  </p:stCondLst>
                                  <p:childTnLst>
                                    <p:set>
                                      <p:cBhvr>
                                        <p:cTn id="56" dur="1" fill="hold">
                                          <p:stCondLst>
                                            <p:cond delay="0"/>
                                          </p:stCondLst>
                                        </p:cTn>
                                        <p:tgtEl>
                                          <p:spTgt spid="15382"/>
                                        </p:tgtEl>
                                        <p:attrNameLst>
                                          <p:attrName>style.visibility</p:attrName>
                                        </p:attrNameLst>
                                      </p:cBhvr>
                                      <p:to>
                                        <p:strVal val="visible"/>
                                      </p:to>
                                    </p:set>
                                    <p:anim calcmode="lin" valueType="num">
                                      <p:cBhvr additive="base">
                                        <p:cTn id="57" dur="500" fill="hold"/>
                                        <p:tgtEl>
                                          <p:spTgt spid="15382"/>
                                        </p:tgtEl>
                                        <p:attrNameLst>
                                          <p:attrName>ppt_x</p:attrName>
                                        </p:attrNameLst>
                                      </p:cBhvr>
                                      <p:tavLst>
                                        <p:tav tm="0">
                                          <p:val>
                                            <p:strVal val="#ppt_x"/>
                                          </p:val>
                                        </p:tav>
                                        <p:tav tm="100000">
                                          <p:val>
                                            <p:strVal val="#ppt_x"/>
                                          </p:val>
                                        </p:tav>
                                      </p:tavLst>
                                    </p:anim>
                                    <p:anim calcmode="lin" valueType="num">
                                      <p:cBhvr additive="base">
                                        <p:cTn id="58" dur="500" fill="hold"/>
                                        <p:tgtEl>
                                          <p:spTgt spid="15382"/>
                                        </p:tgtEl>
                                        <p:attrNameLst>
                                          <p:attrName>ppt_y</p:attrName>
                                        </p:attrNameLst>
                                      </p:cBhvr>
                                      <p:tavLst>
                                        <p:tav tm="0">
                                          <p:val>
                                            <p:strVal val="1+#ppt_h/2"/>
                                          </p:val>
                                        </p:tav>
                                        <p:tav tm="100000">
                                          <p:val>
                                            <p:strVal val="#ppt_y"/>
                                          </p:val>
                                        </p:tav>
                                      </p:tavLst>
                                    </p:anim>
                                  </p:childTnLst>
                                </p:cTn>
                              </p:par>
                            </p:childTnLst>
                          </p:cTn>
                        </p:par>
                        <p:par>
                          <p:cTn id="59" fill="hold" nodeType="afterGroup">
                            <p:stCondLst>
                              <p:cond delay="2000"/>
                            </p:stCondLst>
                            <p:childTnLst>
                              <p:par>
                                <p:cTn id="60" presetID="17" presetClass="entr" presetSubtype="10" fill="hold" grpId="0" nodeType="afterEffect">
                                  <p:stCondLst>
                                    <p:cond delay="0"/>
                                  </p:stCondLst>
                                  <p:childTnLst>
                                    <p:set>
                                      <p:cBhvr>
                                        <p:cTn id="61" dur="1" fill="hold">
                                          <p:stCondLst>
                                            <p:cond delay="0"/>
                                          </p:stCondLst>
                                        </p:cTn>
                                        <p:tgtEl>
                                          <p:spTgt spid="15406"/>
                                        </p:tgtEl>
                                        <p:attrNameLst>
                                          <p:attrName>style.visibility</p:attrName>
                                        </p:attrNameLst>
                                      </p:cBhvr>
                                      <p:to>
                                        <p:strVal val="visible"/>
                                      </p:to>
                                    </p:set>
                                    <p:anim calcmode="lin" valueType="num">
                                      <p:cBhvr>
                                        <p:cTn id="62" dur="500" fill="hold"/>
                                        <p:tgtEl>
                                          <p:spTgt spid="15406"/>
                                        </p:tgtEl>
                                        <p:attrNameLst>
                                          <p:attrName>ppt_w</p:attrName>
                                        </p:attrNameLst>
                                      </p:cBhvr>
                                      <p:tavLst>
                                        <p:tav tm="0">
                                          <p:val>
                                            <p:fltVal val="0"/>
                                          </p:val>
                                        </p:tav>
                                        <p:tav tm="100000">
                                          <p:val>
                                            <p:strVal val="#ppt_w"/>
                                          </p:val>
                                        </p:tav>
                                      </p:tavLst>
                                    </p:anim>
                                    <p:anim calcmode="lin" valueType="num">
                                      <p:cBhvr>
                                        <p:cTn id="63" dur="500" fill="hold"/>
                                        <p:tgtEl>
                                          <p:spTgt spid="15406"/>
                                        </p:tgtEl>
                                        <p:attrNameLst>
                                          <p:attrName>ppt_h</p:attrName>
                                        </p:attrNameLst>
                                      </p:cBhvr>
                                      <p:tavLst>
                                        <p:tav tm="0">
                                          <p:val>
                                            <p:strVal val="#ppt_h"/>
                                          </p:val>
                                        </p:tav>
                                        <p:tav tm="100000">
                                          <p:val>
                                            <p:strVal val="#ppt_h"/>
                                          </p:val>
                                        </p:tav>
                                      </p:tavLst>
                                    </p:anim>
                                  </p:childTnLst>
                                </p:cTn>
                              </p:par>
                              <p:par>
                                <p:cTn id="64" presetID="50" presetClass="entr" presetSubtype="0" decel="100000" fill="hold" grpId="0" nodeType="withEffect">
                                  <p:stCondLst>
                                    <p:cond delay="0"/>
                                  </p:stCondLst>
                                  <p:childTnLst>
                                    <p:set>
                                      <p:cBhvr>
                                        <p:cTn id="65" dur="1" fill="hold">
                                          <p:stCondLst>
                                            <p:cond delay="0"/>
                                          </p:stCondLst>
                                        </p:cTn>
                                        <p:tgtEl>
                                          <p:spTgt spid="15417"/>
                                        </p:tgtEl>
                                        <p:attrNameLst>
                                          <p:attrName>style.visibility</p:attrName>
                                        </p:attrNameLst>
                                      </p:cBhvr>
                                      <p:to>
                                        <p:strVal val="visible"/>
                                      </p:to>
                                    </p:set>
                                    <p:anim calcmode="lin" valueType="num">
                                      <p:cBhvr>
                                        <p:cTn id="66" dur="1000" fill="hold"/>
                                        <p:tgtEl>
                                          <p:spTgt spid="15417"/>
                                        </p:tgtEl>
                                        <p:attrNameLst>
                                          <p:attrName>ppt_w</p:attrName>
                                        </p:attrNameLst>
                                      </p:cBhvr>
                                      <p:tavLst>
                                        <p:tav tm="0">
                                          <p:val>
                                            <p:strVal val="#ppt_w+.3"/>
                                          </p:val>
                                        </p:tav>
                                        <p:tav tm="100000">
                                          <p:val>
                                            <p:strVal val="#ppt_w"/>
                                          </p:val>
                                        </p:tav>
                                      </p:tavLst>
                                    </p:anim>
                                    <p:anim calcmode="lin" valueType="num">
                                      <p:cBhvr>
                                        <p:cTn id="67" dur="1000" fill="hold"/>
                                        <p:tgtEl>
                                          <p:spTgt spid="15417"/>
                                        </p:tgtEl>
                                        <p:attrNameLst>
                                          <p:attrName>ppt_h</p:attrName>
                                        </p:attrNameLst>
                                      </p:cBhvr>
                                      <p:tavLst>
                                        <p:tav tm="0">
                                          <p:val>
                                            <p:strVal val="#ppt_h"/>
                                          </p:val>
                                        </p:tav>
                                        <p:tav tm="100000">
                                          <p:val>
                                            <p:strVal val="#ppt_h"/>
                                          </p:val>
                                        </p:tav>
                                      </p:tavLst>
                                    </p:anim>
                                    <p:animEffect transition="in" filter="fade">
                                      <p:cBhvr>
                                        <p:cTn id="68" dur="1000"/>
                                        <p:tgtEl>
                                          <p:spTgt spid="15417"/>
                                        </p:tgtEl>
                                      </p:cBhvr>
                                    </p:animEffect>
                                  </p:childTnLst>
                                </p:cTn>
                              </p:par>
                              <p:par>
                                <p:cTn id="69" presetID="50" presetClass="entr" presetSubtype="0" decel="100000" fill="hold" grpId="0" nodeType="withEffect">
                                  <p:stCondLst>
                                    <p:cond delay="0"/>
                                  </p:stCondLst>
                                  <p:childTnLst>
                                    <p:set>
                                      <p:cBhvr>
                                        <p:cTn id="70" dur="1" fill="hold">
                                          <p:stCondLst>
                                            <p:cond delay="0"/>
                                          </p:stCondLst>
                                        </p:cTn>
                                        <p:tgtEl>
                                          <p:spTgt spid="15418"/>
                                        </p:tgtEl>
                                        <p:attrNameLst>
                                          <p:attrName>style.visibility</p:attrName>
                                        </p:attrNameLst>
                                      </p:cBhvr>
                                      <p:to>
                                        <p:strVal val="visible"/>
                                      </p:to>
                                    </p:set>
                                    <p:anim calcmode="lin" valueType="num">
                                      <p:cBhvr>
                                        <p:cTn id="71" dur="1000" fill="hold"/>
                                        <p:tgtEl>
                                          <p:spTgt spid="15418"/>
                                        </p:tgtEl>
                                        <p:attrNameLst>
                                          <p:attrName>ppt_w</p:attrName>
                                        </p:attrNameLst>
                                      </p:cBhvr>
                                      <p:tavLst>
                                        <p:tav tm="0">
                                          <p:val>
                                            <p:strVal val="#ppt_w+.3"/>
                                          </p:val>
                                        </p:tav>
                                        <p:tav tm="100000">
                                          <p:val>
                                            <p:strVal val="#ppt_w"/>
                                          </p:val>
                                        </p:tav>
                                      </p:tavLst>
                                    </p:anim>
                                    <p:anim calcmode="lin" valueType="num">
                                      <p:cBhvr>
                                        <p:cTn id="72" dur="1000" fill="hold"/>
                                        <p:tgtEl>
                                          <p:spTgt spid="15418"/>
                                        </p:tgtEl>
                                        <p:attrNameLst>
                                          <p:attrName>ppt_h</p:attrName>
                                        </p:attrNameLst>
                                      </p:cBhvr>
                                      <p:tavLst>
                                        <p:tav tm="0">
                                          <p:val>
                                            <p:strVal val="#ppt_h"/>
                                          </p:val>
                                        </p:tav>
                                        <p:tav tm="100000">
                                          <p:val>
                                            <p:strVal val="#ppt_h"/>
                                          </p:val>
                                        </p:tav>
                                      </p:tavLst>
                                    </p:anim>
                                    <p:animEffect transition="in" filter="fade">
                                      <p:cBhvr>
                                        <p:cTn id="73" dur="1000"/>
                                        <p:tgtEl>
                                          <p:spTgt spid="15418"/>
                                        </p:tgtEl>
                                      </p:cBhvr>
                                    </p:animEffect>
                                  </p:childTnLst>
                                </p:cTn>
                              </p:par>
                            </p:childTnLst>
                          </p:cTn>
                        </p:par>
                        <p:par>
                          <p:cTn id="74" fill="hold" nodeType="afterGroup">
                            <p:stCondLst>
                              <p:cond delay="3000"/>
                            </p:stCondLst>
                            <p:childTnLst>
                              <p:par>
                                <p:cTn id="75" presetID="17" presetClass="entr" presetSubtype="10" fill="hold" grpId="0" nodeType="afterEffect">
                                  <p:stCondLst>
                                    <p:cond delay="0"/>
                                  </p:stCondLst>
                                  <p:childTnLst>
                                    <p:set>
                                      <p:cBhvr>
                                        <p:cTn id="76" dur="1" fill="hold">
                                          <p:stCondLst>
                                            <p:cond delay="0"/>
                                          </p:stCondLst>
                                        </p:cTn>
                                        <p:tgtEl>
                                          <p:spTgt spid="15420"/>
                                        </p:tgtEl>
                                        <p:attrNameLst>
                                          <p:attrName>style.visibility</p:attrName>
                                        </p:attrNameLst>
                                      </p:cBhvr>
                                      <p:to>
                                        <p:strVal val="visible"/>
                                      </p:to>
                                    </p:set>
                                    <p:anim calcmode="lin" valueType="num">
                                      <p:cBhvr>
                                        <p:cTn id="77" dur="500" fill="hold"/>
                                        <p:tgtEl>
                                          <p:spTgt spid="15420"/>
                                        </p:tgtEl>
                                        <p:attrNameLst>
                                          <p:attrName>ppt_w</p:attrName>
                                        </p:attrNameLst>
                                      </p:cBhvr>
                                      <p:tavLst>
                                        <p:tav tm="0">
                                          <p:val>
                                            <p:fltVal val="0"/>
                                          </p:val>
                                        </p:tav>
                                        <p:tav tm="100000">
                                          <p:val>
                                            <p:strVal val="#ppt_w"/>
                                          </p:val>
                                        </p:tav>
                                      </p:tavLst>
                                    </p:anim>
                                    <p:anim calcmode="lin" valueType="num">
                                      <p:cBhvr>
                                        <p:cTn id="78" dur="500" fill="hold"/>
                                        <p:tgtEl>
                                          <p:spTgt spid="15420"/>
                                        </p:tgtEl>
                                        <p:attrNameLst>
                                          <p:attrName>ppt_h</p:attrName>
                                        </p:attrNameLst>
                                      </p:cBhvr>
                                      <p:tavLst>
                                        <p:tav tm="0">
                                          <p:val>
                                            <p:strVal val="#ppt_h"/>
                                          </p:val>
                                        </p:tav>
                                        <p:tav tm="100000">
                                          <p:val>
                                            <p:strVal val="#ppt_h"/>
                                          </p:val>
                                        </p:tav>
                                      </p:tavLst>
                                    </p:anim>
                                  </p:childTnLst>
                                </p:cTn>
                              </p:par>
                            </p:childTnLst>
                          </p:cTn>
                        </p:par>
                        <p:par>
                          <p:cTn id="79" fill="hold" nodeType="afterGroup">
                            <p:stCondLst>
                              <p:cond delay="3500"/>
                            </p:stCondLst>
                            <p:childTnLst>
                              <p:par>
                                <p:cTn id="80" presetID="17" presetClass="entr" presetSubtype="10" fill="hold" grpId="0" nodeType="afterEffect">
                                  <p:stCondLst>
                                    <p:cond delay="0"/>
                                  </p:stCondLst>
                                  <p:childTnLst>
                                    <p:set>
                                      <p:cBhvr>
                                        <p:cTn id="81" dur="1" fill="hold">
                                          <p:stCondLst>
                                            <p:cond delay="0"/>
                                          </p:stCondLst>
                                        </p:cTn>
                                        <p:tgtEl>
                                          <p:spTgt spid="15421"/>
                                        </p:tgtEl>
                                        <p:attrNameLst>
                                          <p:attrName>style.visibility</p:attrName>
                                        </p:attrNameLst>
                                      </p:cBhvr>
                                      <p:to>
                                        <p:strVal val="visible"/>
                                      </p:to>
                                    </p:set>
                                    <p:anim calcmode="lin" valueType="num">
                                      <p:cBhvr>
                                        <p:cTn id="82" dur="500" fill="hold"/>
                                        <p:tgtEl>
                                          <p:spTgt spid="15421"/>
                                        </p:tgtEl>
                                        <p:attrNameLst>
                                          <p:attrName>ppt_w</p:attrName>
                                        </p:attrNameLst>
                                      </p:cBhvr>
                                      <p:tavLst>
                                        <p:tav tm="0">
                                          <p:val>
                                            <p:fltVal val="0"/>
                                          </p:val>
                                        </p:tav>
                                        <p:tav tm="100000">
                                          <p:val>
                                            <p:strVal val="#ppt_w"/>
                                          </p:val>
                                        </p:tav>
                                      </p:tavLst>
                                    </p:anim>
                                    <p:anim calcmode="lin" valueType="num">
                                      <p:cBhvr>
                                        <p:cTn id="83" dur="500" fill="hold"/>
                                        <p:tgtEl>
                                          <p:spTgt spid="15421"/>
                                        </p:tgtEl>
                                        <p:attrNameLst>
                                          <p:attrName>ppt_h</p:attrName>
                                        </p:attrNameLst>
                                      </p:cBhvr>
                                      <p:tavLst>
                                        <p:tav tm="0">
                                          <p:val>
                                            <p:strVal val="#ppt_h"/>
                                          </p:val>
                                        </p:tav>
                                        <p:tav tm="100000">
                                          <p:val>
                                            <p:strVal val="#ppt_h"/>
                                          </p:val>
                                        </p:tav>
                                      </p:tavLst>
                                    </p:anim>
                                  </p:childTnLst>
                                </p:cTn>
                              </p:par>
                            </p:childTnLst>
                          </p:cTn>
                        </p:par>
                        <p:par>
                          <p:cTn id="84" fill="hold" nodeType="afterGroup">
                            <p:stCondLst>
                              <p:cond delay="4000"/>
                            </p:stCondLst>
                            <p:childTnLst>
                              <p:par>
                                <p:cTn id="85" presetID="1" presetClass="entr" presetSubtype="0" fill="hold" nodeType="afterEffect">
                                  <p:stCondLst>
                                    <p:cond delay="0"/>
                                  </p:stCondLst>
                                  <p:childTnLst>
                                    <p:set>
                                      <p:cBhvr>
                                        <p:cTn id="86" dur="1" fill="hold">
                                          <p:stCondLst>
                                            <p:cond delay="0"/>
                                          </p:stCondLst>
                                        </p:cTn>
                                        <p:tgtEl>
                                          <p:spTgt spid="15422"/>
                                        </p:tgtEl>
                                        <p:attrNameLst>
                                          <p:attrName>style.visibility</p:attrName>
                                        </p:attrNameLst>
                                      </p:cBhvr>
                                      <p:to>
                                        <p:strVal val="visible"/>
                                      </p:to>
                                    </p:set>
                                  </p:childTnLst>
                                </p:cTn>
                              </p:par>
                              <p:par>
                                <p:cTn id="87" presetID="2" presetClass="entr" presetSubtype="4" fill="hold" grpId="0" nodeType="withEffect">
                                  <p:stCondLst>
                                    <p:cond delay="0"/>
                                  </p:stCondLst>
                                  <p:childTnLst>
                                    <p:set>
                                      <p:cBhvr>
                                        <p:cTn id="88" dur="1" fill="hold">
                                          <p:stCondLst>
                                            <p:cond delay="0"/>
                                          </p:stCondLst>
                                        </p:cTn>
                                        <p:tgtEl>
                                          <p:spTgt spid="15423"/>
                                        </p:tgtEl>
                                        <p:attrNameLst>
                                          <p:attrName>style.visibility</p:attrName>
                                        </p:attrNameLst>
                                      </p:cBhvr>
                                      <p:to>
                                        <p:strVal val="visible"/>
                                      </p:to>
                                    </p:set>
                                    <p:anim calcmode="lin" valueType="num">
                                      <p:cBhvr additive="base">
                                        <p:cTn id="89" dur="500" fill="hold"/>
                                        <p:tgtEl>
                                          <p:spTgt spid="15423"/>
                                        </p:tgtEl>
                                        <p:attrNameLst>
                                          <p:attrName>ppt_x</p:attrName>
                                        </p:attrNameLst>
                                      </p:cBhvr>
                                      <p:tavLst>
                                        <p:tav tm="0">
                                          <p:val>
                                            <p:strVal val="#ppt_x"/>
                                          </p:val>
                                        </p:tav>
                                        <p:tav tm="100000">
                                          <p:val>
                                            <p:strVal val="#ppt_x"/>
                                          </p:val>
                                        </p:tav>
                                      </p:tavLst>
                                    </p:anim>
                                    <p:anim calcmode="lin" valueType="num">
                                      <p:cBhvr additive="base">
                                        <p:cTn id="90" dur="500" fill="hold"/>
                                        <p:tgtEl>
                                          <p:spTgt spid="15423"/>
                                        </p:tgtEl>
                                        <p:attrNameLst>
                                          <p:attrName>ppt_y</p:attrName>
                                        </p:attrNameLst>
                                      </p:cBhvr>
                                      <p:tavLst>
                                        <p:tav tm="0">
                                          <p:val>
                                            <p:strVal val="1+#ppt_h/2"/>
                                          </p:val>
                                        </p:tav>
                                        <p:tav tm="100000">
                                          <p:val>
                                            <p:strVal val="#ppt_y"/>
                                          </p:val>
                                        </p:tav>
                                      </p:tavLst>
                                    </p:anim>
                                  </p:childTnLst>
                                </p:cTn>
                              </p:par>
                            </p:childTnLst>
                          </p:cTn>
                        </p:par>
                        <p:par>
                          <p:cTn id="91" fill="hold" nodeType="afterGroup">
                            <p:stCondLst>
                              <p:cond delay="4500"/>
                            </p:stCondLst>
                            <p:childTnLst>
                              <p:par>
                                <p:cTn id="92" presetID="1" presetClass="entr" presetSubtype="0" fill="hold" nodeType="afterEffect">
                                  <p:stCondLst>
                                    <p:cond delay="0"/>
                                  </p:stCondLst>
                                  <p:childTnLst>
                                    <p:set>
                                      <p:cBhvr>
                                        <p:cTn id="93" dur="1" fill="hold">
                                          <p:stCondLst>
                                            <p:cond delay="0"/>
                                          </p:stCondLst>
                                        </p:cTn>
                                        <p:tgtEl>
                                          <p:spTgt spid="15424"/>
                                        </p:tgtEl>
                                        <p:attrNameLst>
                                          <p:attrName>style.visibility</p:attrName>
                                        </p:attrNameLst>
                                      </p:cBhvr>
                                      <p:to>
                                        <p:strVal val="visible"/>
                                      </p:to>
                                    </p:set>
                                  </p:childTnLst>
                                </p:cTn>
                              </p:par>
                              <p:par>
                                <p:cTn id="94" presetID="2" presetClass="entr" presetSubtype="4" fill="hold" grpId="0" nodeType="withEffect">
                                  <p:stCondLst>
                                    <p:cond delay="0"/>
                                  </p:stCondLst>
                                  <p:childTnLst>
                                    <p:set>
                                      <p:cBhvr>
                                        <p:cTn id="95" dur="1" fill="hold">
                                          <p:stCondLst>
                                            <p:cond delay="0"/>
                                          </p:stCondLst>
                                        </p:cTn>
                                        <p:tgtEl>
                                          <p:spTgt spid="15425"/>
                                        </p:tgtEl>
                                        <p:attrNameLst>
                                          <p:attrName>style.visibility</p:attrName>
                                        </p:attrNameLst>
                                      </p:cBhvr>
                                      <p:to>
                                        <p:strVal val="visible"/>
                                      </p:to>
                                    </p:set>
                                    <p:anim calcmode="lin" valueType="num">
                                      <p:cBhvr additive="base">
                                        <p:cTn id="96" dur="500" fill="hold"/>
                                        <p:tgtEl>
                                          <p:spTgt spid="15425"/>
                                        </p:tgtEl>
                                        <p:attrNameLst>
                                          <p:attrName>ppt_x</p:attrName>
                                        </p:attrNameLst>
                                      </p:cBhvr>
                                      <p:tavLst>
                                        <p:tav tm="0">
                                          <p:val>
                                            <p:strVal val="#ppt_x"/>
                                          </p:val>
                                        </p:tav>
                                        <p:tav tm="100000">
                                          <p:val>
                                            <p:strVal val="#ppt_x"/>
                                          </p:val>
                                        </p:tav>
                                      </p:tavLst>
                                    </p:anim>
                                    <p:anim calcmode="lin" valueType="num">
                                      <p:cBhvr additive="base">
                                        <p:cTn id="97" dur="500" fill="hold"/>
                                        <p:tgtEl>
                                          <p:spTgt spid="15425"/>
                                        </p:tgtEl>
                                        <p:attrNameLst>
                                          <p:attrName>ppt_y</p:attrName>
                                        </p:attrNameLst>
                                      </p:cBhvr>
                                      <p:tavLst>
                                        <p:tav tm="0">
                                          <p:val>
                                            <p:strVal val="1+#ppt_h/2"/>
                                          </p:val>
                                        </p:tav>
                                        <p:tav tm="100000">
                                          <p:val>
                                            <p:strVal val="#ppt_y"/>
                                          </p:val>
                                        </p:tav>
                                      </p:tavLst>
                                    </p:anim>
                                  </p:childTnLst>
                                </p:cTn>
                              </p:par>
                            </p:childTnLst>
                          </p:cTn>
                        </p:par>
                      </p:childTnLst>
                    </p:cTn>
                  </p:par>
                  <p:par>
                    <p:cTn id="98" fill="hold" nodeType="clickPar">
                      <p:stCondLst>
                        <p:cond delay="indefinite"/>
                        <p:cond evt="onBegin" delay="0">
                          <p:tn val="97"/>
                        </p:cond>
                      </p:stCondLst>
                      <p:childTnLst>
                        <p:par>
                          <p:cTn id="99" fill="hold" nodeType="afterGroup">
                            <p:stCondLst>
                              <p:cond delay="0"/>
                            </p:stCondLst>
                            <p:childTnLst>
                              <p:par>
                                <p:cTn id="100" presetID="1" presetClass="entr" presetSubtype="0" fill="hold" grpId="0" nodeType="clickEffect">
                                  <p:stCondLst>
                                    <p:cond delay="0"/>
                                  </p:stCondLst>
                                  <p:childTnLst>
                                    <p:set>
                                      <p:cBhvr>
                                        <p:cTn id="101" dur="1" fill="hold">
                                          <p:stCondLst>
                                            <p:cond delay="0"/>
                                          </p:stCondLst>
                                        </p:cTn>
                                        <p:tgtEl>
                                          <p:spTgt spid="43"/>
                                        </p:tgtEl>
                                        <p:attrNameLst>
                                          <p:attrName>style.visibility</p:attrName>
                                        </p:attrNameLst>
                                      </p:cBhvr>
                                      <p:to>
                                        <p:strVal val="visible"/>
                                      </p:to>
                                    </p:set>
                                  </p:childTnLst>
                                </p:cTn>
                              </p:par>
                            </p:childTnLst>
                          </p:cTn>
                        </p:par>
                      </p:childTnLst>
                    </p:cTn>
                  </p:par>
                  <p:par>
                    <p:cTn id="102" fill="hold" nodeType="clickPar">
                      <p:stCondLst>
                        <p:cond delay="indefinite"/>
                        <p:cond evt="onBegin" delay="0">
                          <p:tn val="101"/>
                        </p:cond>
                      </p:stCondLst>
                      <p:childTnLst>
                        <p:par>
                          <p:cTn id="103" fill="hold" nodeType="afterGroup">
                            <p:stCondLst>
                              <p:cond delay="0"/>
                            </p:stCondLst>
                            <p:childTnLst>
                              <p:par>
                                <p:cTn id="104" presetID="1" presetClass="entr" presetSubtype="0" fill="hold" grpId="0" nodeType="clickEffect">
                                  <p:stCondLst>
                                    <p:cond delay="0"/>
                                  </p:stCondLst>
                                  <p:childTnLst>
                                    <p:set>
                                      <p:cBhvr>
                                        <p:cTn id="105" dur="1" fill="hold">
                                          <p:stCondLst>
                                            <p:cond delay="0"/>
                                          </p:stCondLst>
                                        </p:cTn>
                                        <p:tgtEl>
                                          <p:spTgt spid="17429"/>
                                        </p:tgtEl>
                                        <p:attrNameLst>
                                          <p:attrName>style.visibility</p:attrName>
                                        </p:attrNameLst>
                                      </p:cBhvr>
                                      <p:to>
                                        <p:strVal val="visible"/>
                                      </p:to>
                                    </p:set>
                                  </p:childTnLst>
                                </p:cTn>
                              </p:par>
                              <p:par>
                                <p:cTn id="106" presetID="1" presetClass="entr" presetSubtype="0" fill="hold" grpId="0" nodeType="withEffect">
                                  <p:stCondLst>
                                    <p:cond delay="0"/>
                                  </p:stCondLst>
                                  <p:childTnLst>
                                    <p:set>
                                      <p:cBhvr>
                                        <p:cTn id="107" dur="1" fill="hold">
                                          <p:stCondLst>
                                            <p:cond delay="0"/>
                                          </p:stCondLst>
                                        </p:cTn>
                                        <p:tgtEl>
                                          <p:spTgt spid="77882"/>
                                        </p:tgtEl>
                                        <p:attrNameLst>
                                          <p:attrName>style.visibility</p:attrName>
                                        </p:attrNameLst>
                                      </p:cBhvr>
                                      <p:to>
                                        <p:strVal val="visible"/>
                                      </p:to>
                                    </p:set>
                                  </p:childTnLst>
                                </p:cTn>
                              </p:par>
                            </p:childTnLst>
                          </p:cTn>
                        </p:par>
                      </p:childTnLst>
                    </p:cTn>
                  </p:par>
                  <p:par>
                    <p:cTn id="108" fill="hold" nodeType="clickPar">
                      <p:stCondLst>
                        <p:cond delay="indefinite"/>
                        <p:cond evt="onBegin" delay="0">
                          <p:tn val="107"/>
                        </p:cond>
                      </p:stCondLst>
                      <p:childTnLst>
                        <p:par>
                          <p:cTn id="109" fill="hold" nodeType="afterGroup">
                            <p:stCondLst>
                              <p:cond delay="0"/>
                            </p:stCondLst>
                            <p:childTnLst>
                              <p:par>
                                <p:cTn id="110" presetID="1" presetClass="entr" presetSubtype="0" fill="hold" grpId="0" nodeType="clickEffect">
                                  <p:stCondLst>
                                    <p:cond delay="0"/>
                                  </p:stCondLst>
                                  <p:childTnLst>
                                    <p:set>
                                      <p:cBhvr>
                                        <p:cTn id="111" dur="1" fill="hold">
                                          <p:stCondLst>
                                            <p:cond delay="0"/>
                                          </p:stCondLst>
                                        </p:cTn>
                                        <p:tgtEl>
                                          <p:spTgt spid="13"/>
                                        </p:tgtEl>
                                        <p:attrNameLst>
                                          <p:attrName>style.visibility</p:attrName>
                                        </p:attrNameLst>
                                      </p:cBhvr>
                                      <p:to>
                                        <p:strVal val="visible"/>
                                      </p:to>
                                    </p:set>
                                  </p:childTnLst>
                                </p:cTn>
                              </p:par>
                              <p:par>
                                <p:cTn id="112" presetID="1" presetClass="entr" presetSubtype="0" fill="hold" grpId="0" nodeType="withEffect">
                                  <p:stCondLst>
                                    <p:cond delay="0"/>
                                  </p:stCondLst>
                                  <p:childTnLst>
                                    <p:set>
                                      <p:cBhvr>
                                        <p:cTn id="113" dur="1" fill="hold">
                                          <p:stCondLst>
                                            <p:cond delay="0"/>
                                          </p:stCondLst>
                                        </p:cTn>
                                        <p:tgtEl>
                                          <p:spTgt spid="9"/>
                                        </p:tgtEl>
                                        <p:attrNameLst>
                                          <p:attrName>style.visibility</p:attrName>
                                        </p:attrNameLst>
                                      </p:cBhvr>
                                      <p:to>
                                        <p:strVal val="visible"/>
                                      </p:to>
                                    </p:set>
                                  </p:childTnLst>
                                </p:cTn>
                              </p:par>
                              <p:par>
                                <p:cTn id="114" presetID="1" presetClass="entr" presetSubtype="0" fill="hold" grpId="0" nodeType="withEffect">
                                  <p:stCondLst>
                                    <p:cond delay="0"/>
                                  </p:stCondLst>
                                  <p:childTnLst>
                                    <p:set>
                                      <p:cBhvr>
                                        <p:cTn id="115" dur="1" fill="hold">
                                          <p:stCondLst>
                                            <p:cond delay="0"/>
                                          </p:stCondLst>
                                        </p:cTn>
                                        <p:tgtEl>
                                          <p:spTgt spid="14"/>
                                        </p:tgtEl>
                                        <p:attrNameLst>
                                          <p:attrName>style.visibility</p:attrName>
                                        </p:attrNameLst>
                                      </p:cBhvr>
                                      <p:to>
                                        <p:strVal val="visible"/>
                                      </p:to>
                                    </p:set>
                                  </p:childTnLst>
                                </p:cTn>
                              </p:par>
                              <p:par>
                                <p:cTn id="116" presetID="1" presetClass="entr" presetSubtype="0" fill="hold" grpId="0" nodeType="withEffect">
                                  <p:stCondLst>
                                    <p:cond delay="0"/>
                                  </p:stCondLst>
                                  <p:childTnLst>
                                    <p:set>
                                      <p:cBhvr>
                                        <p:cTn id="117" dur="1" fill="hold">
                                          <p:stCondLst>
                                            <p:cond delay="0"/>
                                          </p:stCondLst>
                                        </p:cTn>
                                        <p:tgtEl>
                                          <p:spTgt spid="10"/>
                                        </p:tgtEl>
                                        <p:attrNameLst>
                                          <p:attrName>style.visibility</p:attrName>
                                        </p:attrNameLst>
                                      </p:cBhvr>
                                      <p:to>
                                        <p:strVal val="visible"/>
                                      </p:to>
                                    </p:set>
                                  </p:childTnLst>
                                </p:cTn>
                              </p:par>
                            </p:childTnLst>
                          </p:cTn>
                        </p:par>
                      </p:childTnLst>
                    </p:cTn>
                  </p:par>
                  <p:par>
                    <p:cTn id="118" fill="hold" nodeType="clickPar">
                      <p:stCondLst>
                        <p:cond delay="indefinite"/>
                        <p:cond evt="onBegin" delay="0">
                          <p:tn val="117"/>
                        </p:cond>
                      </p:stCondLst>
                      <p:childTnLst>
                        <p:par>
                          <p:cTn id="119" fill="hold" nodeType="afterGroup">
                            <p:stCondLst>
                              <p:cond delay="0"/>
                            </p:stCondLst>
                            <p:childTnLst>
                              <p:par>
                                <p:cTn id="120" presetID="1" presetClass="entr" presetSubtype="0" fill="hold" grpId="0" nodeType="clickEffect">
                                  <p:stCondLst>
                                    <p:cond delay="0"/>
                                  </p:stCondLst>
                                  <p:childTnLst>
                                    <p:set>
                                      <p:cBhvr>
                                        <p:cTn id="121" dur="1" fill="hold">
                                          <p:stCondLst>
                                            <p:cond delay="0"/>
                                          </p:stCondLst>
                                        </p:cTn>
                                        <p:tgtEl>
                                          <p:spTgt spid="44"/>
                                        </p:tgtEl>
                                        <p:attrNameLst>
                                          <p:attrName>style.visibility</p:attrName>
                                        </p:attrNameLst>
                                      </p:cBhvr>
                                      <p:to>
                                        <p:strVal val="visible"/>
                                      </p:to>
                                    </p:set>
                                  </p:childTnLst>
                                </p:cTn>
                              </p:par>
                            </p:childTnLst>
                          </p:cTn>
                        </p:par>
                      </p:childTnLst>
                    </p:cTn>
                  </p:par>
                  <p:par>
                    <p:cTn id="122" fill="hold" nodeType="clickPar">
                      <p:stCondLst>
                        <p:cond delay="indefinite"/>
                        <p:cond evt="onBegin" delay="0">
                          <p:tn val="121"/>
                        </p:cond>
                      </p:stCondLst>
                      <p:childTnLst>
                        <p:par>
                          <p:cTn id="123" fill="hold" nodeType="afterGroup">
                            <p:stCondLst>
                              <p:cond delay="0"/>
                            </p:stCondLst>
                            <p:childTnLst>
                              <p:par>
                                <p:cTn id="124" presetID="1" presetClass="entr" presetSubtype="0" fill="hold" grpId="0" nodeType="clickEffect">
                                  <p:stCondLst>
                                    <p:cond delay="0"/>
                                  </p:stCondLst>
                                  <p:childTnLst>
                                    <p:set>
                                      <p:cBhvr>
                                        <p:cTn id="125" dur="1" fill="hold">
                                          <p:stCondLst>
                                            <p:cond delay="0"/>
                                          </p:stCondLst>
                                        </p:cTn>
                                        <p:tgtEl>
                                          <p:spTgt spid="7"/>
                                        </p:tgtEl>
                                        <p:attrNameLst>
                                          <p:attrName>style.visibility</p:attrName>
                                        </p:attrNameLst>
                                      </p:cBhvr>
                                      <p:to>
                                        <p:strVal val="visible"/>
                                      </p:to>
                                    </p:set>
                                  </p:childTnLst>
                                </p:cTn>
                              </p:par>
                              <p:par>
                                <p:cTn id="126" presetID="1" presetClass="entr" presetSubtype="0" fill="hold" grpId="0" nodeType="withEffect">
                                  <p:stCondLst>
                                    <p:cond delay="0"/>
                                  </p:stCondLst>
                                  <p:childTnLst>
                                    <p:set>
                                      <p:cBhvr>
                                        <p:cTn id="127" dur="1" fill="hold">
                                          <p:stCondLst>
                                            <p:cond delay="0"/>
                                          </p:stCondLst>
                                        </p:cTn>
                                        <p:tgtEl>
                                          <p:spTgt spid="8"/>
                                        </p:tgtEl>
                                        <p:attrNameLst>
                                          <p:attrName>style.visibility</p:attrName>
                                        </p:attrNameLst>
                                      </p:cBhvr>
                                      <p:to>
                                        <p:strVal val="visible"/>
                                      </p:to>
                                    </p:set>
                                  </p:childTnLst>
                                </p:cTn>
                              </p:par>
                              <p:par>
                                <p:cTn id="128" presetID="1" presetClass="entr" presetSubtype="0" fill="hold" grpId="0" nodeType="withEffect">
                                  <p:stCondLst>
                                    <p:cond delay="0"/>
                                  </p:stCondLst>
                                  <p:childTnLst>
                                    <p:set>
                                      <p:cBhvr>
                                        <p:cTn id="129" dur="1" fill="hold">
                                          <p:stCondLst>
                                            <p:cond delay="0"/>
                                          </p:stCondLst>
                                        </p:cTn>
                                        <p:tgtEl>
                                          <p:spTgt spid="11"/>
                                        </p:tgtEl>
                                        <p:attrNameLst>
                                          <p:attrName>style.visibility</p:attrName>
                                        </p:attrNameLst>
                                      </p:cBhvr>
                                      <p:to>
                                        <p:strVal val="visible"/>
                                      </p:to>
                                    </p:set>
                                  </p:childTnLst>
                                </p:cTn>
                              </p:par>
                              <p:par>
                                <p:cTn id="130" presetID="1" presetClass="entr" presetSubtype="0" fill="hold" grpId="0" nodeType="withEffect">
                                  <p:stCondLst>
                                    <p:cond delay="0"/>
                                  </p:stCondLst>
                                  <p:childTnLst>
                                    <p:set>
                                      <p:cBhvr>
                                        <p:cTn id="131" dur="1" fill="hold">
                                          <p:stCondLst>
                                            <p:cond delay="0"/>
                                          </p:stCondLst>
                                        </p:cTn>
                                        <p:tgtEl>
                                          <p:spTgt spid="12"/>
                                        </p:tgtEl>
                                        <p:attrNameLst>
                                          <p:attrName>style.visibility</p:attrName>
                                        </p:attrNameLst>
                                      </p:cBhvr>
                                      <p:to>
                                        <p:strVal val="visible"/>
                                      </p:to>
                                    </p:set>
                                  </p:childTnLst>
                                </p:cTn>
                              </p:par>
                            </p:childTnLst>
                          </p:cTn>
                        </p:par>
                      </p:childTnLst>
                    </p:cTn>
                  </p:par>
                  <p:par>
                    <p:cTn id="132" fill="hold" nodeType="clickPar">
                      <p:stCondLst>
                        <p:cond delay="indefinite"/>
                        <p:cond evt="onBegin" delay="0">
                          <p:tn val="131"/>
                        </p:cond>
                      </p:stCondLst>
                      <p:childTnLst>
                        <p:par>
                          <p:cTn id="133" fill="hold" nodeType="afterGroup">
                            <p:stCondLst>
                              <p:cond delay="0"/>
                            </p:stCondLst>
                            <p:childTnLst>
                              <p:par>
                                <p:cTn id="134" presetID="1" presetClass="entr" presetSubtype="0" fill="hold" grpId="0" nodeType="clickEffect">
                                  <p:stCondLst>
                                    <p:cond delay="0"/>
                                  </p:stCondLst>
                                  <p:childTnLst>
                                    <p:set>
                                      <p:cBhvr>
                                        <p:cTn id="135" dur="1" fill="hold">
                                          <p:stCondLst>
                                            <p:cond delay="0"/>
                                          </p:stCondLst>
                                        </p:cTn>
                                        <p:tgtEl>
                                          <p:spTgt spid="45"/>
                                        </p:tgtEl>
                                        <p:attrNameLst>
                                          <p:attrName>style.visibility</p:attrName>
                                        </p:attrNameLst>
                                      </p:cBhvr>
                                      <p:to>
                                        <p:strVal val="visible"/>
                                      </p:to>
                                    </p:set>
                                  </p:childTnLst>
                                </p:cTn>
                              </p:par>
                            </p:childTnLst>
                          </p:cTn>
                        </p:par>
                      </p:childTnLst>
                    </p:cTn>
                  </p:par>
                  <p:par>
                    <p:cTn id="136" fill="hold" nodeType="clickPar">
                      <p:stCondLst>
                        <p:cond delay="indefinite"/>
                        <p:cond evt="onBegin" delay="0">
                          <p:tn val="135"/>
                        </p:cond>
                      </p:stCondLst>
                      <p:childTnLst>
                        <p:par>
                          <p:cTn id="137" fill="hold" nodeType="afterGroup">
                            <p:stCondLst>
                              <p:cond delay="0"/>
                            </p:stCondLst>
                            <p:childTnLst>
                              <p:par>
                                <p:cTn id="138" presetID="1" presetClass="entr" presetSubtype="0" fill="hold" grpId="0" nodeType="clickEffect">
                                  <p:stCondLst>
                                    <p:cond delay="0"/>
                                  </p:stCondLst>
                                  <p:childTnLst>
                                    <p:set>
                                      <p:cBhvr>
                                        <p:cTn id="139" dur="1" fill="hold">
                                          <p:stCondLst>
                                            <p:cond delay="0"/>
                                          </p:stCondLst>
                                        </p:cTn>
                                        <p:tgtEl>
                                          <p:spTgt spid="15427"/>
                                        </p:tgtEl>
                                        <p:attrNameLst>
                                          <p:attrName>style.visibility</p:attrName>
                                        </p:attrNameLst>
                                      </p:cBhvr>
                                      <p:to>
                                        <p:strVal val="visible"/>
                                      </p:to>
                                    </p:set>
                                  </p:childTnLst>
                                </p:cTn>
                              </p:par>
                              <p:par>
                                <p:cTn id="140" presetID="1" presetClass="entr" presetSubtype="0" fill="hold" grpId="0" nodeType="withEffect">
                                  <p:stCondLst>
                                    <p:cond delay="0"/>
                                  </p:stCondLst>
                                  <p:childTnLst>
                                    <p:set>
                                      <p:cBhvr>
                                        <p:cTn id="141" dur="1" fill="hold">
                                          <p:stCondLst>
                                            <p:cond delay="0"/>
                                          </p:stCondLst>
                                        </p:cTn>
                                        <p:tgtEl>
                                          <p:spTgt spid="15426"/>
                                        </p:tgtEl>
                                        <p:attrNameLst>
                                          <p:attrName>style.visibility</p:attrName>
                                        </p:attrNameLst>
                                      </p:cBhvr>
                                      <p:to>
                                        <p:strVal val="visible"/>
                                      </p:to>
                                    </p:set>
                                  </p:childTnLst>
                                </p:cTn>
                              </p:par>
                              <p:par>
                                <p:cTn id="142" presetID="1" presetClass="entr" presetSubtype="0" fill="hold" grpId="0" nodeType="withEffect">
                                  <p:stCondLst>
                                    <p:cond delay="0"/>
                                  </p:stCondLst>
                                  <p:childTnLst>
                                    <p:set>
                                      <p:cBhvr>
                                        <p:cTn id="143" dur="1" fill="hold">
                                          <p:stCondLst>
                                            <p:cond delay="0"/>
                                          </p:stCondLst>
                                        </p:cTn>
                                        <p:tgtEl>
                                          <p:spTgt spid="154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15382" grpId="0"/>
      <p:bldP spid="15388" grpId="0"/>
      <p:bldP spid="17429" grpId="0"/>
      <p:bldP spid="77882" grpId="0"/>
      <p:bldP spid="15406" grpId="0"/>
      <p:bldP spid="15417" grpId="0"/>
      <p:bldP spid="15418" grpId="0"/>
      <p:bldP spid="15419" grpId="0"/>
      <p:bldP spid="15420" grpId="0"/>
      <p:bldP spid="15421" grpId="0"/>
      <p:bldP spid="15423" grpId="0"/>
      <p:bldP spid="15425" grpId="0"/>
      <p:bldP spid="15426" grpId="0"/>
      <p:bldP spid="15427" grpId="0"/>
      <p:bldP spid="7" grpId="0"/>
      <p:bldP spid="8" grpId="0"/>
      <p:bldP spid="9" grpId="0"/>
      <p:bldP spid="10" grpId="0"/>
      <p:bldP spid="11" grpId="0"/>
      <p:bldP spid="12" grpId="0"/>
      <p:bldP spid="13" grpId="0"/>
      <p:bldP spid="14" grpId="0"/>
      <p:bldP spid="43" grpId="0"/>
      <p:bldP spid="44" grpId="0"/>
      <p:bldP spid="45"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p:cNvGraphicFramePr>
          <p:nvPr>
            <p:custDataLst>
              <p:tags r:id="rId2"/>
            </p:custDataLst>
          </p:nvPr>
        </p:nvGraphicFramePr>
        <p:xfrm>
          <a:off x="161290" y="431800"/>
          <a:ext cx="11588750" cy="5865368"/>
        </p:xfrm>
        <a:graphic>
          <a:graphicData uri="http://schemas.openxmlformats.org/drawingml/2006/table">
            <a:tbl>
              <a:tblPr firstRow="1" bandRow="1">
                <a:tableStyleId>{69CF1AB2-1976-4502-BF36-3FF5EA218861}</a:tableStyleId>
              </a:tblPr>
              <a:tblGrid>
                <a:gridCol w="5887720"/>
                <a:gridCol w="5701030"/>
              </a:tblGrid>
              <a:tr h="1377950">
                <a:tc>
                  <a:txBody>
                    <a:bodyPr vert="horz" wrap="square"/>
                    <a:lstStyle/>
                    <a:p>
                      <a:pPr algn="ctr">
                        <a:lnSpc>
                          <a:spcPct val="120000"/>
                        </a:lnSpc>
                        <a:buNone/>
                      </a:pPr>
                      <a:r>
                        <a:rPr lang="en-US" altLang="zh-CN" sz="3600" b="1"/>
                        <a:t>1500</a:t>
                      </a:r>
                      <a:r>
                        <a:rPr lang="zh-CN" altLang="en-US" sz="3600" b="1"/>
                        <a:t>新航路开辟</a:t>
                      </a:r>
                      <a:r>
                        <a:rPr lang="en-US" altLang="zh-CN" sz="3600" b="1"/>
                        <a:t>-</a:t>
                      </a:r>
                      <a:endParaRPr lang="en-US" altLang="zh-CN" sz="3600" b="1"/>
                    </a:p>
                    <a:p>
                      <a:pPr algn="ctr">
                        <a:lnSpc>
                          <a:spcPct val="120000"/>
                        </a:lnSpc>
                        <a:buNone/>
                      </a:pPr>
                      <a:r>
                        <a:rPr lang="en-US" altLang="zh-CN" sz="3600" b="1"/>
                        <a:t>1760</a:t>
                      </a:r>
                      <a:r>
                        <a:rPr lang="zh-CN" altLang="en-US" sz="3600" b="1"/>
                        <a:t>第一次工业革命</a:t>
                      </a:r>
                      <a:endParaRPr lang="zh-CN" altLang="en-US" sz="3600" b="1"/>
                    </a:p>
                  </a:txBody>
                  <a:tcPr anchor="ctr"/>
                </a:tc>
                <a:tc>
                  <a:txBody>
                    <a:bodyPr vert="horz" wrap="square"/>
                    <a:lstStyle/>
                    <a:p>
                      <a:pPr algn="ctr">
                        <a:lnSpc>
                          <a:spcPct val="120000"/>
                        </a:lnSpc>
                        <a:buNone/>
                      </a:pPr>
                      <a:r>
                        <a:rPr lang="zh-CN" altLang="en-US" sz="3600" b="1"/>
                        <a:t>殖民体系开始建立</a:t>
                      </a:r>
                      <a:endParaRPr lang="zh-CN" altLang="en-US" sz="3600" b="1"/>
                    </a:p>
                  </a:txBody>
                  <a:tcPr anchor="ctr"/>
                </a:tc>
              </a:tr>
              <a:tr h="1379220">
                <a:tc>
                  <a:txBody>
                    <a:bodyPr vert="horz" wrap="square"/>
                    <a:lstStyle/>
                    <a:p>
                      <a:pPr algn="ctr">
                        <a:lnSpc>
                          <a:spcPct val="120000"/>
                        </a:lnSpc>
                        <a:buNone/>
                      </a:pPr>
                      <a:r>
                        <a:rPr lang="en-US" altLang="zh-CN" sz="3600" b="1"/>
                        <a:t>1760</a:t>
                      </a:r>
                      <a:r>
                        <a:rPr lang="zh-CN" altLang="en-US" sz="3600" b="1"/>
                        <a:t>第一次工业革命</a:t>
                      </a:r>
                      <a:r>
                        <a:rPr lang="en-US" altLang="zh-CN" sz="3600" b="1"/>
                        <a:t>-</a:t>
                      </a:r>
                      <a:endParaRPr lang="en-US" altLang="zh-CN" sz="3600" b="1"/>
                    </a:p>
                    <a:p>
                      <a:pPr algn="ctr">
                        <a:lnSpc>
                          <a:spcPct val="120000"/>
                        </a:lnSpc>
                        <a:buNone/>
                      </a:pPr>
                      <a:r>
                        <a:rPr lang="en-US" altLang="zh-CN" sz="3600" b="1"/>
                        <a:t>1870</a:t>
                      </a:r>
                      <a:r>
                        <a:rPr lang="zh-CN" altLang="en-US" sz="3600" b="1"/>
                        <a:t>第二次工业革命</a:t>
                      </a:r>
                      <a:endParaRPr lang="zh-CN" altLang="en-US" sz="3600" b="1"/>
                    </a:p>
                  </a:txBody>
                  <a:tcPr anchor="ctr"/>
                </a:tc>
                <a:tc>
                  <a:txBody>
                    <a:bodyPr vert="horz" wrap="square"/>
                    <a:lstStyle/>
                    <a:p>
                      <a:pPr algn="ctr">
                        <a:lnSpc>
                          <a:spcPct val="120000"/>
                        </a:lnSpc>
                        <a:buNone/>
                      </a:pPr>
                      <a:r>
                        <a:rPr lang="zh-CN" altLang="en-US" sz="3600" b="1"/>
                        <a:t>殖民体系加速发展</a:t>
                      </a:r>
                      <a:endParaRPr lang="zh-CN" altLang="en-US" sz="3600" b="1"/>
                    </a:p>
                  </a:txBody>
                  <a:tcPr anchor="ctr"/>
                </a:tc>
              </a:tr>
              <a:tr h="1377950">
                <a:tc>
                  <a:txBody>
                    <a:bodyPr vert="horz" wrap="square"/>
                    <a:lstStyle/>
                    <a:p>
                      <a:pPr algn="ctr">
                        <a:lnSpc>
                          <a:spcPct val="120000"/>
                        </a:lnSpc>
                        <a:buNone/>
                      </a:pPr>
                      <a:r>
                        <a:rPr lang="en-US" altLang="zh-CN" sz="3600" b="1"/>
                        <a:t>1870-</a:t>
                      </a:r>
                      <a:endParaRPr lang="en-US" altLang="zh-CN" sz="3600" b="1"/>
                    </a:p>
                    <a:p>
                      <a:pPr algn="ctr">
                        <a:lnSpc>
                          <a:spcPct val="120000"/>
                        </a:lnSpc>
                        <a:buNone/>
                      </a:pPr>
                      <a:r>
                        <a:rPr lang="en-US" altLang="zh-CN" sz="3600" b="1"/>
                        <a:t>1900</a:t>
                      </a:r>
                      <a:r>
                        <a:rPr lang="zh-CN" altLang="en-US" sz="3600" b="1"/>
                        <a:t>第二次工业革命完成</a:t>
                      </a:r>
                      <a:endParaRPr lang="zh-CN" altLang="en-US" sz="3600" b="1"/>
                    </a:p>
                  </a:txBody>
                  <a:tcPr anchor="ctr"/>
                </a:tc>
                <a:tc>
                  <a:txBody>
                    <a:bodyPr vert="horz" wrap="square"/>
                    <a:lstStyle/>
                    <a:p>
                      <a:pPr algn="ctr">
                        <a:lnSpc>
                          <a:spcPct val="120000"/>
                        </a:lnSpc>
                        <a:buNone/>
                      </a:pPr>
                      <a:r>
                        <a:rPr lang="zh-CN" altLang="en-US" sz="3600" b="1"/>
                        <a:t>殖民体系最终形成</a:t>
                      </a:r>
                      <a:endParaRPr lang="zh-CN" altLang="en-US" sz="3600" b="1"/>
                    </a:p>
                  </a:txBody>
                  <a:tcPr anchor="ctr"/>
                </a:tc>
              </a:tr>
              <a:tr h="820420">
                <a:tc>
                  <a:txBody>
                    <a:bodyPr vert="horz" wrap="square"/>
                    <a:lstStyle/>
                    <a:p>
                      <a:pPr algn="ctr">
                        <a:lnSpc>
                          <a:spcPct val="120000"/>
                        </a:lnSpc>
                        <a:buNone/>
                      </a:pPr>
                      <a:r>
                        <a:rPr lang="en-US" altLang="zh-CN" sz="3600" b="1"/>
                        <a:t>1918</a:t>
                      </a:r>
                      <a:r>
                        <a:rPr lang="zh-CN" altLang="en-US" sz="3600" b="1"/>
                        <a:t>一战后</a:t>
                      </a:r>
                      <a:endParaRPr lang="zh-CN" altLang="en-US" sz="3600" b="1"/>
                    </a:p>
                  </a:txBody>
                  <a:tcPr anchor="ctr"/>
                </a:tc>
                <a:tc>
                  <a:txBody>
                    <a:bodyPr vert="horz" wrap="square"/>
                    <a:lstStyle/>
                    <a:p>
                      <a:pPr algn="ctr">
                        <a:lnSpc>
                          <a:spcPct val="120000"/>
                        </a:lnSpc>
                        <a:buNone/>
                      </a:pPr>
                      <a:r>
                        <a:rPr lang="zh-CN" altLang="en-US" sz="3600" b="1"/>
                        <a:t>殖民解放小高潮</a:t>
                      </a:r>
                      <a:endParaRPr lang="zh-CN" altLang="en-US" sz="3600" b="1"/>
                    </a:p>
                  </a:txBody>
                  <a:tcPr anchor="ctr"/>
                </a:tc>
              </a:tr>
              <a:tr h="820420">
                <a:tc>
                  <a:txBody>
                    <a:bodyPr vert="horz" wrap="square"/>
                    <a:lstStyle/>
                    <a:p>
                      <a:pPr algn="ctr">
                        <a:lnSpc>
                          <a:spcPct val="120000"/>
                        </a:lnSpc>
                        <a:buNone/>
                      </a:pPr>
                      <a:r>
                        <a:rPr lang="en-US" altLang="zh-CN" sz="3600" b="1"/>
                        <a:t>1945</a:t>
                      </a:r>
                      <a:r>
                        <a:rPr lang="zh-CN" altLang="en-US" sz="3600" b="1"/>
                        <a:t>二战后</a:t>
                      </a:r>
                      <a:endParaRPr lang="zh-CN" altLang="en-US" sz="3600" b="1"/>
                    </a:p>
                  </a:txBody>
                  <a:tcPr anchor="ctr"/>
                </a:tc>
                <a:tc>
                  <a:txBody>
                    <a:bodyPr vert="horz" wrap="square"/>
                    <a:lstStyle/>
                    <a:p>
                      <a:pPr algn="ctr">
                        <a:lnSpc>
                          <a:spcPct val="120000"/>
                        </a:lnSpc>
                        <a:buNone/>
                      </a:pPr>
                      <a:r>
                        <a:rPr lang="zh-CN" altLang="en-US" sz="3600" b="1"/>
                        <a:t>殖民体系最终瓦解</a:t>
                      </a:r>
                      <a:endParaRPr lang="zh-CN" altLang="en-US" sz="3600" b="1"/>
                    </a:p>
                  </a:txBody>
                  <a:tcPr anchor="ctr"/>
                </a:tc>
              </a:tr>
            </a:tbl>
          </a:graphicData>
        </a:graphic>
      </p:graphicFrame>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721868" y="38160"/>
            <a:ext cx="4698722" cy="584775"/>
          </a:xfrm>
          <a:prstGeom prst="rect">
            <a:avLst/>
          </a:prstGeom>
          <a:noFill/>
        </p:spPr>
        <p:txBody>
          <a:bodyPr wrap="none">
            <a:spAutoFit/>
          </a:bodyPr>
          <a:lstStyle/>
          <a:p>
            <a:pPr>
              <a:spcAft>
                <a:spcPct val="0"/>
              </a:spcAft>
            </a:pPr>
            <a:r>
              <a:rPr lang="zh-CN" altLang="zh-CN" sz="3200" b="1">
                <a:solidFill>
                  <a:srgbClr val="FF0000"/>
                </a:solidFill>
                <a:latin typeface="黑体" panose="02010609060101010101" pitchFamily="49" charset="-122"/>
                <a:ea typeface="黑体" panose="02010609060101010101" pitchFamily="49" charset="-122"/>
                <a:cs typeface="Times New Roman" panose="02020603050405020304" pitchFamily="18" charset="0"/>
              </a:rPr>
              <a:t>一、世界殖民体系的崩溃</a:t>
            </a:r>
            <a:endParaRPr lang="zh-CN" altLang="zh-CN" sz="3200">
              <a:solidFill>
                <a:srgbClr val="FF0000"/>
              </a:solidFill>
              <a:latin typeface="黑体" pitchFamily="49" charset="-122"/>
              <a:ea typeface="黑体" pitchFamily="49" charset="-122"/>
              <a:cs typeface="Times New Roman" panose="02020603050405020304" pitchFamily="18" charset="0"/>
            </a:endParaRPr>
          </a:p>
        </p:txBody>
      </p:sp>
      <p:sp>
        <p:nvSpPr>
          <p:cNvPr id="9" name="矩形 8"/>
          <p:cNvSpPr/>
          <p:nvPr/>
        </p:nvSpPr>
        <p:spPr>
          <a:xfrm>
            <a:off x="138112" y="691547"/>
            <a:ext cx="1484702" cy="523220"/>
          </a:xfrm>
          <a:prstGeom prst="rect">
            <a:avLst/>
          </a:prstGeom>
        </p:spPr>
        <p:txBody>
          <a:bodyPr wrap="none">
            <a:spAutoFit/>
          </a:bodyPr>
          <a:lstStyle/>
          <a:p>
            <a:pPr>
              <a:spcAft>
                <a:spcPct val="0"/>
              </a:spcAft>
            </a:pPr>
            <a:r>
              <a:rPr lang="en-US" altLang="zh-CN" sz="2800" b="1">
                <a:latin typeface="华文中宋" panose="02010600040101010101" pitchFamily="2" charset="-122"/>
                <a:ea typeface="华文中宋" panose="02010600040101010101" pitchFamily="2" charset="-122"/>
                <a:cs typeface="Times New Roman" panose="02020603050405020304" pitchFamily="18" charset="0"/>
              </a:rPr>
              <a:t>1</a:t>
            </a:r>
            <a:r>
              <a:rPr lang="zh-CN" altLang="zh-CN" sz="2800" b="1">
                <a:latin typeface="华文中宋" panose="02010600040101010101" pitchFamily="2" charset="-122"/>
                <a:ea typeface="华文中宋" panose="02010600040101010101" pitchFamily="2" charset="-122"/>
                <a:cs typeface="Times New Roman" panose="02020603050405020304" pitchFamily="18" charset="0"/>
              </a:rPr>
              <a:t>、亚洲</a:t>
            </a:r>
            <a:endParaRPr lang="zh-CN" altLang="zh-CN" sz="2800" b="1">
              <a:latin typeface="华文中宋" pitchFamily="2" charset="-122"/>
              <a:ea typeface="华文中宋" pitchFamily="2" charset="-122"/>
              <a:cs typeface="Times New Roman" panose="02020603050405020304" pitchFamily="18" charset="0"/>
            </a:endParaRPr>
          </a:p>
        </p:txBody>
      </p:sp>
      <p:sp>
        <p:nvSpPr>
          <p:cNvPr id="10" name="矩形 9"/>
          <p:cNvSpPr/>
          <p:nvPr/>
        </p:nvSpPr>
        <p:spPr>
          <a:xfrm>
            <a:off x="311467" y="1159462"/>
            <a:ext cx="6634403" cy="2462213"/>
          </a:xfrm>
          <a:prstGeom prst="rect">
            <a:avLst/>
          </a:prstGeom>
        </p:spPr>
        <p:txBody>
          <a:bodyPr wrap="square">
            <a:spAutoFit/>
          </a:bodyPr>
          <a:lstStyle/>
          <a:p>
            <a:pPr>
              <a:spcAft>
                <a:spcPts val="600"/>
              </a:spcAft>
            </a:pPr>
            <a:r>
              <a:rPr lang="zh-CN" altLang="zh-CN" sz="2400">
                <a:latin typeface="华文中宋" panose="02010600040101010101" pitchFamily="2" charset="-122"/>
                <a:ea typeface="华文中宋" panose="02010600040101010101" pitchFamily="2" charset="-122"/>
                <a:cs typeface="Times New Roman" panose="02020603050405020304" pitchFamily="18" charset="0"/>
              </a:rPr>
              <a:t>（</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1</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印度独立</a:t>
            </a:r>
            <a:endParaRPr lang="zh-CN" altLang="zh-CN" sz="2400">
              <a:latin typeface="华文中宋" pitchFamily="2" charset="-122"/>
              <a:ea typeface="华文中宋" pitchFamily="2" charset="-122"/>
              <a:cs typeface="Times New Roman" panose="02020603050405020304" pitchFamily="18" charset="0"/>
            </a:endParaRPr>
          </a:p>
          <a:p>
            <a:pPr indent="133350">
              <a:spcAft>
                <a:spcPts val="600"/>
              </a:spcAft>
            </a:pPr>
            <a:r>
              <a:rPr lang="zh-CN" altLang="en-US" sz="2400">
                <a:latin typeface="华文中宋" panose="02010600040101010101" pitchFamily="2" charset="-122"/>
                <a:ea typeface="华文中宋" panose="02010600040101010101" pitchFamily="2" charset="-122"/>
                <a:cs typeface="Times New Roman" panose="02020603050405020304" pitchFamily="18" charset="0"/>
              </a:rPr>
              <a:t>① </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斗争：</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印度人民在</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国大党</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领袖</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甘地、尼赫鲁</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和</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穆斯林联盟</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领袖</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真纳的领导下，积极争取印度独立。</a:t>
            </a:r>
            <a:endParaRPr lang="zh-CN" altLang="zh-CN" sz="2400">
              <a:latin typeface="华文中宋" panose="02010600040101010101" pitchFamily="2" charset="-122"/>
              <a:ea typeface="华文中宋" panose="02010600040101010101" pitchFamily="2" charset="-122"/>
              <a:cs typeface="Times New Roman" panose="02020603050405020304" pitchFamily="18" charset="0"/>
            </a:endParaRPr>
          </a:p>
          <a:p>
            <a:pPr indent="133350">
              <a:spcAft>
                <a:spcPts val="600"/>
              </a:spcAft>
            </a:pPr>
            <a:r>
              <a:rPr lang="zh-CN" altLang="en-US" sz="2400">
                <a:latin typeface="华文中宋" panose="02010600040101010101" pitchFamily="2" charset="-122"/>
                <a:ea typeface="华文中宋" panose="02010600040101010101" pitchFamily="2" charset="-122"/>
                <a:cs typeface="Times New Roman" panose="02020603050405020304" pitchFamily="18" charset="0"/>
              </a:rPr>
              <a:t>② </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印巴分治：</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1947</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年英国实行“分而治之”的政策，分为印度和巴基斯坦两部分。</a:t>
            </a:r>
            <a:endParaRPr lang="zh-CN" altLang="zh-CN" sz="2400">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11" name="矩形 10"/>
          <p:cNvSpPr/>
          <p:nvPr/>
        </p:nvSpPr>
        <p:spPr>
          <a:xfrm>
            <a:off x="1134528" y="6161090"/>
            <a:ext cx="4433151" cy="707886"/>
          </a:xfrm>
          <a:prstGeom prst="rect">
            <a:avLst/>
          </a:prstGeom>
        </p:spPr>
        <p:txBody>
          <a:bodyPr wrap="square">
            <a:spAutoFit/>
          </a:bodyPr>
          <a:lstStyle/>
          <a:p>
            <a:r>
              <a:rPr lang="zh-CN" altLang="en-US" sz="2000">
                <a:latin typeface="仿宋" panose="02010609060101010101" pitchFamily="49" charset="-122"/>
                <a:ea typeface="仿宋" panose="02010609060101010101" pitchFamily="49" charset="-122"/>
              </a:rPr>
              <a:t>尼赫鲁（左），印度末任总督蒙巴顿勋爵和真纳（右）讨论分治问题</a:t>
            </a:r>
            <a:endParaRPr lang="zh-CN" altLang="en-US" sz="2000">
              <a:latin typeface="仿宋" pitchFamily="49" charset="-122"/>
              <a:ea typeface="仿宋" pitchFamily="49" charset="-122"/>
            </a:endParaRPr>
          </a:p>
        </p:txBody>
      </p:sp>
      <p:pic>
        <p:nvPicPr>
          <p:cNvPr id="12" name="图片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371" y="3645625"/>
            <a:ext cx="4521308" cy="2545794"/>
          </a:xfrm>
          <a:prstGeom prst="rect">
            <a:avLst/>
          </a:prstGeom>
          <a:ln>
            <a:noFill/>
          </a:ln>
          <a:effectLst>
            <a:outerShdw blurRad="190500" algn="tl" rotWithShape="0">
              <a:srgbClr val="000000">
                <a:alpha val="70000"/>
              </a:srgbClr>
            </a:outerShdw>
          </a:effectLst>
        </p:spPr>
      </p:pic>
      <p:sp>
        <p:nvSpPr>
          <p:cNvPr id="15" name="矩形 14"/>
          <p:cNvSpPr>
            <a:spLocks noChangeArrowheads="1"/>
          </p:cNvSpPr>
          <p:nvPr/>
        </p:nvSpPr>
        <p:spPr bwMode="auto">
          <a:xfrm>
            <a:off x="8005969" y="6396335"/>
            <a:ext cx="3051503" cy="400110"/>
          </a:xfrm>
          <a:prstGeom prst="rect">
            <a:avLst/>
          </a:prstGeom>
          <a:noFill/>
          <a:ln>
            <a:noFill/>
          </a:ln>
        </p:spPr>
        <p:txBody>
          <a:bodyPr wrap="square">
            <a:spAutoFit/>
          </a:bodyPr>
          <a:lstStyle/>
          <a:p>
            <a:r>
              <a:rPr lang="zh-CN" altLang="en-US" sz="2000" b="1">
                <a:latin typeface="宋体" panose="02010600030101010101" pitchFamily="2" charset="-122"/>
                <a:ea typeface="宋体" panose="02010600030101010101" pitchFamily="2" charset="-122"/>
              </a:rPr>
              <a:t>印度与巴基斯坦独立</a:t>
            </a:r>
            <a:endParaRPr lang="zh-CN" altLang="en-US" sz="2000" b="1">
              <a:latin typeface="宋体" pitchFamily="2" charset="-122"/>
              <a:ea typeface="宋体" pitchFamily="2" charset="-122"/>
            </a:endParaRPr>
          </a:p>
        </p:txBody>
      </p:sp>
      <p:pic>
        <p:nvPicPr>
          <p:cNvPr id="18" name="Picture 4"/>
          <p:cNvPicPr>
            <a:picLocks noChangeAspect="1"/>
          </p:cNvPicPr>
          <p:nvPr/>
        </p:nvPicPr>
        <p:blipFill>
          <a:blip r:embed="rId3">
            <a:lum contrast="4000"/>
          </a:blip>
          <a:stretch>
            <a:fillRect/>
          </a:stretch>
        </p:blipFill>
        <p:spPr>
          <a:xfrm>
            <a:off x="7040880" y="931111"/>
            <a:ext cx="4907280" cy="5429029"/>
          </a:xfrm>
          <a:prstGeom prst="rect">
            <a:avLst/>
          </a:prstGeom>
          <a:noFill/>
          <a:ln w="9525">
            <a:noFill/>
          </a:ln>
        </p:spPr>
      </p:pic>
      <p:pic>
        <p:nvPicPr>
          <p:cNvPr id="19" name="Picture 3"/>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768080" y="4102439"/>
            <a:ext cx="1452880" cy="689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6"/>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7000240" y="1344585"/>
            <a:ext cx="1452880" cy="689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2">
            <a:extLst>
              <a:ext uri="{28A0092B-C50C-407E-A947-70E740481C1C}">
                <a14:useLocalDpi xmlns:a14="http://schemas.microsoft.com/office/drawing/2010/main" val="0"/>
              </a:ext>
            </a:extLst>
          </a:blip>
          <a:srcRect l="6592" r="6732"/>
          <a:stretch>
            <a:fillRect/>
          </a:stretch>
        </p:blipFill>
        <p:spPr>
          <a:xfrm>
            <a:off x="415438" y="2322548"/>
            <a:ext cx="3760287" cy="3274681"/>
          </a:xfrm>
          <a:prstGeom prst="rect">
            <a:avLst/>
          </a:prstGeom>
          <a:ln>
            <a:noFill/>
          </a:ln>
          <a:effectLst>
            <a:outerShdw blurRad="190500" algn="tl" rotWithShape="0">
              <a:srgbClr val="000000">
                <a:alpha val="70000"/>
              </a:srgbClr>
            </a:outerShdw>
          </a:effectLst>
        </p:spPr>
      </p:pic>
      <p:sp>
        <p:nvSpPr>
          <p:cNvPr id="9" name="矩形 8"/>
          <p:cNvSpPr/>
          <p:nvPr/>
        </p:nvSpPr>
        <p:spPr>
          <a:xfrm>
            <a:off x="358589" y="5871150"/>
            <a:ext cx="3568145" cy="400110"/>
          </a:xfrm>
          <a:prstGeom prst="rect">
            <a:avLst/>
          </a:prstGeom>
        </p:spPr>
        <p:txBody>
          <a:bodyPr wrap="square">
            <a:spAutoFit/>
          </a:bodyPr>
          <a:lstStyle/>
          <a:p>
            <a:pPr algn="ctr"/>
            <a:r>
              <a:rPr lang="zh-CN" altLang="en-US" sz="2000">
                <a:latin typeface="仿宋" panose="02010609060101010101" pitchFamily="49" charset="-122"/>
                <a:ea typeface="仿宋" panose="02010609060101010101" pitchFamily="49" charset="-122"/>
              </a:rPr>
              <a:t>印巴分治大仇杀</a:t>
            </a:r>
            <a:endParaRPr lang="zh-CN" altLang="en-US" sz="2000">
              <a:latin typeface="仿宋" panose="02010609060101010101" pitchFamily="49" charset="-122"/>
              <a:ea typeface="仿宋" panose="02010609060101010101" pitchFamily="49" charset="-122"/>
            </a:endParaRPr>
          </a:p>
        </p:txBody>
      </p:sp>
      <p:pic>
        <p:nvPicPr>
          <p:cNvPr id="10" name="图片 9"/>
          <p:cNvPicPr>
            <a:picLocks noChangeAspect="1"/>
          </p:cNvPicPr>
          <p:nvPr/>
        </p:nvPicPr>
        <p:blipFill>
          <a:blip r:embed="rId3">
            <a:extLst>
              <a:ext uri="{28A0092B-C50C-407E-A947-70E740481C1C}">
                <a14:useLocalDpi xmlns:a14="http://schemas.microsoft.com/office/drawing/2010/main" val="0"/>
              </a:ext>
            </a:extLst>
          </a:blip>
          <a:srcRect l="915" t="2062" b="7491"/>
          <a:stretch>
            <a:fillRect/>
          </a:stretch>
        </p:blipFill>
        <p:spPr>
          <a:xfrm>
            <a:off x="4542920" y="854454"/>
            <a:ext cx="3568145" cy="2497154"/>
          </a:xfrm>
          <a:prstGeom prst="rect">
            <a:avLst/>
          </a:prstGeom>
          <a:ln>
            <a:noFill/>
          </a:ln>
          <a:effectLst>
            <a:outerShdw blurRad="190500" algn="tl" rotWithShape="0">
              <a:srgbClr val="000000">
                <a:alpha val="70000"/>
              </a:srgbClr>
            </a:outerShdw>
          </a:effectLst>
        </p:spPr>
      </p:pic>
      <p:pic>
        <p:nvPicPr>
          <p:cNvPr id="11" name="图片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65267" y="890248"/>
            <a:ext cx="3656110" cy="2497154"/>
          </a:xfrm>
          <a:prstGeom prst="rect">
            <a:avLst/>
          </a:prstGeom>
          <a:ln>
            <a:noFill/>
          </a:ln>
          <a:effectLst>
            <a:outerShdw blurRad="190500" algn="tl" rotWithShape="0">
              <a:srgbClr val="000000">
                <a:alpha val="70000"/>
              </a:srgbClr>
            </a:outerShdw>
          </a:effectLst>
        </p:spPr>
      </p:pic>
      <p:sp>
        <p:nvSpPr>
          <p:cNvPr id="12" name="矩形 11"/>
          <p:cNvSpPr/>
          <p:nvPr/>
        </p:nvSpPr>
        <p:spPr>
          <a:xfrm>
            <a:off x="4483818" y="3388400"/>
            <a:ext cx="3568145" cy="400110"/>
          </a:xfrm>
          <a:prstGeom prst="rect">
            <a:avLst/>
          </a:prstGeom>
        </p:spPr>
        <p:txBody>
          <a:bodyPr wrap="square">
            <a:spAutoFit/>
          </a:bodyPr>
          <a:lstStyle/>
          <a:p>
            <a:pPr algn="ctr"/>
            <a:r>
              <a:rPr lang="zh-CN" altLang="en-US" sz="2000">
                <a:latin typeface="仿宋" panose="02010609060101010101" pitchFamily="49" charset="-122"/>
                <a:ea typeface="仿宋" panose="02010609060101010101" pitchFamily="49" charset="-122"/>
              </a:rPr>
              <a:t>克什米尔争端</a:t>
            </a:r>
            <a:endParaRPr lang="zh-CN" altLang="en-US" sz="2000">
              <a:latin typeface="仿宋" panose="02010609060101010101" pitchFamily="49" charset="-122"/>
              <a:ea typeface="仿宋" panose="02010609060101010101" pitchFamily="49" charset="-122"/>
            </a:endParaRPr>
          </a:p>
        </p:txBody>
      </p:sp>
      <p:sp>
        <p:nvSpPr>
          <p:cNvPr id="14" name="矩形 13"/>
          <p:cNvSpPr/>
          <p:nvPr/>
        </p:nvSpPr>
        <p:spPr>
          <a:xfrm>
            <a:off x="358589" y="1186704"/>
            <a:ext cx="3568145" cy="584775"/>
          </a:xfrm>
          <a:prstGeom prst="rect">
            <a:avLst/>
          </a:prstGeom>
        </p:spPr>
        <p:txBody>
          <a:bodyPr wrap="square">
            <a:spAutoFit/>
          </a:bodyPr>
          <a:lstStyle/>
          <a:p>
            <a:pPr algn="ctr"/>
            <a:r>
              <a:rPr lang="zh-CN" altLang="en-US" sz="3200" b="1">
                <a:solidFill>
                  <a:srgbClr val="002060"/>
                </a:solidFill>
                <a:latin typeface="黑体" panose="02010609060101010101" pitchFamily="49" charset="-122"/>
                <a:ea typeface="黑体" panose="02010609060101010101" pitchFamily="49" charset="-122"/>
              </a:rPr>
              <a:t>遗患无穷！</a:t>
            </a:r>
            <a:endParaRPr lang="zh-CN" altLang="en-US" sz="3200" b="1">
              <a:solidFill>
                <a:srgbClr val="002060"/>
              </a:solidFill>
              <a:latin typeface="黑体" pitchFamily="49" charset="-122"/>
              <a:ea typeface="黑体" pitchFamily="49" charset="-122"/>
            </a:endParaRPr>
          </a:p>
        </p:txBody>
      </p:sp>
      <p:sp>
        <p:nvSpPr>
          <p:cNvPr id="15" name="矩形 14"/>
          <p:cNvSpPr/>
          <p:nvPr/>
        </p:nvSpPr>
        <p:spPr>
          <a:xfrm>
            <a:off x="2721868" y="38160"/>
            <a:ext cx="4698722" cy="584775"/>
          </a:xfrm>
          <a:prstGeom prst="rect">
            <a:avLst/>
          </a:prstGeom>
          <a:noFill/>
        </p:spPr>
        <p:txBody>
          <a:bodyPr wrap="none">
            <a:spAutoFit/>
          </a:bodyPr>
          <a:lstStyle/>
          <a:p>
            <a:pPr>
              <a:spcAft>
                <a:spcPct val="0"/>
              </a:spcAft>
            </a:pPr>
            <a:r>
              <a:rPr lang="zh-CN" altLang="zh-CN" sz="3200" b="1">
                <a:solidFill>
                  <a:srgbClr val="FF0000"/>
                </a:solidFill>
                <a:latin typeface="黑体" panose="02010609060101010101" pitchFamily="49" charset="-122"/>
                <a:ea typeface="黑体" panose="02010609060101010101" pitchFamily="49" charset="-122"/>
                <a:cs typeface="Times New Roman" panose="02020603050405020304" pitchFamily="18" charset="0"/>
              </a:rPr>
              <a:t>一、世界殖民体系的崩溃</a:t>
            </a:r>
            <a:endParaRPr lang="zh-CN" altLang="zh-CN" sz="3200">
              <a:solidFill>
                <a:srgbClr val="FF0000"/>
              </a:solidFill>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16" name="表格 15"/>
          <p:cNvGraphicFramePr>
            <a:graphicFrameLocks noGrp="1"/>
          </p:cNvGraphicFramePr>
          <p:nvPr/>
        </p:nvGraphicFramePr>
        <p:xfrm>
          <a:off x="4524981" y="4348322"/>
          <a:ext cx="7308430" cy="2202565"/>
        </p:xfrm>
        <a:graphic>
          <a:graphicData uri="http://schemas.openxmlformats.org/drawingml/2006/table">
            <a:tbl>
              <a:tblPr/>
              <a:tblGrid>
                <a:gridCol w="2040153"/>
                <a:gridCol w="2039333"/>
                <a:gridCol w="3228944"/>
              </a:tblGrid>
              <a:tr h="359693">
                <a:tc>
                  <a:txBody>
                    <a:bodyPr vert="horz" wrap="square"/>
                    <a:lstStyle/>
                    <a:p>
                      <a:pPr algn="ctr">
                        <a:spcBef>
                          <a:spcPct val="20000"/>
                        </a:spcBef>
                        <a:buClr>
                          <a:schemeClr val="accent1"/>
                        </a:buClr>
                        <a:buSzPct val="65000"/>
                        <a:buFont typeface="Wingdings" panose="05000000000000000000" pitchFamily="2" charset="2"/>
                        <a:buNone/>
                      </a:pPr>
                      <a:r>
                        <a:rPr lang="zh-CN" altLang="en-US" sz="2000" b="0">
                          <a:latin typeface="宋体" panose="02010600030101010101" pitchFamily="2" charset="-122"/>
                          <a:ea typeface="宋体" panose="02010600030101010101" pitchFamily="2" charset="-122"/>
                        </a:rPr>
                        <a:t>时间</a:t>
                      </a:r>
                      <a:endParaRPr lang="zh-CN" altLang="en-US" sz="2000" b="0">
                        <a:latin typeface="宋体" panose="02010600030101010101" pitchFamily="2" charset="-122"/>
                        <a:ea typeface="宋体" panose="02010600030101010101" pitchFamily="2" charset="-122"/>
                      </a:endParaRPr>
                    </a:p>
                  </a:txBody>
                  <a:tcPr>
                    <a:lnL w="28575" cap="flat" cmpd="sng">
                      <a:solidFill>
                        <a:schemeClr val="tx1"/>
                      </a:solidFill>
                      <a:prstDash val="solid"/>
                      <a:headEnd type="none" w="med" len="med"/>
                      <a:tailEnd type="none" w="med" len="med"/>
                    </a:lnL>
                    <a:lnR w="28575" cap="flat" cmpd="sng" algn="ctr">
                      <a:solidFill>
                        <a:schemeClr val="tx1"/>
                      </a:solidFill>
                      <a:prstDash val="solid"/>
                      <a:round/>
                      <a:headEnd type="none" w="med" len="med"/>
                      <a:tailEnd type="none" w="med" len="med"/>
                    </a:lnR>
                    <a:lnT w="28575" cap="flat" cmpd="sng">
                      <a:solidFill>
                        <a:schemeClr val="tx1"/>
                      </a:solidFill>
                      <a:prstDash val="soli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algn="ctr">
                        <a:spcBef>
                          <a:spcPct val="20000"/>
                        </a:spcBef>
                        <a:buClr>
                          <a:schemeClr val="accent1"/>
                        </a:buClr>
                        <a:buSzPct val="65000"/>
                        <a:buFont typeface="Wingdings" panose="05000000000000000000" pitchFamily="2" charset="2"/>
                        <a:buNone/>
                      </a:pPr>
                      <a:r>
                        <a:rPr lang="zh-CN" altLang="en-US" sz="2000" b="0">
                          <a:latin typeface="宋体" panose="02010600030101010101" pitchFamily="2" charset="-122"/>
                          <a:ea typeface="宋体" panose="02010600030101010101" pitchFamily="2" charset="-122"/>
                        </a:rPr>
                        <a:t>原因</a:t>
                      </a:r>
                      <a:endParaRPr lang="zh-CN" altLang="en-US" sz="2000" b="0">
                        <a:latin typeface="宋体" panose="02010600030101010101" pitchFamily="2" charset="-122"/>
                        <a:ea typeface="宋体" panose="02010600030101010101" pitchFamily="2" charset="-122"/>
                      </a:endParaRPr>
                    </a:p>
                  </a:txBody>
                  <a:tcPr>
                    <a:lnL w="28575" cap="flat" cmpd="sng" algn="ctr">
                      <a:solidFill>
                        <a:schemeClr val="tx1"/>
                      </a:solidFill>
                      <a:prstDash val="solid"/>
                      <a:roun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algn="ctr">
                        <a:spcBef>
                          <a:spcPct val="20000"/>
                        </a:spcBef>
                        <a:buClr>
                          <a:schemeClr val="accent1"/>
                        </a:buClr>
                        <a:buSzPct val="65000"/>
                        <a:buFont typeface="Wingdings" panose="05000000000000000000" pitchFamily="2" charset="2"/>
                        <a:buNone/>
                      </a:pPr>
                      <a:r>
                        <a:rPr lang="zh-CN" altLang="en-US" sz="2000" b="0">
                          <a:latin typeface="宋体" panose="02010600030101010101" pitchFamily="2" charset="-122"/>
                          <a:ea typeface="宋体" panose="02010600030101010101" pitchFamily="2" charset="-122"/>
                        </a:rPr>
                        <a:t>结果</a:t>
                      </a:r>
                      <a:endParaRPr lang="zh-CN" altLang="en-US" sz="2000" b="0">
                        <a:latin typeface="宋体" panose="02010600030101010101" pitchFamily="2" charset="-122"/>
                        <a:ea typeface="宋体" panose="02010600030101010101" pitchFamily="2" charset="-122"/>
                      </a:endParaRPr>
                    </a:p>
                  </a:txBody>
                  <a:tcPr>
                    <a:lnL w="28575"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r h="458762">
                <a:tc>
                  <a:txBody>
                    <a:bodyPr vert="horz" wrap="square"/>
                    <a:lstStyle/>
                    <a:p>
                      <a:pPr>
                        <a:spcBef>
                          <a:spcPct val="20000"/>
                        </a:spcBef>
                        <a:buClr>
                          <a:schemeClr val="accent1"/>
                        </a:buClr>
                        <a:buSzPct val="65000"/>
                        <a:buFont typeface="Wingdings" panose="05000000000000000000" pitchFamily="2" charset="2"/>
                        <a:buNone/>
                      </a:pPr>
                      <a:r>
                        <a:rPr lang="zh-CN" altLang="en-US" sz="2000" b="0">
                          <a:latin typeface="宋体" panose="02010600030101010101" pitchFamily="2" charset="-122"/>
                          <a:ea typeface="宋体" panose="02010600030101010101" pitchFamily="2" charset="-122"/>
                        </a:rPr>
                        <a:t>第一次</a:t>
                      </a:r>
                      <a:r>
                        <a:rPr lang="en-US" altLang="zh-CN" sz="2000" b="0">
                          <a:latin typeface="宋体" panose="02010600030101010101" pitchFamily="2" charset="-122"/>
                          <a:ea typeface="宋体" panose="02010600030101010101" pitchFamily="2" charset="-122"/>
                        </a:rPr>
                        <a:t>1947</a:t>
                      </a:r>
                      <a:r>
                        <a:rPr lang="zh-CN" altLang="en-US" sz="2000" b="0">
                          <a:latin typeface="宋体" panose="02010600030101010101" pitchFamily="2" charset="-122"/>
                          <a:ea typeface="宋体" panose="02010600030101010101" pitchFamily="2" charset="-122"/>
                        </a:rPr>
                        <a:t>年至</a:t>
                      </a:r>
                      <a:r>
                        <a:rPr lang="en-US" altLang="zh-CN" sz="2000" b="0">
                          <a:latin typeface="宋体" panose="02010600030101010101" pitchFamily="2" charset="-122"/>
                          <a:ea typeface="宋体" panose="02010600030101010101" pitchFamily="2" charset="-122"/>
                        </a:rPr>
                        <a:t>1949</a:t>
                      </a:r>
                      <a:r>
                        <a:rPr lang="zh-CN" altLang="en-US" sz="2000" b="0">
                          <a:latin typeface="宋体" panose="02010600030101010101" pitchFamily="2" charset="-122"/>
                          <a:ea typeface="宋体" panose="02010600030101010101" pitchFamily="2" charset="-122"/>
                        </a:rPr>
                        <a:t>年</a:t>
                      </a:r>
                      <a:endParaRPr lang="zh-CN" altLang="en-US" sz="2000" b="0">
                        <a:latin typeface="宋体" panose="02010600030101010101" pitchFamily="2" charset="-122"/>
                        <a:ea typeface="宋体" panose="02010600030101010101" pitchFamily="2" charset="-122"/>
                      </a:endParaRPr>
                    </a:p>
                  </a:txBody>
                  <a:tcPr>
                    <a:lnL w="28575" cap="flat" cmpd="sng">
                      <a:solidFill>
                        <a:schemeClr val="tx1"/>
                      </a:solidFill>
                      <a:prstDash val="solid"/>
                      <a:headEnd type="none" w="med" len="med"/>
                      <a:tailEnd type="none" w="med" len="med"/>
                    </a:lnL>
                    <a:lnR w="28575" cap="flat" cmpd="sng" algn="ctr">
                      <a:solidFill>
                        <a:schemeClr val="tx1"/>
                      </a:solidFill>
                      <a:prstDash val="solid"/>
                      <a:round/>
                      <a:headEnd type="none" w="med" len="med"/>
                      <a:tailEnd type="none" w="med" len="med"/>
                    </a:lnR>
                    <a:lnT w="28575" cap="flat" cmpd="sng">
                      <a:solidFill>
                        <a:schemeClr val="tx1"/>
                      </a:solidFill>
                      <a:prstDash val="soli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a:spcBef>
                          <a:spcPct val="20000"/>
                        </a:spcBef>
                        <a:buClr>
                          <a:schemeClr val="accent1"/>
                        </a:buClr>
                        <a:buSzPct val="65000"/>
                        <a:buFont typeface="Wingdings" panose="05000000000000000000" pitchFamily="2" charset="2"/>
                        <a:buNone/>
                      </a:pPr>
                      <a:r>
                        <a:rPr lang="zh-CN" altLang="en-US" sz="2000" b="0">
                          <a:latin typeface="宋体" panose="02010600030101010101" pitchFamily="2" charset="-122"/>
                          <a:ea typeface="宋体" panose="02010600030101010101" pitchFamily="2" charset="-122"/>
                        </a:rPr>
                        <a:t>争夺克什米尔地区所有权 </a:t>
                      </a:r>
                      <a:endParaRPr lang="zh-CN" altLang="en-US" sz="2000" b="0">
                        <a:latin typeface="宋体" panose="02010600030101010101" pitchFamily="2" charset="-122"/>
                        <a:ea typeface="宋体" panose="02010600030101010101" pitchFamily="2" charset="-122"/>
                      </a:endParaRPr>
                    </a:p>
                  </a:txBody>
                  <a:tcPr>
                    <a:lnL w="28575" cap="flat" cmpd="sng" algn="ctr">
                      <a:solidFill>
                        <a:schemeClr val="tx1"/>
                      </a:solidFill>
                      <a:prstDash val="solid"/>
                      <a:round/>
                      <a:headEnd type="none" w="med" len="med"/>
                      <a:tailEnd type="none" w="med" len="med"/>
                    </a:lnL>
                    <a:lnR w="28575" cap="flat" cmpd="sng">
                      <a:solidFill>
                        <a:schemeClr val="tx1"/>
                      </a:solidFill>
                      <a:prstDash val="soli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a:spcBef>
                          <a:spcPct val="20000"/>
                        </a:spcBef>
                        <a:buClr>
                          <a:schemeClr val="accent1"/>
                        </a:buClr>
                        <a:buSzPct val="65000"/>
                        <a:buFont typeface="Wingdings" panose="05000000000000000000" pitchFamily="2" charset="2"/>
                        <a:buNone/>
                      </a:pPr>
                      <a:r>
                        <a:rPr lang="zh-CN" altLang="en-US" sz="2000" b="0">
                          <a:latin typeface="宋体" panose="02010600030101010101" pitchFamily="2" charset="-122"/>
                          <a:ea typeface="宋体" panose="02010600030101010101" pitchFamily="2" charset="-122"/>
                        </a:rPr>
                        <a:t>印度占领克什米尔</a:t>
                      </a:r>
                      <a:r>
                        <a:rPr lang="en-US" altLang="zh-CN" sz="2000" b="0">
                          <a:latin typeface="宋体" panose="02010600030101010101" pitchFamily="2" charset="-122"/>
                          <a:ea typeface="宋体" panose="02010600030101010101" pitchFamily="2" charset="-122"/>
                        </a:rPr>
                        <a:t>3/5</a:t>
                      </a:r>
                      <a:r>
                        <a:rPr lang="zh-CN" altLang="en-US" sz="2000" b="0">
                          <a:latin typeface="宋体" panose="02010600030101010101" pitchFamily="2" charset="-122"/>
                          <a:ea typeface="宋体" panose="02010600030101010101" pitchFamily="2" charset="-122"/>
                        </a:rPr>
                        <a:t>领土，巴基斯坦占其余</a:t>
                      </a:r>
                      <a:r>
                        <a:rPr lang="en-US" altLang="zh-CN" sz="2000" b="0">
                          <a:latin typeface="宋体" panose="02010600030101010101" pitchFamily="2" charset="-122"/>
                          <a:ea typeface="宋体" panose="02010600030101010101" pitchFamily="2" charset="-122"/>
                        </a:rPr>
                        <a:t>2/5</a:t>
                      </a:r>
                      <a:r>
                        <a:rPr lang="zh-CN" altLang="en-US" sz="2000" b="0">
                          <a:latin typeface="宋体" panose="02010600030101010101" pitchFamily="2" charset="-122"/>
                          <a:ea typeface="宋体" panose="02010600030101010101" pitchFamily="2" charset="-122"/>
                        </a:rPr>
                        <a:t>领土。</a:t>
                      </a:r>
                      <a:endParaRPr lang="zh-CN" altLang="en-US" sz="2000" b="0">
                        <a:latin typeface="宋体" panose="02010600030101010101" pitchFamily="2" charset="-122"/>
                        <a:ea typeface="宋体" panose="02010600030101010101" pitchFamily="2" charset="-122"/>
                      </a:endParaRPr>
                    </a:p>
                  </a:txBody>
                  <a:tcPr>
                    <a:lnL w="28575"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r h="595133">
                <a:tc>
                  <a:txBody>
                    <a:bodyPr vert="horz" wrap="square"/>
                    <a:lstStyle/>
                    <a:p>
                      <a:pPr>
                        <a:spcBef>
                          <a:spcPct val="20000"/>
                        </a:spcBef>
                        <a:buClr>
                          <a:schemeClr val="accent1"/>
                        </a:buClr>
                        <a:buSzPct val="65000"/>
                        <a:buFont typeface="Wingdings" panose="05000000000000000000" pitchFamily="2" charset="2"/>
                        <a:buNone/>
                      </a:pPr>
                      <a:r>
                        <a:rPr lang="zh-CN" altLang="en-US" sz="2000" b="0">
                          <a:latin typeface="宋体" panose="02010600030101010101" pitchFamily="2" charset="-122"/>
                          <a:ea typeface="宋体" panose="02010600030101010101" pitchFamily="2" charset="-122"/>
                        </a:rPr>
                        <a:t>第二次</a:t>
                      </a:r>
                      <a:r>
                        <a:rPr lang="en-US" altLang="zh-CN" sz="2000" b="0">
                          <a:latin typeface="宋体" panose="02010600030101010101" pitchFamily="2" charset="-122"/>
                          <a:ea typeface="宋体" panose="02010600030101010101" pitchFamily="2" charset="-122"/>
                        </a:rPr>
                        <a:t>1965</a:t>
                      </a:r>
                      <a:r>
                        <a:rPr lang="zh-CN" altLang="en-US" sz="2000" b="0">
                          <a:latin typeface="宋体" panose="02010600030101010101" pitchFamily="2" charset="-122"/>
                          <a:ea typeface="宋体" panose="02010600030101010101" pitchFamily="2" charset="-122"/>
                        </a:rPr>
                        <a:t>年至</a:t>
                      </a:r>
                      <a:r>
                        <a:rPr lang="en-US" altLang="zh-CN" sz="2000" b="0">
                          <a:latin typeface="宋体" panose="02010600030101010101" pitchFamily="2" charset="-122"/>
                          <a:ea typeface="宋体" panose="02010600030101010101" pitchFamily="2" charset="-122"/>
                        </a:rPr>
                        <a:t>1966</a:t>
                      </a:r>
                      <a:r>
                        <a:rPr lang="zh-CN" altLang="en-US" sz="2000" b="0">
                          <a:latin typeface="宋体" panose="02010600030101010101" pitchFamily="2" charset="-122"/>
                          <a:ea typeface="宋体" panose="02010600030101010101" pitchFamily="2" charset="-122"/>
                        </a:rPr>
                        <a:t>年</a:t>
                      </a:r>
                      <a:endParaRPr lang="zh-CN" altLang="en-US" sz="2000" b="0">
                        <a:latin typeface="宋体" panose="02010600030101010101" pitchFamily="2" charset="-122"/>
                        <a:ea typeface="宋体" panose="02010600030101010101" pitchFamily="2" charset="-122"/>
                      </a:endParaRPr>
                    </a:p>
                  </a:txBody>
                  <a:tcPr>
                    <a:lnL w="28575" cap="flat" cmpd="sng">
                      <a:solidFill>
                        <a:schemeClr val="tx1"/>
                      </a:solidFill>
                      <a:prstDash val="solid"/>
                      <a:headEnd type="none" w="med" len="med"/>
                      <a:tailEnd type="none" w="med" len="med"/>
                    </a:lnL>
                    <a:lnR w="28575" cap="flat" cmpd="sng" algn="ctr">
                      <a:solidFill>
                        <a:schemeClr val="tx1"/>
                      </a:solidFill>
                      <a:prstDash val="solid"/>
                      <a:round/>
                      <a:headEnd type="none" w="med" len="med"/>
                      <a:tailEnd type="none" w="med" len="med"/>
                    </a:lnR>
                    <a:lnT w="28575" cap="flat" cmpd="sng">
                      <a:solidFill>
                        <a:schemeClr val="tx1"/>
                      </a:solidFill>
                      <a:prstDash val="soli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a:spcBef>
                          <a:spcPct val="20000"/>
                        </a:spcBef>
                        <a:buClr>
                          <a:schemeClr val="accent1"/>
                        </a:buClr>
                        <a:buSzPct val="65000"/>
                        <a:buFont typeface="Wingdings" panose="05000000000000000000" pitchFamily="2" charset="2"/>
                        <a:buNone/>
                      </a:pPr>
                      <a:r>
                        <a:rPr lang="zh-CN" altLang="en-US" sz="2000" b="0">
                          <a:latin typeface="宋体" panose="02010600030101010101" pitchFamily="2" charset="-122"/>
                          <a:ea typeface="宋体" panose="02010600030101010101" pitchFamily="2" charset="-122"/>
                        </a:rPr>
                        <a:t>争夺克什米尔地区所有权 </a:t>
                      </a:r>
                      <a:endParaRPr lang="zh-CN" altLang="en-US" sz="2000" b="0">
                        <a:latin typeface="宋体" panose="02010600030101010101" pitchFamily="2" charset="-122"/>
                        <a:ea typeface="宋体" panose="02010600030101010101" pitchFamily="2" charset="-122"/>
                      </a:endParaRPr>
                    </a:p>
                  </a:txBody>
                  <a:tcPr>
                    <a:lnL w="28575" cap="flat" cmpd="sng" algn="ctr">
                      <a:solidFill>
                        <a:schemeClr val="tx1"/>
                      </a:solidFill>
                      <a:prstDash val="solid"/>
                      <a:round/>
                      <a:headEnd type="none" w="med" len="med"/>
                      <a:tailEnd type="none" w="med" len="med"/>
                    </a:lnL>
                    <a:lnR w="28575" cap="flat" cmpd="sng">
                      <a:solidFill>
                        <a:schemeClr val="tx1"/>
                      </a:solidFill>
                      <a:prstDash val="soli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a:spcBef>
                          <a:spcPct val="20000"/>
                        </a:spcBef>
                        <a:buClr>
                          <a:schemeClr val="accent1"/>
                        </a:buClr>
                        <a:buSzPct val="65000"/>
                        <a:buFont typeface="Wingdings" panose="05000000000000000000" pitchFamily="2" charset="2"/>
                        <a:buNone/>
                      </a:pPr>
                      <a:r>
                        <a:rPr lang="zh-CN" altLang="en-US" sz="2000" b="0">
                          <a:latin typeface="宋体" panose="02010600030101010101" pitchFamily="2" charset="-122"/>
                          <a:ea typeface="宋体" panose="02010600030101010101" pitchFamily="2" charset="-122"/>
                        </a:rPr>
                        <a:t>双方未取得明显胜利，并重申用和平手段解决争端</a:t>
                      </a:r>
                      <a:endParaRPr lang="zh-CN" altLang="en-US" sz="2000" b="0">
                        <a:latin typeface="宋体" panose="02010600030101010101" pitchFamily="2" charset="-122"/>
                        <a:ea typeface="宋体" panose="02010600030101010101" pitchFamily="2" charset="-122"/>
                      </a:endParaRPr>
                    </a:p>
                  </a:txBody>
                  <a:tcPr>
                    <a:lnL w="28575"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r h="404245">
                <a:tc>
                  <a:txBody>
                    <a:bodyPr vert="horz" wrap="square"/>
                    <a:lstStyle/>
                    <a:p>
                      <a:pPr>
                        <a:spcBef>
                          <a:spcPct val="20000"/>
                        </a:spcBef>
                        <a:buClr>
                          <a:schemeClr val="accent1"/>
                        </a:buClr>
                        <a:buSzPct val="65000"/>
                        <a:buFont typeface="Wingdings" panose="05000000000000000000" pitchFamily="2" charset="2"/>
                        <a:buNone/>
                      </a:pPr>
                      <a:r>
                        <a:rPr lang="zh-CN" altLang="en-US" sz="2000" b="0">
                          <a:latin typeface="宋体" panose="02010600030101010101" pitchFamily="2" charset="-122"/>
                          <a:ea typeface="宋体" panose="02010600030101010101" pitchFamily="2" charset="-122"/>
                        </a:rPr>
                        <a:t>第三次</a:t>
                      </a:r>
                      <a:r>
                        <a:rPr lang="en-US" altLang="zh-CN" sz="2000" b="0">
                          <a:latin typeface="宋体" panose="02010600030101010101" pitchFamily="2" charset="-122"/>
                          <a:ea typeface="宋体" panose="02010600030101010101" pitchFamily="2" charset="-122"/>
                        </a:rPr>
                        <a:t>1971</a:t>
                      </a:r>
                      <a:r>
                        <a:rPr lang="zh-CN" altLang="en-US" sz="2000" b="0">
                          <a:latin typeface="宋体" panose="02010600030101010101" pitchFamily="2" charset="-122"/>
                          <a:ea typeface="宋体" panose="02010600030101010101" pitchFamily="2" charset="-122"/>
                        </a:rPr>
                        <a:t>年</a:t>
                      </a:r>
                      <a:endParaRPr lang="zh-CN" altLang="en-US" sz="2000" b="0">
                        <a:latin typeface="宋体" panose="02010600030101010101" pitchFamily="2" charset="-122"/>
                        <a:ea typeface="宋体" panose="02010600030101010101" pitchFamily="2" charset="-122"/>
                      </a:endParaRPr>
                    </a:p>
                  </a:txBody>
                  <a:tcPr>
                    <a:lnL w="28575" cap="flat" cmpd="sng">
                      <a:solidFill>
                        <a:schemeClr val="tx1"/>
                      </a:solidFill>
                      <a:prstDash val="solid"/>
                      <a:headEnd type="none" w="med" len="med"/>
                      <a:tailEnd type="none" w="med" len="med"/>
                    </a:lnL>
                    <a:lnR w="28575" cap="flat" cmpd="sng" algn="ctr">
                      <a:solidFill>
                        <a:schemeClr val="tx1"/>
                      </a:solidFill>
                      <a:prstDash val="solid"/>
                      <a:round/>
                      <a:headEnd type="none" w="med" len="med"/>
                      <a:tailEnd type="none" w="med" len="med"/>
                    </a:lnR>
                    <a:lnT w="28575" cap="flat" cmpd="sng">
                      <a:solidFill>
                        <a:schemeClr val="tx1"/>
                      </a:solidFill>
                      <a:prstDash val="soli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a:spcBef>
                          <a:spcPct val="20000"/>
                        </a:spcBef>
                        <a:buClr>
                          <a:schemeClr val="accent1"/>
                        </a:buClr>
                        <a:buSzPct val="65000"/>
                        <a:buFont typeface="Wingdings" panose="05000000000000000000" pitchFamily="2" charset="2"/>
                        <a:buNone/>
                      </a:pPr>
                      <a:r>
                        <a:rPr lang="zh-CN" altLang="en-US" sz="2000" b="0">
                          <a:latin typeface="宋体" panose="02010600030101010101" pitchFamily="2" charset="-122"/>
                          <a:ea typeface="宋体" panose="02010600030101010101" pitchFamily="2" charset="-122"/>
                        </a:rPr>
                        <a:t>肢解巴基斯坦</a:t>
                      </a:r>
                      <a:endParaRPr lang="zh-CN" altLang="en-US" sz="2000" b="0">
                        <a:latin typeface="宋体" panose="02010600030101010101" pitchFamily="2" charset="-122"/>
                        <a:ea typeface="宋体" panose="02010600030101010101" pitchFamily="2" charset="-122"/>
                      </a:endParaRPr>
                    </a:p>
                  </a:txBody>
                  <a:tcPr>
                    <a:lnL w="28575" cap="flat" cmpd="sng" algn="ctr">
                      <a:solidFill>
                        <a:schemeClr val="tx1"/>
                      </a:solidFill>
                      <a:prstDash val="solid"/>
                      <a:round/>
                      <a:headEnd type="none" w="med" len="med"/>
                      <a:tailEnd type="none" w="med" len="med"/>
                    </a:lnL>
                    <a:lnR w="28575" cap="flat" cmpd="sng">
                      <a:solidFill>
                        <a:schemeClr val="tx1"/>
                      </a:solidFill>
                      <a:prstDash val="solid"/>
                      <a:headEnd type="none" w="med" len="med"/>
                      <a:tailEnd type="none" w="med" len="med"/>
                    </a:lnR>
                    <a:lnT w="28575" cap="flat" cmpd="sng" algn="ctr">
                      <a:solidFill>
                        <a:schemeClr val="tx1"/>
                      </a:solidFill>
                      <a:prstDash val="solid"/>
                      <a:roun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vert="horz" wrap="square"/>
                    <a:lstStyle/>
                    <a:p>
                      <a:pPr>
                        <a:spcBef>
                          <a:spcPct val="20000"/>
                        </a:spcBef>
                        <a:buClr>
                          <a:schemeClr val="accent1"/>
                        </a:buClr>
                        <a:buSzPct val="65000"/>
                        <a:buFont typeface="Wingdings" panose="05000000000000000000" pitchFamily="2" charset="2"/>
                        <a:buNone/>
                      </a:pPr>
                      <a:r>
                        <a:rPr lang="zh-CN" altLang="en-US" sz="2000" b="0">
                          <a:latin typeface="宋体" panose="02010600030101010101" pitchFamily="2" charset="-122"/>
                          <a:ea typeface="宋体" panose="02010600030101010101" pitchFamily="2" charset="-122"/>
                        </a:rPr>
                        <a:t>东巴成为独立的孟加拉国 </a:t>
                      </a:r>
                      <a:endParaRPr lang="zh-CN" altLang="en-US" sz="2000" b="0">
                        <a:latin typeface="宋体" pitchFamily="2" charset="-122"/>
                        <a:ea typeface="宋体" pitchFamily="2" charset="-122"/>
                      </a:endParaRPr>
                    </a:p>
                  </a:txBody>
                  <a:tcPr>
                    <a:lnL w="28575"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17" name="矩形 16"/>
          <p:cNvSpPr/>
          <p:nvPr/>
        </p:nvSpPr>
        <p:spPr>
          <a:xfrm>
            <a:off x="6326993" y="3912054"/>
            <a:ext cx="3568145" cy="400110"/>
          </a:xfrm>
          <a:prstGeom prst="rect">
            <a:avLst/>
          </a:prstGeom>
        </p:spPr>
        <p:txBody>
          <a:bodyPr wrap="square">
            <a:spAutoFit/>
          </a:bodyPr>
          <a:lstStyle/>
          <a:p>
            <a:pPr algn="ctr"/>
            <a:r>
              <a:rPr lang="zh-CN" altLang="en-US" sz="2000" b="1">
                <a:latin typeface="仿宋" panose="02010609060101010101" pitchFamily="49" charset="-122"/>
                <a:ea typeface="仿宋" panose="02010609060101010101" pitchFamily="49" charset="-122"/>
              </a:rPr>
              <a:t>历史上三次印巴战争</a:t>
            </a:r>
            <a:endParaRPr lang="zh-CN" altLang="en-US" sz="2000" b="1">
              <a:latin typeface="仿宋" pitchFamily="49" charset="-122"/>
              <a:ea typeface="仿宋" pitchFamily="49" charset="-122"/>
            </a:endParaRPr>
          </a:p>
        </p:txBody>
      </p:sp>
      <p:sp>
        <p:nvSpPr>
          <p:cNvPr id="2" name="矩形 1"/>
          <p:cNvSpPr/>
          <p:nvPr/>
        </p:nvSpPr>
        <p:spPr>
          <a:xfrm>
            <a:off x="9308492" y="3449934"/>
            <a:ext cx="1569660" cy="369332"/>
          </a:xfrm>
          <a:prstGeom prst="rect">
            <a:avLst/>
          </a:prstGeom>
        </p:spPr>
        <p:txBody>
          <a:bodyPr wrap="none">
            <a:spAutoFit/>
          </a:bodyPr>
          <a:lstStyle/>
          <a:p>
            <a:r>
              <a:rPr lang="zh-CN" altLang="en-US"/>
              <a:t>肢解巴基斯坦</a:t>
            </a:r>
            <a:endParaRPr lang="zh-CN" altLang="en-US"/>
          </a:p>
        </p:txBody>
      </p:sp>
      <p:sp>
        <p:nvSpPr>
          <p:cNvPr id="3" name="文本框 2"/>
          <p:cNvSpPr txBox="1"/>
          <p:nvPr/>
        </p:nvSpPr>
        <p:spPr>
          <a:xfrm>
            <a:off x="11393214" y="1081710"/>
            <a:ext cx="440197" cy="1323439"/>
          </a:xfrm>
          <a:prstGeom prst="rect">
            <a:avLst/>
          </a:prstGeom>
          <a:solidFill>
            <a:srgbClr val="FFFF00"/>
          </a:solidFill>
        </p:spPr>
        <p:txBody>
          <a:bodyPr wrap="square" rtlCol="0">
            <a:spAutoFit/>
          </a:bodyPr>
          <a:lstStyle/>
          <a:p>
            <a:r>
              <a:rPr lang="zh-CN" altLang="en-US" sz="2000" b="1">
                <a:solidFill>
                  <a:srgbClr val="FF0000"/>
                </a:solidFill>
              </a:rPr>
              <a:t>孟加拉国</a:t>
            </a:r>
            <a:endParaRPr lang="zh-CN" altLang="en-US" sz="2000" b="1">
              <a:solidFill>
                <a:srgbClr val="FF0000"/>
              </a:solidFill>
            </a:endParaRP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2721868" y="38160"/>
            <a:ext cx="4698722" cy="584775"/>
          </a:xfrm>
          <a:prstGeom prst="rect">
            <a:avLst/>
          </a:prstGeom>
          <a:noFill/>
        </p:spPr>
        <p:txBody>
          <a:bodyPr wrap="none">
            <a:spAutoFit/>
          </a:bodyPr>
          <a:lstStyle/>
          <a:p>
            <a:pPr>
              <a:spcAft>
                <a:spcPct val="0"/>
              </a:spcAft>
            </a:pPr>
            <a:r>
              <a:rPr lang="zh-CN" altLang="zh-CN" sz="3200" b="1">
                <a:solidFill>
                  <a:srgbClr val="FF0000"/>
                </a:solidFill>
                <a:latin typeface="黑体" panose="02010609060101010101" pitchFamily="49" charset="-122"/>
                <a:ea typeface="黑体" panose="02010609060101010101" pitchFamily="49" charset="-122"/>
                <a:cs typeface="Times New Roman" panose="02020603050405020304" pitchFamily="18" charset="0"/>
              </a:rPr>
              <a:t>一、世界殖民体系的崩溃</a:t>
            </a:r>
            <a:endParaRPr lang="zh-CN" altLang="zh-CN" sz="3200">
              <a:solidFill>
                <a:srgbClr val="FF0000"/>
              </a:solidFill>
              <a:latin typeface="黑体" panose="02010609060101010101" pitchFamily="49" charset="-122"/>
              <a:ea typeface="黑体" panose="02010609060101010101" pitchFamily="49" charset="-122"/>
              <a:cs typeface="Times New Roman" panose="02020603050405020304" pitchFamily="18" charset="0"/>
            </a:endParaRPr>
          </a:p>
        </p:txBody>
      </p:sp>
      <p:pic>
        <p:nvPicPr>
          <p:cNvPr id="16" name="图片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54880" y="812800"/>
            <a:ext cx="7326174" cy="6007040"/>
          </a:xfrm>
          <a:prstGeom prst="rect">
            <a:avLst/>
          </a:prstGeom>
          <a:effectLst>
            <a:glow>
              <a:srgbClr val="FFFF00">
                <a:alpha val="59000"/>
              </a:srgbClr>
            </a:glow>
          </a:effectLst>
        </p:spPr>
      </p:pic>
      <p:sp>
        <p:nvSpPr>
          <p:cNvPr id="17" name="矩形 16"/>
          <p:cNvSpPr/>
          <p:nvPr/>
        </p:nvSpPr>
        <p:spPr>
          <a:xfrm>
            <a:off x="342416" y="710384"/>
            <a:ext cx="1484702" cy="523220"/>
          </a:xfrm>
          <a:prstGeom prst="rect">
            <a:avLst/>
          </a:prstGeom>
        </p:spPr>
        <p:txBody>
          <a:bodyPr wrap="none">
            <a:spAutoFit/>
          </a:bodyPr>
          <a:lstStyle/>
          <a:p>
            <a:pPr>
              <a:spcAft>
                <a:spcPct val="0"/>
              </a:spcAft>
            </a:pPr>
            <a:r>
              <a:rPr lang="en-US" altLang="zh-CN" sz="2800" b="1">
                <a:latin typeface="华文中宋" panose="02010600040101010101" pitchFamily="2" charset="-122"/>
                <a:ea typeface="华文中宋" panose="02010600040101010101" pitchFamily="2" charset="-122"/>
                <a:cs typeface="Times New Roman" panose="02020603050405020304" pitchFamily="18" charset="0"/>
              </a:rPr>
              <a:t>1</a:t>
            </a:r>
            <a:r>
              <a:rPr lang="zh-CN" altLang="zh-CN" sz="2800" b="1">
                <a:latin typeface="华文中宋" panose="02010600040101010101" pitchFamily="2" charset="-122"/>
                <a:ea typeface="华文中宋" panose="02010600040101010101" pitchFamily="2" charset="-122"/>
                <a:cs typeface="Times New Roman" panose="02020603050405020304" pitchFamily="18" charset="0"/>
              </a:rPr>
              <a:t>、亚洲</a:t>
            </a:r>
            <a:endParaRPr lang="zh-CN" altLang="zh-CN" sz="2800" b="1">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18" name="矩形 17"/>
          <p:cNvSpPr/>
          <p:nvPr/>
        </p:nvSpPr>
        <p:spPr>
          <a:xfrm>
            <a:off x="137160" y="1379876"/>
            <a:ext cx="3145413" cy="461665"/>
          </a:xfrm>
          <a:prstGeom prst="rect">
            <a:avLst/>
          </a:prstGeom>
        </p:spPr>
        <p:txBody>
          <a:bodyPr wrap="none">
            <a:spAutoFit/>
          </a:bodyPr>
          <a:lstStyle/>
          <a:p>
            <a:pPr>
              <a:spcAft>
                <a:spcPct val="0"/>
              </a:spcAft>
            </a:pPr>
            <a:r>
              <a:rPr lang="zh-CN" altLang="zh-CN" sz="2400">
                <a:latin typeface="华文中宋" panose="02010600040101010101" pitchFamily="2" charset="-122"/>
                <a:ea typeface="华文中宋" panose="02010600040101010101" pitchFamily="2" charset="-122"/>
                <a:cs typeface="Times New Roman" panose="02020603050405020304" pitchFamily="18" charset="0"/>
              </a:rPr>
              <a:t>（</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2</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）东南亚各国独立</a:t>
            </a:r>
            <a:endParaRPr lang="zh-CN" altLang="zh-CN" sz="2400">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19" name="矩形 18"/>
          <p:cNvSpPr/>
          <p:nvPr/>
        </p:nvSpPr>
        <p:spPr>
          <a:xfrm>
            <a:off x="110946" y="2197777"/>
            <a:ext cx="4500469" cy="2676525"/>
          </a:xfrm>
          <a:prstGeom prst="rect">
            <a:avLst/>
          </a:prstGeom>
        </p:spPr>
        <p:txBody>
          <a:bodyPr wrap="square">
            <a:spAutoFit/>
          </a:bodyPr>
          <a:lstStyle/>
          <a:p>
            <a:pPr>
              <a:spcAft>
                <a:spcPct val="0"/>
              </a:spcAft>
            </a:pPr>
            <a:r>
              <a:rPr lang="zh-CN" altLang="en-US" sz="2400">
                <a:latin typeface="华文中宋" panose="02010600040101010101" pitchFamily="2" charset="-122"/>
                <a:ea typeface="华文中宋" panose="02010600040101010101" pitchFamily="2" charset="-122"/>
                <a:cs typeface="Times New Roman" panose="02020603050405020304" pitchFamily="18" charset="0"/>
              </a:rPr>
              <a:t>   印度独立前后，印度尼西亚、老挝、菲律宾、缅甸、锡兰、柬埔寨、马来亚、新加坡等也纷纷独立。</a:t>
            </a:r>
            <a:endParaRPr lang="en-US" altLang="zh-CN" sz="2400">
              <a:latin typeface="华文中宋" pitchFamily="2" charset="-122"/>
              <a:ea typeface="华文中宋" pitchFamily="2" charset="-122"/>
              <a:cs typeface="Times New Roman" panose="02020603050405020304" pitchFamily="18" charset="0"/>
            </a:endParaRPr>
          </a:p>
          <a:p>
            <a:pPr>
              <a:spcAft>
                <a:spcPct val="0"/>
              </a:spcAft>
            </a:pPr>
            <a:endParaRPr lang="en-US" altLang="zh-CN" sz="2400">
              <a:latin typeface="华文中宋" panose="02010600040101010101" pitchFamily="2" charset="-122"/>
              <a:ea typeface="华文中宋" panose="02010600040101010101" pitchFamily="2" charset="-122"/>
              <a:cs typeface="Times New Roman" panose="02020603050405020304" pitchFamily="18" charset="0"/>
            </a:endParaRPr>
          </a:p>
          <a:p>
            <a:pPr>
              <a:spcAft>
                <a:spcPct val="0"/>
              </a:spcAft>
            </a:pPr>
            <a:endParaRPr lang="en-US" altLang="zh-CN" sz="2400">
              <a:latin typeface="华文中宋" panose="02010600040101010101" pitchFamily="2" charset="-122"/>
              <a:ea typeface="华文中宋" panose="02010600040101010101" pitchFamily="2" charset="-122"/>
              <a:cs typeface="Times New Roman" panose="02020603050405020304" pitchFamily="18" charset="0"/>
            </a:endParaRPr>
          </a:p>
          <a:p>
            <a:pPr>
              <a:spcAft>
                <a:spcPct val="0"/>
              </a:spcAft>
            </a:pPr>
            <a:r>
              <a:rPr lang="zh-CN" altLang="en-US" sz="2400">
                <a:latin typeface="华文中宋" panose="02010600040101010101" pitchFamily="2" charset="-122"/>
                <a:ea typeface="华文中宋" panose="02010600040101010101" pitchFamily="2" charset="-122"/>
                <a:cs typeface="Times New Roman" panose="02020603050405020304" pitchFamily="18" charset="0"/>
              </a:rPr>
              <a:t>帝国主义在亚洲的殖民体系瓦解。</a:t>
            </a:r>
            <a:endParaRPr lang="zh-CN" altLang="zh-CN" sz="2400">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12" name="椭圆 11"/>
          <p:cNvSpPr/>
          <p:nvPr/>
        </p:nvSpPr>
        <p:spPr>
          <a:xfrm>
            <a:off x="7539177" y="3317358"/>
            <a:ext cx="4464981" cy="2727842"/>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rgbClr val="FF0000"/>
                </a:solidFill>
              </a:ln>
            </a:endParaRPr>
          </a:p>
        </p:txBody>
      </p:sp>
      <p:sp>
        <p:nvSpPr>
          <p:cNvPr id="13" name="文本框 12"/>
          <p:cNvSpPr txBox="1"/>
          <p:nvPr/>
        </p:nvSpPr>
        <p:spPr>
          <a:xfrm>
            <a:off x="9078871" y="4191774"/>
            <a:ext cx="646331" cy="276999"/>
          </a:xfrm>
          <a:prstGeom prst="rect">
            <a:avLst/>
          </a:prstGeom>
          <a:noFill/>
        </p:spPr>
        <p:txBody>
          <a:bodyPr wrap="none" rtlCol="0">
            <a:spAutoFit/>
          </a:bodyPr>
          <a:lstStyle/>
          <a:p>
            <a:r>
              <a:rPr lang="zh-CN" altLang="en-US" sz="1200"/>
              <a:t>柬埔寨</a:t>
            </a:r>
            <a:endParaRPr lang="zh-CN" altLang="en-US" sz="1200"/>
          </a:p>
        </p:txBody>
      </p:sp>
      <p:sp>
        <p:nvSpPr>
          <p:cNvPr id="14" name="文本框 13"/>
          <p:cNvSpPr txBox="1"/>
          <p:nvPr/>
        </p:nvSpPr>
        <p:spPr>
          <a:xfrm>
            <a:off x="8786648" y="4587087"/>
            <a:ext cx="646331" cy="276999"/>
          </a:xfrm>
          <a:prstGeom prst="rect">
            <a:avLst/>
          </a:prstGeom>
          <a:noFill/>
        </p:spPr>
        <p:txBody>
          <a:bodyPr wrap="none" rtlCol="0">
            <a:spAutoFit/>
          </a:bodyPr>
          <a:lstStyle/>
          <a:p>
            <a:r>
              <a:rPr lang="zh-CN" altLang="en-US" sz="1200"/>
              <a:t>新加坡</a:t>
            </a:r>
            <a:endParaRPr lang="zh-CN" altLang="en-US" sz="1200"/>
          </a:p>
        </p:txBody>
      </p:sp>
      <p:sp>
        <p:nvSpPr>
          <p:cNvPr id="20" name="文本框 19"/>
          <p:cNvSpPr txBox="1"/>
          <p:nvPr/>
        </p:nvSpPr>
        <p:spPr>
          <a:xfrm>
            <a:off x="9249418" y="4705401"/>
            <a:ext cx="951567" cy="276999"/>
          </a:xfrm>
          <a:prstGeom prst="rect">
            <a:avLst/>
          </a:prstGeom>
          <a:noFill/>
        </p:spPr>
        <p:txBody>
          <a:bodyPr wrap="square" rtlCol="0">
            <a:spAutoFit/>
          </a:bodyPr>
          <a:lstStyle/>
          <a:p>
            <a:r>
              <a:rPr lang="zh-CN" altLang="en-US" sz="1200"/>
              <a:t>马来亚</a:t>
            </a:r>
            <a:endParaRPr lang="zh-CN" altLang="en-US" sz="1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a:spLocks noChangeArrowheads="1"/>
          </p:cNvSpPr>
          <p:nvPr/>
        </p:nvSpPr>
        <p:spPr bwMode="auto">
          <a:xfrm>
            <a:off x="1315085" y="1692910"/>
            <a:ext cx="10603865" cy="64516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None/>
            </a:pPr>
            <a:r>
              <a:rPr lang="en-US" altLang="zh-CN" sz="3600" b="1" smtClean="0">
                <a:latin typeface="黑体" panose="02010609060101010101" pitchFamily="49" charset="-122"/>
                <a:ea typeface="黑体" panose="02010609060101010101" pitchFamily="49" charset="-122"/>
                <a:sym typeface="+mn-ea"/>
              </a:rPr>
              <a:t>1</a:t>
            </a:r>
            <a:r>
              <a:rPr lang="zh-CN" altLang="en-US" sz="3600" b="1" smtClean="0">
                <a:latin typeface="黑体" panose="02010609060101010101" pitchFamily="49" charset="-122"/>
                <a:ea typeface="黑体" panose="02010609060101010101" pitchFamily="49" charset="-122"/>
                <a:sym typeface="+mn-ea"/>
              </a:rPr>
              <a:t>、宗</a:t>
            </a:r>
            <a:r>
              <a:rPr lang="zh-CN" altLang="en-US" sz="3600" b="1">
                <a:latin typeface="黑体" panose="02010609060101010101" pitchFamily="49" charset="-122"/>
                <a:ea typeface="黑体" panose="02010609060101010101" pitchFamily="49" charset="-122"/>
                <a:sym typeface="+mn-ea"/>
              </a:rPr>
              <a:t>主国国力衰</a:t>
            </a:r>
            <a:r>
              <a:rPr lang="zh-CN" altLang="en-US" sz="3600" b="1" smtClean="0">
                <a:latin typeface="黑体" panose="02010609060101010101" pitchFamily="49" charset="-122"/>
                <a:ea typeface="黑体" panose="02010609060101010101" pitchFamily="49" charset="-122"/>
                <a:sym typeface="+mn-ea"/>
              </a:rPr>
              <a:t>落，在世界体系中的地位下降。</a:t>
            </a:r>
            <a:endParaRPr lang="zh-CN" altLang="en-US" sz="3600" b="1" smtClean="0">
              <a:latin typeface="黑体" pitchFamily="49" charset="-122"/>
              <a:ea typeface="黑体" pitchFamily="49" charset="-122"/>
              <a:sym typeface="+mn-ea"/>
            </a:endParaRPr>
          </a:p>
        </p:txBody>
      </p:sp>
      <p:sp>
        <p:nvSpPr>
          <p:cNvPr id="7" name="文本框 6"/>
          <p:cNvSpPr txBox="1">
            <a:spLocks noChangeArrowheads="1"/>
          </p:cNvSpPr>
          <p:nvPr/>
        </p:nvSpPr>
        <p:spPr bwMode="auto">
          <a:xfrm>
            <a:off x="1315085" y="2414905"/>
            <a:ext cx="10603865" cy="119888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None/>
            </a:pPr>
            <a:r>
              <a:rPr lang="en-US" altLang="zh-CN" sz="3600" b="1">
                <a:latin typeface="黑体" panose="02010609060101010101" pitchFamily="49" charset="-122"/>
                <a:ea typeface="黑体" panose="02010609060101010101" pitchFamily="49" charset="-122"/>
                <a:sym typeface="+mn-ea"/>
              </a:rPr>
              <a:t>2</a:t>
            </a:r>
            <a:r>
              <a:rPr lang="zh-CN" altLang="en-US" sz="3600" b="1">
                <a:latin typeface="黑体" panose="02010609060101010101" pitchFamily="49" charset="-122"/>
                <a:ea typeface="黑体" panose="02010609060101010101" pitchFamily="49" charset="-122"/>
                <a:sym typeface="+mn-ea"/>
              </a:rPr>
              <a:t>、二战使殖民地半殖民地人民深受民主自由和民族觉醒思想的影响，促进了民族解放力量的增长</a:t>
            </a:r>
            <a:endParaRPr lang="zh-CN" altLang="en-US" sz="3600" b="1">
              <a:latin typeface="黑体" pitchFamily="49" charset="-122"/>
              <a:ea typeface="黑体" pitchFamily="49" charset="-122"/>
              <a:sym typeface="+mn-ea"/>
            </a:endParaRPr>
          </a:p>
        </p:txBody>
      </p:sp>
      <p:sp>
        <p:nvSpPr>
          <p:cNvPr id="8" name="矩形 7"/>
          <p:cNvSpPr/>
          <p:nvPr/>
        </p:nvSpPr>
        <p:spPr>
          <a:xfrm>
            <a:off x="206375" y="668020"/>
            <a:ext cx="6612255" cy="553085"/>
          </a:xfrm>
          <a:prstGeom prst="rect">
            <a:avLst/>
          </a:prstGeom>
          <a:solidFill>
            <a:schemeClr val="accent3">
              <a:lumMod val="40000"/>
              <a:lumOff val="60000"/>
            </a:schemeClr>
          </a:solidFill>
          <a:ln w="19050">
            <a:solidFill>
              <a:srgbClr val="FF0000"/>
            </a:solidFill>
          </a:ln>
        </p:spPr>
        <p:txBody>
          <a:bodyPr wrap="square">
            <a:spAutoFit/>
          </a:bodyPr>
          <a:lstStyle/>
          <a:p>
            <a:pPr>
              <a:spcAft>
                <a:spcPct val="0"/>
              </a:spcAft>
            </a:pPr>
            <a:r>
              <a:rPr lang="zh-CN" altLang="zh-CN" sz="3000" b="1">
                <a:solidFill>
                  <a:schemeClr val="tx1"/>
                </a:solidFill>
                <a:latin typeface="+mn-ea"/>
                <a:cs typeface="Times New Roman" panose="02020603050405020304" pitchFamily="18" charset="0"/>
              </a:rPr>
              <a:t>一、世界殖民体系的崩溃的原因</a:t>
            </a:r>
            <a:endParaRPr lang="zh-CN" altLang="zh-CN" sz="3000" b="1">
              <a:solidFill>
                <a:schemeClr val="tx1"/>
              </a:solidFill>
              <a:latin typeface="+mn-ea"/>
              <a:cs typeface="Times New Roman" panose="02020603050405020304" pitchFamily="18" charset="0"/>
            </a:endParaRPr>
          </a:p>
        </p:txBody>
      </p:sp>
      <p:sp>
        <p:nvSpPr>
          <p:cNvPr id="2" name="文本框 1"/>
          <p:cNvSpPr txBox="1">
            <a:spLocks noChangeArrowheads="1"/>
          </p:cNvSpPr>
          <p:nvPr/>
        </p:nvSpPr>
        <p:spPr bwMode="auto">
          <a:xfrm>
            <a:off x="1315085" y="3692525"/>
            <a:ext cx="10603865" cy="64516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None/>
            </a:pPr>
            <a:r>
              <a:rPr lang="en-US" altLang="zh-CN" sz="3600" b="1" smtClean="0">
                <a:latin typeface="黑体" panose="02010609060101010101" pitchFamily="49" charset="-122"/>
                <a:ea typeface="黑体" panose="02010609060101010101" pitchFamily="49" charset="-122"/>
                <a:sym typeface="+mn-ea"/>
              </a:rPr>
              <a:t>3</a:t>
            </a:r>
            <a:r>
              <a:rPr lang="zh-CN" altLang="en-US" sz="3600" b="1" smtClean="0">
                <a:latin typeface="黑体" panose="02010609060101010101" pitchFamily="49" charset="-122"/>
                <a:ea typeface="黑体" panose="02010609060101010101" pitchFamily="49" charset="-122"/>
                <a:sym typeface="+mn-ea"/>
              </a:rPr>
              <a:t>、两极格局的形成，社会主义阵营的支持。</a:t>
            </a:r>
            <a:endParaRPr lang="zh-CN" altLang="en-US" sz="3600" b="1" smtClean="0">
              <a:latin typeface="黑体" panose="02010609060101010101" pitchFamily="49" charset="-122"/>
              <a:ea typeface="黑体" panose="02010609060101010101" pitchFamily="49" charset="-122"/>
              <a:sym typeface="+mn-ea"/>
            </a:endParaRPr>
          </a:p>
        </p:txBody>
      </p:sp>
      <p:sp>
        <p:nvSpPr>
          <p:cNvPr id="3" name="文本框 2"/>
          <p:cNvSpPr txBox="1">
            <a:spLocks noChangeArrowheads="1"/>
          </p:cNvSpPr>
          <p:nvPr/>
        </p:nvSpPr>
        <p:spPr bwMode="auto">
          <a:xfrm>
            <a:off x="1315085" y="4418965"/>
            <a:ext cx="10603865" cy="119888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None/>
            </a:pPr>
            <a:r>
              <a:rPr lang="en-US" altLang="zh-CN" sz="3600" b="1" smtClean="0">
                <a:latin typeface="黑体" panose="02010609060101010101" pitchFamily="49" charset="-122"/>
                <a:ea typeface="黑体" panose="02010609060101010101" pitchFamily="49" charset="-122"/>
                <a:sym typeface="+mn-ea"/>
              </a:rPr>
              <a:t>4</a:t>
            </a:r>
            <a:r>
              <a:rPr lang="zh-CN" altLang="en-US" sz="3600" b="1" smtClean="0">
                <a:latin typeface="黑体" panose="02010609060101010101" pitchFamily="49" charset="-122"/>
                <a:ea typeface="黑体" panose="02010609060101010101" pitchFamily="49" charset="-122"/>
                <a:sym typeface="+mn-ea"/>
              </a:rPr>
              <a:t>、联合国宪章非殖民化活动，推动了民族解放运动的发展。</a:t>
            </a:r>
            <a:endParaRPr lang="zh-CN" altLang="en-US" sz="3600" b="1" smtClean="0">
              <a:latin typeface="黑体" panose="02010609060101010101" pitchFamily="49" charset="-122"/>
              <a:ea typeface="黑体" panose="02010609060101010101" pitchFamily="49" charset="-122"/>
              <a:sym typeface="+mn-ea"/>
            </a:endParaRPr>
          </a:p>
        </p:txBody>
      </p:sp>
      <p:sp>
        <p:nvSpPr>
          <p:cNvPr id="9" name="矩形 8"/>
          <p:cNvSpPr/>
          <p:nvPr/>
        </p:nvSpPr>
        <p:spPr>
          <a:xfrm>
            <a:off x="51435" y="1692275"/>
            <a:ext cx="1186815" cy="6457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t>宗主国</a:t>
            </a:r>
            <a:endParaRPr lang="zh-CN" altLang="en-US" sz="2400"/>
          </a:p>
        </p:txBody>
      </p:sp>
      <p:sp>
        <p:nvSpPr>
          <p:cNvPr id="10" name="矩形 9"/>
          <p:cNvSpPr/>
          <p:nvPr/>
        </p:nvSpPr>
        <p:spPr>
          <a:xfrm>
            <a:off x="51435" y="2691130"/>
            <a:ext cx="1186815" cy="6457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t>殖民地</a:t>
            </a:r>
            <a:endParaRPr lang="zh-CN" altLang="en-US" sz="2400"/>
          </a:p>
        </p:txBody>
      </p:sp>
      <p:sp>
        <p:nvSpPr>
          <p:cNvPr id="11" name="矩形 10"/>
          <p:cNvSpPr/>
          <p:nvPr/>
        </p:nvSpPr>
        <p:spPr>
          <a:xfrm>
            <a:off x="50800" y="3692525"/>
            <a:ext cx="1188085" cy="19253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a:t>国际局势</a:t>
            </a:r>
            <a:endParaRPr lang="zh-CN" altLang="en-US" sz="3600"/>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721868" y="38160"/>
            <a:ext cx="4698722" cy="584775"/>
          </a:xfrm>
          <a:prstGeom prst="rect">
            <a:avLst/>
          </a:prstGeom>
          <a:noFill/>
        </p:spPr>
        <p:txBody>
          <a:bodyPr wrap="none">
            <a:spAutoFit/>
          </a:bodyPr>
          <a:lstStyle/>
          <a:p>
            <a:pPr>
              <a:spcAft>
                <a:spcPct val="0"/>
              </a:spcAft>
            </a:pPr>
            <a:r>
              <a:rPr lang="zh-CN" altLang="zh-CN" sz="3200" b="1">
                <a:solidFill>
                  <a:srgbClr val="FF0000"/>
                </a:solidFill>
                <a:latin typeface="黑体" panose="02010609060101010101" pitchFamily="49" charset="-122"/>
                <a:ea typeface="黑体" panose="02010609060101010101" pitchFamily="49" charset="-122"/>
                <a:cs typeface="Times New Roman" panose="02020603050405020304" pitchFamily="18" charset="0"/>
              </a:rPr>
              <a:t>一、世界殖民体系的崩溃</a:t>
            </a:r>
            <a:endParaRPr lang="zh-CN" altLang="zh-CN" sz="3200">
              <a:solidFill>
                <a:srgbClr val="FF0000"/>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9" name="矩形 8"/>
          <p:cNvSpPr/>
          <p:nvPr/>
        </p:nvSpPr>
        <p:spPr>
          <a:xfrm>
            <a:off x="220492" y="723300"/>
            <a:ext cx="1484702" cy="523220"/>
          </a:xfrm>
          <a:prstGeom prst="rect">
            <a:avLst/>
          </a:prstGeom>
        </p:spPr>
        <p:txBody>
          <a:bodyPr wrap="none">
            <a:spAutoFit/>
          </a:bodyPr>
          <a:lstStyle/>
          <a:p>
            <a:pPr>
              <a:spcAft>
                <a:spcPct val="0"/>
              </a:spcAft>
            </a:pPr>
            <a:r>
              <a:rPr lang="en-US" altLang="zh-CN" sz="2800" b="1">
                <a:latin typeface="华文中宋" panose="02010600040101010101" pitchFamily="2" charset="-122"/>
                <a:ea typeface="华文中宋" panose="02010600040101010101" pitchFamily="2" charset="-122"/>
                <a:cs typeface="Times New Roman" panose="02020603050405020304" pitchFamily="18" charset="0"/>
              </a:rPr>
              <a:t>2</a:t>
            </a:r>
            <a:r>
              <a:rPr lang="zh-CN" altLang="zh-CN" sz="2800" b="1">
                <a:latin typeface="华文中宋" panose="02010600040101010101" pitchFamily="2" charset="-122"/>
                <a:ea typeface="华文中宋" panose="02010600040101010101" pitchFamily="2" charset="-122"/>
                <a:cs typeface="Times New Roman" panose="02020603050405020304" pitchFamily="18" charset="0"/>
              </a:rPr>
              <a:t>、非洲</a:t>
            </a:r>
            <a:endParaRPr lang="zh-CN" altLang="zh-CN" sz="2800" b="1">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10" name="矩形 9"/>
          <p:cNvSpPr/>
          <p:nvPr/>
        </p:nvSpPr>
        <p:spPr>
          <a:xfrm>
            <a:off x="34925" y="1246505"/>
            <a:ext cx="6708775" cy="2091690"/>
          </a:xfrm>
          <a:prstGeom prst="rect">
            <a:avLst/>
          </a:prstGeom>
        </p:spPr>
        <p:txBody>
          <a:bodyPr wrap="square">
            <a:spAutoFit/>
          </a:bodyPr>
          <a:lstStyle/>
          <a:p>
            <a:pPr>
              <a:spcAft>
                <a:spcPts val="600"/>
              </a:spcAft>
            </a:pPr>
            <a:r>
              <a:rPr lang="zh-CN" altLang="zh-CN" sz="2400">
                <a:latin typeface="华文中宋" panose="02010600040101010101" pitchFamily="2" charset="-122"/>
                <a:ea typeface="华文中宋" panose="02010600040101010101" pitchFamily="2" charset="-122"/>
                <a:cs typeface="Times New Roman" panose="02020603050405020304" pitchFamily="18" charset="0"/>
              </a:rPr>
              <a:t>（</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1</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埃及</a:t>
            </a:r>
            <a:endParaRPr lang="zh-CN" altLang="zh-CN" sz="2400">
              <a:latin typeface="华文中宋" panose="02010600040101010101" pitchFamily="2" charset="-122"/>
              <a:ea typeface="华文中宋" panose="02010600040101010101" pitchFamily="2" charset="-122"/>
              <a:cs typeface="Times New Roman" panose="02020603050405020304" pitchFamily="18" charset="0"/>
            </a:endParaRPr>
          </a:p>
          <a:p>
            <a:pPr indent="133350">
              <a:spcAft>
                <a:spcPts val="600"/>
              </a:spcAft>
            </a:pPr>
            <a:r>
              <a:rPr lang="zh-CN" altLang="en-US" sz="2400">
                <a:latin typeface="华文中宋" panose="02010600040101010101" pitchFamily="2" charset="-122"/>
                <a:ea typeface="华文中宋" panose="02010600040101010101" pitchFamily="2" charset="-122"/>
                <a:cs typeface="Times New Roman" panose="02020603050405020304" pitchFamily="18" charset="0"/>
              </a:rPr>
              <a:t>① </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1952</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年，</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以</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纳赛尔</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为首的中下层军官</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发动武装起义，</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废黜国王。</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1953</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年</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成立共和国。</a:t>
            </a:r>
            <a:endParaRPr lang="zh-CN" altLang="zh-CN" sz="2400">
              <a:latin typeface="华文中宋" panose="02010600040101010101" pitchFamily="2" charset="-122"/>
              <a:ea typeface="华文中宋" panose="02010600040101010101" pitchFamily="2" charset="-122"/>
              <a:cs typeface="Times New Roman" panose="02020603050405020304" pitchFamily="18" charset="0"/>
            </a:endParaRPr>
          </a:p>
          <a:p>
            <a:pPr indent="133350">
              <a:spcAft>
                <a:spcPts val="600"/>
              </a:spcAft>
            </a:pPr>
            <a:r>
              <a:rPr lang="zh-CN" altLang="en-US" sz="2400">
                <a:latin typeface="华文中宋" panose="02010600040101010101" pitchFamily="2" charset="-122"/>
                <a:ea typeface="华文中宋" panose="02010600040101010101" pitchFamily="2" charset="-122"/>
                <a:cs typeface="Times New Roman" panose="02020603050405020304" pitchFamily="18" charset="0"/>
              </a:rPr>
              <a:t>② </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1956</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年，埃及总统纳赛尔宣布收回苏伊士运河主权，英军撤离运河区。</a:t>
            </a:r>
            <a:endParaRPr lang="zh-CN" altLang="zh-CN" sz="2400">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2" name="文本框 1"/>
          <p:cNvSpPr txBox="1"/>
          <p:nvPr/>
        </p:nvSpPr>
        <p:spPr>
          <a:xfrm>
            <a:off x="7853680" y="6370320"/>
            <a:ext cx="3953198" cy="369332"/>
          </a:xfrm>
          <a:prstGeom prst="rect">
            <a:avLst/>
          </a:prstGeom>
          <a:noFill/>
        </p:spPr>
        <p:txBody>
          <a:bodyPr wrap="square" rtlCol="0">
            <a:spAutoFit/>
          </a:bodyPr>
          <a:lstStyle/>
          <a:p>
            <a:r>
              <a:rPr lang="zh-CN" altLang="en-US"/>
              <a:t>非洲独立进程示意图（截至</a:t>
            </a:r>
            <a:r>
              <a:rPr lang="en-US" altLang="zh-CN"/>
              <a:t>1990</a:t>
            </a:r>
            <a:r>
              <a:rPr lang="zh-CN" altLang="en-US"/>
              <a:t>年）</a:t>
            </a:r>
            <a:endParaRPr lang="zh-CN" altLang="en-US"/>
          </a:p>
        </p:txBody>
      </p:sp>
      <p:pic>
        <p:nvPicPr>
          <p:cNvPr id="13" name="图片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4655" y="3388360"/>
            <a:ext cx="6197600" cy="3351530"/>
          </a:xfrm>
          <a:prstGeom prst="rect">
            <a:avLst/>
          </a:prstGeom>
          <a:ln>
            <a:noFill/>
          </a:ln>
          <a:effectLst>
            <a:outerShdw blurRad="190500" algn="tl" rotWithShape="0">
              <a:srgbClr val="000000">
                <a:alpha val="70000"/>
              </a:srgbClr>
            </a:outerShdw>
          </a:effectLst>
        </p:spPr>
      </p:pic>
      <p:pic>
        <p:nvPicPr>
          <p:cNvPr id="17"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017269" y="940435"/>
            <a:ext cx="4954239" cy="5330825"/>
          </a:xfrm>
          <a:prstGeom prst="rect">
            <a:avLst/>
          </a:prstGeom>
        </p:spPr>
        <p:style>
          <a:lnRef idx="2">
            <a:schemeClr val="dk1"/>
          </a:lnRef>
          <a:fillRef idx="1">
            <a:schemeClr val="lt1"/>
          </a:fillRef>
          <a:effectRef idx="0">
            <a:schemeClr val="dk1"/>
          </a:effectRef>
          <a:fontRef idx="minor">
            <a:schemeClr val="dk1"/>
          </a:fontRef>
        </p:style>
      </p:pic>
      <p:sp>
        <p:nvSpPr>
          <p:cNvPr id="11" name="椭圆 10"/>
          <p:cNvSpPr/>
          <p:nvPr/>
        </p:nvSpPr>
        <p:spPr>
          <a:xfrm>
            <a:off x="9879724" y="1923393"/>
            <a:ext cx="830317" cy="600841"/>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rgbClr val="FF0000"/>
                </a:solidFill>
              </a:ln>
            </a:endParaRP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721868" y="38160"/>
            <a:ext cx="4698722" cy="584775"/>
          </a:xfrm>
          <a:prstGeom prst="rect">
            <a:avLst/>
          </a:prstGeom>
          <a:noFill/>
        </p:spPr>
        <p:txBody>
          <a:bodyPr wrap="none">
            <a:spAutoFit/>
          </a:bodyPr>
          <a:lstStyle/>
          <a:p>
            <a:pPr>
              <a:spcAft>
                <a:spcPct val="0"/>
              </a:spcAft>
            </a:pPr>
            <a:r>
              <a:rPr lang="zh-CN" altLang="zh-CN" sz="3200" b="1">
                <a:solidFill>
                  <a:srgbClr val="FF0000"/>
                </a:solidFill>
                <a:latin typeface="黑体" panose="02010609060101010101" pitchFamily="49" charset="-122"/>
                <a:ea typeface="黑体" panose="02010609060101010101" pitchFamily="49" charset="-122"/>
                <a:cs typeface="Times New Roman" panose="02020603050405020304" pitchFamily="18" charset="0"/>
              </a:rPr>
              <a:t>一、世界殖民体系的崩溃</a:t>
            </a:r>
            <a:endParaRPr lang="zh-CN" altLang="zh-CN" sz="3200">
              <a:solidFill>
                <a:srgbClr val="FF0000"/>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9" name="矩形 8"/>
          <p:cNvSpPr/>
          <p:nvPr/>
        </p:nvSpPr>
        <p:spPr>
          <a:xfrm>
            <a:off x="220492" y="723300"/>
            <a:ext cx="1484702" cy="523220"/>
          </a:xfrm>
          <a:prstGeom prst="rect">
            <a:avLst/>
          </a:prstGeom>
        </p:spPr>
        <p:txBody>
          <a:bodyPr wrap="none">
            <a:spAutoFit/>
          </a:bodyPr>
          <a:lstStyle/>
          <a:p>
            <a:pPr>
              <a:spcAft>
                <a:spcPct val="0"/>
              </a:spcAft>
            </a:pPr>
            <a:r>
              <a:rPr lang="en-US" altLang="zh-CN" sz="2800" b="1">
                <a:latin typeface="华文中宋" panose="02010600040101010101" pitchFamily="2" charset="-122"/>
                <a:ea typeface="华文中宋" panose="02010600040101010101" pitchFamily="2" charset="-122"/>
                <a:cs typeface="Times New Roman" panose="02020603050405020304" pitchFamily="18" charset="0"/>
              </a:rPr>
              <a:t>2</a:t>
            </a:r>
            <a:r>
              <a:rPr lang="zh-CN" altLang="zh-CN" sz="2800" b="1">
                <a:latin typeface="华文中宋" panose="02010600040101010101" pitchFamily="2" charset="-122"/>
                <a:ea typeface="华文中宋" panose="02010600040101010101" pitchFamily="2" charset="-122"/>
                <a:cs typeface="Times New Roman" panose="02020603050405020304" pitchFamily="18" charset="0"/>
              </a:rPr>
              <a:t>、非洲</a:t>
            </a:r>
            <a:endParaRPr lang="zh-CN" altLang="zh-CN" sz="2800" b="1">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10" name="矩形 9"/>
          <p:cNvSpPr/>
          <p:nvPr/>
        </p:nvSpPr>
        <p:spPr>
          <a:xfrm>
            <a:off x="137160" y="1334185"/>
            <a:ext cx="6913880" cy="1723549"/>
          </a:xfrm>
          <a:prstGeom prst="rect">
            <a:avLst/>
          </a:prstGeom>
        </p:spPr>
        <p:txBody>
          <a:bodyPr wrap="square">
            <a:spAutoFit/>
          </a:bodyPr>
          <a:lstStyle/>
          <a:p>
            <a:pPr>
              <a:spcAft>
                <a:spcPts val="600"/>
              </a:spcAft>
            </a:pPr>
            <a:r>
              <a:rPr lang="zh-CN" altLang="zh-CN" sz="2400">
                <a:latin typeface="华文中宋" panose="02010600040101010101" pitchFamily="2" charset="-122"/>
                <a:ea typeface="华文中宋" panose="02010600040101010101" pitchFamily="2" charset="-122"/>
                <a:cs typeface="Times New Roman" panose="02020603050405020304" pitchFamily="18" charset="0"/>
              </a:rPr>
              <a:t>（</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2</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阿尔及利亚</a:t>
            </a:r>
            <a:endParaRPr lang="zh-CN" altLang="zh-CN" sz="2400">
              <a:latin typeface="华文中宋" panose="02010600040101010101" pitchFamily="2" charset="-122"/>
              <a:ea typeface="华文中宋" panose="02010600040101010101" pitchFamily="2" charset="-122"/>
              <a:cs typeface="Times New Roman" panose="02020603050405020304" pitchFamily="18" charset="0"/>
            </a:endParaRPr>
          </a:p>
          <a:p>
            <a:pPr indent="133350">
              <a:spcAft>
                <a:spcPts val="600"/>
              </a:spcAft>
            </a:pPr>
            <a:r>
              <a:rPr lang="zh-CN" altLang="en-US" sz="2400">
                <a:latin typeface="华文中宋" panose="02010600040101010101" pitchFamily="2" charset="-122"/>
                <a:ea typeface="华文中宋" panose="02010600040101010101" pitchFamily="2" charset="-122"/>
                <a:cs typeface="Times New Roman" panose="02020603050405020304" pitchFamily="18" charset="0"/>
              </a:rPr>
              <a:t>①</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1954</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年，阿尔及利亚成立民族解放阵线，与法国殖民者进行武装斗争。</a:t>
            </a:r>
            <a:endParaRPr lang="zh-CN" altLang="en-US" sz="2400">
              <a:latin typeface="华文中宋" pitchFamily="2" charset="-122"/>
              <a:ea typeface="华文中宋" pitchFamily="2" charset="-122"/>
              <a:cs typeface="Times New Roman" panose="02020603050405020304" pitchFamily="18" charset="0"/>
            </a:endParaRPr>
          </a:p>
          <a:p>
            <a:pPr indent="133350">
              <a:spcAft>
                <a:spcPts val="600"/>
              </a:spcAft>
            </a:pPr>
            <a:r>
              <a:rPr lang="zh-CN" altLang="en-US" sz="2400">
                <a:latin typeface="华文中宋" panose="02010600040101010101" pitchFamily="2" charset="-122"/>
                <a:ea typeface="华文中宋" panose="02010600040101010101" pitchFamily="2" charset="-122"/>
                <a:cs typeface="Times New Roman" panose="02020603050405020304" pitchFamily="18" charset="0"/>
              </a:rPr>
              <a:t>②</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1962</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年，阿尔及利亚独立。</a:t>
            </a:r>
            <a:endParaRPr lang="zh-CN" altLang="en-US" sz="2400">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2" name="文本框 1"/>
          <p:cNvSpPr txBox="1"/>
          <p:nvPr/>
        </p:nvSpPr>
        <p:spPr>
          <a:xfrm>
            <a:off x="7853680" y="6370320"/>
            <a:ext cx="3953198" cy="369332"/>
          </a:xfrm>
          <a:prstGeom prst="rect">
            <a:avLst/>
          </a:prstGeom>
          <a:noFill/>
        </p:spPr>
        <p:txBody>
          <a:bodyPr wrap="square" rtlCol="0">
            <a:spAutoFit/>
          </a:bodyPr>
          <a:lstStyle/>
          <a:p>
            <a:r>
              <a:rPr lang="zh-CN" altLang="en-US"/>
              <a:t>非洲独立进程示意图（截至</a:t>
            </a:r>
            <a:r>
              <a:rPr lang="en-US" altLang="zh-CN"/>
              <a:t>1990</a:t>
            </a:r>
            <a:r>
              <a:rPr lang="zh-CN" altLang="en-US"/>
              <a:t>年）</a:t>
            </a:r>
            <a:endParaRPr lang="zh-CN" altLang="en-US"/>
          </a:p>
        </p:txBody>
      </p:sp>
      <p:pic>
        <p:nvPicPr>
          <p:cNvPr id="11" name="图片 10"/>
          <p:cNvPicPr>
            <a:picLocks noChangeAspect="1"/>
          </p:cNvPicPr>
          <p:nvPr/>
        </p:nvPicPr>
        <p:blipFill>
          <a:blip r:embed="rId2">
            <a:extLst>
              <a:ext uri="{28A0092B-C50C-407E-A947-70E740481C1C}">
                <a14:useLocalDpi xmlns:a14="http://schemas.microsoft.com/office/drawing/2010/main" val="0"/>
              </a:ext>
            </a:extLst>
          </a:blip>
          <a:srcRect l="1330" t="2496" r="1755" b="2496"/>
          <a:stretch>
            <a:fillRect/>
          </a:stretch>
        </p:blipFill>
        <p:spPr>
          <a:xfrm>
            <a:off x="962843" y="3206554"/>
            <a:ext cx="4495583" cy="2880000"/>
          </a:xfrm>
          <a:prstGeom prst="rect">
            <a:avLst/>
          </a:prstGeom>
          <a:ln>
            <a:noFill/>
          </a:ln>
          <a:effectLst>
            <a:outerShdw blurRad="190500" algn="tl" rotWithShape="0">
              <a:srgbClr val="000000">
                <a:alpha val="70000"/>
              </a:srgbClr>
            </a:outerShdw>
          </a:effectLst>
        </p:spPr>
      </p:pic>
      <p:sp>
        <p:nvSpPr>
          <p:cNvPr id="14" name="矩形 13"/>
          <p:cNvSpPr/>
          <p:nvPr/>
        </p:nvSpPr>
        <p:spPr>
          <a:xfrm>
            <a:off x="1567696" y="6086554"/>
            <a:ext cx="3816424" cy="707886"/>
          </a:xfrm>
          <a:prstGeom prst="rect">
            <a:avLst/>
          </a:prstGeom>
        </p:spPr>
        <p:txBody>
          <a:bodyPr wrap="square">
            <a:spAutoFit/>
          </a:bodyPr>
          <a:lstStyle/>
          <a:p>
            <a:r>
              <a:rPr lang="en-US" altLang="zh-CN" sz="2000">
                <a:latin typeface="黑体" panose="02010609060101010101" pitchFamily="49" charset="-122"/>
                <a:ea typeface="黑体" panose="02010609060101010101" pitchFamily="49" charset="-122"/>
              </a:rPr>
              <a:t>1962</a:t>
            </a:r>
            <a:r>
              <a:rPr lang="zh-CN" altLang="en-US" sz="2000">
                <a:latin typeface="黑体" panose="02010609060101010101" pitchFamily="49" charset="-122"/>
                <a:ea typeface="黑体" panose="02010609060101010101" pitchFamily="49" charset="-122"/>
              </a:rPr>
              <a:t>年中国发行特别邮票，庆祝阿尔及利亚独立</a:t>
            </a:r>
            <a:endParaRPr lang="zh-CN" altLang="en-US" sz="2000">
              <a:latin typeface="黑体" pitchFamily="49" charset="-122"/>
              <a:ea typeface="黑体" pitchFamily="49" charset="-122"/>
            </a:endParaRPr>
          </a:p>
        </p:txBody>
      </p:sp>
      <p:pic>
        <p:nvPicPr>
          <p:cNvPr id="16"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017269" y="940435"/>
            <a:ext cx="4954239" cy="5330825"/>
          </a:xfrm>
          <a:prstGeom prst="rect">
            <a:avLst/>
          </a:prstGeom>
        </p:spPr>
        <p:style>
          <a:lnRef idx="2">
            <a:schemeClr val="dk1"/>
          </a:lnRef>
          <a:fillRef idx="1">
            <a:schemeClr val="lt1"/>
          </a:fillRef>
          <a:effectRef idx="0">
            <a:schemeClr val="dk1"/>
          </a:effectRef>
          <a:fontRef idx="minor">
            <a:schemeClr val="dk1"/>
          </a:fontRef>
        </p:style>
      </p:pic>
      <p:sp>
        <p:nvSpPr>
          <p:cNvPr id="12" name="椭圆 11"/>
          <p:cNvSpPr/>
          <p:nvPr/>
        </p:nvSpPr>
        <p:spPr>
          <a:xfrm>
            <a:off x="8194724" y="1723696"/>
            <a:ext cx="980807" cy="87235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rgbClr val="FF0000"/>
                </a:solidFill>
              </a:ln>
            </a:endParaRPr>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721868" y="38160"/>
            <a:ext cx="4698722" cy="584775"/>
          </a:xfrm>
          <a:prstGeom prst="rect">
            <a:avLst/>
          </a:prstGeom>
          <a:noFill/>
        </p:spPr>
        <p:txBody>
          <a:bodyPr wrap="none">
            <a:spAutoFit/>
          </a:bodyPr>
          <a:lstStyle/>
          <a:p>
            <a:pPr>
              <a:spcAft>
                <a:spcPct val="0"/>
              </a:spcAft>
            </a:pPr>
            <a:r>
              <a:rPr lang="zh-CN" altLang="zh-CN" sz="3200" b="1">
                <a:solidFill>
                  <a:srgbClr val="FF0000"/>
                </a:solidFill>
                <a:latin typeface="黑体" panose="02010609060101010101" pitchFamily="49" charset="-122"/>
                <a:ea typeface="黑体" panose="02010609060101010101" pitchFamily="49" charset="-122"/>
                <a:cs typeface="Times New Roman" panose="02020603050405020304" pitchFamily="18" charset="0"/>
              </a:rPr>
              <a:t>一、世界殖民体系的崩溃</a:t>
            </a:r>
            <a:endParaRPr lang="zh-CN" altLang="zh-CN" sz="3200">
              <a:solidFill>
                <a:srgbClr val="FF0000"/>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9" name="矩形 8"/>
          <p:cNvSpPr/>
          <p:nvPr/>
        </p:nvSpPr>
        <p:spPr>
          <a:xfrm>
            <a:off x="220492" y="723300"/>
            <a:ext cx="1484702" cy="523220"/>
          </a:xfrm>
          <a:prstGeom prst="rect">
            <a:avLst/>
          </a:prstGeom>
        </p:spPr>
        <p:txBody>
          <a:bodyPr wrap="none">
            <a:spAutoFit/>
          </a:bodyPr>
          <a:lstStyle/>
          <a:p>
            <a:pPr>
              <a:spcAft>
                <a:spcPct val="0"/>
              </a:spcAft>
            </a:pPr>
            <a:r>
              <a:rPr lang="en-US" altLang="zh-CN" sz="2800" b="1">
                <a:latin typeface="华文中宋" panose="02010600040101010101" pitchFamily="2" charset="-122"/>
                <a:ea typeface="华文中宋" panose="02010600040101010101" pitchFamily="2" charset="-122"/>
                <a:cs typeface="Times New Roman" panose="02020603050405020304" pitchFamily="18" charset="0"/>
              </a:rPr>
              <a:t>2</a:t>
            </a:r>
            <a:r>
              <a:rPr lang="zh-CN" altLang="zh-CN" sz="2800" b="1">
                <a:latin typeface="华文中宋" panose="02010600040101010101" pitchFamily="2" charset="-122"/>
                <a:ea typeface="华文中宋" panose="02010600040101010101" pitchFamily="2" charset="-122"/>
                <a:cs typeface="Times New Roman" panose="02020603050405020304" pitchFamily="18" charset="0"/>
              </a:rPr>
              <a:t>、非洲</a:t>
            </a:r>
            <a:endParaRPr lang="zh-CN" altLang="zh-CN" sz="2800" b="1">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10" name="矩形 9"/>
          <p:cNvSpPr/>
          <p:nvPr/>
        </p:nvSpPr>
        <p:spPr>
          <a:xfrm>
            <a:off x="311467" y="1424399"/>
            <a:ext cx="6344920" cy="3353435"/>
          </a:xfrm>
          <a:prstGeom prst="rect">
            <a:avLst/>
          </a:prstGeom>
        </p:spPr>
        <p:txBody>
          <a:bodyPr wrap="square">
            <a:spAutoFit/>
          </a:bodyPr>
          <a:lstStyle/>
          <a:p>
            <a:pPr>
              <a:spcAft>
                <a:spcPts val="600"/>
              </a:spcAft>
            </a:pPr>
            <a:r>
              <a:rPr lang="zh-CN" altLang="zh-CN" sz="2400">
                <a:latin typeface="华文中宋" panose="02010600040101010101" pitchFamily="2" charset="-122"/>
                <a:ea typeface="华文中宋" panose="02010600040101010101" pitchFamily="2" charset="-122"/>
                <a:cs typeface="Times New Roman" panose="02020603050405020304" pitchFamily="18" charset="0"/>
              </a:rPr>
              <a:t>（</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3</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撒哈拉以南非洲</a:t>
            </a:r>
            <a:endParaRPr lang="zh-CN" altLang="zh-CN" sz="2400">
              <a:latin typeface="华文中宋" panose="02010600040101010101" pitchFamily="2" charset="-122"/>
              <a:ea typeface="华文中宋" panose="02010600040101010101" pitchFamily="2" charset="-122"/>
              <a:cs typeface="Times New Roman" panose="02020603050405020304" pitchFamily="18" charset="0"/>
            </a:endParaRPr>
          </a:p>
          <a:p>
            <a:pPr indent="133350">
              <a:spcAft>
                <a:spcPts val="600"/>
              </a:spcAft>
            </a:pPr>
            <a:r>
              <a:rPr lang="en-US" altLang="zh-CN" sz="2400" b="1" u="sng">
                <a:latin typeface="华文中宋" panose="02010600040101010101" pitchFamily="2" charset="-122"/>
                <a:ea typeface="华文中宋" panose="02010600040101010101" pitchFamily="2" charset="-122"/>
                <a:cs typeface="Times New Roman" panose="02020603050405020304" pitchFamily="18" charset="0"/>
              </a:rPr>
              <a:t>1960</a:t>
            </a:r>
            <a:r>
              <a:rPr lang="zh-CN" altLang="en-US" sz="2400" b="1" u="sng">
                <a:latin typeface="华文中宋" panose="02010600040101010101" pitchFamily="2" charset="-122"/>
                <a:ea typeface="华文中宋" panose="02010600040101010101" pitchFamily="2" charset="-122"/>
                <a:cs typeface="Times New Roman" panose="02020603050405020304" pitchFamily="18" charset="0"/>
              </a:rPr>
              <a:t>年</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17</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个非洲国家独立，“非洲年”。</a:t>
            </a:r>
            <a:endParaRPr lang="en-US" altLang="zh-CN" sz="2400">
              <a:latin typeface="华文中宋" panose="02010600040101010101" pitchFamily="2" charset="-122"/>
              <a:ea typeface="华文中宋" panose="02010600040101010101" pitchFamily="2" charset="-122"/>
              <a:cs typeface="Times New Roman" panose="02020603050405020304" pitchFamily="18" charset="0"/>
            </a:endParaRPr>
          </a:p>
          <a:p>
            <a:pPr indent="133350">
              <a:spcAft>
                <a:spcPts val="600"/>
              </a:spcAft>
            </a:pPr>
            <a:r>
              <a:rPr lang="zh-CN" altLang="en-US" sz="2400">
                <a:latin typeface="华文中宋" panose="02010600040101010101" pitchFamily="2" charset="-122"/>
                <a:ea typeface="华文中宋" panose="02010600040101010101" pitchFamily="2" charset="-122"/>
                <a:cs typeface="Times New Roman" panose="02020603050405020304" pitchFamily="18" charset="0"/>
              </a:rPr>
              <a:t>（</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4</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）到</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20</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世纪</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60</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年代末，非洲的独立国家已达</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41</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个，约占非洲总面积的</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84%</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，总人口的</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88%</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。英、法、比、葡等在非洲的殖民帝国彻底崩溃。</a:t>
            </a:r>
            <a:endParaRPr lang="zh-CN" altLang="en-US" sz="2400">
              <a:latin typeface="华文中宋" panose="02010600040101010101" pitchFamily="2" charset="-122"/>
              <a:ea typeface="华文中宋" panose="02010600040101010101" pitchFamily="2" charset="-122"/>
              <a:cs typeface="Times New Roman" panose="02020603050405020304" pitchFamily="18" charset="0"/>
            </a:endParaRPr>
          </a:p>
          <a:p>
            <a:pPr indent="133350">
              <a:spcAft>
                <a:spcPts val="600"/>
              </a:spcAft>
            </a:pPr>
            <a:endParaRPr lang="zh-CN" altLang="en-US" sz="2400">
              <a:latin typeface="华文中宋" panose="02010600040101010101" pitchFamily="2" charset="-122"/>
              <a:ea typeface="华文中宋" panose="02010600040101010101" pitchFamily="2" charset="-122"/>
              <a:cs typeface="Times New Roman" panose="02020603050405020304" pitchFamily="18" charset="0"/>
            </a:endParaRPr>
          </a:p>
          <a:p>
            <a:pPr indent="133350">
              <a:spcAft>
                <a:spcPts val="600"/>
              </a:spcAft>
            </a:pPr>
            <a:r>
              <a:rPr lang="en-US" altLang="zh-CN" sz="2400">
                <a:latin typeface="华文中宋" panose="02010600040101010101" pitchFamily="2" charset="-122"/>
                <a:ea typeface="华文中宋" panose="02010600040101010101" pitchFamily="2" charset="-122"/>
                <a:cs typeface="Times New Roman" panose="02020603050405020304" pitchFamily="18" charset="0"/>
              </a:rPr>
              <a:t>1990</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年，纳米比亚独立，非洲殖民体系彻底瓦解</a:t>
            </a:r>
            <a:endParaRPr lang="zh-CN" altLang="en-US" sz="2400">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2" name="文本框 1"/>
          <p:cNvSpPr txBox="1"/>
          <p:nvPr/>
        </p:nvSpPr>
        <p:spPr>
          <a:xfrm>
            <a:off x="7853680" y="6370320"/>
            <a:ext cx="3953198" cy="369332"/>
          </a:xfrm>
          <a:prstGeom prst="rect">
            <a:avLst/>
          </a:prstGeom>
          <a:noFill/>
        </p:spPr>
        <p:txBody>
          <a:bodyPr wrap="square" rtlCol="0">
            <a:spAutoFit/>
          </a:bodyPr>
          <a:lstStyle/>
          <a:p>
            <a:r>
              <a:rPr lang="zh-CN" altLang="en-US"/>
              <a:t>非洲独立进程示意图（截至</a:t>
            </a:r>
            <a:r>
              <a:rPr lang="en-US" altLang="zh-CN"/>
              <a:t>1990</a:t>
            </a:r>
            <a:r>
              <a:rPr lang="zh-CN" altLang="en-US"/>
              <a:t>年）</a:t>
            </a:r>
            <a:endParaRPr lang="zh-CN" altLang="en-US"/>
          </a:p>
        </p:txBody>
      </p:sp>
      <p:pic>
        <p:nvPicPr>
          <p:cNvPr id="16" name="Picture 4"/>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926294" y="940435"/>
            <a:ext cx="4954239" cy="5330825"/>
          </a:xfrm>
          <a:prstGeom prst="rect">
            <a:avLst/>
          </a:prstGeom>
        </p:spPr>
        <p:style>
          <a:lnRef idx="2">
            <a:schemeClr val="dk1"/>
          </a:lnRef>
          <a:fillRef idx="1">
            <a:schemeClr val="lt1"/>
          </a:fillRef>
          <a:effectRef idx="0">
            <a:schemeClr val="dk1"/>
          </a:effectRef>
          <a:fontRef idx="minor">
            <a:schemeClr val="dk1"/>
          </a:fontRef>
        </p:style>
      </p:pic>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721868" y="38160"/>
            <a:ext cx="4698722" cy="584775"/>
          </a:xfrm>
          <a:prstGeom prst="rect">
            <a:avLst/>
          </a:prstGeom>
          <a:noFill/>
        </p:spPr>
        <p:txBody>
          <a:bodyPr wrap="none">
            <a:spAutoFit/>
          </a:bodyPr>
          <a:lstStyle/>
          <a:p>
            <a:pPr>
              <a:spcAft>
                <a:spcPct val="0"/>
              </a:spcAft>
            </a:pPr>
            <a:r>
              <a:rPr lang="zh-CN" altLang="zh-CN" sz="3200" b="1">
                <a:solidFill>
                  <a:srgbClr val="FF0000"/>
                </a:solidFill>
                <a:latin typeface="黑体" panose="02010609060101010101" pitchFamily="49" charset="-122"/>
                <a:ea typeface="黑体" panose="02010609060101010101" pitchFamily="49" charset="-122"/>
                <a:cs typeface="Times New Roman" panose="02020603050405020304" pitchFamily="18" charset="0"/>
              </a:rPr>
              <a:t>一、世界殖民体系的崩溃</a:t>
            </a:r>
            <a:endParaRPr lang="zh-CN" altLang="zh-CN" sz="3200">
              <a:solidFill>
                <a:srgbClr val="FF0000"/>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9" name="矩形 8"/>
          <p:cNvSpPr/>
          <p:nvPr/>
        </p:nvSpPr>
        <p:spPr>
          <a:xfrm>
            <a:off x="260968" y="686024"/>
            <a:ext cx="2202847" cy="523220"/>
          </a:xfrm>
          <a:prstGeom prst="rect">
            <a:avLst/>
          </a:prstGeom>
        </p:spPr>
        <p:txBody>
          <a:bodyPr wrap="none">
            <a:spAutoFit/>
          </a:bodyPr>
          <a:lstStyle/>
          <a:p>
            <a:pPr>
              <a:spcAft>
                <a:spcPct val="0"/>
              </a:spcAft>
            </a:pPr>
            <a:r>
              <a:rPr lang="en-US" altLang="zh-CN" sz="2800" b="1">
                <a:latin typeface="华文中宋" panose="02010600040101010101" pitchFamily="2" charset="-122"/>
                <a:ea typeface="华文中宋" panose="02010600040101010101" pitchFamily="2" charset="-122"/>
                <a:cs typeface="Times New Roman" panose="02020603050405020304" pitchFamily="18" charset="0"/>
              </a:rPr>
              <a:t>3</a:t>
            </a:r>
            <a:r>
              <a:rPr lang="zh-CN" altLang="zh-CN" sz="2800" b="1">
                <a:latin typeface="华文中宋" panose="02010600040101010101" pitchFamily="2" charset="-122"/>
                <a:ea typeface="华文中宋" panose="02010600040101010101" pitchFamily="2" charset="-122"/>
                <a:cs typeface="Times New Roman" panose="02020603050405020304" pitchFamily="18" charset="0"/>
              </a:rPr>
              <a:t>、拉丁美洲</a:t>
            </a:r>
            <a:endParaRPr lang="zh-CN" altLang="zh-CN" sz="2800" b="1">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10" name="矩形 9"/>
          <p:cNvSpPr>
            <a:spLocks noChangeArrowheads="1"/>
          </p:cNvSpPr>
          <p:nvPr/>
        </p:nvSpPr>
        <p:spPr bwMode="auto">
          <a:xfrm>
            <a:off x="414144" y="1105328"/>
            <a:ext cx="11119871" cy="175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US" altLang="zh-CN" sz="2400">
                <a:solidFill>
                  <a:srgbClr val="000000"/>
                </a:solidFill>
                <a:latin typeface="华文中宋" panose="02010600040101010101" pitchFamily="2" charset="-122"/>
                <a:ea typeface="华文中宋" panose="02010600040101010101" pitchFamily="2" charset="-122"/>
              </a:rPr>
              <a:t>(1)</a:t>
            </a:r>
            <a:r>
              <a:rPr lang="zh-CN" altLang="en-US" sz="2400">
                <a:solidFill>
                  <a:srgbClr val="000000"/>
                </a:solidFill>
                <a:latin typeface="华文中宋" panose="02010600040101010101" pitchFamily="2" charset="-122"/>
                <a:ea typeface="华文中宋" panose="02010600040101010101" pitchFamily="2" charset="-122"/>
              </a:rPr>
              <a:t>古巴：①</a:t>
            </a:r>
            <a:r>
              <a:rPr lang="en-US" altLang="zh-CN" sz="2400">
                <a:solidFill>
                  <a:srgbClr val="000000"/>
                </a:solidFill>
                <a:latin typeface="华文中宋" panose="02010600040101010101" pitchFamily="2" charset="-122"/>
                <a:ea typeface="华文中宋" panose="02010600040101010101" pitchFamily="2" charset="-122"/>
              </a:rPr>
              <a:t>1959</a:t>
            </a:r>
            <a:r>
              <a:rPr lang="zh-CN" altLang="en-US" sz="2400">
                <a:solidFill>
                  <a:srgbClr val="000000"/>
                </a:solidFill>
                <a:latin typeface="华文中宋" panose="02010600040101010101" pitchFamily="2" charset="-122"/>
                <a:ea typeface="华文中宋" panose="02010600040101010101" pitchFamily="2" charset="-122"/>
              </a:rPr>
              <a:t>年，以卡斯特罗为首的古巴革命力量推翻了美国扶植的傀儡政权。</a:t>
            </a:r>
            <a:endParaRPr lang="zh-CN" altLang="en-US" sz="2400">
              <a:solidFill>
                <a:srgbClr val="000000"/>
              </a:solidFill>
              <a:latin typeface="华文中宋" pitchFamily="2" charset="-122"/>
              <a:ea typeface="华文中宋" pitchFamily="2" charset="-122"/>
            </a:endParaRPr>
          </a:p>
          <a:p>
            <a:pPr>
              <a:lnSpc>
                <a:spcPct val="150000"/>
              </a:lnSpc>
            </a:pPr>
            <a:r>
              <a:rPr lang="zh-CN" altLang="en-US" sz="2400">
                <a:solidFill>
                  <a:srgbClr val="000000"/>
                </a:solidFill>
                <a:latin typeface="华文中宋" panose="02010600040101010101" pitchFamily="2" charset="-122"/>
                <a:ea typeface="华文中宋" panose="02010600040101010101" pitchFamily="2" charset="-122"/>
              </a:rPr>
              <a:t>         ②</a:t>
            </a:r>
            <a:r>
              <a:rPr lang="en-US" altLang="zh-CN" sz="2400">
                <a:solidFill>
                  <a:srgbClr val="000000"/>
                </a:solidFill>
                <a:latin typeface="华文中宋" panose="02010600040101010101" pitchFamily="2" charset="-122"/>
                <a:ea typeface="华文中宋" panose="02010600040101010101" pitchFamily="2" charset="-122"/>
              </a:rPr>
              <a:t>1961</a:t>
            </a:r>
            <a:r>
              <a:rPr lang="zh-CN" altLang="en-US" sz="2400">
                <a:solidFill>
                  <a:srgbClr val="000000"/>
                </a:solidFill>
                <a:latin typeface="华文中宋" panose="02010600040101010101" pitchFamily="2" charset="-122"/>
                <a:ea typeface="华文中宋" panose="02010600040101010101" pitchFamily="2" charset="-122"/>
              </a:rPr>
              <a:t>年，卡斯特罗宣布古巴是社会主义国家。</a:t>
            </a:r>
            <a:endParaRPr lang="en-US" altLang="zh-CN" sz="2400">
              <a:solidFill>
                <a:srgbClr val="000000"/>
              </a:solidFill>
              <a:latin typeface="华文中宋" pitchFamily="2" charset="-122"/>
              <a:ea typeface="华文中宋" pitchFamily="2" charset="-122"/>
            </a:endParaRPr>
          </a:p>
          <a:p>
            <a:pPr>
              <a:lnSpc>
                <a:spcPct val="150000"/>
              </a:lnSpc>
            </a:pPr>
            <a:r>
              <a:rPr lang="en-US" altLang="zh-CN" sz="2400">
                <a:solidFill>
                  <a:srgbClr val="000000"/>
                </a:solidFill>
                <a:latin typeface="华文中宋" panose="02010600040101010101" pitchFamily="2" charset="-122"/>
                <a:ea typeface="华文中宋" panose="02010600040101010101" pitchFamily="2" charset="-122"/>
              </a:rPr>
              <a:t>(2)</a:t>
            </a:r>
            <a:r>
              <a:rPr lang="zh-CN" altLang="en-US" sz="2400">
                <a:solidFill>
                  <a:srgbClr val="000000"/>
                </a:solidFill>
                <a:latin typeface="华文中宋" panose="02010600040101010101" pitchFamily="2" charset="-122"/>
                <a:ea typeface="华文中宋" panose="02010600040101010101" pitchFamily="2" charset="-122"/>
              </a:rPr>
              <a:t>巴拿马：巴拿马人民在</a:t>
            </a:r>
            <a:r>
              <a:rPr lang="en-US" altLang="zh-CN" sz="2400">
                <a:solidFill>
                  <a:srgbClr val="000000"/>
                </a:solidFill>
                <a:latin typeface="华文中宋" panose="02010600040101010101" pitchFamily="2" charset="-122"/>
                <a:ea typeface="华文中宋" panose="02010600040101010101" pitchFamily="2" charset="-122"/>
              </a:rPr>
              <a:t>1999</a:t>
            </a:r>
            <a:r>
              <a:rPr lang="zh-CN" altLang="en-US" sz="2400">
                <a:solidFill>
                  <a:srgbClr val="000000"/>
                </a:solidFill>
                <a:latin typeface="华文中宋" panose="02010600040101010101" pitchFamily="2" charset="-122"/>
                <a:ea typeface="华文中宋" panose="02010600040101010101" pitchFamily="2" charset="-122"/>
              </a:rPr>
              <a:t>年从美国手中收回了巴拿马运河区的主权。</a:t>
            </a:r>
            <a:endParaRPr lang="zh-CN" altLang="en-US" sz="2400">
              <a:solidFill>
                <a:srgbClr val="000000"/>
              </a:solidFill>
              <a:latin typeface="华文中宋" panose="02010600040101010101" pitchFamily="2" charset="-122"/>
              <a:ea typeface="华文中宋" panose="02010600040101010101" pitchFamily="2" charset="-122"/>
            </a:endParaRPr>
          </a:p>
        </p:txBody>
      </p:sp>
      <p:pic>
        <p:nvPicPr>
          <p:cNvPr id="13" name="Picture 23" descr="巴拿马运河"/>
          <p:cNvPicPr>
            <a:picLocks noChangeAspect="1" noChangeArrowheads="1"/>
          </p:cNvPicPr>
          <p:nvPr>
            <p:custDataLst>
              <p:tags r:id="rId3"/>
            </p:custDataLst>
          </p:nvPr>
        </p:nvPicPr>
        <p:blipFill>
          <a:blip r:embed="rId2">
            <a:lum bright="-6000" contrast="18000"/>
            <a:extLst>
              <a:ext uri="{28A0092B-C50C-407E-A947-70E740481C1C}">
                <a14:useLocalDpi xmlns:a14="http://schemas.microsoft.com/office/drawing/2010/main" val="0"/>
              </a:ext>
            </a:extLst>
          </a:blip>
          <a:stretch>
            <a:fillRect/>
          </a:stretch>
        </p:blipFill>
        <p:spPr bwMode="auto">
          <a:xfrm>
            <a:off x="6471159" y="2974564"/>
            <a:ext cx="5062856" cy="3558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图片 1"/>
          <p:cNvPicPr>
            <a:picLocks noChangeAspect="1"/>
          </p:cNvPicPr>
          <p:nvPr>
            <p:custDataLst>
              <p:tags r:id="rId5"/>
            </p:custDataLst>
          </p:nvPr>
        </p:nvPicPr>
        <p:blipFill>
          <a:blip r:embed="rId4"/>
          <a:stretch>
            <a:fillRect/>
          </a:stretch>
        </p:blipFill>
        <p:spPr>
          <a:xfrm>
            <a:off x="744855" y="2858770"/>
            <a:ext cx="5226050" cy="3906520"/>
          </a:xfrm>
          <a:prstGeom prst="rect">
            <a:avLst/>
          </a:prstGeom>
        </p:spPr>
      </p:pic>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587625" y="0"/>
            <a:ext cx="5397413" cy="584775"/>
          </a:xfrm>
          <a:prstGeom prst="rect">
            <a:avLst/>
          </a:prstGeom>
        </p:spPr>
        <p:txBody>
          <a:bodyPr wrap="square">
            <a:spAutoFit/>
          </a:bodyPr>
          <a:lstStyle/>
          <a:p>
            <a:pPr indent="200660">
              <a:spcAft>
                <a:spcPct val="0"/>
              </a:spcAft>
            </a:pPr>
            <a:r>
              <a:rPr lang="zh-CN" altLang="en-US" sz="3200" b="1" kern="100">
                <a:solidFill>
                  <a:srgbClr val="000000"/>
                </a:solidFill>
                <a:latin typeface="黑体" panose="02010609060101010101" pitchFamily="49" charset="-122"/>
                <a:ea typeface="黑体" panose="02010609060101010101" pitchFamily="49" charset="-122"/>
                <a:cs typeface="Times New Roman" panose="02020603050405020304" pitchFamily="18" charset="0"/>
              </a:rPr>
              <a:t>一、</a:t>
            </a:r>
            <a:r>
              <a:rPr lang="zh-CN" altLang="zh-CN" sz="3200" b="1" kern="100">
                <a:solidFill>
                  <a:srgbClr val="000000"/>
                </a:solidFill>
                <a:latin typeface="黑体" panose="02010609060101010101" pitchFamily="49" charset="-122"/>
                <a:ea typeface="黑体" panose="02010609060101010101" pitchFamily="49" charset="-122"/>
                <a:cs typeface="Times New Roman" panose="02020603050405020304" pitchFamily="18" charset="0"/>
              </a:rPr>
              <a:t>世界殖民体系的崩溃</a:t>
            </a:r>
            <a:endParaRPr lang="zh-CN" altLang="zh-CN" sz="3200" kern="100">
              <a:effectLst/>
              <a:latin typeface="黑体" pitchFamily="49" charset="-122"/>
              <a:ea typeface="黑体" pitchFamily="49" charset="-122"/>
              <a:cs typeface="Times New Roman" panose="02020603050405020304" pitchFamily="18" charset="0"/>
            </a:endParaRPr>
          </a:p>
        </p:txBody>
      </p:sp>
      <p:sp>
        <p:nvSpPr>
          <p:cNvPr id="10" name="矩形 9"/>
          <p:cNvSpPr>
            <a:spLocks noChangeArrowheads="1"/>
          </p:cNvSpPr>
          <p:nvPr/>
        </p:nvSpPr>
        <p:spPr bwMode="auto">
          <a:xfrm>
            <a:off x="802640" y="1335948"/>
            <a:ext cx="10433442" cy="3207385"/>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p>
            <a:pPr>
              <a:lnSpc>
                <a:spcPct val="150000"/>
              </a:lnSpc>
            </a:pPr>
            <a:r>
              <a:rPr lang="zh-CN" altLang="en-US" sz="2400">
                <a:solidFill>
                  <a:srgbClr val="000000"/>
                </a:solidFill>
                <a:latin typeface="黑体" panose="02010609060101010101" pitchFamily="49" charset="-122"/>
                <a:ea typeface="黑体" panose="02010609060101010101" pitchFamily="49" charset="-122"/>
              </a:rPr>
              <a:t>    </a:t>
            </a:r>
            <a:r>
              <a:rPr lang="zh-CN" altLang="en-US" sz="2000">
                <a:solidFill>
                  <a:srgbClr val="000000"/>
                </a:solidFill>
                <a:latin typeface="黑体" panose="02010609060101010101" pitchFamily="49" charset="-122"/>
                <a:ea typeface="黑体" panose="02010609060101010101" pitchFamily="49" charset="-122"/>
              </a:rPr>
              <a:t>以美国为中心的当代资本主义体系建立在高度发达的科学技术基础上，资本的流动和世界市场的拓展不再局限于原来的领土范畴，而是更多地表现出超地域的全球网络特征，在这种条件下，对世界经济的控制已不需要以有形的殖民地为前提。</a:t>
            </a:r>
            <a:endParaRPr lang="en-US" altLang="zh-CN" sz="2000">
              <a:solidFill>
                <a:srgbClr val="000000"/>
              </a:solidFill>
              <a:latin typeface="黑体" pitchFamily="49" charset="-122"/>
              <a:ea typeface="黑体" pitchFamily="49" charset="-122"/>
            </a:endParaRPr>
          </a:p>
          <a:p>
            <a:pPr>
              <a:lnSpc>
                <a:spcPct val="150000"/>
              </a:lnSpc>
            </a:pPr>
            <a:r>
              <a:rPr lang="zh-CN" altLang="en-US" sz="1100">
                <a:solidFill>
                  <a:srgbClr val="000000"/>
                </a:solidFill>
                <a:latin typeface="黑体" panose="02010609060101010101" pitchFamily="49" charset="-122"/>
                <a:ea typeface="黑体" panose="02010609060101010101" pitchFamily="49" charset="-122"/>
              </a:rPr>
              <a:t>    </a:t>
            </a:r>
            <a:endParaRPr lang="en-US" altLang="zh-CN" sz="1100">
              <a:solidFill>
                <a:srgbClr val="000000"/>
              </a:solidFill>
              <a:latin typeface="黑体" pitchFamily="49" charset="-122"/>
              <a:ea typeface="黑体" pitchFamily="49" charset="-122"/>
            </a:endParaRPr>
          </a:p>
          <a:p>
            <a:pPr>
              <a:lnSpc>
                <a:spcPct val="150000"/>
              </a:lnSpc>
            </a:pPr>
            <a:r>
              <a:rPr lang="zh-CN" altLang="en-US" sz="2000">
                <a:solidFill>
                  <a:srgbClr val="000000"/>
                </a:solidFill>
                <a:latin typeface="黑体" panose="02010609060101010101" pitchFamily="49" charset="-122"/>
                <a:ea typeface="黑体" panose="02010609060101010101" pitchFamily="49" charset="-122"/>
              </a:rPr>
              <a:t>    为了把民族解放运动纳入世界革命运动，组成世界范围的反帝统一战线，苏联为首的社会主义阵营在巩固自身安全的前提下，对殖民地的民族独立斗争给予了积极支持和大力援助。</a:t>
            </a:r>
            <a:endParaRPr lang="en-US" altLang="zh-CN" sz="2000">
              <a:solidFill>
                <a:srgbClr val="000000"/>
              </a:solidFill>
              <a:latin typeface="黑体" panose="02010609060101010101" pitchFamily="49" charset="-122"/>
              <a:ea typeface="黑体" panose="02010609060101010101" pitchFamily="49" charset="-122"/>
            </a:endParaRPr>
          </a:p>
          <a:p>
            <a:pPr>
              <a:lnSpc>
                <a:spcPct val="150000"/>
              </a:lnSpc>
            </a:pPr>
            <a:r>
              <a:rPr lang="zh-CN" altLang="en-US" sz="2000">
                <a:solidFill>
                  <a:srgbClr val="000000"/>
                </a:solidFill>
                <a:latin typeface="黑体" panose="02010609060101010101" pitchFamily="49" charset="-122"/>
                <a:ea typeface="黑体" panose="02010609060101010101" pitchFamily="49" charset="-122"/>
              </a:rPr>
              <a:t>                                      －－摘编自王斯德主编</a:t>
            </a:r>
            <a:r>
              <a:rPr lang="en-US" altLang="zh-CN" sz="2000">
                <a:solidFill>
                  <a:srgbClr val="000000"/>
                </a:solidFill>
                <a:latin typeface="黑体" panose="02010609060101010101" pitchFamily="49" charset="-122"/>
                <a:ea typeface="黑体" panose="02010609060101010101" pitchFamily="49" charset="-122"/>
              </a:rPr>
              <a:t>《</a:t>
            </a:r>
            <a:r>
              <a:rPr lang="zh-CN" altLang="en-US" sz="2000">
                <a:solidFill>
                  <a:srgbClr val="000000"/>
                </a:solidFill>
                <a:latin typeface="黑体" panose="02010609060101010101" pitchFamily="49" charset="-122"/>
                <a:ea typeface="黑体" panose="02010609060101010101" pitchFamily="49" charset="-122"/>
              </a:rPr>
              <a:t>世界通史</a:t>
            </a:r>
            <a:r>
              <a:rPr lang="en-US" altLang="zh-CN" sz="2000">
                <a:solidFill>
                  <a:srgbClr val="000000"/>
                </a:solidFill>
                <a:latin typeface="黑体" panose="02010609060101010101" pitchFamily="49" charset="-122"/>
                <a:ea typeface="黑体" panose="02010609060101010101" pitchFamily="49" charset="-122"/>
              </a:rPr>
              <a:t>》</a:t>
            </a:r>
            <a:r>
              <a:rPr lang="zh-CN" altLang="en-US" sz="2000">
                <a:solidFill>
                  <a:srgbClr val="000000"/>
                </a:solidFill>
                <a:latin typeface="黑体" panose="02010609060101010101" pitchFamily="49" charset="-122"/>
                <a:ea typeface="黑体" panose="02010609060101010101" pitchFamily="49" charset="-122"/>
              </a:rPr>
              <a:t>（第三编）</a:t>
            </a:r>
            <a:endParaRPr lang="en-US" altLang="zh-CN" sz="2000">
              <a:solidFill>
                <a:srgbClr val="000000"/>
              </a:solidFill>
              <a:latin typeface="黑体" panose="02010609060101010101" pitchFamily="49" charset="-122"/>
              <a:ea typeface="黑体" panose="02010609060101010101" pitchFamily="49" charset="-122"/>
            </a:endParaRPr>
          </a:p>
        </p:txBody>
      </p:sp>
      <p:sp>
        <p:nvSpPr>
          <p:cNvPr id="11" name="矩形 10"/>
          <p:cNvSpPr>
            <a:spLocks noChangeArrowheads="1"/>
          </p:cNvSpPr>
          <p:nvPr/>
        </p:nvSpPr>
        <p:spPr bwMode="auto">
          <a:xfrm>
            <a:off x="137160" y="4643755"/>
            <a:ext cx="11984355" cy="175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2400">
                <a:solidFill>
                  <a:srgbClr val="FF0000"/>
                </a:solidFill>
                <a:latin typeface="华文中宋" panose="02010600040101010101" pitchFamily="2" charset="-122"/>
                <a:ea typeface="华文中宋" panose="02010600040101010101" pitchFamily="2" charset="-122"/>
              </a:rPr>
              <a:t>战后资本主义和现代工业文明的新发展对世界市场的需要已经超越了殖民主义的旧形式；</a:t>
            </a:r>
            <a:endParaRPr lang="zh-CN" altLang="en-US" sz="2400">
              <a:solidFill>
                <a:srgbClr val="FF0000"/>
              </a:solidFill>
              <a:latin typeface="华文中宋" pitchFamily="2" charset="-122"/>
              <a:ea typeface="华文中宋" pitchFamily="2" charset="-122"/>
            </a:endParaRPr>
          </a:p>
          <a:p>
            <a:pPr>
              <a:lnSpc>
                <a:spcPct val="150000"/>
              </a:lnSpc>
            </a:pPr>
            <a:endParaRPr lang="zh-CN" altLang="en-US" sz="2400">
              <a:solidFill>
                <a:srgbClr val="FF0000"/>
              </a:solidFill>
              <a:latin typeface="华文中宋" panose="02010600040101010101" pitchFamily="2" charset="-122"/>
              <a:ea typeface="华文中宋" panose="02010600040101010101" pitchFamily="2" charset="-122"/>
            </a:endParaRPr>
          </a:p>
          <a:p>
            <a:pPr>
              <a:lnSpc>
                <a:spcPct val="150000"/>
              </a:lnSpc>
            </a:pPr>
            <a:r>
              <a:rPr lang="zh-CN" altLang="en-US" sz="2400">
                <a:solidFill>
                  <a:srgbClr val="FF0000"/>
                </a:solidFill>
                <a:latin typeface="华文中宋" panose="02010600040101010101" pitchFamily="2" charset="-122"/>
                <a:ea typeface="华文中宋" panose="02010600040101010101" pitchFamily="2" charset="-122"/>
              </a:rPr>
              <a:t>二战后两大阵营对峙的世界格局有利于殖民地人民获得社会主义阵营的国际支持。</a:t>
            </a:r>
            <a:endParaRPr lang="en-US" altLang="zh-CN" sz="2400">
              <a:solidFill>
                <a:srgbClr val="FF0000"/>
              </a:solidFill>
              <a:latin typeface="华文中宋" pitchFamily="2" charset="-122"/>
              <a:ea typeface="华文中宋" pitchFamily="2" charset="-122"/>
            </a:endParaRPr>
          </a:p>
        </p:txBody>
      </p:sp>
      <p:sp>
        <p:nvSpPr>
          <p:cNvPr id="2" name="矩形 1"/>
          <p:cNvSpPr/>
          <p:nvPr/>
        </p:nvSpPr>
        <p:spPr>
          <a:xfrm>
            <a:off x="1362392" y="699557"/>
            <a:ext cx="8847294" cy="559769"/>
          </a:xfrm>
          <a:prstGeom prst="rect">
            <a:avLst/>
          </a:prstGeom>
        </p:spPr>
        <p:txBody>
          <a:bodyPr wrap="none">
            <a:spAutoFit/>
          </a:bodyPr>
          <a:lstStyle/>
          <a:p>
            <a:pPr>
              <a:lnSpc>
                <a:spcPct val="150000"/>
              </a:lnSpc>
            </a:pPr>
            <a:r>
              <a:rPr lang="zh-CN" altLang="en-US" sz="2400" b="1">
                <a:solidFill>
                  <a:srgbClr val="000000"/>
                </a:solidFill>
                <a:latin typeface="楷体" panose="02010609060101010101" pitchFamily="49" charset="-122"/>
                <a:ea typeface="楷体" panose="02010609060101010101" pitchFamily="49" charset="-122"/>
              </a:rPr>
              <a:t>根据材料结合所学知识，概括二战后世界殖民体系崩溃的原因。</a:t>
            </a:r>
            <a:endParaRPr lang="zh-CN" altLang="en-US" sz="2400" b="1">
              <a:solidFill>
                <a:srgbClr val="000000"/>
              </a:solidFill>
              <a:latin typeface="楷体" panose="02010609060101010101" pitchFamily="49" charset="-122"/>
              <a:ea typeface="楷体" panose="02010609060101010101" pitchFamily="49" charset="-122"/>
            </a:endParaRPr>
          </a:p>
        </p:txBody>
      </p:sp>
      <p:cxnSp>
        <p:nvCxnSpPr>
          <p:cNvPr id="9" name="直接连接符 8"/>
          <p:cNvCxnSpPr/>
          <p:nvPr/>
        </p:nvCxnSpPr>
        <p:spPr>
          <a:xfrm>
            <a:off x="3170172" y="1925146"/>
            <a:ext cx="2242656"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4715192" y="2807920"/>
            <a:ext cx="335245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9345694" y="3587087"/>
            <a:ext cx="1727984"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802640" y="4054447"/>
            <a:ext cx="13716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696170" y="17205"/>
            <a:ext cx="5564961" cy="584775"/>
          </a:xfrm>
          <a:prstGeom prst="rect">
            <a:avLst/>
          </a:prstGeom>
          <a:noFill/>
        </p:spPr>
        <p:txBody>
          <a:bodyPr wrap="square">
            <a:spAutoFit/>
          </a:bodyPr>
          <a:lstStyle/>
          <a:p>
            <a:pPr>
              <a:spcAft>
                <a:spcPct val="0"/>
              </a:spcAft>
            </a:pPr>
            <a:r>
              <a:rPr lang="zh-CN" altLang="zh-CN" sz="3200" b="1">
                <a:solidFill>
                  <a:srgbClr val="FF0000"/>
                </a:solidFill>
                <a:latin typeface="+mn-ea"/>
                <a:cs typeface="Times New Roman" panose="02020603050405020304" pitchFamily="18" charset="0"/>
              </a:rPr>
              <a:t>二、发展中国家的成就</a:t>
            </a:r>
            <a:r>
              <a:rPr lang="zh-CN" altLang="en-US" sz="3200" b="1">
                <a:solidFill>
                  <a:srgbClr val="FF0000"/>
                </a:solidFill>
                <a:latin typeface="+mn-ea"/>
                <a:cs typeface="Times New Roman" panose="02020603050405020304" pitchFamily="18" charset="0"/>
              </a:rPr>
              <a:t>与挑战</a:t>
            </a:r>
            <a:endParaRPr lang="zh-CN" altLang="zh-CN" sz="3200">
              <a:solidFill>
                <a:srgbClr val="FF0000"/>
              </a:solidFill>
              <a:latin typeface="+mn-ea"/>
              <a:cs typeface="Times New Roman" panose="02020603050405020304" pitchFamily="18" charset="0"/>
            </a:endParaRPr>
          </a:p>
        </p:txBody>
      </p:sp>
      <p:sp>
        <p:nvSpPr>
          <p:cNvPr id="8" name="矩形 7"/>
          <p:cNvSpPr/>
          <p:nvPr/>
        </p:nvSpPr>
        <p:spPr>
          <a:xfrm>
            <a:off x="279677" y="716121"/>
            <a:ext cx="11632646" cy="1873590"/>
          </a:xfrm>
          <a:prstGeom prst="rect">
            <a:avLst/>
          </a:prstGeom>
        </p:spPr>
        <p:txBody>
          <a:bodyPr wrap="square">
            <a:spAutoFit/>
          </a:bodyPr>
          <a:lstStyle/>
          <a:p>
            <a:pPr>
              <a:lnSpc>
                <a:spcPct val="150000"/>
              </a:lnSpc>
              <a:spcAft>
                <a:spcPct val="0"/>
              </a:spcAft>
            </a:pPr>
            <a:r>
              <a:rPr lang="en-US" altLang="zh-CN" sz="2800" b="1">
                <a:latin typeface="华文中宋" panose="02010600040101010101" pitchFamily="2" charset="-122"/>
                <a:ea typeface="华文中宋" panose="02010600040101010101" pitchFamily="2" charset="-122"/>
                <a:cs typeface="Times New Roman" panose="02020603050405020304" pitchFamily="18" charset="0"/>
              </a:rPr>
              <a:t>1</a:t>
            </a:r>
            <a:r>
              <a:rPr lang="zh-CN" altLang="zh-CN" sz="2800" b="1">
                <a:latin typeface="华文中宋" panose="02010600040101010101" pitchFamily="2" charset="-122"/>
                <a:ea typeface="华文中宋" panose="02010600040101010101" pitchFamily="2" charset="-122"/>
                <a:cs typeface="Times New Roman" panose="02020603050405020304" pitchFamily="18" charset="0"/>
              </a:rPr>
              <a:t>、</a:t>
            </a:r>
            <a:r>
              <a:rPr lang="zh-CN" altLang="en-US" sz="2800" b="1">
                <a:latin typeface="华文中宋" panose="02010600040101010101" pitchFamily="2" charset="-122"/>
                <a:ea typeface="华文中宋" panose="02010600040101010101" pitchFamily="2" charset="-122"/>
                <a:cs typeface="Times New Roman" panose="02020603050405020304" pitchFamily="18" charset="0"/>
              </a:rPr>
              <a:t>发展中国家的含</a:t>
            </a:r>
            <a:r>
              <a:rPr lang="zh-CN" altLang="zh-CN" sz="2800" b="1">
                <a:latin typeface="华文中宋" panose="02010600040101010101" pitchFamily="2" charset="-122"/>
                <a:ea typeface="华文中宋" panose="02010600040101010101" pitchFamily="2" charset="-122"/>
                <a:cs typeface="Times New Roman" panose="02020603050405020304" pitchFamily="18" charset="0"/>
              </a:rPr>
              <a:t>义：</a:t>
            </a:r>
            <a:endParaRPr lang="en-US" altLang="zh-CN" sz="2800" b="1">
              <a:latin typeface="华文中宋" pitchFamily="2" charset="-122"/>
              <a:ea typeface="华文中宋" pitchFamily="2" charset="-122"/>
              <a:cs typeface="Times New Roman" panose="02020603050405020304" pitchFamily="18" charset="0"/>
            </a:endParaRPr>
          </a:p>
          <a:p>
            <a:pPr>
              <a:lnSpc>
                <a:spcPct val="150000"/>
              </a:lnSpc>
              <a:spcAft>
                <a:spcPct val="0"/>
              </a:spcAft>
            </a:pPr>
            <a:r>
              <a:rPr lang="en-US" altLang="zh-CN" sz="2800" b="1">
                <a:latin typeface="华文中宋" panose="02010600040101010101" pitchFamily="2" charset="-122"/>
                <a:ea typeface="华文中宋" panose="02010600040101010101" pitchFamily="2" charset="-122"/>
                <a:cs typeface="Times New Roman" panose="02020603050405020304" pitchFamily="18" charset="0"/>
              </a:rPr>
              <a:t>     </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发展中国家，又称第三世界，指</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原来的殖民地半殖民地国家</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取得独立后建立的拥有完整主权的新兴民族国家。</a:t>
            </a:r>
            <a:endParaRPr lang="zh-CN" altLang="zh-CN" sz="2400">
              <a:effectLst/>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10" name="矩形 9"/>
          <p:cNvSpPr/>
          <p:nvPr/>
        </p:nvSpPr>
        <p:spPr>
          <a:xfrm>
            <a:off x="622935" y="2862392"/>
            <a:ext cx="5770670" cy="2308324"/>
          </a:xfrm>
          <a:prstGeom prst="rect">
            <a:avLst/>
          </a:prstGeom>
          <a:ln w="19050">
            <a:solidFill>
              <a:schemeClr val="accent6">
                <a:lumMod val="50000"/>
              </a:schemeClr>
            </a:solidFill>
          </a:ln>
        </p:spPr>
        <p:txBody>
          <a:bodyPr wrap="square">
            <a:spAutoFit/>
          </a:bodyPr>
          <a:lstStyle/>
          <a:p>
            <a:pPr indent="457200"/>
            <a:r>
              <a:rPr lang="zh-CN" altLang="en-US" sz="2400">
                <a:latin typeface="仿宋" panose="02010609060101010101" pitchFamily="49" charset="-122"/>
                <a:ea typeface="仿宋" panose="02010609060101010101" pitchFamily="49" charset="-122"/>
              </a:rPr>
              <a:t>我看美国、苏联是第一世界；中间派日本、欧洲、加拿大，是第二世界；咱们是第三世界。</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亚洲除了日本，都是第三世界。整个非洲都是第三世界，拉丁美洲是第三世界。</a:t>
            </a:r>
            <a:endParaRPr lang="en-US" altLang="zh-CN" sz="2400">
              <a:latin typeface="仿宋" pitchFamily="49" charset="-122"/>
              <a:ea typeface="仿宋" pitchFamily="49" charset="-122"/>
            </a:endParaRPr>
          </a:p>
          <a:p>
            <a:pPr indent="457200" algn="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毛泽东</a:t>
            </a:r>
            <a:endParaRPr lang="zh-CN" altLang="en-US" sz="2400">
              <a:latin typeface="仿宋" pitchFamily="49" charset="-122"/>
              <a:ea typeface="仿宋" pitchFamily="49" charset="-122"/>
            </a:endParaRPr>
          </a:p>
        </p:txBody>
      </p:sp>
      <p:pic>
        <p:nvPicPr>
          <p:cNvPr id="14" name="图片 13"/>
          <p:cNvPicPr>
            <a:picLocks noChangeAspect="1"/>
          </p:cNvPicPr>
          <p:nvPr/>
        </p:nvPicPr>
        <p:blipFill>
          <a:blip r:embed="rId2"/>
          <a:stretch>
            <a:fillRect/>
          </a:stretch>
        </p:blipFill>
        <p:spPr>
          <a:xfrm>
            <a:off x="6564630" y="2590165"/>
            <a:ext cx="4985385" cy="3032760"/>
          </a:xfrm>
          <a:prstGeom prst="rect">
            <a:avLst/>
          </a:prstGeom>
          <a:ln>
            <a:noFill/>
          </a:ln>
          <a:effectLst>
            <a:outerShdw blurRad="190500" algn="tl" rotWithShape="0">
              <a:srgbClr val="000000">
                <a:alpha val="70000"/>
              </a:srgbClr>
            </a:outerShdw>
          </a:effectLst>
        </p:spPr>
      </p:pic>
      <p:sp>
        <p:nvSpPr>
          <p:cNvPr id="15" name="矩形 14"/>
          <p:cNvSpPr/>
          <p:nvPr/>
        </p:nvSpPr>
        <p:spPr>
          <a:xfrm>
            <a:off x="7382739" y="6177248"/>
            <a:ext cx="3348840" cy="400110"/>
          </a:xfrm>
          <a:prstGeom prst="rect">
            <a:avLst/>
          </a:prstGeom>
        </p:spPr>
        <p:txBody>
          <a:bodyPr wrap="square">
            <a:spAutoFit/>
          </a:bodyPr>
          <a:lstStyle/>
          <a:p>
            <a:pPr algn="ctr"/>
            <a:r>
              <a:rPr lang="zh-CN" altLang="en-US" sz="2000">
                <a:latin typeface="仿宋" panose="02010609060101010101" pitchFamily="49" charset="-122"/>
                <a:ea typeface="仿宋" panose="02010609060101010101" pitchFamily="49" charset="-122"/>
              </a:rPr>
              <a:t>发展中国家分布图</a:t>
            </a:r>
            <a:endParaRPr lang="zh-CN" altLang="en-US" sz="2000">
              <a:latin typeface="仿宋" panose="02010609060101010101" pitchFamily="49" charset="-122"/>
              <a:ea typeface="仿宋" panose="02010609060101010101" pitchFamily="49" charset="-122"/>
            </a:endParaRPr>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696170" y="17205"/>
            <a:ext cx="6037927" cy="584775"/>
          </a:xfrm>
          <a:prstGeom prst="rect">
            <a:avLst/>
          </a:prstGeom>
          <a:noFill/>
        </p:spPr>
        <p:txBody>
          <a:bodyPr wrap="square">
            <a:spAutoFit/>
          </a:bodyPr>
          <a:lstStyle/>
          <a:p>
            <a:pPr>
              <a:spcAft>
                <a:spcPct val="0"/>
              </a:spcAft>
            </a:pPr>
            <a:r>
              <a:rPr lang="zh-CN" altLang="zh-CN" sz="3200" b="1">
                <a:solidFill>
                  <a:srgbClr val="FF0000"/>
                </a:solidFill>
                <a:latin typeface="+mn-ea"/>
                <a:cs typeface="Times New Roman" panose="02020603050405020304" pitchFamily="18" charset="0"/>
              </a:rPr>
              <a:t>二、发展中国家的成就</a:t>
            </a:r>
            <a:r>
              <a:rPr lang="zh-CN" altLang="en-US" sz="3200" b="1">
                <a:solidFill>
                  <a:srgbClr val="FF0000"/>
                </a:solidFill>
                <a:latin typeface="+mn-ea"/>
                <a:cs typeface="Times New Roman" panose="02020603050405020304" pitchFamily="18" charset="0"/>
              </a:rPr>
              <a:t>与挑战</a:t>
            </a:r>
            <a:endParaRPr lang="zh-CN" altLang="zh-CN" sz="3200">
              <a:solidFill>
                <a:srgbClr val="FF0000"/>
              </a:solidFill>
              <a:latin typeface="+mn-ea"/>
              <a:cs typeface="Times New Roman" panose="02020603050405020304" pitchFamily="18" charset="0"/>
            </a:endParaRPr>
          </a:p>
        </p:txBody>
      </p:sp>
      <p:sp>
        <p:nvSpPr>
          <p:cNvPr id="11" name="矩形 10"/>
          <p:cNvSpPr>
            <a:spLocks noChangeArrowheads="1"/>
          </p:cNvSpPr>
          <p:nvPr/>
        </p:nvSpPr>
        <p:spPr bwMode="auto">
          <a:xfrm>
            <a:off x="365940" y="496387"/>
            <a:ext cx="11460119" cy="2889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US" altLang="zh-CN" sz="2400" b="1">
                <a:solidFill>
                  <a:srgbClr val="000000"/>
                </a:solidFill>
                <a:latin typeface="华文中宋" panose="02010600040101010101" pitchFamily="2" charset="-122"/>
                <a:ea typeface="华文中宋" panose="02010600040101010101" pitchFamily="2" charset="-122"/>
              </a:rPr>
              <a:t>2</a:t>
            </a:r>
            <a:r>
              <a:rPr lang="zh-CN" altLang="en-US" sz="2400" b="1">
                <a:solidFill>
                  <a:srgbClr val="000000"/>
                </a:solidFill>
                <a:latin typeface="华文中宋" panose="02010600040101010101" pitchFamily="2" charset="-122"/>
                <a:ea typeface="华文中宋" panose="02010600040101010101" pitchFamily="2" charset="-122"/>
              </a:rPr>
              <a:t>．亚洲国家的成就与问题</a:t>
            </a:r>
            <a:endParaRPr lang="zh-CN" altLang="en-US" sz="2400" b="1">
              <a:solidFill>
                <a:srgbClr val="000000"/>
              </a:solidFill>
              <a:latin typeface="华文中宋" pitchFamily="2" charset="-122"/>
              <a:ea typeface="华文中宋" pitchFamily="2" charset="-122"/>
            </a:endParaRPr>
          </a:p>
          <a:p>
            <a:pPr marL="457200" indent="-457200">
              <a:lnSpc>
                <a:spcPct val="150000"/>
              </a:lnSpc>
              <a:buAutoNum type="arabicParenBoth"/>
            </a:pPr>
            <a:r>
              <a:rPr lang="zh-CN" altLang="en-US" sz="2400">
                <a:solidFill>
                  <a:srgbClr val="000000"/>
                </a:solidFill>
                <a:latin typeface="华文中宋" panose="02010600040101010101" pitchFamily="2" charset="-122"/>
                <a:ea typeface="华文中宋" panose="02010600040101010101" pitchFamily="2" charset="-122"/>
              </a:rPr>
              <a:t>成就：</a:t>
            </a:r>
            <a:endParaRPr lang="en-US" altLang="zh-CN" sz="2400">
              <a:solidFill>
                <a:srgbClr val="000000"/>
              </a:solidFill>
              <a:latin typeface="华文中宋" panose="02010600040101010101" pitchFamily="2" charset="-122"/>
              <a:ea typeface="华文中宋" panose="02010600040101010101" pitchFamily="2" charset="-122"/>
            </a:endParaRPr>
          </a:p>
          <a:p>
            <a:pPr>
              <a:lnSpc>
                <a:spcPct val="150000"/>
              </a:lnSpc>
            </a:pPr>
            <a:r>
              <a:rPr lang="zh-CN" altLang="en-US" sz="2400">
                <a:solidFill>
                  <a:srgbClr val="000000"/>
                </a:solidFill>
                <a:latin typeface="华文中宋" panose="02010600040101010101" pitchFamily="2" charset="-122"/>
                <a:ea typeface="华文中宋" panose="02010600040101010101" pitchFamily="2" charset="-122"/>
              </a:rPr>
              <a:t>   ① </a:t>
            </a:r>
            <a:r>
              <a:rPr lang="en-US" altLang="zh-CN" sz="2400">
                <a:solidFill>
                  <a:srgbClr val="000000"/>
                </a:solidFill>
                <a:latin typeface="华文中宋" panose="02010600040101010101" pitchFamily="2" charset="-122"/>
                <a:ea typeface="华文中宋" panose="02010600040101010101" pitchFamily="2" charset="-122"/>
              </a:rPr>
              <a:t>20</a:t>
            </a:r>
            <a:r>
              <a:rPr lang="zh-CN" altLang="en-US" sz="2400">
                <a:solidFill>
                  <a:srgbClr val="000000"/>
                </a:solidFill>
                <a:latin typeface="华文中宋" panose="02010600040101010101" pitchFamily="2" charset="-122"/>
                <a:ea typeface="华文中宋" panose="02010600040101010101" pitchFamily="2" charset="-122"/>
              </a:rPr>
              <a:t>世纪</a:t>
            </a:r>
            <a:r>
              <a:rPr lang="en-US" altLang="zh-CN" sz="2400">
                <a:solidFill>
                  <a:srgbClr val="000000"/>
                </a:solidFill>
                <a:latin typeface="华文中宋" panose="02010600040101010101" pitchFamily="2" charset="-122"/>
                <a:ea typeface="华文中宋" panose="02010600040101010101" pitchFamily="2" charset="-122"/>
              </a:rPr>
              <a:t>60—80</a:t>
            </a:r>
            <a:r>
              <a:rPr lang="zh-CN" altLang="en-US" sz="2400">
                <a:solidFill>
                  <a:srgbClr val="000000"/>
                </a:solidFill>
                <a:latin typeface="华文中宋" panose="02010600040101010101" pitchFamily="2" charset="-122"/>
                <a:ea typeface="华文中宋" panose="02010600040101010101" pitchFamily="2" charset="-122"/>
              </a:rPr>
              <a:t>年代，新加坡、韩国等亚洲国家抓住</a:t>
            </a:r>
            <a:r>
              <a:rPr lang="zh-CN" altLang="en-US" sz="2400">
                <a:latin typeface="华文中宋" panose="02010600040101010101" pitchFamily="2" charset="-122"/>
                <a:ea typeface="华文中宋" panose="02010600040101010101" pitchFamily="2" charset="-122"/>
              </a:rPr>
              <a:t>西方发达国家进行产业结构调整的机会，利用本国丰富的劳动力资源吸引外国资本</a:t>
            </a:r>
            <a:r>
              <a:rPr lang="zh-CN" altLang="en-US" sz="2400">
                <a:solidFill>
                  <a:srgbClr val="000000"/>
                </a:solidFill>
                <a:latin typeface="华文中宋" panose="02010600040101010101" pitchFamily="2" charset="-122"/>
                <a:ea typeface="华文中宋" panose="02010600040101010101" pitchFamily="2" charset="-122"/>
              </a:rPr>
              <a:t>，发展</a:t>
            </a:r>
            <a:r>
              <a:rPr lang="zh-CN" altLang="en-US" sz="2400">
                <a:solidFill>
                  <a:srgbClr val="FF0000"/>
                </a:solidFill>
                <a:latin typeface="华文中宋" panose="02010600040101010101" pitchFamily="2" charset="-122"/>
                <a:ea typeface="华文中宋" panose="02010600040101010101" pitchFamily="2" charset="-122"/>
              </a:rPr>
              <a:t>劳动密集型产业</a:t>
            </a:r>
            <a:r>
              <a:rPr lang="zh-CN" altLang="en-US" sz="2400">
                <a:solidFill>
                  <a:srgbClr val="000000"/>
                </a:solidFill>
                <a:latin typeface="华文中宋" panose="02010600040101010101" pitchFamily="2" charset="-122"/>
                <a:ea typeface="华文中宋" panose="02010600040101010101" pitchFamily="2" charset="-122"/>
              </a:rPr>
              <a:t>，实现了经济高速增长，成为新兴工业化国家。</a:t>
            </a:r>
            <a:endParaRPr lang="zh-CN" altLang="en-US" sz="2400">
              <a:solidFill>
                <a:srgbClr val="000000"/>
              </a:solidFill>
              <a:latin typeface="华文中宋" panose="02010600040101010101" pitchFamily="2" charset="-122"/>
              <a:ea typeface="华文中宋" panose="02010600040101010101" pitchFamily="2" charset="-122"/>
            </a:endParaRPr>
          </a:p>
        </p:txBody>
      </p:sp>
      <p:pic>
        <p:nvPicPr>
          <p:cNvPr id="12" name="图片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4369" y="3429000"/>
            <a:ext cx="4474840" cy="2852027"/>
          </a:xfrm>
          <a:prstGeom prst="rect">
            <a:avLst/>
          </a:prstGeom>
          <a:ln>
            <a:noFill/>
          </a:ln>
          <a:effectLst>
            <a:outerShdw blurRad="190500" algn="tl" rotWithShape="0">
              <a:srgbClr val="000000">
                <a:alpha val="70000"/>
              </a:srgbClr>
            </a:outerShdw>
          </a:effectLst>
        </p:spPr>
      </p:pic>
      <p:sp>
        <p:nvSpPr>
          <p:cNvPr id="16" name="矩形 15"/>
          <p:cNvSpPr/>
          <p:nvPr/>
        </p:nvSpPr>
        <p:spPr>
          <a:xfrm>
            <a:off x="1480764" y="6384889"/>
            <a:ext cx="3348840" cy="400110"/>
          </a:xfrm>
          <a:prstGeom prst="rect">
            <a:avLst/>
          </a:prstGeom>
        </p:spPr>
        <p:txBody>
          <a:bodyPr wrap="square">
            <a:spAutoFit/>
          </a:bodyPr>
          <a:lstStyle/>
          <a:p>
            <a:pPr algn="ctr"/>
            <a:r>
              <a:rPr lang="zh-CN" altLang="en-US" sz="2000">
                <a:latin typeface="仿宋" panose="02010609060101010101" pitchFamily="49" charset="-122"/>
                <a:ea typeface="仿宋" panose="02010609060101010101" pitchFamily="49" charset="-122"/>
              </a:rPr>
              <a:t>亚洲四小龙</a:t>
            </a:r>
            <a:endParaRPr lang="zh-CN" altLang="en-US" sz="2000">
              <a:latin typeface="仿宋" panose="02010609060101010101" pitchFamily="49" charset="-122"/>
              <a:ea typeface="仿宋" panose="02010609060101010101" pitchFamily="49" charset="-122"/>
            </a:endParaRPr>
          </a:p>
        </p:txBody>
      </p:sp>
      <p:sp>
        <p:nvSpPr>
          <p:cNvPr id="2" name="文本框 1"/>
          <p:cNvSpPr txBox="1"/>
          <p:nvPr/>
        </p:nvSpPr>
        <p:spPr>
          <a:xfrm>
            <a:off x="6432505" y="3198167"/>
            <a:ext cx="4960883" cy="461665"/>
          </a:xfrm>
          <a:prstGeom prst="rect">
            <a:avLst/>
          </a:prstGeom>
          <a:noFill/>
        </p:spPr>
        <p:txBody>
          <a:bodyPr wrap="square" rtlCol="0">
            <a:spAutoFit/>
          </a:bodyPr>
          <a:lstStyle/>
          <a:p>
            <a:r>
              <a:rPr lang="zh-CN" altLang="en-US" sz="2400" b="1">
                <a:latin typeface="楷体" panose="02010609060101010101" pitchFamily="49" charset="-122"/>
                <a:ea typeface="楷体" panose="02010609060101010101" pitchFamily="49" charset="-122"/>
              </a:rPr>
              <a:t>亚洲四小龙崛起的原因有哪些？</a:t>
            </a:r>
            <a:endParaRPr lang="zh-CN" altLang="en-US" sz="2400" b="1">
              <a:latin typeface="楷体" panose="02010609060101010101" pitchFamily="49" charset="-122"/>
              <a:ea typeface="楷体" panose="02010609060101010101" pitchFamily="49" charset="-122"/>
            </a:endParaRPr>
          </a:p>
        </p:txBody>
      </p:sp>
      <p:sp>
        <p:nvSpPr>
          <p:cNvPr id="14" name="矩形 13"/>
          <p:cNvSpPr/>
          <p:nvPr/>
        </p:nvSpPr>
        <p:spPr>
          <a:xfrm>
            <a:off x="6537180" y="3589621"/>
            <a:ext cx="5173266" cy="27952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nSpc>
                <a:spcPts val="4000"/>
              </a:lnSpc>
            </a:pPr>
            <a:r>
              <a:rPr lang="zh-CN" altLang="en-US" sz="2400" b="1">
                <a:solidFill>
                  <a:srgbClr val="FF0000"/>
                </a:solidFill>
                <a:latin typeface="宋体" panose="02010600030101010101" pitchFamily="2" charset="-122"/>
                <a:ea typeface="宋体" panose="02010600030101010101" pitchFamily="2" charset="-122"/>
              </a:rPr>
              <a:t>① 地理位置优越；</a:t>
            </a:r>
            <a:endParaRPr lang="en-US" altLang="zh-CN" sz="2400" b="1">
              <a:solidFill>
                <a:srgbClr val="FF0000"/>
              </a:solidFill>
              <a:latin typeface="宋体" pitchFamily="2" charset="-122"/>
              <a:ea typeface="宋体" pitchFamily="2" charset="-122"/>
            </a:endParaRPr>
          </a:p>
          <a:p>
            <a:pPr>
              <a:lnSpc>
                <a:spcPts val="4000"/>
              </a:lnSpc>
            </a:pPr>
            <a:r>
              <a:rPr lang="zh-CN" altLang="en-US" sz="2400" b="1">
                <a:solidFill>
                  <a:srgbClr val="FF0000"/>
                </a:solidFill>
                <a:latin typeface="宋体" panose="02010600030101010101" pitchFamily="2" charset="-122"/>
                <a:ea typeface="宋体" panose="02010600030101010101" pitchFamily="2" charset="-122"/>
              </a:rPr>
              <a:t>② 丰富的劳动力资源；</a:t>
            </a:r>
            <a:endParaRPr lang="en-US" altLang="zh-CN" sz="2400" b="1">
              <a:solidFill>
                <a:srgbClr val="FF0000"/>
              </a:solidFill>
              <a:latin typeface="宋体" panose="02010600030101010101" pitchFamily="2" charset="-122"/>
              <a:ea typeface="宋体" panose="02010600030101010101" pitchFamily="2" charset="-122"/>
            </a:endParaRPr>
          </a:p>
          <a:p>
            <a:pPr>
              <a:lnSpc>
                <a:spcPts val="4000"/>
              </a:lnSpc>
            </a:pPr>
            <a:r>
              <a:rPr lang="zh-CN" altLang="en-US" sz="2400" b="1">
                <a:solidFill>
                  <a:srgbClr val="FF0000"/>
                </a:solidFill>
                <a:latin typeface="宋体" panose="02010600030101010101" pitchFamily="2" charset="-122"/>
                <a:ea typeface="宋体" panose="02010600030101010101" pitchFamily="2" charset="-122"/>
              </a:rPr>
              <a:t>③ 有利的外部环境；</a:t>
            </a:r>
            <a:endParaRPr lang="en-US" altLang="zh-CN" sz="2400" b="1">
              <a:solidFill>
                <a:srgbClr val="FF0000"/>
              </a:solidFill>
              <a:latin typeface="宋体" panose="02010600030101010101" pitchFamily="2" charset="-122"/>
              <a:ea typeface="宋体" panose="02010600030101010101" pitchFamily="2" charset="-122"/>
            </a:endParaRPr>
          </a:p>
          <a:p>
            <a:pPr>
              <a:lnSpc>
                <a:spcPts val="4000"/>
              </a:lnSpc>
            </a:pPr>
            <a:r>
              <a:rPr lang="zh-CN" altLang="en-US" sz="2400" b="1">
                <a:solidFill>
                  <a:srgbClr val="FF0000"/>
                </a:solidFill>
                <a:latin typeface="宋体" panose="02010600030101010101" pitchFamily="2" charset="-122"/>
                <a:ea typeface="宋体" panose="02010600030101010101" pitchFamily="2" charset="-122"/>
              </a:rPr>
              <a:t>④ 外向型的发展战略和配套措施；</a:t>
            </a:r>
            <a:endParaRPr lang="en-US" altLang="zh-CN" sz="2400" b="1">
              <a:solidFill>
                <a:srgbClr val="FF0000"/>
              </a:solidFill>
              <a:latin typeface="宋体" panose="02010600030101010101" pitchFamily="2" charset="-122"/>
              <a:ea typeface="宋体" panose="02010600030101010101" pitchFamily="2" charset="-122"/>
            </a:endParaRPr>
          </a:p>
          <a:p>
            <a:pPr>
              <a:lnSpc>
                <a:spcPts val="4000"/>
              </a:lnSpc>
            </a:pPr>
            <a:r>
              <a:rPr lang="zh-CN" altLang="en-US" sz="2400" b="1">
                <a:solidFill>
                  <a:srgbClr val="FF0000"/>
                </a:solidFill>
                <a:latin typeface="宋体" panose="02010600030101010101" pitchFamily="2" charset="-122"/>
                <a:ea typeface="宋体" panose="02010600030101010101" pitchFamily="2" charset="-122"/>
              </a:rPr>
              <a:t>⑤ 儒家思想及西方价值观念的影响。</a:t>
            </a:r>
            <a:endParaRPr lang="zh-CN" altLang="en-US" sz="2400" b="1">
              <a:solidFill>
                <a:srgbClr val="FF0000"/>
              </a:solidFill>
              <a:latin typeface="宋体" pitchFamily="2" charset="-122"/>
              <a:ea typeface="宋体" pitchFamily="2" charset="-122"/>
            </a:endParaRPr>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2951480" y="422910"/>
            <a:ext cx="5332730" cy="274447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zh-CN" altLang="en-US" sz="16600"/>
              <a:t>深圳</a:t>
            </a:r>
            <a:endParaRPr lang="zh-CN" altLang="en-US" sz="16600"/>
          </a:p>
        </p:txBody>
      </p:sp>
      <p:sp>
        <p:nvSpPr>
          <p:cNvPr id="7" name="矩形 6"/>
          <p:cNvSpPr/>
          <p:nvPr/>
        </p:nvSpPr>
        <p:spPr>
          <a:xfrm>
            <a:off x="2951480" y="3444240"/>
            <a:ext cx="5332730" cy="274447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zh-CN" altLang="en-US" sz="16600"/>
              <a:t>香港</a:t>
            </a:r>
            <a:endParaRPr lang="zh-CN" altLang="en-US" sz="16600"/>
          </a:p>
        </p:txBody>
      </p:sp>
      <p:sp>
        <p:nvSpPr>
          <p:cNvPr id="8" name="矩形 7"/>
          <p:cNvSpPr/>
          <p:nvPr/>
        </p:nvSpPr>
        <p:spPr>
          <a:xfrm>
            <a:off x="5270500" y="4504690"/>
            <a:ext cx="528320" cy="4895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2"/>
    </p:custDataLst>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696170" y="17205"/>
            <a:ext cx="5659554" cy="584775"/>
          </a:xfrm>
          <a:prstGeom prst="rect">
            <a:avLst/>
          </a:prstGeom>
          <a:noFill/>
        </p:spPr>
        <p:txBody>
          <a:bodyPr wrap="square">
            <a:spAutoFit/>
          </a:bodyPr>
          <a:lstStyle/>
          <a:p>
            <a:pPr>
              <a:spcAft>
                <a:spcPct val="0"/>
              </a:spcAft>
            </a:pPr>
            <a:r>
              <a:rPr lang="zh-CN" altLang="zh-CN" sz="3200" b="1">
                <a:solidFill>
                  <a:srgbClr val="FF0000"/>
                </a:solidFill>
                <a:latin typeface="+mn-ea"/>
                <a:cs typeface="Times New Roman" panose="02020603050405020304" pitchFamily="18" charset="0"/>
              </a:rPr>
              <a:t>二、发展中国家的成就</a:t>
            </a:r>
            <a:r>
              <a:rPr lang="zh-CN" altLang="en-US" sz="3200" b="1">
                <a:solidFill>
                  <a:srgbClr val="FF0000"/>
                </a:solidFill>
                <a:latin typeface="+mn-ea"/>
                <a:cs typeface="Times New Roman" panose="02020603050405020304" pitchFamily="18" charset="0"/>
              </a:rPr>
              <a:t>与挑战</a:t>
            </a:r>
            <a:endParaRPr lang="zh-CN" altLang="zh-CN" sz="3200">
              <a:solidFill>
                <a:srgbClr val="FF0000"/>
              </a:solidFill>
              <a:latin typeface="+mn-ea"/>
              <a:cs typeface="Times New Roman" panose="02020603050405020304" pitchFamily="18" charset="0"/>
            </a:endParaRPr>
          </a:p>
        </p:txBody>
      </p:sp>
      <p:pic>
        <p:nvPicPr>
          <p:cNvPr id="9"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34719" y="2482627"/>
            <a:ext cx="4992579" cy="3203575"/>
          </a:xfrm>
          <a:prstGeom prst="rect">
            <a:avLst/>
          </a:prstGeom>
        </p:spPr>
        <p:style>
          <a:lnRef idx="2">
            <a:schemeClr val="dk1"/>
          </a:lnRef>
          <a:fillRef idx="1">
            <a:schemeClr val="lt1"/>
          </a:fillRef>
          <a:effectRef idx="0">
            <a:schemeClr val="dk1"/>
          </a:effectRef>
          <a:fontRef idx="minor">
            <a:schemeClr val="dk1"/>
          </a:fontRef>
        </p:style>
      </p:pic>
      <p:sp>
        <p:nvSpPr>
          <p:cNvPr id="10" name="矩形 9"/>
          <p:cNvSpPr/>
          <p:nvPr/>
        </p:nvSpPr>
        <p:spPr>
          <a:xfrm>
            <a:off x="1756588" y="5871150"/>
            <a:ext cx="3348840" cy="400110"/>
          </a:xfrm>
          <a:prstGeom prst="rect">
            <a:avLst/>
          </a:prstGeom>
        </p:spPr>
        <p:txBody>
          <a:bodyPr wrap="square">
            <a:spAutoFit/>
          </a:bodyPr>
          <a:lstStyle/>
          <a:p>
            <a:pPr algn="ctr"/>
            <a:r>
              <a:rPr lang="zh-CN" altLang="en-US" sz="2000">
                <a:latin typeface="仿宋" panose="02010609060101010101" pitchFamily="49" charset="-122"/>
                <a:ea typeface="仿宋" panose="02010609060101010101" pitchFamily="49" charset="-122"/>
              </a:rPr>
              <a:t>波斯湾石油的流向</a:t>
            </a:r>
            <a:endParaRPr lang="zh-CN" altLang="en-US" sz="2000">
              <a:latin typeface="仿宋" panose="02010609060101010101" pitchFamily="49" charset="-122"/>
              <a:ea typeface="仿宋" panose="02010609060101010101" pitchFamily="49" charset="-122"/>
            </a:endParaRPr>
          </a:p>
        </p:txBody>
      </p:sp>
      <p:pic>
        <p:nvPicPr>
          <p:cNvPr id="15" name="图片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17530" y="2482627"/>
            <a:ext cx="4762500" cy="3188041"/>
          </a:xfrm>
          <a:prstGeom prst="rect">
            <a:avLst/>
          </a:prstGeom>
          <a:ln>
            <a:noFill/>
          </a:ln>
          <a:effectLst>
            <a:outerShdw blurRad="190500" algn="tl" rotWithShape="0">
              <a:srgbClr val="000000">
                <a:alpha val="70000"/>
              </a:srgbClr>
            </a:outerShdw>
          </a:effectLst>
        </p:spPr>
      </p:pic>
      <p:sp>
        <p:nvSpPr>
          <p:cNvPr id="16" name="矩形 15"/>
          <p:cNvSpPr/>
          <p:nvPr/>
        </p:nvSpPr>
        <p:spPr>
          <a:xfrm>
            <a:off x="7470133" y="5878120"/>
            <a:ext cx="3348840" cy="400110"/>
          </a:xfrm>
          <a:prstGeom prst="rect">
            <a:avLst/>
          </a:prstGeom>
        </p:spPr>
        <p:txBody>
          <a:bodyPr wrap="square">
            <a:spAutoFit/>
          </a:bodyPr>
          <a:lstStyle/>
          <a:p>
            <a:pPr algn="ctr"/>
            <a:r>
              <a:rPr lang="zh-CN" altLang="en-US" sz="2000">
                <a:latin typeface="仿宋" panose="02010609060101010101" pitchFamily="49" charset="-122"/>
                <a:ea typeface="仿宋" panose="02010609060101010101" pitchFamily="49" charset="-122"/>
              </a:rPr>
              <a:t>黑色的黄金</a:t>
            </a:r>
            <a:endParaRPr lang="zh-CN" altLang="en-US" sz="2000">
              <a:latin typeface="仿宋" panose="02010609060101010101" pitchFamily="49" charset="-122"/>
              <a:ea typeface="仿宋" panose="02010609060101010101" pitchFamily="49" charset="-122"/>
            </a:endParaRPr>
          </a:p>
        </p:txBody>
      </p:sp>
      <p:sp>
        <p:nvSpPr>
          <p:cNvPr id="12" name="矩形 11"/>
          <p:cNvSpPr>
            <a:spLocks noChangeArrowheads="1"/>
          </p:cNvSpPr>
          <p:nvPr/>
        </p:nvSpPr>
        <p:spPr bwMode="auto">
          <a:xfrm>
            <a:off x="311467" y="539748"/>
            <a:ext cx="10939145" cy="1688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US" altLang="zh-CN" sz="2400" b="1">
                <a:solidFill>
                  <a:srgbClr val="000000"/>
                </a:solidFill>
                <a:latin typeface="华文中宋" panose="02010600040101010101" pitchFamily="2" charset="-122"/>
                <a:ea typeface="华文中宋" panose="02010600040101010101" pitchFamily="2" charset="-122"/>
              </a:rPr>
              <a:t>2</a:t>
            </a:r>
            <a:r>
              <a:rPr lang="zh-CN" altLang="en-US" sz="2400" b="1">
                <a:solidFill>
                  <a:srgbClr val="000000"/>
                </a:solidFill>
                <a:latin typeface="华文中宋" panose="02010600040101010101" pitchFamily="2" charset="-122"/>
                <a:ea typeface="华文中宋" panose="02010600040101010101" pitchFamily="2" charset="-122"/>
              </a:rPr>
              <a:t>．亚洲国家的成就与问题</a:t>
            </a:r>
            <a:endParaRPr lang="zh-CN" altLang="en-US" sz="2400" b="1">
              <a:solidFill>
                <a:srgbClr val="000000"/>
              </a:solidFill>
              <a:latin typeface="华文中宋" panose="02010600040101010101" pitchFamily="2" charset="-122"/>
              <a:ea typeface="华文中宋" panose="02010600040101010101" pitchFamily="2" charset="-122"/>
            </a:endParaRPr>
          </a:p>
          <a:p>
            <a:pPr marL="457200" indent="-457200">
              <a:lnSpc>
                <a:spcPct val="150000"/>
              </a:lnSpc>
              <a:buAutoNum type="arabicParenBoth"/>
            </a:pPr>
            <a:r>
              <a:rPr lang="zh-CN" altLang="en-US" sz="2400">
                <a:solidFill>
                  <a:srgbClr val="000000"/>
                </a:solidFill>
                <a:latin typeface="华文中宋" panose="02010600040101010101" pitchFamily="2" charset="-122"/>
                <a:ea typeface="华文中宋" panose="02010600040101010101" pitchFamily="2" charset="-122"/>
              </a:rPr>
              <a:t>成就：</a:t>
            </a:r>
            <a:endParaRPr lang="en-US" altLang="zh-CN" sz="2400">
              <a:solidFill>
                <a:srgbClr val="000000"/>
              </a:solidFill>
              <a:latin typeface="华文中宋" panose="02010600040101010101" pitchFamily="2" charset="-122"/>
              <a:ea typeface="华文中宋" panose="02010600040101010101" pitchFamily="2" charset="-122"/>
            </a:endParaRPr>
          </a:p>
          <a:p>
            <a:pPr>
              <a:lnSpc>
                <a:spcPct val="150000"/>
              </a:lnSpc>
            </a:pPr>
            <a:r>
              <a:rPr lang="zh-CN" altLang="en-US" sz="2400">
                <a:solidFill>
                  <a:srgbClr val="000000"/>
                </a:solidFill>
                <a:latin typeface="华文中宋" panose="02010600040101010101" pitchFamily="2" charset="-122"/>
                <a:ea typeface="华文中宋" panose="02010600040101010101" pitchFamily="2" charset="-122"/>
              </a:rPr>
              <a:t>    ② 沙特阿拉伯、科威特等海湾产油国出现了“石油繁荣”和经济起飞。</a:t>
            </a:r>
            <a:endParaRPr lang="zh-CN" altLang="en-US" sz="2400">
              <a:solidFill>
                <a:srgbClr val="000000"/>
              </a:solidFill>
              <a:latin typeface="华文中宋" panose="02010600040101010101" pitchFamily="2" charset="-122"/>
              <a:ea typeface="华文中宋" panose="02010600040101010101" pitchFamily="2" charset="-122"/>
            </a:endParaRPr>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696170" y="17205"/>
            <a:ext cx="5691085" cy="584775"/>
          </a:xfrm>
          <a:prstGeom prst="rect">
            <a:avLst/>
          </a:prstGeom>
          <a:noFill/>
        </p:spPr>
        <p:txBody>
          <a:bodyPr wrap="square">
            <a:spAutoFit/>
          </a:bodyPr>
          <a:lstStyle/>
          <a:p>
            <a:pPr>
              <a:spcAft>
                <a:spcPct val="0"/>
              </a:spcAft>
            </a:pPr>
            <a:r>
              <a:rPr lang="zh-CN" altLang="zh-CN" sz="3200" b="1">
                <a:solidFill>
                  <a:srgbClr val="FF0000"/>
                </a:solidFill>
                <a:latin typeface="+mn-ea"/>
                <a:cs typeface="Times New Roman" panose="02020603050405020304" pitchFamily="18" charset="0"/>
              </a:rPr>
              <a:t>二、发展中国家的成就</a:t>
            </a:r>
            <a:r>
              <a:rPr lang="zh-CN" altLang="en-US" sz="3200" b="1">
                <a:solidFill>
                  <a:srgbClr val="FF0000"/>
                </a:solidFill>
                <a:latin typeface="+mn-ea"/>
                <a:cs typeface="Times New Roman" panose="02020603050405020304" pitchFamily="18" charset="0"/>
              </a:rPr>
              <a:t>与挑战</a:t>
            </a:r>
            <a:endParaRPr lang="zh-CN" altLang="zh-CN" sz="3200">
              <a:solidFill>
                <a:srgbClr val="FF0000"/>
              </a:solidFill>
              <a:latin typeface="+mn-ea"/>
              <a:cs typeface="Times New Roman" panose="02020603050405020304" pitchFamily="18" charset="0"/>
            </a:endParaRPr>
          </a:p>
        </p:txBody>
      </p:sp>
      <p:sp>
        <p:nvSpPr>
          <p:cNvPr id="8" name="矩形 7"/>
          <p:cNvSpPr>
            <a:spLocks noChangeArrowheads="1"/>
          </p:cNvSpPr>
          <p:nvPr/>
        </p:nvSpPr>
        <p:spPr bwMode="auto">
          <a:xfrm>
            <a:off x="458611" y="487196"/>
            <a:ext cx="10939145" cy="2242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US" altLang="zh-CN" sz="2400" b="1">
                <a:solidFill>
                  <a:srgbClr val="000000"/>
                </a:solidFill>
                <a:latin typeface="华文中宋" panose="02010600040101010101" pitchFamily="2" charset="-122"/>
                <a:ea typeface="华文中宋" panose="02010600040101010101" pitchFamily="2" charset="-122"/>
              </a:rPr>
              <a:t>2</a:t>
            </a:r>
            <a:r>
              <a:rPr lang="zh-CN" altLang="en-US" sz="2400" b="1">
                <a:solidFill>
                  <a:srgbClr val="000000"/>
                </a:solidFill>
                <a:latin typeface="华文中宋" panose="02010600040101010101" pitchFamily="2" charset="-122"/>
                <a:ea typeface="华文中宋" panose="02010600040101010101" pitchFamily="2" charset="-122"/>
              </a:rPr>
              <a:t>．亚洲国家的成就与问题</a:t>
            </a:r>
            <a:endParaRPr lang="zh-CN" altLang="en-US" sz="2400" b="1">
              <a:solidFill>
                <a:srgbClr val="000000"/>
              </a:solidFill>
              <a:latin typeface="华文中宋" panose="02010600040101010101" pitchFamily="2" charset="-122"/>
              <a:ea typeface="华文中宋" panose="02010600040101010101" pitchFamily="2" charset="-122"/>
            </a:endParaRPr>
          </a:p>
          <a:p>
            <a:pPr>
              <a:lnSpc>
                <a:spcPct val="150000"/>
              </a:lnSpc>
            </a:pPr>
            <a:r>
              <a:rPr lang="zh-CN" altLang="en-US" sz="2400">
                <a:solidFill>
                  <a:srgbClr val="000000"/>
                </a:solidFill>
                <a:latin typeface="华文中宋" panose="02010600040101010101" pitchFamily="2" charset="-122"/>
                <a:ea typeface="华文中宋" panose="02010600040101010101" pitchFamily="2" charset="-122"/>
              </a:rPr>
              <a:t>（</a:t>
            </a:r>
            <a:r>
              <a:rPr lang="en-US" altLang="zh-CN" sz="2400">
                <a:solidFill>
                  <a:srgbClr val="000000"/>
                </a:solidFill>
                <a:latin typeface="华文中宋" panose="02010600040101010101" pitchFamily="2" charset="-122"/>
                <a:ea typeface="华文中宋" panose="02010600040101010101" pitchFamily="2" charset="-122"/>
              </a:rPr>
              <a:t>2</a:t>
            </a:r>
            <a:r>
              <a:rPr lang="zh-CN" altLang="en-US" sz="2400">
                <a:solidFill>
                  <a:srgbClr val="000000"/>
                </a:solidFill>
                <a:latin typeface="华文中宋" panose="02010600040101010101" pitchFamily="2" charset="-122"/>
                <a:ea typeface="华文中宋" panose="02010600040101010101" pitchFamily="2" charset="-122"/>
              </a:rPr>
              <a:t>）挑战：</a:t>
            </a:r>
            <a:endParaRPr lang="en-US" altLang="zh-CN" sz="2400">
              <a:solidFill>
                <a:srgbClr val="000000"/>
              </a:solidFill>
              <a:latin typeface="华文中宋" panose="02010600040101010101" pitchFamily="2" charset="-122"/>
              <a:ea typeface="华文中宋" panose="02010600040101010101" pitchFamily="2" charset="-122"/>
            </a:endParaRPr>
          </a:p>
          <a:p>
            <a:pPr>
              <a:lnSpc>
                <a:spcPct val="150000"/>
              </a:lnSpc>
            </a:pPr>
            <a:r>
              <a:rPr lang="zh-CN" altLang="en-US" sz="2400">
                <a:solidFill>
                  <a:srgbClr val="000000"/>
                </a:solidFill>
                <a:latin typeface="华文中宋" panose="02010600040101010101" pitchFamily="2" charset="-122"/>
                <a:ea typeface="华文中宋" panose="02010600040101010101" pitchFamily="2" charset="-122"/>
              </a:rPr>
              <a:t>    ①问题：过分依赖国际资本和国际市场，承受风险的能力较差。</a:t>
            </a:r>
            <a:endParaRPr lang="en-US" altLang="zh-CN" sz="2400">
              <a:solidFill>
                <a:srgbClr val="000000"/>
              </a:solidFill>
              <a:latin typeface="华文中宋" panose="02010600040101010101" pitchFamily="2" charset="-122"/>
              <a:ea typeface="华文中宋" panose="02010600040101010101" pitchFamily="2" charset="-122"/>
            </a:endParaRPr>
          </a:p>
          <a:p>
            <a:pPr>
              <a:lnSpc>
                <a:spcPct val="150000"/>
              </a:lnSpc>
            </a:pPr>
            <a:r>
              <a:rPr lang="zh-CN" altLang="en-US" sz="2400">
                <a:solidFill>
                  <a:srgbClr val="000000"/>
                </a:solidFill>
                <a:latin typeface="华文中宋" panose="02010600040101010101" pitchFamily="2" charset="-122"/>
                <a:ea typeface="华文中宋" panose="02010600040101010101" pitchFamily="2" charset="-122"/>
              </a:rPr>
              <a:t>    ②对策：调整经济结构，健全政府对金融体系的监管。</a:t>
            </a:r>
            <a:endParaRPr lang="zh-CN" altLang="en-US" sz="2400">
              <a:solidFill>
                <a:srgbClr val="000000"/>
              </a:solidFill>
              <a:latin typeface="华文中宋" panose="02010600040101010101" pitchFamily="2" charset="-122"/>
              <a:ea typeface="华文中宋" panose="02010600040101010101" pitchFamily="2" charset="-122"/>
            </a:endParaRPr>
          </a:p>
        </p:txBody>
      </p:sp>
      <p:sp>
        <p:nvSpPr>
          <p:cNvPr id="9" name="矩形 8"/>
          <p:cNvSpPr/>
          <p:nvPr/>
        </p:nvSpPr>
        <p:spPr>
          <a:xfrm>
            <a:off x="794244" y="3143496"/>
            <a:ext cx="5998581" cy="3046988"/>
          </a:xfrm>
          <a:prstGeom prst="rect">
            <a:avLst/>
          </a:prstGeom>
          <a:ln w="19050">
            <a:solidFill>
              <a:schemeClr val="accent6">
                <a:lumMod val="50000"/>
              </a:schemeClr>
            </a:solidFill>
          </a:ln>
        </p:spPr>
        <p:txBody>
          <a:bodyPr wrap="square">
            <a:spAutoFit/>
          </a:bodyPr>
          <a:lstStyle/>
          <a:p>
            <a:r>
              <a:rPr lang="zh-CN" altLang="en-US" sz="2400">
                <a:latin typeface="仿宋" panose="02010609060101010101" pitchFamily="49" charset="-122"/>
                <a:ea typeface="仿宋" panose="02010609060101010101" pitchFamily="49" charset="-122"/>
              </a:rPr>
              <a:t>亚洲金融危机指发生于</a:t>
            </a:r>
            <a:r>
              <a:rPr lang="en-US" altLang="zh-CN" sz="2400">
                <a:latin typeface="仿宋" panose="02010609060101010101" pitchFamily="49" charset="-122"/>
                <a:ea typeface="仿宋" panose="02010609060101010101" pitchFamily="49" charset="-122"/>
              </a:rPr>
              <a:t>1997</a:t>
            </a:r>
            <a:r>
              <a:rPr lang="zh-CN" altLang="en-US" sz="2400">
                <a:latin typeface="仿宋" panose="02010609060101010101" pitchFamily="49" charset="-122"/>
                <a:ea typeface="仿宋" panose="02010609060101010101" pitchFamily="49" charset="-122"/>
              </a:rPr>
              <a:t>年的一次世界性金融风波。</a:t>
            </a:r>
            <a:r>
              <a:rPr lang="en-US" altLang="zh-CN" sz="2400">
                <a:latin typeface="仿宋" panose="02010609060101010101" pitchFamily="49" charset="-122"/>
                <a:ea typeface="仿宋" panose="02010609060101010101" pitchFamily="49" charset="-122"/>
              </a:rPr>
              <a:t>1997</a:t>
            </a:r>
            <a:r>
              <a:rPr lang="zh-CN" altLang="en-US" sz="2400">
                <a:latin typeface="仿宋" panose="02010609060101010101" pitchFamily="49" charset="-122"/>
                <a:ea typeface="仿宋" panose="02010609060101010101" pitchFamily="49" charset="-122"/>
              </a:rPr>
              <a:t>年夏，“金融强盗” 索罗斯等一帮国际炒家利用亚洲国家金融市场的漏洞，做空泰铢，引起泰国挤兑风潮，挤垮银行</a:t>
            </a:r>
            <a:r>
              <a:rPr lang="en-US" altLang="zh-CN" sz="2400">
                <a:latin typeface="仿宋" panose="02010609060101010101" pitchFamily="49" charset="-122"/>
                <a:ea typeface="仿宋" panose="02010609060101010101" pitchFamily="49" charset="-122"/>
              </a:rPr>
              <a:t>56</a:t>
            </a:r>
            <a:r>
              <a:rPr lang="zh-CN" altLang="en-US" sz="2400">
                <a:latin typeface="仿宋" panose="02010609060101010101" pitchFamily="49" charset="-122"/>
                <a:ea typeface="仿宋" panose="02010609060101010101" pitchFamily="49" charset="-122"/>
              </a:rPr>
              <a:t>家，泰铢贬值</a:t>
            </a:r>
            <a:r>
              <a:rPr lang="en-US" altLang="zh-CN" sz="2400">
                <a:latin typeface="仿宋" panose="02010609060101010101" pitchFamily="49" charset="-122"/>
                <a:ea typeface="仿宋" panose="02010609060101010101" pitchFamily="49" charset="-122"/>
              </a:rPr>
              <a:t>60%</a:t>
            </a:r>
            <a:r>
              <a:rPr lang="zh-CN" altLang="en-US" sz="2400">
                <a:latin typeface="仿宋" panose="02010609060101010101" pitchFamily="49" charset="-122"/>
                <a:ea typeface="仿宋" panose="02010609060101010101" pitchFamily="49" charset="-122"/>
              </a:rPr>
              <a:t>，股票市场狂泻</a:t>
            </a:r>
            <a:r>
              <a:rPr lang="en-US" altLang="zh-CN" sz="2400">
                <a:latin typeface="仿宋" panose="02010609060101010101" pitchFamily="49" charset="-122"/>
                <a:ea typeface="仿宋" panose="02010609060101010101" pitchFamily="49" charset="-122"/>
              </a:rPr>
              <a:t>70%</a:t>
            </a:r>
            <a:r>
              <a:rPr lang="zh-CN" altLang="en-US" sz="2400">
                <a:latin typeface="仿宋" panose="02010609060101010101" pitchFamily="49" charset="-122"/>
                <a:ea typeface="仿宋" panose="02010609060101010101" pitchFamily="49" charset="-122"/>
              </a:rPr>
              <a:t>。菲律宾、马来西亚、新加坡、印度尼西亚、日本和韩国等国家的汇市和股市也随之一路狂泻，终结了亚洲经济的高速发展。</a:t>
            </a:r>
            <a:endParaRPr lang="zh-CN" altLang="en-US" sz="2400">
              <a:latin typeface="仿宋" panose="02010609060101010101" pitchFamily="49" charset="-122"/>
              <a:ea typeface="仿宋" panose="02010609060101010101" pitchFamily="49" charset="-122"/>
            </a:endParaRPr>
          </a:p>
        </p:txBody>
      </p:sp>
      <p:pic>
        <p:nvPicPr>
          <p:cNvPr id="10" name="图片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47339" y="3200109"/>
            <a:ext cx="4450417" cy="2933762"/>
          </a:xfrm>
          <a:prstGeom prst="rect">
            <a:avLst/>
          </a:prstGeom>
          <a:ln>
            <a:noFill/>
          </a:ln>
          <a:effectLst>
            <a:outerShdw blurRad="190500" algn="tl" rotWithShape="0">
              <a:srgbClr val="000000">
                <a:alpha val="70000"/>
              </a:srgbClr>
            </a:outerShdw>
          </a:effectLst>
        </p:spPr>
      </p:pic>
      <p:sp>
        <p:nvSpPr>
          <p:cNvPr id="12" name="矩形 11"/>
          <p:cNvSpPr/>
          <p:nvPr/>
        </p:nvSpPr>
        <p:spPr>
          <a:xfrm>
            <a:off x="7251848" y="6133871"/>
            <a:ext cx="3348840" cy="400110"/>
          </a:xfrm>
          <a:prstGeom prst="rect">
            <a:avLst/>
          </a:prstGeom>
        </p:spPr>
        <p:txBody>
          <a:bodyPr wrap="square">
            <a:spAutoFit/>
          </a:bodyPr>
          <a:lstStyle/>
          <a:p>
            <a:pPr algn="ctr"/>
            <a:r>
              <a:rPr lang="zh-CN" altLang="en-US" sz="2000">
                <a:latin typeface="仿宋" panose="02010609060101010101" pitchFamily="49" charset="-122"/>
                <a:ea typeface="仿宋" panose="02010609060101010101" pitchFamily="49" charset="-122"/>
              </a:rPr>
              <a:t>关注股市走向的香港股民</a:t>
            </a:r>
            <a:endParaRPr lang="zh-CN" altLang="en-US" sz="2000">
              <a:latin typeface="仿宋" panose="02010609060101010101" pitchFamily="49" charset="-122"/>
              <a:ea typeface="仿宋" panose="02010609060101010101" pitchFamily="49" charset="-122"/>
            </a:endParaRPr>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696170" y="17205"/>
            <a:ext cx="5691085" cy="584775"/>
          </a:xfrm>
          <a:prstGeom prst="rect">
            <a:avLst/>
          </a:prstGeom>
          <a:noFill/>
        </p:spPr>
        <p:txBody>
          <a:bodyPr wrap="square">
            <a:spAutoFit/>
          </a:bodyPr>
          <a:lstStyle/>
          <a:p>
            <a:pPr>
              <a:spcAft>
                <a:spcPct val="0"/>
              </a:spcAft>
            </a:pPr>
            <a:r>
              <a:rPr lang="zh-CN" altLang="zh-CN" sz="3200" b="1">
                <a:solidFill>
                  <a:srgbClr val="FF0000"/>
                </a:solidFill>
                <a:latin typeface="+mn-ea"/>
                <a:cs typeface="Times New Roman" panose="02020603050405020304" pitchFamily="18" charset="0"/>
              </a:rPr>
              <a:t>二、发展中国家的成就</a:t>
            </a:r>
            <a:r>
              <a:rPr lang="zh-CN" altLang="en-US" sz="3200" b="1">
                <a:solidFill>
                  <a:srgbClr val="FF0000"/>
                </a:solidFill>
                <a:latin typeface="+mn-ea"/>
                <a:cs typeface="Times New Roman" panose="02020603050405020304" pitchFamily="18" charset="0"/>
              </a:rPr>
              <a:t>与挑战</a:t>
            </a:r>
            <a:endParaRPr lang="zh-CN" altLang="zh-CN" sz="3200">
              <a:solidFill>
                <a:srgbClr val="FF0000"/>
              </a:solidFill>
              <a:latin typeface="+mn-ea"/>
              <a:cs typeface="Times New Roman" panose="02020603050405020304" pitchFamily="18" charset="0"/>
            </a:endParaRPr>
          </a:p>
        </p:txBody>
      </p:sp>
      <p:sp>
        <p:nvSpPr>
          <p:cNvPr id="11" name="矩形 10"/>
          <p:cNvSpPr>
            <a:spLocks noChangeArrowheads="1"/>
          </p:cNvSpPr>
          <p:nvPr/>
        </p:nvSpPr>
        <p:spPr bwMode="auto">
          <a:xfrm>
            <a:off x="374178" y="571915"/>
            <a:ext cx="11443643" cy="3350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US" altLang="zh-CN" sz="2400" b="1">
                <a:solidFill>
                  <a:srgbClr val="000000"/>
                </a:solidFill>
                <a:latin typeface="华文中宋" panose="02010600040101010101" pitchFamily="2" charset="-122"/>
                <a:ea typeface="华文中宋" panose="02010600040101010101" pitchFamily="2" charset="-122"/>
              </a:rPr>
              <a:t>3</a:t>
            </a:r>
            <a:r>
              <a:rPr lang="zh-CN" altLang="en-US" sz="2400" b="1">
                <a:solidFill>
                  <a:srgbClr val="000000"/>
                </a:solidFill>
                <a:latin typeface="华文中宋" panose="02010600040101010101" pitchFamily="2" charset="-122"/>
                <a:ea typeface="华文中宋" panose="02010600040101010101" pitchFamily="2" charset="-122"/>
              </a:rPr>
              <a:t>．非洲国家的发展与问题</a:t>
            </a:r>
            <a:endParaRPr lang="en-US" altLang="zh-CN" sz="2400" b="1">
              <a:solidFill>
                <a:srgbClr val="000000"/>
              </a:solidFill>
              <a:latin typeface="华文中宋" pitchFamily="2" charset="-122"/>
              <a:ea typeface="华文中宋" pitchFamily="2" charset="-122"/>
            </a:endParaRPr>
          </a:p>
          <a:p>
            <a:pPr>
              <a:lnSpc>
                <a:spcPct val="150000"/>
              </a:lnSpc>
            </a:pPr>
            <a:r>
              <a:rPr lang="zh-CN" altLang="en-US" sz="2400">
                <a:solidFill>
                  <a:srgbClr val="000000"/>
                </a:solidFill>
                <a:latin typeface="华文中宋" panose="02010600040101010101" pitchFamily="2" charset="-122"/>
                <a:ea typeface="华文中宋" panose="02010600040101010101" pitchFamily="2" charset="-122"/>
              </a:rPr>
              <a:t>（</a:t>
            </a:r>
            <a:r>
              <a:rPr lang="en-US" altLang="zh-CN" sz="2400">
                <a:solidFill>
                  <a:srgbClr val="000000"/>
                </a:solidFill>
                <a:latin typeface="华文中宋" panose="02010600040101010101" pitchFamily="2" charset="-122"/>
                <a:ea typeface="华文中宋" panose="02010600040101010101" pitchFamily="2" charset="-122"/>
              </a:rPr>
              <a:t>1</a:t>
            </a:r>
            <a:r>
              <a:rPr lang="zh-CN" altLang="en-US" sz="2400">
                <a:solidFill>
                  <a:srgbClr val="000000"/>
                </a:solidFill>
                <a:latin typeface="华文中宋" panose="02010600040101010101" pitchFamily="2" charset="-122"/>
                <a:ea typeface="华文中宋" panose="02010600040101010101" pitchFamily="2" charset="-122"/>
              </a:rPr>
              <a:t>）成就：独立后一度发展较快；</a:t>
            </a:r>
            <a:r>
              <a:rPr lang="en-US" altLang="zh-CN" sz="2400">
                <a:solidFill>
                  <a:srgbClr val="000000"/>
                </a:solidFill>
                <a:latin typeface="华文中宋" panose="02010600040101010101" pitchFamily="2" charset="-122"/>
                <a:ea typeface="华文中宋" panose="02010600040101010101" pitchFamily="2" charset="-122"/>
              </a:rPr>
              <a:t>20</a:t>
            </a:r>
            <a:r>
              <a:rPr lang="zh-CN" altLang="en-US" sz="2400">
                <a:solidFill>
                  <a:srgbClr val="000000"/>
                </a:solidFill>
                <a:latin typeface="华文中宋" panose="02010600040101010101" pitchFamily="2" charset="-122"/>
                <a:ea typeface="华文中宋" panose="02010600040101010101" pitchFamily="2" charset="-122"/>
              </a:rPr>
              <a:t>世纪</a:t>
            </a:r>
            <a:r>
              <a:rPr lang="en-US" altLang="zh-CN" sz="2400">
                <a:solidFill>
                  <a:srgbClr val="000000"/>
                </a:solidFill>
                <a:latin typeface="华文中宋" panose="02010600040101010101" pitchFamily="2" charset="-122"/>
                <a:ea typeface="华文中宋" panose="02010600040101010101" pitchFamily="2" charset="-122"/>
              </a:rPr>
              <a:t>70</a:t>
            </a:r>
            <a:r>
              <a:rPr lang="zh-CN" altLang="en-US" sz="2400">
                <a:solidFill>
                  <a:srgbClr val="000000"/>
                </a:solidFill>
                <a:latin typeface="华文中宋" panose="02010600040101010101" pitchFamily="2" charset="-122"/>
                <a:ea typeface="华文中宋" panose="02010600040101010101" pitchFamily="2" charset="-122"/>
              </a:rPr>
              <a:t>年代中期以后陷入困境；经过调整，</a:t>
            </a:r>
            <a:r>
              <a:rPr lang="en-US" altLang="zh-CN" sz="2400">
                <a:solidFill>
                  <a:srgbClr val="000000"/>
                </a:solidFill>
                <a:latin typeface="华文中宋" panose="02010600040101010101" pitchFamily="2" charset="-122"/>
                <a:ea typeface="华文中宋" panose="02010600040101010101" pitchFamily="2" charset="-122"/>
              </a:rPr>
              <a:t>90</a:t>
            </a:r>
            <a:r>
              <a:rPr lang="zh-CN" altLang="en-US" sz="2400">
                <a:solidFill>
                  <a:srgbClr val="000000"/>
                </a:solidFill>
                <a:latin typeface="华文中宋" panose="02010600040101010101" pitchFamily="2" charset="-122"/>
                <a:ea typeface="华文中宋" panose="02010600040101010101" pitchFamily="2" charset="-122"/>
              </a:rPr>
              <a:t>年代中期，经济又开始增长。（曲折发展）</a:t>
            </a:r>
            <a:endParaRPr lang="en-US" altLang="zh-CN" sz="2400">
              <a:solidFill>
                <a:srgbClr val="000000"/>
              </a:solidFill>
              <a:latin typeface="华文中宋" panose="02010600040101010101" pitchFamily="2" charset="-122"/>
              <a:ea typeface="华文中宋" panose="02010600040101010101" pitchFamily="2" charset="-122"/>
            </a:endParaRPr>
          </a:p>
          <a:p>
            <a:pPr>
              <a:lnSpc>
                <a:spcPct val="150000"/>
              </a:lnSpc>
            </a:pPr>
            <a:r>
              <a:rPr lang="zh-CN" altLang="en-US" sz="2400">
                <a:solidFill>
                  <a:srgbClr val="000000"/>
                </a:solidFill>
                <a:latin typeface="华文中宋" panose="02010600040101010101" pitchFamily="2" charset="-122"/>
                <a:ea typeface="华文中宋" panose="02010600040101010101" pitchFamily="2" charset="-122"/>
              </a:rPr>
              <a:t>（</a:t>
            </a:r>
            <a:r>
              <a:rPr lang="en-US" altLang="zh-CN" sz="2400">
                <a:solidFill>
                  <a:srgbClr val="000000"/>
                </a:solidFill>
                <a:latin typeface="华文中宋" panose="02010600040101010101" pitchFamily="2" charset="-122"/>
                <a:ea typeface="华文中宋" panose="02010600040101010101" pitchFamily="2" charset="-122"/>
              </a:rPr>
              <a:t>2</a:t>
            </a:r>
            <a:r>
              <a:rPr lang="zh-CN" altLang="en-US" sz="2400">
                <a:solidFill>
                  <a:srgbClr val="000000"/>
                </a:solidFill>
                <a:latin typeface="华文中宋" panose="02010600040101010101" pitchFamily="2" charset="-122"/>
                <a:ea typeface="华文中宋" panose="02010600040101010101" pitchFamily="2" charset="-122"/>
              </a:rPr>
              <a:t>）挑战：</a:t>
            </a:r>
            <a:endParaRPr lang="zh-CN" altLang="en-US" sz="2400">
              <a:solidFill>
                <a:srgbClr val="000000"/>
              </a:solidFill>
              <a:latin typeface="华文中宋" panose="02010600040101010101" pitchFamily="2" charset="-122"/>
              <a:ea typeface="华文中宋" panose="02010600040101010101" pitchFamily="2" charset="-122"/>
            </a:endParaRPr>
          </a:p>
          <a:p>
            <a:pPr>
              <a:lnSpc>
                <a:spcPct val="150000"/>
              </a:lnSpc>
            </a:pPr>
            <a:r>
              <a:rPr lang="zh-CN" altLang="en-US" sz="2400">
                <a:solidFill>
                  <a:srgbClr val="000000"/>
                </a:solidFill>
                <a:latin typeface="华文中宋" panose="02010600040101010101" pitchFamily="2" charset="-122"/>
                <a:ea typeface="华文中宋" panose="02010600040101010101" pitchFamily="2" charset="-122"/>
              </a:rPr>
              <a:t>    ①问题：发展不平衡，近一半人口生活在贫困线以下。</a:t>
            </a:r>
            <a:endParaRPr lang="zh-CN" altLang="en-US" sz="2400">
              <a:solidFill>
                <a:srgbClr val="000000"/>
              </a:solidFill>
              <a:latin typeface="华文中宋" panose="02010600040101010101" pitchFamily="2" charset="-122"/>
              <a:ea typeface="华文中宋" panose="02010600040101010101" pitchFamily="2" charset="-122"/>
            </a:endParaRPr>
          </a:p>
          <a:p>
            <a:pPr>
              <a:lnSpc>
                <a:spcPct val="150000"/>
              </a:lnSpc>
            </a:pPr>
            <a:r>
              <a:rPr lang="zh-CN" altLang="en-US" sz="2400">
                <a:solidFill>
                  <a:srgbClr val="000000"/>
                </a:solidFill>
                <a:latin typeface="华文中宋" panose="02010600040101010101" pitchFamily="2" charset="-122"/>
                <a:ea typeface="华文中宋" panose="02010600040101010101" pitchFamily="2" charset="-122"/>
              </a:rPr>
              <a:t>    ②对策：成立各种经济合作组织，共同谋求发展。</a:t>
            </a:r>
            <a:endParaRPr lang="zh-CN" altLang="en-US" sz="2400">
              <a:solidFill>
                <a:srgbClr val="000000"/>
              </a:solidFill>
              <a:latin typeface="华文中宋" panose="02010600040101010101" pitchFamily="2" charset="-122"/>
              <a:ea typeface="华文中宋" panose="02010600040101010101" pitchFamily="2" charset="-122"/>
            </a:endParaRPr>
          </a:p>
        </p:txBody>
      </p:sp>
      <p:pic>
        <p:nvPicPr>
          <p:cNvPr id="14" name="图片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8609" y="4101749"/>
            <a:ext cx="5366429" cy="2528516"/>
          </a:xfrm>
          <a:prstGeom prst="rect">
            <a:avLst/>
          </a:prstGeom>
          <a:ln>
            <a:noFill/>
          </a:ln>
          <a:effectLst>
            <a:outerShdw blurRad="190500" algn="tl" rotWithShape="0">
              <a:srgbClr val="000000">
                <a:alpha val="70000"/>
              </a:srgbClr>
            </a:outerShdw>
          </a:effectLst>
        </p:spPr>
      </p:pic>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20086" y="4101750"/>
            <a:ext cx="2098414" cy="1941698"/>
          </a:xfrm>
          <a:prstGeom prst="rect">
            <a:avLst/>
          </a:prstGeom>
        </p:spPr>
      </p:pic>
      <p:pic>
        <p:nvPicPr>
          <p:cNvPr id="8" name="图片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14957" y="4101749"/>
            <a:ext cx="2098414" cy="1941699"/>
          </a:xfrm>
          <a:prstGeom prst="rect">
            <a:avLst/>
          </a:prstGeom>
        </p:spPr>
      </p:pic>
      <p:sp>
        <p:nvSpPr>
          <p:cNvPr id="12" name="文本框 11"/>
          <p:cNvSpPr txBox="1"/>
          <p:nvPr/>
        </p:nvSpPr>
        <p:spPr>
          <a:xfrm>
            <a:off x="9314957" y="6239495"/>
            <a:ext cx="2349884" cy="369332"/>
          </a:xfrm>
          <a:prstGeom prst="rect">
            <a:avLst/>
          </a:prstGeom>
          <a:noFill/>
        </p:spPr>
        <p:txBody>
          <a:bodyPr wrap="square" rtlCol="0">
            <a:spAutoFit/>
          </a:bodyPr>
          <a:lstStyle/>
          <a:p>
            <a:r>
              <a:rPr lang="zh-CN" altLang="en-US"/>
              <a:t>南部非洲发展共同体</a:t>
            </a:r>
            <a:endParaRPr lang="zh-CN" altLang="en-US"/>
          </a:p>
        </p:txBody>
      </p:sp>
      <p:sp>
        <p:nvSpPr>
          <p:cNvPr id="15" name="文本框 14"/>
          <p:cNvSpPr txBox="1"/>
          <p:nvPr/>
        </p:nvSpPr>
        <p:spPr>
          <a:xfrm>
            <a:off x="7320926" y="6222365"/>
            <a:ext cx="1597573" cy="369332"/>
          </a:xfrm>
          <a:prstGeom prst="rect">
            <a:avLst/>
          </a:prstGeom>
          <a:noFill/>
        </p:spPr>
        <p:txBody>
          <a:bodyPr wrap="square" rtlCol="0">
            <a:spAutoFit/>
          </a:bodyPr>
          <a:lstStyle/>
          <a:p>
            <a:r>
              <a:rPr lang="zh-CN" altLang="en-US"/>
              <a:t>东非共同体</a:t>
            </a:r>
            <a:endParaRPr lang="zh-CN" altLang="en-US"/>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696170" y="17205"/>
            <a:ext cx="5712106" cy="584775"/>
          </a:xfrm>
          <a:prstGeom prst="rect">
            <a:avLst/>
          </a:prstGeom>
          <a:noFill/>
        </p:spPr>
        <p:txBody>
          <a:bodyPr wrap="square">
            <a:spAutoFit/>
          </a:bodyPr>
          <a:lstStyle/>
          <a:p>
            <a:pPr>
              <a:spcAft>
                <a:spcPct val="0"/>
              </a:spcAft>
            </a:pPr>
            <a:r>
              <a:rPr lang="zh-CN" altLang="zh-CN" sz="3200" b="1">
                <a:solidFill>
                  <a:srgbClr val="FF0000"/>
                </a:solidFill>
                <a:latin typeface="+mn-ea"/>
                <a:cs typeface="Times New Roman" panose="02020603050405020304" pitchFamily="18" charset="0"/>
              </a:rPr>
              <a:t>二、发展中国家的成就</a:t>
            </a:r>
            <a:r>
              <a:rPr lang="zh-CN" altLang="en-US" sz="3200" b="1">
                <a:solidFill>
                  <a:srgbClr val="FF0000"/>
                </a:solidFill>
                <a:latin typeface="+mn-ea"/>
                <a:cs typeface="Times New Roman" panose="02020603050405020304" pitchFamily="18" charset="0"/>
              </a:rPr>
              <a:t>与挑战</a:t>
            </a:r>
            <a:endParaRPr lang="zh-CN" altLang="zh-CN" sz="3200">
              <a:solidFill>
                <a:srgbClr val="FF0000"/>
              </a:solidFill>
              <a:latin typeface="+mn-ea"/>
              <a:cs typeface="Times New Roman" panose="02020603050405020304" pitchFamily="18" charset="0"/>
            </a:endParaRPr>
          </a:p>
        </p:txBody>
      </p:sp>
      <p:sp>
        <p:nvSpPr>
          <p:cNvPr id="11" name="矩形 10"/>
          <p:cNvSpPr>
            <a:spLocks noChangeArrowheads="1"/>
          </p:cNvSpPr>
          <p:nvPr/>
        </p:nvSpPr>
        <p:spPr bwMode="auto">
          <a:xfrm>
            <a:off x="320040" y="585204"/>
            <a:ext cx="11287760" cy="2820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3600"/>
              </a:lnSpc>
            </a:pPr>
            <a:r>
              <a:rPr lang="en-US" altLang="zh-CN" sz="2400" b="1">
                <a:solidFill>
                  <a:srgbClr val="000000"/>
                </a:solidFill>
                <a:latin typeface="华文中宋" panose="02010600040101010101" pitchFamily="2" charset="-122"/>
                <a:ea typeface="华文中宋" panose="02010600040101010101" pitchFamily="2" charset="-122"/>
              </a:rPr>
              <a:t>4</a:t>
            </a:r>
            <a:r>
              <a:rPr lang="zh-CN" altLang="en-US" sz="2400" b="1">
                <a:solidFill>
                  <a:srgbClr val="000000"/>
                </a:solidFill>
                <a:latin typeface="华文中宋" panose="02010600040101010101" pitchFamily="2" charset="-122"/>
                <a:ea typeface="华文中宋" panose="02010600040101010101" pitchFamily="2" charset="-122"/>
              </a:rPr>
              <a:t>．拉丁美洲国家的发展与问题</a:t>
            </a:r>
            <a:endParaRPr lang="zh-CN" altLang="en-US" sz="2400" b="1">
              <a:solidFill>
                <a:srgbClr val="000000"/>
              </a:solidFill>
              <a:latin typeface="华文中宋" panose="02010600040101010101" pitchFamily="2" charset="-122"/>
              <a:ea typeface="华文中宋" panose="02010600040101010101" pitchFamily="2" charset="-122"/>
            </a:endParaRPr>
          </a:p>
          <a:p>
            <a:pPr>
              <a:lnSpc>
                <a:spcPts val="3600"/>
              </a:lnSpc>
            </a:pPr>
            <a:r>
              <a:rPr lang="zh-CN" altLang="en-US" sz="2400">
                <a:solidFill>
                  <a:srgbClr val="000000"/>
                </a:solidFill>
                <a:latin typeface="华文中宋" panose="02010600040101010101" pitchFamily="2" charset="-122"/>
                <a:ea typeface="华文中宋" panose="02010600040101010101" pitchFamily="2" charset="-122"/>
              </a:rPr>
              <a:t>（</a:t>
            </a:r>
            <a:r>
              <a:rPr lang="en-US" altLang="zh-CN" sz="2400">
                <a:solidFill>
                  <a:srgbClr val="000000"/>
                </a:solidFill>
                <a:latin typeface="华文中宋" panose="02010600040101010101" pitchFamily="2" charset="-122"/>
                <a:ea typeface="华文中宋" panose="02010600040101010101" pitchFamily="2" charset="-122"/>
              </a:rPr>
              <a:t>1</a:t>
            </a:r>
            <a:r>
              <a:rPr lang="zh-CN" altLang="en-US" sz="2400">
                <a:solidFill>
                  <a:srgbClr val="000000"/>
                </a:solidFill>
                <a:latin typeface="华文中宋" panose="02010600040101010101" pitchFamily="2" charset="-122"/>
                <a:ea typeface="华文中宋" panose="02010600040101010101" pitchFamily="2" charset="-122"/>
              </a:rPr>
              <a:t>）成就：巴西、墨西哥、阿根廷等基本实现工业化；大多数拉美国家属于中等收入国家。</a:t>
            </a:r>
            <a:endParaRPr lang="en-US" altLang="zh-CN" sz="2400">
              <a:solidFill>
                <a:srgbClr val="000000"/>
              </a:solidFill>
              <a:latin typeface="华文中宋" panose="02010600040101010101" pitchFamily="2" charset="-122"/>
              <a:ea typeface="华文中宋" panose="02010600040101010101" pitchFamily="2" charset="-122"/>
            </a:endParaRPr>
          </a:p>
          <a:p>
            <a:pPr>
              <a:lnSpc>
                <a:spcPts val="3600"/>
              </a:lnSpc>
            </a:pPr>
            <a:r>
              <a:rPr lang="zh-CN" altLang="en-US" sz="2400">
                <a:solidFill>
                  <a:srgbClr val="000000"/>
                </a:solidFill>
                <a:latin typeface="华文中宋" panose="02010600040101010101" pitchFamily="2" charset="-122"/>
                <a:ea typeface="华文中宋" panose="02010600040101010101" pitchFamily="2" charset="-122"/>
              </a:rPr>
              <a:t>（</a:t>
            </a:r>
            <a:r>
              <a:rPr lang="en-US" altLang="zh-CN" sz="2400">
                <a:solidFill>
                  <a:srgbClr val="000000"/>
                </a:solidFill>
                <a:latin typeface="华文中宋" panose="02010600040101010101" pitchFamily="2" charset="-122"/>
                <a:ea typeface="华文中宋" panose="02010600040101010101" pitchFamily="2" charset="-122"/>
              </a:rPr>
              <a:t>2</a:t>
            </a:r>
            <a:r>
              <a:rPr lang="zh-CN" altLang="en-US" sz="2400">
                <a:solidFill>
                  <a:srgbClr val="000000"/>
                </a:solidFill>
                <a:latin typeface="华文中宋" panose="02010600040101010101" pitchFamily="2" charset="-122"/>
                <a:ea typeface="华文中宋" panose="02010600040101010101" pitchFamily="2" charset="-122"/>
              </a:rPr>
              <a:t>）挑战：</a:t>
            </a:r>
            <a:endParaRPr lang="en-US" altLang="zh-CN" sz="2400">
              <a:solidFill>
                <a:srgbClr val="000000"/>
              </a:solidFill>
              <a:latin typeface="华文中宋" panose="02010600040101010101" pitchFamily="2" charset="-122"/>
              <a:ea typeface="华文中宋" panose="02010600040101010101" pitchFamily="2" charset="-122"/>
            </a:endParaRPr>
          </a:p>
          <a:p>
            <a:pPr>
              <a:lnSpc>
                <a:spcPts val="3600"/>
              </a:lnSpc>
            </a:pPr>
            <a:r>
              <a:rPr lang="en-US" altLang="zh-CN" sz="2400">
                <a:solidFill>
                  <a:srgbClr val="000000"/>
                </a:solidFill>
                <a:latin typeface="华文中宋" panose="02010600040101010101" pitchFamily="2" charset="-122"/>
                <a:ea typeface="华文中宋" panose="02010600040101010101" pitchFamily="2" charset="-122"/>
              </a:rPr>
              <a:t>      </a:t>
            </a:r>
            <a:r>
              <a:rPr lang="zh-CN" altLang="en-US" sz="2400">
                <a:solidFill>
                  <a:srgbClr val="000000"/>
                </a:solidFill>
                <a:latin typeface="华文中宋" panose="02010600040101010101" pitchFamily="2" charset="-122"/>
                <a:ea typeface="华文中宋" panose="02010600040101010101" pitchFamily="2" charset="-122"/>
              </a:rPr>
              <a:t>①问题：过于依赖出口贸易和外资，欠下巨额外债。</a:t>
            </a:r>
            <a:endParaRPr lang="zh-CN" altLang="en-US" sz="2400">
              <a:solidFill>
                <a:srgbClr val="000000"/>
              </a:solidFill>
              <a:latin typeface="华文中宋" panose="02010600040101010101" pitchFamily="2" charset="-122"/>
              <a:ea typeface="华文中宋" panose="02010600040101010101" pitchFamily="2" charset="-122"/>
            </a:endParaRPr>
          </a:p>
          <a:p>
            <a:pPr>
              <a:lnSpc>
                <a:spcPts val="3600"/>
              </a:lnSpc>
            </a:pPr>
            <a:r>
              <a:rPr lang="zh-CN" altLang="en-US" sz="2400">
                <a:solidFill>
                  <a:srgbClr val="000000"/>
                </a:solidFill>
                <a:latin typeface="华文中宋" panose="02010600040101010101" pitchFamily="2" charset="-122"/>
                <a:ea typeface="华文中宋" panose="02010600040101010101" pitchFamily="2" charset="-122"/>
              </a:rPr>
              <a:t>      ②对策：经过改革，</a:t>
            </a:r>
            <a:r>
              <a:rPr lang="en-US" altLang="zh-CN" sz="2400">
                <a:solidFill>
                  <a:srgbClr val="000000"/>
                </a:solidFill>
                <a:latin typeface="华文中宋" panose="02010600040101010101" pitchFamily="2" charset="-122"/>
                <a:ea typeface="华文中宋" panose="02010600040101010101" pitchFamily="2" charset="-122"/>
              </a:rPr>
              <a:t>20</a:t>
            </a:r>
            <a:r>
              <a:rPr lang="zh-CN" altLang="en-US" sz="2400">
                <a:solidFill>
                  <a:srgbClr val="000000"/>
                </a:solidFill>
                <a:latin typeface="华文中宋" panose="02010600040101010101" pitchFamily="2" charset="-122"/>
                <a:ea typeface="华文中宋" panose="02010600040101010101" pitchFamily="2" charset="-122"/>
              </a:rPr>
              <a:t>世纪</a:t>
            </a:r>
            <a:r>
              <a:rPr lang="en-US" altLang="zh-CN" sz="2400">
                <a:solidFill>
                  <a:srgbClr val="000000"/>
                </a:solidFill>
                <a:latin typeface="华文中宋" panose="02010600040101010101" pitchFamily="2" charset="-122"/>
                <a:ea typeface="华文中宋" panose="02010600040101010101" pitchFamily="2" charset="-122"/>
              </a:rPr>
              <a:t>90</a:t>
            </a:r>
            <a:r>
              <a:rPr lang="zh-CN" altLang="en-US" sz="2400">
                <a:solidFill>
                  <a:srgbClr val="000000"/>
                </a:solidFill>
                <a:latin typeface="华文中宋" panose="02010600040101010101" pitchFamily="2" charset="-122"/>
                <a:ea typeface="华文中宋" panose="02010600040101010101" pitchFamily="2" charset="-122"/>
              </a:rPr>
              <a:t>年代经济出现繁荣势头。</a:t>
            </a:r>
            <a:endParaRPr lang="zh-CN" altLang="en-US" sz="2400">
              <a:solidFill>
                <a:srgbClr val="000000"/>
              </a:solidFill>
              <a:latin typeface="华文中宋" panose="02010600040101010101" pitchFamily="2" charset="-122"/>
              <a:ea typeface="华文中宋" panose="02010600040101010101" pitchFamily="2" charset="-122"/>
            </a:endParaRPr>
          </a:p>
        </p:txBody>
      </p:sp>
      <p:sp>
        <p:nvSpPr>
          <p:cNvPr id="8" name="矩形 7"/>
          <p:cNvSpPr/>
          <p:nvPr/>
        </p:nvSpPr>
        <p:spPr>
          <a:xfrm>
            <a:off x="634566" y="3577856"/>
            <a:ext cx="6050714" cy="3046988"/>
          </a:xfrm>
          <a:prstGeom prst="rect">
            <a:avLst/>
          </a:prstGeom>
          <a:ln w="19050">
            <a:solidFill>
              <a:schemeClr val="accent6">
                <a:lumMod val="50000"/>
              </a:schemeClr>
            </a:solidFill>
          </a:ln>
        </p:spPr>
        <p:txBody>
          <a:bodyPr wrap="square">
            <a:spAutoFit/>
          </a:bodyPr>
          <a:lstStyle/>
          <a:p>
            <a:r>
              <a:rPr lang="zh-CN" altLang="en-US" sz="2400">
                <a:latin typeface="仿宋" panose="02010609060101010101" pitchFamily="49" charset="-122"/>
                <a:ea typeface="仿宋" panose="02010609060101010101" pitchFamily="49" charset="-122"/>
              </a:rPr>
              <a:t>第二次世界大战后，经过几十年的努力，整个（拉丁美洲）地区经济有较大发展，并涌现出几个“新型工业化”国家</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在拉丁美洲国民经济中的比重，制造业由战后不久的</a:t>
            </a:r>
            <a:r>
              <a:rPr lang="en-US" altLang="zh-CN" sz="2400">
                <a:latin typeface="仿宋" panose="02010609060101010101" pitchFamily="49" charset="-122"/>
                <a:ea typeface="仿宋" panose="02010609060101010101" pitchFamily="49" charset="-122"/>
              </a:rPr>
              <a:t>18%</a:t>
            </a:r>
            <a:r>
              <a:rPr lang="zh-CN" altLang="en-US" sz="2400">
                <a:latin typeface="仿宋" panose="02010609060101010101" pitchFamily="49" charset="-122"/>
                <a:ea typeface="仿宋" panose="02010609060101010101" pitchFamily="49" charset="-122"/>
              </a:rPr>
              <a:t>增加到</a:t>
            </a:r>
            <a:r>
              <a:rPr lang="en-US" altLang="zh-CN" sz="2400">
                <a:latin typeface="仿宋" panose="02010609060101010101" pitchFamily="49" charset="-122"/>
                <a:ea typeface="仿宋" panose="02010609060101010101" pitchFamily="49" charset="-122"/>
              </a:rPr>
              <a:t>1980</a:t>
            </a:r>
            <a:r>
              <a:rPr lang="zh-CN" altLang="en-US" sz="2400">
                <a:latin typeface="仿宋" panose="02010609060101010101" pitchFamily="49" charset="-122"/>
                <a:ea typeface="仿宋" panose="02010609060101010101" pitchFamily="49" charset="-122"/>
              </a:rPr>
              <a:t>年的</a:t>
            </a:r>
            <a:r>
              <a:rPr lang="en-US" altLang="zh-CN" sz="2400">
                <a:latin typeface="仿宋" panose="02010609060101010101" pitchFamily="49" charset="-122"/>
                <a:ea typeface="仿宋" panose="02010609060101010101" pitchFamily="49" charset="-122"/>
              </a:rPr>
              <a:t>26%</a:t>
            </a:r>
            <a:r>
              <a:rPr lang="zh-CN" altLang="en-US" sz="2400">
                <a:latin typeface="仿宋" panose="02010609060101010101" pitchFamily="49" charset="-122"/>
                <a:ea typeface="仿宋" panose="02010609060101010101" pitchFamily="49" charset="-122"/>
              </a:rPr>
              <a:t>，而同期农业由</a:t>
            </a:r>
            <a:r>
              <a:rPr lang="en-US" altLang="zh-CN" sz="2400">
                <a:latin typeface="仿宋" panose="02010609060101010101" pitchFamily="49" charset="-122"/>
                <a:ea typeface="仿宋" panose="02010609060101010101" pitchFamily="49" charset="-122"/>
              </a:rPr>
              <a:t>31%</a:t>
            </a:r>
            <a:r>
              <a:rPr lang="zh-CN" altLang="en-US" sz="2400">
                <a:latin typeface="仿宋" panose="02010609060101010101" pitchFamily="49" charset="-122"/>
                <a:ea typeface="仿宋" panose="02010609060101010101" pitchFamily="49" charset="-122"/>
              </a:rPr>
              <a:t>下降到</a:t>
            </a:r>
            <a:r>
              <a:rPr lang="en-US" altLang="zh-CN" sz="2400">
                <a:latin typeface="仿宋" panose="02010609060101010101" pitchFamily="49" charset="-122"/>
                <a:ea typeface="仿宋" panose="02010609060101010101" pitchFamily="49" charset="-122"/>
              </a:rPr>
              <a:t>10%……1950-1980</a:t>
            </a:r>
            <a:r>
              <a:rPr lang="zh-CN" altLang="en-US" sz="2400">
                <a:latin typeface="仿宋" panose="02010609060101010101" pitchFamily="49" charset="-122"/>
                <a:ea typeface="仿宋" panose="02010609060101010101" pitchFamily="49" charset="-122"/>
              </a:rPr>
              <a:t>年，拉丁美洲国内生产总值年平均增长率为</a:t>
            </a:r>
            <a:r>
              <a:rPr lang="en-US" altLang="zh-CN" sz="2400">
                <a:latin typeface="仿宋" panose="02010609060101010101" pitchFamily="49" charset="-122"/>
                <a:ea typeface="仿宋" panose="02010609060101010101" pitchFamily="49" charset="-122"/>
              </a:rPr>
              <a:t>5.5%</a:t>
            </a:r>
            <a:r>
              <a:rPr lang="zh-CN" altLang="en-US" sz="2400">
                <a:latin typeface="仿宋" panose="02010609060101010101" pitchFamily="49" charset="-122"/>
                <a:ea typeface="仿宋" panose="02010609060101010101" pitchFamily="49" charset="-122"/>
              </a:rPr>
              <a:t>，高于发达资本主义世界的</a:t>
            </a:r>
            <a:r>
              <a:rPr lang="en-US" altLang="zh-CN" sz="2400">
                <a:latin typeface="仿宋" panose="02010609060101010101" pitchFamily="49" charset="-122"/>
                <a:ea typeface="仿宋" panose="02010609060101010101" pitchFamily="49" charset="-122"/>
              </a:rPr>
              <a:t>4.3%</a:t>
            </a:r>
            <a:r>
              <a:rPr lang="zh-CN" altLang="en-US" sz="2400">
                <a:latin typeface="仿宋" panose="02010609060101010101" pitchFamily="49" charset="-122"/>
                <a:ea typeface="仿宋" panose="02010609060101010101" pitchFamily="49" charset="-122"/>
              </a:rPr>
              <a:t>和发展中国家的</a:t>
            </a:r>
            <a:r>
              <a:rPr lang="en-US" altLang="zh-CN" sz="2400">
                <a:latin typeface="仿宋" panose="02010609060101010101" pitchFamily="49" charset="-122"/>
                <a:ea typeface="仿宋" panose="02010609060101010101" pitchFamily="49" charset="-122"/>
              </a:rPr>
              <a:t>5%</a:t>
            </a:r>
            <a:r>
              <a:rPr lang="zh-CN" altLang="en-US" sz="2400">
                <a:latin typeface="仿宋" panose="02010609060101010101" pitchFamily="49" charset="-122"/>
                <a:ea typeface="仿宋" panose="02010609060101010101" pitchFamily="49" charset="-122"/>
              </a:rPr>
              <a:t>。</a:t>
            </a:r>
            <a:endParaRPr lang="zh-CN" altLang="en-US" sz="2400">
              <a:latin typeface="仿宋" panose="02010609060101010101" pitchFamily="49" charset="-122"/>
              <a:ea typeface="仿宋" panose="02010609060101010101" pitchFamily="49" charset="-122"/>
            </a:endParaRPr>
          </a:p>
        </p:txBody>
      </p:sp>
      <p:pic>
        <p:nvPicPr>
          <p:cNvPr id="9" name="图片 8"/>
          <p:cNvPicPr>
            <a:picLocks noChangeAspect="1"/>
          </p:cNvPicPr>
          <p:nvPr/>
        </p:nvPicPr>
        <p:blipFill>
          <a:blip r:embed="rId2">
            <a:extLst>
              <a:ext uri="{28A0092B-C50C-407E-A947-70E740481C1C}">
                <a14:useLocalDpi xmlns:a14="http://schemas.microsoft.com/office/drawing/2010/main" val="0"/>
              </a:ext>
            </a:extLst>
          </a:blip>
          <a:srcRect l="419" t="1467" r="50941" b="8408"/>
          <a:stretch>
            <a:fillRect/>
          </a:stretch>
        </p:blipFill>
        <p:spPr>
          <a:xfrm>
            <a:off x="6832602" y="3577855"/>
            <a:ext cx="4775198" cy="3046989"/>
          </a:xfrm>
          <a:prstGeom prst="rect">
            <a:avLst/>
          </a:prstGeom>
          <a:ln>
            <a:noFill/>
          </a:ln>
          <a:effectLst>
            <a:outerShdw blurRad="190500" algn="tl" rotWithShape="0">
              <a:srgbClr val="000000">
                <a:alpha val="70000"/>
              </a:srgbClr>
            </a:outerShdw>
          </a:effectLst>
        </p:spPr>
      </p:pic>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2696170" y="17205"/>
            <a:ext cx="5519460" cy="584775"/>
          </a:xfrm>
          <a:prstGeom prst="rect">
            <a:avLst/>
          </a:prstGeom>
          <a:noFill/>
        </p:spPr>
        <p:txBody>
          <a:bodyPr wrap="none">
            <a:spAutoFit/>
          </a:bodyPr>
          <a:lstStyle/>
          <a:p>
            <a:pPr>
              <a:spcAft>
                <a:spcPct val="0"/>
              </a:spcAft>
            </a:pPr>
            <a:r>
              <a:rPr lang="zh-CN" altLang="en-US" sz="3200" b="1">
                <a:solidFill>
                  <a:srgbClr val="FF0000"/>
                </a:solidFill>
                <a:latin typeface="+mn-ea"/>
                <a:cs typeface="Times New Roman" panose="02020603050405020304" pitchFamily="18" charset="0"/>
              </a:rPr>
              <a:t>三</a:t>
            </a:r>
            <a:r>
              <a:rPr lang="zh-CN" altLang="zh-CN" sz="3200" b="1">
                <a:solidFill>
                  <a:srgbClr val="FF0000"/>
                </a:solidFill>
                <a:latin typeface="+mn-ea"/>
                <a:cs typeface="Times New Roman" panose="02020603050405020304" pitchFamily="18" charset="0"/>
              </a:rPr>
              <a:t>、发展中国家</a:t>
            </a:r>
            <a:r>
              <a:rPr lang="zh-CN" altLang="en-US" sz="3200" b="1">
                <a:solidFill>
                  <a:srgbClr val="FF0000"/>
                </a:solidFill>
                <a:latin typeface="+mn-ea"/>
                <a:cs typeface="Times New Roman" panose="02020603050405020304" pitchFamily="18" charset="0"/>
              </a:rPr>
              <a:t>的成就与挑战</a:t>
            </a:r>
            <a:endParaRPr lang="zh-CN" altLang="zh-CN" sz="3200">
              <a:solidFill>
                <a:srgbClr val="FF0000"/>
              </a:solidFill>
              <a:latin typeface="+mn-ea"/>
              <a:cs typeface="Times New Roman" panose="02020603050405020304" pitchFamily="18" charset="0"/>
            </a:endParaRPr>
          </a:p>
        </p:txBody>
      </p:sp>
      <p:sp>
        <p:nvSpPr>
          <p:cNvPr id="8" name="矩形 7"/>
          <p:cNvSpPr/>
          <p:nvPr/>
        </p:nvSpPr>
        <p:spPr>
          <a:xfrm>
            <a:off x="360961" y="734609"/>
            <a:ext cx="3841187" cy="523861"/>
          </a:xfrm>
          <a:prstGeom prst="rect">
            <a:avLst/>
          </a:prstGeom>
        </p:spPr>
        <p:txBody>
          <a:bodyPr wrap="square">
            <a:spAutoFit/>
          </a:bodyPr>
          <a:lstStyle/>
          <a:p>
            <a:pPr>
              <a:lnSpc>
                <a:spcPts val="3600"/>
              </a:lnSpc>
              <a:spcAft>
                <a:spcPts val="600"/>
              </a:spcAft>
            </a:pPr>
            <a:r>
              <a:rPr lang="en-US" altLang="zh-CN" sz="2800" b="1">
                <a:latin typeface="华文中宋" panose="02010600040101010101" pitchFamily="2" charset="-122"/>
                <a:ea typeface="华文中宋" panose="02010600040101010101" pitchFamily="2" charset="-122"/>
                <a:cs typeface="Times New Roman" panose="02020603050405020304" pitchFamily="18" charset="0"/>
              </a:rPr>
              <a:t>5.</a:t>
            </a:r>
            <a:r>
              <a:rPr lang="zh-CN" altLang="en-US" sz="2800" b="1">
                <a:latin typeface="华文中宋" panose="02010600040101010101" pitchFamily="2" charset="-122"/>
                <a:ea typeface="华文中宋" panose="02010600040101010101" pitchFamily="2" charset="-122"/>
                <a:cs typeface="Times New Roman" panose="02020603050405020304" pitchFamily="18" charset="0"/>
              </a:rPr>
              <a:t>共同挑战</a:t>
            </a:r>
            <a:endParaRPr lang="zh-CN" altLang="zh-CN" sz="2400">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15" name="矩形 14"/>
          <p:cNvSpPr/>
          <p:nvPr/>
        </p:nvSpPr>
        <p:spPr>
          <a:xfrm>
            <a:off x="622935" y="1357444"/>
            <a:ext cx="4684296" cy="461665"/>
          </a:xfrm>
          <a:prstGeom prst="rect">
            <a:avLst/>
          </a:prstGeom>
        </p:spPr>
        <p:txBody>
          <a:bodyPr wrap="none">
            <a:spAutoFit/>
          </a:bodyPr>
          <a:lstStyle/>
          <a:p>
            <a:r>
              <a:rPr lang="zh-CN" altLang="en-US" sz="2400">
                <a:latin typeface="华文中宋" panose="02010600040101010101" pitchFamily="2" charset="-122"/>
                <a:ea typeface="华文中宋" panose="02010600040101010101" pitchFamily="2" charset="-122"/>
                <a:cs typeface="Times New Roman" panose="02020603050405020304" pitchFamily="18" charset="0"/>
              </a:rPr>
              <a:t>（</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1</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不平等的国际经济旧秩序。</a:t>
            </a:r>
            <a:endParaRPr lang="zh-CN" altLang="zh-CN" sz="2400">
              <a:latin typeface="华文中宋" panose="02010600040101010101" pitchFamily="2" charset="-122"/>
              <a:ea typeface="华文中宋" panose="02010600040101010101" pitchFamily="2" charset="-122"/>
              <a:cs typeface="Times New Roman" panose="02020603050405020304" pitchFamily="18" charset="0"/>
            </a:endParaRPr>
          </a:p>
        </p:txBody>
      </p:sp>
      <p:pic>
        <p:nvPicPr>
          <p:cNvPr id="17" name="图片 16"/>
          <p:cNvPicPr>
            <a:picLocks noChangeAspect="1"/>
          </p:cNvPicPr>
          <p:nvPr/>
        </p:nvPicPr>
        <p:blipFill>
          <a:blip r:embed="rId2">
            <a:extLst>
              <a:ext uri="{28A0092B-C50C-407E-A947-70E740481C1C}">
                <a14:useLocalDpi xmlns:a14="http://schemas.microsoft.com/office/drawing/2010/main" val="0"/>
              </a:ext>
            </a:extLst>
          </a:blip>
          <a:srcRect l="11409" t="19851" r="10283" b="10884"/>
          <a:stretch>
            <a:fillRect/>
          </a:stretch>
        </p:blipFill>
        <p:spPr>
          <a:xfrm>
            <a:off x="7637907" y="1580167"/>
            <a:ext cx="3770254" cy="2377422"/>
          </a:xfrm>
          <a:prstGeom prst="rect">
            <a:avLst/>
          </a:prstGeom>
          <a:ln>
            <a:noFill/>
          </a:ln>
          <a:effectLst>
            <a:outerShdw blurRad="190500" algn="tl" rotWithShape="0">
              <a:srgbClr val="000000">
                <a:alpha val="70000"/>
              </a:srgbClr>
            </a:outerShdw>
          </a:effectLst>
        </p:spPr>
      </p:pic>
      <p:sp>
        <p:nvSpPr>
          <p:cNvPr id="18" name="矩形 17"/>
          <p:cNvSpPr/>
          <p:nvPr/>
        </p:nvSpPr>
        <p:spPr>
          <a:xfrm>
            <a:off x="1007359" y="2129015"/>
            <a:ext cx="6287521" cy="1569660"/>
          </a:xfrm>
          <a:prstGeom prst="rect">
            <a:avLst/>
          </a:prstGeom>
          <a:ln w="19050">
            <a:solidFill>
              <a:schemeClr val="accent6">
                <a:lumMod val="50000"/>
              </a:schemeClr>
            </a:solidFill>
          </a:ln>
        </p:spPr>
        <p:txBody>
          <a:bodyPr wrap="square">
            <a:spAutoFit/>
          </a:bodyPr>
          <a:lstStyle/>
          <a:p>
            <a:r>
              <a:rPr lang="zh-CN" altLang="en-US" sz="2400">
                <a:latin typeface="仿宋" panose="02010609060101010101" pitchFamily="49" charset="-122"/>
                <a:ea typeface="仿宋" panose="02010609060101010101" pitchFamily="49" charset="-122"/>
              </a:rPr>
              <a:t>工农业产品交换时</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工业品价格高于价值</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农产品等初级产品价格低于价值所形成的差额。因这种差额的动态趋势呈张开的剪刀状</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故称为“</a:t>
            </a:r>
            <a:r>
              <a:rPr lang="zh-CN" altLang="en-US" sz="2400" i="1">
                <a:latin typeface="仿宋" panose="02010609060101010101" pitchFamily="49" charset="-122"/>
                <a:ea typeface="仿宋" panose="02010609060101010101" pitchFamily="49" charset="-122"/>
              </a:rPr>
              <a:t>剪刀差</a:t>
            </a:r>
            <a:r>
              <a:rPr lang="zh-CN" altLang="en-US" sz="2400">
                <a:latin typeface="仿宋" panose="02010609060101010101" pitchFamily="49" charset="-122"/>
                <a:ea typeface="仿宋" panose="02010609060101010101" pitchFamily="49" charset="-122"/>
              </a:rPr>
              <a:t>”。</a:t>
            </a:r>
            <a:endParaRPr lang="zh-CN" altLang="en-US" sz="2400">
              <a:latin typeface="仿宋" panose="02010609060101010101" pitchFamily="49" charset="-122"/>
              <a:ea typeface="仿宋" panose="02010609060101010101" pitchFamily="49" charset="-122"/>
            </a:endParaRPr>
          </a:p>
        </p:txBody>
      </p:sp>
      <p:sp>
        <p:nvSpPr>
          <p:cNvPr id="19" name="矩形 18"/>
          <p:cNvSpPr/>
          <p:nvPr/>
        </p:nvSpPr>
        <p:spPr>
          <a:xfrm>
            <a:off x="622935" y="4176157"/>
            <a:ext cx="11335982" cy="2308324"/>
          </a:xfrm>
          <a:prstGeom prst="rect">
            <a:avLst/>
          </a:prstGeom>
          <a:ln>
            <a:solidFill>
              <a:schemeClr val="tx1"/>
            </a:solidFill>
          </a:ln>
        </p:spPr>
        <p:txBody>
          <a:bodyPr wrap="square">
            <a:spAutoFit/>
          </a:bodyPr>
          <a:lstStyle/>
          <a:p>
            <a:pPr indent="612140"/>
            <a:r>
              <a:rPr lang="zh-CN" altLang="en-US" sz="2400">
                <a:latin typeface="仿宋" panose="02010609060101010101" pitchFamily="49" charset="-122"/>
                <a:ea typeface="仿宋" panose="02010609060101010101" pitchFamily="49" charset="-122"/>
              </a:rPr>
              <a:t>到</a:t>
            </a:r>
            <a:r>
              <a:rPr lang="en-US" altLang="zh-CN" sz="2400">
                <a:latin typeface="仿宋" panose="02010609060101010101" pitchFamily="49" charset="-122"/>
                <a:ea typeface="仿宋" panose="02010609060101010101" pitchFamily="49" charset="-122"/>
              </a:rPr>
              <a:t>1989</a:t>
            </a:r>
            <a:r>
              <a:rPr lang="zh-CN" altLang="en-US" sz="2400">
                <a:latin typeface="仿宋" panose="02010609060101010101" pitchFamily="49" charset="-122"/>
                <a:ea typeface="仿宋" panose="02010609060101010101" pitchFamily="49" charset="-122"/>
              </a:rPr>
              <a:t>年，发展中国家的债务总额已高达</a:t>
            </a:r>
            <a:r>
              <a:rPr lang="en-US" altLang="zh-CN" sz="2400">
                <a:latin typeface="仿宋" panose="02010609060101010101" pitchFamily="49" charset="-122"/>
                <a:ea typeface="仿宋" panose="02010609060101010101" pitchFamily="49" charset="-122"/>
              </a:rPr>
              <a:t>13000</a:t>
            </a:r>
            <a:r>
              <a:rPr lang="zh-CN" altLang="en-US" sz="2400">
                <a:latin typeface="仿宋" panose="02010609060101010101" pitchFamily="49" charset="-122"/>
                <a:ea typeface="仿宋" panose="02010609060101010101" pitchFamily="49" charset="-122"/>
              </a:rPr>
              <a:t>亿美元，相当于被统计国家国民生产总值的一半以上</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由于发达国家实行紧缩政策，以及高技术产业的发展减少了对某些初级产品的需求，世界市场上初级产品的价格随之大幅度低落</a:t>
            </a:r>
            <a:r>
              <a:rPr lang="en-US" altLang="zh-CN" sz="2400">
                <a:latin typeface="仿宋" panose="02010609060101010101" pitchFamily="49" charset="-122"/>
                <a:ea typeface="仿宋" panose="02010609060101010101" pitchFamily="49" charset="-122"/>
              </a:rPr>
              <a:t>……80</a:t>
            </a:r>
            <a:r>
              <a:rPr lang="zh-CN" altLang="en-US" sz="2400">
                <a:latin typeface="仿宋" panose="02010609060101010101" pitchFamily="49" charset="-122"/>
                <a:ea typeface="仿宋" panose="02010609060101010101" pitchFamily="49" charset="-122"/>
              </a:rPr>
              <a:t>年代末</a:t>
            </a:r>
            <a:r>
              <a:rPr lang="en-US" altLang="zh-CN" sz="2400">
                <a:latin typeface="仿宋" panose="02010609060101010101" pitchFamily="49" charset="-122"/>
                <a:ea typeface="仿宋" panose="02010609060101010101" pitchFamily="49" charset="-122"/>
              </a:rPr>
              <a:t>33</a:t>
            </a:r>
            <a:r>
              <a:rPr lang="zh-CN" altLang="en-US" sz="2400">
                <a:latin typeface="仿宋" panose="02010609060101010101" pitchFamily="49" charset="-122"/>
                <a:ea typeface="仿宋" panose="02010609060101010101" pitchFamily="49" charset="-122"/>
              </a:rPr>
              <a:t>种初级产品的实际价格比</a:t>
            </a:r>
            <a:r>
              <a:rPr lang="en-US" altLang="zh-CN" sz="2400">
                <a:latin typeface="仿宋" panose="02010609060101010101" pitchFamily="49" charset="-122"/>
                <a:ea typeface="仿宋" panose="02010609060101010101" pitchFamily="49" charset="-122"/>
              </a:rPr>
              <a:t>70</a:t>
            </a:r>
            <a:r>
              <a:rPr lang="zh-CN" altLang="en-US" sz="2400">
                <a:latin typeface="仿宋" panose="02010609060101010101" pitchFamily="49" charset="-122"/>
                <a:ea typeface="仿宋" panose="02010609060101010101" pitchFamily="49" charset="-122"/>
              </a:rPr>
              <a:t>年代下降了</a:t>
            </a:r>
            <a:r>
              <a:rPr lang="en-US" altLang="zh-CN" sz="2400">
                <a:latin typeface="仿宋" panose="02010609060101010101" pitchFamily="49" charset="-122"/>
                <a:ea typeface="仿宋" panose="02010609060101010101" pitchFamily="49" charset="-122"/>
              </a:rPr>
              <a:t>30%</a:t>
            </a:r>
            <a:r>
              <a:rPr lang="zh-CN" altLang="en-US" sz="2400">
                <a:latin typeface="仿宋" panose="02010609060101010101" pitchFamily="49" charset="-122"/>
                <a:ea typeface="仿宋" panose="02010609060101010101" pitchFamily="49" charset="-122"/>
              </a:rPr>
              <a:t>，石油价格在</a:t>
            </a:r>
            <a:r>
              <a:rPr lang="en-US" altLang="zh-CN" sz="2400">
                <a:latin typeface="仿宋" panose="02010609060101010101" pitchFamily="49" charset="-122"/>
                <a:ea typeface="仿宋" panose="02010609060101010101" pitchFamily="49" charset="-122"/>
              </a:rPr>
              <a:t>1984-1988</a:t>
            </a:r>
            <a:r>
              <a:rPr lang="zh-CN" altLang="en-US" sz="2400">
                <a:latin typeface="仿宋" panose="02010609060101010101" pitchFamily="49" charset="-122"/>
                <a:ea typeface="仿宋" panose="02010609060101010101" pitchFamily="49" charset="-122"/>
              </a:rPr>
              <a:t>年间跌幅大</a:t>
            </a:r>
            <a:r>
              <a:rPr lang="en-US" altLang="zh-CN" sz="2400">
                <a:latin typeface="仿宋" panose="02010609060101010101" pitchFamily="49" charset="-122"/>
                <a:ea typeface="仿宋" panose="02010609060101010101" pitchFamily="49" charset="-122"/>
              </a:rPr>
              <a:t>65%</a:t>
            </a:r>
            <a:r>
              <a:rPr lang="zh-CN" altLang="en-US" sz="2400">
                <a:latin typeface="仿宋" panose="02010609060101010101" pitchFamily="49" charset="-122"/>
                <a:ea typeface="仿宋" panose="02010609060101010101" pitchFamily="49" charset="-122"/>
              </a:rPr>
              <a:t>。这对于主要依赖初级产品出口的发展中国家打击十分沉重。</a:t>
            </a:r>
            <a:endParaRPr lang="en-US" altLang="zh-CN" sz="2400">
              <a:latin typeface="仿宋" panose="02010609060101010101" pitchFamily="49" charset="-122"/>
              <a:ea typeface="仿宋" panose="02010609060101010101" pitchFamily="49" charset="-122"/>
            </a:endParaRPr>
          </a:p>
          <a:p>
            <a:pPr indent="612140" algn="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王斯德主编</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世界通史</a:t>
            </a:r>
            <a:r>
              <a:rPr lang="en-US" altLang="zh-CN" sz="2400">
                <a:latin typeface="仿宋" panose="02010609060101010101" pitchFamily="49" charset="-122"/>
                <a:ea typeface="仿宋" panose="02010609060101010101" pitchFamily="49" charset="-122"/>
              </a:rPr>
              <a:t>》</a:t>
            </a:r>
            <a:endParaRPr lang="en-US" altLang="zh-CN" sz="2400">
              <a:latin typeface="仿宋" panose="02010609060101010101" pitchFamily="49" charset="-122"/>
              <a:ea typeface="仿宋" panose="02010609060101010101" pitchFamily="49" charset="-122"/>
            </a:endParaRPr>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2696170" y="17205"/>
            <a:ext cx="5519460" cy="584775"/>
          </a:xfrm>
          <a:prstGeom prst="rect">
            <a:avLst/>
          </a:prstGeom>
          <a:noFill/>
        </p:spPr>
        <p:txBody>
          <a:bodyPr wrap="none">
            <a:spAutoFit/>
          </a:bodyPr>
          <a:lstStyle/>
          <a:p>
            <a:pPr>
              <a:spcAft>
                <a:spcPct val="0"/>
              </a:spcAft>
            </a:pPr>
            <a:r>
              <a:rPr lang="zh-CN" altLang="en-US" sz="3200" b="1">
                <a:solidFill>
                  <a:srgbClr val="FF0000"/>
                </a:solidFill>
                <a:latin typeface="+mn-ea"/>
                <a:cs typeface="Times New Roman" panose="02020603050405020304" pitchFamily="18" charset="0"/>
              </a:rPr>
              <a:t>三</a:t>
            </a:r>
            <a:r>
              <a:rPr lang="zh-CN" altLang="zh-CN" sz="3200" b="1">
                <a:solidFill>
                  <a:srgbClr val="FF0000"/>
                </a:solidFill>
                <a:latin typeface="+mn-ea"/>
                <a:cs typeface="Times New Roman" panose="02020603050405020304" pitchFamily="18" charset="0"/>
              </a:rPr>
              <a:t>、发展中国家</a:t>
            </a:r>
            <a:r>
              <a:rPr lang="zh-CN" altLang="en-US" sz="3200" b="1">
                <a:solidFill>
                  <a:srgbClr val="FF0000"/>
                </a:solidFill>
                <a:latin typeface="+mn-ea"/>
                <a:cs typeface="Times New Roman" panose="02020603050405020304" pitchFamily="18" charset="0"/>
              </a:rPr>
              <a:t>的成就和挑战</a:t>
            </a:r>
            <a:endParaRPr lang="zh-CN" altLang="zh-CN" sz="3200">
              <a:solidFill>
                <a:srgbClr val="FF0000"/>
              </a:solidFill>
              <a:latin typeface="+mn-ea"/>
              <a:cs typeface="Times New Roman" panose="02020603050405020304" pitchFamily="18" charset="0"/>
            </a:endParaRPr>
          </a:p>
        </p:txBody>
      </p:sp>
      <p:sp>
        <p:nvSpPr>
          <p:cNvPr id="8" name="矩形 7"/>
          <p:cNvSpPr/>
          <p:nvPr/>
        </p:nvSpPr>
        <p:spPr>
          <a:xfrm>
            <a:off x="360961" y="734609"/>
            <a:ext cx="3841187" cy="523861"/>
          </a:xfrm>
          <a:prstGeom prst="rect">
            <a:avLst/>
          </a:prstGeom>
        </p:spPr>
        <p:txBody>
          <a:bodyPr wrap="square">
            <a:spAutoFit/>
          </a:bodyPr>
          <a:lstStyle/>
          <a:p>
            <a:pPr>
              <a:lnSpc>
                <a:spcPts val="3600"/>
              </a:lnSpc>
              <a:spcAft>
                <a:spcPts val="600"/>
              </a:spcAft>
            </a:pPr>
            <a:r>
              <a:rPr lang="en-US" altLang="zh-CN" sz="2800" b="1">
                <a:latin typeface="华文中宋" panose="02010600040101010101" pitchFamily="2" charset="-122"/>
                <a:ea typeface="华文中宋" panose="02010600040101010101" pitchFamily="2" charset="-122"/>
                <a:cs typeface="Times New Roman" panose="02020603050405020304" pitchFamily="18" charset="0"/>
              </a:rPr>
              <a:t>5.</a:t>
            </a:r>
            <a:r>
              <a:rPr lang="zh-CN" altLang="en-US" sz="2800" b="1">
                <a:latin typeface="华文中宋" panose="02010600040101010101" pitchFamily="2" charset="-122"/>
                <a:ea typeface="华文中宋" panose="02010600040101010101" pitchFamily="2" charset="-122"/>
                <a:cs typeface="Times New Roman" panose="02020603050405020304" pitchFamily="18" charset="0"/>
              </a:rPr>
              <a:t>共性挑战</a:t>
            </a:r>
            <a:endParaRPr lang="zh-CN" altLang="zh-CN" sz="2400">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20" name="矩形 19"/>
          <p:cNvSpPr/>
          <p:nvPr/>
        </p:nvSpPr>
        <p:spPr>
          <a:xfrm>
            <a:off x="622935" y="1370144"/>
            <a:ext cx="7893022" cy="461665"/>
          </a:xfrm>
          <a:prstGeom prst="rect">
            <a:avLst/>
          </a:prstGeom>
        </p:spPr>
        <p:txBody>
          <a:bodyPr wrap="square">
            <a:spAutoFit/>
          </a:bodyPr>
          <a:lstStyle/>
          <a:p>
            <a:pPr indent="133350">
              <a:spcAft>
                <a:spcPct val="0"/>
              </a:spcAft>
            </a:pPr>
            <a:r>
              <a:rPr lang="zh-CN" altLang="en-US" sz="2400">
                <a:latin typeface="华文中宋" panose="02010600040101010101" pitchFamily="2" charset="-122"/>
                <a:ea typeface="华文中宋" panose="02010600040101010101" pitchFamily="2" charset="-122"/>
                <a:cs typeface="Times New Roman" panose="02020603050405020304" pitchFamily="18" charset="0"/>
              </a:rPr>
              <a:t>（</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2</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边界和民族等矛盾，造成一些地区冲突和政局动荡。</a:t>
            </a:r>
            <a:endParaRPr lang="zh-CN" altLang="zh-CN" sz="2400">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26" name="矩形 25"/>
          <p:cNvSpPr/>
          <p:nvPr/>
        </p:nvSpPr>
        <p:spPr>
          <a:xfrm>
            <a:off x="1504632" y="5761294"/>
            <a:ext cx="3568145" cy="400110"/>
          </a:xfrm>
          <a:prstGeom prst="rect">
            <a:avLst/>
          </a:prstGeom>
        </p:spPr>
        <p:txBody>
          <a:bodyPr wrap="square">
            <a:spAutoFit/>
          </a:bodyPr>
          <a:lstStyle/>
          <a:p>
            <a:pPr algn="ctr"/>
            <a:r>
              <a:rPr lang="zh-CN" altLang="en-US" sz="2000" b="1">
                <a:latin typeface="仿宋" panose="02010609060101010101" pitchFamily="49" charset="-122"/>
                <a:ea typeface="仿宋" panose="02010609060101010101" pitchFamily="49" charset="-122"/>
              </a:rPr>
              <a:t>四次中东战争</a:t>
            </a:r>
            <a:endParaRPr lang="zh-CN" altLang="en-US" sz="2000" b="1">
              <a:latin typeface="仿宋" panose="02010609060101010101" pitchFamily="49" charset="-122"/>
              <a:ea typeface="仿宋" panose="02010609060101010101" pitchFamily="49" charset="-122"/>
            </a:endParaRPr>
          </a:p>
        </p:txBody>
      </p:sp>
      <p:sp>
        <p:nvSpPr>
          <p:cNvPr id="27" name="矩形 26"/>
          <p:cNvSpPr/>
          <p:nvPr/>
        </p:nvSpPr>
        <p:spPr>
          <a:xfrm>
            <a:off x="622935" y="1989142"/>
            <a:ext cx="11018269" cy="461665"/>
          </a:xfrm>
          <a:prstGeom prst="rect">
            <a:avLst/>
          </a:prstGeom>
        </p:spPr>
        <p:txBody>
          <a:bodyPr wrap="square">
            <a:spAutoFit/>
          </a:bodyPr>
          <a:lstStyle/>
          <a:p>
            <a:pPr indent="133350">
              <a:spcAft>
                <a:spcPct val="0"/>
              </a:spcAft>
            </a:pPr>
            <a:r>
              <a:rPr lang="zh-CN" altLang="en-US" sz="2400">
                <a:latin typeface="华文中宋" panose="02010600040101010101" pitchFamily="2" charset="-122"/>
                <a:ea typeface="华文中宋" panose="02010600040101010101" pitchFamily="2" charset="-122"/>
                <a:cs typeface="Times New Roman" panose="02020603050405020304" pitchFamily="18" charset="0"/>
              </a:rPr>
              <a:t>（</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3</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政策失误、人口过快增长、社会两极分化、贪污腐败等问题。</a:t>
            </a:r>
            <a:endParaRPr lang="zh-CN" altLang="zh-CN" sz="2400">
              <a:effectLst/>
              <a:latin typeface="华文中宋" panose="02010600040101010101" pitchFamily="2" charset="-122"/>
              <a:ea typeface="华文中宋" panose="02010600040101010101" pitchFamily="2" charset="-122"/>
              <a:cs typeface="Times New Roman" panose="02020603050405020304" pitchFamily="18" charset="0"/>
            </a:endParaRPr>
          </a:p>
        </p:txBody>
      </p:sp>
      <p:graphicFrame>
        <p:nvGraphicFramePr>
          <p:cNvPr id="13" name="Group 45"/>
          <p:cNvGraphicFramePr>
            <a:graphicFrameLocks noGrp="1"/>
          </p:cNvGraphicFramePr>
          <p:nvPr/>
        </p:nvGraphicFramePr>
        <p:xfrm>
          <a:off x="382482" y="2924680"/>
          <a:ext cx="7489205" cy="2776480"/>
        </p:xfrm>
        <a:graphic>
          <a:graphicData uri="http://schemas.openxmlformats.org/drawingml/2006/table">
            <a:tbl>
              <a:tblPr/>
              <a:tblGrid>
                <a:gridCol w="936799"/>
                <a:gridCol w="1728192"/>
                <a:gridCol w="1368698"/>
                <a:gridCol w="3455516"/>
              </a:tblGrid>
              <a:tr h="311944">
                <a:tc>
                  <a:txBody>
                    <a:bodyPr vert="horz" wrap="square"/>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时间</a:t>
                      </a:r>
                      <a:endPar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vert="horz" wrap="square"/>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作战双方</a:t>
                      </a:r>
                      <a:endPar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vert="horz" wrap="square"/>
                    <a:lstStyle/>
                    <a:p/>
                  </a:txBody>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结局</a:t>
                      </a:r>
                      <a:endPar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8080">
                <a:tc>
                  <a:txBody>
                    <a:bodyPr vert="horz" wrap="square"/>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en-US" altLang="zh-CN"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1948</a:t>
                      </a: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年</a:t>
                      </a:r>
                      <a:endPar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阿拉伯联军</a:t>
                      </a:r>
                      <a:endPar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以色列</a:t>
                      </a:r>
                      <a:endPar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以色列控制巴勒斯坦的五分之四</a:t>
                      </a:r>
                      <a:endPar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5024">
                <a:tc>
                  <a:txBody>
                    <a:bodyPr vert="horz" wrap="square"/>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en-US" altLang="zh-CN"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1956</a:t>
                      </a: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年</a:t>
                      </a:r>
                      <a:endPar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埃及</a:t>
                      </a:r>
                      <a:endPar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英、法、以</a:t>
                      </a:r>
                      <a:endPar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埃及实现苏伊士运河的国有化，英法以撤军</a:t>
                      </a:r>
                      <a:endPar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76000">
                <a:tc>
                  <a:txBody>
                    <a:bodyPr vert="horz" wrap="square"/>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en-US" altLang="zh-CN"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1967</a:t>
                      </a: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年</a:t>
                      </a:r>
                      <a:endPar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埃及、叙利亚、约旦</a:t>
                      </a:r>
                      <a:endPar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以色列</a:t>
                      </a:r>
                      <a:endPar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以色列占领大片巴勒斯坦地区、埃叙部分国土</a:t>
                      </a:r>
                      <a:endPar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99104">
                <a:tc>
                  <a:txBody>
                    <a:bodyPr vert="horz" wrap="square"/>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en-US" altLang="zh-CN"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1973</a:t>
                      </a: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年</a:t>
                      </a:r>
                      <a:endPar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埃及、叙利亚</a:t>
                      </a:r>
                      <a:endPar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以色列</a:t>
                      </a:r>
                      <a:endPar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埃、叙收回土地面积不大，以色列仍占优势</a:t>
                      </a:r>
                      <a:endParaRPr kumimoji="0" lang="zh-CN" altLang="en-US" sz="1800" b="0" i="0" u="none" strike="noStrike" cap="none" normalizeH="0" baseline="0">
                        <a:ln>
                          <a:noFill/>
                        </a:ln>
                        <a:solidFill>
                          <a:schemeClr val="tx1"/>
                        </a:solidFill>
                        <a:effectLst/>
                        <a:latin typeface="黑体" pitchFamily="49" charset="-122"/>
                        <a:ea typeface="黑体" pitchFamily="49"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pic>
        <p:nvPicPr>
          <p:cNvPr id="14" name="图片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88842" y="2911980"/>
            <a:ext cx="3785915" cy="2776479"/>
          </a:xfrm>
          <a:prstGeom prst="rect">
            <a:avLst/>
          </a:prstGeom>
        </p:spPr>
      </p:pic>
      <p:sp>
        <p:nvSpPr>
          <p:cNvPr id="15" name="矩形 14"/>
          <p:cNvSpPr/>
          <p:nvPr/>
        </p:nvSpPr>
        <p:spPr>
          <a:xfrm>
            <a:off x="8098095" y="5761294"/>
            <a:ext cx="3676662" cy="400110"/>
          </a:xfrm>
          <a:prstGeom prst="rect">
            <a:avLst/>
          </a:prstGeom>
        </p:spPr>
        <p:txBody>
          <a:bodyPr wrap="square">
            <a:spAutoFit/>
          </a:bodyPr>
          <a:lstStyle/>
          <a:p>
            <a:pPr algn="ctr"/>
            <a:r>
              <a:rPr lang="zh-CN" altLang="en-US" sz="2000" b="1">
                <a:latin typeface="仿宋" panose="02010609060101010101" pitchFamily="49" charset="-122"/>
                <a:ea typeface="仿宋" panose="02010609060101010101" pitchFamily="49" charset="-122"/>
              </a:rPr>
              <a:t>南亚的火车卖挂票</a:t>
            </a:r>
            <a:endParaRPr lang="zh-CN" altLang="en-US" sz="2000" b="1">
              <a:latin typeface="仿宋" panose="02010609060101010101" pitchFamily="49" charset="-122"/>
              <a:ea typeface="仿宋" panose="02010609060101010101" pitchFamily="49" charset="-122"/>
            </a:endParaRP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1" name="文本框 50"/>
          <p:cNvSpPr txBox="1"/>
          <p:nvPr/>
        </p:nvSpPr>
        <p:spPr>
          <a:xfrm>
            <a:off x="2202815" y="726440"/>
            <a:ext cx="7395845" cy="521970"/>
          </a:xfrm>
          <a:prstGeom prst="rect">
            <a:avLst/>
          </a:prstGeom>
          <a:solidFill>
            <a:srgbClr val="FFFF00"/>
          </a:solidFill>
          <a:ln w="19050">
            <a:solidFill>
              <a:srgbClr val="FF0000"/>
            </a:solidFill>
          </a:ln>
        </p:spPr>
        <p:txBody>
          <a:bodyPr wrap="square" rtlCol="0">
            <a:spAutoFit/>
          </a:bodyPr>
          <a:lstStyle/>
          <a:p>
            <a:r>
              <a:rPr lang="zh-CN" altLang="en-US" sz="2800" b="1" smtClean="0">
                <a:ea typeface="黑体" panose="02010609060101010101" pitchFamily="49" charset="-122"/>
                <a:sym typeface="+mn-ea"/>
              </a:rPr>
              <a:t>思考：影</a:t>
            </a:r>
            <a:r>
              <a:rPr lang="zh-CN" altLang="en-US" sz="2800" b="1">
                <a:ea typeface="黑体" panose="02010609060101010101" pitchFamily="49" charset="-122"/>
                <a:sym typeface="+mn-ea"/>
              </a:rPr>
              <a:t>响发展中国</a:t>
            </a:r>
            <a:r>
              <a:rPr lang="zh-CN" altLang="en-US" sz="2800" b="1" smtClean="0">
                <a:ea typeface="黑体" panose="02010609060101010101" pitchFamily="49" charset="-122"/>
                <a:sym typeface="+mn-ea"/>
              </a:rPr>
              <a:t>家发展的</a:t>
            </a:r>
            <a:r>
              <a:rPr lang="zh-CN" altLang="en-US" sz="2800" b="1">
                <a:ea typeface="黑体" panose="02010609060101010101" pitchFamily="49" charset="-122"/>
                <a:sym typeface="+mn-ea"/>
              </a:rPr>
              <a:t>因</a:t>
            </a:r>
            <a:r>
              <a:rPr lang="zh-CN" altLang="en-US" sz="2800" b="1" smtClean="0">
                <a:ea typeface="黑体" panose="02010609060101010101" pitchFamily="49" charset="-122"/>
                <a:sym typeface="+mn-ea"/>
              </a:rPr>
              <a:t>素是什么？</a:t>
            </a:r>
            <a:endParaRPr lang="zh-CN" altLang="en-US" sz="2800" b="1" smtClean="0">
              <a:latin typeface="黑体" pitchFamily="49" charset="-122"/>
              <a:ea typeface="黑体" pitchFamily="49" charset="-122"/>
              <a:sym typeface="+mn-ea"/>
            </a:endParaRPr>
          </a:p>
        </p:txBody>
      </p:sp>
      <p:pic>
        <p:nvPicPr>
          <p:cNvPr id="11" name="图片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0708" y="3094514"/>
            <a:ext cx="2187416" cy="1258253"/>
          </a:xfrm>
          <a:prstGeom prst="rect">
            <a:avLst/>
          </a:prstGeom>
          <a:ln>
            <a:noFill/>
          </a:ln>
          <a:effectLst>
            <a:outerShdw blurRad="190500" algn="tl" rotWithShape="0">
              <a:srgbClr val="000000">
                <a:alpha val="70000"/>
              </a:srgbClr>
            </a:outerShdw>
          </a:effectLst>
        </p:spPr>
      </p:pic>
      <p:sp>
        <p:nvSpPr>
          <p:cNvPr id="16" name="矩形 15"/>
          <p:cNvSpPr/>
          <p:nvPr/>
        </p:nvSpPr>
        <p:spPr>
          <a:xfrm>
            <a:off x="3224213" y="3555683"/>
            <a:ext cx="2246948" cy="403384"/>
          </a:xfrm>
          <a:prstGeom prst="rect">
            <a:avLst/>
          </a:prstGeom>
          <a:solidFill>
            <a:schemeClr val="bg1">
              <a:alpha val="77000"/>
            </a:schemeClr>
          </a:solid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r>
              <a:rPr lang="zh-CN" altLang="en-US" sz="2400" b="1">
                <a:solidFill>
                  <a:schemeClr val="tx1"/>
                </a:solidFill>
                <a:latin typeface="宋体" panose="02010600030101010101" pitchFamily="2" charset="-122"/>
                <a:ea typeface="宋体" panose="02010600030101010101" pitchFamily="2" charset="-122"/>
              </a:rPr>
              <a:t>对外依赖性强</a:t>
            </a:r>
            <a:endParaRPr lang="zh-CN" altLang="en-US" sz="2400" b="1">
              <a:solidFill>
                <a:schemeClr val="tx1"/>
              </a:solidFill>
              <a:latin typeface="宋体" pitchFamily="2" charset="-122"/>
              <a:ea typeface="宋体" pitchFamily="2" charset="-122"/>
            </a:endParaRPr>
          </a:p>
        </p:txBody>
      </p:sp>
      <p:pic>
        <p:nvPicPr>
          <p:cNvPr id="12" name="图片 11"/>
          <p:cNvPicPr>
            <a:picLocks noChangeAspect="1"/>
          </p:cNvPicPr>
          <p:nvPr/>
        </p:nvPicPr>
        <p:blipFill>
          <a:blip r:embed="rId4">
            <a:extLst>
              <a:ext uri="{28A0092B-C50C-407E-A947-70E740481C1C}">
                <a14:useLocalDpi xmlns:a14="http://schemas.microsoft.com/office/drawing/2010/main" val="0"/>
              </a:ext>
            </a:extLst>
          </a:blip>
          <a:srcRect l="419" t="1467" r="50941" b="8408"/>
          <a:stretch>
            <a:fillRect/>
          </a:stretch>
        </p:blipFill>
        <p:spPr>
          <a:xfrm>
            <a:off x="1882616" y="1739106"/>
            <a:ext cx="2187416" cy="1354931"/>
          </a:xfrm>
          <a:prstGeom prst="rect">
            <a:avLst/>
          </a:prstGeom>
          <a:ln>
            <a:noFill/>
          </a:ln>
          <a:effectLst>
            <a:outerShdw blurRad="190500" algn="tl" rotWithShape="0">
              <a:srgbClr val="000000">
                <a:alpha val="70000"/>
              </a:srgbClr>
            </a:outerShdw>
          </a:effectLst>
        </p:spPr>
      </p:pic>
      <p:sp>
        <p:nvSpPr>
          <p:cNvPr id="2" name="矩形 1"/>
          <p:cNvSpPr/>
          <p:nvPr/>
        </p:nvSpPr>
        <p:spPr>
          <a:xfrm>
            <a:off x="3224213" y="2215515"/>
            <a:ext cx="2247424" cy="403384"/>
          </a:xfrm>
          <a:prstGeom prst="rect">
            <a:avLst/>
          </a:prstGeom>
          <a:solidFill>
            <a:schemeClr val="bg1">
              <a:alpha val="77000"/>
            </a:schemeClr>
          </a:solid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r>
              <a:rPr lang="zh-CN" altLang="en-US" sz="2400" b="1">
                <a:solidFill>
                  <a:schemeClr val="tx1"/>
                </a:solidFill>
                <a:latin typeface="+mn-ea"/>
              </a:rPr>
              <a:t>抗风险能力差</a:t>
            </a:r>
            <a:endParaRPr lang="zh-CN" altLang="en-US" sz="2400" b="1">
              <a:solidFill>
                <a:schemeClr val="tx1"/>
              </a:solidFill>
              <a:latin typeface="+mn-ea"/>
            </a:endParaRPr>
          </a:p>
        </p:txBody>
      </p:sp>
      <p:pic>
        <p:nvPicPr>
          <p:cNvPr id="13" name="图片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50866" y="4352766"/>
            <a:ext cx="2251710" cy="1632109"/>
          </a:xfrm>
          <a:prstGeom prst="rect">
            <a:avLst/>
          </a:prstGeom>
          <a:ln>
            <a:noFill/>
          </a:ln>
          <a:effectLst>
            <a:outerShdw blurRad="190500" algn="tl" rotWithShape="0">
              <a:srgbClr val="000000">
                <a:alpha val="70000"/>
              </a:srgbClr>
            </a:outerShdw>
          </a:effectLst>
        </p:spPr>
      </p:pic>
      <p:sp>
        <p:nvSpPr>
          <p:cNvPr id="17" name="矩形 16"/>
          <p:cNvSpPr/>
          <p:nvPr/>
        </p:nvSpPr>
        <p:spPr>
          <a:xfrm>
            <a:off x="3225165" y="4714240"/>
            <a:ext cx="2369820" cy="586740"/>
          </a:xfrm>
          <a:prstGeom prst="rect">
            <a:avLst/>
          </a:prstGeom>
          <a:solidFill>
            <a:schemeClr val="bg1">
              <a:alpha val="77000"/>
            </a:schemeClr>
          </a:solid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r>
              <a:rPr lang="zh-CN" altLang="en-US" sz="2400" b="1">
                <a:solidFill>
                  <a:schemeClr val="tx1"/>
                </a:solidFill>
                <a:latin typeface="汉仪中楷简" pitchFamily="2" charset="-122"/>
                <a:ea typeface="汉仪中楷简" pitchFamily="2" charset="-122"/>
              </a:rPr>
              <a:t>经济发展不平衡</a:t>
            </a:r>
            <a:endParaRPr lang="zh-CN" altLang="en-US" sz="2400" b="1">
              <a:solidFill>
                <a:schemeClr val="tx1"/>
              </a:solidFill>
              <a:latin typeface="汉仪中楷简" pitchFamily="2" charset="-122"/>
              <a:ea typeface="汉仪中楷简" pitchFamily="2" charset="-122"/>
            </a:endParaRPr>
          </a:p>
        </p:txBody>
      </p:sp>
      <p:pic>
        <p:nvPicPr>
          <p:cNvPr id="14" name="图片 13"/>
          <p:cNvPicPr>
            <a:picLocks noChangeAspect="1"/>
          </p:cNvPicPr>
          <p:nvPr/>
        </p:nvPicPr>
        <p:blipFill>
          <a:blip r:embed="rId6">
            <a:extLst>
              <a:ext uri="{28A0092B-C50C-407E-A947-70E740481C1C}">
                <a14:useLocalDpi xmlns:a14="http://schemas.microsoft.com/office/drawing/2010/main" val="0"/>
              </a:ext>
            </a:extLst>
          </a:blip>
          <a:srcRect l="11409" t="19851" r="10283" b="10884"/>
          <a:stretch>
            <a:fillRect/>
          </a:stretch>
        </p:blipFill>
        <p:spPr>
          <a:xfrm>
            <a:off x="8244681" y="1739741"/>
            <a:ext cx="2270760" cy="1354931"/>
          </a:xfrm>
          <a:prstGeom prst="rect">
            <a:avLst/>
          </a:prstGeom>
          <a:ln>
            <a:noFill/>
          </a:ln>
          <a:effectLst>
            <a:outerShdw blurRad="190500" algn="tl" rotWithShape="0">
              <a:srgbClr val="000000">
                <a:alpha val="70000"/>
              </a:srgbClr>
            </a:outerShdw>
          </a:effectLst>
        </p:spPr>
      </p:pic>
      <p:pic>
        <p:nvPicPr>
          <p:cNvPr id="15" name="图片 14"/>
          <p:cNvPicPr>
            <a:picLocks noChangeAspect="1"/>
          </p:cNvPicPr>
          <p:nvPr/>
        </p:nvPicPr>
        <p:blipFill>
          <a:blip r:embed="rId7"/>
          <a:stretch>
            <a:fillRect/>
          </a:stretch>
        </p:blipFill>
        <p:spPr>
          <a:xfrm>
            <a:off x="8244681" y="3128328"/>
            <a:ext cx="2270760" cy="1258729"/>
          </a:xfrm>
          <a:prstGeom prst="rect">
            <a:avLst/>
          </a:prstGeom>
          <a:ln>
            <a:noFill/>
          </a:ln>
          <a:effectLst>
            <a:outerShdw blurRad="190500" algn="tl" rotWithShape="0">
              <a:srgbClr val="000000">
                <a:alpha val="70000"/>
              </a:srgbClr>
            </a:outerShdw>
          </a:effectLst>
        </p:spPr>
      </p:pic>
      <p:pic>
        <p:nvPicPr>
          <p:cNvPr id="18" name="图片 17"/>
          <p:cNvPicPr>
            <a:picLocks noChangeAspect="1"/>
          </p:cNvPicPr>
          <p:nvPr/>
        </p:nvPicPr>
        <p:blipFill>
          <a:blip r:embed="rId8"/>
          <a:stretch>
            <a:fillRect/>
          </a:stretch>
        </p:blipFill>
        <p:spPr>
          <a:xfrm>
            <a:off x="8294688" y="4387215"/>
            <a:ext cx="2220754" cy="1691640"/>
          </a:xfrm>
          <a:prstGeom prst="rect">
            <a:avLst/>
          </a:prstGeom>
        </p:spPr>
      </p:pic>
      <p:sp>
        <p:nvSpPr>
          <p:cNvPr id="19" name="矩形 18"/>
          <p:cNvSpPr/>
          <p:nvPr/>
        </p:nvSpPr>
        <p:spPr>
          <a:xfrm>
            <a:off x="5594985" y="2215515"/>
            <a:ext cx="3667760" cy="403225"/>
          </a:xfrm>
          <a:prstGeom prst="rect">
            <a:avLst/>
          </a:prstGeom>
          <a:solidFill>
            <a:schemeClr val="bg1">
              <a:alpha val="77000"/>
            </a:schemeClr>
          </a:solid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r>
              <a:rPr lang="zh-CN" altLang="en-US" sz="2400" b="1">
                <a:solidFill>
                  <a:schemeClr val="tx1"/>
                </a:solidFill>
                <a:latin typeface="宋体" panose="02010600030101010101" pitchFamily="2" charset="-122"/>
                <a:ea typeface="宋体" panose="02010600030101010101" pitchFamily="2" charset="-122"/>
              </a:rPr>
              <a:t>不平等的国际经济旧秩序</a:t>
            </a:r>
            <a:endParaRPr lang="zh-CN" altLang="en-US" sz="2400" b="1">
              <a:solidFill>
                <a:schemeClr val="tx1"/>
              </a:solidFill>
              <a:latin typeface="宋体" panose="02010600030101010101" pitchFamily="2" charset="-122"/>
              <a:ea typeface="宋体" panose="02010600030101010101" pitchFamily="2" charset="-122"/>
            </a:endParaRPr>
          </a:p>
        </p:txBody>
      </p:sp>
      <p:sp>
        <p:nvSpPr>
          <p:cNvPr id="20" name="矩形 19"/>
          <p:cNvSpPr/>
          <p:nvPr/>
        </p:nvSpPr>
        <p:spPr>
          <a:xfrm>
            <a:off x="5773451" y="3556092"/>
            <a:ext cx="3489353" cy="403412"/>
          </a:xfrm>
          <a:prstGeom prst="rect">
            <a:avLst/>
          </a:prstGeom>
          <a:solidFill>
            <a:schemeClr val="bg1">
              <a:alpha val="77000"/>
            </a:schemeClr>
          </a:solid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r>
              <a:rPr lang="zh-CN" altLang="en-US" sz="2400" b="1">
                <a:solidFill>
                  <a:schemeClr val="tx1"/>
                </a:solidFill>
                <a:latin typeface="汉仪中楷简" pitchFamily="2" charset="-122"/>
                <a:ea typeface="汉仪中楷简" pitchFamily="2" charset="-122"/>
              </a:rPr>
              <a:t>殖民主义遗留问题</a:t>
            </a:r>
            <a:endParaRPr lang="zh-CN" altLang="en-US" sz="2400" b="1">
              <a:solidFill>
                <a:schemeClr val="tx1"/>
              </a:solidFill>
              <a:latin typeface="汉仪中楷简" pitchFamily="2" charset="-122"/>
              <a:ea typeface="汉仪中楷简" pitchFamily="2" charset="-122"/>
            </a:endParaRPr>
          </a:p>
        </p:txBody>
      </p:sp>
      <p:sp>
        <p:nvSpPr>
          <p:cNvPr id="21" name="矩形 20"/>
          <p:cNvSpPr/>
          <p:nvPr/>
        </p:nvSpPr>
        <p:spPr>
          <a:xfrm>
            <a:off x="5874417" y="4897886"/>
            <a:ext cx="3489353" cy="403412"/>
          </a:xfrm>
          <a:prstGeom prst="rect">
            <a:avLst/>
          </a:prstGeom>
          <a:solidFill>
            <a:schemeClr val="bg1">
              <a:alpha val="77000"/>
            </a:schemeClr>
          </a:solid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r>
              <a:rPr lang="zh-CN" altLang="en-US" sz="2400" b="1">
                <a:solidFill>
                  <a:schemeClr val="tx1"/>
                </a:solidFill>
                <a:latin typeface="宋体" panose="02010600030101010101" pitchFamily="2" charset="-122"/>
                <a:ea typeface="宋体" panose="02010600030101010101" pitchFamily="2" charset="-122"/>
              </a:rPr>
              <a:t>自身存有各种问题</a:t>
            </a:r>
            <a:endParaRPr lang="zh-CN" altLang="en-US" sz="2400" b="1">
              <a:solidFill>
                <a:schemeClr val="tx1"/>
              </a:solidFill>
              <a:latin typeface="宋体" panose="02010600030101010101" pitchFamily="2" charset="-122"/>
              <a:ea typeface="宋体" panose="02010600030101010101" pitchFamily="2" charset="-122"/>
            </a:endParaRPr>
          </a:p>
        </p:txBody>
      </p:sp>
    </p:spTree>
    <p:custDataLst>
      <p:tags r:id="rId9"/>
    </p:custDataLst>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p:cNvSpPr txBox="1"/>
          <p:nvPr/>
        </p:nvSpPr>
        <p:spPr>
          <a:xfrm>
            <a:off x="1088930" y="1358644"/>
            <a:ext cx="976313" cy="3970312"/>
          </a:xfrm>
          <a:prstGeom prst="rect">
            <a:avLst/>
          </a:prstGeom>
          <a:noFill/>
          <a:ln w="18796" cap="flat" cmpd="sng" algn="ctr">
            <a:solidFill>
              <a:srgbClr val="793738"/>
            </a:solidFill>
            <a:prstDash val="solid"/>
            <a:round/>
            <a:tailEnd type="triangle"/>
          </a:ln>
          <a:effectLst/>
        </p:spPr>
        <p:txBody>
          <a:bodyPr lIns="91434" tIns="45717" rIns="91434" bIns="45717">
            <a:spAutoFit/>
          </a:bodyPr>
          <a:lstStyle>
            <a:defPPr>
              <a:defRPr lang="zh-CN"/>
            </a:defPPr>
            <a:lvl1pPr>
              <a:defRPr sz="2000">
                <a:solidFill>
                  <a:schemeClr val="tx1"/>
                </a:solidFill>
                <a:latin typeface="黑体" panose="02010609060101010101" pitchFamily="49" charset="-122"/>
                <a:ea typeface="黑体" panose="02010609060101010101" pitchFamily="49"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defTabSz="914400" eaLnBrk="0" fontAlgn="base" latinLnBrk="0" hangingPunct="0">
              <a:lnSpc>
                <a:spcPct val="100000"/>
              </a:lnSpc>
              <a:spcBef>
                <a:spcPct val="0"/>
              </a:spcBef>
              <a:spcAft>
                <a:spcPct val="0"/>
              </a:spcAft>
              <a:buClrTx/>
              <a:buSzTx/>
              <a:buFontTx/>
              <a:buNone/>
              <a:defRPr/>
            </a:pPr>
            <a:r>
              <a:rPr kumimoji="0" lang="zh-CN" altLang="en-US" sz="2800" b="0" i="0" u="none" strike="noStrike" kern="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世界殖民体系的瓦解与新兴国家的发展</a:t>
            </a:r>
            <a:endParaRPr kumimoji="0" lang="zh-CN" altLang="en-US" sz="2800" b="0" i="0" u="none" strike="noStrike" kern="0" cap="none" spc="0" normalizeH="0" baseline="0" noProof="0">
              <a:ln>
                <a:noFill/>
              </a:ln>
              <a:solidFill>
                <a:prstClr val="black"/>
              </a:solidFill>
              <a:effectLst/>
              <a:uLnTx/>
              <a:uFillTx/>
              <a:latin typeface="黑体" pitchFamily="49" charset="-122"/>
              <a:ea typeface="黑体" pitchFamily="49" charset="-122"/>
              <a:cs typeface="+mn-cs"/>
            </a:endParaRPr>
          </a:p>
        </p:txBody>
      </p:sp>
      <p:sp>
        <p:nvSpPr>
          <p:cNvPr id="29" name="文本框 28"/>
          <p:cNvSpPr txBox="1"/>
          <p:nvPr/>
        </p:nvSpPr>
        <p:spPr>
          <a:xfrm>
            <a:off x="5908524" y="996467"/>
            <a:ext cx="3459162" cy="461659"/>
          </a:xfrm>
          <a:prstGeom prst="rect">
            <a:avLst/>
          </a:prstGeom>
          <a:noFill/>
          <a:ln w="18796" cap="flat" cmpd="sng" algn="ctr">
            <a:solidFill>
              <a:srgbClr val="793738"/>
            </a:solidFill>
            <a:prstDash val="solid"/>
            <a:round/>
            <a:tailEnd type="triangle"/>
          </a:ln>
          <a:effectLst/>
        </p:spPr>
        <p:txBody>
          <a:bodyPr wrap="square" lIns="91434" tIns="45717" rIns="91434" bIns="45717">
            <a:spAutoFit/>
          </a:bodyPr>
          <a:lstStyle>
            <a:defPPr>
              <a:defRPr lang="zh-CN"/>
            </a:defPPr>
            <a:lvl1pPr>
              <a:defRPr sz="2000">
                <a:solidFill>
                  <a:schemeClr val="tx1"/>
                </a:solidFill>
                <a:latin typeface="黑体" panose="02010609060101010101" pitchFamily="49" charset="-122"/>
                <a:ea typeface="黑体" panose="02010609060101010101" pitchFamily="49"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defTabSz="914400" eaLnBrk="0" fontAlgn="base" latinLnBrk="0" hangingPunct="0">
              <a:lnSpc>
                <a:spcPct val="100000"/>
              </a:lnSpc>
              <a:spcBef>
                <a:spcPct val="0"/>
              </a:spcBef>
              <a:spcAft>
                <a:spcPct val="0"/>
              </a:spcAft>
              <a:buClrTx/>
              <a:buSzTx/>
              <a:buFontTx/>
              <a:buNone/>
              <a:defRPr/>
            </a:pPr>
            <a:r>
              <a:rPr kumimoji="0" lang="zh-CN" altLang="en-US" sz="2400" b="0" i="0" u="none" strike="noStrike" kern="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亚洲殖民体系的瓦解</a:t>
            </a:r>
            <a:endParaRPr kumimoji="0" lang="zh-CN" altLang="en-US" sz="2400" b="0" i="0" u="none" strike="noStrike" kern="0" cap="none" spc="0" normalizeH="0" baseline="0" noProof="0">
              <a:ln>
                <a:noFill/>
              </a:ln>
              <a:solidFill>
                <a:prstClr val="black"/>
              </a:solidFill>
              <a:effectLst/>
              <a:uLnTx/>
              <a:uFillTx/>
              <a:latin typeface="黑体" pitchFamily="49" charset="-122"/>
              <a:ea typeface="黑体" pitchFamily="49" charset="-122"/>
              <a:cs typeface="+mn-cs"/>
            </a:endParaRPr>
          </a:p>
        </p:txBody>
      </p:sp>
      <p:sp>
        <p:nvSpPr>
          <p:cNvPr id="30" name="文本框 29"/>
          <p:cNvSpPr txBox="1"/>
          <p:nvPr/>
        </p:nvSpPr>
        <p:spPr>
          <a:xfrm>
            <a:off x="5908524" y="2256710"/>
            <a:ext cx="3831232" cy="461659"/>
          </a:xfrm>
          <a:prstGeom prst="rect">
            <a:avLst/>
          </a:prstGeom>
          <a:noFill/>
          <a:ln w="18796" cap="flat" cmpd="sng" algn="ctr">
            <a:solidFill>
              <a:srgbClr val="793738"/>
            </a:solidFill>
            <a:prstDash val="solid"/>
            <a:round/>
            <a:tailEnd type="triangle"/>
          </a:ln>
          <a:effectLst/>
        </p:spPr>
        <p:txBody>
          <a:bodyPr wrap="square" lIns="91434" tIns="45717" rIns="91434" bIns="45717">
            <a:spAutoFit/>
          </a:bodyPr>
          <a:lstStyle>
            <a:defPPr>
              <a:defRPr lang="zh-CN"/>
            </a:defPPr>
            <a:lvl1pPr>
              <a:defRPr sz="2000">
                <a:solidFill>
                  <a:schemeClr val="tx1"/>
                </a:solidFill>
                <a:latin typeface="黑体" panose="02010609060101010101" pitchFamily="49" charset="-122"/>
                <a:ea typeface="黑体" panose="02010609060101010101" pitchFamily="49"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defTabSz="914400" eaLnBrk="0" fontAlgn="base" latinLnBrk="0" hangingPunct="0">
              <a:lnSpc>
                <a:spcPct val="100000"/>
              </a:lnSpc>
              <a:spcBef>
                <a:spcPct val="0"/>
              </a:spcBef>
              <a:spcAft>
                <a:spcPct val="0"/>
              </a:spcAft>
              <a:buClrTx/>
              <a:buSzTx/>
              <a:buFontTx/>
              <a:buNone/>
              <a:defRPr/>
            </a:pPr>
            <a:r>
              <a:rPr kumimoji="0" lang="zh-CN" altLang="en-US" sz="2400" b="0" i="0" u="none" strike="noStrike" kern="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拉丁美洲捍卫主权的斗争</a:t>
            </a:r>
            <a:endParaRPr kumimoji="0" lang="zh-CN" altLang="en-US" sz="2400" b="0" i="0" u="none" strike="noStrike" kern="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endParaRPr>
          </a:p>
        </p:txBody>
      </p:sp>
      <p:cxnSp>
        <p:nvCxnSpPr>
          <p:cNvPr id="31" name="直接连接符 30"/>
          <p:cNvCxnSpPr/>
          <p:nvPr/>
        </p:nvCxnSpPr>
        <p:spPr>
          <a:xfrm flipV="1">
            <a:off x="4965863" y="1708139"/>
            <a:ext cx="674110" cy="1"/>
          </a:xfrm>
          <a:prstGeom prst="line">
            <a:avLst/>
          </a:prstGeom>
          <a:noFill/>
          <a:ln w="18796" cap="flat" cmpd="sng" algn="ctr">
            <a:solidFill>
              <a:srgbClr val="793738"/>
            </a:solidFill>
            <a:prstDash val="solid"/>
            <a:round/>
            <a:tailEnd type="triangle"/>
          </a:ln>
          <a:effectLst/>
        </p:spPr>
      </p:cxnSp>
      <p:sp>
        <p:nvSpPr>
          <p:cNvPr id="32" name="文本框 31"/>
          <p:cNvSpPr txBox="1"/>
          <p:nvPr/>
        </p:nvSpPr>
        <p:spPr>
          <a:xfrm>
            <a:off x="2841784" y="1292644"/>
            <a:ext cx="2042317" cy="830991"/>
          </a:xfrm>
          <a:prstGeom prst="rect">
            <a:avLst/>
          </a:prstGeom>
          <a:noFill/>
          <a:ln w="18796" cap="flat" cmpd="sng" algn="ctr">
            <a:solidFill>
              <a:srgbClr val="793738"/>
            </a:solidFill>
            <a:prstDash val="solid"/>
            <a:round/>
            <a:tailEnd type="triangle"/>
          </a:ln>
          <a:effectLst/>
        </p:spPr>
        <p:txBody>
          <a:bodyPr wrap="square" lIns="91434" tIns="45717" rIns="91434" bIns="45717">
            <a:spAutoFit/>
          </a:bodyPr>
          <a:lstStyle/>
          <a:p>
            <a:pPr marL="0" marR="0" lvl="0" indent="0" defTabSz="914400" eaLnBrk="0" fontAlgn="base" latinLnBrk="0" hangingPunct="0">
              <a:lnSpc>
                <a:spcPct val="100000"/>
              </a:lnSpc>
              <a:spcBef>
                <a:spcPct val="0"/>
              </a:spcBef>
              <a:spcAft>
                <a:spcPct val="0"/>
              </a:spcAft>
              <a:buClrTx/>
              <a:buSzTx/>
              <a:buFontTx/>
              <a:buNone/>
              <a:defRPr/>
            </a:pPr>
            <a:r>
              <a:rPr kumimoji="0" lang="zh-CN" altLang="en-US" sz="2400" b="0" i="0" u="none" strike="noStrike" kern="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世界殖民体系的崩溃</a:t>
            </a:r>
            <a:endParaRPr kumimoji="0" lang="zh-CN" altLang="en-US" sz="2400" b="0" i="0" u="none" strike="noStrike" kern="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33" name="右中括号 32"/>
          <p:cNvSpPr/>
          <p:nvPr/>
        </p:nvSpPr>
        <p:spPr>
          <a:xfrm rot="10800000">
            <a:off x="2582130" y="1545019"/>
            <a:ext cx="179433" cy="3288882"/>
          </a:xfrm>
          <a:prstGeom prst="rightBracket">
            <a:avLst/>
          </a:prstGeom>
          <a:noFill/>
          <a:ln w="19050" cap="flat" cmpd="sng" algn="ctr">
            <a:solidFill>
              <a:srgbClr val="793738"/>
            </a:solidFill>
            <a:prstDash val="solid"/>
            <a:miter lim="800000"/>
          </a:ln>
          <a:effectLst/>
        </p:spPr>
        <p:txBody>
          <a:bodyPr lIns="91434" tIns="45717" rIns="91434" bIns="45717" anchor="ctr"/>
          <a:lstStyle/>
          <a:p>
            <a:pPr marL="0" marR="0" lvl="0" indent="0" algn="ctr" defTabSz="914400" eaLnBrk="0" fontAlgn="base" latinLnBrk="0" hangingPunct="0">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a:ea typeface="宋体" pitchFamily="2" charset="-122"/>
              <a:cs typeface="+mn-cs"/>
            </a:endParaRPr>
          </a:p>
        </p:txBody>
      </p:sp>
      <p:cxnSp>
        <p:nvCxnSpPr>
          <p:cNvPr id="34" name="直接连接符 33"/>
          <p:cNvCxnSpPr/>
          <p:nvPr/>
        </p:nvCxnSpPr>
        <p:spPr>
          <a:xfrm>
            <a:off x="2113765" y="3343800"/>
            <a:ext cx="376237" cy="0"/>
          </a:xfrm>
          <a:prstGeom prst="line">
            <a:avLst/>
          </a:prstGeom>
          <a:noFill/>
          <a:ln w="18796" cap="flat" cmpd="sng" algn="ctr">
            <a:solidFill>
              <a:srgbClr val="793738"/>
            </a:solidFill>
            <a:prstDash val="solid"/>
            <a:round/>
            <a:tailEnd type="triangle"/>
          </a:ln>
          <a:effectLst/>
        </p:spPr>
      </p:cxnSp>
      <p:sp>
        <p:nvSpPr>
          <p:cNvPr id="35" name="文本框 48"/>
          <p:cNvSpPr txBox="1"/>
          <p:nvPr/>
        </p:nvSpPr>
        <p:spPr>
          <a:xfrm>
            <a:off x="5958624" y="3186339"/>
            <a:ext cx="3453607" cy="461659"/>
          </a:xfrm>
          <a:prstGeom prst="rect">
            <a:avLst/>
          </a:prstGeom>
          <a:noFill/>
          <a:ln w="18796" cap="flat" cmpd="sng" algn="ctr">
            <a:solidFill>
              <a:srgbClr val="793738"/>
            </a:solidFill>
            <a:prstDash val="solid"/>
            <a:round/>
            <a:tailEnd type="triangle"/>
          </a:ln>
          <a:effectLst/>
        </p:spPr>
        <p:txBody>
          <a:bodyPr wrap="square" lIns="91434" tIns="45717" rIns="91434" bIns="45717">
            <a:spAutoFit/>
          </a:bodyPr>
          <a:lstStyle>
            <a:defPPr>
              <a:defRPr lang="zh-CN"/>
            </a:defPPr>
            <a:lvl1pPr>
              <a:defRPr sz="2000">
                <a:solidFill>
                  <a:schemeClr val="tx1"/>
                </a:solidFill>
                <a:latin typeface="黑体" panose="02010609060101010101" pitchFamily="49" charset="-122"/>
                <a:ea typeface="黑体" panose="02010609060101010101" pitchFamily="49"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defTabSz="914400" eaLnBrk="0" fontAlgn="base" latinLnBrk="0" hangingPunct="0">
              <a:lnSpc>
                <a:spcPct val="100000"/>
              </a:lnSpc>
              <a:spcBef>
                <a:spcPct val="0"/>
              </a:spcBef>
              <a:spcAft>
                <a:spcPct val="0"/>
              </a:spcAft>
              <a:buClrTx/>
              <a:buSzTx/>
              <a:buFontTx/>
              <a:buNone/>
              <a:defRPr/>
            </a:pPr>
            <a:r>
              <a:rPr kumimoji="0" lang="zh-CN" altLang="en-US" sz="2400" b="0" i="0" u="none" strike="noStrike" kern="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亚洲国家的成就与问题</a:t>
            </a:r>
            <a:endParaRPr kumimoji="0" lang="zh-CN" altLang="en-US" sz="2400" b="0" i="0" u="none" strike="noStrike" kern="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37" name="文本框 52"/>
          <p:cNvSpPr txBox="1"/>
          <p:nvPr/>
        </p:nvSpPr>
        <p:spPr>
          <a:xfrm>
            <a:off x="5958624" y="4413307"/>
            <a:ext cx="4084489" cy="461659"/>
          </a:xfrm>
          <a:prstGeom prst="rect">
            <a:avLst/>
          </a:prstGeom>
          <a:noFill/>
          <a:ln w="18796" cap="flat" cmpd="sng" algn="ctr">
            <a:solidFill>
              <a:srgbClr val="793738"/>
            </a:solidFill>
            <a:prstDash val="solid"/>
            <a:round/>
            <a:tailEnd type="triangle"/>
          </a:ln>
          <a:effectLst/>
        </p:spPr>
        <p:txBody>
          <a:bodyPr wrap="square" lIns="91434" tIns="45717" rIns="91434" bIns="45717">
            <a:spAutoFit/>
          </a:bodyPr>
          <a:lstStyle/>
          <a:p>
            <a:pPr marL="0" marR="0" lvl="0" indent="0" defTabSz="914400" eaLnBrk="0" fontAlgn="base" latinLnBrk="0" hangingPunct="0">
              <a:lnSpc>
                <a:spcPct val="100000"/>
              </a:lnSpc>
              <a:spcBef>
                <a:spcPct val="0"/>
              </a:spcBef>
              <a:spcAft>
                <a:spcPct val="0"/>
              </a:spcAft>
              <a:buClrTx/>
              <a:buSzTx/>
              <a:buFontTx/>
              <a:buNone/>
              <a:defRPr/>
            </a:pPr>
            <a:r>
              <a:rPr kumimoji="0" lang="zh-CN" altLang="en-US" sz="2400" b="0" i="0" u="none" strike="noStrike" kern="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拉丁美洲国家的发展与问题</a:t>
            </a:r>
            <a:endParaRPr kumimoji="0" lang="zh-CN" altLang="en-US" sz="2400" b="0" i="0" u="none" strike="noStrike" kern="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38" name="文本框 50"/>
          <p:cNvSpPr txBox="1"/>
          <p:nvPr/>
        </p:nvSpPr>
        <p:spPr>
          <a:xfrm>
            <a:off x="2867132" y="4267711"/>
            <a:ext cx="2022632" cy="830991"/>
          </a:xfrm>
          <a:prstGeom prst="rect">
            <a:avLst/>
          </a:prstGeom>
          <a:noFill/>
          <a:ln w="18796" cap="flat" cmpd="sng" algn="ctr">
            <a:solidFill>
              <a:srgbClr val="793738"/>
            </a:solidFill>
            <a:prstDash val="solid"/>
            <a:round/>
            <a:tailEnd type="triangle"/>
          </a:ln>
          <a:effectLst/>
        </p:spPr>
        <p:txBody>
          <a:bodyPr wrap="square" lIns="91434" tIns="45717" rIns="91434" bIns="45717">
            <a:spAutoFit/>
          </a:bodyPr>
          <a:lstStyle/>
          <a:p>
            <a:pPr marL="0" marR="0" lvl="0" indent="0" defTabSz="914400" eaLnBrk="0" fontAlgn="base" latinLnBrk="0" hangingPunct="0">
              <a:lnSpc>
                <a:spcPct val="100000"/>
              </a:lnSpc>
              <a:spcBef>
                <a:spcPct val="0"/>
              </a:spcBef>
              <a:spcAft>
                <a:spcPct val="0"/>
              </a:spcAft>
              <a:buClrTx/>
              <a:buSzTx/>
              <a:buFontTx/>
              <a:buNone/>
              <a:defRPr/>
            </a:pPr>
            <a:r>
              <a:rPr kumimoji="0" lang="zh-CN" altLang="en-US" sz="2400" b="0" i="0" u="none" strike="noStrike" kern="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发展中国家的成就与挑战</a:t>
            </a:r>
            <a:endParaRPr kumimoji="0" lang="zh-CN" altLang="en-US" sz="2400" b="0" i="0" u="none" strike="noStrike" kern="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41" name="文本框 52"/>
          <p:cNvSpPr txBox="1"/>
          <p:nvPr/>
        </p:nvSpPr>
        <p:spPr>
          <a:xfrm>
            <a:off x="5958624" y="5041502"/>
            <a:ext cx="3574266" cy="461659"/>
          </a:xfrm>
          <a:prstGeom prst="rect">
            <a:avLst/>
          </a:prstGeom>
          <a:noFill/>
          <a:ln w="18796" cap="flat" cmpd="sng" algn="ctr">
            <a:solidFill>
              <a:srgbClr val="793738"/>
            </a:solidFill>
            <a:prstDash val="solid"/>
            <a:round/>
            <a:tailEnd type="triangle"/>
          </a:ln>
          <a:effectLst/>
        </p:spPr>
        <p:txBody>
          <a:bodyPr wrap="square" lIns="91434" tIns="45717" rIns="91434" bIns="45717">
            <a:spAutoFit/>
          </a:bodyPr>
          <a:lstStyle/>
          <a:p>
            <a:pPr marL="0" marR="0" lvl="0" indent="0" defTabSz="914400" eaLnBrk="0" fontAlgn="base" latinLnBrk="0" hangingPunct="0">
              <a:lnSpc>
                <a:spcPct val="100000"/>
              </a:lnSpc>
              <a:spcBef>
                <a:spcPct val="0"/>
              </a:spcBef>
              <a:spcAft>
                <a:spcPct val="0"/>
              </a:spcAft>
              <a:buClrTx/>
              <a:buSzTx/>
              <a:buFontTx/>
              <a:buNone/>
              <a:defRPr/>
            </a:pPr>
            <a:r>
              <a:rPr kumimoji="0" lang="zh-CN" altLang="en-US" sz="2400" b="0" i="0" u="none" strike="noStrike" kern="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共同挑战</a:t>
            </a:r>
            <a:endParaRPr kumimoji="0" lang="zh-CN" altLang="en-US" sz="2400" b="0" i="0" u="none" strike="noStrike" kern="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endParaRPr>
          </a:p>
        </p:txBody>
      </p:sp>
      <p:cxnSp>
        <p:nvCxnSpPr>
          <p:cNvPr id="42" name="直接连接符 41"/>
          <p:cNvCxnSpPr/>
          <p:nvPr/>
        </p:nvCxnSpPr>
        <p:spPr>
          <a:xfrm>
            <a:off x="4959253" y="4683207"/>
            <a:ext cx="680720" cy="0"/>
          </a:xfrm>
          <a:prstGeom prst="line">
            <a:avLst/>
          </a:prstGeom>
          <a:noFill/>
          <a:ln w="18796" cap="flat" cmpd="sng" algn="ctr">
            <a:solidFill>
              <a:srgbClr val="793738"/>
            </a:solidFill>
            <a:prstDash val="solid"/>
            <a:round/>
            <a:tailEnd type="triangle"/>
          </a:ln>
          <a:effectLst/>
        </p:spPr>
      </p:cxnSp>
      <p:cxnSp>
        <p:nvCxnSpPr>
          <p:cNvPr id="45" name="直接连接符 44"/>
          <p:cNvCxnSpPr/>
          <p:nvPr/>
        </p:nvCxnSpPr>
        <p:spPr>
          <a:xfrm>
            <a:off x="2490002" y="3343800"/>
            <a:ext cx="260350" cy="0"/>
          </a:xfrm>
          <a:prstGeom prst="line">
            <a:avLst/>
          </a:prstGeom>
          <a:noFill/>
          <a:ln w="18796" cap="flat" cmpd="sng" algn="ctr">
            <a:solidFill>
              <a:srgbClr val="793738"/>
            </a:solidFill>
            <a:prstDash val="solid"/>
            <a:round/>
            <a:tailEnd type="triangle"/>
          </a:ln>
          <a:effectLst/>
        </p:spPr>
      </p:cxnSp>
      <p:sp>
        <p:nvSpPr>
          <p:cNvPr id="46" name="右中括号 45"/>
          <p:cNvSpPr/>
          <p:nvPr/>
        </p:nvSpPr>
        <p:spPr>
          <a:xfrm rot="10800000">
            <a:off x="5691654" y="3546727"/>
            <a:ext cx="233679" cy="2314805"/>
          </a:xfrm>
          <a:prstGeom prst="rightBracket">
            <a:avLst/>
          </a:prstGeom>
          <a:noFill/>
          <a:ln w="19050" cap="flat" cmpd="sng" algn="ctr">
            <a:solidFill>
              <a:srgbClr val="793738"/>
            </a:solidFill>
            <a:prstDash val="solid"/>
            <a:miter lim="800000"/>
          </a:ln>
          <a:effectLst/>
        </p:spPr>
        <p:txBody>
          <a:bodyPr lIns="91434" tIns="45717" rIns="91434" bIns="45717" anchor="ctr"/>
          <a:lstStyle/>
          <a:p>
            <a:pPr marL="0" marR="0" lvl="0" indent="0" algn="ctr" defTabSz="914400" eaLnBrk="0" fontAlgn="base" latinLnBrk="0" hangingPunct="0">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7" name="右中括号 46"/>
          <p:cNvSpPr/>
          <p:nvPr/>
        </p:nvSpPr>
        <p:spPr>
          <a:xfrm rot="10800000">
            <a:off x="5667018" y="1227296"/>
            <a:ext cx="179434" cy="1200587"/>
          </a:xfrm>
          <a:prstGeom prst="rightBracket">
            <a:avLst/>
          </a:prstGeom>
          <a:noFill/>
          <a:ln w="19050" cap="flat" cmpd="sng" algn="ctr">
            <a:solidFill>
              <a:srgbClr val="793738"/>
            </a:solidFill>
            <a:prstDash val="solid"/>
            <a:miter lim="800000"/>
          </a:ln>
          <a:effectLst/>
        </p:spPr>
        <p:txBody>
          <a:bodyPr lIns="91434" tIns="45717" rIns="91434" bIns="45717" anchor="ctr"/>
          <a:lstStyle/>
          <a:p>
            <a:pPr marL="0" marR="0" lvl="0" indent="0" algn="ctr" defTabSz="914400" eaLnBrk="0" fontAlgn="base" latinLnBrk="0" hangingPunct="0">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8" name="文本框 47"/>
          <p:cNvSpPr txBox="1"/>
          <p:nvPr/>
        </p:nvSpPr>
        <p:spPr>
          <a:xfrm>
            <a:off x="2824237" y="-42475"/>
            <a:ext cx="2479675" cy="707886"/>
          </a:xfrm>
          <a:prstGeom prst="rect">
            <a:avLst/>
          </a:prstGeom>
          <a:noFill/>
        </p:spPr>
        <p:txBody>
          <a:bodyPr wrap="square" rtlCol="0">
            <a:spAutoFit/>
          </a:bodyPr>
          <a:lstStyle/>
          <a:p>
            <a:r>
              <a:rPr lang="zh-CN" altLang="en-US" sz="4000" b="1">
                <a:solidFill>
                  <a:srgbClr val="C00000"/>
                </a:solidFill>
                <a:latin typeface="华文楷体" panose="02010600040101010101" pitchFamily="2" charset="-122"/>
                <a:ea typeface="华文楷体" panose="02010600040101010101" pitchFamily="2" charset="-122"/>
              </a:rPr>
              <a:t>课堂小结</a:t>
            </a:r>
            <a:endParaRPr lang="zh-CN" altLang="en-US" sz="4000" b="1">
              <a:solidFill>
                <a:srgbClr val="C00000"/>
              </a:solidFill>
              <a:latin typeface="华文楷体" pitchFamily="2" charset="-122"/>
              <a:ea typeface="华文楷体" panose="02010600040101010101" pitchFamily="2" charset="-122"/>
            </a:endParaRPr>
          </a:p>
        </p:txBody>
      </p:sp>
      <p:sp>
        <p:nvSpPr>
          <p:cNvPr id="51" name="文本框 50"/>
          <p:cNvSpPr txBox="1"/>
          <p:nvPr/>
        </p:nvSpPr>
        <p:spPr>
          <a:xfrm>
            <a:off x="5908524" y="1611702"/>
            <a:ext cx="3459162" cy="461659"/>
          </a:xfrm>
          <a:prstGeom prst="rect">
            <a:avLst/>
          </a:prstGeom>
          <a:noFill/>
          <a:ln w="18796" cap="flat" cmpd="sng" algn="ctr">
            <a:solidFill>
              <a:srgbClr val="793738"/>
            </a:solidFill>
            <a:prstDash val="solid"/>
            <a:round/>
            <a:tailEnd type="triangle"/>
          </a:ln>
          <a:effectLst/>
        </p:spPr>
        <p:txBody>
          <a:bodyPr wrap="square" lIns="91434" tIns="45717" rIns="91434" bIns="45717">
            <a:spAutoFit/>
          </a:bodyPr>
          <a:lstStyle>
            <a:defPPr>
              <a:defRPr lang="zh-CN"/>
            </a:defPPr>
            <a:lvl1pPr>
              <a:defRPr sz="2000">
                <a:solidFill>
                  <a:schemeClr val="tx1"/>
                </a:solidFill>
                <a:latin typeface="黑体" panose="02010609060101010101" pitchFamily="49" charset="-122"/>
                <a:ea typeface="黑体" panose="02010609060101010101" pitchFamily="49"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defTabSz="914400" eaLnBrk="0" fontAlgn="base" latinLnBrk="0" hangingPunct="0">
              <a:lnSpc>
                <a:spcPct val="100000"/>
              </a:lnSpc>
              <a:spcBef>
                <a:spcPct val="0"/>
              </a:spcBef>
              <a:spcAft>
                <a:spcPct val="0"/>
              </a:spcAft>
              <a:buClrTx/>
              <a:buSzTx/>
              <a:buFontTx/>
              <a:buNone/>
              <a:defRPr/>
            </a:pPr>
            <a:r>
              <a:rPr kumimoji="0" lang="zh-CN" altLang="en-US" sz="2400" b="0" i="0" u="none" strike="noStrike" kern="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非洲国家的独立</a:t>
            </a:r>
            <a:endParaRPr kumimoji="0" lang="zh-CN" altLang="en-US" sz="2400" b="0" i="0" u="none" strike="noStrike" kern="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52" name="文本框 52"/>
          <p:cNvSpPr txBox="1"/>
          <p:nvPr/>
        </p:nvSpPr>
        <p:spPr>
          <a:xfrm>
            <a:off x="5958624" y="3831347"/>
            <a:ext cx="4084489" cy="461659"/>
          </a:xfrm>
          <a:prstGeom prst="rect">
            <a:avLst/>
          </a:prstGeom>
          <a:noFill/>
          <a:ln w="18796" cap="flat" cmpd="sng" algn="ctr">
            <a:solidFill>
              <a:srgbClr val="793738"/>
            </a:solidFill>
            <a:prstDash val="solid"/>
            <a:round/>
            <a:tailEnd type="triangle"/>
          </a:ln>
          <a:effectLst/>
        </p:spPr>
        <p:txBody>
          <a:bodyPr wrap="square" lIns="91434" tIns="45717" rIns="91434" bIns="45717">
            <a:spAutoFit/>
          </a:bodyPr>
          <a:lstStyle/>
          <a:p>
            <a:pPr marL="0" marR="0" lvl="0" indent="0" defTabSz="914400" eaLnBrk="0" fontAlgn="base" latinLnBrk="0" hangingPunct="0">
              <a:lnSpc>
                <a:spcPct val="100000"/>
              </a:lnSpc>
              <a:spcBef>
                <a:spcPct val="0"/>
              </a:spcBef>
              <a:spcAft>
                <a:spcPct val="0"/>
              </a:spcAft>
              <a:buClrTx/>
              <a:buSzTx/>
              <a:buFontTx/>
              <a:buNone/>
              <a:defRPr/>
            </a:pPr>
            <a:r>
              <a:rPr kumimoji="0" lang="zh-CN" altLang="en-US" sz="2400" b="0" i="0" u="none" strike="noStrike" kern="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非洲国家的发展与问题</a:t>
            </a:r>
            <a:endParaRPr kumimoji="0" lang="zh-CN" altLang="en-US" sz="2400" b="0" i="0" u="none" strike="noStrike" kern="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53" name="文本框 52"/>
          <p:cNvSpPr txBox="1"/>
          <p:nvPr/>
        </p:nvSpPr>
        <p:spPr>
          <a:xfrm>
            <a:off x="5958624" y="5669698"/>
            <a:ext cx="3574266" cy="461659"/>
          </a:xfrm>
          <a:prstGeom prst="rect">
            <a:avLst/>
          </a:prstGeom>
          <a:noFill/>
          <a:ln w="18796" cap="flat" cmpd="sng" algn="ctr">
            <a:solidFill>
              <a:srgbClr val="793738"/>
            </a:solidFill>
            <a:prstDash val="solid"/>
            <a:round/>
            <a:tailEnd type="triangle"/>
          </a:ln>
          <a:effectLst/>
        </p:spPr>
        <p:txBody>
          <a:bodyPr wrap="square" lIns="91434" tIns="45717" rIns="91434" bIns="45717">
            <a:spAutoFit/>
          </a:bodyPr>
          <a:lstStyle/>
          <a:p>
            <a:pPr marL="0" marR="0" lvl="0" indent="0" defTabSz="914400" eaLnBrk="0" fontAlgn="base" latinLnBrk="0" hangingPunct="0">
              <a:lnSpc>
                <a:spcPct val="100000"/>
              </a:lnSpc>
              <a:spcBef>
                <a:spcPct val="0"/>
              </a:spcBef>
              <a:spcAft>
                <a:spcPct val="0"/>
              </a:spcAft>
              <a:buClrTx/>
              <a:buSzTx/>
              <a:buFontTx/>
              <a:buNone/>
              <a:defRPr/>
            </a:pPr>
            <a:r>
              <a:rPr kumimoji="0" lang="zh-CN" altLang="en-US" sz="2400" b="0" i="0" u="none" strike="noStrike" kern="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应对挑战</a:t>
            </a:r>
            <a:endParaRPr kumimoji="0" lang="zh-CN" altLang="en-US" sz="2400" b="0" i="0" u="none" strike="noStrike" kern="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endParaRPr>
          </a:p>
        </p:txBody>
      </p:sp>
      <p:pic>
        <p:nvPicPr>
          <p:cNvPr id="54" name="New picture" hidden="1"/>
          <p:cNvPicPr/>
          <p:nvPr/>
        </p:nvPicPr>
        <p:blipFill>
          <a:blip r:embed="rId2"/>
          <a:stretch>
            <a:fillRect/>
          </a:stretch>
        </p:blipFill>
        <p:spPr>
          <a:xfrm>
            <a:off x="11747500" y="11112500"/>
            <a:ext cx="330200" cy="444500"/>
          </a:xfrm>
          <a:prstGeom prst="cube">
            <a:avLst/>
          </a:prstGeom>
        </p:spPr>
      </p:pic>
    </p:spTree>
  </p:cSld>
  <p:clrMapOvr>
    <a:masterClrMapping/>
  </p:clrMapOvr>
  <p:transition/>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64.xml><?xml version="1.0" encoding="utf-8"?>
<p:tagLst xmlns:p="http://schemas.openxmlformats.org/presentationml/2006/main">
  <p:tag name="KSO_WM_UNIT_TABLE_BEAUTIFY" val="smartTable{e2fe3f31-5208-49a1-9d2e-a02b6170db08}"/>
</p:tagLst>
</file>

<file path=ppt/tags/tag65.xml><?xml version="1.0" encoding="utf-8"?>
<p:tagLst xmlns:p="http://schemas.openxmlformats.org/presentationml/2006/main">
  <p:tag name="KSO_WM_UNIT_PLACING_PICTURE_USER_VIEWPORT" val="{&quot;height&quot;:5603.6472440944881,&quot;width&quot;:7973.0015748031492}"/>
</p:tagLst>
</file>

<file path=ppt/tags/tag66.xml><?xml version="1.0" encoding="utf-8"?>
<p:tagLst xmlns:p="http://schemas.openxmlformats.org/presentationml/2006/main">
  <p:tag name="KSO_WM_UNIT_PLACING_PICTURE_USER_VIEWPORT" val="{&quot;height&quot;:4048,&quot;width&quot;:5415}"/>
  <p:tag name="REFSHAPE" val="346741132"/>
</p:tagLst>
</file>

<file path=ppt/tags/tag67.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68.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69.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宽屏</PresentationFormat>
  <Paragraphs>177</Paragraphs>
  <Slides>23</Slides>
  <Notes>2</Notes>
  <TotalTime>0</TotalTime>
  <HiddenSlides>0</HiddenSlides>
  <MMClips>0</MMClips>
  <ScaleCrop>0</ScaleCrop>
  <HeadingPairs>
    <vt:vector baseType="variant" size="6">
      <vt:variant>
        <vt:lpstr>Fonts used</vt:lpstr>
      </vt:variant>
      <vt:variant>
        <vt:i4>16</vt:i4>
      </vt:variant>
      <vt:variant>
        <vt:lpstr>Theme</vt:lpstr>
      </vt:variant>
      <vt:variant>
        <vt:i4>1</vt:i4>
      </vt:variant>
      <vt:variant>
        <vt:lpstr>Slide Titles</vt:lpstr>
      </vt:variant>
      <vt:variant>
        <vt:i4>23</vt:i4>
      </vt:variant>
    </vt:vector>
  </HeadingPairs>
  <TitlesOfParts>
    <vt:vector baseType="lpstr" size="40">
      <vt:lpstr>Arial</vt:lpstr>
      <vt:lpstr>微软雅黑</vt:lpstr>
      <vt:lpstr>Wingdings</vt:lpstr>
      <vt:lpstr>Calibri Light</vt:lpstr>
      <vt:lpstr>Calibri</vt:lpstr>
      <vt:lpstr>华文新魏</vt:lpstr>
      <vt:lpstr>Tahoma</vt:lpstr>
      <vt:lpstr>黑体</vt:lpstr>
      <vt:lpstr>宋体</vt:lpstr>
      <vt:lpstr>楷体_GB2312</vt:lpstr>
      <vt:lpstr>Times New Roman</vt:lpstr>
      <vt:lpstr>华文中宋</vt:lpstr>
      <vt:lpstr>仿宋</vt:lpstr>
      <vt:lpstr>楷体</vt:lpstr>
      <vt:lpstr>汉仪中楷简</vt:lpstr>
      <vt:lpstr>华文楷体</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lastModifiedBy>Administrator</cp:lastModifiedBy>
  <cp:revision>182</cp:revision>
  <dcterms:created xsi:type="dcterms:W3CDTF">2019-06-19T02:08:00Z</dcterms:created>
  <dcterms:modified xsi:type="dcterms:W3CDTF">2020-07-21T06:17:55Z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2052-11.1.0.9828</vt:lpwstr>
  </property>
</Properties>
</file>