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removePersonalInfoOnSave="1">
  <p:sldMasterIdLst>
    <p:sldMasterId id="2147483648" r:id="rId1"/>
    <p:sldMasterId id="2147483659" r:id="rId2"/>
  </p:sldMasterIdLst>
  <p:notesMasterIdLst>
    <p:notesMasterId r:id="rId3"/>
  </p:notesMasterIdLst>
  <p:sldIdLst>
    <p:sldId id="323" r:id="rId4"/>
    <p:sldId id="659" r:id="rId5"/>
    <p:sldId id="259" r:id="rId6"/>
    <p:sldId id="442" r:id="rId7"/>
    <p:sldId id="721" r:id="rId8"/>
    <p:sldId id="486" r:id="rId9"/>
    <p:sldId id="363" r:id="rId10"/>
    <p:sldId id="487" r:id="rId11"/>
    <p:sldId id="268" r:id="rId12"/>
    <p:sldId id="269" r:id="rId13"/>
    <p:sldId id="701" r:id="rId14"/>
    <p:sldId id="271" r:id="rId15"/>
    <p:sldId id="274" r:id="rId16"/>
    <p:sldId id="273" r:id="rId17"/>
    <p:sldId id="616" r:id="rId18"/>
    <p:sldId id="321" r:id="rId19"/>
    <p:sldId id="654" r:id="rId20"/>
    <p:sldId id="286" r:id="rId21"/>
    <p:sldId id="655" r:id="rId22"/>
    <p:sldId id="657" r:id="rId23"/>
    <p:sldId id="287" r:id="rId24"/>
    <p:sldId id="581" r:id="rId25"/>
    <p:sldId id="666" r:id="rId26"/>
    <p:sldId id="663" r:id="rId27"/>
    <p:sldId id="664" r:id="rId28"/>
    <p:sldId id="665" r:id="rId29"/>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66220E45-3739-46EE-9282-7F86F1B3B772}">
          <p14:sldIdLst>
            <p14:sldId id="323"/>
            <p14:sldId id="659"/>
            <p14:sldId id="259"/>
            <p14:sldId id="442"/>
            <p14:sldId id="721"/>
            <p14:sldId id="486"/>
            <p14:sldId id="363"/>
            <p14:sldId id="487"/>
            <p14:sldId id="268"/>
            <p14:sldId id="269"/>
            <p14:sldId id="701"/>
            <p14:sldId id="271"/>
            <p14:sldId id="274"/>
            <p14:sldId id="273"/>
            <p14:sldId id="616"/>
            <p14:sldId id="321"/>
            <p14:sldId id="654"/>
            <p14:sldId id="286"/>
            <p14:sldId id="655"/>
            <p14:sldId id="657"/>
            <p14:sldId id="287"/>
            <p14:sldId id="581"/>
            <p14:sldId id="666"/>
            <p14:sldId id="663"/>
            <p14:sldId id="664"/>
            <p14:sldId id="665"/>
          </p14:sldIdLst>
        </p14:section>
      </p14:section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fill>
          <a:solidFill>
            <a:schemeClr val="accent5">
              <a:tint val="40000"/>
            </a:schemeClr>
          </a:solidFill>
        </a:fill>
      </a:tcStyle>
    </a:band1H>
    <a:band1V>
      <a:tcStyle>
        <a:fill>
          <a:solidFill>
            <a:schemeClr val="accent5">
              <a:tint val="40000"/>
            </a:schemeClr>
          </a:solidFill>
        </a:fill>
      </a:tcStyle>
    </a:band1V>
    <a:lastCol>
      <a:tcTxStyle b="on">
        <a:fontRef idx="minor">
          <a:prstClr val="black"/>
        </a:fontRef>
        <a:schemeClr val="lt1"/>
      </a:tcTxStyle>
      <a:tcStyle>
        <a:fill>
          <a:solidFill>
            <a:schemeClr val="accent5"/>
          </a:solidFill>
        </a:fill>
      </a:tcStyle>
    </a:lastCol>
    <a:firstCol>
      <a:tcTxStyle b="on">
        <a:fontRef idx="minor">
          <a:prstClr val="black"/>
        </a:fontRef>
        <a:schemeClr val="lt1"/>
      </a:tcTxStyle>
      <a:tcStyle>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fill>
          <a:solidFill>
            <a:schemeClr val="accent4">
              <a:tint val="40000"/>
            </a:schemeClr>
          </a:solidFill>
        </a:fill>
      </a:tcStyle>
    </a:band1H>
    <a:band1V>
      <a:tcStyle>
        <a:fill>
          <a:solidFill>
            <a:schemeClr val="accent4">
              <a:tint val="40000"/>
            </a:schemeClr>
          </a:solidFill>
        </a:fill>
      </a:tcStyle>
    </a:band1V>
    <a:lastCol>
      <a:tcTxStyle b="on">
        <a:fontRef idx="minor">
          <a:prstClr val="black"/>
        </a:fontRef>
        <a:schemeClr val="lt1"/>
      </a:tcTxStyle>
      <a:tcStyle>
        <a:fill>
          <a:solidFill>
            <a:schemeClr val="accent4"/>
          </a:solidFill>
        </a:fill>
      </a:tcStyle>
    </a:lastCol>
    <a:firstCol>
      <a:tcTxStyle b="on">
        <a:fontRef idx="minor">
          <a:prstClr val="black"/>
        </a:fontRef>
        <a:schemeClr val="lt1"/>
      </a:tcTxStyle>
      <a:tcStyle>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14" autoAdjust="0"/>
    <p:restoredTop sz="94660" autoAdjust="0"/>
  </p:normalViewPr>
  <p:slideViewPr>
    <p:cSldViewPr snapToGrid="0">
      <p:cViewPr varScale="1">
        <p:scale>
          <a:sx n="89" d="100"/>
          <a:sy n="89" d="100"/>
        </p:scale>
        <p:origin x="-816" y="-108"/>
      </p:cViewPr>
      <p:guideLst>
        <p:guide orient="horz" pos="2232"/>
        <p:guide pos="3840"/>
      </p:guideLst>
    </p:cSldViewPr>
  </p:slideViewPr>
  <p:outlineViewPr>
    <p:cViewPr>
      <p:scale>
        <a:sx n="33" d="100"/>
        <a:sy n="33" d="100"/>
      </p:scale>
      <p:origin x="0" y="2490"/>
    </p:cViewPr>
  </p:outlineViewPr>
  <p:notesTextViewPr>
    <p:cViewPr>
      <p:scale>
        <a:sx n="1" d="1"/>
        <a:sy n="1" d="1"/>
      </p:scale>
      <p:origin x="0" y="0"/>
    </p:cViewPr>
  </p:notesTextViewPr>
  <p:sorterViewPr>
    <p:cViewPr>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tags" Target="tags/tag69.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iagrams/colors1.xml><?xml version="1.0" encoding="utf-8"?>
<dgm:colorsDef xmlns:a="http://schemas.openxmlformats.org/drawingml/2006/main" xmlns:dgm="http://schemas.openxmlformats.org/drawingml/2006/diagram" uniqueId="urn:microsoft.com/office/officeart/2005/8/colors/accent0_3#1">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EDAA3816-0C90-453F-BDD6-234A1F3DB171}" type="doc">
      <dgm:prSet loTypeId="urn:microsoft.com/office/officeart/2005/8/layout/arrow6#1" loCatId="relationship" qsTypeId="urn:microsoft.com/office/officeart/2005/8/quickstyle/simple1#1" qsCatId="simple" csTypeId="urn:microsoft.com/office/officeart/2005/8/colors/accent0_3#1" csCatId="mainScheme" phldr="1"/>
      <dgm:spPr/>
      <dgm:t>
        <a:bodyPr/>
        <a:lstStyle>
          <a:defPPr/>
        </a:lstStyle>
        <a:p>
          <a:pPr/>
          <a:endParaRPr lang="zh-CN" altLang="en-US"/>
        </a:p>
      </dgm:t>
    </dgm:pt>
    <dgm:pt modelId="{D5D09940-0F6A-4B9B-9863-CFBEBBCCF7ED}" type="parTrans" cxnId="{A7961598-DB9C-4F4C-A06B-524147B83760}">
      <dgm:prSet/>
      <dgm:spPr/>
      <dgm:t>
        <a:bodyPr/>
        <a:lstStyle>
          <a:defPPr/>
        </a:lstStyle>
        <a:p>
          <a:pPr/>
          <a:endParaRPr lang="zh-CN" altLang="en-US"/>
        </a:p>
      </dgm:t>
    </dgm:pt>
    <dgm:pt modelId="{2F80BEF8-43EB-4B18-9338-D2F93B8BA597}">
      <dgm:prSet phldrT="[文本]" custT="1"/>
      <dgm:spPr/>
      <dgm:t>
        <a:bodyPr/>
        <a:lstStyle>
          <a:defPPr/>
        </a:lstStyle>
        <a:p>
          <a:pPr/>
          <a:r>
            <a:rPr lang="zh-CN" altLang="en-US" sz="6600">
              <a:latin typeface="黑体" panose="02010609060101010101" pitchFamily="49" charset="-122"/>
              <a:ea typeface="黑体" panose="02010609060101010101" pitchFamily="49" charset="-122"/>
            </a:rPr>
            <a:t>俄国。</a:t>
          </a:r>
        </a:p>
      </dgm:t>
    </dgm:pt>
    <dgm:pt modelId="{A745A40F-1A5C-4AE5-9ACF-46502507C944}" type="sibTrans" cxnId="{A7961598-DB9C-4F4C-A06B-524147B83760}">
      <dgm:prSet/>
      <dgm:spPr/>
      <dgm:t>
        <a:bodyPr/>
        <a:lstStyle>
          <a:defPPr/>
        </a:lstStyle>
        <a:p>
          <a:pPr/>
          <a:endParaRPr lang="zh-CN" altLang="en-US"/>
        </a:p>
      </dgm:t>
    </dgm:pt>
    <dgm:pt modelId="{6F08C3D2-E5CC-4ABF-BF02-A59A048EF12A}" type="parTrans" cxnId="{804151F1-2C6F-47EF-83B7-015DD83BD649}">
      <dgm:prSet/>
      <dgm:spPr/>
      <dgm:t>
        <a:bodyPr/>
        <a:lstStyle>
          <a:defPPr/>
        </a:lstStyle>
        <a:p>
          <a:pPr/>
          <a:endParaRPr lang="zh-CN" altLang="en-US"/>
        </a:p>
      </dgm:t>
    </dgm:pt>
    <dgm:pt modelId="{342AD3BF-B1BE-4687-8FB5-2E2A7E9E60AA}">
      <dgm:prSet phldrT="[文本]"/>
      <dgm:spPr/>
      <dgm:t>
        <a:bodyPr/>
        <a:lstStyle>
          <a:defPPr/>
        </a:lstStyle>
        <a:p>
          <a:pPr/>
          <a:r>
            <a:rPr lang="zh-CN" altLang="en-US">
              <a:latin typeface="黑体" panose="02010609060101010101" pitchFamily="49" charset="-122"/>
              <a:ea typeface="黑体" panose="02010609060101010101" pitchFamily="49" charset="-122"/>
            </a:rPr>
            <a:t>世界！</a:t>
          </a:r>
        </a:p>
      </dgm:t>
    </dgm:pt>
    <dgm:pt modelId="{04A5969E-2ACA-480F-BC75-3D542D4FCCB3}" type="sibTrans" cxnId="{804151F1-2C6F-47EF-83B7-015DD83BD649}">
      <dgm:prSet/>
      <dgm:spPr/>
      <dgm:t>
        <a:bodyPr/>
        <a:lstStyle>
          <a:defPPr/>
        </a:lstStyle>
        <a:p>
          <a:pPr/>
          <a:endParaRPr lang="zh-CN" altLang="en-US"/>
        </a:p>
      </dgm:t>
    </dgm:pt>
    <dgm:pt modelId="{30247945-D70A-4440-B672-3106ED076068}" type="pres">
      <dgm:prSet presAssocID="{EDAA3816-0C90-453F-BDD6-234A1F3DB171}" presName="compositeShape">
        <dgm:presLayoutVars>
          <dgm:chMax val="2"/>
          <dgm:dir/>
          <dgm:resizeHandles val="exact"/>
        </dgm:presLayoutVars>
      </dgm:prSet>
      <dgm:spPr/>
      <dgm:t>
        <a:bodyPr/>
        <a:lstStyle>
          <a:defPPr/>
        </a:lstStyle>
        <a:p>
          <a:pPr/>
          <a:endParaRPr lang="zh-CN" altLang="en-US"/>
        </a:p>
      </dgm:t>
    </dgm:pt>
    <dgm:pt modelId="{71E61C6B-66E1-4A9F-B645-F254976BA8FD}" type="pres">
      <dgm:prSet presAssocID="{EDAA3816-0C90-453F-BDD6-234A1F3DB171}" presName="ribbon" presStyleLbl="node1" presStyleCnt="2" custScaleX="117482" custScaleY="95296"/>
      <dgm:spPr/>
      <dgm:t>
        <a:bodyPr/>
        <a:lstStyle>
          <a:defPPr/>
        </a:lstStyle>
        <a:p>
          <a:pPr/>
        </a:p>
      </dgm:t>
    </dgm:pt>
    <dgm:pt modelId="{94A2BD6D-6782-47E9-B6CE-5F2A1D091EA6}" type="pres">
      <dgm:prSet presAssocID="{EDAA3816-0C90-453F-BDD6-234A1F3DB171}" presName="leftArrowText" presStyleLbl="node1" presStyleCnt="2">
        <dgm:presLayoutVars>
          <dgm:chMax val="0"/>
          <dgm:bulletEnabled val="1"/>
        </dgm:presLayoutVars>
      </dgm:prSet>
      <dgm:spPr/>
      <dgm:t>
        <a:bodyPr/>
        <a:lstStyle>
          <a:defPPr/>
        </a:lstStyle>
        <a:p>
          <a:pPr/>
          <a:endParaRPr lang="zh-CN" altLang="en-US"/>
        </a:p>
      </dgm:t>
    </dgm:pt>
    <dgm:pt modelId="{F403D1B2-7476-4017-A384-09AF3CEBB794}" type="pres">
      <dgm:prSet presAssocID="{EDAA3816-0C90-453F-BDD6-234A1F3DB171}" presName="rightArrowText" presStyleLbl="node1" presStyleIdx="1" presStyleCnt="2">
        <dgm:presLayoutVars>
          <dgm:chMax val="0"/>
          <dgm:bulletEnabled val="1"/>
        </dgm:presLayoutVars>
      </dgm:prSet>
      <dgm:spPr/>
      <dgm:t>
        <a:bodyPr/>
        <a:lstStyle>
          <a:defPPr/>
        </a:lstStyle>
        <a:p>
          <a:pPr/>
          <a:endParaRPr lang="zh-CN" altLang="en-US"/>
        </a:p>
      </dgm:t>
    </dgm:pt>
  </dgm:ptLst>
  <dgm:cxnLst>
    <dgm:cxn modelId="{A7961598-DB9C-4F4C-A06B-524147B83760}" srcId="{EDAA3816-0C90-453F-BDD6-234A1F3DB171}" destId="{2F80BEF8-43EB-4B18-9338-D2F93B8BA597}" srcOrd="0" destOrd="0" parTransId="{D5D09940-0F6A-4B9B-9863-CFBEBBCCF7ED}" sibTransId="{A745A40F-1A5C-4AE5-9ACF-46502507C944}"/>
    <dgm:cxn modelId="{804151F1-2C6F-47EF-83B7-015DD83BD649}" srcId="{EDAA3816-0C90-453F-BDD6-234A1F3DB171}" destId="{342AD3BF-B1BE-4687-8FB5-2E2A7E9E60AA}" srcOrd="1" destOrd="0" parTransId="{6F08C3D2-E5CC-4ABF-BF02-A59A048EF12A}" sibTransId="{04A5969E-2ACA-480F-BC75-3D542D4FCCB3}"/>
    <dgm:cxn modelId="{55B4408F-0577-4C03-8182-7EDDD2531A60}" type="presOf" srcId="{EDAA3816-0C90-453F-BDD6-234A1F3DB171}" destId="{30247945-D70A-4440-B672-3106ED076068}" srcOrd="0" destOrd="0" presId="urn:microsoft.com/office/officeart/2005/8/layout/arrow6#1"/>
    <dgm:cxn modelId="{18FBDDA4-3F27-48A6-8F98-DBB64D95D3B4}" type="presParOf" srcId="{30247945-D70A-4440-B672-3106ED076068}" destId="{71E61C6B-66E1-4A9F-B645-F254976BA8FD}" srcOrd="0" destOrd="0" presId="urn:microsoft.com/office/officeart/2005/8/layout/arrow6#1"/>
    <dgm:cxn modelId="{F0A582BE-7885-487A-AB15-0F8E89D59C1E}" type="presParOf" srcId="{30247945-D70A-4440-B672-3106ED076068}" destId="{94A2BD6D-6782-47E9-B6CE-5F2A1D091EA6}" srcOrd="1" destOrd="0" presId="urn:microsoft.com/office/officeart/2005/8/layout/arrow6#1"/>
    <dgm:cxn modelId="{6F49F3FB-069C-4A8C-A26F-889F6944463B}" type="presOf" srcId="{2F80BEF8-43EB-4B18-9338-D2F93B8BA597}" destId="{94A2BD6D-6782-47E9-B6CE-5F2A1D091EA6}" srcOrd="0" destOrd="0" presId="urn:microsoft.com/office/officeart/2005/8/layout/arrow6#1"/>
    <dgm:cxn modelId="{333C449A-42D9-4862-84E3-9FD7F26C0FFE}" type="presParOf" srcId="{30247945-D70A-4440-B672-3106ED076068}" destId="{F403D1B2-7476-4017-A384-09AF3CEBB794}" srcOrd="2" destOrd="0" presId="urn:microsoft.com/office/officeart/2005/8/layout/arrow6#1"/>
    <dgm:cxn modelId="{25F2C5B3-B9AF-4A50-9436-167C3F5B20AD}" type="presOf" srcId="{342AD3BF-B1BE-4687-8FB5-2E2A7E9E60AA}" destId="{F403D1B2-7476-4017-A384-09AF3CEBB794}" srcOrd="0" destOrd="0" presId="urn:microsoft.com/office/officeart/2005/8/layout/arrow6#1"/>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4" name=""/>
      <dsp:cNvGrpSpPr/>
    </dsp:nvGrpSpPr>
    <dsp:grpSpPr/>
    <dsp:sp modelId="{71E61C6B-66E1-4A9F-B645-F254976BA8FD}">
      <dsp:nvSpPr>
        <dsp:cNvPr id="5" name=""/>
        <dsp:cNvSpPr/>
      </dsp:nvSpPr>
      <dsp:spPr>
        <a:xfrm>
          <a:off x="15" y="74008"/>
          <a:ext cx="9241753" cy="2998594"/>
        </a:xfrm>
        <a:prstGeom prst="leftRightRibb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defPPr/>
        </a:lstStyle>
        <a:p>
          <a:pPr/>
        </a:p>
      </dsp:txBody>
    </dsp:sp>
    <dsp:sp modelId="{94A2BD6D-6782-47E9-B6CE-5F2A1D091EA6}">
      <dsp:nvSpPr>
        <dsp:cNvPr id="6" name=""/>
        <dsp:cNvSpPr/>
      </dsp:nvSpPr>
      <dsp:spPr>
        <a:xfrm>
          <a:off x="1631612" y="550656"/>
          <a:ext cx="2595954" cy="1541839"/>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34696" rIns="0" bIns="251460" numCol="1" spcCol="1270" anchor="ctr" anchorCtr="0">
          <a:noAutofit/>
        </a:bodyPr>
        <a:lstStyle>
          <a:defPPr/>
        </a:lstStyle>
        <a:p>
          <a:pPr lvl="0" algn="ctr" defTabSz="2933700">
            <a:lnSpc>
              <a:spcPct val="90000"/>
            </a:lnSpc>
            <a:spcBef>
              <a:spcPct val="0"/>
            </a:spcBef>
            <a:spcAft>
              <a:spcPct val="35000"/>
            </a:spcAft>
          </a:pPr>
          <a:r>
            <a:rPr lang="zh-CN" altLang="en-US" sz="6600" kern="1200">
              <a:latin typeface="黑体" panose="02010609060101010101" pitchFamily="49" charset="-122"/>
              <a:ea typeface="黑体" panose="02010609060101010101" pitchFamily="49" charset="-122"/>
            </a:rPr>
            <a:t>俄国。</a:t>
          </a:r>
        </a:p>
      </dsp:txBody>
      <dsp:txXfrm>
        <a:off x="1631612" y="550656"/>
        <a:ext cx="2595954" cy="1541839"/>
      </dsp:txXfrm>
    </dsp:sp>
    <dsp:sp modelId="{F403D1B2-7476-4017-A384-09AF3CEBB794}">
      <dsp:nvSpPr>
        <dsp:cNvPr id="7" name=""/>
        <dsp:cNvSpPr/>
      </dsp:nvSpPr>
      <dsp:spPr>
        <a:xfrm>
          <a:off x="4620892" y="1054114"/>
          <a:ext cx="3067945" cy="1541839"/>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31140" rIns="0" bIns="247650" numCol="1" spcCol="1270" anchor="ctr" anchorCtr="0">
          <a:noAutofit/>
        </a:bodyPr>
        <a:lstStyle>
          <a:defPPr/>
        </a:lstStyle>
        <a:p>
          <a:pPr lvl="0" algn="ctr" defTabSz="2889250">
            <a:lnSpc>
              <a:spcPct val="90000"/>
            </a:lnSpc>
            <a:spcBef>
              <a:spcPct val="0"/>
            </a:spcBef>
            <a:spcAft>
              <a:spcPct val="35000"/>
            </a:spcAft>
          </a:pPr>
          <a:r>
            <a:rPr lang="zh-CN" altLang="en-US" sz="6500" kern="1200">
              <a:latin typeface="黑体" panose="02010609060101010101" pitchFamily="49" charset="-122"/>
              <a:ea typeface="黑体" panose="02010609060101010101" pitchFamily="49" charset="-122"/>
            </a:rPr>
            <a:t>世界！</a:t>
          </a:r>
        </a:p>
      </dsp:txBody>
      <dsp:txXfrm>
        <a:off x="4620892" y="1054114"/>
        <a:ext cx="3067945" cy="1541839"/>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arrow6#1">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type="leftRightRibbon" r:blip="">
            <dgm:adjLst/>
          </dgm:shape>
          <dgm:presOf/>
          <dgm:constrLst/>
          <dgm:ruleLst/>
        </dgm:layoutNode>
        <dgm:layoutNode name="leftArrowText" styleLbl="node1">
          <dgm:varLst>
            <dgm:chMax val="0"/>
            <dgm:bulletEnabled val="1"/>
          </dgm:varLst>
          <dgm:alg type="tx">
            <dgm:param type="txAnchorVertCh" val="mid"/>
          </dgm:alg>
          <dgm:shape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dgm:ruleLst>
        </dgm:layoutNode>
        <dgm:layoutNode name="rightArrowText" styleLbl="node1">
          <dgm:varLst>
            <dgm:chMax val="0"/>
            <dgm:bulletEnabled val="1"/>
          </dgm:varLst>
          <dgm:alg type="tx">
            <dgm:param type="txAnchorVertCh" val="mid"/>
          </dgm:alg>
          <dgm:shape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dgm:ruleLst>
        </dgm:layoutNode>
      </dgm:if>
      <dgm:else name="Name8"/>
    </dgm:choose>
  </dgm:layoutNode>
</dgm:layoutDef>
</file>

<file path=ppt/diagrams/quickStyle1.xml><?xml version="1.0" encoding="utf-8"?>
<dgm:styleDef xmlns:a="http://schemas.openxmlformats.org/drawingml/2006/main" xmlns:dgm="http://schemas.openxmlformats.org/drawingml/2006/diagram"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vl1pPr>
          </a:lstStyle>
          <a:p>
            <a:pPr/>
            <a:fld id="{7F25A8C7-CC1A-4A08-9B4B-31F43B054C7F}" type="datetimeFigureOut">
              <a:rPr lang="zh-CN" altLang="en-US" smtClean="0"/>
              <a:pPr/>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F9E1B693-632D-4080-9CF6-EA28B66DC801}" type="slidenum">
              <a:rPr lang="zh-CN" altLang="en-US" smtClean="0"/>
              <a:pPr/>
              <a:t>‹#›</a:t>
            </a:fld>
            <a:endParaRPr lang="zh-CN" altLang="en-US"/>
          </a:p>
        </p:txBody>
      </p:sp>
    </p:spTree>
    <p:extLst>
      <p:ext uri="{BB962C8B-B14F-4D97-AF65-F5344CB8AC3E}">
        <p14:creationId xmlns:p14="http://schemas.microsoft.com/office/powerpoint/2010/main" val="278515292"/>
      </p:ext>
    </p:extLst>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pPr/>
              <a:t>2020/7/12</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random/>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p>
        </p:txBody>
      </p:sp>
      <p:sp>
        <p:nvSpPr>
          <p:cNvPr id="3" name="内容占位符 2"/>
          <p:cNvSpPr>
            <a:spLocks noGrp="1"/>
          </p:cNvSpPr>
          <p:nvPr>
            <p:ph idx="1"/>
          </p:nvPr>
        </p:nvSpPr>
        <p:spPr/>
        <p:txBody>
          <a:bodyPr/>
          <a:lstStyle>
            <a:defPPr/>
            <a:lvl1pPr>
              <a:defRPr sz="2400"/>
            </a:lvl1pPr>
            <a:lvl2pPr>
              <a:defRPr sz="2000"/>
            </a:lvl2pPr>
            <a:lvl3pPr>
              <a:defRPr sz="1800"/>
            </a:lvl3pPr>
            <a:lvl4pPr>
              <a:defRPr sz="1800"/>
            </a:lvl4pPr>
            <a:lvl5pPr>
              <a:defRPr sz="18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random/>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20DD7636-5BE1-44BC-BB5F-15739D9E18E1}" type="datetimeFigureOut">
              <a:rPr lang="zh-CN" altLang="en-US" smtClean="0"/>
              <a:pPr/>
              <a:t>2020/7/12</a:t>
            </a:fld>
            <a:endParaRPr lang="zh-CN" altLang="en-US"/>
          </a:p>
        </p:txBody>
      </p:sp>
      <p:sp>
        <p:nvSpPr>
          <p:cNvPr id="3" name="页脚占位符 2"/>
          <p:cNvSpPr>
            <a:spLocks noGrp="1"/>
          </p:cNvSpPr>
          <p:nvPr>
            <p:ph type="ftr" sz="quarter" idx="11"/>
          </p:nvPr>
        </p:nvSpPr>
        <p:spPr/>
        <p:txBody>
          <a:bodyPr/>
          <a:lstStyle>
            <a:defPPr/>
          </a:lstStyle>
          <a:p>
            <a:pPr/>
            <a:endParaRPr lang="zh-CN" altLang="en-US"/>
          </a:p>
        </p:txBody>
      </p:sp>
      <p:sp>
        <p:nvSpPr>
          <p:cNvPr id="4" name="灯片编号占位符 3"/>
          <p:cNvSpPr>
            <a:spLocks noGrp="1"/>
          </p:cNvSpPr>
          <p:nvPr>
            <p:ph type="sldNum" sz="quarter" idx="12"/>
          </p:nvPr>
        </p:nvSpPr>
        <p:spPr/>
        <p:txBody>
          <a:bodyPr/>
          <a:lstStyle>
            <a:defPPr/>
          </a:lstStyle>
          <a:p>
            <a:pPr/>
            <a:fld id="{E87C0E1D-24C4-406F-9615-DBDA8D2D1F93}" type="slidenum">
              <a:rPr lang="zh-CN" altLang="en-US" smtClean="0"/>
              <a:pPr/>
              <a:t>‹#›</a:t>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p>
        </p:txBody>
      </p:sp>
    </p:spTree>
  </p:cSld>
  <p:clrMapOvr>
    <a:masterClrMapping/>
  </p:clrMapOvr>
  <p:transition>
    <p:random/>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random/>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defPPr/>
          </a:lstStyle>
          <a:p>
            <a:pPr/>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615609"/>
            <a:ext cx="5157787" cy="3574054"/>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744961"/>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615609"/>
            <a:ext cx="5183188" cy="3574054"/>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8" name="页脚占位符 7"/>
          <p:cNvSpPr>
            <a:spLocks noGrp="1"/>
          </p:cNvSpPr>
          <p:nvPr>
            <p:ph type="ftr" sz="quarter" idx="11"/>
          </p:nvPr>
        </p:nvSpPr>
        <p:spPr/>
        <p:txBody>
          <a:bodyPr/>
          <a:lstStyle>
            <a:defPPr/>
          </a:lstStyle>
          <a:p>
            <a:pPr/>
            <a:endParaRPr lang="zh-CN" altLang="en-US"/>
          </a:p>
        </p:txBody>
      </p:sp>
      <p:sp>
        <p:nvSpPr>
          <p:cNvPr id="9" name="灯片编号占位符 8"/>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random/>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p>
        </p:txBody>
      </p:sp>
      <p:sp>
        <p:nvSpPr>
          <p:cNvPr id="3" name="日期占位符 2"/>
          <p:cNvSpPr>
            <a:spLocks noGrp="1"/>
          </p:cNvSpPr>
          <p:nvPr>
            <p:ph type="dt" sz="half" idx="10"/>
          </p:nvPr>
        </p:nvSpPr>
        <p:spPr/>
        <p:txBody>
          <a:bodyPr/>
          <a:lstStyle>
            <a:defPPr/>
          </a:lstStyle>
          <a:p>
            <a:pPr/>
            <a:fld id="{20DD7636-5BE1-44BC-BB5F-15739D9E18E1}" type="datetimeFigureOut">
              <a:rPr lang="zh-CN" altLang="en-US" smtClean="0"/>
              <a:pPr/>
              <a:t>2020/7/12</a:t>
            </a:fld>
            <a:endParaRPr lang="zh-CN" altLang="en-US"/>
          </a:p>
        </p:txBody>
      </p:sp>
      <p:sp>
        <p:nvSpPr>
          <p:cNvPr id="4" name="页脚占位符 3"/>
          <p:cNvSpPr>
            <a:spLocks noGrp="1"/>
          </p:cNvSpPr>
          <p:nvPr>
            <p:ph type="ftr" sz="quarter" idx="11"/>
          </p:nvPr>
        </p:nvSpPr>
        <p:spPr/>
        <p:txBody>
          <a:bodyPr/>
          <a:lstStyle>
            <a:defPPr/>
          </a:lstStyle>
          <a:p>
            <a:pPr/>
            <a:endParaRPr lang="zh-CN" altLang="en-US"/>
          </a:p>
        </p:txBody>
      </p:sp>
      <p:sp>
        <p:nvSpPr>
          <p:cNvPr id="5" name="灯片编号占位符 4"/>
          <p:cNvSpPr>
            <a:spLocks noGrp="1"/>
          </p:cNvSpPr>
          <p:nvPr>
            <p:ph type="sldNum" sz="quarter" idx="12"/>
          </p:nvPr>
        </p:nvSpPr>
        <p:spPr/>
        <p:txBody>
          <a:bodyPr/>
          <a:lstStyle>
            <a:defPPr/>
          </a:lstStyle>
          <a:p>
            <a:pPr/>
            <a:fld id="{E87C0E1D-24C4-406F-9615-DBDA8D2D1F93}" type="slidenum">
              <a:rPr lang="zh-CN" altLang="en-US" smtClean="0"/>
              <a:pPr/>
              <a:t>‹#›</a:t>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p>
        </p:txBody>
      </p:sp>
    </p:spTree>
  </p:cSld>
  <p:clrMapOvr>
    <a:masterClrMapping/>
  </p:clrMapOvr>
  <p:transition>
    <p:random/>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3" name="页脚占位符 2"/>
          <p:cNvSpPr>
            <a:spLocks noGrp="1"/>
          </p:cNvSpPr>
          <p:nvPr>
            <p:ph type="ftr" sz="quarter" idx="11"/>
          </p:nvPr>
        </p:nvSpPr>
        <p:spPr/>
        <p:txBody>
          <a:bodyPr/>
          <a:lstStyle>
            <a:defPPr/>
          </a:lstStyle>
          <a:p>
            <a:pPr/>
            <a:endParaRPr lang="zh-CN" altLang="en-US"/>
          </a:p>
        </p:txBody>
      </p:sp>
      <p:sp>
        <p:nvSpPr>
          <p:cNvPr id="4" name="灯片编号占位符 3"/>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random/>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p>
        </p:txBody>
      </p:sp>
      <p:sp>
        <p:nvSpPr>
          <p:cNvPr id="3" name="图片占位符 2"/>
          <p:cNvSpPr>
            <a:spLocks noGrp="1" noChangeAspect="1"/>
          </p:cNvSpPr>
          <p:nvPr>
            <p:ph type="pic" idx="1"/>
          </p:nvPr>
        </p:nvSpPr>
        <p:spPr>
          <a:xfrm>
            <a:off x="5642517" y="713673"/>
            <a:ext cx="5711882" cy="54036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defPPr/>
          </a:lstStyle>
          <a:p>
            <a:pPr/>
            <a:fld id="{9EFD9D74-47D9-4702-A33C-335B63B48DBF}" type="datetimeFigureOut">
              <a:rPr lang="zh-CN" altLang="en-US" smtClean="0"/>
              <a:pPr/>
              <a:t>2020/7/12</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FABC47A4-756D-490B-A52F-7D9E2C9FC05F}" type="slidenum">
              <a:rPr lang="zh-CN" altLang="en-US" smtClean="0"/>
              <a:pPr/>
              <a:t>‹#›</a:t>
            </a:fld>
            <a:endParaRPr lang="zh-CN" altLang="en-US"/>
          </a:p>
        </p:txBody>
      </p:sp>
    </p:spTree>
  </p:cSld>
  <p:clrMapOvr>
    <a:masterClrMapping/>
  </p:clrMapOvr>
  <p:transition>
    <p:random/>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random/>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4" name="页脚占位符 3"/>
          <p:cNvSpPr>
            <a:spLocks noGrp="1"/>
          </p:cNvSpPr>
          <p:nvPr>
            <p:ph type="ftr" sz="quarter" idx="11"/>
          </p:nvPr>
        </p:nvSpPr>
        <p:spPr/>
        <p:txBody>
          <a:bodyPr/>
          <a:lstStyle>
            <a:defPPr/>
          </a:lstStyle>
          <a:p>
            <a:pPr/>
            <a:endParaRPr lang="zh-CN" altLang="en-US"/>
          </a:p>
        </p:txBody>
      </p:sp>
      <p:sp>
        <p:nvSpPr>
          <p:cNvPr id="5" name="灯片编号占位符 4"/>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
        <p:nvSpPr>
          <p:cNvPr id="7" name="内容占位符 6"/>
          <p:cNvSpPr>
            <a:spLocks noGrp="1"/>
          </p:cNvSpPr>
          <p:nvPr>
            <p:ph sz="quarter" idx="13"/>
          </p:nvPr>
        </p:nvSpPr>
        <p:spPr>
          <a:xfrm>
            <a:off x="838200" y="551543"/>
            <a:ext cx="10515600" cy="5558971"/>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random/>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solidFill>
                  <a:prstClr val="white">
                    <a:lumMod val="50000"/>
                  </a:prstClr>
                </a:solidFill>
              </a:rPr>
              <a:pPr/>
              <a:t>‹#›</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p>
        </p:txBody>
      </p:sp>
      <p:sp>
        <p:nvSpPr>
          <p:cNvPr id="3" name="内容占位符 2"/>
          <p:cNvSpPr>
            <a:spLocks noGrp="1"/>
          </p:cNvSpPr>
          <p:nvPr>
            <p:ph idx="1"/>
          </p:nvPr>
        </p:nvSpPr>
        <p:spPr/>
        <p:txBody>
          <a:bodyPr/>
          <a:lstStyle>
            <a:defPPr/>
            <a:lvl1pPr>
              <a:defRPr sz="2400"/>
            </a:lvl1pPr>
            <a:lvl2pPr>
              <a:defRPr sz="2000"/>
            </a:lvl2pPr>
            <a:lvl3pPr>
              <a:defRPr sz="1800"/>
            </a:lvl3pPr>
            <a:lvl4pPr>
              <a:defRPr sz="1800"/>
            </a:lvl4pPr>
            <a:lvl5pPr>
              <a:defRPr sz="18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p>
        </p:txBody>
      </p:sp>
    </p:spTree>
  </p:cSld>
  <p:clrMapOvr>
    <a:masterClrMapping/>
  </p:clrMapOvr>
  <p:transition>
    <p:random/>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defPPr/>
          </a:lstStyle>
          <a:p>
            <a:pPr/>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615609"/>
            <a:ext cx="5157787" cy="3574054"/>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744961"/>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615609"/>
            <a:ext cx="5183188" cy="3574054"/>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p>
        </p:txBody>
      </p:sp>
      <p:sp>
        <p:nvSpPr>
          <p:cNvPr id="3" name="日期占位符 2"/>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p>
        </p:txBody>
      </p:sp>
    </p:spTree>
  </p:cSld>
  <p:clrMapOvr>
    <a:masterClrMapping/>
  </p:clrMapOvr>
  <p:transition>
    <p:random/>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p>
        </p:txBody>
      </p:sp>
      <p:sp>
        <p:nvSpPr>
          <p:cNvPr id="3" name="图片占位符 2"/>
          <p:cNvSpPr>
            <a:spLocks noGrp="1" noChangeAspect="1"/>
          </p:cNvSpPr>
          <p:nvPr>
            <p:ph type="pic" idx="1"/>
          </p:nvPr>
        </p:nvSpPr>
        <p:spPr>
          <a:xfrm>
            <a:off x="5642517" y="713673"/>
            <a:ext cx="5711882" cy="54036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defPPr/>
          </a:lstStyle>
          <a:p>
            <a:pPr/>
            <a:fld id="{9EFD9D74-47D9-4702-A33C-335B63B48DBF}"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FABC47A4-756D-490B-A52F-7D9E2C9FC05F}" type="slidenum">
              <a:rPr lang="zh-CN" altLang="en-US" smtClean="0">
                <a:solidFill>
                  <a:prstClr val="white">
                    <a:lumMod val="50000"/>
                  </a:prstClr>
                </a:solidFill>
              </a:rPr>
              <a:pPr/>
              <a:t>‹#›</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random/>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tags" Target="../tags/tag1.xml" /><Relationship Id="rId12" Type="http://schemas.openxmlformats.org/officeDocument/2006/relationships/tags" Target="../tags/tag2.xml" /><Relationship Id="rId13" Type="http://schemas.openxmlformats.org/officeDocument/2006/relationships/tags" Target="../tags/tag3.xml" /><Relationship Id="rId14" Type="http://schemas.openxmlformats.org/officeDocument/2006/relationships/image" Target="../media/image1.png" /><Relationship Id="rId15" Type="http://schemas.microsoft.com/office/2007/relationships/hdphoto" Target="../media/image2.wdp" /><Relationship Id="rId16"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1.xml" /><Relationship Id="rId10" Type="http://schemas.openxmlformats.org/officeDocument/2006/relationships/slideLayout" Target="../slideLayouts/slideLayout20.xml" /><Relationship Id="rId11" Type="http://schemas.openxmlformats.org/officeDocument/2006/relationships/tags" Target="../tags/tag4.xml" /><Relationship Id="rId12" Type="http://schemas.openxmlformats.org/officeDocument/2006/relationships/tags" Target="../tags/tag5.xml" /><Relationship Id="rId13" Type="http://schemas.openxmlformats.org/officeDocument/2006/relationships/tags" Target="../tags/tag6.xml" /><Relationship Id="rId14" Type="http://schemas.openxmlformats.org/officeDocument/2006/relationships/image" Target="../media/image1.png" /><Relationship Id="rId15" Type="http://schemas.microsoft.com/office/2007/relationships/hdphoto" Target="../media/image3.wdp" /><Relationship Id="rId16" Type="http://schemas.openxmlformats.org/officeDocument/2006/relationships/theme" Target="../theme/theme2.xml" /><Relationship Id="rId2" Type="http://schemas.openxmlformats.org/officeDocument/2006/relationships/slideLayout" Target="../slideLayouts/slideLayout12.xml" /><Relationship Id="rId3" Type="http://schemas.openxmlformats.org/officeDocument/2006/relationships/slideLayout" Target="../slideLayouts/slideLayout13.xml" /><Relationship Id="rId4" Type="http://schemas.openxmlformats.org/officeDocument/2006/relationships/slideLayout" Target="../slideLayouts/slideLayout14.xml" /><Relationship Id="rId5" Type="http://schemas.openxmlformats.org/officeDocument/2006/relationships/slideLayout" Target="../slideLayouts/slideLayout15.xml" /><Relationship Id="rId6" Type="http://schemas.openxmlformats.org/officeDocument/2006/relationships/slideLayout" Target="../slideLayouts/slideLayout16.xml" /><Relationship Id="rId7" Type="http://schemas.openxmlformats.org/officeDocument/2006/relationships/slideLayout" Target="../slideLayouts/slideLayout17.xml" /><Relationship Id="rId8" Type="http://schemas.openxmlformats.org/officeDocument/2006/relationships/slideLayout" Target="../slideLayouts/slideLayout18.xml" /><Relationship Id="rId9" Type="http://schemas.openxmlformats.org/officeDocument/2006/relationships/slideLayout" Target="../slideLayouts/slideLayout1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pPr/>
              <a:t>2020/7/12</a:t>
            </a:fld>
            <a:endParaRPr lang="zh-CN" altLang="en-US"/>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pPr/>
              <a:t>0</a:t>
            </a:fld>
            <a:endParaRPr lang="zh-CN" altLang="en-US"/>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pPr/>
              <a:t>2020/7/12</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p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image" Target="../media/image4.png" /><Relationship Id="rId3" Type="http://schemas.microsoft.com/office/2007/relationships/hdphoto" Target="../media/image5.wdp" /><Relationship Id="rId4" Type="http://schemas.openxmlformats.org/officeDocument/2006/relationships/tags" Target="../tags/tag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NULL" TargetMode="External" /><Relationship Id="rId4" Type="http://schemas.openxmlformats.org/officeDocument/2006/relationships/image" Target="../media/image6.jpeg" /><Relationship Id="rId5" Type="http://schemas.openxmlformats.org/officeDocument/2006/relationships/image" Target="../media/image7.png" /><Relationship Id="rId6" Type="http://schemas.openxmlformats.org/officeDocument/2006/relationships/tags" Target="../tags/tag9.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8.xml" /><Relationship Id="rId11" Type="http://schemas.openxmlformats.org/officeDocument/2006/relationships/tags" Target="../tags/tag19.xml" /><Relationship Id="rId12" Type="http://schemas.openxmlformats.org/officeDocument/2006/relationships/tags" Target="../tags/tag20.xml" /><Relationship Id="rId13" Type="http://schemas.openxmlformats.org/officeDocument/2006/relationships/tags" Target="../tags/tag21.xml" /><Relationship Id="rId14" Type="http://schemas.openxmlformats.org/officeDocument/2006/relationships/tags" Target="../tags/tag22.xml" /><Relationship Id="rId15" Type="http://schemas.openxmlformats.org/officeDocument/2006/relationships/tags" Target="../tags/tag23.xml" /><Relationship Id="rId16" Type="http://schemas.openxmlformats.org/officeDocument/2006/relationships/tags" Target="../tags/tag24.xml" /><Relationship Id="rId17" Type="http://schemas.openxmlformats.org/officeDocument/2006/relationships/tags" Target="../tags/tag25.xml" /><Relationship Id="rId18" Type="http://schemas.openxmlformats.org/officeDocument/2006/relationships/tags" Target="../tags/tag26.xml" /><Relationship Id="rId19" Type="http://schemas.openxmlformats.org/officeDocument/2006/relationships/image" Target="../media/image8.png" /><Relationship Id="rId2" Type="http://schemas.openxmlformats.org/officeDocument/2006/relationships/tags" Target="../tags/tag10.xml" /><Relationship Id="rId20" Type="http://schemas.microsoft.com/office/2007/relationships/hdphoto" Target="../media/image9.wdp" /><Relationship Id="rId21" Type="http://schemas.openxmlformats.org/officeDocument/2006/relationships/tags" Target="../tags/tag27.xml" /><Relationship Id="rId22" Type="http://schemas.openxmlformats.org/officeDocument/2006/relationships/image" Target="../media/image4.png" /><Relationship Id="rId23" Type="http://schemas.microsoft.com/office/2007/relationships/hdphoto" Target="../media/image10.wdp" /><Relationship Id="rId24" Type="http://schemas.openxmlformats.org/officeDocument/2006/relationships/tags" Target="../tags/tag28.xml" /><Relationship Id="rId3" Type="http://schemas.openxmlformats.org/officeDocument/2006/relationships/tags" Target="../tags/tag11.xml" /><Relationship Id="rId4" Type="http://schemas.openxmlformats.org/officeDocument/2006/relationships/tags" Target="../tags/tag12.xml" /><Relationship Id="rId5" Type="http://schemas.openxmlformats.org/officeDocument/2006/relationships/tags" Target="../tags/tag13.xml" /><Relationship Id="rId6" Type="http://schemas.openxmlformats.org/officeDocument/2006/relationships/tags" Target="../tags/tag14.xml" /><Relationship Id="rId7" Type="http://schemas.openxmlformats.org/officeDocument/2006/relationships/tags" Target="../tags/tag15.xml" /><Relationship Id="rId8" Type="http://schemas.openxmlformats.org/officeDocument/2006/relationships/tags" Target="../tags/tag16.xml" /><Relationship Id="rId9" Type="http://schemas.openxmlformats.org/officeDocument/2006/relationships/tags" Target="../tags/tag1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microsoft.com/office/2007/relationships/hdphoto" Target="../media/image11.wdp" /><Relationship Id="rId4" Type="http://schemas.openxmlformats.org/officeDocument/2006/relationships/tags" Target="../tags/tag29.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8.png" /><Relationship Id="rId4" Type="http://schemas.microsoft.com/office/2007/relationships/hdphoto" Target="../media/image12.wdp" /><Relationship Id="rId5" Type="http://schemas.openxmlformats.org/officeDocument/2006/relationships/tags" Target="../tags/tag30.xml" /><Relationship Id="rId6" Type="http://schemas.openxmlformats.org/officeDocument/2006/relationships/tags" Target="../tags/tag3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 Id="rId3" Type="http://schemas.openxmlformats.org/officeDocument/2006/relationships/tags" Target="../tags/tag3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 Id="rId3" Type="http://schemas.openxmlformats.org/officeDocument/2006/relationships/image" Target="../media/image15.jpeg" /><Relationship Id="rId4" Type="http://schemas.openxmlformats.org/officeDocument/2006/relationships/image" Target="../media/image8.png" /><Relationship Id="rId5" Type="http://schemas.microsoft.com/office/2007/relationships/hdphoto" Target="../media/image16.wdp" /><Relationship Id="rId6" Type="http://schemas.openxmlformats.org/officeDocument/2006/relationships/tags" Target="../tags/tag33.xml" /><Relationship Id="rId7" Type="http://schemas.openxmlformats.org/officeDocument/2006/relationships/image" Target="../media/image4.png" /><Relationship Id="rId8" Type="http://schemas.microsoft.com/office/2007/relationships/hdphoto" Target="../media/image17.wdp" /><Relationship Id="rId9" Type="http://schemas.openxmlformats.org/officeDocument/2006/relationships/tags" Target="../tags/tag3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microsoft.com/office/2007/relationships/hdphoto" Target="../media/image18.wdp" /><Relationship Id="rId4" Type="http://schemas.openxmlformats.org/officeDocument/2006/relationships/tags" Target="../tags/tag35.xml" /><Relationship Id="rId5" Type="http://schemas.openxmlformats.org/officeDocument/2006/relationships/image" Target="../media/image19.jpeg" /><Relationship Id="rId6" Type="http://schemas.openxmlformats.org/officeDocument/2006/relationships/tags" Target="../tags/tag3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microsoft.com/office/2007/relationships/hdphoto" Target="../media/image20.wdp" /><Relationship Id="rId4" Type="http://schemas.openxmlformats.org/officeDocument/2006/relationships/tags" Target="../tags/tag37.xml" /><Relationship Id="rId5" Type="http://schemas.openxmlformats.org/officeDocument/2006/relationships/tags" Target="../tags/tag38.xml" /><Relationship Id="rId6" Type="http://schemas.openxmlformats.org/officeDocument/2006/relationships/image" Target="../media/image21.jpeg" /><Relationship Id="rId7" Type="http://schemas.openxmlformats.org/officeDocument/2006/relationships/image" Target="../media/image22.jpeg" /><Relationship Id="rId8" Type="http://schemas.openxmlformats.org/officeDocument/2006/relationships/tags" Target="../tags/tag3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tags" Target="../tags/tag40.xml" /><Relationship Id="rId4" Type="http://schemas.openxmlformats.org/officeDocument/2006/relationships/tags" Target="../tags/tag41.xml" /><Relationship Id="rId5" Type="http://schemas.openxmlformats.org/officeDocument/2006/relationships/tags" Target="../tags/tag42.xml" /><Relationship Id="rId6" Type="http://schemas.openxmlformats.org/officeDocument/2006/relationships/tags" Target="../tags/tag43.xml" /><Relationship Id="rId7" Type="http://schemas.openxmlformats.org/officeDocument/2006/relationships/tags" Target="../tags/tag44.xml" /><Relationship Id="rId8" Type="http://schemas.openxmlformats.org/officeDocument/2006/relationships/tags" Target="../tags/tag4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microsoft.com/office/2007/relationships/diagramDrawing" Target="../diagrams/drawing1.xml" /><Relationship Id="rId3" Type="http://schemas.openxmlformats.org/officeDocument/2006/relationships/diagramData" Target="../diagrams/data1.xml" /><Relationship Id="rId4" Type="http://schemas.openxmlformats.org/officeDocument/2006/relationships/diagramLayout" Target="../diagrams/layout1.xml" /><Relationship Id="rId5" Type="http://schemas.openxmlformats.org/officeDocument/2006/relationships/diagramQuickStyle" Target="../diagrams/quickStyle1.xml" /><Relationship Id="rId6" Type="http://schemas.openxmlformats.org/officeDocument/2006/relationships/diagramColors" Target="../diagrams/colors1.xml" /><Relationship Id="rId7" Type="http://schemas.openxmlformats.org/officeDocument/2006/relationships/image" Target="../media/image23.png" /><Relationship Id="rId8" Type="http://schemas.microsoft.com/office/2007/relationships/hdphoto" Target="../media/image24.wdp" /><Relationship Id="rId9" Type="http://schemas.openxmlformats.org/officeDocument/2006/relationships/tags" Target="../tags/tag46.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microsoft.com/office/2007/relationships/hdphoto" Target="../media/image25.wdp" /><Relationship Id="rId4" Type="http://schemas.openxmlformats.org/officeDocument/2006/relationships/tags" Target="../tags/tag4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6.jpeg" /><Relationship Id="rId3" Type="http://schemas.openxmlformats.org/officeDocument/2006/relationships/image" Target="../media/image27.png" /><Relationship Id="rId4" Type="http://schemas.microsoft.com/office/2007/relationships/hdphoto" Target="../media/image28.wdp" /><Relationship Id="rId5" Type="http://schemas.openxmlformats.org/officeDocument/2006/relationships/tags" Target="../tags/tag48.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9.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microsoft.com/office/2007/relationships/hdphoto" Target="../media/image29.wdp" /><Relationship Id="rId4" Type="http://schemas.openxmlformats.org/officeDocument/2006/relationships/tags" Target="../tags/tag50.xml" /><Relationship Id="rId5" Type="http://schemas.openxmlformats.org/officeDocument/2006/relationships/image" Target="../media/image30.png" /><Relationship Id="rId6" Type="http://schemas.microsoft.com/office/2007/relationships/hdphoto" Target="../media/image31.wdp" /><Relationship Id="rId7" Type="http://schemas.openxmlformats.org/officeDocument/2006/relationships/tags" Target="../tags/tag51.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2.xml" /><Relationship Id="rId3" Type="http://schemas.openxmlformats.org/officeDocument/2006/relationships/image" Target="../media/image23.png" /><Relationship Id="rId4" Type="http://schemas.microsoft.com/office/2007/relationships/hdphoto" Target="../media/image32.wdp" /><Relationship Id="rId5" Type="http://schemas.openxmlformats.org/officeDocument/2006/relationships/tags" Target="../tags/tag5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jpeg" /><Relationship Id="rId3" Type="http://schemas.openxmlformats.org/officeDocument/2006/relationships/image" Target="../media/image23.png" /><Relationship Id="rId4" Type="http://schemas.microsoft.com/office/2007/relationships/hdphoto" Target="../media/image34.wdp" /><Relationship Id="rId5" Type="http://schemas.openxmlformats.org/officeDocument/2006/relationships/tags" Target="../tags/tag5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5.xml" /><Relationship Id="rId3" Type="http://schemas.openxmlformats.org/officeDocument/2006/relationships/image" Target="../media/image8.png" /><Relationship Id="rId4" Type="http://schemas.microsoft.com/office/2007/relationships/hdphoto" Target="../media/image35.wdp" /><Relationship Id="rId5" Type="http://schemas.openxmlformats.org/officeDocument/2006/relationships/tags" Target="../tags/tag56.xml" /><Relationship Id="rId6" Type="http://schemas.openxmlformats.org/officeDocument/2006/relationships/image" Target="../media/image4.png" /><Relationship Id="rId7" Type="http://schemas.microsoft.com/office/2007/relationships/hdphoto" Target="../media/image36.wdp" /><Relationship Id="rId8" Type="http://schemas.openxmlformats.org/officeDocument/2006/relationships/tags" Target="../tags/tag5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7.png" /><Relationship Id="rId3" Type="http://schemas.openxmlformats.org/officeDocument/2006/relationships/image" Target="../media/image4.png" /><Relationship Id="rId4" Type="http://schemas.microsoft.com/office/2007/relationships/hdphoto" Target="../media/image38.wdp" /><Relationship Id="rId5" Type="http://schemas.openxmlformats.org/officeDocument/2006/relationships/tags" Target="../tags/tag5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60.xml" /><Relationship Id="rId2" Type="http://schemas.openxmlformats.org/officeDocument/2006/relationships/image" Target="../media/image8.png" /><Relationship Id="rId3" Type="http://schemas.microsoft.com/office/2007/relationships/hdphoto" Target="../media/image39.wdp" /><Relationship Id="rId4" Type="http://schemas.openxmlformats.org/officeDocument/2006/relationships/tags" Target="../tags/tag59.xml" /><Relationship Id="rId5" Type="http://schemas.openxmlformats.org/officeDocument/2006/relationships/image" Target="../media/image40.jpeg" /><Relationship Id="rId6" Type="http://schemas.openxmlformats.org/officeDocument/2006/relationships/image" Target="../media/image41.png" /><Relationship Id="rId7" Type="http://schemas.openxmlformats.org/officeDocument/2006/relationships/image" Target="../media/image42.jpeg" /><Relationship Id="rId8" Type="http://schemas.openxmlformats.org/officeDocument/2006/relationships/image" Target="../media/image4.png" /><Relationship Id="rId9" Type="http://schemas.microsoft.com/office/2007/relationships/hdphoto" Target="../media/image43.wdp"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4.jpeg" /><Relationship Id="rId3" Type="http://schemas.openxmlformats.org/officeDocument/2006/relationships/image" Target="../media/image45.jpeg" /><Relationship Id="rId4" Type="http://schemas.openxmlformats.org/officeDocument/2006/relationships/image" Target="../media/image46.jpeg" /><Relationship Id="rId5" Type="http://schemas.openxmlformats.org/officeDocument/2006/relationships/image" Target="../media/image23.png" /><Relationship Id="rId6" Type="http://schemas.microsoft.com/office/2007/relationships/hdphoto" Target="../media/image47.wdp" /><Relationship Id="rId7" Type="http://schemas.openxmlformats.org/officeDocument/2006/relationships/tags" Target="../tags/tag6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3.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microsoft.com/office/2007/relationships/hdphoto" Target="../media/image48.wdp" /><Relationship Id="rId4" Type="http://schemas.openxmlformats.org/officeDocument/2006/relationships/tags" Target="../tags/tag64.xml" /><Relationship Id="rId5" Type="http://schemas.openxmlformats.org/officeDocument/2006/relationships/image" Target="../media/image49.emf" /><Relationship Id="rId6" Type="http://schemas.openxmlformats.org/officeDocument/2006/relationships/image" Target="../media/image50.png" /><Relationship Id="rId7" Type="http://schemas.openxmlformats.org/officeDocument/2006/relationships/image" Target="../media/image27.png" /><Relationship Id="rId8" Type="http://schemas.microsoft.com/office/2007/relationships/hdphoto" Target="../media/image51.wdp" /><Relationship Id="rId9" Type="http://schemas.openxmlformats.org/officeDocument/2006/relationships/tags" Target="../tags/tag6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microsoft.com/office/2007/relationships/hdphoto" Target="../media/image52.wdp" /><Relationship Id="rId4" Type="http://schemas.openxmlformats.org/officeDocument/2006/relationships/tags" Target="../tags/tag66.xml" /><Relationship Id="rId5" Type="http://schemas.openxmlformats.org/officeDocument/2006/relationships/tags" Target="../tags/tag67.xml" /><Relationship Id="rId6" Type="http://schemas.openxmlformats.org/officeDocument/2006/relationships/image" Target="../media/image53.jpeg" /><Relationship Id="rId7" Type="http://schemas.openxmlformats.org/officeDocument/2006/relationships/image" Target="../media/image54.png" /><Relationship Id="rId8" Type="http://schemas.openxmlformats.org/officeDocument/2006/relationships/tags" Target="../tags/tag68.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38200" y="1611126"/>
            <a:ext cx="10515600" cy="2483115"/>
          </a:xfrm>
        </p:spPr>
        <p:txBody>
          <a:bodyPr>
            <a:noAutofit/>
          </a:bodyPr>
          <a:lstStyle>
            <a:defPPr/>
          </a:lstStyle>
          <a:p>
            <a:pPr fontAlgn="auto">
              <a:lnSpc>
                <a:spcPct val="150000"/>
              </a:lnSpc>
            </a:pPr>
            <a:r>
              <a:rPr lang="zh-CN" altLang="zh-CN" sz="4800">
                <a:latin typeface="+mj-ea"/>
                <a:cs typeface="+mj-lt"/>
              </a:rPr>
              <a:t>第</a:t>
            </a:r>
            <a:r>
              <a:rPr lang="en-US" altLang="zh-CN" sz="4800">
                <a:latin typeface="+mj-ea"/>
                <a:cs typeface="+mj-lt"/>
              </a:rPr>
              <a:t>15</a:t>
            </a:r>
            <a:r>
              <a:rPr lang="zh-CN" altLang="en-US" sz="4800">
                <a:latin typeface="+mj-ea"/>
                <a:cs typeface="+mj-lt"/>
              </a:rPr>
              <a:t>课  十月革命的胜利与苏联的社会主义实践</a:t>
            </a:r>
          </a:p>
        </p:txBody>
      </p:sp>
    </p:spTree>
    <p:custDataLst>
      <p:tags r:id="rId2"/>
    </p:custDataLst>
  </p:cSld>
  <p:clrMapOvr>
    <a:masterClrMapping/>
  </p:clrMapOvr>
  <mc:AlternateContent>
    <mc:Choice xmlns:p14="http://schemas.microsoft.com/office/powerpoint/2010/main" Requires="p14">
      <p:transition spd="slow" advTm="11062" p14:dur="900">
        <p14:warp dir="in"/>
      </p:transition>
    </mc:Choice>
    <mc:Fallback>
      <p:transition spd="slow" advTm="11062">
        <p:fade/>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2">
            <a:alphaModFix amt="44000"/>
            <a:extLst>
              <a:ext uri="{BEBA8EAE-BF5A-486C-A8C5-ECC9F3942E4B}">
                <a14:imgProps xmlns:a14="http://schemas.microsoft.com/office/drawing/2010/main">
                  <a14:imgLayer r:embed="rId3">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4" name="TextBox 3"/>
          <p:cNvSpPr txBox="1"/>
          <p:nvPr/>
        </p:nvSpPr>
        <p:spPr>
          <a:xfrm>
            <a:off x="402408" y="357741"/>
            <a:ext cx="11656914" cy="5632311"/>
          </a:xfrm>
          <a:prstGeom prst="rect">
            <a:avLst/>
          </a:prstGeom>
          <a:noFill/>
          <a:ln>
            <a:solidFill>
              <a:schemeClr val="tx1"/>
            </a:solidFill>
          </a:ln>
        </p:spPr>
        <p:txBody>
          <a:bodyPr wrap="square" rtlCol="0">
            <a:spAutoFit/>
          </a:bodyPr>
          <a:lstStyle>
            <a:defPPr/>
          </a:lstStyle>
          <a:p>
            <a:pPr>
              <a:lnSpc>
                <a:spcPct val="150000"/>
              </a:lnSpc>
            </a:pPr>
            <a:r>
              <a:rPr lang="zh-CN" altLang="en-US" sz="2400" b="1">
                <a:latin typeface="楷体" panose="02010609060101010101" pitchFamily="49" charset="-122"/>
                <a:ea typeface="楷体" panose="02010609060101010101" pitchFamily="49" charset="-122"/>
                <a:cs typeface="楷体" panose="02010609060101010101" pitchFamily="49" charset="-122"/>
              </a:rPr>
              <a:t>一、十月革命</a:t>
            </a:r>
          </a:p>
          <a:p>
            <a:pPr>
              <a:lnSpc>
                <a:spcPct val="150000"/>
              </a:lnSpc>
            </a:pPr>
            <a:r>
              <a:rPr lang="zh-CN" altLang="en-US" sz="2400" b="1">
                <a:latin typeface="楷体" panose="02010609060101010101" pitchFamily="49" charset="-122"/>
                <a:ea typeface="楷体" panose="02010609060101010101" pitchFamily="49" charset="-122"/>
                <a:cs typeface="楷体" panose="02010609060101010101" pitchFamily="49" charset="-122"/>
              </a:rPr>
              <a:t>俄国十月社会主义革命发生的背景。</a:t>
            </a:r>
          </a:p>
          <a:p>
            <a:pPr>
              <a:lnSpc>
                <a:spcPct val="150000"/>
              </a:lnSpc>
            </a:pPr>
            <a:r>
              <a:rPr lang="en-US" altLang="zh-CN" sz="2400" b="1">
                <a:latin typeface="楷体" panose="02010609060101010101" pitchFamily="49" charset="-122"/>
                <a:ea typeface="楷体" panose="02010609060101010101" pitchFamily="49" charset="-122"/>
                <a:cs typeface="楷体" panose="02010609060101010101" pitchFamily="49" charset="-122"/>
              </a:rPr>
              <a:t>1.</a:t>
            </a:r>
            <a:r>
              <a:rPr lang="zh-CN" altLang="en-US" sz="2400" b="1">
                <a:latin typeface="楷体" panose="02010609060101010101" pitchFamily="49" charset="-122"/>
                <a:ea typeface="楷体" panose="02010609060101010101" pitchFamily="49" charset="-122"/>
                <a:cs typeface="楷体" panose="02010609060101010101" pitchFamily="49" charset="-122"/>
              </a:rPr>
              <a:t>经济：俄国进入帝国主义阶段，在列强中处于落后地位。</a:t>
            </a:r>
          </a:p>
          <a:p>
            <a:pPr>
              <a:lnSpc>
                <a:spcPct val="150000"/>
              </a:lnSpc>
            </a:pPr>
            <a:r>
              <a:rPr lang="en-US" altLang="zh-CN" sz="2400" b="1" smtClean="0">
                <a:latin typeface="楷体" panose="02010609060101010101" pitchFamily="49" charset="-122"/>
                <a:ea typeface="楷体" panose="02010609060101010101" pitchFamily="49" charset="-122"/>
                <a:cs typeface="楷体" panose="02010609060101010101" pitchFamily="49" charset="-122"/>
              </a:rPr>
              <a:t>2.</a:t>
            </a:r>
            <a:r>
              <a:rPr lang="zh-CN" altLang="en-US" sz="2400" b="1" smtClean="0">
                <a:latin typeface="楷体" panose="02010609060101010101" pitchFamily="49" charset="-122"/>
                <a:ea typeface="楷体" panose="02010609060101010101" pitchFamily="49" charset="-122"/>
                <a:cs typeface="楷体" panose="02010609060101010101" pitchFamily="49" charset="-122"/>
              </a:rPr>
              <a:t>政治：沙皇专制统治下，社会矛盾尖锐。</a:t>
            </a:r>
          </a:p>
          <a:p>
            <a:pPr>
              <a:lnSpc>
                <a:spcPct val="150000"/>
              </a:lnSpc>
            </a:pPr>
            <a:r>
              <a:rPr lang="en-US" altLang="zh-CN" sz="2400" b="1" smtClean="0">
                <a:latin typeface="楷体" panose="02010609060101010101" pitchFamily="49" charset="-122"/>
                <a:ea typeface="楷体" panose="02010609060101010101" pitchFamily="49" charset="-122"/>
                <a:cs typeface="楷体" panose="02010609060101010101" pitchFamily="49" charset="-122"/>
              </a:rPr>
              <a:t>3</a:t>
            </a:r>
            <a:r>
              <a:rPr lang="en-US" altLang="zh-CN" sz="2400" b="1">
                <a:latin typeface="楷体" panose="02010609060101010101" pitchFamily="49" charset="-122"/>
                <a:ea typeface="楷体" panose="02010609060101010101" pitchFamily="49" charset="-122"/>
                <a:cs typeface="楷体" panose="02010609060101010101" pitchFamily="49" charset="-122"/>
              </a:rPr>
              <a:t>.</a:t>
            </a:r>
            <a:r>
              <a:rPr lang="zh-CN" altLang="en-US" sz="2400" b="1">
                <a:latin typeface="楷体" panose="02010609060101010101" pitchFamily="49" charset="-122"/>
                <a:ea typeface="楷体" panose="02010609060101010101" pitchFamily="49" charset="-122"/>
                <a:cs typeface="楷体" panose="02010609060101010101" pitchFamily="49" charset="-122"/>
              </a:rPr>
              <a:t>外部：战争激化了社会矛盾，俄国反动统治摇摇欲坠。</a:t>
            </a:r>
          </a:p>
          <a:p>
            <a:pPr>
              <a:lnSpc>
                <a:spcPct val="150000"/>
              </a:lnSpc>
            </a:pPr>
            <a:r>
              <a:rPr lang="zh-CN" altLang="en-US" sz="2400" b="1">
                <a:latin typeface="楷体" panose="02010609060101010101" pitchFamily="49" charset="-122"/>
                <a:ea typeface="楷体" panose="02010609060101010101" pitchFamily="49" charset="-122"/>
                <a:cs typeface="楷体" panose="02010609060101010101" pitchFamily="49" charset="-122"/>
              </a:rPr>
              <a:t>（二）革命的主观条件初步具备</a:t>
            </a:r>
          </a:p>
          <a:p>
            <a:pPr>
              <a:lnSpc>
                <a:spcPct val="150000"/>
              </a:lnSpc>
            </a:pPr>
            <a:r>
              <a:rPr lang="en-US" altLang="zh-CN" sz="2400" b="1">
                <a:latin typeface="楷体" panose="02010609060101010101" pitchFamily="49" charset="-122"/>
                <a:ea typeface="楷体" panose="02010609060101010101" pitchFamily="49" charset="-122"/>
                <a:cs typeface="楷体" panose="02010609060101010101" pitchFamily="49" charset="-122"/>
              </a:rPr>
              <a:t>1.</a:t>
            </a:r>
            <a:r>
              <a:rPr lang="zh-CN" altLang="en-US" sz="2400" b="1">
                <a:latin typeface="楷体" panose="02010609060101010101" pitchFamily="49" charset="-122"/>
                <a:ea typeface="楷体" panose="02010609060101010101" pitchFamily="49" charset="-122"/>
                <a:cs typeface="楷体" panose="02010609060101010101" pitchFamily="49" charset="-122"/>
              </a:rPr>
              <a:t>阶级：无产阶级壮大</a:t>
            </a:r>
          </a:p>
          <a:p>
            <a:pPr>
              <a:lnSpc>
                <a:spcPct val="150000"/>
              </a:lnSpc>
            </a:pPr>
            <a:r>
              <a:rPr lang="en-US" altLang="zh-CN" sz="2400" b="1">
                <a:latin typeface="楷体" panose="02010609060101010101" pitchFamily="49" charset="-122"/>
                <a:ea typeface="楷体" panose="02010609060101010101" pitchFamily="49" charset="-122"/>
                <a:cs typeface="楷体" panose="02010609060101010101" pitchFamily="49" charset="-122"/>
              </a:rPr>
              <a:t>2.</a:t>
            </a:r>
            <a:r>
              <a:rPr lang="zh-CN" altLang="en-US" sz="2400" b="1">
                <a:latin typeface="楷体" panose="02010609060101010101" pitchFamily="49" charset="-122"/>
                <a:ea typeface="楷体" panose="02010609060101010101" pitchFamily="49" charset="-122"/>
                <a:cs typeface="楷体" panose="02010609060101010101" pitchFamily="49" charset="-122"/>
              </a:rPr>
              <a:t>组织：布尔什维克党成熟</a:t>
            </a:r>
          </a:p>
          <a:p>
            <a:pPr>
              <a:lnSpc>
                <a:spcPct val="150000"/>
              </a:lnSpc>
            </a:pPr>
            <a:r>
              <a:rPr lang="en-US" altLang="zh-CN" sz="2400" b="1">
                <a:latin typeface="楷体" panose="02010609060101010101" pitchFamily="49" charset="-122"/>
                <a:ea typeface="楷体" panose="02010609060101010101" pitchFamily="49" charset="-122"/>
                <a:cs typeface="楷体" panose="02010609060101010101" pitchFamily="49" charset="-122"/>
              </a:rPr>
              <a:t>3.</a:t>
            </a:r>
            <a:r>
              <a:rPr lang="zh-CN" altLang="en-US" sz="2400" b="1">
                <a:latin typeface="楷体" panose="02010609060101010101" pitchFamily="49" charset="-122"/>
                <a:ea typeface="楷体" panose="02010609060101010101" pitchFamily="49" charset="-122"/>
                <a:cs typeface="楷体" panose="02010609060101010101" pitchFamily="49" charset="-122"/>
              </a:rPr>
              <a:t>思想：成熟革命理论</a:t>
            </a:r>
            <a:r>
              <a:rPr lang="en-US" altLang="zh-CN" sz="2400" b="1">
                <a:latin typeface="楷体" panose="02010609060101010101" pitchFamily="49" charset="-122"/>
                <a:ea typeface="楷体" panose="02010609060101010101" pitchFamily="49" charset="-122"/>
                <a:cs typeface="楷体" panose="02010609060101010101" pitchFamily="49" charset="-122"/>
              </a:rPr>
              <a:t>—</a:t>
            </a:r>
            <a:r>
              <a:rPr lang="zh-CN" altLang="en-US" sz="2400" b="1">
                <a:latin typeface="楷体" panose="02010609060101010101" pitchFamily="49" charset="-122"/>
                <a:ea typeface="楷体" panose="02010609060101010101" pitchFamily="49" charset="-122"/>
                <a:cs typeface="楷体" panose="02010609060101010101" pitchFamily="49" charset="-122"/>
              </a:rPr>
              <a:t>马列主义</a:t>
            </a:r>
          </a:p>
          <a:p>
            <a:pPr>
              <a:lnSpc>
                <a:spcPct val="150000"/>
              </a:lnSpc>
            </a:pPr>
            <a:r>
              <a:rPr lang="en-US" altLang="zh-CN" sz="2400" b="1">
                <a:latin typeface="楷体" panose="02010609060101010101" pitchFamily="49" charset="-122"/>
                <a:ea typeface="楷体" panose="02010609060101010101" pitchFamily="49" charset="-122"/>
                <a:cs typeface="楷体" panose="02010609060101010101" pitchFamily="49" charset="-122"/>
              </a:rPr>
              <a:t>4.</a:t>
            </a:r>
            <a:r>
              <a:rPr lang="zh-CN" altLang="en-US" sz="2400" b="1">
                <a:latin typeface="楷体" panose="02010609060101010101" pitchFamily="49" charset="-122"/>
                <a:ea typeface="楷体" panose="02010609060101010101" pitchFamily="49" charset="-122"/>
                <a:cs typeface="楷体" panose="02010609060101010101" pitchFamily="49" charset="-122"/>
              </a:rPr>
              <a:t>群众：工农联盟</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p:txBody>
      </p:sp>
    </p:spTree>
    <p:custDataLst>
      <p:tags r:id="rId4"/>
    </p:custDataLst>
  </p:cSld>
  <p:clrMapOvr>
    <a:masterClrMapping/>
  </p:clrMapOvr>
  <p:transition advTm="132982">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6818" name="内容占位符 76817" descr="C:/Documents and Settings/Administrator/桌面/第5课/http:/www.1-123.com/1zhenzhi/IMAGES/413.jpg"/>
          <p:cNvPicPr>
            <a:picLocks noGrp="1" noChangeAspect="1"/>
          </p:cNvPicPr>
          <p:nvPr>
            <p:ph idx="4294967295"/>
          </p:nvPr>
        </p:nvPicPr>
        <p:blipFill>
          <a:blip r:embed="rId4" r:link="rId3"/>
          <a:stretch>
            <a:fillRect/>
          </a:stretch>
        </p:blipFill>
        <p:spPr>
          <a:xfrm>
            <a:off x="29210" y="1027430"/>
            <a:ext cx="3078480" cy="4516755"/>
          </a:xfrm>
        </p:spPr>
      </p:pic>
      <p:sp>
        <p:nvSpPr>
          <p:cNvPr id="3" name="内容占位符 2"/>
          <p:cNvSpPr>
            <a:spLocks noGrp="1"/>
          </p:cNvSpPr>
          <p:nvPr>
            <p:ph idx="1"/>
          </p:nvPr>
        </p:nvSpPr>
        <p:spPr>
          <a:xfrm>
            <a:off x="3144520" y="996087"/>
            <a:ext cx="9023350" cy="5459822"/>
          </a:xfrm>
        </p:spPr>
        <p:txBody>
          <a:bodyPr>
            <a:normAutofit/>
          </a:bodyPr>
          <a:lstStyle>
            <a:defPPr/>
          </a:lstStyle>
          <a:p>
            <a:pPr fontAlgn="auto">
              <a:lnSpc>
                <a:spcPct val="150000"/>
              </a:lnSpc>
              <a:buFont typeface="Wingdings" panose="05000000000000000000" pitchFamily="2" charset="2"/>
              <a:buChar char="u"/>
            </a:pPr>
            <a:r>
              <a:rPr lang="en-US" altLang="zh-CN">
                <a:latin typeface="楷体" panose="02010609060101010101" pitchFamily="49" charset="-122"/>
                <a:ea typeface="楷体" panose="02010609060101010101" pitchFamily="49" charset="-122"/>
                <a:sym typeface="+mn-ea"/>
              </a:rPr>
              <a:t>1895</a:t>
            </a:r>
            <a:r>
              <a:rPr lang="zh-CN" altLang="en-US">
                <a:latin typeface="楷体" panose="02010609060101010101" pitchFamily="49" charset="-122"/>
                <a:ea typeface="楷体" panose="02010609060101010101" pitchFamily="49" charset="-122"/>
                <a:sym typeface="+mn-ea"/>
              </a:rPr>
              <a:t>年</a:t>
            </a:r>
            <a:r>
              <a:rPr lang="zh-CN" altLang="zh-CN">
                <a:latin typeface="楷体" panose="02010609060101010101" pitchFamily="49" charset="-122"/>
                <a:ea typeface="楷体" panose="02010609060101010101" pitchFamily="49" charset="-122"/>
                <a:sym typeface="+mn-ea"/>
              </a:rPr>
              <a:t>，列宁组织</a:t>
            </a:r>
            <a:r>
              <a:rPr lang="en-US" altLang="zh-CN">
                <a:latin typeface="楷体" panose="02010609060101010101" pitchFamily="49" charset="-122"/>
                <a:ea typeface="楷体" panose="02010609060101010101" pitchFamily="49" charset="-122"/>
                <a:sym typeface="+mn-ea"/>
              </a:rPr>
              <a:t>“</a:t>
            </a:r>
            <a:r>
              <a:rPr lang="zh-CN" altLang="en-US">
                <a:latin typeface="楷体" panose="02010609060101010101" pitchFamily="49" charset="-122"/>
                <a:ea typeface="楷体" panose="02010609060101010101" pitchFamily="49" charset="-122"/>
                <a:sym typeface="+mn-ea"/>
              </a:rPr>
              <a:t>工人阶级解放斗争协会</a:t>
            </a:r>
            <a:r>
              <a:rPr lang="en-US" altLang="zh-CN">
                <a:latin typeface="楷体" panose="02010609060101010101" pitchFamily="49" charset="-122"/>
                <a:ea typeface="楷体" panose="02010609060101010101" pitchFamily="49" charset="-122"/>
                <a:sym typeface="+mn-ea"/>
              </a:rPr>
              <a:t>”</a:t>
            </a:r>
            <a:r>
              <a:rPr lang="zh-CN" altLang="en-US">
                <a:latin typeface="楷体" panose="02010609060101010101" pitchFamily="49" charset="-122"/>
                <a:ea typeface="楷体" panose="02010609060101010101" pitchFamily="49" charset="-122"/>
                <a:sym typeface="+mn-ea"/>
              </a:rPr>
              <a:t>。</a:t>
            </a:r>
          </a:p>
          <a:p>
            <a:pPr fontAlgn="auto">
              <a:lnSpc>
                <a:spcPct val="150000"/>
              </a:lnSpc>
              <a:buFont typeface="Wingdings" panose="05000000000000000000" charset="0"/>
              <a:buChar char="u"/>
            </a:pPr>
            <a:r>
              <a:rPr lang="en-US" altLang="zh-CN">
                <a:latin typeface="楷体" panose="02010609060101010101" pitchFamily="49" charset="-122"/>
                <a:ea typeface="楷体" panose="02010609060101010101" pitchFamily="49" charset="-122"/>
                <a:sym typeface="+mn-ea"/>
              </a:rPr>
              <a:t>1898</a:t>
            </a:r>
            <a:r>
              <a:rPr lang="zh-CN" altLang="en-US">
                <a:latin typeface="楷体" panose="02010609060101010101" pitchFamily="49" charset="-122"/>
                <a:ea typeface="楷体" panose="02010609060101010101" pitchFamily="49" charset="-122"/>
                <a:sym typeface="+mn-ea"/>
              </a:rPr>
              <a:t>年</a:t>
            </a:r>
            <a:r>
              <a:rPr lang="zh-CN" altLang="zh-CN">
                <a:latin typeface="楷体" panose="02010609060101010101" pitchFamily="49" charset="-122"/>
                <a:ea typeface="楷体" panose="02010609060101010101" pitchFamily="49" charset="-122"/>
                <a:sym typeface="+mn-ea"/>
              </a:rPr>
              <a:t>，在列宁催促下，俄国</a:t>
            </a:r>
            <a:r>
              <a:rPr lang="zh-CN" altLang="zh-CN">
                <a:solidFill>
                  <a:srgbClr val="FF0000"/>
                </a:solidFill>
                <a:latin typeface="楷体" panose="02010609060101010101" pitchFamily="49" charset="-122"/>
                <a:ea typeface="楷体" panose="02010609060101010101" pitchFamily="49" charset="-122"/>
                <a:sym typeface="+mn-ea"/>
              </a:rPr>
              <a:t>社会民主工党第一次代表大会召开</a:t>
            </a:r>
            <a:r>
              <a:rPr lang="zh-CN" altLang="zh-CN">
                <a:latin typeface="楷体" panose="02010609060101010101" pitchFamily="49" charset="-122"/>
                <a:ea typeface="楷体" panose="02010609060101010101" pitchFamily="49" charset="-122"/>
                <a:sym typeface="+mn-ea"/>
              </a:rPr>
              <a:t>。</a:t>
            </a:r>
            <a:endParaRPr lang="zh-CN" altLang="zh-CN">
              <a:latin typeface="楷体" panose="02010609060101010101" pitchFamily="49" charset="-122"/>
              <a:ea typeface="楷体" panose="02010609060101010101" pitchFamily="49" charset="-122"/>
            </a:endParaRPr>
          </a:p>
          <a:p>
            <a:pPr fontAlgn="auto">
              <a:lnSpc>
                <a:spcPct val="150000"/>
              </a:lnSpc>
              <a:buFont typeface="Wingdings" panose="05000000000000000000" charset="0"/>
              <a:buChar char="u"/>
            </a:pPr>
            <a:r>
              <a:rPr lang="en-US" altLang="zh-CN">
                <a:latin typeface="楷体" panose="02010609060101010101" pitchFamily="49" charset="-122"/>
                <a:ea typeface="楷体" panose="02010609060101010101" pitchFamily="49" charset="-122"/>
                <a:sym typeface="+mn-ea"/>
              </a:rPr>
              <a:t>1900</a:t>
            </a:r>
            <a:r>
              <a:rPr lang="zh-CN" altLang="zh-CN">
                <a:latin typeface="楷体" panose="02010609060101010101" pitchFamily="49" charset="-122"/>
                <a:ea typeface="楷体" panose="02010609060101010101" pitchFamily="49" charset="-122"/>
                <a:sym typeface="+mn-ea"/>
              </a:rPr>
              <a:t>年初，列宁流放期满，</a:t>
            </a:r>
            <a:r>
              <a:rPr lang="en-US" altLang="zh-CN">
                <a:latin typeface="楷体" panose="02010609060101010101" pitchFamily="49" charset="-122"/>
                <a:ea typeface="楷体" panose="02010609060101010101" pitchFamily="49" charset="-122"/>
                <a:sym typeface="+mn-ea"/>
              </a:rPr>
              <a:t>7</a:t>
            </a:r>
            <a:r>
              <a:rPr lang="zh-CN" altLang="en-US">
                <a:latin typeface="楷体" panose="02010609060101010101" pitchFamily="49" charset="-122"/>
                <a:ea typeface="楷体" panose="02010609060101010101" pitchFamily="49" charset="-122"/>
                <a:sym typeface="+mn-ea"/>
              </a:rPr>
              <a:t>月回国后在德国创办了马克思主义者的第一张全俄政治报纸</a:t>
            </a:r>
            <a:r>
              <a:rPr lang="zh-CN" altLang="en-US" u="sng">
                <a:solidFill>
                  <a:srgbClr val="FF0000"/>
                </a:solidFill>
                <a:latin typeface="楷体" panose="02010609060101010101" pitchFamily="49" charset="-122"/>
                <a:ea typeface="楷体" panose="02010609060101010101" pitchFamily="49" charset="-122"/>
                <a:sym typeface="+mn-ea"/>
              </a:rPr>
              <a:t>《火星报》</a:t>
            </a:r>
            <a:r>
              <a:rPr lang="zh-CN" altLang="en-US" u="sng">
                <a:latin typeface="楷体" panose="02010609060101010101" pitchFamily="49" charset="-122"/>
                <a:ea typeface="楷体" panose="02010609060101010101" pitchFamily="49" charset="-122"/>
                <a:sym typeface="+mn-ea"/>
              </a:rPr>
              <a:t>，为俄国建立新型的无产阶级政党作了</a:t>
            </a:r>
            <a:r>
              <a:rPr lang="zh-CN" altLang="en-US" u="sng">
                <a:solidFill>
                  <a:srgbClr val="FF0000"/>
                </a:solidFill>
                <a:latin typeface="楷体" panose="02010609060101010101" pitchFamily="49" charset="-122"/>
                <a:ea typeface="楷体" panose="02010609060101010101" pitchFamily="49" charset="-122"/>
                <a:sym typeface="+mn-ea"/>
              </a:rPr>
              <a:t>思想上和组织上</a:t>
            </a:r>
            <a:r>
              <a:rPr lang="zh-CN" altLang="en-US" u="sng">
                <a:latin typeface="楷体" panose="02010609060101010101" pitchFamily="49" charset="-122"/>
                <a:ea typeface="楷体" panose="02010609060101010101" pitchFamily="49" charset="-122"/>
                <a:sym typeface="+mn-ea"/>
              </a:rPr>
              <a:t>的准备</a:t>
            </a:r>
            <a:r>
              <a:rPr lang="zh-CN" altLang="en-US">
                <a:latin typeface="楷体" panose="02010609060101010101" pitchFamily="49" charset="-122"/>
                <a:ea typeface="楷体" panose="02010609060101010101" pitchFamily="49" charset="-122"/>
                <a:sym typeface="+mn-ea"/>
              </a:rPr>
              <a:t>。</a:t>
            </a:r>
            <a:endParaRPr lang="zh-CN" altLang="zh-CN">
              <a:latin typeface="楷体" panose="02010609060101010101" pitchFamily="49" charset="-122"/>
              <a:ea typeface="楷体" panose="02010609060101010101" pitchFamily="49" charset="-122"/>
              <a:sym typeface="+mn-ea"/>
            </a:endParaRPr>
          </a:p>
          <a:p>
            <a:pPr fontAlgn="auto">
              <a:lnSpc>
                <a:spcPct val="150000"/>
              </a:lnSpc>
              <a:buFont typeface="Wingdings" panose="05000000000000000000" charset="0"/>
              <a:buChar char="u"/>
            </a:pPr>
            <a:r>
              <a:rPr lang="en-US" altLang="zh-CN">
                <a:latin typeface="楷体" panose="02010609060101010101" pitchFamily="49" charset="-122"/>
                <a:ea typeface="楷体" panose="02010609060101010101" pitchFamily="49" charset="-122"/>
                <a:sym typeface="+mn-ea"/>
              </a:rPr>
              <a:t>1903</a:t>
            </a:r>
            <a:r>
              <a:rPr lang="zh-CN" altLang="en-US">
                <a:latin typeface="楷体" panose="02010609060101010101" pitchFamily="49" charset="-122"/>
                <a:ea typeface="楷体" panose="02010609060101010101" pitchFamily="49" charset="-122"/>
                <a:sym typeface="+mn-ea"/>
              </a:rPr>
              <a:t>年</a:t>
            </a:r>
            <a:r>
              <a:rPr lang="zh-CN" altLang="zh-CN">
                <a:latin typeface="楷体" panose="02010609060101010101" pitchFamily="49" charset="-122"/>
                <a:ea typeface="楷体" panose="02010609060101010101" pitchFamily="49" charset="-122"/>
                <a:sym typeface="+mn-ea"/>
              </a:rPr>
              <a:t>，俄国社会民主工党召开第二次代表大会。在列宁坚持下，大会通过党纲，把争取建立无产阶级专政列为党的基本任务。布尔什维克党的建立及其思想体系的产生，</a:t>
            </a:r>
            <a:r>
              <a:rPr lang="zh-CN" altLang="zh-CN">
                <a:solidFill>
                  <a:srgbClr val="FF0000"/>
                </a:solidFill>
                <a:latin typeface="楷体" panose="02010609060101010101" pitchFamily="49" charset="-122"/>
                <a:ea typeface="楷体" panose="02010609060101010101" pitchFamily="49" charset="-122"/>
                <a:sym typeface="+mn-ea"/>
              </a:rPr>
              <a:t>标志着列宁主义的诞生。</a:t>
            </a:r>
            <a:endParaRPr lang="zh-CN" altLang="en-US">
              <a:latin typeface="楷体" panose="02010609060101010101" pitchFamily="49" charset="-122"/>
              <a:ea typeface="楷体" panose="02010609060101010101" pitchFamily="49" charset="-122"/>
            </a:endParaRPr>
          </a:p>
        </p:txBody>
      </p:sp>
      <p:sp>
        <p:nvSpPr>
          <p:cNvPr id="5" name="文本框 4"/>
          <p:cNvSpPr txBox="1"/>
          <p:nvPr/>
        </p:nvSpPr>
        <p:spPr>
          <a:xfrm>
            <a:off x="81280" y="5679439"/>
            <a:ext cx="2974340" cy="830997"/>
          </a:xfrm>
          <a:prstGeom prst="rect">
            <a:avLst/>
          </a:prstGeom>
          <a:noFill/>
        </p:spPr>
        <p:txBody>
          <a:bodyPr wrap="square" rtlCol="0">
            <a:spAutoFit/>
          </a:bodyPr>
          <a:lstStyle>
            <a:defPPr/>
          </a:lstStyle>
          <a:p>
            <a:pPr algn="ctr"/>
            <a:r>
              <a:rPr lang="zh-CN" altLang="zh-CN" sz="2400">
                <a:latin typeface="楷体" panose="02010609060101010101" pitchFamily="49" charset="-122"/>
                <a:ea typeface="楷体" panose="02010609060101010101" pitchFamily="49" charset="-122"/>
              </a:rPr>
              <a:t>列</a:t>
            </a:r>
            <a:r>
              <a:rPr lang="en-US" altLang="zh-CN" sz="2400">
                <a:latin typeface="楷体" panose="02010609060101010101" pitchFamily="49" charset="-122"/>
                <a:ea typeface="楷体" panose="02010609060101010101" pitchFamily="49" charset="-122"/>
              </a:rPr>
              <a:t> </a:t>
            </a:r>
            <a:r>
              <a:rPr lang="zh-CN" altLang="zh-CN" sz="2400">
                <a:latin typeface="楷体" panose="02010609060101010101" pitchFamily="49" charset="-122"/>
                <a:ea typeface="楷体" panose="02010609060101010101" pitchFamily="49" charset="-122"/>
              </a:rPr>
              <a:t>宁 </a:t>
            </a:r>
            <a:endParaRPr lang="en-US" altLang="zh-CN" sz="2400">
              <a:latin typeface="楷体" panose="02010609060101010101" pitchFamily="49" charset="-122"/>
              <a:ea typeface="楷体" panose="02010609060101010101" pitchFamily="49" charset="-122"/>
            </a:endParaRPr>
          </a:p>
          <a:p>
            <a:pPr algn="ctr"/>
            <a:r>
              <a:rPr lang="zh-CN" altLang="en-US" sz="2400">
                <a:latin typeface="楷体" panose="02010609060101010101" pitchFamily="49" charset="-122"/>
                <a:ea typeface="楷体" panose="02010609060101010101" pitchFamily="49" charset="-122"/>
              </a:rPr>
              <a:t>（</a:t>
            </a:r>
            <a:r>
              <a:rPr lang="en-US" altLang="zh-CN" sz="2400">
                <a:latin typeface="楷体" panose="02010609060101010101" pitchFamily="49" charset="-122"/>
                <a:ea typeface="楷体" panose="02010609060101010101" pitchFamily="49" charset="-122"/>
              </a:rPr>
              <a:t>1870——1924</a:t>
            </a:r>
            <a:r>
              <a:rPr lang="zh-CN" altLang="en-US" sz="2400">
                <a:latin typeface="楷体" panose="02010609060101010101" pitchFamily="49" charset="-122"/>
                <a:ea typeface="楷体" panose="02010609060101010101" pitchFamily="49" charset="-122"/>
              </a:rPr>
              <a:t>）</a:t>
            </a:r>
          </a:p>
        </p:txBody>
      </p:sp>
      <p:pic>
        <p:nvPicPr>
          <p:cNvPr id="11275" name="Picture 2" descr="C:\Users\Administrator\Desktop\无标题.png"/>
          <p:cNvPicPr>
            <a:picLocks noChangeAspect="1"/>
          </p:cNvPicPr>
          <p:nvPr/>
        </p:nvPicPr>
        <p:blipFill>
          <a:blip r:embed="rId5"/>
          <a:stretch>
            <a:fillRect/>
          </a:stretch>
        </p:blipFill>
        <p:spPr>
          <a:xfrm>
            <a:off x="0" y="941561"/>
            <a:ext cx="3144296" cy="5568875"/>
          </a:xfrm>
          <a:prstGeom prst="rect">
            <a:avLst/>
          </a:prstGeom>
          <a:noFill/>
          <a:ln w="9525">
            <a:noFill/>
          </a:ln>
        </p:spPr>
      </p:pic>
      <p:sp>
        <p:nvSpPr>
          <p:cNvPr id="2" name="TextBox 1"/>
          <p:cNvSpPr txBox="1"/>
          <p:nvPr/>
        </p:nvSpPr>
        <p:spPr>
          <a:xfrm>
            <a:off x="293370" y="248285"/>
            <a:ext cx="9281160" cy="706755"/>
          </a:xfrm>
          <a:prstGeom prst="rect">
            <a:avLst/>
          </a:prstGeom>
          <a:noFill/>
        </p:spPr>
        <p:txBody>
          <a:bodyPr wrap="square" rtlCol="0">
            <a:spAutoFit/>
          </a:bodyPr>
          <a:lstStyle>
            <a:defPPr/>
          </a:lstStyle>
          <a:p>
            <a:pPr/>
            <a:r>
              <a:rPr lang="zh-CN" altLang="en-US" sz="4000" smtClean="0">
                <a:solidFill>
                  <a:prstClr val="black"/>
                </a:solidFill>
                <a:latin typeface="+mj-ea"/>
                <a:ea typeface="+mj-ea"/>
              </a:rPr>
              <a:t>二、列宁主义</a:t>
            </a:r>
            <a:r>
              <a:rPr lang="zh-CN" altLang="en-US" sz="4000">
                <a:solidFill>
                  <a:prstClr val="black"/>
                </a:solidFill>
                <a:latin typeface="+mj-ea"/>
                <a:ea typeface="+mj-ea"/>
              </a:rPr>
              <a:t>的形成及十月革命的胜利</a:t>
            </a:r>
          </a:p>
        </p:txBody>
      </p:sp>
    </p:spTree>
    <p:custDataLst>
      <p:tags r:id="rId6"/>
    </p:custDataLst>
  </p:cSld>
  <p:clrMapOvr>
    <a:masterClrMapping/>
  </p:clrMapOvr>
  <p:transition advTm="8976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11275"/>
                                        </p:tgtEl>
                                        <p:attrNameLst>
                                          <p:attrName>style.visibility</p:attrName>
                                        </p:attrNameLst>
                                      </p:cBhvr>
                                      <p:to>
                                        <p:strVal val="visible"/>
                                      </p:to>
                                    </p:set>
                                    <p:animEffect transition="in" filter="blinds(horizontal)">
                                      <p:cBhvr>
                                        <p:cTn id="25" dur="500"/>
                                        <p:tgtEl>
                                          <p:spTgt spid="11275"/>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22">
            <a:alphaModFix amt="44000"/>
            <a:extLst>
              <a:ext uri="{BEBA8EAE-BF5A-486C-A8C5-ECC9F3942E4B}">
                <a14:imgProps xmlns:a14="http://schemas.microsoft.com/office/drawing/2010/main">
                  <a14:imgLayer r:embed="rId23">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cxnSp>
        <p:nvCxnSpPr>
          <p:cNvPr id="26" name="直接连接符 25"/>
          <p:cNvCxnSpPr/>
          <p:nvPr>
            <p:custDataLst>
              <p:tags r:id="rId2"/>
            </p:custDataLst>
          </p:nvPr>
        </p:nvCxnSpPr>
        <p:spPr>
          <a:xfrm flipH="1">
            <a:off x="1358265" y="2032635"/>
            <a:ext cx="0" cy="3881755"/>
          </a:xfrm>
          <a:prstGeom prst="line">
            <a:avLst/>
          </a:prstGeom>
          <a:ln w="25400">
            <a:solidFill>
              <a:srgbClr val="B2B2B2"/>
            </a:solidFill>
            <a:prstDash val="sysDot"/>
          </a:ln>
        </p:spPr>
        <p:style>
          <a:lnRef idx="1">
            <a:schemeClr val="accent1"/>
          </a:lnRef>
          <a:fillRef idx="0">
            <a:schemeClr val="accent1"/>
          </a:fillRef>
          <a:effectRef idx="0">
            <a:schemeClr val="accent1"/>
          </a:effectRef>
          <a:fontRef idx="minor">
            <a:schemeClr val="tx1"/>
          </a:fontRef>
        </p:style>
      </p:cxnSp>
      <p:grpSp>
        <p:nvGrpSpPr>
          <p:cNvPr id="31" name="组合 30"/>
          <p:cNvGrpSpPr/>
          <p:nvPr>
            <p:custDataLst>
              <p:tags r:id="rId3"/>
            </p:custDataLst>
          </p:nvPr>
        </p:nvGrpSpPr>
        <p:grpSpPr>
          <a:xfrm>
            <a:off x="1100872" y="1497330"/>
            <a:ext cx="9347493" cy="1070610"/>
            <a:chOff x="2786742" y="348345"/>
            <a:chExt cx="4537334" cy="1024708"/>
          </a:xfrm>
        </p:grpSpPr>
        <p:cxnSp>
          <p:nvCxnSpPr>
            <p:cNvPr id="36" name="直接连接符 35"/>
            <p:cNvCxnSpPr/>
            <p:nvPr>
              <p:custDataLst>
                <p:tags r:id="rId4"/>
              </p:custDataLst>
            </p:nvPr>
          </p:nvCxnSpPr>
          <p:spPr>
            <a:xfrm>
              <a:off x="3019764" y="580574"/>
              <a:ext cx="4304312" cy="11282"/>
            </a:xfrm>
            <a:prstGeom prst="line">
              <a:avLst/>
            </a:prstGeom>
            <a:ln w="25400">
              <a:solidFill>
                <a:srgbClr val="B2B2B2"/>
              </a:solidFill>
              <a:prstDash val="sysDot"/>
            </a:ln>
          </p:spPr>
          <p:style>
            <a:lnRef idx="1">
              <a:schemeClr val="accent1"/>
            </a:lnRef>
            <a:fillRef idx="0">
              <a:schemeClr val="accent1"/>
            </a:fillRef>
            <a:effectRef idx="0">
              <a:schemeClr val="accent1"/>
            </a:effectRef>
            <a:fontRef idx="minor">
              <a:schemeClr val="tx1"/>
            </a:fontRef>
          </p:style>
        </p:cxnSp>
        <p:sp>
          <p:nvSpPr>
            <p:cNvPr id="41" name="椭圆 40"/>
            <p:cNvSpPr/>
            <p:nvPr>
              <p:custDataLst>
                <p:tags r:id="rId5"/>
              </p:custDataLst>
            </p:nvPr>
          </p:nvSpPr>
          <p:spPr>
            <a:xfrm>
              <a:off x="2786742" y="348345"/>
              <a:ext cx="464458" cy="464458"/>
            </a:xfrm>
            <a:prstGeom prst="ellipse">
              <a:avLst/>
            </a:prstGeom>
            <a:gradFill>
              <a:gsLst>
                <a:gs pos="0">
                  <a:schemeClr val="accent1">
                    <a:lumMod val="60000"/>
                    <a:lumOff val="40000"/>
                  </a:schemeClr>
                </a:gs>
                <a:gs pos="74000">
                  <a:schemeClr val="accent1">
                    <a:lumMod val="75000"/>
                  </a:schemeClr>
                </a:gs>
                <a:gs pos="83000">
                  <a:schemeClr val="accent1">
                    <a:lumMod val="75000"/>
                  </a:schemeClr>
                </a:gs>
                <a:gs pos="100000">
                  <a:schemeClr val="accent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defPPr/>
            </a:lstStyle>
            <a:p>
              <a:pPr algn="ctr"/>
              <a:r>
                <a:rPr lang="en-US" altLang="zh-CN" b="1">
                  <a:solidFill>
                    <a:srgbClr val="FFFFFF"/>
                  </a:solidFill>
                </a:rPr>
                <a:t>01</a:t>
              </a:r>
              <a:endParaRPr lang="zh-CN" altLang="en-US" b="1">
                <a:solidFill>
                  <a:srgbClr val="FFFFFF"/>
                </a:solidFill>
              </a:endParaRPr>
            </a:p>
          </p:txBody>
        </p:sp>
        <p:sp>
          <p:nvSpPr>
            <p:cNvPr id="42" name="矩形 41"/>
            <p:cNvSpPr/>
            <p:nvPr>
              <p:custDataLst>
                <p:tags r:id="rId6"/>
              </p:custDataLst>
            </p:nvPr>
          </p:nvSpPr>
          <p:spPr>
            <a:xfrm>
              <a:off x="3281604" y="591856"/>
              <a:ext cx="3883739" cy="781197"/>
            </a:xfrm>
            <a:prstGeom prst="rect">
              <a:avLst/>
            </a:prstGeom>
          </p:spPr>
          <p:txBody>
            <a:bodyPr wrap="square" lIns="0" tIns="0" rIns="0" bIns="0" anchor="ctr" anchorCtr="0">
              <a:normAutofit/>
            </a:bodyPr>
            <a:lstStyle>
              <a:defPPr/>
            </a:lstStyle>
            <a:p>
              <a:pPr algn="ctr">
                <a:lnSpc>
                  <a:spcPct val="110000"/>
                </a:lnSpc>
              </a:pPr>
              <a:r>
                <a:rPr lang="zh-CN" altLang="en-US" sz="2400">
                  <a:solidFill>
                    <a:schemeClr val="tx1">
                      <a:lumMod val="75000"/>
                      <a:lumOff val="25000"/>
                    </a:schemeClr>
                  </a:solidFill>
                  <a:latin typeface="楷体" panose="02010609060101010101" pitchFamily="49" charset="-122"/>
                  <a:ea typeface="楷体" panose="02010609060101010101" pitchFamily="49" charset="-122"/>
                  <a:sym typeface="+mn-ea"/>
                </a:rPr>
                <a:t>帝国主义是资本主义发展的最高阶段，</a:t>
              </a:r>
              <a:r>
                <a:rPr lang="en-US" altLang="zh-CN" sz="2400">
                  <a:solidFill>
                    <a:schemeClr val="tx1">
                      <a:lumMod val="75000"/>
                      <a:lumOff val="25000"/>
                    </a:schemeClr>
                  </a:solidFill>
                  <a:latin typeface="楷体" panose="02010609060101010101" pitchFamily="49" charset="-122"/>
                  <a:ea typeface="楷体" panose="02010609060101010101" pitchFamily="49" charset="-122"/>
                  <a:sym typeface="+mn-ea"/>
                </a:rPr>
                <a:t>“</a:t>
              </a:r>
              <a:r>
                <a:rPr lang="zh-CN" altLang="en-US" sz="2400">
                  <a:solidFill>
                    <a:schemeClr val="tx1">
                      <a:lumMod val="75000"/>
                      <a:lumOff val="25000"/>
                    </a:schemeClr>
                  </a:solidFill>
                  <a:latin typeface="楷体" panose="02010609060101010101" pitchFamily="49" charset="-122"/>
                  <a:ea typeface="楷体" panose="02010609060101010101" pitchFamily="49" charset="-122"/>
                  <a:sym typeface="+mn-ea"/>
                </a:rPr>
                <a:t>是无产阶级的前夜</a:t>
              </a:r>
              <a:r>
                <a:rPr lang="en-US" altLang="zh-CN" sz="2400">
                  <a:solidFill>
                    <a:schemeClr val="tx1">
                      <a:lumMod val="75000"/>
                      <a:lumOff val="25000"/>
                    </a:schemeClr>
                  </a:solidFill>
                  <a:latin typeface="楷体" panose="02010609060101010101" pitchFamily="49" charset="-122"/>
                  <a:ea typeface="楷体" panose="02010609060101010101" pitchFamily="49" charset="-122"/>
                  <a:sym typeface="+mn-ea"/>
                </a:rPr>
                <a:t>”</a:t>
              </a:r>
            </a:p>
          </p:txBody>
        </p:sp>
      </p:grpSp>
      <p:grpSp>
        <p:nvGrpSpPr>
          <p:cNvPr id="43" name="组合 42"/>
          <p:cNvGrpSpPr/>
          <p:nvPr>
            <p:custDataLst>
              <p:tags r:id="rId7"/>
            </p:custDataLst>
          </p:nvPr>
        </p:nvGrpSpPr>
        <p:grpSpPr>
          <a:xfrm>
            <a:off x="1115693" y="2792258"/>
            <a:ext cx="10062059" cy="1059112"/>
            <a:chOff x="2786742" y="1373054"/>
            <a:chExt cx="4148036" cy="1013426"/>
          </a:xfrm>
        </p:grpSpPr>
        <p:cxnSp>
          <p:nvCxnSpPr>
            <p:cNvPr id="44" name="直接连接符 43"/>
            <p:cNvCxnSpPr/>
            <p:nvPr>
              <p:custDataLst>
                <p:tags r:id="rId8"/>
              </p:custDataLst>
            </p:nvPr>
          </p:nvCxnSpPr>
          <p:spPr>
            <a:xfrm>
              <a:off x="3019764" y="1605283"/>
              <a:ext cx="3915014" cy="0"/>
            </a:xfrm>
            <a:prstGeom prst="line">
              <a:avLst/>
            </a:prstGeom>
            <a:ln w="25400">
              <a:solidFill>
                <a:srgbClr val="B2B2B2"/>
              </a:solidFill>
              <a:prstDash val="sysDot"/>
            </a:ln>
          </p:spPr>
          <p:style>
            <a:lnRef idx="1">
              <a:schemeClr val="accent1"/>
            </a:lnRef>
            <a:fillRef idx="0">
              <a:schemeClr val="accent1"/>
            </a:fillRef>
            <a:effectRef idx="0">
              <a:schemeClr val="accent1"/>
            </a:effectRef>
            <a:fontRef idx="minor">
              <a:schemeClr val="tx1"/>
            </a:fontRef>
          </p:style>
        </p:cxnSp>
        <p:sp>
          <p:nvSpPr>
            <p:cNvPr id="45" name="椭圆 44"/>
            <p:cNvSpPr/>
            <p:nvPr>
              <p:custDataLst>
                <p:tags r:id="rId9"/>
              </p:custDataLst>
            </p:nvPr>
          </p:nvSpPr>
          <p:spPr>
            <a:xfrm>
              <a:off x="2786742" y="1373054"/>
              <a:ext cx="394483" cy="464458"/>
            </a:xfrm>
            <a:prstGeom prst="ellipse">
              <a:avLst/>
            </a:prstGeom>
            <a:gradFill>
              <a:gsLst>
                <a:gs pos="0">
                  <a:schemeClr val="accent1">
                    <a:lumMod val="60000"/>
                    <a:lumOff val="40000"/>
                  </a:schemeClr>
                </a:gs>
                <a:gs pos="74000">
                  <a:schemeClr val="accent1">
                    <a:lumMod val="75000"/>
                  </a:schemeClr>
                </a:gs>
                <a:gs pos="83000">
                  <a:schemeClr val="accent1">
                    <a:lumMod val="75000"/>
                  </a:schemeClr>
                </a:gs>
                <a:gs pos="100000">
                  <a:schemeClr val="accent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defPPr/>
            </a:lstStyle>
            <a:p>
              <a:pPr algn="ctr"/>
              <a:r>
                <a:rPr lang="en-US" altLang="zh-CN" b="1">
                  <a:solidFill>
                    <a:srgbClr val="FFFFFF"/>
                  </a:solidFill>
                </a:rPr>
                <a:t>02</a:t>
              </a:r>
              <a:endParaRPr lang="zh-CN" altLang="en-US" b="1">
                <a:solidFill>
                  <a:srgbClr val="FFFFFF"/>
                </a:solidFill>
              </a:endParaRPr>
            </a:p>
          </p:txBody>
        </p:sp>
        <p:sp>
          <p:nvSpPr>
            <p:cNvPr id="46" name="矩形 45"/>
            <p:cNvSpPr/>
            <p:nvPr>
              <p:custDataLst>
                <p:tags r:id="rId10"/>
              </p:custDataLst>
            </p:nvPr>
          </p:nvSpPr>
          <p:spPr>
            <a:xfrm>
              <a:off x="3134214" y="1605283"/>
              <a:ext cx="3800564" cy="781197"/>
            </a:xfrm>
            <a:prstGeom prst="rect">
              <a:avLst/>
            </a:prstGeom>
          </p:spPr>
          <p:txBody>
            <a:bodyPr wrap="square" lIns="0" tIns="0" rIns="0" bIns="0" anchor="ctr" anchorCtr="0">
              <a:normAutofit/>
            </a:bodyPr>
            <a:lstStyle>
              <a:defPPr/>
            </a:lstStyle>
            <a:p>
              <a:pPr algn="ctr">
                <a:lnSpc>
                  <a:spcPct val="110000"/>
                </a:lnSpc>
              </a:pPr>
              <a:r>
                <a:rPr lang="zh-CN" altLang="en-US" sz="2400">
                  <a:solidFill>
                    <a:schemeClr val="tx1">
                      <a:lumMod val="75000"/>
                      <a:lumOff val="25000"/>
                    </a:schemeClr>
                  </a:solidFill>
                  <a:latin typeface="楷体" panose="02010609060101010101" pitchFamily="49" charset="-122"/>
                  <a:ea typeface="楷体" panose="02010609060101010101" pitchFamily="49" charset="-122"/>
                  <a:sym typeface="+mn-ea"/>
                </a:rPr>
                <a:t>社会主义可能首先在少数甚至单独一个资本主义国家内获得胜利</a:t>
              </a:r>
            </a:p>
          </p:txBody>
        </p:sp>
      </p:grpSp>
      <p:grpSp>
        <p:nvGrpSpPr>
          <p:cNvPr id="50" name="组合 49"/>
          <p:cNvGrpSpPr/>
          <p:nvPr>
            <p:custDataLst>
              <p:tags r:id="rId11"/>
            </p:custDataLst>
          </p:nvPr>
        </p:nvGrpSpPr>
        <p:grpSpPr>
          <a:xfrm>
            <a:off x="1119074" y="4057315"/>
            <a:ext cx="9934408" cy="1108208"/>
            <a:chOff x="2786742" y="2397763"/>
            <a:chExt cx="5050085" cy="1060744"/>
          </a:xfrm>
        </p:grpSpPr>
        <p:cxnSp>
          <p:nvCxnSpPr>
            <p:cNvPr id="47" name="直接连接符 46"/>
            <p:cNvCxnSpPr/>
            <p:nvPr>
              <p:custDataLst>
                <p:tags r:id="rId12"/>
              </p:custDataLst>
            </p:nvPr>
          </p:nvCxnSpPr>
          <p:spPr>
            <a:xfrm>
              <a:off x="3019764" y="2629992"/>
              <a:ext cx="4817063" cy="0"/>
            </a:xfrm>
            <a:prstGeom prst="line">
              <a:avLst/>
            </a:prstGeom>
            <a:ln w="25400">
              <a:solidFill>
                <a:srgbClr val="B2B2B2"/>
              </a:solidFill>
              <a:prstDash val="sysDot"/>
            </a:ln>
          </p:spPr>
          <p:style>
            <a:lnRef idx="1">
              <a:schemeClr val="accent1"/>
            </a:lnRef>
            <a:fillRef idx="0">
              <a:schemeClr val="accent1"/>
            </a:fillRef>
            <a:effectRef idx="0">
              <a:schemeClr val="accent1"/>
            </a:effectRef>
            <a:fontRef idx="minor">
              <a:schemeClr val="tx1"/>
            </a:fontRef>
          </p:style>
        </p:cxnSp>
        <p:sp>
          <p:nvSpPr>
            <p:cNvPr id="48" name="椭圆 47"/>
            <p:cNvSpPr/>
            <p:nvPr>
              <p:custDataLst>
                <p:tags r:id="rId13"/>
              </p:custDataLst>
            </p:nvPr>
          </p:nvSpPr>
          <p:spPr>
            <a:xfrm>
              <a:off x="2786742" y="2397763"/>
              <a:ext cx="464458" cy="464458"/>
            </a:xfrm>
            <a:prstGeom prst="ellipse">
              <a:avLst/>
            </a:prstGeom>
            <a:gradFill>
              <a:gsLst>
                <a:gs pos="0">
                  <a:schemeClr val="accent1">
                    <a:lumMod val="60000"/>
                    <a:lumOff val="40000"/>
                  </a:schemeClr>
                </a:gs>
                <a:gs pos="74000">
                  <a:schemeClr val="accent1">
                    <a:lumMod val="75000"/>
                  </a:schemeClr>
                </a:gs>
                <a:gs pos="83000">
                  <a:schemeClr val="accent1">
                    <a:lumMod val="75000"/>
                  </a:schemeClr>
                </a:gs>
                <a:gs pos="100000">
                  <a:schemeClr val="accent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defPPr/>
            </a:lstStyle>
            <a:p>
              <a:pPr algn="ctr"/>
              <a:r>
                <a:rPr lang="en-US" altLang="zh-CN" b="1">
                  <a:solidFill>
                    <a:srgbClr val="FFFFFF"/>
                  </a:solidFill>
                </a:rPr>
                <a:t>03</a:t>
              </a:r>
              <a:endParaRPr lang="zh-CN" altLang="en-US" b="1">
                <a:solidFill>
                  <a:srgbClr val="FFFFFF"/>
                </a:solidFill>
              </a:endParaRPr>
            </a:p>
          </p:txBody>
        </p:sp>
        <p:sp>
          <p:nvSpPr>
            <p:cNvPr id="49" name="矩形 48"/>
            <p:cNvSpPr/>
            <p:nvPr>
              <p:custDataLst>
                <p:tags r:id="rId14"/>
              </p:custDataLst>
            </p:nvPr>
          </p:nvSpPr>
          <p:spPr>
            <a:xfrm>
              <a:off x="3195849" y="2857727"/>
              <a:ext cx="4640978" cy="600780"/>
            </a:xfrm>
            <a:prstGeom prst="rect">
              <a:avLst/>
            </a:prstGeom>
          </p:spPr>
          <p:txBody>
            <a:bodyPr wrap="square" lIns="0" tIns="0" rIns="0" bIns="0" anchor="ctr" anchorCtr="0">
              <a:normAutofit fontScale="92500"/>
            </a:bodyPr>
            <a:lstStyle>
              <a:defPPr/>
            </a:lstStyle>
            <a:p>
              <a:pPr algn="ctr">
                <a:lnSpc>
                  <a:spcPct val="110000"/>
                </a:lnSpc>
              </a:pPr>
              <a:r>
                <a:rPr lang="zh-CN" altLang="en-US" sz="2400">
                  <a:solidFill>
                    <a:schemeClr val="tx1">
                      <a:lumMod val="75000"/>
                      <a:lumOff val="25000"/>
                    </a:schemeClr>
                  </a:solidFill>
                  <a:latin typeface="楷体" panose="02010609060101010101" pitchFamily="49" charset="-122"/>
                  <a:ea typeface="楷体" panose="02010609060101010101" pitchFamily="49" charset="-122"/>
                  <a:sym typeface="+mn-ea"/>
                </a:rPr>
                <a:t>由于资本主义发展的不平衡，俄国是</a:t>
              </a:r>
              <a:r>
                <a:rPr lang="en-US" altLang="zh-CN" sz="2400">
                  <a:solidFill>
                    <a:schemeClr val="tx1">
                      <a:lumMod val="75000"/>
                      <a:lumOff val="25000"/>
                    </a:schemeClr>
                  </a:solidFill>
                  <a:latin typeface="楷体" panose="02010609060101010101" pitchFamily="49" charset="-122"/>
                  <a:ea typeface="楷体" panose="02010609060101010101" pitchFamily="49" charset="-122"/>
                  <a:sym typeface="+mn-ea"/>
                </a:rPr>
                <a:t>“</a:t>
              </a:r>
              <a:r>
                <a:rPr lang="zh-CN" altLang="en-US" sz="2400">
                  <a:solidFill>
                    <a:schemeClr val="tx1">
                      <a:lumMod val="75000"/>
                      <a:lumOff val="25000"/>
                    </a:schemeClr>
                  </a:solidFill>
                  <a:latin typeface="楷体" panose="02010609060101010101" pitchFamily="49" charset="-122"/>
                  <a:ea typeface="楷体" panose="02010609060101010101" pitchFamily="49" charset="-122"/>
                  <a:sym typeface="+mn-ea"/>
                </a:rPr>
                <a:t>帝国主义链条中最薄弱的一环</a:t>
              </a:r>
              <a:r>
                <a:rPr lang="en-US" altLang="zh-CN" sz="2400">
                  <a:solidFill>
                    <a:schemeClr val="tx1">
                      <a:lumMod val="75000"/>
                      <a:lumOff val="25000"/>
                    </a:schemeClr>
                  </a:solidFill>
                  <a:latin typeface="楷体" panose="02010609060101010101" pitchFamily="49" charset="-122"/>
                  <a:ea typeface="楷体" panose="02010609060101010101" pitchFamily="49" charset="-122"/>
                  <a:sym typeface="+mn-ea"/>
                </a:rPr>
                <a:t>”</a:t>
              </a:r>
            </a:p>
            <a:p>
              <a:pPr algn="ctr">
                <a:lnSpc>
                  <a:spcPct val="110000"/>
                </a:lnSpc>
              </a:pPr>
              <a:endParaRPr lang="zh-CN" altLang="en-US" sz="2400">
                <a:solidFill>
                  <a:schemeClr val="tx1">
                    <a:lumMod val="75000"/>
                    <a:lumOff val="25000"/>
                  </a:schemeClr>
                </a:solidFill>
                <a:latin typeface="楷体" panose="02010609060101010101" pitchFamily="49" charset="-122"/>
                <a:ea typeface="楷体" panose="02010609060101010101" pitchFamily="49" charset="-122"/>
                <a:sym typeface="+mn-ea"/>
              </a:endParaRPr>
            </a:p>
          </p:txBody>
        </p:sp>
      </p:grpSp>
      <p:grpSp>
        <p:nvGrpSpPr>
          <p:cNvPr id="51" name="组合 50"/>
          <p:cNvGrpSpPr/>
          <p:nvPr>
            <p:custDataLst>
              <p:tags r:id="rId15"/>
            </p:custDataLst>
          </p:nvPr>
        </p:nvGrpSpPr>
        <p:grpSpPr>
          <a:xfrm>
            <a:off x="1119073" y="5325823"/>
            <a:ext cx="9002282" cy="1071880"/>
            <a:chOff x="2786742" y="3422472"/>
            <a:chExt cx="4369454" cy="1025692"/>
          </a:xfrm>
        </p:grpSpPr>
        <p:cxnSp>
          <p:nvCxnSpPr>
            <p:cNvPr id="52" name="直接连接符 51"/>
            <p:cNvCxnSpPr/>
            <p:nvPr>
              <p:custDataLst>
                <p:tags r:id="rId16"/>
              </p:custDataLst>
            </p:nvPr>
          </p:nvCxnSpPr>
          <p:spPr>
            <a:xfrm>
              <a:off x="3124196" y="3654701"/>
              <a:ext cx="4032000" cy="0"/>
            </a:xfrm>
            <a:prstGeom prst="line">
              <a:avLst/>
            </a:prstGeom>
            <a:ln w="25400">
              <a:solidFill>
                <a:srgbClr val="B2B2B2"/>
              </a:solidFill>
              <a:prstDash val="sysDot"/>
            </a:ln>
          </p:spPr>
          <p:style>
            <a:lnRef idx="1">
              <a:schemeClr val="accent1"/>
            </a:lnRef>
            <a:fillRef idx="0">
              <a:schemeClr val="accent1"/>
            </a:fillRef>
            <a:effectRef idx="0">
              <a:schemeClr val="accent1"/>
            </a:effectRef>
            <a:fontRef idx="minor">
              <a:schemeClr val="tx1"/>
            </a:fontRef>
          </p:style>
        </p:cxnSp>
        <p:sp>
          <p:nvSpPr>
            <p:cNvPr id="57" name="椭圆 56"/>
            <p:cNvSpPr/>
            <p:nvPr>
              <p:custDataLst>
                <p:tags r:id="rId17"/>
              </p:custDataLst>
            </p:nvPr>
          </p:nvSpPr>
          <p:spPr>
            <a:xfrm>
              <a:off x="2786742" y="3422472"/>
              <a:ext cx="464458" cy="464458"/>
            </a:xfrm>
            <a:prstGeom prst="ellipse">
              <a:avLst/>
            </a:prstGeom>
            <a:gradFill>
              <a:gsLst>
                <a:gs pos="0">
                  <a:schemeClr val="accent1">
                    <a:lumMod val="60000"/>
                    <a:lumOff val="40000"/>
                  </a:schemeClr>
                </a:gs>
                <a:gs pos="74000">
                  <a:schemeClr val="accent1">
                    <a:lumMod val="75000"/>
                  </a:schemeClr>
                </a:gs>
                <a:gs pos="83000">
                  <a:schemeClr val="accent1">
                    <a:lumMod val="75000"/>
                  </a:schemeClr>
                </a:gs>
                <a:gs pos="100000">
                  <a:schemeClr val="accent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rmAutofit/>
            </a:bodyPr>
            <a:lstStyle>
              <a:defPPr/>
            </a:lstStyle>
            <a:p>
              <a:pPr algn="ctr"/>
              <a:r>
                <a:rPr lang="en-US" altLang="zh-CN" b="1">
                  <a:solidFill>
                    <a:srgbClr val="FFFFFF"/>
                  </a:solidFill>
                </a:rPr>
                <a:t>04</a:t>
              </a:r>
              <a:endParaRPr lang="zh-CN" altLang="en-US" b="1">
                <a:solidFill>
                  <a:srgbClr val="FFFFFF"/>
                </a:solidFill>
              </a:endParaRPr>
            </a:p>
          </p:txBody>
        </p:sp>
        <p:sp>
          <p:nvSpPr>
            <p:cNvPr id="58" name="矩形 57"/>
            <p:cNvSpPr/>
            <p:nvPr>
              <p:custDataLst>
                <p:tags r:id="rId18"/>
              </p:custDataLst>
            </p:nvPr>
          </p:nvSpPr>
          <p:spPr>
            <a:xfrm>
              <a:off x="3350988" y="3666967"/>
              <a:ext cx="3700776" cy="781197"/>
            </a:xfrm>
            <a:prstGeom prst="rect">
              <a:avLst/>
            </a:prstGeom>
          </p:spPr>
          <p:txBody>
            <a:bodyPr wrap="square" lIns="0" tIns="0" rIns="0" bIns="0" anchor="ctr" anchorCtr="0">
              <a:normAutofit/>
            </a:bodyPr>
            <a:lstStyle>
              <a:defPPr/>
            </a:lstStyle>
            <a:p>
              <a:pPr algn="ctr">
                <a:lnSpc>
                  <a:spcPct val="110000"/>
                </a:lnSpc>
              </a:pPr>
              <a:r>
                <a:rPr lang="zh-CN" altLang="en-US" sz="2400">
                  <a:solidFill>
                    <a:schemeClr val="tx1">
                      <a:lumMod val="75000"/>
                      <a:lumOff val="25000"/>
                    </a:schemeClr>
                  </a:solidFill>
                  <a:latin typeface="楷体" panose="02010609060101010101" pitchFamily="49" charset="-122"/>
                  <a:ea typeface="楷体" panose="02010609060101010101" pitchFamily="49" charset="-122"/>
                  <a:sym typeface="+mn-ea"/>
                </a:rPr>
                <a:t>工人阶级要以暴力推翻资产阶级政权，建立无产阶级政权</a:t>
              </a:r>
            </a:p>
          </p:txBody>
        </p:sp>
      </p:grpSp>
      <p:sp>
        <p:nvSpPr>
          <p:cNvPr id="59" name="文本框 58"/>
          <p:cNvSpPr txBox="1"/>
          <p:nvPr/>
        </p:nvSpPr>
        <p:spPr>
          <a:xfrm>
            <a:off x="889911" y="2914940"/>
            <a:ext cx="10407956" cy="1384995"/>
          </a:xfrm>
          <a:prstGeom prst="rect">
            <a:avLst/>
          </a:prstGeom>
          <a:solidFill>
            <a:srgbClr val="FFC000"/>
          </a:solidFill>
        </p:spPr>
        <p:txBody>
          <a:bodyPr wrap="square" rtlCol="0" anchor="t">
            <a:spAutoFit/>
          </a:bodyPr>
          <a:lstStyle>
            <a:defPPr/>
          </a:lstStyle>
          <a:p>
            <a:pPr fontAlgn="auto">
              <a:lnSpc>
                <a:spcPct val="150000"/>
              </a:lnSpc>
            </a:pPr>
            <a:r>
              <a:rPr lang="zh-CN" altLang="en-US" sz="2800">
                <a:latin typeface="黑体" panose="02010609060101010101" pitchFamily="49" charset="-122"/>
                <a:ea typeface="黑体" panose="02010609060101010101" pitchFamily="49" charset="-122"/>
                <a:cs typeface="宋体" panose="02010600030101010101" pitchFamily="2" charset="-122"/>
                <a:sym typeface="+mn-ea"/>
              </a:rPr>
              <a:t>列宁主义是马克思主义与俄国革命实践相结合的产物，</a:t>
            </a:r>
            <a:endParaRPr lang="zh-CN" altLang="en-US" sz="2800">
              <a:solidFill>
                <a:schemeClr val="tx1"/>
              </a:solidFill>
              <a:latin typeface="黑体" pitchFamily="49" charset="-122"/>
              <a:ea typeface="黑体" pitchFamily="49" charset="-122"/>
              <a:cs typeface="宋体" pitchFamily="2" charset="-122"/>
              <a:sym typeface="+mn-ea"/>
            </a:endParaRPr>
          </a:p>
          <a:p>
            <a:pPr fontAlgn="auto">
              <a:lnSpc>
                <a:spcPct val="150000"/>
              </a:lnSpc>
            </a:pPr>
            <a:r>
              <a:rPr lang="zh-CN" altLang="en-US" sz="2800">
                <a:latin typeface="黑体" panose="02010609060101010101" pitchFamily="49" charset="-122"/>
                <a:ea typeface="黑体" panose="02010609060101010101" pitchFamily="49" charset="-122"/>
                <a:cs typeface="宋体" panose="02010600030101010101" pitchFamily="2" charset="-122"/>
                <a:sym typeface="+mn-ea"/>
              </a:rPr>
              <a:t>在</a:t>
            </a:r>
            <a:r>
              <a:rPr lang="en-US" altLang="zh-CN" sz="2800">
                <a:latin typeface="黑体" panose="02010609060101010101" pitchFamily="49" charset="-122"/>
                <a:ea typeface="黑体" panose="02010609060101010101" pitchFamily="49" charset="-122"/>
                <a:cs typeface="宋体" panose="02010600030101010101" pitchFamily="2" charset="-122"/>
                <a:sym typeface="+mn-ea"/>
              </a:rPr>
              <a:t>20</a:t>
            </a:r>
            <a:r>
              <a:rPr lang="zh-CN" altLang="en-US" sz="2800">
                <a:latin typeface="黑体" panose="02010609060101010101" pitchFamily="49" charset="-122"/>
                <a:ea typeface="黑体" panose="02010609060101010101" pitchFamily="49" charset="-122"/>
                <a:cs typeface="宋体" panose="02010600030101010101" pitchFamily="2" charset="-122"/>
                <a:sym typeface="+mn-ea"/>
              </a:rPr>
              <a:t>世纪俄国和世界革命进程中发挥了巨大而深远的指导作用。</a:t>
            </a:r>
          </a:p>
        </p:txBody>
      </p:sp>
      <p:pic>
        <p:nvPicPr>
          <p:cNvPr id="21" name="图片 20"/>
          <p:cNvPicPr>
            <a:picLocks noChangeAspect="1"/>
          </p:cNvPicPr>
          <p:nvPr>
            <p:custDataLst>
              <p:tags r:id="rId21"/>
            </p:custDataLst>
          </p:nvPr>
        </p:nvPicPr>
        <p:blipFill>
          <a:blip r:embed="rId19">
            <a:duotone>
              <a:schemeClr val="accent1">
                <a:shade val="45000"/>
                <a:satMod val="135000"/>
              </a:schemeClr>
              <a:prstClr val="white"/>
            </a:duotone>
            <a:extLst>
              <a:ext uri="{BEBA8EAE-BF5A-486C-A8C5-ECC9F3942E4B}">
                <a14:imgProps xmlns:a14="http://schemas.microsoft.com/office/drawing/2010/main">
                  <a14:imgLayer r:embed="rId20">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298077"/>
            <a:ext cx="5283200" cy="1774825"/>
          </a:xfrm>
          <a:prstGeom prst="rect">
            <a:avLst/>
          </a:prstGeom>
        </p:spPr>
      </p:pic>
      <p:sp>
        <p:nvSpPr>
          <p:cNvPr id="2" name="TextBox 1"/>
          <p:cNvSpPr txBox="1"/>
          <p:nvPr/>
        </p:nvSpPr>
        <p:spPr>
          <a:xfrm>
            <a:off x="177060" y="340140"/>
            <a:ext cx="3216166" cy="584775"/>
          </a:xfrm>
          <a:prstGeom prst="rect">
            <a:avLst/>
          </a:prstGeom>
          <a:noFill/>
        </p:spPr>
        <p:txBody>
          <a:bodyPr wrap="square" rtlCol="0">
            <a:spAutoFit/>
          </a:bodyPr>
          <a:lstStyle>
            <a:defPPr/>
          </a:lstStyle>
          <a:p>
            <a:pPr/>
            <a:r>
              <a:rPr lang="zh-CN" altLang="en-US" sz="3200">
                <a:solidFill>
                  <a:srgbClr val="FF0000"/>
                </a:solidFill>
                <a:latin typeface="+mj-ea"/>
                <a:ea typeface="+mj-ea"/>
              </a:rPr>
              <a:t>列宁主义的内容</a:t>
            </a:r>
          </a:p>
        </p:txBody>
      </p:sp>
    </p:spTree>
    <p:custDataLst>
      <p:tags r:id="rId24"/>
    </p:custDataLst>
  </p:cSld>
  <p:clrMapOvr>
    <a:masterClrMapping/>
  </p:clrMapOvr>
  <p:transition advTm="113152">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1000"/>
                                        <p:tgtEl>
                                          <p:spTgt spid="43"/>
                                        </p:tgtEl>
                                      </p:cBhvr>
                                    </p:animEffect>
                                    <p:anim calcmode="lin" valueType="num">
                                      <p:cBhvr>
                                        <p:cTn id="13" dur="1000" fill="hold"/>
                                        <p:tgtEl>
                                          <p:spTgt spid="43"/>
                                        </p:tgtEl>
                                        <p:attrNameLst>
                                          <p:attrName>ppt_x</p:attrName>
                                        </p:attrNameLst>
                                      </p:cBhvr>
                                      <p:tavLst>
                                        <p:tav tm="0">
                                          <p:val>
                                            <p:strVal val="#ppt_x"/>
                                          </p:val>
                                        </p:tav>
                                        <p:tav tm="100000">
                                          <p:val>
                                            <p:strVal val="#ppt_x"/>
                                          </p:val>
                                        </p:tav>
                                      </p:tavLst>
                                    </p:anim>
                                    <p:anim calcmode="lin" valueType="num">
                                      <p:cBhvr>
                                        <p:cTn id="14"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16" presetClass="entr" presetSubtype="21" fill="hold" nodeType="click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barn(inVertical)">
                                      <p:cBhvr>
                                        <p:cTn id="19" dur="500"/>
                                        <p:tgtEl>
                                          <p:spTgt spid="50"/>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4" fill="hold" nodeType="click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wipe(down)">
                                      <p:cBhvr>
                                        <p:cTn id="24" dur="500"/>
                                        <p:tgtEl>
                                          <p:spTgt spid="51"/>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9"/>
                                        </p:tgtEl>
                                        <p:attrNameLst>
                                          <p:attrName>style.visibility</p:attrName>
                                        </p:attrNameLst>
                                      </p:cBhvr>
                                      <p:to>
                                        <p:strVal val="visible"/>
                                      </p:to>
                                    </p:set>
                                    <p:anim calcmode="lin" valueType="num">
                                      <p:cBhvr additive="base">
                                        <p:cTn id="29" dur="500" fill="hold"/>
                                        <p:tgtEl>
                                          <p:spTgt spid="59"/>
                                        </p:tgtEl>
                                        <p:attrNameLst>
                                          <p:attrName>ppt_x</p:attrName>
                                        </p:attrNameLst>
                                      </p:cBhvr>
                                      <p:tavLst>
                                        <p:tav tm="0">
                                          <p:val>
                                            <p:strVal val="#ppt_x"/>
                                          </p:val>
                                        </p:tav>
                                        <p:tav tm="100000">
                                          <p:val>
                                            <p:strVal val="#ppt_x"/>
                                          </p:val>
                                        </p:tav>
                                      </p:tavLst>
                                    </p:anim>
                                    <p:anim calcmode="lin" valueType="num">
                                      <p:cBhvr additive="base">
                                        <p:cTn id="30"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2">
            <a:alphaModFix amt="44000"/>
            <a:extLst>
              <a:ext uri="{BEBA8EAE-BF5A-486C-A8C5-ECC9F3942E4B}">
                <a14:imgProps xmlns:a14="http://schemas.microsoft.com/office/drawing/2010/main">
                  <a14:imgLayer r:embed="rId3">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3" name="文本框 2"/>
          <p:cNvSpPr txBox="1"/>
          <p:nvPr/>
        </p:nvSpPr>
        <p:spPr>
          <a:xfrm>
            <a:off x="3687445" y="1905635"/>
            <a:ext cx="4817745" cy="3046095"/>
          </a:xfrm>
          <a:prstGeom prst="rect">
            <a:avLst/>
          </a:prstGeom>
          <a:noFill/>
        </p:spPr>
        <p:txBody>
          <a:bodyPr wrap="square" rtlCol="0">
            <a:spAutoFit/>
          </a:bodyPr>
          <a:lstStyle>
            <a:defPPr/>
          </a:lstStyle>
          <a:p>
            <a:pPr/>
            <a:r>
              <a:rPr lang="zh-CN" altLang="en-US" sz="4800"/>
              <a:t>二月革命倒沙皇</a:t>
            </a:r>
          </a:p>
          <a:p>
            <a:pPr/>
            <a:r>
              <a:rPr lang="zh-CN" altLang="en-US" sz="4800"/>
              <a:t>四月提纲指方向</a:t>
            </a:r>
          </a:p>
          <a:p>
            <a:pPr/>
            <a:r>
              <a:rPr lang="zh-CN" altLang="en-US" sz="4800"/>
              <a:t>七月流血抛幻想</a:t>
            </a:r>
          </a:p>
          <a:p>
            <a:pPr/>
            <a:r>
              <a:rPr lang="zh-CN" altLang="en-US" sz="4800"/>
              <a:t>十月革命现曙光</a:t>
            </a:r>
          </a:p>
        </p:txBody>
      </p:sp>
    </p:spTree>
    <p:custDataLst>
      <p:tags r:id="rId4"/>
    </p:custDataLst>
  </p:cSld>
  <p:clrMapOvr>
    <a:masterClrMapping/>
  </p:clrMapOvr>
  <p:transition advTm="113152">
    <p:random/>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custDataLst>
              <p:tags r:id="rId5"/>
            </p:custDataLst>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340360"/>
            <a:ext cx="5283200" cy="1774825"/>
          </a:xfrm>
          <a:prstGeom prst="rect">
            <a:avLst/>
          </a:prstGeom>
        </p:spPr>
      </p:pic>
      <p:sp>
        <p:nvSpPr>
          <p:cNvPr id="4" name="文本框 3"/>
          <p:cNvSpPr txBox="1"/>
          <p:nvPr/>
        </p:nvSpPr>
        <p:spPr>
          <a:xfrm>
            <a:off x="141885" y="272845"/>
            <a:ext cx="3633536" cy="584775"/>
          </a:xfrm>
          <a:prstGeom prst="rect">
            <a:avLst/>
          </a:prstGeom>
          <a:noFill/>
        </p:spPr>
        <p:txBody>
          <a:bodyPr wrap="square" rtlCol="0">
            <a:spAutoFit/>
          </a:bodyPr>
          <a:lstStyle>
            <a:defPPr/>
          </a:lstStyle>
          <a:p>
            <a:pPr algn="l" fontAlgn="base">
              <a:buClr>
                <a:srgbClr val="000000"/>
              </a:buClr>
            </a:pPr>
            <a:r>
              <a:rPr lang="zh-CN" altLang="en-US" sz="3200">
                <a:solidFill>
                  <a:srgbClr val="FF0000"/>
                </a:solidFill>
                <a:latin typeface="+mj-ea"/>
                <a:ea typeface="+mj-ea"/>
                <a:cs typeface="+mj-cs"/>
              </a:rPr>
              <a:t>二月革命倒沙皇</a:t>
            </a:r>
          </a:p>
        </p:txBody>
      </p:sp>
      <p:sp>
        <p:nvSpPr>
          <p:cNvPr id="8" name="Text Box 5"/>
          <p:cNvSpPr txBox="1">
            <a:spLocks noChangeArrowheads="1"/>
          </p:cNvSpPr>
          <p:nvPr/>
        </p:nvSpPr>
        <p:spPr bwMode="auto">
          <a:xfrm>
            <a:off x="879168" y="1484733"/>
            <a:ext cx="3854195" cy="4523105"/>
          </a:xfrm>
          <a:prstGeom prst="rect">
            <a:avLst/>
          </a:prstGeom>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6"/>
          </a:lnRef>
          <a:fillRef idx="1">
            <a:schemeClr val="lt1"/>
          </a:fillRef>
          <a:effectRef idx="0">
            <a:schemeClr val="accent6"/>
          </a:effectRef>
          <a:fontRef idx="minor">
            <a:schemeClr val="dk1"/>
          </a:fontRef>
        </p:style>
        <p:txBody>
          <a:bodyPr wrap="square">
            <a:spAutoFit/>
          </a:bodyPr>
          <a:lstStyle>
            <a:defPPr/>
          </a:lstStyle>
          <a:p>
            <a:pPr fontAlgn="base">
              <a:lnSpc>
                <a:spcPct val="150000"/>
              </a:lnSpc>
            </a:pPr>
            <a:r>
              <a:rPr lang="en-US" altLang="zh-CN"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    1917</a:t>
            </a: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年</a:t>
            </a:r>
            <a:r>
              <a:rPr lang="en-US" altLang="zh-CN"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3</a:t>
            </a: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月</a:t>
            </a:r>
            <a:r>
              <a:rPr lang="en-US" altLang="zh-CN"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8</a:t>
            </a: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日（俄历</a:t>
            </a:r>
            <a:r>
              <a:rPr lang="en-US" altLang="zh-CN"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2</a:t>
            </a: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月</a:t>
            </a:r>
            <a:r>
              <a:rPr lang="en-US" altLang="zh-CN"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23</a:t>
            </a: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日）首都爆发起义。</a:t>
            </a:r>
          </a:p>
          <a:p>
            <a:pPr fontAlgn="base">
              <a:lnSpc>
                <a:spcPct val="150000"/>
              </a:lnSpc>
            </a:pP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    </a:t>
            </a:r>
            <a:r>
              <a:rPr lang="en-US" altLang="zh-CN"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3</a:t>
            </a: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月</a:t>
            </a:r>
            <a:r>
              <a:rPr lang="en-US" altLang="zh-CN"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12</a:t>
            </a: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日，起义获得胜利，当晚工兵代表苏维埃成立。</a:t>
            </a:r>
          </a:p>
          <a:p>
            <a:pPr fontAlgn="base">
              <a:lnSpc>
                <a:spcPct val="150000"/>
              </a:lnSpc>
            </a:pP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    </a:t>
            </a:r>
            <a:r>
              <a:rPr lang="en-US" altLang="zh-CN" sz="2400" u="sng"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3</a:t>
            </a:r>
            <a:r>
              <a:rPr lang="zh-CN" altLang="en-US" sz="2400" u="sng"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月</a:t>
            </a:r>
            <a:r>
              <a:rPr lang="en-US" altLang="zh-CN" sz="2400" u="sng"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15</a:t>
            </a:r>
            <a:r>
              <a:rPr lang="zh-CN" altLang="en-US" sz="2400" u="sng"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日，资产阶级临时政府组成。</a:t>
            </a:r>
            <a:r>
              <a:rPr lang="zh-CN" altLang="en-US" sz="2400" strike="noStrike" noProof="1">
                <a:solidFill>
                  <a:schemeClr val="tx1"/>
                </a:solidFill>
                <a:latin typeface="楷体" panose="02010609060101010101" pitchFamily="49" charset="-122"/>
                <a:ea typeface="楷体" panose="02010609060101010101" pitchFamily="49" charset="-122"/>
                <a:cs typeface="宋体" panose="02010600030101010101" pitchFamily="2" charset="-122"/>
              </a:rPr>
              <a:t>沙皇专制统治被推翻。</a:t>
            </a:r>
          </a:p>
        </p:txBody>
      </p:sp>
      <p:sp>
        <p:nvSpPr>
          <p:cNvPr id="10" name="Text Box 6"/>
          <p:cNvSpPr txBox="1"/>
          <p:nvPr/>
        </p:nvSpPr>
        <p:spPr>
          <a:xfrm>
            <a:off x="5467985" y="1446213"/>
            <a:ext cx="1255713" cy="522287"/>
          </a:xfrm>
          <a:prstGeom prst="rect">
            <a:avLst/>
          </a:prstGeom>
          <a:noFill/>
          <a:ln w="9525">
            <a:noFill/>
          </a:ln>
        </p:spPr>
        <p:txBody>
          <a:bodyPr wrap="none" anchor="t">
            <a:spAutoFit/>
          </a:bodyPr>
          <a:lstStyle>
            <a:defPPr/>
          </a:lstStyle>
          <a:p>
            <a:pPr/>
            <a:r>
              <a:rPr lang="zh-CN" altLang="en-US" sz="2800" b="1">
                <a:latin typeface="黑体" panose="02010609060101010101" pitchFamily="49" charset="-122"/>
                <a:ea typeface="黑体" panose="02010609060101010101" pitchFamily="49" charset="-122"/>
              </a:rPr>
              <a:t>时间：</a:t>
            </a:r>
          </a:p>
        </p:txBody>
      </p:sp>
      <p:sp>
        <p:nvSpPr>
          <p:cNvPr id="19" name="Text Box 16"/>
          <p:cNvSpPr txBox="1"/>
          <p:nvPr/>
        </p:nvSpPr>
        <p:spPr>
          <a:xfrm>
            <a:off x="7499985" y="1446213"/>
            <a:ext cx="1797050" cy="522287"/>
          </a:xfrm>
          <a:prstGeom prst="rect">
            <a:avLst/>
          </a:prstGeom>
          <a:noFill/>
          <a:ln w="9525">
            <a:noFill/>
          </a:ln>
        </p:spPr>
        <p:txBody>
          <a:bodyPr wrap="none" anchor="t">
            <a:spAutoFit/>
          </a:bodyPr>
          <a:lstStyle>
            <a:defPPr/>
          </a:lstStyle>
          <a:p>
            <a:pPr/>
            <a:r>
              <a:rPr lang="en-US" altLang="zh-CN" sz="2800" b="1">
                <a:solidFill>
                  <a:srgbClr val="0000FF"/>
                </a:solidFill>
                <a:latin typeface="黑体" panose="02010609060101010101" pitchFamily="49" charset="-122"/>
                <a:ea typeface="黑体" panose="02010609060101010101" pitchFamily="49" charset="-122"/>
              </a:rPr>
              <a:t>1917</a:t>
            </a:r>
            <a:r>
              <a:rPr lang="zh-CN" altLang="en-US" sz="2800" b="1">
                <a:solidFill>
                  <a:srgbClr val="0000FF"/>
                </a:solidFill>
                <a:latin typeface="黑体" panose="02010609060101010101" pitchFamily="49" charset="-122"/>
                <a:ea typeface="黑体" panose="02010609060101010101" pitchFamily="49" charset="-122"/>
              </a:rPr>
              <a:t>年</a:t>
            </a:r>
            <a:r>
              <a:rPr lang="en-US" altLang="zh-CN" sz="2800" b="1">
                <a:solidFill>
                  <a:srgbClr val="0000FF"/>
                </a:solidFill>
                <a:latin typeface="黑体" panose="02010609060101010101" pitchFamily="49" charset="-122"/>
                <a:ea typeface="黑体" panose="02010609060101010101" pitchFamily="49" charset="-122"/>
              </a:rPr>
              <a:t>3</a:t>
            </a:r>
            <a:r>
              <a:rPr lang="zh-CN" altLang="en-US" sz="2800" b="1">
                <a:solidFill>
                  <a:srgbClr val="0000FF"/>
                </a:solidFill>
                <a:latin typeface="黑体" panose="02010609060101010101" pitchFamily="49" charset="-122"/>
                <a:ea typeface="黑体" panose="02010609060101010101" pitchFamily="49" charset="-122"/>
              </a:rPr>
              <a:t>月</a:t>
            </a:r>
          </a:p>
        </p:txBody>
      </p:sp>
      <p:sp>
        <p:nvSpPr>
          <p:cNvPr id="11" name="Text Box 7"/>
          <p:cNvSpPr txBox="1"/>
          <p:nvPr/>
        </p:nvSpPr>
        <p:spPr>
          <a:xfrm>
            <a:off x="5467985" y="2315528"/>
            <a:ext cx="1255713" cy="520700"/>
          </a:xfrm>
          <a:prstGeom prst="rect">
            <a:avLst/>
          </a:prstGeom>
          <a:noFill/>
          <a:ln w="9525">
            <a:noFill/>
          </a:ln>
        </p:spPr>
        <p:txBody>
          <a:bodyPr wrap="none" anchor="t">
            <a:spAutoFit/>
          </a:bodyPr>
          <a:lstStyle>
            <a:defPPr/>
          </a:lstStyle>
          <a:p>
            <a:pPr/>
            <a:r>
              <a:rPr lang="zh-CN" altLang="en-US" sz="2800" b="1">
                <a:latin typeface="黑体" panose="02010609060101010101" pitchFamily="49" charset="-122"/>
                <a:ea typeface="黑体" panose="02010609060101010101" pitchFamily="49" charset="-122"/>
              </a:rPr>
              <a:t>结果：</a:t>
            </a:r>
          </a:p>
        </p:txBody>
      </p:sp>
      <p:sp>
        <p:nvSpPr>
          <p:cNvPr id="9" name="Text Box 4"/>
          <p:cNvSpPr txBox="1"/>
          <p:nvPr/>
        </p:nvSpPr>
        <p:spPr>
          <a:xfrm>
            <a:off x="6567805" y="2205990"/>
            <a:ext cx="4752340" cy="953135"/>
          </a:xfrm>
          <a:prstGeom prst="rect">
            <a:avLst/>
          </a:prstGeom>
          <a:solidFill>
            <a:schemeClr val="bg1"/>
          </a:solidFill>
          <a:ln w="9525">
            <a:noFill/>
          </a:ln>
        </p:spPr>
        <p:txBody>
          <a:bodyPr wrap="square" anchor="t">
            <a:spAutoFit/>
          </a:bodyPr>
          <a:lstStyle>
            <a:defPPr/>
          </a:lstStyle>
          <a:p>
            <a:pPr algn="ctr">
              <a:buFont typeface="Wingdings" panose="05000000000000000000" pitchFamily="2" charset="2"/>
              <a:buChar char="Ø"/>
            </a:pPr>
            <a:r>
              <a:rPr lang="zh-CN" altLang="zh-CN" sz="2800" b="1">
                <a:latin typeface="黑体" panose="02010609060101010101" pitchFamily="49" charset="-122"/>
                <a:ea typeface="黑体" panose="02010609060101010101" pitchFamily="49" charset="-122"/>
              </a:rPr>
              <a:t>推翻了</a:t>
            </a:r>
            <a:r>
              <a:rPr lang="zh-CN" altLang="zh-CN" sz="2800" b="1">
                <a:solidFill>
                  <a:schemeClr val="accent6">
                    <a:lumMod val="60000"/>
                    <a:lumOff val="40000"/>
                  </a:schemeClr>
                </a:solidFill>
                <a:latin typeface="黑体" panose="02010609060101010101" pitchFamily="49" charset="-122"/>
                <a:ea typeface="黑体" panose="02010609060101010101" pitchFamily="49" charset="-122"/>
              </a:rPr>
              <a:t>沙皇</a:t>
            </a:r>
            <a:r>
              <a:rPr lang="zh-CN" altLang="zh-CN" sz="2800" b="1">
                <a:latin typeface="黑体" panose="02010609060101010101" pitchFamily="49" charset="-122"/>
                <a:ea typeface="黑体" panose="02010609060101010101" pitchFamily="49" charset="-122"/>
              </a:rPr>
              <a:t>专制</a:t>
            </a:r>
          </a:p>
          <a:p>
            <a:pPr algn="ctr">
              <a:buFont typeface="Wingdings" panose="05000000000000000000" pitchFamily="2" charset="2"/>
              <a:buChar char="Ø"/>
            </a:pPr>
            <a:r>
              <a:rPr lang="zh-CN" altLang="en-US" sz="2800" b="1">
                <a:latin typeface="黑体" panose="02010609060101010101" pitchFamily="49" charset="-122"/>
                <a:ea typeface="黑体" panose="02010609060101010101" pitchFamily="49" charset="-122"/>
              </a:rPr>
              <a:t>形成</a:t>
            </a:r>
            <a:r>
              <a:rPr lang="zh-CN" altLang="zh-CN" sz="2800" b="1">
                <a:solidFill>
                  <a:schemeClr val="accent6">
                    <a:lumMod val="60000"/>
                    <a:lumOff val="40000"/>
                  </a:schemeClr>
                </a:solidFill>
                <a:latin typeface="黑体" panose="02010609060101010101" pitchFamily="49" charset="-122"/>
                <a:ea typeface="黑体" panose="02010609060101010101" pitchFamily="49" charset="-122"/>
              </a:rPr>
              <a:t>两个政权并存</a:t>
            </a:r>
          </a:p>
        </p:txBody>
      </p:sp>
      <p:grpSp>
        <p:nvGrpSpPr>
          <p:cNvPr id="12" name="Group 8"/>
          <p:cNvGrpSpPr/>
          <p:nvPr/>
        </p:nvGrpSpPr>
        <p:grpSpPr>
          <a:xfrm>
            <a:off x="7802880" y="3348355"/>
            <a:ext cx="2156460" cy="1105535"/>
            <a:chOff x="3696" y="2432"/>
            <a:chExt cx="1316" cy="590"/>
          </a:xfrm>
        </p:grpSpPr>
        <p:sp>
          <p:nvSpPr>
            <p:cNvPr id="13" name="Line 9"/>
            <p:cNvSpPr>
              <a:spLocks noChangeShapeType="1"/>
            </p:cNvSpPr>
            <p:nvPr/>
          </p:nvSpPr>
          <p:spPr bwMode="auto">
            <a:xfrm flipH="1">
              <a:off x="4332" y="2432"/>
              <a:ext cx="0" cy="362"/>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fontAlgn="base"/>
              <a:endParaRPr lang="zh-CN" altLang="en-US" sz="2250" strike="noStrike" noProof="1"/>
            </a:p>
          </p:txBody>
        </p:sp>
        <p:sp>
          <p:nvSpPr>
            <p:cNvPr id="14" name="Line 10"/>
            <p:cNvSpPr>
              <a:spLocks noChangeShapeType="1"/>
            </p:cNvSpPr>
            <p:nvPr/>
          </p:nvSpPr>
          <p:spPr bwMode="auto">
            <a:xfrm>
              <a:off x="3696" y="2795"/>
              <a:ext cx="1316" cy="0"/>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fontAlgn="base"/>
              <a:endParaRPr lang="zh-CN" altLang="en-US" sz="2250" strike="noStrike" noProof="1"/>
            </a:p>
          </p:txBody>
        </p:sp>
        <p:sp>
          <p:nvSpPr>
            <p:cNvPr id="15" name="Line 11"/>
            <p:cNvSpPr>
              <a:spLocks noChangeShapeType="1"/>
            </p:cNvSpPr>
            <p:nvPr/>
          </p:nvSpPr>
          <p:spPr bwMode="auto">
            <a:xfrm flipH="1">
              <a:off x="3696" y="2795"/>
              <a:ext cx="0" cy="227"/>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fontAlgn="base"/>
              <a:endParaRPr lang="zh-CN" altLang="en-US" sz="2250" strike="noStrike" noProof="1"/>
            </a:p>
          </p:txBody>
        </p:sp>
        <p:sp>
          <p:nvSpPr>
            <p:cNvPr id="16" name="Line 12"/>
            <p:cNvSpPr>
              <a:spLocks noChangeShapeType="1"/>
            </p:cNvSpPr>
            <p:nvPr/>
          </p:nvSpPr>
          <p:spPr bwMode="auto">
            <a:xfrm flipH="1">
              <a:off x="5012" y="2795"/>
              <a:ext cx="0" cy="227"/>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fontAlgn="base"/>
              <a:endParaRPr lang="zh-CN" altLang="en-US" sz="2250" strike="noStrike" noProof="1"/>
            </a:p>
          </p:txBody>
        </p:sp>
      </p:grpSp>
      <p:sp>
        <p:nvSpPr>
          <p:cNvPr id="17" name="Text Box 13"/>
          <p:cNvSpPr txBox="1">
            <a:spLocks noChangeArrowheads="1"/>
          </p:cNvSpPr>
          <p:nvPr/>
        </p:nvSpPr>
        <p:spPr bwMode="auto">
          <a:xfrm>
            <a:off x="6934835" y="4667885"/>
            <a:ext cx="1814830" cy="78359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lgn="ctr"/>
            <a:r>
              <a:rPr lang="zh-CN" altLang="en-US" sz="2250" noProof="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工人士兵</a:t>
            </a:r>
            <a:endParaRPr lang="zh-CN" altLang="en-US" sz="2250" noProof="1">
              <a:solidFill>
                <a:schemeClr val="bg1"/>
              </a:solidFill>
              <a:effectLst>
                <a:outerShdw blurRad="38100" dist="38100" dir="2700000" algn="tl">
                  <a:srgbClr val="000000">
                    <a:alpha val="43137"/>
                  </a:srgbClr>
                </a:outerShdw>
              </a:effectLst>
              <a:latin typeface="黑体" pitchFamily="49" charset="-122"/>
              <a:ea typeface="黑体" pitchFamily="49" charset="-122"/>
            </a:endParaRPr>
          </a:p>
          <a:p>
            <a:pPr algn="ctr"/>
            <a:r>
              <a:rPr lang="zh-CN" altLang="en-US" sz="2250" noProof="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代表苏维埃</a:t>
            </a:r>
            <a:endParaRPr lang="zh-CN" altLang="en-US" sz="2250" noProof="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8" name="Text Box 14"/>
          <p:cNvSpPr txBox="1">
            <a:spLocks noChangeArrowheads="1"/>
          </p:cNvSpPr>
          <p:nvPr/>
        </p:nvSpPr>
        <p:spPr bwMode="auto">
          <a:xfrm>
            <a:off x="9100820" y="4667885"/>
            <a:ext cx="1829435" cy="78359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lgn="ctr"/>
            <a:r>
              <a:rPr lang="zh-CN" altLang="en-US" sz="2250" noProof="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资产阶级</a:t>
            </a:r>
            <a:endParaRPr lang="zh-CN" altLang="en-US" sz="2250" noProof="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r>
              <a:rPr lang="zh-CN" altLang="en-US" sz="2250" noProof="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临时政府</a:t>
            </a:r>
            <a:endParaRPr lang="zh-CN" altLang="en-US" sz="2250" noProof="1">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0" name="Text Box 18"/>
          <p:cNvSpPr txBox="1"/>
          <p:nvPr/>
        </p:nvSpPr>
        <p:spPr>
          <a:xfrm>
            <a:off x="9208453" y="5661343"/>
            <a:ext cx="1612900" cy="522287"/>
          </a:xfrm>
          <a:prstGeom prst="rect">
            <a:avLst/>
          </a:prstGeom>
          <a:noFill/>
          <a:ln w="9525">
            <a:noFill/>
          </a:ln>
        </p:spPr>
        <p:txBody>
          <a:bodyPr wrap="none" anchor="t">
            <a:spAutoFit/>
          </a:bodyPr>
          <a:lstStyle>
            <a:defPPr/>
          </a:lstStyle>
          <a:p>
            <a:pPr/>
            <a:r>
              <a:rPr lang="zh-CN" altLang="en-US" sz="2800" b="1">
                <a:latin typeface="楷体" panose="02010609060101010101" pitchFamily="49" charset="-122"/>
                <a:ea typeface="楷体" panose="02010609060101010101" pitchFamily="49" charset="-122"/>
              </a:rPr>
              <a:t>（掌权）</a:t>
            </a:r>
          </a:p>
        </p:txBody>
      </p:sp>
    </p:spTree>
    <p:custDataLst>
      <p:tags r:id="rId6"/>
    </p:custDataLst>
  </p:cSld>
  <p:clrMapOvr>
    <a:masterClrMapping/>
  </p:clrMapOvr>
  <p:transition advTm="46863">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cond evt="onBegin" delay="0">
                          <p:tn val="6"/>
                        </p:cond>
                      </p:stCondLst>
                      <p:childTnLst>
                        <p:par>
                          <p:cTn id="8" fill="hold" nodeType="after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blinds(horizontal)">
                                      <p:cBhvr>
                                        <p:cTn id="11" dur="500"/>
                                        <p:tgtEl>
                                          <p:spTgt spid="19"/>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9">
                                            <p:bg/>
                                          </p:spTgt>
                                        </p:tgtEl>
                                        <p:attrNameLst>
                                          <p:attrName>style.visibility</p:attrName>
                                        </p:attrNameLst>
                                      </p:cBhvr>
                                      <p:to>
                                        <p:strVal val="visible"/>
                                      </p:to>
                                    </p:set>
                                    <p:animEffect transition="in" filter="blinds(horizontal)">
                                      <p:cBhvr>
                                        <p:cTn id="16" dur="500"/>
                                        <p:tgtEl>
                                          <p:spTgt spid="9">
                                            <p:bg/>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blinds(horizontal)">
                                      <p:cBhvr>
                                        <p:cTn id="19" dur="500"/>
                                        <p:tgtEl>
                                          <p:spTgt spid="9">
                                            <p:txEl>
                                              <p:pRg st="0" end="0"/>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blinds(horizontal)">
                                      <p:cBhvr>
                                        <p:cTn id="22" dur="500"/>
                                        <p:tgtEl>
                                          <p:spTgt spid="9">
                                            <p:txEl>
                                              <p:pRg st="1" end="1"/>
                                            </p:txEl>
                                          </p:spTgt>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up)">
                                      <p:cBhvr>
                                        <p:cTn id="27" dur="500"/>
                                        <p:tgtEl>
                                          <p:spTgt spid="12"/>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up)">
                                      <p:cBhvr>
                                        <p:cTn id="30" dur="500"/>
                                        <p:tgtEl>
                                          <p:spTgt spid="17"/>
                                        </p:tgtEl>
                                      </p:cBhvr>
                                    </p:animEffect>
                                  </p:childTnLst>
                                </p:cTn>
                              </p:par>
                              <p:par>
                                <p:cTn id="31" presetID="22" presetClass="entr" presetSubtype="1" fill="hold" grpId="0" nodeType="withEffect">
                                  <p:stCondLst>
                                    <p:cond delay="0"/>
                                  </p:stCondLst>
                                  <p:childTnLst>
                                    <p:set>
                                      <p:cBhvr>
                                        <p:cTn id="32" dur="500"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3" presetClass="entr" presetSubtype="10" fill="hold" grpId="0" nodeType="clickEffect">
                                  <p:stCondLst>
                                    <p:cond delay="0"/>
                                  </p:stCondLst>
                                  <p:childTnLst>
                                    <p:set>
                                      <p:cBhvr>
                                        <p:cTn id="37" dur="500" fill="hold">
                                          <p:stCondLst>
                                            <p:cond delay="0"/>
                                          </p:stCondLst>
                                        </p:cTn>
                                        <p:tgtEl>
                                          <p:spTgt spid="20"/>
                                        </p:tgtEl>
                                        <p:attrNameLst>
                                          <p:attrName>style.visibility</p:attrName>
                                        </p:attrNameLst>
                                      </p:cBhvr>
                                      <p:to>
                                        <p:strVal val="visible"/>
                                      </p:to>
                                    </p:set>
                                    <p:animEffect transition="in" filter="blinds(horizontal)">
                                      <p:cBhvr>
                                        <p:cTn id="3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P spid="9" grpId="0" uiExpand="1" build="allAtOnce" animBg="1"/>
      <p:bldP spid="17" grpId="0"/>
      <p:bldP spid="18" grpId="0"/>
      <p:bldP spid="2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36220" y="378460"/>
            <a:ext cx="11664950" cy="2030095"/>
          </a:xfrm>
          <a:prstGeom prst="rect">
            <a:avLst/>
          </a:prstGeom>
          <a:solidFill>
            <a:srgbClr val="FFC000"/>
          </a:solidFill>
        </p:spPr>
        <p:txBody>
          <a:bodyPr wrap="square" rtlCol="0">
            <a:spAutoFit/>
          </a:bodyPr>
          <a:lstStyle>
            <a:defPPr/>
          </a:lstStyle>
          <a:p>
            <a:pPr lvl="0" fontAlgn="base">
              <a:lnSpc>
                <a:spcPct val="150000"/>
              </a:lnSpc>
              <a:spcBef>
                <a:spcPct val="0"/>
              </a:spcBef>
              <a:spcAft>
                <a:spcPct val="0"/>
              </a:spcAft>
              <a:defRPr/>
            </a:pPr>
            <a:r>
              <a:rPr lang="en-US" altLang="zh-CN" sz="2800">
                <a:solidFill>
                  <a:srgbClr val="000000"/>
                </a:solidFill>
                <a:effectLst/>
                <a:latin typeface="楷体" panose="02010609060101010101" pitchFamily="49" charset="-122"/>
                <a:ea typeface="楷体" panose="02010609060101010101" pitchFamily="49" charset="-122"/>
              </a:rPr>
              <a:t>    </a:t>
            </a:r>
            <a:r>
              <a:rPr lang="zh-CN" altLang="en-US" sz="2800">
                <a:solidFill>
                  <a:srgbClr val="000000"/>
                </a:solidFill>
                <a:effectLst/>
                <a:latin typeface="楷体" panose="02010609060101010101" pitchFamily="49" charset="-122"/>
                <a:ea typeface="楷体" panose="02010609060101010101" pitchFamily="49" charset="-122"/>
              </a:rPr>
              <a:t>临时政府</a:t>
            </a:r>
            <a:r>
              <a:rPr lang="en-US" altLang="zh-CN" sz="2800">
                <a:solidFill>
                  <a:srgbClr val="000000"/>
                </a:solidFill>
                <a:effectLst/>
                <a:latin typeface="楷体" panose="02010609060101010101" pitchFamily="49" charset="-122"/>
                <a:ea typeface="楷体" panose="02010609060101010101" pitchFamily="49" charset="-122"/>
              </a:rPr>
              <a:t>……</a:t>
            </a:r>
            <a:r>
              <a:rPr lang="zh-CN" altLang="en-US" sz="2800">
                <a:solidFill>
                  <a:srgbClr val="000000"/>
                </a:solidFill>
                <a:effectLst/>
                <a:latin typeface="楷体" panose="02010609060101010101" pitchFamily="49" charset="-122"/>
                <a:ea typeface="楷体" panose="02010609060101010101" pitchFamily="49" charset="-122"/>
              </a:rPr>
              <a:t>从一开始就拒绝考虑绝大多数俄国人所需要的两样东西</a:t>
            </a:r>
            <a:r>
              <a:rPr lang="en-US" altLang="zh-CN" sz="2800">
                <a:solidFill>
                  <a:srgbClr val="000000"/>
                </a:solidFill>
                <a:effectLst/>
                <a:latin typeface="楷体" panose="02010609060101010101" pitchFamily="49" charset="-122"/>
                <a:ea typeface="楷体" panose="02010609060101010101" pitchFamily="49" charset="-122"/>
              </a:rPr>
              <a:t>——</a:t>
            </a:r>
            <a:r>
              <a:rPr lang="zh-CN" altLang="en-US" sz="2800" i="1">
                <a:solidFill>
                  <a:srgbClr val="FF0000"/>
                </a:solidFill>
                <a:effectLst/>
                <a:latin typeface="楷体" panose="02010609060101010101" pitchFamily="49" charset="-122"/>
                <a:ea typeface="楷体" panose="02010609060101010101" pitchFamily="49" charset="-122"/>
              </a:rPr>
              <a:t>和平</a:t>
            </a:r>
            <a:r>
              <a:rPr lang="zh-CN" altLang="en-US" sz="2800">
                <a:solidFill>
                  <a:srgbClr val="000000"/>
                </a:solidFill>
                <a:effectLst/>
                <a:latin typeface="楷体" panose="02010609060101010101" pitchFamily="49" charset="-122"/>
                <a:ea typeface="楷体" panose="02010609060101010101" pitchFamily="49" charset="-122"/>
              </a:rPr>
              <a:t>和</a:t>
            </a:r>
            <a:r>
              <a:rPr lang="zh-CN" altLang="en-US" sz="2800" i="1">
                <a:solidFill>
                  <a:srgbClr val="FF0000"/>
                </a:solidFill>
                <a:effectLst/>
                <a:latin typeface="楷体" panose="02010609060101010101" pitchFamily="49" charset="-122"/>
                <a:ea typeface="楷体" panose="02010609060101010101" pitchFamily="49" charset="-122"/>
              </a:rPr>
              <a:t>土地</a:t>
            </a:r>
            <a:r>
              <a:rPr lang="zh-CN" altLang="en-US" sz="2800">
                <a:solidFill>
                  <a:srgbClr val="000000"/>
                </a:solidFill>
                <a:latin typeface="楷体" panose="02010609060101010101" pitchFamily="49" charset="-122"/>
                <a:ea typeface="楷体" panose="02010609060101010101" pitchFamily="49" charset="-122"/>
              </a:rPr>
              <a:t>，同样，政府也不愿结束战争。</a:t>
            </a:r>
          </a:p>
          <a:p>
            <a:pPr lvl="0" algn="r" fontAlgn="base">
              <a:lnSpc>
                <a:spcPct val="150000"/>
              </a:lnSpc>
              <a:spcBef>
                <a:spcPct val="0"/>
              </a:spcBef>
              <a:spcAft>
                <a:spcPct val="0"/>
              </a:spcAft>
              <a:defRPr/>
            </a:pPr>
            <a:r>
              <a:rPr lang="en-US" altLang="zh-CN" sz="2800">
                <a:solidFill>
                  <a:srgbClr val="000000"/>
                </a:solidFill>
                <a:effectLst/>
                <a:latin typeface="楷体" panose="02010609060101010101" pitchFamily="49" charset="-122"/>
                <a:ea typeface="楷体" panose="02010609060101010101" pitchFamily="49" charset="-122"/>
              </a:rPr>
              <a:t>——</a:t>
            </a:r>
            <a:r>
              <a:rPr lang="zh-CN" altLang="en-US" sz="2800">
                <a:solidFill>
                  <a:srgbClr val="000000"/>
                </a:solidFill>
                <a:effectLst/>
                <a:latin typeface="楷体" panose="02010609060101010101" pitchFamily="49" charset="-122"/>
                <a:ea typeface="楷体" panose="02010609060101010101" pitchFamily="49" charset="-122"/>
              </a:rPr>
              <a:t>摘编自</a:t>
            </a:r>
            <a:r>
              <a:rPr lang="en-US" altLang="zh-CN" sz="2800">
                <a:solidFill>
                  <a:srgbClr val="000000"/>
                </a:solidFill>
                <a:effectLst/>
                <a:latin typeface="楷体" panose="02010609060101010101" pitchFamily="49" charset="-122"/>
                <a:ea typeface="楷体" panose="02010609060101010101" pitchFamily="49" charset="-122"/>
              </a:rPr>
              <a:t>[</a:t>
            </a:r>
            <a:r>
              <a:rPr lang="zh-CN" altLang="en-US" sz="2800">
                <a:solidFill>
                  <a:srgbClr val="000000"/>
                </a:solidFill>
                <a:effectLst/>
                <a:latin typeface="楷体" panose="02010609060101010101" pitchFamily="49" charset="-122"/>
                <a:ea typeface="楷体" panose="02010609060101010101" pitchFamily="49" charset="-122"/>
              </a:rPr>
              <a:t>美</a:t>
            </a:r>
            <a:r>
              <a:rPr lang="en-US" altLang="zh-CN" sz="2800">
                <a:solidFill>
                  <a:srgbClr val="000000"/>
                </a:solidFill>
                <a:effectLst/>
                <a:latin typeface="楷体" panose="02010609060101010101" pitchFamily="49" charset="-122"/>
                <a:ea typeface="楷体" panose="02010609060101010101" pitchFamily="49" charset="-122"/>
              </a:rPr>
              <a:t>]</a:t>
            </a:r>
            <a:r>
              <a:rPr lang="zh-CN" altLang="en-US" sz="2800">
                <a:solidFill>
                  <a:srgbClr val="000000"/>
                </a:solidFill>
                <a:effectLst/>
                <a:latin typeface="楷体" panose="02010609060101010101" pitchFamily="49" charset="-122"/>
                <a:ea typeface="楷体" panose="02010609060101010101" pitchFamily="49" charset="-122"/>
              </a:rPr>
              <a:t>斯塔夫里阿诺斯：</a:t>
            </a:r>
            <a:r>
              <a:rPr lang="en-US" altLang="zh-CN" sz="2800">
                <a:solidFill>
                  <a:srgbClr val="000000"/>
                </a:solidFill>
                <a:effectLst/>
                <a:latin typeface="楷体" panose="02010609060101010101" pitchFamily="49" charset="-122"/>
                <a:ea typeface="楷体" panose="02010609060101010101" pitchFamily="49" charset="-122"/>
              </a:rPr>
              <a:t>《</a:t>
            </a:r>
            <a:r>
              <a:rPr lang="zh-CN" altLang="en-US" sz="2800">
                <a:solidFill>
                  <a:srgbClr val="000000"/>
                </a:solidFill>
                <a:effectLst/>
                <a:latin typeface="楷体" panose="02010609060101010101" pitchFamily="49" charset="-122"/>
                <a:ea typeface="楷体" panose="02010609060101010101" pitchFamily="49" charset="-122"/>
              </a:rPr>
              <a:t>全球通史</a:t>
            </a:r>
            <a:r>
              <a:rPr lang="en-US" altLang="zh-CN" sz="2800">
                <a:solidFill>
                  <a:srgbClr val="000000"/>
                </a:solidFill>
                <a:effectLst/>
                <a:latin typeface="楷体" panose="02010609060101010101" pitchFamily="49" charset="-122"/>
                <a:ea typeface="楷体" panose="02010609060101010101" pitchFamily="49" charset="-122"/>
              </a:rPr>
              <a:t>》</a:t>
            </a:r>
          </a:p>
        </p:txBody>
      </p:sp>
      <p:sp>
        <p:nvSpPr>
          <p:cNvPr id="7" name="文本框 6"/>
          <p:cNvSpPr txBox="1"/>
          <p:nvPr/>
        </p:nvSpPr>
        <p:spPr>
          <a:xfrm>
            <a:off x="314960" y="3312795"/>
            <a:ext cx="613410" cy="2681605"/>
          </a:xfrm>
          <a:prstGeom prst="rect">
            <a:avLst/>
          </a:prstGeom>
          <a:noFill/>
        </p:spPr>
        <p:txBody>
          <a:bodyPr vert="eaVert" wrap="square" rtlCol="0">
            <a:spAutoFit/>
          </a:bodyPr>
          <a:lstStyle>
            <a:defPPr/>
          </a:lstStyle>
          <a:p>
            <a:pPr algn="ctr"/>
            <a:r>
              <a:rPr lang="zh-CN" altLang="en-US" sz="2800" b="1">
                <a:solidFill>
                  <a:srgbClr val="FF0000"/>
                </a:solidFill>
                <a:latin typeface="微软雅黑" panose="020b0503020204020204" charset="-122"/>
                <a:ea typeface="微软雅黑"/>
              </a:rPr>
              <a:t>国内形势严峻</a:t>
            </a:r>
          </a:p>
        </p:txBody>
      </p:sp>
      <p:sp>
        <p:nvSpPr>
          <p:cNvPr id="3" name="文本框 2"/>
          <p:cNvSpPr txBox="1"/>
          <p:nvPr/>
        </p:nvSpPr>
        <p:spPr>
          <a:xfrm>
            <a:off x="1067041" y="2884170"/>
            <a:ext cx="2130425" cy="3538220"/>
          </a:xfrm>
          <a:prstGeom prst="rect">
            <a:avLst/>
          </a:prstGeom>
          <a:noFill/>
        </p:spPr>
        <p:txBody>
          <a:bodyPr wrap="square" rtlCol="0">
            <a:spAutoFit/>
          </a:bodyPr>
          <a:lstStyle>
            <a:defPPr/>
          </a:lstStyle>
          <a:p>
            <a:pPr/>
            <a:r>
              <a:rPr lang="zh-CN" altLang="en-US" sz="2800" b="1">
                <a:latin typeface="黑体" panose="02010609060101010101" pitchFamily="49" charset="-122"/>
                <a:ea typeface="黑体" panose="02010609060101010101" pitchFamily="49" charset="-122"/>
              </a:rPr>
              <a:t>人民</a:t>
            </a:r>
          </a:p>
          <a:p>
            <a:pPr/>
            <a:endParaRPr lang="zh-CN" altLang="en-US" sz="2800" b="1">
              <a:latin typeface="黑体" pitchFamily="49" charset="-122"/>
              <a:ea typeface="黑体" pitchFamily="49" charset="-122"/>
            </a:endParaRPr>
          </a:p>
          <a:p>
            <a:pPr/>
            <a:endParaRPr lang="zh-CN" altLang="en-US" sz="2800" b="1">
              <a:latin typeface="黑体" panose="02010609060101010101" pitchFamily="49" charset="-122"/>
              <a:ea typeface="黑体" panose="02010609060101010101" pitchFamily="49" charset="-122"/>
            </a:endParaRPr>
          </a:p>
          <a:p>
            <a:pPr/>
            <a:r>
              <a:rPr lang="zh-CN" altLang="en-US" sz="2800" b="1">
                <a:latin typeface="黑体" panose="02010609060101010101" pitchFamily="49" charset="-122"/>
                <a:ea typeface="黑体" panose="02010609060101010101" pitchFamily="49" charset="-122"/>
              </a:rPr>
              <a:t>资产阶级</a:t>
            </a:r>
          </a:p>
          <a:p>
            <a:pPr/>
            <a:r>
              <a:rPr lang="zh-CN" altLang="en-US" sz="2800" b="1">
                <a:latin typeface="黑体" panose="02010609060101010101" pitchFamily="49" charset="-122"/>
                <a:ea typeface="黑体" panose="02010609060101010101" pitchFamily="49" charset="-122"/>
              </a:rPr>
              <a:t>临时政府</a:t>
            </a:r>
          </a:p>
          <a:p>
            <a:pPr/>
            <a:endParaRPr lang="zh-CN" altLang="en-US" sz="2800" b="1">
              <a:latin typeface="黑体" panose="02010609060101010101" pitchFamily="49" charset="-122"/>
              <a:ea typeface="黑体" panose="02010609060101010101" pitchFamily="49" charset="-122"/>
            </a:endParaRPr>
          </a:p>
          <a:p>
            <a:pPr/>
            <a:endParaRPr lang="zh-CN" altLang="en-US" sz="2800" b="1">
              <a:latin typeface="黑体" panose="02010609060101010101" pitchFamily="49" charset="-122"/>
              <a:ea typeface="黑体" panose="02010609060101010101" pitchFamily="49" charset="-122"/>
            </a:endParaRPr>
          </a:p>
          <a:p>
            <a:pPr/>
            <a:r>
              <a:rPr lang="zh-CN" altLang="en-US" sz="2800" b="1">
                <a:latin typeface="黑体" panose="02010609060101010101" pitchFamily="49" charset="-122"/>
                <a:ea typeface="黑体" panose="02010609060101010101" pitchFamily="49" charset="-122"/>
              </a:rPr>
              <a:t>苏维埃</a:t>
            </a:r>
          </a:p>
        </p:txBody>
      </p:sp>
      <p:sp>
        <p:nvSpPr>
          <p:cNvPr id="6" name="Text Box 5"/>
          <p:cNvSpPr txBox="1"/>
          <p:nvPr/>
        </p:nvSpPr>
        <p:spPr>
          <a:xfrm>
            <a:off x="3023870" y="2884170"/>
            <a:ext cx="4555490" cy="523220"/>
          </a:xfrm>
          <a:prstGeom prst="rect">
            <a:avLst/>
          </a:prstGeom>
          <a:noFill/>
          <a:ln w="9525">
            <a:noFill/>
          </a:ln>
        </p:spPr>
        <p:txBody>
          <a:bodyPr wrap="square">
            <a:spAutoFit/>
          </a:bodyPr>
          <a:lstStyle>
            <a:defPPr/>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Clr>
                <a:srgbClr val="FF0000"/>
              </a:buClr>
              <a:buFont typeface="Wingdings" panose="05000000000000000000" pitchFamily="2" charset="2"/>
              <a:buNone/>
            </a:pPr>
            <a:r>
              <a:rPr lang="zh-CN" altLang="zh-CN" sz="2800">
                <a:latin typeface="楷体" panose="02010609060101010101" pitchFamily="49" charset="-122"/>
                <a:ea typeface="楷体" panose="02010609060101010101" pitchFamily="49" charset="-122"/>
              </a:rPr>
              <a:t>不要战争！要面包！</a:t>
            </a:r>
          </a:p>
        </p:txBody>
      </p:sp>
      <p:pic>
        <p:nvPicPr>
          <p:cNvPr id="13316" name="Picture 4" descr="担任临时政府首脑克伦斯基担任检阅军队"/>
          <p:cNvPicPr>
            <a:picLocks noChangeAspect="1"/>
          </p:cNvPicPr>
          <p:nvPr/>
        </p:nvPicPr>
        <p:blipFill>
          <a:blip r:embed="rId2"/>
          <a:stretch>
            <a:fillRect/>
          </a:stretch>
        </p:blipFill>
        <p:spPr>
          <a:xfrm>
            <a:off x="7579360" y="3297088"/>
            <a:ext cx="4439219" cy="2590800"/>
          </a:xfrm>
          <a:prstGeom prst="rect">
            <a:avLst/>
          </a:prstGeom>
          <a:noFill/>
          <a:ln w="9525">
            <a:noFill/>
          </a:ln>
        </p:spPr>
      </p:pic>
      <p:sp>
        <p:nvSpPr>
          <p:cNvPr id="43013" name="Text Box 5"/>
          <p:cNvSpPr txBox="1"/>
          <p:nvPr/>
        </p:nvSpPr>
        <p:spPr>
          <a:xfrm>
            <a:off x="3023870" y="4115435"/>
            <a:ext cx="4555490" cy="954107"/>
          </a:xfrm>
          <a:prstGeom prst="rect">
            <a:avLst/>
          </a:prstGeom>
          <a:noFill/>
          <a:ln w="9525">
            <a:noFill/>
          </a:ln>
        </p:spPr>
        <p:txBody>
          <a:bodyPr wrap="square">
            <a:spAutoFit/>
          </a:bodyPr>
          <a:lstStyle>
            <a:defPPr/>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Clr>
                <a:srgbClr val="FF0000"/>
              </a:buClr>
              <a:buFont typeface="Wingdings" panose="05000000000000000000" pitchFamily="2" charset="2"/>
              <a:buNone/>
            </a:pPr>
            <a:r>
              <a:rPr lang="zh-CN" altLang="zh-CN" sz="2800">
                <a:latin typeface="楷体" panose="02010609060101010101" pitchFamily="49" charset="-122"/>
                <a:ea typeface="楷体" panose="02010609060101010101" pitchFamily="49" charset="-122"/>
              </a:rPr>
              <a:t>资产阶级临时政府继续参加一战，但惨败</a:t>
            </a:r>
          </a:p>
        </p:txBody>
      </p:sp>
      <p:sp>
        <p:nvSpPr>
          <p:cNvPr id="5" name="Text Box 5"/>
          <p:cNvSpPr txBox="1"/>
          <p:nvPr/>
        </p:nvSpPr>
        <p:spPr>
          <a:xfrm>
            <a:off x="3023870" y="5838825"/>
            <a:ext cx="2078990" cy="583565"/>
          </a:xfrm>
          <a:prstGeom prst="rect">
            <a:avLst/>
          </a:prstGeom>
          <a:noFill/>
          <a:ln w="9525">
            <a:noFill/>
          </a:ln>
        </p:spPr>
        <p:txBody>
          <a:bodyPr wrap="square">
            <a:spAutoFit/>
          </a:bodyPr>
          <a:lstStyle>
            <a:defPPr/>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Clr>
                <a:srgbClr val="FF0000"/>
              </a:buClr>
              <a:buFont typeface="Wingdings" panose="05000000000000000000" pitchFamily="2" charset="2"/>
              <a:buNone/>
            </a:pPr>
            <a:r>
              <a:rPr lang="zh-CN" altLang="zh-CN" b="1">
                <a:solidFill>
                  <a:srgbClr val="FF0000"/>
                </a:solidFill>
                <a:latin typeface="微软雅黑" panose="020b0503020204020204" charset="-122"/>
                <a:ea typeface="微软雅黑"/>
              </a:rPr>
              <a:t>？？？</a:t>
            </a:r>
          </a:p>
        </p:txBody>
      </p:sp>
    </p:spTree>
    <p:custDataLst>
      <p:tags r:id="rId3"/>
    </p:custDataLst>
  </p:cSld>
  <p:clrMapOvr>
    <a:masterClrMapping/>
  </p:clrMapOvr>
  <p:transition advTm="39562">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3013"/>
                                        </p:tgtEl>
                                        <p:attrNameLst>
                                          <p:attrName>style.visibility</p:attrName>
                                        </p:attrNameLst>
                                      </p:cBhvr>
                                      <p:to>
                                        <p:strVal val="visible"/>
                                      </p:to>
                                    </p:set>
                                    <p:anim calcmode="lin" valueType="num">
                                      <p:cBhvr additive="base">
                                        <p:cTn id="13" dur="500" fill="hold"/>
                                        <p:tgtEl>
                                          <p:spTgt spid="43013"/>
                                        </p:tgtEl>
                                        <p:attrNameLst>
                                          <p:attrName>ppt_x</p:attrName>
                                        </p:attrNameLst>
                                      </p:cBhvr>
                                      <p:tavLst>
                                        <p:tav tm="0">
                                          <p:val>
                                            <p:strVal val="#ppt_x"/>
                                          </p:val>
                                        </p:tav>
                                        <p:tav tm="100000">
                                          <p:val>
                                            <p:strVal val="#ppt_x"/>
                                          </p:val>
                                        </p:tav>
                                      </p:tavLst>
                                    </p:anim>
                                    <p:anim calcmode="lin" valueType="num">
                                      <p:cBhvr additive="base">
                                        <p:cTn id="14" dur="500" fill="hold"/>
                                        <p:tgtEl>
                                          <p:spTgt spid="43013"/>
                                        </p:tgtEl>
                                        <p:attrNameLst>
                                          <p:attrName>ppt_y</p:attrName>
                                        </p:attrNameLst>
                                      </p:cBhvr>
                                      <p:tavLst>
                                        <p:tav tm="0">
                                          <p:val>
                                            <p:strVal val="1+#ppt_h/2"/>
                                          </p:val>
                                        </p:tav>
                                        <p:tav tm="100000">
                                          <p:val>
                                            <p:strVal val="#ppt_y"/>
                                          </p:val>
                                        </p:tav>
                                      </p:tavLst>
                                    </p:anim>
                                  </p:childTnLst>
                                </p:cTn>
                              </p:par>
                              <p:par>
                                <p:cTn id="15" presetID="3" presetClass="entr" presetSubtype="10" fill="hold" nodeType="withEffect">
                                  <p:stCondLst>
                                    <p:cond delay="0"/>
                                  </p:stCondLst>
                                  <p:childTnLst>
                                    <p:set>
                                      <p:cBhvr>
                                        <p:cTn id="16" dur="1" fill="hold">
                                          <p:stCondLst>
                                            <p:cond delay="0"/>
                                          </p:stCondLst>
                                        </p:cTn>
                                        <p:tgtEl>
                                          <p:spTgt spid="13316"/>
                                        </p:tgtEl>
                                        <p:attrNameLst>
                                          <p:attrName>style.visibility</p:attrName>
                                        </p:attrNameLst>
                                      </p:cBhvr>
                                      <p:to>
                                        <p:strVal val="visible"/>
                                      </p:to>
                                    </p:set>
                                    <p:animEffect transition="in" filter="blinds(horizontal)">
                                      <p:cBhvr>
                                        <p:cTn id="17" dur="500"/>
                                        <p:tgtEl>
                                          <p:spTgt spid="1331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43013" grpId="0"/>
      <p:bldP spid="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7">
            <a:alphaModFix amt="44000"/>
            <a:extLst>
              <a:ext uri="{BEBA8EAE-BF5A-486C-A8C5-ECC9F3942E4B}">
                <a14:imgProps xmlns:a14="http://schemas.microsoft.com/office/drawing/2010/main">
                  <a14:imgLayer r:embed="rId8">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6" name="Text Box 4"/>
          <p:cNvSpPr txBox="1">
            <a:spLocks noChangeArrowheads="1"/>
          </p:cNvSpPr>
          <p:nvPr/>
        </p:nvSpPr>
        <p:spPr bwMode="auto">
          <a:xfrm>
            <a:off x="1624648" y="1584325"/>
            <a:ext cx="3965575" cy="8302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zh-CN"/>
            </a:defPPr>
            <a:lvl1pPr>
              <a:buFont typeface="Arial" panose="020b0604020202020204" pitchFamily="34" charset="0"/>
              <a:buNone/>
              <a:defRPr sz="3200">
                <a:solidFill>
                  <a:schemeClr val="bg1"/>
                </a:solidFill>
                <a:latin typeface="黑体" panose="02010609060101010101" pitchFamily="49" charset="-122"/>
                <a:ea typeface="黑体" panose="02010609060101010101" pitchFamily="49"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base"/>
            <a:r>
              <a:rPr lang="en-US" altLang="zh-CN" sz="2400" strike="noStrike" noProof="1"/>
              <a:t>    1917</a:t>
            </a:r>
            <a:r>
              <a:rPr lang="zh-CN" altLang="en-US" sz="2400" strike="noStrike" noProof="1"/>
              <a:t>年</a:t>
            </a:r>
            <a:r>
              <a:rPr lang="en-US" altLang="zh-CN" sz="2400" strike="noStrike" noProof="1"/>
              <a:t>4</a:t>
            </a:r>
            <a:r>
              <a:rPr lang="zh-CN" altLang="en-US" sz="2400" strike="noStrike" noProof="1"/>
              <a:t>月，列宁回到彼得格勒，发表</a:t>
            </a:r>
            <a:r>
              <a:rPr lang="en-US" altLang="zh-CN" sz="2400" strike="noStrike" noProof="1"/>
              <a:t>《</a:t>
            </a:r>
            <a:r>
              <a:rPr lang="zh-CN" altLang="en-US" sz="2400" strike="noStrike" noProof="1"/>
              <a:t>四月提纲</a:t>
            </a:r>
            <a:r>
              <a:rPr lang="en-US" altLang="zh-CN" sz="2400" strike="noStrike" noProof="1"/>
              <a:t>》</a:t>
            </a:r>
            <a:endParaRPr lang="zh-CN" altLang="en-US" sz="2400" strike="noStrike" noProof="1"/>
          </a:p>
        </p:txBody>
      </p:sp>
      <p:pic>
        <p:nvPicPr>
          <p:cNvPr id="5" name="Picture 3" descr="01-01"/>
          <p:cNvPicPr>
            <a:picLocks noChangeAspect="1"/>
          </p:cNvPicPr>
          <p:nvPr/>
        </p:nvPicPr>
        <p:blipFill>
          <a:blip r:embed="rId2"/>
          <a:stretch>
            <a:fillRect/>
          </a:stretch>
        </p:blipFill>
        <p:spPr>
          <a:xfrm>
            <a:off x="5961411" y="589335"/>
            <a:ext cx="3774757" cy="3311381"/>
          </a:xfrm>
          <a:prstGeom prst="rect">
            <a:avLst/>
          </a:prstGeom>
          <a:noFill/>
          <a:ln w="9525" cap="flat" cmpd="sng">
            <a:solidFill>
              <a:schemeClr val="tx1"/>
            </a:solidFill>
            <a:prstDash val="solid"/>
            <a:miter/>
            <a:headEnd type="none" w="med" len="med"/>
            <a:tailEnd type="none" w="med" len="med"/>
          </a:ln>
          <a:effectLst>
            <a:outerShdw dist="35921" dir="2699999" algn="ctr" rotWithShape="0">
              <a:srgbClr val="808080"/>
            </a:outerShdw>
          </a:effectLst>
        </p:spPr>
      </p:pic>
      <p:sp>
        <p:nvSpPr>
          <p:cNvPr id="28" name="未知"/>
          <p:cNvSpPr/>
          <p:nvPr/>
        </p:nvSpPr>
        <p:spPr>
          <a:xfrm>
            <a:off x="997650" y="2711669"/>
            <a:ext cx="9528592" cy="1701581"/>
          </a:xfrm>
          <a:custGeom>
            <a:cxnLst>
              <a:cxn ang="0">
                <a:pos x="0" y="0"/>
              </a:cxn>
              <a:cxn ang="0">
                <a:pos x="0" y="0"/>
              </a:cxn>
              <a:cxn ang="0">
                <a:pos x="0" y="0"/>
              </a:cxn>
              <a:cxn ang="0">
                <a:pos x="0" y="0"/>
              </a:cxn>
            </a:cxnLst>
            <a:rect l="0" t="0" r="0" b="0"/>
            <a:pathLst>
              <a:path w="4848" h="672">
                <a:moveTo>
                  <a:pt x="0" y="0"/>
                </a:moveTo>
                <a:lnTo>
                  <a:pt x="2304" y="0"/>
                </a:lnTo>
                <a:lnTo>
                  <a:pt x="2304" y="672"/>
                </a:lnTo>
                <a:lnTo>
                  <a:pt x="4848" y="672"/>
                </a:lnTo>
              </a:path>
            </a:pathLst>
          </a:custGeom>
          <a:noFill/>
          <a:ln w="38100" cap="flat" cmpd="sng">
            <a:solidFill>
              <a:srgbClr val="0066FF"/>
            </a:solidFill>
            <a:prstDash val="solid"/>
            <a:round/>
            <a:headEnd type="diamond" w="med" len="med"/>
            <a:tailEnd type="diamond" w="med" len="med"/>
          </a:ln>
        </p:spPr>
        <p:txBody>
          <a:bodyPr/>
          <a:lstStyle>
            <a:defPPr/>
          </a:lstStyle>
          <a:p>
            <a:pPr/>
            <a:endParaRPr lang="zh-CN" altLang="en-US"/>
          </a:p>
        </p:txBody>
      </p:sp>
      <p:pic>
        <p:nvPicPr>
          <p:cNvPr id="4" name="Picture 2" descr="pic_181715"/>
          <p:cNvPicPr>
            <a:picLocks noChangeAspect="1"/>
          </p:cNvPicPr>
          <p:nvPr/>
        </p:nvPicPr>
        <p:blipFill>
          <a:blip r:embed="rId3"/>
          <a:srcRect l="37704" t="42458" r="14082" b="35252"/>
          <a:stretch>
            <a:fillRect/>
          </a:stretch>
        </p:blipFill>
        <p:spPr>
          <a:xfrm>
            <a:off x="1198178" y="3324472"/>
            <a:ext cx="4085021" cy="2667678"/>
          </a:xfrm>
          <a:prstGeom prst="rect">
            <a:avLst/>
          </a:prstGeom>
          <a:noFill/>
          <a:ln w="9525" cap="flat" cmpd="sng">
            <a:solidFill>
              <a:schemeClr val="tx1"/>
            </a:solidFill>
            <a:prstDash val="solid"/>
            <a:miter/>
            <a:headEnd type="none" w="med" len="med"/>
            <a:tailEnd type="none" w="med" len="med"/>
          </a:ln>
          <a:effectLst>
            <a:outerShdw dist="35921" dir="2699999" algn="ctr" rotWithShape="0">
              <a:srgbClr val="808080"/>
            </a:outerShdw>
          </a:effectLst>
        </p:spPr>
      </p:pic>
      <p:sp>
        <p:nvSpPr>
          <p:cNvPr id="7" name="Text Box 6"/>
          <p:cNvSpPr txBox="1">
            <a:spLocks noChangeArrowheads="1"/>
          </p:cNvSpPr>
          <p:nvPr/>
        </p:nvSpPr>
        <p:spPr bwMode="auto">
          <a:xfrm>
            <a:off x="6032356" y="4861019"/>
            <a:ext cx="3632865" cy="8302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zh-CN"/>
            </a:defPPr>
            <a:lvl1pPr>
              <a:buFont typeface="Arial" panose="020b0604020202020204" pitchFamily="34" charset="0"/>
              <a:buNone/>
              <a:defRPr sz="3200">
                <a:solidFill>
                  <a:schemeClr val="bg1"/>
                </a:solidFill>
                <a:latin typeface="黑体" panose="02010609060101010101" pitchFamily="49" charset="-122"/>
                <a:ea typeface="黑体" panose="02010609060101010101" pitchFamily="49"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base"/>
            <a:r>
              <a:rPr lang="en-US" altLang="zh-CN" sz="2400" strike="noStrike" noProof="1"/>
              <a:t>    </a:t>
            </a:r>
            <a:r>
              <a:rPr lang="zh-CN" altLang="en-US" sz="2400" strike="noStrike" noProof="1"/>
              <a:t>提出“全部政权归苏维埃”的口号</a:t>
            </a:r>
          </a:p>
        </p:txBody>
      </p:sp>
      <p:sp>
        <p:nvSpPr>
          <p:cNvPr id="8" name="对话气泡: 椭圆形 4"/>
          <p:cNvSpPr/>
          <p:nvPr/>
        </p:nvSpPr>
        <p:spPr>
          <a:xfrm>
            <a:off x="8399145" y="3543935"/>
            <a:ext cx="1478915" cy="1217295"/>
          </a:xfrm>
          <a:prstGeom prst="wedgeEllipseCallout">
            <a:avLst>
              <a:gd name="adj1" fmla="val -57282"/>
              <a:gd name="adj2" fmla="val 7609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fontAlgn="base"/>
            <a:r>
              <a:rPr lang="zh-CN" altLang="en-US" sz="2800" strike="noStrike" noProof="1">
                <a:solidFill>
                  <a:srgbClr val="FF0000"/>
                </a:solidFill>
                <a:latin typeface="黑体" panose="02010609060101010101" pitchFamily="49" charset="-122"/>
                <a:ea typeface="黑体" panose="02010609060101010101" pitchFamily="49" charset="-122"/>
              </a:rPr>
              <a:t>和平</a:t>
            </a:r>
            <a:endParaRPr lang="en-US" altLang="zh-CN" sz="2800" strike="noStrike" noProof="1">
              <a:solidFill>
                <a:srgbClr val="FF0000"/>
              </a:solidFill>
              <a:latin typeface="黑体" pitchFamily="49" charset="-122"/>
              <a:ea typeface="黑体" pitchFamily="49" charset="-122"/>
            </a:endParaRPr>
          </a:p>
          <a:p>
            <a:pPr algn="ctr" fontAlgn="base"/>
            <a:r>
              <a:rPr lang="zh-CN" altLang="en-US" sz="2800" strike="noStrike" noProof="1">
                <a:solidFill>
                  <a:srgbClr val="FF0000"/>
                </a:solidFill>
                <a:latin typeface="黑体" panose="02010609060101010101" pitchFamily="49" charset="-122"/>
                <a:ea typeface="黑体" panose="02010609060101010101" pitchFamily="49" charset="-122"/>
              </a:rPr>
              <a:t>转移</a:t>
            </a:r>
          </a:p>
        </p:txBody>
      </p:sp>
      <p:pic>
        <p:nvPicPr>
          <p:cNvPr id="3" name="图片 2"/>
          <p:cNvPicPr>
            <a:picLocks noChangeAspect="1"/>
          </p:cNvPicPr>
          <p:nvPr>
            <p:custDataLst>
              <p:tags r:id="rId6"/>
            </p:custDataLst>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298077"/>
            <a:ext cx="5283200" cy="1774825"/>
          </a:xfrm>
          <a:prstGeom prst="rect">
            <a:avLst/>
          </a:prstGeom>
        </p:spPr>
      </p:pic>
      <p:sp>
        <p:nvSpPr>
          <p:cNvPr id="9" name="文本框 8"/>
          <p:cNvSpPr txBox="1"/>
          <p:nvPr/>
        </p:nvSpPr>
        <p:spPr>
          <a:xfrm>
            <a:off x="127853" y="312713"/>
            <a:ext cx="3448050" cy="584775"/>
          </a:xfrm>
          <a:prstGeom prst="rect">
            <a:avLst/>
          </a:prstGeom>
          <a:noFill/>
        </p:spPr>
        <p:txBody>
          <a:bodyPr wrap="square" rtlCol="0">
            <a:spAutoFit/>
          </a:bodyPr>
          <a:lstStyle>
            <a:defPPr/>
          </a:lstStyle>
          <a:p>
            <a:pPr algn="l" fontAlgn="base">
              <a:buClr>
                <a:srgbClr val="000000"/>
              </a:buClr>
            </a:pPr>
            <a:r>
              <a:rPr lang="zh-CN" altLang="en-US" sz="3200">
                <a:solidFill>
                  <a:srgbClr val="FF0000"/>
                </a:solidFill>
                <a:latin typeface="+mj-lt"/>
                <a:ea typeface="+mj-ea"/>
                <a:cs typeface="+mj-cs"/>
              </a:rPr>
              <a:t>四月提纲指方向</a:t>
            </a:r>
          </a:p>
        </p:txBody>
      </p:sp>
    </p:spTree>
    <p:custDataLst>
      <p:tags r:id="rId9"/>
    </p:custDataLst>
  </p:cSld>
  <p:clrMapOvr>
    <a:masterClrMapping/>
  </p:clrMapOvr>
  <p:transition advTm="11345">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500"/>
                                        <p:tgtEl>
                                          <p:spTgt spid="6"/>
                                        </p:tgtEl>
                                      </p:cBhvr>
                                    </p:animEffect>
                                  </p:childTnLst>
                                </p:cTn>
                              </p:par>
                            </p:childTnLst>
                          </p:cTn>
                        </p:par>
                        <p:par>
                          <p:cTn id="8" fill="hold" nodeType="afterGroup">
                            <p:stCondLst>
                              <p:cond delay="500"/>
                            </p:stCondLst>
                            <p:childTnLst>
                              <p:par>
                                <p:cTn id="9" presetID="14" presetClass="entr" presetSubtype="5"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vertical)">
                                      <p:cBhvr>
                                        <p:cTn id="11" dur="500"/>
                                        <p:tgtEl>
                                          <p:spTgt spid="5"/>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16" presetClass="entr" presetSubtype="37"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barn(outVertical)">
                                      <p:cBhvr>
                                        <p:cTn id="16" dur="500"/>
                                        <p:tgtEl>
                                          <p:spTgt spid="28"/>
                                        </p:tgtEl>
                                      </p:cBhvr>
                                    </p:animEffect>
                                  </p:childTnLst>
                                </p:cTn>
                              </p:par>
                            </p:childTnLst>
                          </p:cTn>
                        </p:par>
                        <p:par>
                          <p:cTn id="17" fill="hold" nodeType="afterGroup">
                            <p:stCondLst>
                              <p:cond delay="500"/>
                            </p:stCondLst>
                            <p:childTnLst>
                              <p:par>
                                <p:cTn id="18" presetID="1"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par>
                          <p:cTn id="20" fill="hold" nodeType="afterGroup">
                            <p:stCondLst>
                              <p:cond delay="501"/>
                            </p:stCondLst>
                            <p:childTnLst>
                              <p:par>
                                <p:cTn id="21" presetID="1"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18" presetClass="entr" presetSubtype="3"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trips(upRight)">
                                      <p:cBhvr>
                                        <p:cTn id="27"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8" grpId="0"/>
      <p:bldP spid="7" grpId="0"/>
      <p:bldP spid="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 name="图片 15"/>
          <p:cNvPicPr>
            <a:picLocks noChangeAspect="1"/>
          </p:cNvPicPr>
          <p:nvPr>
            <p:custDataLst>
              <p:tags r:id="rId4"/>
            </p:custDataLst>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367104"/>
            <a:ext cx="5511800" cy="1851660"/>
          </a:xfrm>
          <a:prstGeom prst="rect">
            <a:avLst/>
          </a:prstGeom>
        </p:spPr>
      </p:pic>
      <p:pic>
        <p:nvPicPr>
          <p:cNvPr id="13317" name="图片 14341" descr="1917年布尔什维克起义前，示威者散布在彼得格尔勒的大街小巷里。这些日子发生了人所共知的七月事件。"/>
          <p:cNvPicPr>
            <a:picLocks noChangeAspect="1"/>
          </p:cNvPicPr>
          <p:nvPr/>
        </p:nvPicPr>
        <p:blipFill>
          <a:blip r:embed="rId5"/>
          <a:srcRect l="700" t="827" r="700" b="1654"/>
          <a:stretch>
            <a:fillRect/>
          </a:stretch>
        </p:blipFill>
        <p:spPr>
          <a:xfrm>
            <a:off x="4728210" y="1243965"/>
            <a:ext cx="6824980" cy="3544570"/>
          </a:xfrm>
          <a:prstGeom prst="rect">
            <a:avLst/>
          </a:prstGeom>
          <a:noFill/>
          <a:ln w="9525">
            <a:noFill/>
          </a:ln>
        </p:spPr>
      </p:pic>
      <p:sp>
        <p:nvSpPr>
          <p:cNvPr id="2" name="文本框 14342"/>
          <p:cNvSpPr txBox="1"/>
          <p:nvPr/>
        </p:nvSpPr>
        <p:spPr>
          <a:xfrm>
            <a:off x="5355806" y="5077385"/>
            <a:ext cx="5570756" cy="461665"/>
          </a:xfrm>
          <a:prstGeom prst="rect">
            <a:avLst/>
          </a:prstGeom>
          <a:noFill/>
          <a:ln w="9525">
            <a:noFill/>
          </a:ln>
        </p:spPr>
        <p:txBody>
          <a:bodyPr wrap="none" anchor="t">
            <a:spAutoFit/>
          </a:bodyPr>
          <a:lstStyle>
            <a:defPPr/>
          </a:lstStyle>
          <a:p>
            <a:pPr algn="ctr"/>
            <a:r>
              <a:rPr lang="en-US" altLang="zh-CN" sz="2400">
                <a:solidFill>
                  <a:schemeClr val="tx1"/>
                </a:solidFill>
                <a:latin typeface="楷体" panose="02010609060101010101" pitchFamily="49" charset="-122"/>
                <a:ea typeface="楷体" panose="02010609060101010101" pitchFamily="49" charset="-122"/>
              </a:rPr>
              <a:t>1917</a:t>
            </a:r>
            <a:r>
              <a:rPr lang="zh-CN" altLang="en-US" sz="2400">
                <a:solidFill>
                  <a:schemeClr val="tx1"/>
                </a:solidFill>
                <a:latin typeface="楷体" panose="02010609060101010101" pitchFamily="49" charset="-122"/>
                <a:ea typeface="楷体" panose="02010609060101010101" pitchFamily="49" charset="-122"/>
              </a:rPr>
              <a:t>年</a:t>
            </a:r>
            <a:r>
              <a:rPr lang="en-US" altLang="zh-CN" sz="2400">
                <a:solidFill>
                  <a:schemeClr val="tx1"/>
                </a:solidFill>
                <a:latin typeface="楷体" panose="02010609060101010101" pitchFamily="49" charset="-122"/>
                <a:ea typeface="楷体" panose="02010609060101010101" pitchFamily="49" charset="-122"/>
              </a:rPr>
              <a:t>7</a:t>
            </a:r>
            <a:r>
              <a:rPr lang="zh-CN" altLang="en-US" sz="2400">
                <a:solidFill>
                  <a:schemeClr val="tx1"/>
                </a:solidFill>
                <a:latin typeface="楷体" panose="02010609060101010101" pitchFamily="49" charset="-122"/>
                <a:ea typeface="楷体" panose="02010609060101010101" pitchFamily="49" charset="-122"/>
              </a:rPr>
              <a:t>月</a:t>
            </a:r>
            <a:r>
              <a:rPr lang="en-US" altLang="zh-CN" sz="2400">
                <a:solidFill>
                  <a:schemeClr val="tx1"/>
                </a:solidFill>
                <a:latin typeface="楷体" panose="02010609060101010101" pitchFamily="49" charset="-122"/>
                <a:ea typeface="楷体" panose="02010609060101010101" pitchFamily="49" charset="-122"/>
              </a:rPr>
              <a:t>17</a:t>
            </a:r>
            <a:r>
              <a:rPr lang="zh-CN" altLang="en-US" sz="2400">
                <a:solidFill>
                  <a:schemeClr val="tx1"/>
                </a:solidFill>
                <a:latin typeface="楷体" panose="02010609060101010101" pitchFamily="49" charset="-122"/>
                <a:ea typeface="楷体" panose="02010609060101010101" pitchFamily="49" charset="-122"/>
              </a:rPr>
              <a:t>日，临时政府镇压示威群众</a:t>
            </a:r>
          </a:p>
        </p:txBody>
      </p:sp>
      <p:sp>
        <p:nvSpPr>
          <p:cNvPr id="14339" name="文本框 14338"/>
          <p:cNvSpPr txBox="1"/>
          <p:nvPr/>
        </p:nvSpPr>
        <p:spPr>
          <a:xfrm>
            <a:off x="1113790" y="2227580"/>
            <a:ext cx="3896360" cy="1887696"/>
          </a:xfrm>
          <a:prstGeom prst="rect">
            <a:avLst/>
          </a:prstGeom>
          <a:solidFill>
            <a:schemeClr val="bg1"/>
          </a:solidFill>
          <a:ln w="9525">
            <a:noFill/>
          </a:ln>
        </p:spPr>
        <p:txBody>
          <a:bodyPr wrap="square" anchor="t">
            <a:spAutoFit/>
          </a:bodyPr>
          <a:lstStyle>
            <a:defPPr/>
          </a:lstStyle>
          <a:p>
            <a:pPr>
              <a:lnSpc>
                <a:spcPts val="3500"/>
              </a:lnSpc>
            </a:pPr>
            <a:r>
              <a:rPr lang="zh-CN" altLang="en-US" sz="2400">
                <a:solidFill>
                  <a:srgbClr val="FF3300"/>
                </a:solidFill>
                <a:latin typeface="楷体" panose="02010609060101010101" pitchFamily="49" charset="-122"/>
                <a:ea typeface="楷体" panose="02010609060101010101" pitchFamily="49" charset="-122"/>
                <a:cs typeface="宋体" panose="02010600030101010101" pitchFamily="2" charset="-122"/>
              </a:rPr>
              <a:t>    </a:t>
            </a:r>
            <a:r>
              <a:rPr lang="en-US" sz="2400">
                <a:solidFill>
                  <a:schemeClr val="tx1"/>
                </a:solidFill>
                <a:latin typeface="楷体" panose="02010609060101010101" pitchFamily="49" charset="-122"/>
                <a:ea typeface="楷体" panose="02010609060101010101" pitchFamily="49" charset="-122"/>
                <a:cs typeface="宋体" panose="02010600030101010101" pitchFamily="2" charset="-122"/>
              </a:rPr>
              <a:t>1917</a:t>
            </a:r>
            <a:r>
              <a:rPr lang="zh-CN" sz="2400">
                <a:solidFill>
                  <a:schemeClr val="tx1"/>
                </a:solidFill>
                <a:latin typeface="楷体" panose="02010609060101010101" pitchFamily="49" charset="-122"/>
                <a:ea typeface="楷体" panose="02010609060101010101" pitchFamily="49" charset="-122"/>
                <a:cs typeface="宋体" panose="02010600030101010101" pitchFamily="2" charset="-122"/>
              </a:rPr>
              <a:t>年</a:t>
            </a:r>
            <a:r>
              <a:rPr lang="en-US" altLang="zh-CN" sz="2400">
                <a:solidFill>
                  <a:schemeClr val="tx1"/>
                </a:solidFill>
                <a:latin typeface="楷体" panose="02010609060101010101" pitchFamily="49" charset="-122"/>
                <a:ea typeface="楷体" panose="02010609060101010101" pitchFamily="49" charset="-122"/>
                <a:cs typeface="宋体" panose="02010600030101010101" pitchFamily="2" charset="-122"/>
              </a:rPr>
              <a:t>7</a:t>
            </a:r>
            <a:r>
              <a:rPr lang="zh-CN" altLang="en-US" sz="2400">
                <a:solidFill>
                  <a:schemeClr val="tx1"/>
                </a:solidFill>
                <a:latin typeface="楷体" panose="02010609060101010101" pitchFamily="49" charset="-122"/>
                <a:ea typeface="楷体" panose="02010609060101010101" pitchFamily="49" charset="-122"/>
                <a:cs typeface="宋体" panose="02010600030101010101" pitchFamily="2" charset="-122"/>
              </a:rPr>
              <a:t>月，俄军在前线</a:t>
            </a:r>
            <a:r>
              <a:rPr lang="zh-CN" altLang="en-US" sz="2400" smtClean="0">
                <a:solidFill>
                  <a:schemeClr val="tx1"/>
                </a:solidFill>
                <a:latin typeface="楷体" panose="02010609060101010101" pitchFamily="49" charset="-122"/>
                <a:ea typeface="楷体" panose="02010609060101010101" pitchFamily="49" charset="-122"/>
                <a:cs typeface="宋体" panose="02010600030101010101" pitchFamily="2" charset="-122"/>
              </a:rPr>
              <a:t>惨败，引发</a:t>
            </a:r>
            <a:r>
              <a:rPr lang="zh-CN" altLang="en-US" sz="2400">
                <a:solidFill>
                  <a:schemeClr val="tx1"/>
                </a:solidFill>
                <a:latin typeface="楷体" panose="02010609060101010101" pitchFamily="49" charset="-122"/>
                <a:ea typeface="楷体" panose="02010609060101010101" pitchFamily="49" charset="-122"/>
                <a:cs typeface="宋体" panose="02010600030101010101" pitchFamily="2" charset="-122"/>
              </a:rPr>
              <a:t>国内</a:t>
            </a:r>
            <a:r>
              <a:rPr lang="en-US" altLang="zh-CN" sz="2400">
                <a:solidFill>
                  <a:schemeClr val="tx1"/>
                </a:solidFill>
                <a:latin typeface="楷体" panose="02010609060101010101" pitchFamily="49" charset="-122"/>
                <a:ea typeface="楷体" panose="02010609060101010101" pitchFamily="49" charset="-122"/>
                <a:cs typeface="宋体" panose="02010600030101010101" pitchFamily="2" charset="-122"/>
              </a:rPr>
              <a:t>50</a:t>
            </a:r>
            <a:r>
              <a:rPr lang="zh-CN" altLang="en-US" sz="2400">
                <a:solidFill>
                  <a:schemeClr val="tx1"/>
                </a:solidFill>
                <a:latin typeface="楷体" panose="02010609060101010101" pitchFamily="49" charset="-122"/>
                <a:ea typeface="楷体" panose="02010609060101010101" pitchFamily="49" charset="-122"/>
                <a:cs typeface="宋体" panose="02010600030101010101" pitchFamily="2" charset="-122"/>
              </a:rPr>
              <a:t>万工人士兵示威游行。临时政府出动军队血腥镇压。</a:t>
            </a:r>
          </a:p>
        </p:txBody>
      </p:sp>
      <p:sp>
        <p:nvSpPr>
          <p:cNvPr id="4" name="文本框 3"/>
          <p:cNvSpPr txBox="1"/>
          <p:nvPr/>
        </p:nvSpPr>
        <p:spPr>
          <a:xfrm>
            <a:off x="831215" y="5260171"/>
            <a:ext cx="3896995" cy="584775"/>
          </a:xfrm>
          <a:prstGeom prst="rect">
            <a:avLst/>
          </a:prstGeom>
          <a:solidFill>
            <a:srgbClr val="FF0000"/>
          </a:solidFill>
        </p:spPr>
        <p:txBody>
          <a:bodyPr wrap="square" rtlCol="0">
            <a:spAutoFit/>
          </a:bodyPr>
          <a:lstStyle>
            <a:defPPr/>
          </a:lstStyle>
          <a:p>
            <a:pPr algn="ctr"/>
            <a:r>
              <a:rPr lang="zh-CN" altLang="en-US" sz="3200">
                <a:latin typeface="黑体" panose="02010609060101010101" pitchFamily="49" charset="-122"/>
                <a:ea typeface="黑体" panose="02010609060101010101" pitchFamily="49" charset="-122"/>
              </a:rPr>
              <a:t>武</a:t>
            </a:r>
            <a:r>
              <a:rPr lang="zh-CN" altLang="en-US" sz="3200">
                <a:solidFill>
                  <a:schemeClr val="tx1"/>
                </a:solidFill>
                <a:latin typeface="黑体" panose="02010609060101010101" pitchFamily="49" charset="-122"/>
                <a:ea typeface="黑体" panose="02010609060101010101" pitchFamily="49" charset="-122"/>
              </a:rPr>
              <a:t>装起义不可避免</a:t>
            </a:r>
          </a:p>
        </p:txBody>
      </p:sp>
      <p:sp>
        <p:nvSpPr>
          <p:cNvPr id="5" name="标题 14337"/>
          <p:cNvSpPr>
            <a:spLocks noGrp="1"/>
          </p:cNvSpPr>
          <p:nvPr/>
        </p:nvSpPr>
        <p:spPr>
          <a:xfrm>
            <a:off x="28466" y="267647"/>
            <a:ext cx="3402330" cy="692150"/>
          </a:xfrm>
          <a:prstGeom prst="rect">
            <a:avLst/>
          </a:prstGeom>
          <a:noFill/>
          <a:ln w="9525">
            <a:noFill/>
          </a:ln>
        </p:spPr>
        <p:txBody>
          <a:bodyPr wrap="square" anchor="ctr"/>
          <a:lstStyle>
            <a:defPPr/>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lgn="l"/>
            <a:r>
              <a:rPr lang="zh-CN" altLang="en-US" sz="3200">
                <a:solidFill>
                  <a:srgbClr val="FF0000"/>
                </a:solidFill>
              </a:rPr>
              <a:t>七月流血抛幻想</a:t>
            </a:r>
          </a:p>
        </p:txBody>
      </p:sp>
    </p:spTree>
    <p:custDataLst>
      <p:tags r:id="rId6"/>
    </p:custDataLst>
  </p:cSld>
  <p:clrMapOvr>
    <a:masterClrMapping/>
  </p:clrMapOvr>
  <p:transition advTm="2782">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10" fill="hold" nodeType="with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randombar(horizontal)">
                                      <p:cBhvr>
                                        <p:cTn id="7" dur="500"/>
                                        <p:tgtEl>
                                          <p:spTgt spid="1331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4339"/>
                                        </p:tgtEl>
                                        <p:attrNameLst>
                                          <p:attrName>style.visibility</p:attrName>
                                        </p:attrNameLst>
                                      </p:cBhvr>
                                      <p:to>
                                        <p:strVal val="visible"/>
                                      </p:to>
                                    </p:set>
                                    <p:animEffect transition="in" filter="randombar(horizontal)">
                                      <p:cBhvr>
                                        <p:cTn id="13" dur="500"/>
                                        <p:tgtEl>
                                          <p:spTgt spid="14339"/>
                                        </p:tgtEl>
                                      </p:cBhvr>
                                    </p:animEffect>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49" presetClass="entr" presetSubtype="0" decel="10000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 calcmode="lin" valueType="num">
                                      <p:cBhvr>
                                        <p:cTn id="20" dur="500" fill="hold"/>
                                        <p:tgtEl>
                                          <p:spTgt spid="4"/>
                                        </p:tgtEl>
                                        <p:attrNameLst>
                                          <p:attrName>style.rotation</p:attrName>
                                        </p:attrNameLst>
                                      </p:cBhvr>
                                      <p:tavLst>
                                        <p:tav tm="0">
                                          <p:val>
                                            <p:fltVal val="360"/>
                                          </p:val>
                                        </p:tav>
                                        <p:tav tm="100000">
                                          <p:val>
                                            <p:fltVal val="0"/>
                                          </p:val>
                                        </p:tav>
                                      </p:tavLst>
                                    </p:anim>
                                    <p:animEffect transition="in" filter="fad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339" grpId="0"/>
      <p:bldP spid="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 name="图片 15"/>
          <p:cNvPicPr>
            <a:picLocks noChangeAspect="1"/>
          </p:cNvPicPr>
          <p:nvPr>
            <p:custDataLst>
              <p:tags r:id="rId4"/>
            </p:custDataLst>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364944"/>
            <a:ext cx="5582510" cy="1875426"/>
          </a:xfrm>
          <a:prstGeom prst="rect">
            <a:avLst/>
          </a:prstGeom>
        </p:spPr>
      </p:pic>
      <p:sp>
        <p:nvSpPr>
          <p:cNvPr id="3" name="文本框 2"/>
          <p:cNvSpPr txBox="1"/>
          <p:nvPr>
            <p:custDataLst>
              <p:tags r:id="rId5"/>
            </p:custDataLst>
          </p:nvPr>
        </p:nvSpPr>
        <p:spPr>
          <a:xfrm>
            <a:off x="257175" y="280351"/>
            <a:ext cx="3080534" cy="584835"/>
          </a:xfrm>
          <a:prstGeom prst="rect">
            <a:avLst/>
          </a:prstGeom>
          <a:noFill/>
        </p:spPr>
        <p:txBody>
          <a:bodyPr wrap="square" rtlCol="0">
            <a:noAutofit/>
          </a:bodyPr>
          <a:lstStyle>
            <a:defPPr>
              <a:defRPr lang="zh-CN"/>
            </a:defPPr>
            <a:lvl1pPr algn="ctr">
              <a:defRPr sz="3200">
                <a:solidFill>
                  <a:schemeClr val="accent1"/>
                </a:solidFill>
                <a:latin typeface="+mj-ea"/>
                <a:ea typeface="+mj-ea"/>
                <a:cs typeface="+mn-ea"/>
              </a:defRPr>
            </a:lvl1pPr>
          </a:lstStyle>
          <a:p>
            <a:pPr algn="l"/>
            <a:r>
              <a:rPr lang="zh-CN" altLang="en-US">
                <a:solidFill>
                  <a:srgbClr val="FF0000"/>
                </a:solidFill>
                <a:latin typeface="+mj-lt"/>
                <a:cs typeface="+mj-cs"/>
                <a:sym typeface="+mn-lt"/>
              </a:rPr>
              <a:t>十月革命现曙光</a:t>
            </a:r>
          </a:p>
        </p:txBody>
      </p:sp>
      <p:sp>
        <p:nvSpPr>
          <p:cNvPr id="2" name="文本占位符 19458"/>
          <p:cNvSpPr>
            <a:spLocks noGrp="1"/>
          </p:cNvSpPr>
          <p:nvPr/>
        </p:nvSpPr>
        <p:spPr>
          <a:xfrm>
            <a:off x="266065" y="1469072"/>
            <a:ext cx="2451100" cy="3454400"/>
          </a:xfrm>
          <a:prstGeom prst="rect">
            <a:avLst/>
          </a:prstGeom>
          <a:noFill/>
          <a:ln w="9525">
            <a:noFill/>
          </a:ln>
        </p:spPr>
        <p:txBody>
          <a:bodyPr anchor="t"/>
          <a:lstStyle>
            <a:defPPr/>
            <a:lvl1pPr marL="342900" lvl="0" indent="-342900" algn="l" defTabSz="914400" eaLnBrk="1" fontAlgn="base" latinLnBrk="0" hangingPunct="1">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9pPr>
          </a:lstStyle>
          <a:p>
            <a:pPr>
              <a:spcBef>
                <a:spcPts val="2400"/>
              </a:spcBef>
            </a:pPr>
            <a:r>
              <a:rPr lang="zh-CN" altLang="en-US" sz="2800" b="1">
                <a:solidFill>
                  <a:schemeClr val="tx1"/>
                </a:solidFill>
                <a:latin typeface="黑体" panose="02010609060101010101" pitchFamily="49" charset="-122"/>
                <a:ea typeface="黑体" panose="02010609060101010101" pitchFamily="49" charset="-122"/>
              </a:rPr>
              <a:t>时间：</a:t>
            </a:r>
          </a:p>
          <a:p>
            <a:pPr/>
            <a:r>
              <a:rPr lang="zh-CN" altLang="en-US" sz="2800" b="1">
                <a:solidFill>
                  <a:schemeClr val="tx1"/>
                </a:solidFill>
                <a:latin typeface="黑体" panose="02010609060101010101" pitchFamily="49" charset="-122"/>
                <a:ea typeface="黑体" panose="02010609060101010101" pitchFamily="49" charset="-122"/>
              </a:rPr>
              <a:t>领导者：</a:t>
            </a:r>
          </a:p>
          <a:p>
            <a:pPr/>
            <a:r>
              <a:rPr lang="zh-CN" altLang="en-US" sz="2800" b="1">
                <a:solidFill>
                  <a:schemeClr val="tx1"/>
                </a:solidFill>
                <a:latin typeface="黑体" panose="02010609060101010101" pitchFamily="49" charset="-122"/>
                <a:ea typeface="黑体" panose="02010609060101010101" pitchFamily="49" charset="-122"/>
              </a:rPr>
              <a:t>政党：</a:t>
            </a:r>
          </a:p>
          <a:p>
            <a:pPr/>
            <a:r>
              <a:rPr lang="zh-CN" altLang="en-US" sz="2800" b="1">
                <a:solidFill>
                  <a:schemeClr val="tx1"/>
                </a:solidFill>
                <a:latin typeface="黑体" panose="02010609060101010101" pitchFamily="49" charset="-122"/>
                <a:ea typeface="黑体" panose="02010609060101010101" pitchFamily="49" charset="-122"/>
              </a:rPr>
              <a:t>地点：</a:t>
            </a:r>
          </a:p>
          <a:p>
            <a:pPr/>
            <a:r>
              <a:rPr lang="zh-CN" altLang="en-US" sz="2800" b="1">
                <a:solidFill>
                  <a:schemeClr val="tx1"/>
                </a:solidFill>
                <a:latin typeface="黑体" panose="02010609060101010101" pitchFamily="49" charset="-122"/>
                <a:ea typeface="黑体" panose="02010609060101010101" pitchFamily="49" charset="-122"/>
              </a:rPr>
              <a:t>结果：</a:t>
            </a:r>
          </a:p>
        </p:txBody>
      </p:sp>
      <p:sp>
        <p:nvSpPr>
          <p:cNvPr id="4" name="文本框 3"/>
          <p:cNvSpPr txBox="1"/>
          <p:nvPr/>
        </p:nvSpPr>
        <p:spPr>
          <a:xfrm>
            <a:off x="1797442" y="1516547"/>
            <a:ext cx="4709160" cy="460375"/>
          </a:xfrm>
          <a:prstGeom prst="rect">
            <a:avLst/>
          </a:prstGeom>
          <a:noFill/>
          <a:ln w="9525">
            <a:noFill/>
          </a:ln>
        </p:spPr>
        <p:txBody>
          <a:bodyPr wrap="square" anchor="t">
            <a:spAutoFit/>
          </a:bodyPr>
          <a:lstStyle>
            <a:defPPr/>
          </a:lstStyle>
          <a:p>
            <a:pPr>
              <a:spcBef>
                <a:spcPct val="20000"/>
              </a:spcBef>
            </a:pPr>
            <a:r>
              <a:rPr lang="en-US" altLang="zh-CN" sz="2400" b="1">
                <a:solidFill>
                  <a:srgbClr val="FF0000"/>
                </a:solidFill>
                <a:latin typeface="黑体" panose="02010609060101010101" pitchFamily="49" charset="-122"/>
                <a:ea typeface="黑体" panose="02010609060101010101" pitchFamily="49" charset="-122"/>
              </a:rPr>
              <a:t>1917</a:t>
            </a:r>
            <a:r>
              <a:rPr lang="zh-CN" altLang="en-US" sz="2400" b="1">
                <a:solidFill>
                  <a:srgbClr val="FF0000"/>
                </a:solidFill>
                <a:latin typeface="黑体" panose="02010609060101010101" pitchFamily="49" charset="-122"/>
                <a:ea typeface="黑体" panose="02010609060101010101" pitchFamily="49" charset="-122"/>
              </a:rPr>
              <a:t>年</a:t>
            </a:r>
            <a:r>
              <a:rPr lang="en-US" altLang="zh-CN" sz="2400" b="1">
                <a:solidFill>
                  <a:srgbClr val="FF0000"/>
                </a:solidFill>
                <a:latin typeface="黑体" panose="02010609060101010101" pitchFamily="49" charset="-122"/>
                <a:ea typeface="黑体" panose="02010609060101010101" pitchFamily="49" charset="-122"/>
              </a:rPr>
              <a:t>11</a:t>
            </a:r>
            <a:r>
              <a:rPr lang="zh-CN" altLang="en-US" sz="2400" b="1">
                <a:solidFill>
                  <a:srgbClr val="FF0000"/>
                </a:solidFill>
                <a:latin typeface="黑体" panose="02010609060101010101" pitchFamily="49" charset="-122"/>
                <a:ea typeface="黑体" panose="02010609060101010101" pitchFamily="49" charset="-122"/>
              </a:rPr>
              <a:t>月</a:t>
            </a:r>
            <a:r>
              <a:rPr lang="en-US" altLang="zh-CN" sz="2400" b="1">
                <a:solidFill>
                  <a:srgbClr val="FF0000"/>
                </a:solidFill>
                <a:latin typeface="黑体" panose="02010609060101010101" pitchFamily="49" charset="-122"/>
                <a:ea typeface="黑体" panose="02010609060101010101" pitchFamily="49" charset="-122"/>
              </a:rPr>
              <a:t>7</a:t>
            </a:r>
            <a:r>
              <a:rPr lang="zh-CN" altLang="en-US" sz="2400" b="1">
                <a:solidFill>
                  <a:srgbClr val="FF0000"/>
                </a:solidFill>
                <a:latin typeface="黑体" panose="02010609060101010101" pitchFamily="49" charset="-122"/>
                <a:ea typeface="黑体" panose="02010609060101010101" pitchFamily="49" charset="-122"/>
              </a:rPr>
              <a:t>日（俄历</a:t>
            </a:r>
            <a:r>
              <a:rPr lang="en-US" altLang="zh-CN" sz="2400" b="1">
                <a:solidFill>
                  <a:srgbClr val="FF0000"/>
                </a:solidFill>
                <a:latin typeface="黑体" panose="02010609060101010101" pitchFamily="49" charset="-122"/>
                <a:ea typeface="黑体" panose="02010609060101010101" pitchFamily="49" charset="-122"/>
              </a:rPr>
              <a:t>10</a:t>
            </a:r>
            <a:r>
              <a:rPr lang="zh-CN" altLang="en-US" sz="2400" b="1">
                <a:solidFill>
                  <a:srgbClr val="FF0000"/>
                </a:solidFill>
                <a:latin typeface="黑体" panose="02010609060101010101" pitchFamily="49" charset="-122"/>
                <a:ea typeface="黑体" panose="02010609060101010101" pitchFamily="49" charset="-122"/>
              </a:rPr>
              <a:t>月）</a:t>
            </a:r>
          </a:p>
        </p:txBody>
      </p:sp>
      <p:sp>
        <p:nvSpPr>
          <p:cNvPr id="19461" name="文本框 19460"/>
          <p:cNvSpPr txBox="1"/>
          <p:nvPr/>
        </p:nvSpPr>
        <p:spPr>
          <a:xfrm>
            <a:off x="2112326" y="2024220"/>
            <a:ext cx="1209675" cy="460375"/>
          </a:xfrm>
          <a:prstGeom prst="rect">
            <a:avLst/>
          </a:prstGeom>
          <a:noFill/>
          <a:ln w="9525">
            <a:noFill/>
          </a:ln>
        </p:spPr>
        <p:txBody>
          <a:bodyPr anchor="t">
            <a:spAutoFit/>
          </a:bodyPr>
          <a:lstStyle>
            <a:defPPr/>
          </a:lstStyle>
          <a:p>
            <a:pPr>
              <a:spcBef>
                <a:spcPct val="20000"/>
              </a:spcBef>
            </a:pPr>
            <a:r>
              <a:rPr lang="zh-CN" altLang="en-US" sz="2400" b="1">
                <a:solidFill>
                  <a:srgbClr val="FF0000"/>
                </a:solidFill>
                <a:latin typeface="黑体" panose="02010609060101010101" pitchFamily="49" charset="-122"/>
                <a:ea typeface="黑体" panose="02010609060101010101" pitchFamily="49" charset="-122"/>
              </a:rPr>
              <a:t>列宁</a:t>
            </a:r>
          </a:p>
        </p:txBody>
      </p:sp>
      <p:sp>
        <p:nvSpPr>
          <p:cNvPr id="5" name="文本框 19462"/>
          <p:cNvSpPr txBox="1"/>
          <p:nvPr/>
        </p:nvSpPr>
        <p:spPr>
          <a:xfrm>
            <a:off x="1680994" y="2559479"/>
            <a:ext cx="2402205" cy="460375"/>
          </a:xfrm>
          <a:prstGeom prst="rect">
            <a:avLst/>
          </a:prstGeom>
          <a:noFill/>
          <a:ln w="9525">
            <a:noFill/>
          </a:ln>
        </p:spPr>
        <p:txBody>
          <a:bodyPr wrap="square" anchor="t">
            <a:spAutoFit/>
          </a:bodyPr>
          <a:lstStyle>
            <a:defPPr/>
          </a:lstStyle>
          <a:p>
            <a:pPr>
              <a:spcBef>
                <a:spcPct val="50000"/>
              </a:spcBef>
            </a:pPr>
            <a:r>
              <a:rPr lang="zh-CN" altLang="en-US" sz="2400" b="1">
                <a:solidFill>
                  <a:srgbClr val="FF0000"/>
                </a:solidFill>
                <a:latin typeface="黑体" panose="02010609060101010101" pitchFamily="49" charset="-122"/>
                <a:ea typeface="黑体" panose="02010609060101010101" pitchFamily="49" charset="-122"/>
              </a:rPr>
              <a:t>布尔什维克党</a:t>
            </a:r>
          </a:p>
        </p:txBody>
      </p:sp>
      <p:sp>
        <p:nvSpPr>
          <p:cNvPr id="19464" name="文本框 19463"/>
          <p:cNvSpPr txBox="1"/>
          <p:nvPr/>
        </p:nvSpPr>
        <p:spPr>
          <a:xfrm>
            <a:off x="1725407" y="3078571"/>
            <a:ext cx="2260600" cy="460375"/>
          </a:xfrm>
          <a:prstGeom prst="rect">
            <a:avLst/>
          </a:prstGeom>
          <a:noFill/>
          <a:ln w="9525">
            <a:noFill/>
          </a:ln>
        </p:spPr>
        <p:txBody>
          <a:bodyPr wrap="square" anchor="t">
            <a:spAutoFit/>
          </a:bodyPr>
          <a:lstStyle>
            <a:defPPr/>
          </a:lstStyle>
          <a:p>
            <a:pPr>
              <a:spcBef>
                <a:spcPct val="50000"/>
              </a:spcBef>
            </a:pPr>
            <a:r>
              <a:rPr lang="zh-CN" altLang="en-US" sz="2400" b="1">
                <a:solidFill>
                  <a:srgbClr val="FF0000"/>
                </a:solidFill>
                <a:latin typeface="黑体" panose="02010609060101010101" pitchFamily="49" charset="-122"/>
                <a:ea typeface="黑体" panose="02010609060101010101" pitchFamily="49" charset="-122"/>
              </a:rPr>
              <a:t>彼得格勒</a:t>
            </a:r>
          </a:p>
        </p:txBody>
      </p:sp>
      <p:sp>
        <p:nvSpPr>
          <p:cNvPr id="19462" name="文本框 19461"/>
          <p:cNvSpPr txBox="1"/>
          <p:nvPr/>
        </p:nvSpPr>
        <p:spPr>
          <a:xfrm>
            <a:off x="1680994" y="3560127"/>
            <a:ext cx="3313430" cy="829945"/>
          </a:xfrm>
          <a:prstGeom prst="rect">
            <a:avLst/>
          </a:prstGeom>
          <a:noFill/>
          <a:ln w="9525">
            <a:noFill/>
          </a:ln>
        </p:spPr>
        <p:txBody>
          <a:bodyPr wrap="square" anchor="t">
            <a:spAutoFit/>
          </a:bodyPr>
          <a:lstStyle>
            <a:defPPr/>
          </a:lstStyle>
          <a:p>
            <a:pPr fontAlgn="auto">
              <a:lnSpc>
                <a:spcPct val="100000"/>
              </a:lnSpc>
              <a:spcBef>
                <a:spcPct val="0"/>
              </a:spcBef>
            </a:pPr>
            <a:r>
              <a:rPr lang="zh-CN" altLang="en-US" sz="2400" b="1">
                <a:solidFill>
                  <a:srgbClr val="FF0000"/>
                </a:solidFill>
                <a:latin typeface="黑体" panose="02010609060101010101" pitchFamily="49" charset="-122"/>
                <a:ea typeface="黑体" panose="02010609060101010101" pitchFamily="49" charset="-122"/>
              </a:rPr>
              <a:t>推翻了资产阶级临时政府，建立苏维埃政府</a:t>
            </a:r>
          </a:p>
        </p:txBody>
      </p:sp>
      <p:pic>
        <p:nvPicPr>
          <p:cNvPr id="18436" name="Picture 3"/>
          <p:cNvPicPr>
            <a:picLocks noChangeAspect="1"/>
          </p:cNvPicPr>
          <p:nvPr/>
        </p:nvPicPr>
        <p:blipFill>
          <a:blip r:embed="rId6"/>
          <a:stretch>
            <a:fillRect/>
          </a:stretch>
        </p:blipFill>
        <p:spPr>
          <a:xfrm>
            <a:off x="7589520" y="1519555"/>
            <a:ext cx="3622040" cy="4453890"/>
          </a:xfrm>
          <a:prstGeom prst="rect">
            <a:avLst/>
          </a:prstGeom>
          <a:noFill/>
          <a:ln w="9525">
            <a:noFill/>
          </a:ln>
        </p:spPr>
      </p:pic>
      <p:pic>
        <p:nvPicPr>
          <p:cNvPr id="6" name="图片 15362" descr="SHIYUEQIYI"/>
          <p:cNvPicPr>
            <a:picLocks noChangeAspect="1"/>
          </p:cNvPicPr>
          <p:nvPr/>
        </p:nvPicPr>
        <p:blipFill>
          <a:blip r:embed="rId7"/>
          <a:srcRect l="1755" t="966" r="2846" b="1292"/>
          <a:stretch>
            <a:fillRect/>
          </a:stretch>
        </p:blipFill>
        <p:spPr>
          <a:xfrm>
            <a:off x="5848985" y="1468755"/>
            <a:ext cx="6081395" cy="4478020"/>
          </a:xfrm>
          <a:prstGeom prst="rect">
            <a:avLst/>
          </a:prstGeom>
          <a:noFill/>
          <a:ln w="9525">
            <a:noFill/>
          </a:ln>
        </p:spPr>
      </p:pic>
      <p:sp>
        <p:nvSpPr>
          <p:cNvPr id="8" name="椭圆 7"/>
          <p:cNvSpPr/>
          <p:nvPr/>
        </p:nvSpPr>
        <p:spPr>
          <a:xfrm>
            <a:off x="10623867" y="4197536"/>
            <a:ext cx="1175385" cy="689610"/>
          </a:xfrm>
          <a:prstGeom prst="ellipse">
            <a:avLst/>
          </a:prstGeom>
          <a:noFill/>
          <a:ln w="666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椭圆 8"/>
          <p:cNvSpPr/>
          <p:nvPr/>
        </p:nvSpPr>
        <p:spPr>
          <a:xfrm>
            <a:off x="8527764" y="4633500"/>
            <a:ext cx="1175385" cy="689610"/>
          </a:xfrm>
          <a:prstGeom prst="ellipse">
            <a:avLst/>
          </a:prstGeom>
          <a:noFill/>
          <a:ln w="666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2" name="流程图: 可选过程 11"/>
          <p:cNvSpPr/>
          <p:nvPr/>
        </p:nvSpPr>
        <p:spPr>
          <a:xfrm>
            <a:off x="663052" y="4894262"/>
            <a:ext cx="4256405" cy="1181735"/>
          </a:xfrm>
          <a:prstGeom prst="flowChartAlternateProcess">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b="1">
                <a:latin typeface="黑体" panose="02010609060101010101" pitchFamily="49" charset="-122"/>
                <a:ea typeface="黑体" panose="02010609060101010101" pitchFamily="49" charset="-122"/>
              </a:rPr>
              <a:t>宣告了世界上第一个社会主义国家的诞生。</a:t>
            </a:r>
          </a:p>
        </p:txBody>
      </p:sp>
    </p:spTree>
    <p:custDataLst>
      <p:tags r:id="rId8"/>
    </p:custDataLst>
  </p:cSld>
  <p:clrMapOvr>
    <a:masterClrMapping/>
  </p:clrMapOvr>
  <p:transition advTm="23088">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461"/>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18436"/>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1"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strips(downLeft)">
                                      <p:cBhvr>
                                        <p:cTn id="23" dur="500"/>
                                        <p:tgtEl>
                                          <p:spTgt spid="19464"/>
                                        </p:tgtEl>
                                      </p:cBhvr>
                                    </p:animEffect>
                                  </p:childTnLst>
                                </p:cTn>
                              </p:par>
                              <p:par>
                                <p:cTn id="24" presetID="21" presetClass="entr" presetSubtype="1"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heel(1)">
                                      <p:cBhvr>
                                        <p:cTn id="26" dur="500"/>
                                        <p:tgtEl>
                                          <p:spTgt spid="6"/>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3" presetClass="entr" presetSubtype="10" fill="hold" grpId="1"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linds(horizontal)">
                                      <p:cBhvr>
                                        <p:cTn id="33" dur="500"/>
                                        <p:tgtEl>
                                          <p:spTgt spid="9"/>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9462"/>
                                        </p:tgtEl>
                                        <p:attrNameLst>
                                          <p:attrName>style.visibility</p:attrName>
                                        </p:attrNameLst>
                                      </p:cBhvr>
                                      <p:to>
                                        <p:strVal val="visible"/>
                                      </p:to>
                                    </p:set>
                                    <p:animEffect transition="in" filter="barn(inVertical)">
                                      <p:cBhvr>
                                        <p:cTn id="38" dur="500"/>
                                        <p:tgtEl>
                                          <p:spTgt spid="19462"/>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9461" grpId="0"/>
      <p:bldP spid="5" grpId="1"/>
      <p:bldP spid="19464" grpId="0"/>
      <p:bldP spid="19462" grpId="0"/>
      <p:bldP spid="8" grpId="0"/>
      <p:bldP spid="9" grpId="1"/>
      <p:bldP spid="1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custDataLst>
              <p:tags r:id="rId3"/>
            </p:custDataLst>
          </p:nvPr>
        </p:nvSpPr>
        <p:spPr>
          <a:xfrm>
            <a:off x="137160" y="127000"/>
            <a:ext cx="4197600"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custDataLst>
              <p:tags r:id="rId4"/>
            </p:custDataLst>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 name="平行四边形 1"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custDataLst>
              <p:tags r:id="rId5"/>
            </p:custDataLst>
          </p:nvPr>
        </p:nvSpPr>
        <p:spPr>
          <a:xfrm>
            <a:off x="4015740" y="605790"/>
            <a:ext cx="8208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 name="文本框 2"/>
          <p:cNvSpPr txBox="1"/>
          <p:nvPr>
            <p:custDataLst>
              <p:tags r:id="rId6"/>
            </p:custDataLst>
          </p:nvPr>
        </p:nvSpPr>
        <p:spPr>
          <a:xfrm>
            <a:off x="173355" y="836930"/>
            <a:ext cx="11867515" cy="460375"/>
          </a:xfrm>
          <a:prstGeom prst="rect">
            <a:avLst/>
          </a:prstGeom>
          <a:noFill/>
        </p:spPr>
        <p:txBody>
          <a:bodyPr wrap="square" rtlCol="0">
            <a:spAutoFit/>
          </a:bodyPr>
          <a:lstStyle>
            <a:defPPr/>
          </a:lstStyle>
          <a:p>
            <a:pPr/>
            <a:r>
              <a:rPr lang="zh-CN" sz="2400" b="1">
                <a:solidFill>
                  <a:schemeClr val="tx1"/>
                </a:solidFill>
                <a:latin typeface="黑体" panose="02010609060101010101" pitchFamily="49" charset="-122"/>
                <a:ea typeface="黑体" panose="02010609060101010101" pitchFamily="49" charset="-122"/>
                <a:cs typeface="黑体" panose="02010609060101010101" pitchFamily="49" charset="-122"/>
              </a:rPr>
              <a:t>【课堂探究】</a:t>
            </a:r>
            <a:r>
              <a:rPr lang="zh-CN" sz="2400">
                <a:solidFill>
                  <a:schemeClr val="tx1"/>
                </a:solidFill>
                <a:latin typeface="黑体" panose="02010609060101010101" pitchFamily="49" charset="-122"/>
                <a:ea typeface="黑体" panose="02010609060101010101" pitchFamily="49" charset="-122"/>
                <a:cs typeface="黑体" panose="02010609060101010101" pitchFamily="49" charset="-122"/>
              </a:rPr>
              <a:t>比较二月革命和十月革命</a:t>
            </a:r>
          </a:p>
        </p:txBody>
      </p:sp>
      <p:graphicFrame>
        <p:nvGraphicFramePr>
          <p:cNvPr id="8" name="表格 7"/>
          <p:cNvGraphicFramePr>
            <a:graphicFrameLocks noGrp="1"/>
          </p:cNvGraphicFramePr>
          <p:nvPr>
            <p:custDataLst>
              <p:tags r:id="rId7"/>
            </p:custDataLst>
          </p:nvPr>
        </p:nvGraphicFramePr>
        <p:xfrm>
          <a:off x="307975" y="1356995"/>
          <a:ext cx="11635104" cy="5205095"/>
        </p:xfrm>
        <a:graphic>
          <a:graphicData uri="http://schemas.openxmlformats.org/drawingml/2006/table">
            <a:tbl>
              <a:tblPr firstRow="1" bandRow="1">
                <a:tableStyleId>{5C22544A-7EE6-4342-B048-85BDC9FD1C3A}</a:tableStyleId>
              </a:tblPr>
              <a:tblGrid>
                <a:gridCol w="1522730"/>
                <a:gridCol w="5056187"/>
                <a:gridCol w="5056187"/>
              </a:tblGrid>
              <a:tr h="624840">
                <a:tc>
                  <a:txBody>
                    <a:bodyPr vert="horz" wrap="square"/>
                    <a:lstStyle>
                      <a:defPPr/>
                    </a:lstStyle>
                    <a:p>
                      <a:pPr>
                        <a:buNone/>
                      </a:pPr>
                      <a:endParaRPr lang="zh-CN" altLang="en-US" sz="2400">
                        <a:solidFill>
                          <a:srgbClr val="FFFFFF"/>
                        </a:solidFill>
                        <a:latin typeface="黑体" pitchFamily="49" charset="-122"/>
                        <a:ea typeface="黑体" pitchFamily="49" charset="-122"/>
                      </a:endParaRPr>
                    </a:p>
                  </a:txBody>
                  <a:tcPr>
                    <a:lnL w="19050" cap="rnd">
                      <a:solidFill>
                        <a:srgbClr val="144D73"/>
                      </a:solidFill>
                      <a:prstDash val="solid"/>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vert="horz" wrap="square"/>
                    <a:lstStyle>
                      <a:defPPr/>
                    </a:lstStyle>
                    <a:p>
                      <a:pPr algn="ctr">
                        <a:buNone/>
                      </a:pPr>
                      <a:r>
                        <a:rPr lang="zh-CN" altLang="en-US" sz="2400">
                          <a:solidFill>
                            <a:srgbClr val="FFFFFF"/>
                          </a:solidFill>
                          <a:latin typeface="黑体" panose="02010609060101010101" pitchFamily="49" charset="-122"/>
                          <a:ea typeface="黑体" panose="02010609060101010101" pitchFamily="49" charset="-122"/>
                        </a:rPr>
                        <a:t>二月革命</a:t>
                      </a:r>
                    </a:p>
                  </a:txBody>
                  <a:tcPr anchor="ctr">
                    <a:lnL w="3175">
                      <a:solidFill>
                        <a:srgbClr val="FFFFFF"/>
                      </a:solidFill>
                      <a:prstDash val="dot"/>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vert="horz" wrap="square"/>
                    <a:lstStyle>
                      <a:defPPr/>
                    </a:lstStyle>
                    <a:p>
                      <a:pPr algn="ctr">
                        <a:buNone/>
                      </a:pPr>
                      <a:r>
                        <a:rPr lang="zh-CN" altLang="en-US" sz="2400">
                          <a:solidFill>
                            <a:srgbClr val="FFFFFF"/>
                          </a:solidFill>
                          <a:latin typeface="黑体" panose="02010609060101010101" pitchFamily="49" charset="-122"/>
                          <a:ea typeface="黑体" panose="02010609060101010101" pitchFamily="49" charset="-122"/>
                        </a:rPr>
                        <a:t>十月革命</a:t>
                      </a:r>
                    </a:p>
                  </a:txBody>
                  <a:tcPr anchor="ctr">
                    <a:lnL w="3175">
                      <a:solidFill>
                        <a:srgbClr val="FFFFFF"/>
                      </a:solidFill>
                      <a:prstDash val="dot"/>
                    </a:lnL>
                    <a:lnR w="19050" cap="rnd">
                      <a:solidFill>
                        <a:srgbClr val="144D73"/>
                      </a:solidFill>
                      <a:prstDash val="solid"/>
                    </a:lnR>
                    <a:lnT w="19050" cap="rnd">
                      <a:solidFill>
                        <a:srgbClr val="144D73"/>
                      </a:solidFill>
                      <a:prstDash val="solid"/>
                    </a:lnT>
                    <a:lnB w="19050">
                      <a:solidFill>
                        <a:srgbClr val="144D73"/>
                      </a:solidFill>
                      <a:prstDash val="solid"/>
                    </a:lnB>
                    <a:solidFill>
                      <a:srgbClr val="144D73"/>
                    </a:solidFill>
                  </a:tcPr>
                </a:tc>
              </a:tr>
              <a:tr h="624840">
                <a:tc>
                  <a:txBody>
                    <a:bodyPr vert="horz" wrap="square"/>
                    <a:lstStyle>
                      <a:defPPr/>
                    </a:lstStyle>
                    <a:p>
                      <a:pPr algn="ctr">
                        <a:buNone/>
                      </a:pPr>
                      <a:r>
                        <a:rPr lang="zh-CN" altLang="en-US" sz="2400">
                          <a:solidFill>
                            <a:schemeClr val="tx1"/>
                          </a:solidFill>
                          <a:latin typeface="黑体" panose="02010609060101010101" pitchFamily="49" charset="-122"/>
                          <a:ea typeface="黑体" panose="02010609060101010101" pitchFamily="49" charset="-122"/>
                        </a:rPr>
                        <a:t>革命性质</a:t>
                      </a:r>
                    </a:p>
                  </a:txBody>
                  <a:tcPr anchor="ctr">
                    <a:lnL w="19050" cap="rnd">
                      <a:solidFill>
                        <a:srgbClr val="144D73"/>
                      </a:solidFill>
                      <a:prstDash val="solid"/>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vert="horz" wrap="square"/>
                    <a:lstStyle>
                      <a:defPPr/>
                    </a:lstStyle>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vert="horz" wrap="square"/>
                    <a:lstStyle>
                      <a:defPPr/>
                    </a:lstStyle>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19050" cap="rnd">
                      <a:solidFill>
                        <a:srgbClr val="144D73"/>
                      </a:solidFill>
                      <a:prstDash val="solid"/>
                    </a:lnR>
                    <a:lnT w="19050">
                      <a:solidFill>
                        <a:srgbClr val="144D73"/>
                      </a:solidFill>
                      <a:prstDash val="solid"/>
                    </a:lnT>
                    <a:lnB w="3175">
                      <a:solidFill>
                        <a:srgbClr val="144D73"/>
                      </a:solidFill>
                      <a:prstDash val="dot"/>
                    </a:lnB>
                    <a:solidFill>
                      <a:srgbClr val="F2F2F2"/>
                    </a:solidFill>
                  </a:tcPr>
                </a:tc>
              </a:tr>
              <a:tr h="624840">
                <a:tc>
                  <a:txBody>
                    <a:bodyPr vert="horz" wrap="square"/>
                    <a:lstStyle>
                      <a:defPPr/>
                    </a:lstStyle>
                    <a:p>
                      <a:pPr algn="ctr">
                        <a:buNone/>
                      </a:pPr>
                      <a:r>
                        <a:rPr lang="zh-CN" altLang="en-US" sz="2400">
                          <a:solidFill>
                            <a:schemeClr val="tx1"/>
                          </a:solidFill>
                          <a:latin typeface="黑体" panose="02010609060101010101" pitchFamily="49" charset="-122"/>
                          <a:ea typeface="黑体" panose="02010609060101010101" pitchFamily="49" charset="-122"/>
                        </a:rPr>
                        <a:t>打击对象</a:t>
                      </a:r>
                    </a:p>
                  </a:txBody>
                  <a:tcPr anchor="ctr">
                    <a:lnL w="19050" cap="rnd">
                      <a:solidFill>
                        <a:srgbClr val="144D73"/>
                      </a:solidFill>
                      <a:prstDash val="solid"/>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defPPr/>
                    </a:lstStyle>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defPPr/>
                    </a:lstStyle>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19050" cap="rnd">
                      <a:solidFill>
                        <a:srgbClr val="144D73"/>
                      </a:solidFill>
                      <a:prstDash val="solid"/>
                    </a:lnR>
                    <a:lnT w="3175">
                      <a:solidFill>
                        <a:srgbClr val="144D73"/>
                      </a:solidFill>
                      <a:prstDash val="dot"/>
                    </a:lnT>
                    <a:lnB w="3175">
                      <a:solidFill>
                        <a:srgbClr val="144D73"/>
                      </a:solidFill>
                      <a:prstDash val="dot"/>
                    </a:lnB>
                    <a:solidFill>
                      <a:srgbClr val="FFFFFF"/>
                    </a:solidFill>
                  </a:tcPr>
                </a:tc>
              </a:tr>
              <a:tr h="624840">
                <a:tc>
                  <a:txBody>
                    <a:bodyPr vert="horz" wrap="square"/>
                    <a:lstStyle>
                      <a:defPPr/>
                    </a:lstStyle>
                    <a:p>
                      <a:pPr algn="ctr">
                        <a:buNone/>
                      </a:pPr>
                      <a:r>
                        <a:rPr lang="zh-CN" altLang="en-US" sz="2400">
                          <a:solidFill>
                            <a:schemeClr val="tx1"/>
                          </a:solidFill>
                          <a:latin typeface="黑体" panose="02010609060101010101" pitchFamily="49" charset="-122"/>
                          <a:ea typeface="黑体" panose="02010609060101010101" pitchFamily="49" charset="-122"/>
                        </a:rPr>
                        <a:t>革命力量</a:t>
                      </a:r>
                    </a:p>
                  </a:txBody>
                  <a:tcPr anchor="ctr">
                    <a:lnL w="19050" cap="rnd">
                      <a:solidFill>
                        <a:srgbClr val="144D73"/>
                      </a:solidFill>
                      <a:prstDash val="solid"/>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vert="horz" wrap="square"/>
                    <a:lstStyle>
                      <a:defPPr/>
                    </a:lstStyle>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vert="horz" wrap="square"/>
                    <a:lstStyle>
                      <a:defPPr/>
                    </a:lstStyle>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19050" cap="rnd">
                      <a:solidFill>
                        <a:srgbClr val="144D73"/>
                      </a:solidFill>
                      <a:prstDash val="solid"/>
                    </a:lnR>
                    <a:lnT w="3175">
                      <a:solidFill>
                        <a:srgbClr val="144D73"/>
                      </a:solidFill>
                      <a:prstDash val="dot"/>
                    </a:lnT>
                    <a:lnB w="3175">
                      <a:solidFill>
                        <a:srgbClr val="144D73"/>
                      </a:solidFill>
                      <a:prstDash val="dot"/>
                    </a:lnB>
                    <a:solidFill>
                      <a:srgbClr val="F2F2F2"/>
                    </a:solidFill>
                  </a:tcPr>
                </a:tc>
              </a:tr>
              <a:tr h="624840">
                <a:tc>
                  <a:txBody>
                    <a:bodyPr vert="horz" wrap="square"/>
                    <a:lstStyle>
                      <a:defPPr/>
                    </a:lstStyle>
                    <a:p>
                      <a:pPr algn="ctr">
                        <a:buNone/>
                      </a:pPr>
                      <a:r>
                        <a:rPr lang="zh-CN" altLang="en-US" sz="2400">
                          <a:solidFill>
                            <a:schemeClr val="tx1"/>
                          </a:solidFill>
                          <a:latin typeface="黑体" panose="02010609060101010101" pitchFamily="49" charset="-122"/>
                          <a:ea typeface="黑体" panose="02010609060101010101" pitchFamily="49" charset="-122"/>
                        </a:rPr>
                        <a:t>结    果</a:t>
                      </a:r>
                    </a:p>
                  </a:txBody>
                  <a:tcPr anchor="ctr">
                    <a:lnL w="19050" cap="rnd">
                      <a:solidFill>
                        <a:srgbClr val="144D73"/>
                      </a:solidFill>
                      <a:prstDash val="solid"/>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defPPr/>
                    </a:lstStyle>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vert="horz" wrap="square"/>
                    <a:lstStyle>
                      <a:defPPr/>
                    </a:lstStyle>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19050" cap="rnd">
                      <a:solidFill>
                        <a:srgbClr val="144D73"/>
                      </a:solidFill>
                      <a:prstDash val="solid"/>
                    </a:lnR>
                    <a:lnT w="3175">
                      <a:solidFill>
                        <a:srgbClr val="144D73"/>
                      </a:solidFill>
                      <a:prstDash val="dot"/>
                    </a:lnT>
                    <a:lnB w="3175">
                      <a:solidFill>
                        <a:srgbClr val="144D73"/>
                      </a:solidFill>
                      <a:prstDash val="dot"/>
                    </a:lnB>
                    <a:solidFill>
                      <a:srgbClr val="FFFFFF"/>
                    </a:solidFill>
                  </a:tcPr>
                </a:tc>
              </a:tr>
              <a:tr h="1471295">
                <a:tc>
                  <a:txBody>
                    <a:bodyPr vert="horz" wrap="square"/>
                    <a:lstStyle>
                      <a:defPPr/>
                    </a:lstStyle>
                    <a:p>
                      <a:pPr algn="ctr">
                        <a:buNone/>
                      </a:pPr>
                      <a:r>
                        <a:rPr lang="zh-CN" altLang="en-US" sz="2400">
                          <a:solidFill>
                            <a:schemeClr val="tx1"/>
                          </a:solidFill>
                          <a:latin typeface="黑体" panose="02010609060101010101" pitchFamily="49" charset="-122"/>
                          <a:ea typeface="黑体" panose="02010609060101010101" pitchFamily="49" charset="-122"/>
                        </a:rPr>
                        <a:t>两者联系</a:t>
                      </a:r>
                    </a:p>
                  </a:txBody>
                  <a:tcPr anchor="ctr">
                    <a:lnL w="19050" cap="rnd">
                      <a:solidFill>
                        <a:srgbClr val="144D73"/>
                      </a:solidFill>
                      <a:prstDash val="solid"/>
                    </a:lnL>
                    <a:lnR w="3175">
                      <a:solidFill>
                        <a:srgbClr val="144D73"/>
                      </a:solidFill>
                      <a:prstDash val="dot"/>
                    </a:lnR>
                    <a:lnT w="3175">
                      <a:solidFill>
                        <a:srgbClr val="144D73"/>
                      </a:solidFill>
                      <a:prstDash val="dot"/>
                    </a:lnT>
                    <a:lnB w="19050" cap="rnd">
                      <a:solidFill>
                        <a:srgbClr val="144D73"/>
                      </a:solidFill>
                      <a:prstDash val="solid"/>
                    </a:lnB>
                    <a:solidFill>
                      <a:srgbClr val="F2F2F2"/>
                    </a:solidFill>
                  </a:tcPr>
                </a:tc>
                <a:tc gridSpan="2">
                  <a:txBody>
                    <a:bodyPr vert="horz" wrap="square"/>
                    <a:lstStyle>
                      <a:defPPr/>
                    </a:lstStyle>
                    <a:p>
                      <a:pPr>
                        <a:lnSpc>
                          <a:spcPct val="150000"/>
                        </a:lnSpc>
                        <a:buNone/>
                      </a:pPr>
                      <a:endParaRPr lang="zh-CN" altLang="en-US" sz="2400">
                        <a:solidFill>
                          <a:srgbClr val="404040"/>
                        </a:solidFill>
                        <a:latin typeface="黑体" pitchFamily="49" charset="-122"/>
                        <a:ea typeface="黑体" pitchFamily="49" charset="-122"/>
                      </a:endParaRPr>
                    </a:p>
                    <a:p>
                      <a:pPr>
                        <a:lnSpc>
                          <a:spcPct val="150000"/>
                        </a:lnSpc>
                        <a:buNone/>
                      </a:pPr>
                      <a:endParaRPr lang="zh-CN" altLang="en-US" sz="2400">
                        <a:solidFill>
                          <a:srgbClr val="404040"/>
                        </a:solidFill>
                        <a:latin typeface="黑体" panose="02010609060101010101" pitchFamily="49" charset="-122"/>
                        <a:ea typeface="黑体" panose="02010609060101010101" pitchFamily="49" charset="-122"/>
                      </a:endParaRPr>
                    </a:p>
                  </a:txBody>
                  <a:tcPr>
                    <a:lnL w="3175">
                      <a:solidFill>
                        <a:srgbClr val="144D73"/>
                      </a:solidFill>
                      <a:prstDash val="dot"/>
                    </a:lnL>
                    <a:lnR w="19050">
                      <a:solidFill>
                        <a:srgbClr val="144D73"/>
                      </a:solidFill>
                      <a:prstDash val="solid"/>
                    </a:lnR>
                    <a:lnT w="3175">
                      <a:solidFill>
                        <a:srgbClr val="144D73"/>
                      </a:solidFill>
                      <a:prstDash val="dot"/>
                    </a:lnT>
                    <a:lnB w="19050" cap="rnd">
                      <a:solidFill>
                        <a:srgbClr val="144D73"/>
                      </a:solidFill>
                      <a:prstDash val="solid"/>
                    </a:lnB>
                    <a:solidFill>
                      <a:srgbClr val="F2F2F2"/>
                    </a:solidFill>
                  </a:tcPr>
                </a:tc>
                <a:tc hMerge="1">
                  <a:txBody>
                    <a:bodyPr vert="horz" wrap="square"/>
                    <a:lstStyle>
                      <a:defPPr/>
                    </a:lstStyle>
                    <a:p>
                      <a:pPr/>
                      <a:endParaRPr lang="zh-CN"/>
                    </a:p>
                  </a:txBody>
                  <a:tcPr>
                    <a:lnR w="19050" cap="rnd">
                      <a:solidFill>
                        <a:srgbClr val="144D73"/>
                      </a:solidFill>
                      <a:prstDash val="solid"/>
                    </a:lnR>
                    <a:lnT w="3175">
                      <a:solidFill>
                        <a:srgbClr val="144D73"/>
                      </a:solidFill>
                      <a:prstDash val="dot"/>
                    </a:lnT>
                    <a:lnB w="19050" cap="rnd">
                      <a:solidFill>
                        <a:srgbClr val="144D73"/>
                      </a:solidFill>
                      <a:prstDash val="solid"/>
                    </a:lnB>
                  </a:tcPr>
                </a:tc>
              </a:tr>
            </a:tbl>
          </a:graphicData>
        </a:graphic>
      </p:graphicFrame>
      <p:sp>
        <p:nvSpPr>
          <p:cNvPr id="9" name="文本框 8"/>
          <p:cNvSpPr txBox="1"/>
          <p:nvPr/>
        </p:nvSpPr>
        <p:spPr>
          <a:xfrm>
            <a:off x="2695575" y="2075815"/>
            <a:ext cx="3288030" cy="460375"/>
          </a:xfrm>
          <a:prstGeom prst="rect">
            <a:avLst/>
          </a:prstGeom>
          <a:noFill/>
        </p:spPr>
        <p:txBody>
          <a:bodyPr wrap="square" rtlCol="0">
            <a:spAutoFit/>
          </a:bodyPr>
          <a:lstStyle>
            <a:defPPr/>
          </a:lstStyle>
          <a:p>
            <a:pPr algn="ctr"/>
            <a:r>
              <a:rPr lang="zh-CN" altLang="en-US" sz="2400">
                <a:solidFill>
                  <a:srgbClr val="FF0000"/>
                </a:solidFill>
                <a:latin typeface="黑体" panose="02010609060101010101" pitchFamily="49" charset="-122"/>
                <a:ea typeface="黑体" panose="02010609060101010101" pitchFamily="49" charset="-122"/>
              </a:rPr>
              <a:t>资产阶级民主革命</a:t>
            </a:r>
          </a:p>
        </p:txBody>
      </p:sp>
      <p:sp>
        <p:nvSpPr>
          <p:cNvPr id="13" name="文本框 12"/>
          <p:cNvSpPr txBox="1"/>
          <p:nvPr/>
        </p:nvSpPr>
        <p:spPr>
          <a:xfrm>
            <a:off x="7823200" y="2075815"/>
            <a:ext cx="3288030" cy="460375"/>
          </a:xfrm>
          <a:prstGeom prst="rect">
            <a:avLst/>
          </a:prstGeom>
          <a:noFill/>
        </p:spPr>
        <p:txBody>
          <a:bodyPr wrap="square" rtlCol="0">
            <a:spAutoFit/>
          </a:bodyPr>
          <a:lstStyle>
            <a:defPPr/>
          </a:lstStyle>
          <a:p>
            <a:pPr algn="ctr"/>
            <a:r>
              <a:rPr lang="zh-CN" altLang="en-US" sz="2400">
                <a:solidFill>
                  <a:srgbClr val="FF0000"/>
                </a:solidFill>
                <a:latin typeface="黑体" panose="02010609060101010101" pitchFamily="49" charset="-122"/>
                <a:ea typeface="黑体" panose="02010609060101010101" pitchFamily="49" charset="-122"/>
              </a:rPr>
              <a:t>无产阶级社会主义革命</a:t>
            </a:r>
          </a:p>
        </p:txBody>
      </p:sp>
      <p:sp>
        <p:nvSpPr>
          <p:cNvPr id="14" name="文本框 13"/>
          <p:cNvSpPr txBox="1"/>
          <p:nvPr/>
        </p:nvSpPr>
        <p:spPr>
          <a:xfrm>
            <a:off x="2695575" y="2721610"/>
            <a:ext cx="3288030" cy="460375"/>
          </a:xfrm>
          <a:prstGeom prst="rect">
            <a:avLst/>
          </a:prstGeom>
          <a:noFill/>
        </p:spPr>
        <p:txBody>
          <a:bodyPr wrap="square" rtlCol="0">
            <a:spAutoFit/>
          </a:bodyPr>
          <a:lstStyle>
            <a:defPPr/>
          </a:lstStyle>
          <a:p>
            <a:pPr algn="ctr"/>
            <a:r>
              <a:rPr lang="zh-CN" altLang="en-US" sz="2400">
                <a:solidFill>
                  <a:srgbClr val="FF0000"/>
                </a:solidFill>
                <a:latin typeface="黑体" panose="02010609060101010101" pitchFamily="49" charset="-122"/>
                <a:ea typeface="黑体" panose="02010609060101010101" pitchFamily="49" charset="-122"/>
              </a:rPr>
              <a:t>沙皇专制统治</a:t>
            </a:r>
          </a:p>
        </p:txBody>
      </p:sp>
      <p:sp>
        <p:nvSpPr>
          <p:cNvPr id="15" name="文本框 14"/>
          <p:cNvSpPr txBox="1"/>
          <p:nvPr/>
        </p:nvSpPr>
        <p:spPr>
          <a:xfrm>
            <a:off x="7823200" y="2721610"/>
            <a:ext cx="3288030" cy="460375"/>
          </a:xfrm>
          <a:prstGeom prst="rect">
            <a:avLst/>
          </a:prstGeom>
          <a:noFill/>
        </p:spPr>
        <p:txBody>
          <a:bodyPr wrap="square" rtlCol="0">
            <a:spAutoFit/>
          </a:bodyPr>
          <a:lstStyle>
            <a:defPPr/>
          </a:lstStyle>
          <a:p>
            <a:pPr algn="ctr"/>
            <a:r>
              <a:rPr lang="zh-CN" altLang="en-US" sz="2400">
                <a:solidFill>
                  <a:srgbClr val="FF0000"/>
                </a:solidFill>
                <a:latin typeface="黑体" panose="02010609060101010101" pitchFamily="49" charset="-122"/>
                <a:ea typeface="黑体" panose="02010609060101010101" pitchFamily="49" charset="-122"/>
              </a:rPr>
              <a:t>资产阶级临时政府</a:t>
            </a:r>
          </a:p>
        </p:txBody>
      </p:sp>
      <p:sp>
        <p:nvSpPr>
          <p:cNvPr id="16" name="文本框 15"/>
          <p:cNvSpPr txBox="1"/>
          <p:nvPr/>
        </p:nvSpPr>
        <p:spPr>
          <a:xfrm>
            <a:off x="2122170" y="3368040"/>
            <a:ext cx="4471035" cy="460375"/>
          </a:xfrm>
          <a:prstGeom prst="rect">
            <a:avLst/>
          </a:prstGeom>
          <a:noFill/>
        </p:spPr>
        <p:txBody>
          <a:bodyPr wrap="square" rtlCol="0">
            <a:spAutoFit/>
          </a:bodyPr>
          <a:lstStyle>
            <a:defPPr/>
          </a:lstStyle>
          <a:p>
            <a:pPr algn="ctr"/>
            <a:r>
              <a:rPr lang="zh-CN" altLang="en-US" sz="2400">
                <a:solidFill>
                  <a:srgbClr val="FF0000"/>
                </a:solidFill>
                <a:latin typeface="黑体" panose="02010609060101010101" pitchFamily="49" charset="-122"/>
                <a:ea typeface="黑体" panose="02010609060101010101" pitchFamily="49" charset="-122"/>
              </a:rPr>
              <a:t>资产阶级参加，并起到积极作用</a:t>
            </a:r>
          </a:p>
        </p:txBody>
      </p:sp>
      <p:sp>
        <p:nvSpPr>
          <p:cNvPr id="17" name="文本框 16"/>
          <p:cNvSpPr txBox="1"/>
          <p:nvPr/>
        </p:nvSpPr>
        <p:spPr>
          <a:xfrm>
            <a:off x="7232015" y="3368040"/>
            <a:ext cx="4471035" cy="460375"/>
          </a:xfrm>
          <a:prstGeom prst="rect">
            <a:avLst/>
          </a:prstGeom>
          <a:noFill/>
        </p:spPr>
        <p:txBody>
          <a:bodyPr wrap="square" rtlCol="0">
            <a:spAutoFit/>
          </a:bodyPr>
          <a:lstStyle>
            <a:defPPr/>
          </a:lstStyle>
          <a:p>
            <a:pPr algn="ctr"/>
            <a:r>
              <a:rPr lang="zh-CN" altLang="en-US" sz="2400">
                <a:solidFill>
                  <a:srgbClr val="FF0000"/>
                </a:solidFill>
                <a:latin typeface="黑体" panose="02010609060101010101" pitchFamily="49" charset="-122"/>
                <a:ea typeface="黑体" panose="02010609060101010101" pitchFamily="49" charset="-122"/>
              </a:rPr>
              <a:t>无产阶级和广大人民群众参与</a:t>
            </a:r>
          </a:p>
        </p:txBody>
      </p:sp>
      <p:sp>
        <p:nvSpPr>
          <p:cNvPr id="18" name="文本框 17"/>
          <p:cNvSpPr txBox="1"/>
          <p:nvPr/>
        </p:nvSpPr>
        <p:spPr>
          <a:xfrm>
            <a:off x="1912620" y="4023360"/>
            <a:ext cx="4890135" cy="902970"/>
          </a:xfrm>
          <a:prstGeom prst="rect">
            <a:avLst/>
          </a:prstGeom>
          <a:noFill/>
        </p:spPr>
        <p:txBody>
          <a:bodyPr wrap="square" rtlCol="0">
            <a:spAutoFit/>
          </a:bodyPr>
          <a:lstStyle>
            <a:defPPr/>
          </a:lstStyle>
          <a:p>
            <a:pPr algn="just">
              <a:lnSpc>
                <a:spcPct val="110000"/>
              </a:lnSpc>
            </a:pPr>
            <a:r>
              <a:rPr lang="zh-CN" altLang="en-US" sz="2400">
                <a:solidFill>
                  <a:srgbClr val="FF0000"/>
                </a:solidFill>
                <a:latin typeface="黑体" panose="02010609060101010101" pitchFamily="49" charset="-122"/>
                <a:ea typeface="黑体" panose="02010609060101010101" pitchFamily="49" charset="-122"/>
              </a:rPr>
              <a:t>推翻了沙皇专制统治，形成了两个政权并存的局面</a:t>
            </a:r>
          </a:p>
        </p:txBody>
      </p:sp>
      <p:sp>
        <p:nvSpPr>
          <p:cNvPr id="19" name="文本框 18"/>
          <p:cNvSpPr txBox="1"/>
          <p:nvPr/>
        </p:nvSpPr>
        <p:spPr>
          <a:xfrm>
            <a:off x="6957695" y="4023360"/>
            <a:ext cx="4890135" cy="902970"/>
          </a:xfrm>
          <a:prstGeom prst="rect">
            <a:avLst/>
          </a:prstGeom>
          <a:noFill/>
        </p:spPr>
        <p:txBody>
          <a:bodyPr wrap="square" rtlCol="0">
            <a:spAutoFit/>
          </a:bodyPr>
          <a:lstStyle>
            <a:defPPr/>
          </a:lstStyle>
          <a:p>
            <a:pPr algn="just">
              <a:lnSpc>
                <a:spcPct val="110000"/>
              </a:lnSpc>
            </a:pPr>
            <a:r>
              <a:rPr lang="zh-CN" altLang="en-US" sz="2400">
                <a:solidFill>
                  <a:srgbClr val="FF0000"/>
                </a:solidFill>
                <a:latin typeface="黑体" panose="02010609060101010101" pitchFamily="49" charset="-122"/>
                <a:ea typeface="黑体" panose="02010609060101010101" pitchFamily="49" charset="-122"/>
              </a:rPr>
              <a:t>推翻了资产阶级临时政府，建立了世界上第一个社会主义国家</a:t>
            </a:r>
          </a:p>
        </p:txBody>
      </p:sp>
      <p:sp>
        <p:nvSpPr>
          <p:cNvPr id="20" name="文本框 19"/>
          <p:cNvSpPr txBox="1"/>
          <p:nvPr/>
        </p:nvSpPr>
        <p:spPr>
          <a:xfrm>
            <a:off x="1911985" y="5179060"/>
            <a:ext cx="9935845" cy="1308735"/>
          </a:xfrm>
          <a:prstGeom prst="rect">
            <a:avLst/>
          </a:prstGeom>
          <a:noFill/>
        </p:spPr>
        <p:txBody>
          <a:bodyPr wrap="square" rtlCol="0">
            <a:spAutoFit/>
          </a:bodyPr>
          <a:lstStyle>
            <a:defPPr/>
          </a:lstStyle>
          <a:p>
            <a:pPr algn="just">
              <a:lnSpc>
                <a:spcPct val="110000"/>
              </a:lnSpc>
            </a:pPr>
            <a:r>
              <a:rPr lang="zh-CN" altLang="en-US" sz="2400">
                <a:solidFill>
                  <a:srgbClr val="FF0000"/>
                </a:solidFill>
                <a:latin typeface="黑体" panose="02010609060101010101" pitchFamily="49" charset="-122"/>
                <a:ea typeface="黑体" panose="02010609060101010101" pitchFamily="49" charset="-122"/>
              </a:rPr>
              <a:t>二月革命和十月革命紧密相连，在布尔什维克党的领导下，俄国革命由二月革命过渡到十月革命，从而形成了急剧发展的资产阶级民主革命和社会主义革命两个不同的发展阶段</a:t>
            </a:r>
          </a:p>
        </p:txBody>
      </p:sp>
    </p:spTree>
    <p:custDataLst>
      <p:tags r:id="rId8"/>
    </p:custData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blinds(horizontal)">
                                      <p:cBhvr>
                                        <p:cTn id="42" dur="500"/>
                                        <p:tgtEl>
                                          <p:spTgt spid="19"/>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blinds(horizontal)">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4" grpId="0"/>
      <p:bldP spid="15" grpId="0"/>
      <p:bldP spid="16" grpId="0"/>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7">
            <a:alphaModFix amt="44000"/>
            <a:extLst>
              <a:ext uri="{BEBA8EAE-BF5A-486C-A8C5-ECC9F3942E4B}">
                <a14:imgProps xmlns:a14="http://schemas.microsoft.com/office/drawing/2010/main">
                  <a14:imgLayer r:embed="rId8">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2" name="文本框 1"/>
          <p:cNvSpPr txBox="1"/>
          <p:nvPr/>
        </p:nvSpPr>
        <p:spPr>
          <a:xfrm>
            <a:off x="541020" y="639971"/>
            <a:ext cx="11110595" cy="1624484"/>
          </a:xfrm>
          <a:prstGeom prst="rect">
            <a:avLst/>
          </a:prstGeom>
          <a:noFill/>
          <a:ln w="9525">
            <a:noFill/>
          </a:ln>
        </p:spPr>
        <p:txBody>
          <a:bodyPr wrap="square" anchor="t">
            <a:spAutoFit/>
          </a:bodyPr>
          <a:lstStyle>
            <a:defPPr/>
          </a:lstStyle>
          <a:p>
            <a:pPr fontAlgn="auto">
              <a:lnSpc>
                <a:spcPct val="150000"/>
              </a:lnSpc>
              <a:spcBef>
                <a:spcPct val="0"/>
              </a:spcBef>
            </a:pPr>
            <a:r>
              <a:rPr lang="zh-CN" altLang="zh-CN" sz="3600" b="1">
                <a:latin typeface="楷体" panose="02010609060101010101" pitchFamily="49" charset="-122"/>
                <a:ea typeface="楷体" panose="02010609060101010101" pitchFamily="49" charset="-122"/>
                <a:sym typeface="宋体" panose="02010600030101010101" pitchFamily="2" charset="-122"/>
              </a:rPr>
              <a:t> “对俄国来说，十月革命是一个句号；对世界来说，十月革命是一个感叹号。”</a:t>
            </a:r>
          </a:p>
        </p:txBody>
      </p:sp>
      <p:graphicFrame>
        <p:nvGraphicFramePr>
          <p:cNvPr id="3" name="图示 2"/>
          <p:cNvGraphicFramePr/>
          <p:nvPr/>
        </p:nvGraphicFramePr>
        <p:xfrm>
          <a:off x="1331371" y="2795321"/>
          <a:ext cx="9241785" cy="3146611"/>
        </p:xfrm>
        <a:graphic>
          <a:graphicData uri="http://schemas.openxmlformats.org/drawingml/2006/diagram">
            <dgm:relIds xmlns:dgm="http://schemas.openxmlformats.org/drawingml/2006/diagram" r:dm="rId3" r:lo="rId4" r:qs="rId5" r:cs="rId6"/>
          </a:graphicData>
        </a:graphic>
      </p:graphicFrame>
    </p:spTree>
    <p:custDataLst>
      <p:tags r:id="rId9"/>
    </p:custDataLst>
  </p:cSld>
  <p:clrMapOvr>
    <a:masterClrMapping/>
  </p:clrMapOvr>
  <p:transition advTm="30397">
    <p:random/>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2">
            <a:alphaModFix amt="44000"/>
            <a:extLst>
              <a:ext uri="{BEBA8EAE-BF5A-486C-A8C5-ECC9F3942E4B}">
                <a14:imgProps xmlns:a14="http://schemas.microsoft.com/office/drawing/2010/main">
                  <a14:imgLayer r:embed="rId3">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33793" name="文本框 1"/>
          <p:cNvSpPr txBox="1"/>
          <p:nvPr/>
        </p:nvSpPr>
        <p:spPr>
          <a:xfrm>
            <a:off x="326390" y="177483"/>
            <a:ext cx="7445375" cy="646331"/>
          </a:xfrm>
          <a:prstGeom prst="rect">
            <a:avLst/>
          </a:prstGeom>
          <a:gradFill rotWithShape="1">
            <a:gsLst>
              <a:gs pos="0">
                <a:srgbClr val="E30000"/>
              </a:gs>
              <a:gs pos="100000">
                <a:srgbClr val="760303"/>
              </a:gs>
            </a:gsLst>
            <a:lin ang="5400000"/>
          </a:gradFill>
          <a:ln w="9525">
            <a:noFill/>
          </a:ln>
        </p:spPr>
        <p:txBody>
          <a:bodyPr wrap="square" anchor="t">
            <a:spAutoFit/>
          </a:bodyPr>
          <a:lstStyle>
            <a:defPPr/>
          </a:lstStyle>
          <a:p>
            <a:pPr/>
            <a:r>
              <a:rPr lang="zh-CN" altLang="zh-CN" sz="3600">
                <a:solidFill>
                  <a:srgbClr val="FFFF00"/>
                </a:solidFill>
                <a:latin typeface="黑体" panose="02010609060101010101" pitchFamily="49" charset="-122"/>
                <a:ea typeface="黑体" panose="02010609060101010101" pitchFamily="49" charset="-122"/>
                <a:sym typeface="宋体" panose="02010600030101010101" pitchFamily="2" charset="-122"/>
              </a:rPr>
              <a:t>对俄国来说，十月革命是一个句号</a:t>
            </a:r>
            <a:endParaRPr lang="zh-CN" altLang="en-US" sz="3600">
              <a:solidFill>
                <a:srgbClr val="FFFF00"/>
              </a:solidFill>
              <a:latin typeface="黑体" pitchFamily="49" charset="-122"/>
              <a:ea typeface="黑体" pitchFamily="49" charset="-122"/>
              <a:sym typeface="宋体" pitchFamily="2" charset="-122"/>
            </a:endParaRPr>
          </a:p>
        </p:txBody>
      </p:sp>
      <p:sp>
        <p:nvSpPr>
          <p:cNvPr id="3" name="文本框 2"/>
          <p:cNvSpPr txBox="1"/>
          <p:nvPr/>
        </p:nvSpPr>
        <p:spPr>
          <a:xfrm>
            <a:off x="326073" y="892175"/>
            <a:ext cx="11539537" cy="3637919"/>
          </a:xfrm>
          <a:prstGeom prst="rect">
            <a:avLst/>
          </a:prstGeom>
          <a:noFill/>
          <a:ln w="9525">
            <a:noFill/>
          </a:ln>
        </p:spPr>
        <p:txBody>
          <a:bodyPr wrap="square" anchor="t">
            <a:spAutoFit/>
          </a:bodyPr>
          <a:lstStyle>
            <a:defPPr/>
          </a:lstStyle>
          <a:p>
            <a:pPr defTabSz="914400">
              <a:lnSpc>
                <a:spcPct val="120000"/>
              </a:lnSpc>
            </a:pPr>
            <a:r>
              <a:rPr lang="zh-CN" altLang="zh-CN" sz="2400">
                <a:latin typeface="楷体" panose="02010609060101010101" pitchFamily="49" charset="-122"/>
                <a:ea typeface="楷体" panose="02010609060101010101" pitchFamily="49" charset="-122"/>
                <a:sym typeface="宋体" panose="02010600030101010101" pitchFamily="2" charset="-122"/>
              </a:rPr>
              <a:t>材料一：十月革命使经济文化不发达的俄国，在短时间内摆脱了封建残余的束缚和剥削阶级的统治；建立了新型的无产阶级专政，开辟出社会主义发展的道路。        </a:t>
            </a:r>
          </a:p>
          <a:p>
            <a:pPr defTabSz="914400">
              <a:lnSpc>
                <a:spcPct val="120000"/>
              </a:lnSpc>
            </a:pPr>
            <a:r>
              <a:rPr lang="zh-CN" altLang="zh-CN" sz="2400">
                <a:latin typeface="楷体" panose="02010609060101010101" pitchFamily="49" charset="-122"/>
                <a:ea typeface="楷体" panose="02010609060101010101" pitchFamily="49" charset="-122"/>
                <a:sym typeface="宋体" panose="02010600030101010101" pitchFamily="2" charset="-122"/>
              </a:rPr>
              <a:t>                                    </a:t>
            </a:r>
            <a:r>
              <a:rPr lang="en-US" altLang="zh-CN" sz="2400">
                <a:latin typeface="楷体" panose="02010609060101010101" pitchFamily="49" charset="-122"/>
                <a:ea typeface="楷体" panose="02010609060101010101" pitchFamily="49" charset="-122"/>
                <a:sym typeface="宋体" panose="02010600030101010101" pitchFamily="2" charset="-122"/>
              </a:rPr>
              <a:t>——</a:t>
            </a:r>
            <a:r>
              <a:rPr lang="zh-CN" altLang="en-US" sz="2400">
                <a:latin typeface="楷体" panose="02010609060101010101" pitchFamily="49" charset="-122"/>
                <a:ea typeface="楷体" panose="02010609060101010101" pitchFamily="49" charset="-122"/>
                <a:sym typeface="宋体" panose="02010600030101010101" pitchFamily="2" charset="-122"/>
              </a:rPr>
              <a:t>岳麓书社第</a:t>
            </a:r>
            <a:r>
              <a:rPr lang="en-US" altLang="zh-CN" sz="2400">
                <a:latin typeface="楷体" panose="02010609060101010101" pitchFamily="49" charset="-122"/>
                <a:ea typeface="楷体" panose="02010609060101010101" pitchFamily="49" charset="-122"/>
                <a:sym typeface="宋体" panose="02010600030101010101" pitchFamily="2" charset="-122"/>
              </a:rPr>
              <a:t>20</a:t>
            </a:r>
            <a:r>
              <a:rPr lang="zh-CN" altLang="en-US" sz="2400">
                <a:latin typeface="楷体" panose="02010609060101010101" pitchFamily="49" charset="-122"/>
                <a:ea typeface="楷体" panose="02010609060101010101" pitchFamily="49" charset="-122"/>
                <a:sym typeface="宋体" panose="02010600030101010101" pitchFamily="2" charset="-122"/>
              </a:rPr>
              <a:t>课《俄国十月社会主义》</a:t>
            </a:r>
          </a:p>
          <a:p>
            <a:pPr defTabSz="914400">
              <a:lnSpc>
                <a:spcPct val="120000"/>
              </a:lnSpc>
            </a:pPr>
            <a:endParaRPr lang="zh-CN" altLang="zh-CN" sz="2400">
              <a:latin typeface="楷体" panose="02010609060101010101" pitchFamily="49" charset="-122"/>
              <a:ea typeface="楷体" panose="02010609060101010101" pitchFamily="49" charset="-122"/>
              <a:sym typeface="宋体" pitchFamily="2" charset="-122"/>
            </a:endParaRPr>
          </a:p>
          <a:p>
            <a:pPr defTabSz="914400">
              <a:lnSpc>
                <a:spcPct val="120000"/>
              </a:lnSpc>
            </a:pPr>
            <a:r>
              <a:rPr lang="zh-CN" altLang="zh-CN" sz="2400">
                <a:latin typeface="楷体" panose="02010609060101010101" pitchFamily="49" charset="-122"/>
                <a:ea typeface="楷体" panose="02010609060101010101" pitchFamily="49" charset="-122"/>
                <a:sym typeface="宋体" panose="02010600030101010101" pitchFamily="2" charset="-122"/>
              </a:rPr>
              <a:t>材料二：1937年，苏联工业产量超过德、英、法，成为欧洲第一，世界第二。苏联仅用几十年时间走完了西方国家上百年才能走完的工业化过程，开创了一种不同于资本主义现代化的社会主义现代化新模式，开辟出一条社会主义发展的道路。</a:t>
            </a:r>
            <a:endParaRPr lang="en-US" altLang="zh-CN" sz="2400">
              <a:latin typeface="楷体" panose="02010609060101010101" pitchFamily="49" charset="-122"/>
              <a:ea typeface="楷体" panose="02010609060101010101" pitchFamily="49" charset="-122"/>
              <a:sym typeface="宋体" pitchFamily="2" charset="-122"/>
            </a:endParaRPr>
          </a:p>
          <a:p>
            <a:pPr defTabSz="914400">
              <a:lnSpc>
                <a:spcPct val="120000"/>
              </a:lnSpc>
            </a:pPr>
            <a:r>
              <a:rPr lang="en-US" altLang="zh-CN" sz="2400">
                <a:latin typeface="楷体" panose="02010609060101010101" pitchFamily="49" charset="-122"/>
                <a:ea typeface="楷体" panose="02010609060101010101" pitchFamily="49" charset="-122"/>
                <a:sym typeface="宋体" panose="02010600030101010101" pitchFamily="2" charset="-122"/>
              </a:rPr>
              <a:t>                                                           ——《</a:t>
            </a:r>
            <a:r>
              <a:rPr lang="zh-CN" altLang="en-US" sz="2400">
                <a:latin typeface="楷体" panose="02010609060101010101" pitchFamily="49" charset="-122"/>
                <a:ea typeface="楷体" panose="02010609060101010101" pitchFamily="49" charset="-122"/>
                <a:sym typeface="宋体" panose="02010600030101010101" pitchFamily="2" charset="-122"/>
              </a:rPr>
              <a:t>大国崛起</a:t>
            </a:r>
            <a:r>
              <a:rPr lang="en-US" altLang="zh-CN" sz="2400">
                <a:latin typeface="楷体" panose="02010609060101010101" pitchFamily="49" charset="-122"/>
                <a:ea typeface="楷体" panose="02010609060101010101" pitchFamily="49" charset="-122"/>
                <a:sym typeface="宋体" panose="02010600030101010101" pitchFamily="2" charset="-122"/>
              </a:rPr>
              <a:t>》</a:t>
            </a:r>
            <a:endParaRPr lang="zh-CN" altLang="zh-CN" sz="2800">
              <a:latin typeface="楷体" panose="02010609060101010101" pitchFamily="49" charset="-122"/>
              <a:ea typeface="楷体" panose="02010609060101010101" pitchFamily="49" charset="-122"/>
              <a:sym typeface="宋体" pitchFamily="2" charset="-122"/>
            </a:endParaRPr>
          </a:p>
        </p:txBody>
      </p:sp>
      <p:sp>
        <p:nvSpPr>
          <p:cNvPr id="7" name="文本框 6"/>
          <p:cNvSpPr txBox="1"/>
          <p:nvPr/>
        </p:nvSpPr>
        <p:spPr>
          <a:xfrm>
            <a:off x="568325" y="5186045"/>
            <a:ext cx="1714500" cy="706438"/>
          </a:xfrm>
          <a:prstGeom prst="rect">
            <a:avLst/>
          </a:prstGeom>
          <a:ln w="41275" cmpd="sng">
            <a:solidFill>
              <a:schemeClr val="accent1">
                <a:shade val="50000"/>
              </a:schemeClr>
            </a:solidFill>
            <a:prstDash val="solid"/>
          </a:ln>
        </p:spPr>
        <p:style>
          <a:lnRef idx="2">
            <a:schemeClr val="accent1"/>
          </a:lnRef>
          <a:fillRef idx="1">
            <a:schemeClr val="lt1"/>
          </a:fillRef>
          <a:effectRef idx="0">
            <a:schemeClr val="accent1"/>
          </a:effectRef>
          <a:fontRef idx="minor">
            <a:schemeClr val="dk1"/>
          </a:fontRef>
        </p:style>
        <p:txBody>
          <a:bodyPr wrap="none" rtlCol="0">
            <a:spAutoFit/>
          </a:bodyPr>
          <a:lstStyle>
            <a:defPPr/>
          </a:lstStyle>
          <a:p>
            <a:pPr fontAlgn="auto"/>
            <a:r>
              <a:rPr lang="zh-CN" altLang="en-US" sz="4000" b="1" strike="noStrike" noProof="1">
                <a:solidFill>
                  <a:schemeClr val="accent2">
                    <a:lumMod val="75000"/>
                  </a:schemeClr>
                </a:solidFill>
                <a:uFillTx/>
                <a:latin typeface="黑体" panose="02010609060101010101" pitchFamily="49" charset="-122"/>
                <a:ea typeface="黑体" panose="02010609060101010101" pitchFamily="49" charset="-122"/>
              </a:rPr>
              <a:t>对俄国</a:t>
            </a:r>
          </a:p>
        </p:txBody>
      </p:sp>
      <p:sp>
        <p:nvSpPr>
          <p:cNvPr id="2" name="文本框 3"/>
          <p:cNvSpPr txBox="1"/>
          <p:nvPr/>
        </p:nvSpPr>
        <p:spPr>
          <a:xfrm>
            <a:off x="2746375" y="4180523"/>
            <a:ext cx="3127375" cy="2584450"/>
          </a:xfrm>
          <a:prstGeom prst="rect">
            <a:avLst/>
          </a:prstGeom>
          <a:noFill/>
          <a:ln w="9525">
            <a:noFill/>
          </a:ln>
        </p:spPr>
        <p:txBody>
          <a:bodyPr wrap="square" anchor="t">
            <a:spAutoFit/>
          </a:bodyPr>
          <a:lstStyle>
            <a:defPPr/>
          </a:lstStyle>
          <a:p>
            <a:pPr fontAlgn="auto">
              <a:lnSpc>
                <a:spcPct val="150000"/>
              </a:lnSpc>
            </a:pPr>
            <a:r>
              <a:rPr lang="zh-CN" altLang="zh-CN" sz="3600" b="1">
                <a:solidFill>
                  <a:srgbClr val="FF0000"/>
                </a:solidFill>
                <a:latin typeface="Arial" panose="020b0604020202020204" pitchFamily="34" charset="0"/>
                <a:ea typeface="楷体" panose="02010609060101010101" pitchFamily="49" charset="-122"/>
                <a:sym typeface="宋体" panose="02010600030101010101" pitchFamily="2" charset="-122"/>
              </a:rPr>
              <a:t>结束</a:t>
            </a:r>
          </a:p>
          <a:p>
            <a:pPr fontAlgn="auto">
              <a:lnSpc>
                <a:spcPct val="150000"/>
              </a:lnSpc>
            </a:pPr>
            <a:r>
              <a:rPr lang="zh-CN" altLang="zh-CN" sz="3600" b="1">
                <a:solidFill>
                  <a:srgbClr val="FF0000"/>
                </a:solidFill>
                <a:latin typeface="Arial" panose="020b0604020202020204" pitchFamily="34" charset="0"/>
                <a:ea typeface="楷体" panose="02010609060101010101" pitchFamily="49" charset="-122"/>
              </a:rPr>
              <a:t>建立</a:t>
            </a:r>
            <a:endParaRPr lang="zh-CN" altLang="zh-CN" sz="3600" b="1">
              <a:solidFill>
                <a:srgbClr val="FF00FF"/>
              </a:solidFill>
              <a:latin typeface="Arial" pitchFamily="34" charset="0"/>
              <a:ea typeface="楷体" panose="02010609060101010101" pitchFamily="49" charset="-122"/>
            </a:endParaRPr>
          </a:p>
          <a:p>
            <a:pPr fontAlgn="auto">
              <a:lnSpc>
                <a:spcPct val="150000"/>
              </a:lnSpc>
            </a:pPr>
            <a:r>
              <a:rPr lang="zh-CN" altLang="zh-CN" sz="3600" b="1">
                <a:solidFill>
                  <a:srgbClr val="FF0000"/>
                </a:solidFill>
                <a:latin typeface="Arial" panose="020b0604020202020204" pitchFamily="34" charset="0"/>
                <a:ea typeface="楷体" panose="02010609060101010101" pitchFamily="49" charset="-122"/>
                <a:sym typeface="宋体" panose="02010600030101010101" pitchFamily="2" charset="-122"/>
              </a:rPr>
              <a:t>开启</a:t>
            </a:r>
            <a:endParaRPr lang="zh-CN" altLang="en-US" sz="3600" b="1">
              <a:solidFill>
                <a:srgbClr val="FF0000"/>
              </a:solidFill>
              <a:latin typeface="Arial" pitchFamily="34" charset="0"/>
              <a:ea typeface="楷体" panose="02010609060101010101" pitchFamily="49" charset="-122"/>
              <a:sym typeface="宋体" pitchFamily="2" charset="-122"/>
            </a:endParaRPr>
          </a:p>
        </p:txBody>
      </p:sp>
      <p:sp>
        <p:nvSpPr>
          <p:cNvPr id="4" name="文本框 3"/>
          <p:cNvSpPr txBox="1"/>
          <p:nvPr/>
        </p:nvSpPr>
        <p:spPr>
          <a:xfrm>
            <a:off x="3688080" y="4430196"/>
            <a:ext cx="4857115" cy="521970"/>
          </a:xfrm>
          <a:prstGeom prst="rect">
            <a:avLst/>
          </a:prstGeom>
          <a:noFill/>
        </p:spPr>
        <p:txBody>
          <a:bodyPr wrap="square" rtlCol="0">
            <a:spAutoFit/>
          </a:bodyPr>
          <a:lstStyle>
            <a:defPPr/>
          </a:lstStyle>
          <a:p>
            <a:pPr/>
            <a:r>
              <a:rPr lang="zh-CN" sz="2800">
                <a:ln w="22225">
                  <a:noFill/>
                  <a:prstDash val="solid"/>
                </a:ln>
                <a:solidFill>
                  <a:sysClr val="windowText" lastClr="000000"/>
                </a:solidFill>
                <a:latin typeface="黑体" panose="02010609060101010101" pitchFamily="49" charset="-122"/>
                <a:ea typeface="黑体" panose="02010609060101010101" pitchFamily="49" charset="-122"/>
                <a:sym typeface="+mn-ea"/>
              </a:rPr>
              <a:t>了剥削阶级在俄国的统治</a:t>
            </a:r>
            <a:endParaRPr lang="zh-CN" sz="2800">
              <a:ln w="22225">
                <a:noFill/>
                <a:prstDash val="solid"/>
              </a:ln>
              <a:solidFill>
                <a:sysClr val="windowText" lastClr="000000"/>
              </a:solidFill>
              <a:latin typeface="黑体" pitchFamily="49" charset="-122"/>
              <a:ea typeface="黑体" pitchFamily="49" charset="-122"/>
            </a:endParaRPr>
          </a:p>
        </p:txBody>
      </p:sp>
      <p:sp>
        <p:nvSpPr>
          <p:cNvPr id="5" name="文本框 4"/>
          <p:cNvSpPr txBox="1"/>
          <p:nvPr/>
        </p:nvSpPr>
        <p:spPr>
          <a:xfrm>
            <a:off x="3766820" y="5278973"/>
            <a:ext cx="6607810" cy="521970"/>
          </a:xfrm>
          <a:prstGeom prst="rect">
            <a:avLst/>
          </a:prstGeom>
          <a:noFill/>
        </p:spPr>
        <p:txBody>
          <a:bodyPr wrap="square" rtlCol="0">
            <a:spAutoFit/>
          </a:bodyPr>
          <a:lstStyle>
            <a:defPPr/>
          </a:lstStyle>
          <a:p>
            <a:pPr algn="l"/>
            <a:r>
              <a:rPr lang="zh-CN" altLang="zh-CN" sz="2800">
                <a:ln w="22225">
                  <a:noFill/>
                  <a:prstDash val="solid"/>
                </a:ln>
                <a:solidFill>
                  <a:sysClr val="windowText" lastClr="000000"/>
                </a:solidFill>
                <a:latin typeface="黑体" panose="02010609060101010101" pitchFamily="49" charset="-122"/>
                <a:ea typeface="黑体" panose="02010609060101010101" pitchFamily="49" charset="-122"/>
                <a:sym typeface="+mn-ea"/>
              </a:rPr>
              <a:t>了</a:t>
            </a:r>
            <a:r>
              <a:rPr lang="zh-CN" sz="2800">
                <a:ln w="22225">
                  <a:noFill/>
                  <a:prstDash val="solid"/>
                </a:ln>
                <a:solidFill>
                  <a:sysClr val="windowText" lastClr="000000"/>
                </a:solidFill>
                <a:latin typeface="黑体" panose="02010609060101010101" pitchFamily="49" charset="-122"/>
                <a:ea typeface="黑体" panose="02010609060101010101" pitchFamily="49" charset="-122"/>
                <a:sym typeface="+mn-ea"/>
              </a:rPr>
              <a:t>世界上第一个无产阶级专政国家</a:t>
            </a:r>
            <a:endParaRPr lang="zh-CN" sz="2800">
              <a:ln w="22225">
                <a:noFill/>
                <a:prstDash val="solid"/>
              </a:ln>
              <a:solidFill>
                <a:sysClr val="windowText" lastClr="000000"/>
              </a:solidFill>
              <a:latin typeface="黑体" panose="02010609060101010101" pitchFamily="49" charset="-122"/>
              <a:ea typeface="黑体" panose="02010609060101010101" pitchFamily="49" charset="-122"/>
            </a:endParaRPr>
          </a:p>
        </p:txBody>
      </p:sp>
      <p:sp>
        <p:nvSpPr>
          <p:cNvPr id="35842" name="文本框 35841"/>
          <p:cNvSpPr txBox="1"/>
          <p:nvPr/>
        </p:nvSpPr>
        <p:spPr>
          <a:xfrm>
            <a:off x="3688080" y="6102347"/>
            <a:ext cx="8416925" cy="583565"/>
          </a:xfrm>
          <a:prstGeom prst="rect">
            <a:avLst/>
          </a:prstGeom>
          <a:noFill/>
          <a:ln w="9525">
            <a:noFill/>
          </a:ln>
        </p:spPr>
        <p:txBody>
          <a:bodyPr wrap="square">
            <a:spAutoFit/>
          </a:bodyPr>
          <a:lstStyle>
            <a:defPPr/>
          </a:lstStyle>
          <a:p>
            <a:pPr fontAlgn="auto"/>
            <a:r>
              <a:rPr lang="zh-CN" sz="2800" noProof="1">
                <a:ln w="22225">
                  <a:noFill/>
                  <a:prstDash val="solid"/>
                </a:ln>
                <a:solidFill>
                  <a:sysClr val="windowText" lastClr="000000"/>
                </a:solidFill>
                <a:latin typeface="黑体" panose="02010609060101010101" pitchFamily="49" charset="-122"/>
                <a:ea typeface="黑体" panose="02010609060101010101" pitchFamily="49" charset="-122"/>
              </a:rPr>
              <a:t>了俄国</a:t>
            </a:r>
            <a:r>
              <a:rPr lang="zh-CN" sz="3200" noProof="1">
                <a:ln w="22225">
                  <a:noFill/>
                  <a:prstDash val="solid"/>
                </a:ln>
                <a:solidFill>
                  <a:sysClr val="windowText" lastClr="000000"/>
                </a:solidFill>
                <a:latin typeface="黑体" panose="02010609060101010101" pitchFamily="49" charset="-122"/>
                <a:ea typeface="黑体" panose="02010609060101010101" pitchFamily="49" charset="-122"/>
              </a:rPr>
              <a:t>的</a:t>
            </a:r>
            <a:r>
              <a:rPr lang="zh-CN" sz="2800" noProof="1">
                <a:ln w="22225">
                  <a:noFill/>
                  <a:prstDash val="solid"/>
                </a:ln>
                <a:solidFill>
                  <a:sysClr val="windowText" lastClr="000000"/>
                </a:solidFill>
                <a:latin typeface="黑体" panose="02010609060101010101" pitchFamily="49" charset="-122"/>
                <a:ea typeface="黑体" panose="02010609060101010101" pitchFamily="49" charset="-122"/>
              </a:rPr>
              <a:t>现代化强国进程</a:t>
            </a:r>
          </a:p>
        </p:txBody>
      </p:sp>
      <p:sp>
        <p:nvSpPr>
          <p:cNvPr id="8" name="椭圆 7"/>
          <p:cNvSpPr/>
          <p:nvPr/>
        </p:nvSpPr>
        <p:spPr>
          <a:xfrm>
            <a:off x="2421255" y="1303020"/>
            <a:ext cx="789940" cy="5537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椭圆 8"/>
          <p:cNvSpPr/>
          <p:nvPr/>
        </p:nvSpPr>
        <p:spPr>
          <a:xfrm>
            <a:off x="4382135" y="3522980"/>
            <a:ext cx="894715" cy="5784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2" name="椭圆 11"/>
          <p:cNvSpPr/>
          <p:nvPr/>
        </p:nvSpPr>
        <p:spPr>
          <a:xfrm>
            <a:off x="7939405" y="892175"/>
            <a:ext cx="843915" cy="5791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ustDataLst>
      <p:tags r:id="rId4"/>
    </p:custDataLst>
  </p:cSld>
  <p:clrMapOvr>
    <a:masterClrMapping/>
  </p:clrMapOvr>
  <p:transition advTm="35417">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
                                        <p:tgtEl>
                                          <p:spTgt spid="4"/>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1" nodeType="clickEffect">
                                  <p:stCondLst>
                                    <p:cond delay="0"/>
                                  </p:stCondLst>
                                  <p:childTnLst>
                                    <p:set>
                                      <p:cBhvr>
                                        <p:cTn id="32" dur="1" fill="hold">
                                          <p:stCondLst>
                                            <p:cond delay="0"/>
                                          </p:stCondLst>
                                        </p:cTn>
                                        <p:tgtEl>
                                          <p:spTgt spid="35842"/>
                                        </p:tgtEl>
                                        <p:attrNameLst>
                                          <p:attrName>style.visibility</p:attrName>
                                        </p:attrNameLst>
                                      </p:cBhvr>
                                      <p:to>
                                        <p:strVal val="visible"/>
                                      </p:to>
                                    </p:set>
                                    <p:anim calcmode="lin" valueType="num">
                                      <p:cBhvr additive="base">
                                        <p:cTn id="33" dur="500" fill="hold"/>
                                        <p:tgtEl>
                                          <p:spTgt spid="35842"/>
                                        </p:tgtEl>
                                        <p:attrNameLst>
                                          <p:attrName>ppt_x</p:attrName>
                                        </p:attrNameLst>
                                      </p:cBhvr>
                                      <p:tavLst>
                                        <p:tav tm="0">
                                          <p:val>
                                            <p:strVal val="#ppt_x"/>
                                          </p:val>
                                        </p:tav>
                                        <p:tav tm="100000">
                                          <p:val>
                                            <p:strVal val="#ppt_x"/>
                                          </p:val>
                                        </p:tav>
                                      </p:tavLst>
                                    </p:anim>
                                    <p:anim calcmode="lin" valueType="num">
                                      <p:cBhvr additive="base">
                                        <p:cTn id="34" dur="500" fill="hold"/>
                                        <p:tgtEl>
                                          <p:spTgt spid="358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35842" grpId="1"/>
      <p:bldP spid="8" grpId="0"/>
      <p:bldP spid="9" grpId="0"/>
      <p:bldP spid="1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3">
            <a:alphaModFix amt="44000"/>
            <a:extLst>
              <a:ext uri="{BEBA8EAE-BF5A-486C-A8C5-ECC9F3942E4B}">
                <a14:imgProps xmlns:a14="http://schemas.microsoft.com/office/drawing/2010/main">
                  <a14:imgLayer r:embed="rId4">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34817" name="文本框 1"/>
          <p:cNvSpPr txBox="1"/>
          <p:nvPr/>
        </p:nvSpPr>
        <p:spPr>
          <a:xfrm>
            <a:off x="165791" y="212609"/>
            <a:ext cx="8144454" cy="646331"/>
          </a:xfrm>
          <a:prstGeom prst="rect">
            <a:avLst/>
          </a:prstGeom>
          <a:solidFill>
            <a:srgbClr val="C00000"/>
          </a:solidFill>
          <a:ln w="9525">
            <a:noFill/>
          </a:ln>
        </p:spPr>
        <p:txBody>
          <a:bodyPr wrap="square" anchor="t">
            <a:spAutoFit/>
          </a:bodyPr>
          <a:lstStyle>
            <a:defPPr/>
          </a:lstStyle>
          <a:p>
            <a:pPr>
              <a:spcBef>
                <a:spcPct val="50000"/>
              </a:spcBef>
            </a:pPr>
            <a:r>
              <a:rPr lang="zh-CN" altLang="zh-CN" sz="3600">
                <a:solidFill>
                  <a:srgbClr val="FFFF00"/>
                </a:solidFill>
                <a:latin typeface="黑体" panose="02010609060101010101" pitchFamily="49" charset="-122"/>
                <a:ea typeface="黑体" panose="02010609060101010101" pitchFamily="49" charset="-122"/>
                <a:sym typeface="宋体" panose="02010600030101010101" pitchFamily="2" charset="-122"/>
              </a:rPr>
              <a:t>对世界来说，十月革命是一个感叹号。</a:t>
            </a:r>
            <a:endParaRPr lang="zh-CN" altLang="en-US" sz="3600">
              <a:solidFill>
                <a:srgbClr val="FFFF00"/>
              </a:solidFill>
              <a:latin typeface="黑体" panose="02010609060101010101" pitchFamily="49" charset="-122"/>
              <a:ea typeface="黑体" panose="02010609060101010101" pitchFamily="49" charset="-122"/>
              <a:sym typeface="宋体" panose="02010600030101010101" pitchFamily="2" charset="-122"/>
            </a:endParaRPr>
          </a:p>
        </p:txBody>
      </p:sp>
      <p:sp>
        <p:nvSpPr>
          <p:cNvPr id="25601" name="文本占位符 28673"/>
          <p:cNvSpPr>
            <a:spLocks noGrp="1"/>
          </p:cNvSpPr>
          <p:nvPr/>
        </p:nvSpPr>
        <p:spPr>
          <a:xfrm>
            <a:off x="3666878" y="1021416"/>
            <a:ext cx="8103235" cy="2217420"/>
          </a:xfrm>
          <a:prstGeom prst="rect">
            <a:avLst/>
          </a:prstGeom>
          <a:noFill/>
          <a:ln w="9525">
            <a:solidFill>
              <a:schemeClr val="tx1"/>
            </a:solidFill>
          </a:ln>
        </p:spPr>
        <p:txBody>
          <a:bodyPr anchor="t"/>
          <a:lstStyle>
            <a:defPPr/>
          </a:lstStyle>
          <a:p>
            <a:pPr>
              <a:lnSpc>
                <a:spcPts val="3200"/>
              </a:lnSpc>
            </a:pPr>
            <a:r>
              <a:rPr lang="zh-CN" altLang="en-US" sz="2400" baseline="0">
                <a:latin typeface="楷体" panose="02010609060101010101" pitchFamily="49" charset="-122"/>
                <a:ea typeface="楷体" panose="02010609060101010101" pitchFamily="49" charset="-122"/>
              </a:rPr>
              <a:t>    </a:t>
            </a:r>
            <a:r>
              <a:rPr lang="zh-CN" altLang="en-US" sz="2400" baseline="0">
                <a:solidFill>
                  <a:schemeClr val="tx1"/>
                </a:solidFill>
                <a:latin typeface="楷体" panose="02010609060101010101" pitchFamily="49" charset="-122"/>
                <a:ea typeface="楷体" panose="02010609060101010101" pitchFamily="49" charset="-122"/>
              </a:rPr>
              <a:t>“十月革命一声炮响，给我们送来了马克思列宁主义。十月革命帮助</a:t>
            </a:r>
            <a:r>
              <a:rPr lang="zh-CN" altLang="en-US" sz="2400" baseline="0" smtClean="0">
                <a:solidFill>
                  <a:schemeClr val="tx1"/>
                </a:solidFill>
                <a:latin typeface="楷体" panose="02010609060101010101" pitchFamily="49" charset="-122"/>
                <a:ea typeface="楷体" panose="02010609060101010101" pitchFamily="49" charset="-122"/>
              </a:rPr>
              <a:t>了中国的</a:t>
            </a:r>
            <a:r>
              <a:rPr lang="zh-CN" altLang="en-US" sz="2400" baseline="0">
                <a:solidFill>
                  <a:schemeClr val="tx1"/>
                </a:solidFill>
                <a:latin typeface="楷体" panose="02010609060101010101" pitchFamily="49" charset="-122"/>
                <a:ea typeface="楷体" panose="02010609060101010101" pitchFamily="49" charset="-122"/>
              </a:rPr>
              <a:t>也帮助</a:t>
            </a:r>
            <a:r>
              <a:rPr lang="zh-CN" altLang="en-US" sz="2400" baseline="0" smtClean="0">
                <a:solidFill>
                  <a:schemeClr val="tx1"/>
                </a:solidFill>
                <a:latin typeface="楷体" panose="02010609060101010101" pitchFamily="49" charset="-122"/>
                <a:ea typeface="楷体" panose="02010609060101010101" pitchFamily="49" charset="-122"/>
              </a:rPr>
              <a:t>了</a:t>
            </a:r>
            <a:r>
              <a:rPr lang="zh-CN" altLang="en-US" sz="2400">
                <a:latin typeface="楷体" panose="02010609060101010101" pitchFamily="49" charset="-122"/>
                <a:ea typeface="楷体" panose="02010609060101010101" pitchFamily="49" charset="-122"/>
              </a:rPr>
              <a:t>全世界</a:t>
            </a:r>
            <a:r>
              <a:rPr lang="zh-CN" altLang="en-US" sz="2400" baseline="0" smtClean="0">
                <a:solidFill>
                  <a:schemeClr val="tx1"/>
                </a:solidFill>
                <a:latin typeface="楷体" panose="02010609060101010101" pitchFamily="49" charset="-122"/>
                <a:ea typeface="楷体" panose="02010609060101010101" pitchFamily="49" charset="-122"/>
              </a:rPr>
              <a:t>的</a:t>
            </a:r>
            <a:r>
              <a:rPr lang="zh-CN" altLang="en-US" sz="2400" baseline="0">
                <a:solidFill>
                  <a:schemeClr val="tx1"/>
                </a:solidFill>
                <a:latin typeface="楷体" panose="02010609060101010101" pitchFamily="49" charset="-122"/>
                <a:ea typeface="楷体" panose="02010609060101010101" pitchFamily="49" charset="-122"/>
              </a:rPr>
              <a:t>先进分子，用无产阶级的宇宙观作为观察国家命运的工具，重新考虑自己的问题。走俄国人的路——这就是结论。</a:t>
            </a:r>
            <a:r>
              <a:rPr lang="zh-CN" altLang="en-US" sz="2400" baseline="0">
                <a:latin typeface="楷体" panose="02010609060101010101" pitchFamily="49" charset="-122"/>
                <a:ea typeface="楷体" panose="02010609060101010101" pitchFamily="49" charset="-122"/>
              </a:rPr>
              <a:t>”                  </a:t>
            </a:r>
          </a:p>
          <a:p>
            <a:pPr>
              <a:lnSpc>
                <a:spcPts val="3200"/>
              </a:lnSpc>
            </a:pPr>
            <a:r>
              <a:rPr lang="zh-CN" altLang="en-US" sz="2400" baseline="0">
                <a:latin typeface="楷体" panose="02010609060101010101" pitchFamily="49" charset="-122"/>
                <a:ea typeface="楷体" panose="02010609060101010101" pitchFamily="49" charset="-122"/>
              </a:rPr>
              <a:t>                        ——毛泽东</a:t>
            </a:r>
            <a:r>
              <a:rPr lang="en-US" altLang="zh-CN" sz="2400" baseline="0">
                <a:latin typeface="楷体" panose="02010609060101010101" pitchFamily="49" charset="-122"/>
                <a:ea typeface="楷体" panose="02010609060101010101" pitchFamily="49" charset="-122"/>
              </a:rPr>
              <a:t>《</a:t>
            </a:r>
            <a:r>
              <a:rPr lang="zh-CN" altLang="en-US" sz="2400" baseline="0">
                <a:latin typeface="楷体" panose="02010609060101010101" pitchFamily="49" charset="-122"/>
                <a:ea typeface="楷体" panose="02010609060101010101" pitchFamily="49" charset="-122"/>
              </a:rPr>
              <a:t>论人民民主专政</a:t>
            </a:r>
            <a:r>
              <a:rPr lang="en-US" altLang="zh-CN" sz="2400" baseline="0">
                <a:latin typeface="楷体" panose="02010609060101010101" pitchFamily="49" charset="-122"/>
                <a:ea typeface="楷体" panose="02010609060101010101" pitchFamily="49" charset="-122"/>
              </a:rPr>
              <a:t>》</a:t>
            </a:r>
            <a:endParaRPr lang="zh-CN" altLang="en-US" sz="2400" baseline="0">
              <a:latin typeface="楷体" panose="02010609060101010101" pitchFamily="49" charset="-122"/>
              <a:ea typeface="楷体" panose="02010609060101010101" pitchFamily="49" charset="-122"/>
            </a:endParaRPr>
          </a:p>
        </p:txBody>
      </p:sp>
      <p:sp>
        <p:nvSpPr>
          <p:cNvPr id="147465" name="Text Box 9"/>
          <p:cNvSpPr txBox="1"/>
          <p:nvPr/>
        </p:nvSpPr>
        <p:spPr>
          <a:xfrm>
            <a:off x="4379912" y="5145868"/>
            <a:ext cx="7421737" cy="1398905"/>
          </a:xfrm>
          <a:prstGeom prst="rect">
            <a:avLst/>
          </a:prstGeom>
          <a:noFill/>
          <a:ln w="9525">
            <a:noFill/>
          </a:ln>
        </p:spPr>
        <p:txBody>
          <a:bodyPr wrap="square" anchor="t">
            <a:spAutoFit/>
          </a:bodyPr>
          <a:lstStyle>
            <a:defPPr/>
          </a:lstStyle>
          <a:p>
            <a:pPr>
              <a:lnSpc>
                <a:spcPts val="3400"/>
              </a:lnSpc>
            </a:pPr>
            <a:r>
              <a:rPr lang="zh-CN" altLang="en-US" sz="2400">
                <a:latin typeface="黑体" panose="02010609060101010101" pitchFamily="49" charset="-122"/>
                <a:ea typeface="黑体" panose="02010609060101010101" pitchFamily="49" charset="-122"/>
              </a:rPr>
              <a:t>了帝国主义的统治，</a:t>
            </a:r>
            <a:r>
              <a:rPr lang="zh-CN" altLang="en-US" sz="2400">
                <a:latin typeface="黑体" panose="02010609060101010101" pitchFamily="49" charset="-122"/>
                <a:ea typeface="黑体" panose="02010609060101010101" pitchFamily="49" charset="-122"/>
                <a:sym typeface="+mn-ea"/>
              </a:rPr>
              <a:t>开创了</a:t>
            </a:r>
            <a:r>
              <a:rPr lang="zh-CN" altLang="en-US" sz="2400" b="1">
                <a:latin typeface="黑体" panose="02010609060101010101" pitchFamily="49" charset="-122"/>
                <a:ea typeface="黑体" panose="02010609060101010101" pitchFamily="49" charset="-122"/>
                <a:sym typeface="+mn-ea"/>
              </a:rPr>
              <a:t>世界历史的新纪元</a:t>
            </a:r>
            <a:r>
              <a:rPr lang="en-US" altLang="zh-CN" sz="2400">
                <a:latin typeface="黑体" panose="02010609060101010101" pitchFamily="49" charset="-122"/>
                <a:ea typeface="黑体" panose="02010609060101010101" pitchFamily="49" charset="-122"/>
                <a:sym typeface="+mn-ea"/>
              </a:rPr>
              <a:t>,</a:t>
            </a:r>
            <a:r>
              <a:rPr lang="zh-CN" altLang="en-US" sz="2400">
                <a:latin typeface="黑体" panose="02010609060101010101" pitchFamily="49" charset="-122"/>
                <a:ea typeface="黑体" panose="02010609060101010101" pitchFamily="49" charset="-122"/>
                <a:sym typeface="+mn-ea"/>
              </a:rPr>
              <a:t>从此，</a:t>
            </a:r>
            <a:r>
              <a:rPr lang="zh-CN" altLang="en-US" sz="2400">
                <a:latin typeface="黑体" panose="02010609060101010101" pitchFamily="49" charset="-122"/>
                <a:ea typeface="黑体" panose="02010609060101010101" pitchFamily="49" charset="-122"/>
              </a:rPr>
              <a:t>资本主义和社会主义</a:t>
            </a:r>
            <a:r>
              <a:rPr lang="zh-CN" altLang="en-US" sz="2400" b="1">
                <a:latin typeface="黑体" panose="02010609060101010101" pitchFamily="49" charset="-122"/>
                <a:ea typeface="黑体" panose="02010609060101010101" pitchFamily="49" charset="-122"/>
              </a:rPr>
              <a:t>两种社会制度并存和竞争</a:t>
            </a:r>
            <a:r>
              <a:rPr lang="zh-CN" altLang="en-US" sz="2400">
                <a:latin typeface="黑体" panose="02010609060101010101" pitchFamily="49" charset="-122"/>
                <a:ea typeface="黑体" panose="02010609060101010101" pitchFamily="49" charset="-122"/>
              </a:rPr>
              <a:t>的局面，成为世界历史的重要内容。</a:t>
            </a:r>
            <a:endParaRPr lang="zh-CN" altLang="en-US" sz="2400">
              <a:solidFill>
                <a:srgbClr val="FF0000"/>
              </a:solidFill>
              <a:latin typeface="黑体" pitchFamily="49" charset="-122"/>
              <a:ea typeface="黑体" pitchFamily="49" charset="-122"/>
            </a:endParaRPr>
          </a:p>
        </p:txBody>
      </p:sp>
      <p:sp>
        <p:nvSpPr>
          <p:cNvPr id="4" name="文本框 3"/>
          <p:cNvSpPr txBox="1"/>
          <p:nvPr/>
        </p:nvSpPr>
        <p:spPr>
          <a:xfrm>
            <a:off x="4493053" y="4033187"/>
            <a:ext cx="7277060" cy="988695"/>
          </a:xfrm>
          <a:prstGeom prst="rect">
            <a:avLst/>
          </a:prstGeom>
          <a:noFill/>
          <a:ln w="9525">
            <a:noFill/>
          </a:ln>
        </p:spPr>
        <p:txBody>
          <a:bodyPr wrap="square" anchor="t">
            <a:spAutoFit/>
          </a:bodyPr>
          <a:lstStyle>
            <a:defPPr/>
          </a:lstStyle>
          <a:p>
            <a:pPr>
              <a:lnSpc>
                <a:spcPts val="3500"/>
              </a:lnSpc>
              <a:spcBef>
                <a:spcPct val="50000"/>
              </a:spcBef>
            </a:pPr>
            <a:r>
              <a:rPr lang="zh-CN" altLang="en-US" sz="2400">
                <a:latin typeface="黑体" panose="02010609060101010101" pitchFamily="49" charset="-122"/>
                <a:ea typeface="黑体" panose="02010609060101010101" pitchFamily="49" charset="-122"/>
                <a:sym typeface="宋体" panose="02010600030101010101" pitchFamily="2" charset="-122"/>
              </a:rPr>
              <a:t>了</a:t>
            </a:r>
            <a:r>
              <a:rPr lang="zh-CN" altLang="en-US" sz="2400" b="1">
                <a:latin typeface="黑体" panose="02010609060101010101" pitchFamily="49" charset="-122"/>
                <a:ea typeface="黑体" panose="02010609060101010101" pitchFamily="49" charset="-122"/>
                <a:sym typeface="宋体" panose="02010600030101010101" pitchFamily="2" charset="-122"/>
              </a:rPr>
              <a:t>国际无产阶级革命</a:t>
            </a:r>
            <a:r>
              <a:rPr lang="zh-CN" altLang="en-US" sz="2400">
                <a:latin typeface="黑体" panose="02010609060101010101" pitchFamily="49" charset="-122"/>
                <a:ea typeface="黑体" panose="02010609060101010101" pitchFamily="49" charset="-122"/>
                <a:sym typeface="宋体" panose="02010600030101010101" pitchFamily="2" charset="-122"/>
              </a:rPr>
              <a:t>运动，鼓舞了殖民地半殖民地人民的解放斗争</a:t>
            </a:r>
            <a:endParaRPr lang="zh-CN" altLang="en-US" sz="2400">
              <a:latin typeface="黑体" pitchFamily="49" charset="-122"/>
              <a:ea typeface="黑体" pitchFamily="49" charset="-122"/>
            </a:endParaRPr>
          </a:p>
        </p:txBody>
      </p:sp>
      <p:sp>
        <p:nvSpPr>
          <p:cNvPr id="6" name="文本框 5"/>
          <p:cNvSpPr txBox="1"/>
          <p:nvPr/>
        </p:nvSpPr>
        <p:spPr>
          <a:xfrm>
            <a:off x="984885" y="5317166"/>
            <a:ext cx="1728358" cy="707886"/>
          </a:xfrm>
          <a:prstGeom prst="rect">
            <a:avLst/>
          </a:prstGeom>
          <a:ln w="41275" cmpd="sng">
            <a:solidFill>
              <a:schemeClr val="accent1">
                <a:shade val="50000"/>
              </a:schemeClr>
            </a:solidFill>
            <a:prstDash val="solid"/>
          </a:ln>
        </p:spPr>
        <p:style>
          <a:lnRef idx="2">
            <a:schemeClr val="accent1"/>
          </a:lnRef>
          <a:fillRef idx="1">
            <a:schemeClr val="lt1"/>
          </a:fillRef>
          <a:effectRef idx="0">
            <a:schemeClr val="accent1"/>
          </a:effectRef>
          <a:fontRef idx="minor">
            <a:schemeClr val="dk1"/>
          </a:fontRef>
        </p:style>
        <p:txBody>
          <a:bodyPr vertOverflow="overflow" horzOverflow="overflow" vert="horz" wrap="none" numCol="1" spcCol="0" rtlCol="0" fromWordArt="0" anchor="ctr" anchorCtr="0" forceAA="0" compatLnSpc="1">
            <a:spAutoFit/>
          </a:bodyPr>
          <a:lstStyle>
            <a:defPPr/>
          </a:lstStyle>
          <a:p>
            <a:pPr lvl="0" algn="l"/>
            <a:r>
              <a:rPr lang="zh-CN" altLang="en-US" sz="4000" b="1">
                <a:solidFill>
                  <a:schemeClr val="accent2">
                    <a:lumMod val="75000"/>
                  </a:schemeClr>
                </a:solidFill>
                <a:uFillTx/>
                <a:latin typeface="黑体" panose="02010609060101010101" pitchFamily="49" charset="-122"/>
                <a:ea typeface="黑体" panose="02010609060101010101" pitchFamily="49" charset="-122"/>
                <a:sym typeface="+mn-ea"/>
              </a:rPr>
              <a:t>对世界</a:t>
            </a:r>
          </a:p>
        </p:txBody>
      </p:sp>
      <p:sp>
        <p:nvSpPr>
          <p:cNvPr id="2" name="椭圆 1"/>
          <p:cNvSpPr/>
          <p:nvPr/>
        </p:nvSpPr>
        <p:spPr>
          <a:xfrm>
            <a:off x="5848051" y="1323022"/>
            <a:ext cx="890270" cy="61118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5" name="椭圆 4"/>
          <p:cNvSpPr/>
          <p:nvPr/>
        </p:nvSpPr>
        <p:spPr>
          <a:xfrm>
            <a:off x="7953039" y="1323022"/>
            <a:ext cx="1066800" cy="64389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pic>
        <p:nvPicPr>
          <p:cNvPr id="61443" name="Picture 4" descr="（ 图为在中国传播马克思主义的部分书刊。）"/>
          <p:cNvPicPr>
            <a:picLocks noChangeAspect="1"/>
          </p:cNvPicPr>
          <p:nvPr/>
        </p:nvPicPr>
        <p:blipFill>
          <a:blip r:embed="rId2"/>
          <a:stretch>
            <a:fillRect/>
          </a:stretch>
        </p:blipFill>
        <p:spPr>
          <a:xfrm>
            <a:off x="165791" y="1007765"/>
            <a:ext cx="3344545" cy="2916555"/>
          </a:xfrm>
          <a:prstGeom prst="rect">
            <a:avLst/>
          </a:prstGeom>
          <a:noFill/>
          <a:ln w="9525">
            <a:noFill/>
          </a:ln>
        </p:spPr>
      </p:pic>
      <p:sp>
        <p:nvSpPr>
          <p:cNvPr id="20487" name="Rectangle 9"/>
          <p:cNvSpPr/>
          <p:nvPr/>
        </p:nvSpPr>
        <p:spPr>
          <a:xfrm>
            <a:off x="152101" y="4017421"/>
            <a:ext cx="3250565" cy="830997"/>
          </a:xfrm>
          <a:prstGeom prst="rect">
            <a:avLst/>
          </a:prstGeom>
          <a:noFill/>
          <a:ln w="9525">
            <a:noFill/>
          </a:ln>
        </p:spPr>
        <p:txBody>
          <a:bodyPr wrap="square">
            <a:spAutoFit/>
          </a:bodyPr>
          <a:lstStyle>
            <a:def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i="0" u="none" strike="noStrike" kern="1200" cap="none" spc="0" normalizeH="0" baseline="0" noProof="1">
                <a:ln>
                  <a:noFill/>
                </a:ln>
                <a:solidFill>
                  <a:schemeClr val="tx1"/>
                </a:solidFill>
                <a:uLnTx/>
                <a:uFillTx/>
                <a:latin typeface="楷体" panose="02010609060101010101" pitchFamily="49" charset="-122"/>
                <a:ea typeface="楷体" panose="02010609060101010101" pitchFamily="49" charset="-122"/>
              </a:rPr>
              <a:t>在中国传播马克思主义的部分书刊</a:t>
            </a:r>
          </a:p>
        </p:txBody>
      </p:sp>
      <p:sp>
        <p:nvSpPr>
          <p:cNvPr id="3" name="TextBox 2"/>
          <p:cNvSpPr txBox="1"/>
          <p:nvPr/>
        </p:nvSpPr>
        <p:spPr>
          <a:xfrm>
            <a:off x="3541098" y="3862553"/>
            <a:ext cx="1283158" cy="735394"/>
          </a:xfrm>
          <a:prstGeom prst="rect">
            <a:avLst/>
          </a:prstGeom>
          <a:noFill/>
          <a:ln w="9525">
            <a:noFill/>
          </a:ln>
        </p:spPr>
        <p:txBody>
          <a:bodyPr wrap="square" anchor="t">
            <a:spAutoFit/>
          </a:bodyPr>
          <a:lstStyle>
            <a:defPPr>
              <a:defRPr lang="zh-CN"/>
            </a:defPPr>
            <a:lvl1pPr fontAlgn="auto">
              <a:lnSpc>
                <a:spcPct val="150000"/>
              </a:lnSpc>
              <a:defRPr sz="3600" b="1">
                <a:solidFill>
                  <a:srgbClr val="FF0000"/>
                </a:solidFill>
                <a:latin typeface="Arial" panose="020b0604020202020204" pitchFamily="34" charset="0"/>
                <a:ea typeface="楷体" panose="02010609060101010101" pitchFamily="49" charset="-122"/>
              </a:defRPr>
            </a:lvl1pPr>
          </a:lstStyle>
          <a:p>
            <a:pPr/>
            <a:r>
              <a:rPr lang="zh-CN" altLang="en-US" sz="3200"/>
              <a:t>推动</a:t>
            </a:r>
          </a:p>
        </p:txBody>
      </p:sp>
      <p:sp>
        <p:nvSpPr>
          <p:cNvPr id="7" name="TextBox 6"/>
          <p:cNvSpPr txBox="1"/>
          <p:nvPr/>
        </p:nvSpPr>
        <p:spPr>
          <a:xfrm>
            <a:off x="3509565" y="4951946"/>
            <a:ext cx="1188446" cy="735394"/>
          </a:xfrm>
          <a:prstGeom prst="rect">
            <a:avLst/>
          </a:prstGeom>
          <a:noFill/>
          <a:ln w="9525">
            <a:noFill/>
          </a:ln>
        </p:spPr>
        <p:txBody>
          <a:bodyPr wrap="square" anchor="t">
            <a:spAutoFit/>
          </a:bodyPr>
          <a:lstStyle>
            <a:defPPr>
              <a:defRPr lang="zh-CN"/>
            </a:defPPr>
            <a:lvl1pPr fontAlgn="auto">
              <a:lnSpc>
                <a:spcPct val="150000"/>
              </a:lnSpc>
              <a:defRPr sz="3600" b="1">
                <a:solidFill>
                  <a:srgbClr val="FF0000"/>
                </a:solidFill>
                <a:latin typeface="Arial" panose="020b0604020202020204" pitchFamily="34" charset="0"/>
                <a:ea typeface="楷体" panose="02010609060101010101" pitchFamily="49" charset="-122"/>
              </a:defRPr>
            </a:lvl1pPr>
          </a:lstStyle>
          <a:p>
            <a:pPr/>
            <a:r>
              <a:rPr lang="zh-CN" altLang="en-US" sz="3200"/>
              <a:t>打击</a:t>
            </a:r>
          </a:p>
        </p:txBody>
      </p:sp>
    </p:spTree>
    <p:custDataLst>
      <p:tags r:id="rId5"/>
    </p:custDataLst>
  </p:cSld>
  <p:clrMapOvr>
    <a:masterClrMapping/>
  </p:clrMapOvr>
  <p:transition advTm="3571">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grpId="0" nodeType="clickEffect">
                                  <p:stCondLst>
                                    <p:cond delay="0"/>
                                  </p:stCondLst>
                                  <p:childTnLst>
                                    <p:set>
                                      <p:cBhvr>
                                        <p:cTn id="23" dur="500" fill="hold">
                                          <p:stCondLst>
                                            <p:cond delay="0"/>
                                          </p:stCondLst>
                                        </p:cTn>
                                        <p:tgtEl>
                                          <p:spTgt spid="147465"/>
                                        </p:tgtEl>
                                        <p:attrNameLst>
                                          <p:attrName>style.visibility</p:attrName>
                                        </p:attrNameLst>
                                      </p:cBhvr>
                                      <p:to>
                                        <p:strVal val="visible"/>
                                      </p:to>
                                    </p:set>
                                    <p:animEffect transition="in" filter="blinds(horizontal)">
                                      <p:cBhvr>
                                        <p:cTn id="24" dur="500"/>
                                        <p:tgtEl>
                                          <p:spTgt spid="1474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5" grpId="0"/>
      <p:bldP spid="4" grpId="0"/>
      <p:bldP spid="2" grpId="0"/>
      <p:bldP spid="5" grpId="0"/>
      <p:bldP spid="3" grpId="0"/>
      <p:bldP spid="7"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2"/>
          <p:cNvSpPr txBox="1"/>
          <p:nvPr/>
        </p:nvSpPr>
        <p:spPr>
          <a:xfrm>
            <a:off x="524434" y="1210422"/>
            <a:ext cx="5096436" cy="3416320"/>
          </a:xfrm>
          <a:prstGeom prst="rect">
            <a:avLst/>
          </a:prstGeom>
          <a:noFill/>
          <a:ln>
            <a:solidFill>
              <a:schemeClr val="tx1"/>
            </a:solidFill>
          </a:ln>
        </p:spPr>
        <p:txBody>
          <a:bodyPr wrap="square" rtlCol="0">
            <a:spAutoFit/>
          </a:bodyPr>
          <a:lstStyle>
            <a:defPPr/>
          </a:lstStyle>
          <a:p>
            <a:pPr>
              <a:lnSpc>
                <a:spcPct val="150000"/>
              </a:lnSpc>
            </a:pPr>
            <a:r>
              <a:rPr lang="zh-CN" altLang="en-US" sz="2400">
                <a:latin typeface="楷体" panose="02010609060101010101" pitchFamily="49" charset="-122"/>
                <a:ea typeface="楷体" panose="02010609060101010101" pitchFamily="49" charset="-122"/>
              </a:rPr>
              <a:t>材料一：同志们，炮火包围着我们，</a:t>
            </a:r>
            <a:endParaRPr lang="en-US" altLang="zh-CN" sz="2400">
              <a:latin typeface="楷体" panose="02010609060101010101" pitchFamily="49" charset="-122"/>
              <a:ea typeface="楷体" panose="02010609060101010101" pitchFamily="49" charset="-122"/>
            </a:endParaRPr>
          </a:p>
          <a:p>
            <a:pPr>
              <a:lnSpc>
                <a:spcPct val="150000"/>
              </a:lnSpc>
            </a:pPr>
            <a:r>
              <a:rPr lang="zh-CN" altLang="en-US" sz="2400">
                <a:latin typeface="楷体" panose="02010609060101010101" pitchFamily="49" charset="-122"/>
                <a:ea typeface="楷体" panose="02010609060101010101" pitchFamily="49" charset="-122"/>
              </a:rPr>
              <a:t>凶猛的</a:t>
            </a:r>
            <a:r>
              <a:rPr lang="zh-CN" altLang="en-US" sz="2400">
                <a:solidFill>
                  <a:srgbClr val="FF0000"/>
                </a:solidFill>
                <a:latin typeface="楷体" panose="02010609060101010101" pitchFamily="49" charset="-122"/>
                <a:ea typeface="楷体" panose="02010609060101010101" pitchFamily="49" charset="-122"/>
              </a:rPr>
              <a:t>野兽</a:t>
            </a:r>
            <a:r>
              <a:rPr lang="zh-CN" altLang="en-US" sz="2400">
                <a:latin typeface="楷体" panose="02010609060101010101" pitchFamily="49" charset="-122"/>
                <a:ea typeface="楷体" panose="02010609060101010101" pitchFamily="49" charset="-122"/>
              </a:rPr>
              <a:t>齐向我们猛扑。</a:t>
            </a:r>
            <a:endParaRPr lang="en-US" altLang="zh-CN" sz="2400">
              <a:latin typeface="楷体" panose="02010609060101010101" pitchFamily="49" charset="-122"/>
              <a:ea typeface="楷体" panose="02010609060101010101" pitchFamily="49" charset="-122"/>
            </a:endParaRPr>
          </a:p>
          <a:p>
            <a:pPr>
              <a:lnSpc>
                <a:spcPct val="150000"/>
              </a:lnSpc>
            </a:pPr>
            <a:r>
              <a:rPr lang="zh-CN" altLang="en-US" sz="2400">
                <a:latin typeface="楷体" panose="02010609060101010101" pitchFamily="49" charset="-122"/>
                <a:ea typeface="楷体" panose="02010609060101010101" pitchFamily="49" charset="-122"/>
              </a:rPr>
              <a:t>祖国的土地上盘踞着</a:t>
            </a:r>
            <a:r>
              <a:rPr lang="zh-CN" altLang="en-US" sz="2400">
                <a:solidFill>
                  <a:srgbClr val="FF0000"/>
                </a:solidFill>
                <a:latin typeface="楷体" panose="02010609060101010101" pitchFamily="49" charset="-122"/>
                <a:ea typeface="楷体" panose="02010609060101010101" pitchFamily="49" charset="-122"/>
              </a:rPr>
              <a:t>暴徒</a:t>
            </a:r>
            <a:r>
              <a:rPr lang="zh-CN" altLang="en-US" sz="2400">
                <a:latin typeface="楷体" panose="02010609060101010101" pitchFamily="49" charset="-122"/>
                <a:ea typeface="楷体" panose="02010609060101010101" pitchFamily="49" charset="-122"/>
              </a:rPr>
              <a:t>，</a:t>
            </a:r>
            <a:endParaRPr lang="en-US" altLang="zh-CN" sz="2400">
              <a:latin typeface="楷体" panose="02010609060101010101" pitchFamily="49" charset="-122"/>
              <a:ea typeface="楷体" panose="02010609060101010101" pitchFamily="49" charset="-122"/>
            </a:endParaRPr>
          </a:p>
          <a:p>
            <a:pPr>
              <a:lnSpc>
                <a:spcPct val="150000"/>
              </a:lnSpc>
            </a:pPr>
            <a:r>
              <a:rPr lang="zh-CN" altLang="en-US" sz="2400">
                <a:latin typeface="楷体" panose="02010609060101010101" pitchFamily="49" charset="-122"/>
                <a:ea typeface="楷体" panose="02010609060101010101" pitchFamily="49" charset="-122"/>
              </a:rPr>
              <a:t>我们的命运注定只有两种，</a:t>
            </a:r>
            <a:endParaRPr lang="en-US" altLang="zh-CN" sz="2400">
              <a:latin typeface="楷体" panose="02010609060101010101" pitchFamily="49" charset="-122"/>
              <a:ea typeface="楷体" panose="02010609060101010101" pitchFamily="49" charset="-122"/>
            </a:endParaRPr>
          </a:p>
          <a:p>
            <a:pPr>
              <a:lnSpc>
                <a:spcPct val="150000"/>
              </a:lnSpc>
            </a:pPr>
            <a:r>
              <a:rPr lang="zh-CN" altLang="en-US" sz="2400">
                <a:latin typeface="楷体" panose="02010609060101010101" pitchFamily="49" charset="-122"/>
                <a:ea typeface="楷体" panose="02010609060101010101" pitchFamily="49" charset="-122"/>
              </a:rPr>
              <a:t>不战胜，就在战斗中光荣牺牲。</a:t>
            </a:r>
            <a:endParaRPr lang="en-US" altLang="zh-CN" sz="2400">
              <a:latin typeface="楷体" panose="02010609060101010101" pitchFamily="49" charset="-122"/>
              <a:ea typeface="楷体" panose="02010609060101010101" pitchFamily="49" charset="-122"/>
            </a:endParaRPr>
          </a:p>
          <a:p>
            <a:pPr>
              <a:lnSpc>
                <a:spcPct val="150000"/>
              </a:lnSpc>
            </a:pPr>
            <a:r>
              <a:rPr lang="en-US" altLang="zh-CN" sz="24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革命诗人杰米扬</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别德内依</a:t>
            </a:r>
          </a:p>
        </p:txBody>
      </p:sp>
      <p:sp>
        <p:nvSpPr>
          <p:cNvPr id="4" name="矩形标注 3"/>
          <p:cNvSpPr/>
          <p:nvPr/>
        </p:nvSpPr>
        <p:spPr>
          <a:xfrm>
            <a:off x="1593235" y="956309"/>
            <a:ext cx="3240088" cy="576262"/>
          </a:xfrm>
          <a:prstGeom prst="wedgeRectCallout">
            <a:avLst>
              <a:gd name="adj1" fmla="val -36671"/>
              <a:gd name="adj2" fmla="val 98486"/>
            </a:avLst>
          </a:prstGeom>
          <a:solidFill>
            <a:srgbClr val="FF0000"/>
          </a:solidFill>
          <a:ln w="38100" cap="flat" cmpd="sng">
            <a:solidFill>
              <a:schemeClr val="tx1"/>
            </a:solidFill>
            <a:prstDash val="solid"/>
            <a:miter/>
            <a:headEnd type="none" w="med" len="med"/>
            <a:tailEnd type="none" w="med" len="med"/>
          </a:ln>
        </p:spPr>
        <p:txBody>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9pPr>
          </a:lstStyle>
          <a:p>
            <a:pPr algn="ctr"/>
            <a:r>
              <a:rPr lang="zh-CN" altLang="en-US" sz="2800">
                <a:latin typeface="黑体" panose="02010609060101010101" pitchFamily="49" charset="-122"/>
                <a:ea typeface="黑体" panose="02010609060101010101" pitchFamily="49" charset="-122"/>
              </a:rPr>
              <a:t>国外武装干涉</a:t>
            </a:r>
          </a:p>
        </p:txBody>
      </p:sp>
      <p:sp>
        <p:nvSpPr>
          <p:cNvPr id="5" name="矩形标注 4"/>
          <p:cNvSpPr/>
          <p:nvPr/>
        </p:nvSpPr>
        <p:spPr>
          <a:xfrm>
            <a:off x="2083433" y="3304973"/>
            <a:ext cx="2749890" cy="594671"/>
          </a:xfrm>
          <a:prstGeom prst="wedgeRectCallout">
            <a:avLst>
              <a:gd name="adj1" fmla="val 8454"/>
              <a:gd name="adj2" fmla="val -130718"/>
            </a:avLst>
          </a:prstGeom>
          <a:solidFill>
            <a:srgbClr val="FF0000"/>
          </a:solidFill>
          <a:ln w="38100" cap="flat" cmpd="sng">
            <a:solidFill>
              <a:schemeClr val="tx1"/>
            </a:solidFill>
            <a:prstDash val="solid"/>
            <a:miter/>
            <a:headEnd type="none" w="med" len="med"/>
            <a:tailEnd type="none" w="med" len="med"/>
          </a:ln>
        </p:spPr>
        <p:txBody>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9pPr>
          </a:lstStyle>
          <a:p>
            <a:pPr algn="ctr"/>
            <a:r>
              <a:rPr lang="zh-CN" altLang="en-US" sz="2800">
                <a:latin typeface="黑体" panose="02010609060101010101" pitchFamily="49" charset="-122"/>
                <a:ea typeface="黑体" panose="02010609060101010101" pitchFamily="49" charset="-122"/>
              </a:rPr>
              <a:t>国内反革命叛乱</a:t>
            </a:r>
          </a:p>
        </p:txBody>
      </p:sp>
      <p:sp>
        <p:nvSpPr>
          <p:cNvPr id="6" name="文本框 9223"/>
          <p:cNvSpPr txBox="1"/>
          <p:nvPr/>
        </p:nvSpPr>
        <p:spPr>
          <a:xfrm>
            <a:off x="5728446" y="1211692"/>
            <a:ext cx="5658689" cy="3415030"/>
          </a:xfrm>
          <a:prstGeom prst="rect">
            <a:avLst/>
          </a:prstGeom>
          <a:noFill/>
          <a:ln w="9525">
            <a:solidFill>
              <a:schemeClr val="tx1"/>
            </a:solidFill>
          </a:ln>
        </p:spPr>
        <p:txBody>
          <a:bodyPr wrap="square" anchor="t">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9pPr>
          </a:lstStyle>
          <a:p>
            <a:pPr>
              <a:lnSpc>
                <a:spcPct val="150000"/>
              </a:lnSpc>
            </a:pPr>
            <a:r>
              <a:rPr lang="zh-CN" altLang="en-US" sz="2400">
                <a:latin typeface="楷体" panose="02010609060101010101" pitchFamily="49" charset="-122"/>
                <a:ea typeface="楷体" panose="02010609060101010101" pitchFamily="49" charset="-122"/>
              </a:rPr>
              <a:t>材料二：</a:t>
            </a:r>
          </a:p>
          <a:p>
            <a:pPr>
              <a:lnSpc>
                <a:spcPct val="150000"/>
              </a:lnSpc>
            </a:pPr>
            <a:r>
              <a:rPr lang="zh-CN" altLang="en-US" sz="2400">
                <a:latin typeface="楷体" panose="02010609060101010101" pitchFamily="49" charset="-122"/>
                <a:ea typeface="楷体" panose="02010609060101010101" pitchFamily="49" charset="-122"/>
              </a:rPr>
              <a:t>苏维埃政权管辖的地区燃料、原料和粮食供应极其困难，</a:t>
            </a:r>
            <a:r>
              <a:rPr lang="en-US" altLang="zh-CN" sz="2400">
                <a:latin typeface="楷体" panose="02010609060101010101" pitchFamily="49" charset="-122"/>
                <a:ea typeface="楷体" panose="02010609060101010101" pitchFamily="49" charset="-122"/>
              </a:rPr>
              <a:t>40%</a:t>
            </a:r>
            <a:r>
              <a:rPr lang="zh-CN" altLang="en-US" sz="2400">
                <a:latin typeface="楷体" panose="02010609060101010101" pitchFamily="49" charset="-122"/>
                <a:ea typeface="楷体" panose="02010609060101010101" pitchFamily="49" charset="-122"/>
              </a:rPr>
              <a:t>的工厂停产，红军战士和城市居民也面临着</a:t>
            </a:r>
            <a:r>
              <a:rPr lang="zh-CN" altLang="en-US" sz="2400">
                <a:solidFill>
                  <a:srgbClr val="FF0000"/>
                </a:solidFill>
                <a:latin typeface="楷体" panose="02010609060101010101" pitchFamily="49" charset="-122"/>
                <a:ea typeface="楷体" panose="02010609060101010101" pitchFamily="49" charset="-122"/>
              </a:rPr>
              <a:t>断粮</a:t>
            </a:r>
            <a:r>
              <a:rPr lang="zh-CN" altLang="en-US" sz="2400">
                <a:latin typeface="楷体" panose="02010609060101010101" pitchFamily="49" charset="-122"/>
                <a:ea typeface="楷体" panose="02010609060101010101" pitchFamily="49" charset="-122"/>
              </a:rPr>
              <a:t>的危险。苏维埃政权经受着严峻考验。</a:t>
            </a:r>
            <a:endParaRPr lang="en-US" altLang="zh-CN" sz="2400">
              <a:latin typeface="楷体" panose="02010609060101010101" pitchFamily="49" charset="-122"/>
              <a:ea typeface="楷体" panose="02010609060101010101" pitchFamily="49" charset="-122"/>
            </a:endParaRPr>
          </a:p>
          <a:p>
            <a:pPr>
              <a:lnSpc>
                <a:spcPct val="150000"/>
              </a:lnSpc>
            </a:pPr>
            <a:r>
              <a:rPr lang="en-US" altLang="zh-CN" sz="24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大国崛起</a:t>
            </a:r>
            <a:r>
              <a:rPr lang="en-US" altLang="zh-CN" sz="240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
        <p:nvSpPr>
          <p:cNvPr id="7" name="文本框 9222"/>
          <p:cNvSpPr txBox="1"/>
          <p:nvPr/>
        </p:nvSpPr>
        <p:spPr>
          <a:xfrm>
            <a:off x="524434" y="4723980"/>
            <a:ext cx="10986248" cy="2031325"/>
          </a:xfrm>
          <a:prstGeom prst="rect">
            <a:avLst/>
          </a:prstGeom>
          <a:solidFill>
            <a:schemeClr val="tx1"/>
          </a:solidFill>
          <a:ln w="38100" cap="flat" cmpd="sng">
            <a:noFill/>
            <a:prstDash val="solid"/>
            <a:miter/>
            <a:headEnd type="none" w="med" len="med"/>
            <a:tailEnd type="none" w="med" len="med"/>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pitchFamily="49" charset="-122"/>
                <a:cs typeface="+mn-cs"/>
              </a:defRPr>
            </a:lvl9pPr>
          </a:lstStyle>
          <a:p>
            <a:pPr>
              <a:lnSpc>
                <a:spcPct val="150000"/>
              </a:lnSpc>
            </a:pPr>
            <a:r>
              <a:rPr lang="en-US" altLang="zh-CN" sz="2800">
                <a:solidFill>
                  <a:schemeClr val="bg1"/>
                </a:solidFill>
                <a:latin typeface="黑体" panose="02010609060101010101" pitchFamily="49" charset="-122"/>
                <a:ea typeface="黑体" panose="02010609060101010101" pitchFamily="49" charset="-122"/>
              </a:rPr>
              <a:t>1</a:t>
            </a:r>
            <a:r>
              <a:rPr lang="zh-CN" altLang="en-US" sz="2800">
                <a:solidFill>
                  <a:schemeClr val="bg1"/>
                </a:solidFill>
                <a:latin typeface="黑体" panose="02010609060101010101" pitchFamily="49" charset="-122"/>
                <a:ea typeface="黑体" panose="02010609060101010101" pitchFamily="49" charset="-122"/>
              </a:rPr>
              <a:t>、国内外反革命势力猖獗，他们不甘心失败</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想尽一切办法企图把第一个社会主义国家扼杀在摇篮里；</a:t>
            </a:r>
            <a:endParaRPr lang="en-US" altLang="zh-CN" sz="2800">
              <a:solidFill>
                <a:schemeClr val="bg1"/>
              </a:solidFill>
              <a:latin typeface="黑体" pitchFamily="49" charset="-122"/>
              <a:ea typeface="黑体" pitchFamily="49" charset="-122"/>
            </a:endParaRPr>
          </a:p>
          <a:p>
            <a:pPr>
              <a:lnSpc>
                <a:spcPct val="150000"/>
              </a:lnSpc>
            </a:pPr>
            <a:r>
              <a:rPr lang="en-US" altLang="zh-CN" sz="2800">
                <a:solidFill>
                  <a:schemeClr val="bg1"/>
                </a:solidFill>
                <a:latin typeface="黑体" panose="02010609060101010101" pitchFamily="49" charset="-122"/>
                <a:ea typeface="黑体" panose="02010609060101010101" pitchFamily="49" charset="-122"/>
              </a:rPr>
              <a:t>2</a:t>
            </a:r>
            <a:r>
              <a:rPr lang="zh-CN" altLang="en-US" sz="2800">
                <a:solidFill>
                  <a:schemeClr val="bg1"/>
                </a:solidFill>
                <a:latin typeface="黑体" panose="02010609060101010101" pitchFamily="49" charset="-122"/>
                <a:ea typeface="黑体" panose="02010609060101010101" pitchFamily="49" charset="-122"/>
              </a:rPr>
              <a:t>、粮食严重缺乏，经济极端贫困。</a:t>
            </a:r>
          </a:p>
        </p:txBody>
      </p:sp>
      <p:sp>
        <p:nvSpPr>
          <p:cNvPr id="9" name="文本框 1"/>
          <p:cNvSpPr txBox="1"/>
          <p:nvPr/>
        </p:nvSpPr>
        <p:spPr>
          <a:xfrm>
            <a:off x="0" y="249554"/>
            <a:ext cx="10662285" cy="706755"/>
          </a:xfrm>
          <a:prstGeom prst="rect">
            <a:avLst/>
          </a:prstGeom>
          <a:noFill/>
        </p:spPr>
        <p:txBody>
          <a:bodyPr wrap="square" rtlCol="0">
            <a:spAutoFit/>
          </a:bodyPr>
          <a:lstStyle>
            <a:defPPr/>
          </a:lstStyle>
          <a:p>
            <a:pPr algn="l"/>
            <a:r>
              <a:rPr lang="zh-CN" altLang="en-US" sz="4000">
                <a:latin typeface="+mj-ea"/>
                <a:ea typeface="+mj-ea"/>
              </a:rPr>
              <a:t>三、苏联建设社会主义的实践</a:t>
            </a:r>
          </a:p>
        </p:txBody>
      </p:sp>
    </p:spTree>
    <p:custDataLst>
      <p:tags r:id="rId2"/>
    </p:custDataLst>
  </p:cSld>
  <p:clrMapOvr>
    <a:masterClrMapping/>
  </p:clrMapOvr>
  <p:transition advTm="2922">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par>
                                <p:cTn id="26" presetID="10" presetClass="entr" presetSubtype="0" fill="hold" nodeType="with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fade">
                                      <p:cBhvr>
                                        <p:cTn id="28" dur="500"/>
                                        <p:tgtEl>
                                          <p:spTgt spid="7">
                                            <p:txEl>
                                              <p:pRg st="0" end="0"/>
                                            </p:txEl>
                                          </p:spTgt>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7">
                                            <p:txEl>
                                              <p:pRg st="1" end="1"/>
                                            </p:txEl>
                                          </p:spTgt>
                                        </p:tgtEl>
                                        <p:attrNameLst>
                                          <p:attrName>style.visibility</p:attrName>
                                        </p:attrNameLst>
                                      </p:cBhvr>
                                      <p:to>
                                        <p:strVal val="visible"/>
                                      </p:to>
                                    </p:set>
                                    <p:animEffect transition="in" filter="fade">
                                      <p:cBhvr>
                                        <p:cTn id="33" dur="1000"/>
                                        <p:tgtEl>
                                          <p:spTgt spid="7">
                                            <p:txEl>
                                              <p:pRg st="1" end="1"/>
                                            </p:txEl>
                                          </p:spTgt>
                                        </p:tgtEl>
                                      </p:cBhvr>
                                    </p:animEffect>
                                    <p:anim calcmode="lin" valueType="num">
                                      <p:cBhvr>
                                        <p:cTn id="34"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5">
            <a:alphaModFix amt="44000"/>
            <a:extLst>
              <a:ext uri="{BEBA8EAE-BF5A-486C-A8C5-ECC9F3942E4B}">
                <a14:imgProps xmlns:a14="http://schemas.microsoft.com/office/drawing/2010/main">
                  <a14:imgLayer r:embed="rId6">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graphicFrame>
        <p:nvGraphicFramePr>
          <p:cNvPr id="2" name="表格 1"/>
          <p:cNvGraphicFramePr>
            <a:graphicFrameLocks noGrp="1"/>
          </p:cNvGraphicFramePr>
          <p:nvPr/>
        </p:nvGraphicFramePr>
        <p:xfrm>
          <a:off x="1197610" y="1447800"/>
          <a:ext cx="9854018" cy="4338146"/>
        </p:xfrm>
        <a:graphic>
          <a:graphicData uri="http://schemas.openxmlformats.org/drawingml/2006/table">
            <a:tbl>
              <a:tblPr>
                <a:tableStyleId>{7DF18680-E054-41AD-8BC1-D1AEF772440D}</a:tableStyleId>
              </a:tblPr>
              <a:tblGrid>
                <a:gridCol w="2149759"/>
                <a:gridCol w="7704259"/>
              </a:tblGrid>
              <a:tr h="822765">
                <a:tc>
                  <a:txBody>
                    <a:bodyPr vert="horz" wrap="square"/>
                    <a:lstStyle>
                      <a:defPPr/>
                    </a:lstStyle>
                    <a:p>
                      <a:pPr algn="ctr" fontAlgn="auto">
                        <a:spcBef>
                          <a:spcPts val="1800"/>
                        </a:spcBef>
                        <a:buNone/>
                      </a:pPr>
                      <a:r>
                        <a:rPr lang="zh-CN" altLang="zh-CN" sz="3600">
                          <a:latin typeface="楷体" panose="02010609060101010101" pitchFamily="49" charset="-122"/>
                          <a:ea typeface="楷体" panose="02010609060101010101" pitchFamily="49" charset="-122"/>
                        </a:rPr>
                        <a:t>时间</a:t>
                      </a:r>
                    </a:p>
                  </a:txBody>
                  <a:tcPr anchor="ctr"/>
                </a:tc>
                <a:tc>
                  <a:txBody>
                    <a:bodyPr vert="horz" wrap="square"/>
                    <a:lstStyle>
                      <a:defPPr/>
                    </a:lstStyle>
                    <a:p>
                      <a:pPr algn="ctr" fontAlgn="auto">
                        <a:lnSpc>
                          <a:spcPct val="100000"/>
                        </a:lnSpc>
                        <a:spcBef>
                          <a:spcPct val="0"/>
                        </a:spcBef>
                        <a:buNone/>
                      </a:pPr>
                      <a:endParaRPr lang="zh-CN" altLang="en-US" sz="2000">
                        <a:latin typeface="楷体" panose="02010609060101010101" pitchFamily="49" charset="-122"/>
                        <a:ea typeface="楷体" panose="02010609060101010101" pitchFamily="49" charset="-122"/>
                      </a:endParaRPr>
                    </a:p>
                    <a:p>
                      <a:pPr algn="ctr">
                        <a:buNone/>
                      </a:pPr>
                      <a:endParaRPr lang="zh-CN" altLang="en-US" sz="2000">
                        <a:latin typeface="楷体" panose="02010609060101010101" pitchFamily="49" charset="-122"/>
                        <a:ea typeface="楷体" panose="02010609060101010101" pitchFamily="49" charset="-122"/>
                      </a:endParaRPr>
                    </a:p>
                  </a:txBody>
                  <a:tcPr/>
                </a:tc>
              </a:tr>
              <a:tr h="1176762">
                <a:tc>
                  <a:txBody>
                    <a:bodyPr vert="horz" wrap="square"/>
                    <a:lstStyle>
                      <a:defPPr/>
                    </a:lstStyle>
                    <a:p>
                      <a:pPr algn="ctr" fontAlgn="auto">
                        <a:spcBef>
                          <a:spcPts val="1800"/>
                        </a:spcBef>
                        <a:buNone/>
                      </a:pPr>
                      <a:r>
                        <a:rPr lang="zh-CN" altLang="en-US" sz="3600">
                          <a:latin typeface="楷体" panose="02010609060101010101" pitchFamily="49" charset="-122"/>
                          <a:ea typeface="楷体" panose="02010609060101010101" pitchFamily="49" charset="-122"/>
                        </a:rPr>
                        <a:t>背景</a:t>
                      </a:r>
                    </a:p>
                  </a:txBody>
                  <a:tcPr anchor="ctr"/>
                </a:tc>
                <a:tc>
                  <a:txBody>
                    <a:bodyPr vert="horz" wrap="square"/>
                    <a:lstStyle>
                      <a:defPPr/>
                    </a:lstStyle>
                    <a:p>
                      <a:pPr algn="ctr">
                        <a:buNone/>
                      </a:pPr>
                      <a:endParaRPr lang="zh-CN" altLang="en-US" sz="2000">
                        <a:latin typeface="楷体" panose="02010609060101010101" pitchFamily="49" charset="-122"/>
                        <a:ea typeface="楷体" panose="02010609060101010101" pitchFamily="49" charset="-122"/>
                      </a:endParaRPr>
                    </a:p>
                  </a:txBody>
                  <a:tcPr/>
                </a:tc>
              </a:tr>
              <a:tr h="2338619">
                <a:tc>
                  <a:txBody>
                    <a:bodyPr vert="horz" wrap="square"/>
                    <a:lstStyle>
                      <a:defPPr/>
                    </a:lstStyle>
                    <a:p>
                      <a:pPr algn="ctr" fontAlgn="auto">
                        <a:spcBef>
                          <a:spcPts val="1800"/>
                        </a:spcBef>
                        <a:buNone/>
                      </a:pPr>
                      <a:r>
                        <a:rPr lang="zh-CN" altLang="en-US" sz="3600">
                          <a:latin typeface="楷体" panose="02010609060101010101" pitchFamily="49" charset="-122"/>
                          <a:ea typeface="楷体" panose="02010609060101010101" pitchFamily="49" charset="-122"/>
                        </a:rPr>
                        <a:t>内容</a:t>
                      </a:r>
                    </a:p>
                  </a:txBody>
                  <a:tcPr anchor="ctr"/>
                </a:tc>
                <a:tc>
                  <a:txBody>
                    <a:bodyPr vert="horz" wrap="square"/>
                    <a:lstStyle>
                      <a:defPPr/>
                    </a:lstStyle>
                    <a:p>
                      <a:pPr algn="ctr">
                        <a:lnSpc>
                          <a:spcPct val="95000"/>
                        </a:lnSpc>
                        <a:spcBef>
                          <a:spcPct val="20000"/>
                        </a:spcBef>
                        <a:buNone/>
                      </a:pPr>
                      <a:endParaRPr lang="zh-CN" altLang="en-US" sz="2000">
                        <a:latin typeface="楷体" panose="02010609060101010101" pitchFamily="49" charset="-122"/>
                        <a:ea typeface="楷体" panose="02010609060101010101" pitchFamily="49" charset="-122"/>
                      </a:endParaRPr>
                    </a:p>
                  </a:txBody>
                  <a:tcPr/>
                </a:tc>
              </a:tr>
            </a:tbl>
          </a:graphicData>
        </a:graphic>
      </p:graphicFrame>
      <p:sp>
        <p:nvSpPr>
          <p:cNvPr id="43016" name="Rectangle 8"/>
          <p:cNvSpPr/>
          <p:nvPr/>
        </p:nvSpPr>
        <p:spPr>
          <a:xfrm>
            <a:off x="3489008" y="1488758"/>
            <a:ext cx="5627687" cy="714375"/>
          </a:xfrm>
          <a:prstGeom prst="rect">
            <a:avLst/>
          </a:prstGeom>
          <a:noFill/>
          <a:ln w="9525">
            <a:noFill/>
          </a:ln>
        </p:spPr>
        <p:txBody>
          <a:bodyPr lIns="144000" tIns="108000" rIns="36000" bIns="108000" anchor="ctr"/>
          <a:lstStyle>
            <a:defPPr/>
          </a:lstStyle>
          <a:p>
            <a:pPr>
              <a:lnSpc>
                <a:spcPct val="95000"/>
              </a:lnSpc>
              <a:spcBef>
                <a:spcPct val="20000"/>
              </a:spcBef>
            </a:pPr>
            <a:r>
              <a:rPr lang="en-US" altLang="zh-CN" sz="2800">
                <a:latin typeface="黑体" panose="02010609060101010101" pitchFamily="49" charset="-122"/>
                <a:ea typeface="黑体" panose="02010609060101010101" pitchFamily="49" charset="-122"/>
              </a:rPr>
              <a:t>1918</a:t>
            </a:r>
            <a:r>
              <a:rPr lang="zh-CN" altLang="en-US" sz="2800">
                <a:latin typeface="黑体" panose="02010609060101010101" pitchFamily="49" charset="-122"/>
                <a:ea typeface="黑体" panose="02010609060101010101" pitchFamily="49" charset="-122"/>
              </a:rPr>
              <a:t>～</a:t>
            </a:r>
            <a:r>
              <a:rPr lang="en-US" altLang="zh-CN" sz="2800">
                <a:latin typeface="黑体" panose="02010609060101010101" pitchFamily="49" charset="-122"/>
                <a:ea typeface="黑体" panose="02010609060101010101" pitchFamily="49" charset="-122"/>
              </a:rPr>
              <a:t>1920</a:t>
            </a:r>
            <a:r>
              <a:rPr lang="zh-CN" altLang="en-US" sz="2800">
                <a:latin typeface="黑体" panose="02010609060101010101" pitchFamily="49" charset="-122"/>
                <a:ea typeface="黑体" panose="02010609060101010101" pitchFamily="49" charset="-122"/>
              </a:rPr>
              <a:t>年（三年卫国战争）</a:t>
            </a:r>
          </a:p>
        </p:txBody>
      </p:sp>
      <p:sp>
        <p:nvSpPr>
          <p:cNvPr id="43012" name="Rectangle 4"/>
          <p:cNvSpPr/>
          <p:nvPr/>
        </p:nvSpPr>
        <p:spPr>
          <a:xfrm>
            <a:off x="3527742" y="3669303"/>
            <a:ext cx="7044055" cy="1591945"/>
          </a:xfrm>
          <a:prstGeom prst="rect">
            <a:avLst/>
          </a:prstGeom>
          <a:noFill/>
          <a:ln w="9525">
            <a:noFill/>
          </a:ln>
        </p:spPr>
        <p:txBody>
          <a:bodyPr lIns="144000" tIns="108000" rIns="36000" bIns="108000" anchor="ctr"/>
          <a:lstStyle>
            <a:defPPr/>
          </a:lstStyle>
          <a:p>
            <a:pPr>
              <a:lnSpc>
                <a:spcPct val="95000"/>
              </a:lnSpc>
              <a:spcBef>
                <a:spcPct val="20000"/>
              </a:spcBef>
            </a:pPr>
            <a:r>
              <a:rPr lang="en-US" altLang="zh-CN" sz="2800">
                <a:latin typeface="黑体" panose="02010609060101010101" pitchFamily="49" charset="-122"/>
                <a:ea typeface="黑体" panose="02010609060101010101" pitchFamily="49" charset="-122"/>
              </a:rPr>
              <a:t>⑴</a:t>
            </a:r>
            <a:r>
              <a:rPr lang="zh-CN" altLang="en-US" sz="2800">
                <a:latin typeface="黑体" panose="02010609060101010101" pitchFamily="49" charset="-122"/>
                <a:ea typeface="黑体" panose="02010609060101010101" pitchFamily="49" charset="-122"/>
              </a:rPr>
              <a:t>农业：实行</a:t>
            </a:r>
            <a:r>
              <a:rPr lang="zh-CN" altLang="en-US" sz="2800" u="sng">
                <a:solidFill>
                  <a:srgbClr val="FF0000"/>
                </a:solidFill>
                <a:latin typeface="黑体" panose="02010609060101010101" pitchFamily="49" charset="-122"/>
                <a:ea typeface="黑体" panose="02010609060101010101" pitchFamily="49" charset="-122"/>
              </a:rPr>
              <a:t>余粮收集制</a:t>
            </a:r>
          </a:p>
          <a:p>
            <a:pPr>
              <a:lnSpc>
                <a:spcPct val="95000"/>
              </a:lnSpc>
              <a:spcBef>
                <a:spcPct val="20000"/>
              </a:spcBef>
            </a:pPr>
            <a:r>
              <a:rPr lang="zh-CN" altLang="en-US" sz="2800">
                <a:latin typeface="黑体" panose="02010609060101010101" pitchFamily="49" charset="-122"/>
                <a:ea typeface="黑体" panose="02010609060101010101" pitchFamily="49" charset="-122"/>
              </a:rPr>
              <a:t>⑵工业：中小企业</a:t>
            </a:r>
            <a:r>
              <a:rPr lang="zh-CN" altLang="en-US" sz="2800" u="sng">
                <a:solidFill>
                  <a:srgbClr val="FF0000"/>
                </a:solidFill>
                <a:latin typeface="黑体" panose="02010609060101010101" pitchFamily="49" charset="-122"/>
                <a:ea typeface="黑体" panose="02010609060101010101" pitchFamily="49" charset="-122"/>
              </a:rPr>
              <a:t>国有化</a:t>
            </a:r>
          </a:p>
          <a:p>
            <a:pPr>
              <a:lnSpc>
                <a:spcPct val="95000"/>
              </a:lnSpc>
              <a:spcBef>
                <a:spcPct val="20000"/>
              </a:spcBef>
            </a:pPr>
            <a:r>
              <a:rPr lang="zh-CN" altLang="en-US" sz="2800">
                <a:latin typeface="黑体" panose="02010609060101010101" pitchFamily="49" charset="-122"/>
                <a:ea typeface="黑体" panose="02010609060101010101" pitchFamily="49" charset="-122"/>
              </a:rPr>
              <a:t>⑶商业：</a:t>
            </a:r>
            <a:r>
              <a:rPr lang="zh-CN" altLang="en-US" sz="2800" u="sng">
                <a:solidFill>
                  <a:srgbClr val="FF0000"/>
                </a:solidFill>
                <a:latin typeface="黑体" panose="02010609060101010101" pitchFamily="49" charset="-122"/>
                <a:ea typeface="黑体" panose="02010609060101010101" pitchFamily="49" charset="-122"/>
              </a:rPr>
              <a:t>取消自由贸易</a:t>
            </a:r>
            <a:r>
              <a:rPr lang="zh-CN" altLang="en-US" sz="2800">
                <a:latin typeface="黑体" panose="02010609060101010101" pitchFamily="49" charset="-122"/>
                <a:ea typeface="黑体" panose="02010609060101010101" pitchFamily="49" charset="-122"/>
              </a:rPr>
              <a:t>，实行实物配给制</a:t>
            </a:r>
          </a:p>
        </p:txBody>
      </p:sp>
      <p:sp>
        <p:nvSpPr>
          <p:cNvPr id="43014" name="Rectangle 6"/>
          <p:cNvSpPr/>
          <p:nvPr/>
        </p:nvSpPr>
        <p:spPr>
          <a:xfrm>
            <a:off x="3450907" y="2229726"/>
            <a:ext cx="7120890" cy="1149350"/>
          </a:xfrm>
          <a:prstGeom prst="rect">
            <a:avLst/>
          </a:prstGeom>
          <a:noFill/>
          <a:ln w="9525">
            <a:noFill/>
          </a:ln>
        </p:spPr>
        <p:txBody>
          <a:bodyPr lIns="144000" tIns="108000" rIns="36000" bIns="108000" anchor="ctr"/>
          <a:lstStyle>
            <a:defPPr/>
          </a:lstStyle>
          <a:p>
            <a:pPr>
              <a:lnSpc>
                <a:spcPct val="95000"/>
              </a:lnSpc>
              <a:spcBef>
                <a:spcPct val="20000"/>
              </a:spcBef>
            </a:pPr>
            <a:r>
              <a:rPr lang="zh-CN" altLang="en-US" sz="2800">
                <a:latin typeface="黑体" panose="02010609060101010101" pitchFamily="49" charset="-122"/>
                <a:ea typeface="黑体" panose="02010609060101010101" pitchFamily="49" charset="-122"/>
              </a:rPr>
              <a:t>为反击国内外敌人的进攻，保卫苏维埃国家。</a:t>
            </a:r>
          </a:p>
        </p:txBody>
      </p:sp>
      <p:sp>
        <p:nvSpPr>
          <p:cNvPr id="3" name="上箭头标注 2"/>
          <p:cNvSpPr/>
          <p:nvPr/>
        </p:nvSpPr>
        <p:spPr>
          <a:xfrm>
            <a:off x="3754596" y="4156742"/>
            <a:ext cx="5096510" cy="2461260"/>
          </a:xfrm>
          <a:prstGeom prst="upArrowCallout">
            <a:avLst>
              <a:gd name="adj1" fmla="val 0"/>
              <a:gd name="adj2" fmla="val 25000"/>
              <a:gd name="adj3" fmla="val 25000"/>
              <a:gd name="adj4" fmla="val 6497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a:solidFill>
                  <a:schemeClr val="tx1"/>
                </a:solidFill>
                <a:latin typeface="黑体" panose="02010609060101010101" pitchFamily="49" charset="-122"/>
                <a:ea typeface="黑体" panose="02010609060101010101" pitchFamily="49" charset="-122"/>
              </a:rPr>
              <a:t>农民按照国家规定的数量交售粮食和其他农产品。</a:t>
            </a:r>
          </a:p>
        </p:txBody>
      </p:sp>
      <p:pic>
        <p:nvPicPr>
          <p:cNvPr id="9" name="图片 8"/>
          <p:cNvPicPr>
            <a:picLocks noChangeAspect="1"/>
          </p:cNvPicPr>
          <p:nvPr>
            <p:custDataLst>
              <p:tags r:id="rId4"/>
            </p:custDataLst>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327220"/>
            <a:ext cx="5283200" cy="1774825"/>
          </a:xfrm>
          <a:prstGeom prst="rect">
            <a:avLst/>
          </a:prstGeom>
        </p:spPr>
      </p:pic>
      <p:sp>
        <p:nvSpPr>
          <p:cNvPr id="4" name="TextBox 3"/>
          <p:cNvSpPr txBox="1"/>
          <p:nvPr/>
        </p:nvSpPr>
        <p:spPr>
          <a:xfrm>
            <a:off x="0" y="344952"/>
            <a:ext cx="3539760" cy="584775"/>
          </a:xfrm>
          <a:prstGeom prst="rect">
            <a:avLst/>
          </a:prstGeom>
          <a:noFill/>
        </p:spPr>
        <p:txBody>
          <a:bodyPr wrap="square" rtlCol="0">
            <a:spAutoFit/>
          </a:bodyPr>
          <a:lstStyle>
            <a:defPPr/>
          </a:lstStyle>
          <a:p>
            <a:pPr/>
            <a:r>
              <a:rPr lang="zh-CN" altLang="en-US" sz="3200">
                <a:solidFill>
                  <a:srgbClr val="FF0000"/>
                </a:solidFill>
              </a:rPr>
              <a:t>战时共产主义政策</a:t>
            </a:r>
          </a:p>
        </p:txBody>
      </p:sp>
    </p:spTree>
    <p:custDataLst>
      <p:tags r:id="rId7"/>
    </p:custDataLst>
  </p:cSld>
  <p:clrMapOvr>
    <a:masterClrMapping/>
  </p:clrMapOvr>
  <p:transition advTm="147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3016"/>
                                        </p:tgtEl>
                                        <p:attrNameLst>
                                          <p:attrName>style.visibility</p:attrName>
                                        </p:attrNameLst>
                                      </p:cBhvr>
                                      <p:to>
                                        <p:strVal val="visible"/>
                                      </p:to>
                                    </p:set>
                                    <p:animEffect transition="in" filter="diamond(in)">
                                      <p:cBhvr>
                                        <p:cTn id="7" dur="2000"/>
                                        <p:tgtEl>
                                          <p:spTgt spid="430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3014"/>
                                        </p:tgtEl>
                                        <p:attrNameLst>
                                          <p:attrName>style.visibility</p:attrName>
                                        </p:attrNameLst>
                                      </p:cBhvr>
                                      <p:to>
                                        <p:strVal val="visible"/>
                                      </p:to>
                                    </p:set>
                                    <p:animEffect transition="in" filter="diamond(in)">
                                      <p:cBhvr>
                                        <p:cTn id="12" dur="2000"/>
                                        <p:tgtEl>
                                          <p:spTgt spid="430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3012"/>
                                        </p:tgtEl>
                                        <p:attrNameLst>
                                          <p:attrName>style.visibility</p:attrName>
                                        </p:attrNameLst>
                                      </p:cBhvr>
                                      <p:to>
                                        <p:strVal val="visible"/>
                                      </p:to>
                                    </p:set>
                                    <p:animEffect transition="in" filter="diamond(in)">
                                      <p:cBhvr>
                                        <p:cTn id="17" dur="2000"/>
                                        <p:tgtEl>
                                          <p:spTgt spid="430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6" grpId="0"/>
      <p:bldP spid="43012" grpId="0"/>
      <p:bldP spid="43014" grpId="0"/>
      <p:bldP spid="3" grpId="0"/>
      <p:bldP spid="3" grpId="1"/>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3">
            <a:alphaModFix amt="44000"/>
            <a:extLst>
              <a:ext uri="{BEBA8EAE-BF5A-486C-A8C5-ECC9F3942E4B}">
                <a14:imgProps xmlns:a14="http://schemas.microsoft.com/office/drawing/2010/main">
                  <a14:imgLayer r:embed="rId4">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267286" name="Text Box 22"/>
          <p:cNvSpPr txBox="1"/>
          <p:nvPr/>
        </p:nvSpPr>
        <p:spPr>
          <a:xfrm>
            <a:off x="486410" y="713105"/>
            <a:ext cx="11221085" cy="1814830"/>
          </a:xfrm>
          <a:prstGeom prst="rect">
            <a:avLst/>
          </a:prstGeom>
          <a:noFill/>
          <a:ln w="9525">
            <a:noFill/>
          </a:ln>
          <a:effectLst>
            <a:prstShdw prst="shdw17" dist="17961" dir="2699999">
              <a:srgbClr val="375D80"/>
            </a:prstShdw>
          </a:effectLst>
          <a:extLst>
            <a:ext uri="{909E8E84-426E-40DD-AFC4-6F175D3DCCD1}">
              <a14:hiddenFill xmlns:a14="http://schemas.microsoft.com/office/drawing/2010/main">
                <a:solidFill>
                  <a:schemeClr val="bg1"/>
                </a:solidFill>
              </a14:hiddenFill>
            </a:ext>
          </a:extLst>
        </p:spPr>
        <p:txBody>
          <a:bodyPr wrap="square" anchor="t">
            <a:spAutoFit/>
          </a:bodyPr>
          <a:lstStyle>
            <a:defPPr/>
          </a:lstStyle>
          <a:p>
            <a:pPr defTabSz="914400" fontAlgn="auto">
              <a:lnSpc>
                <a:spcPct val="100000"/>
              </a:lnSpc>
              <a:spcBef>
                <a:spcPct val="0"/>
              </a:spcBef>
            </a:pPr>
            <a:r>
              <a:rPr lang="zh-CN" altLang="en-US" sz="2800" baseline="0">
                <a:latin typeface="楷体" panose="02010609060101010101" pitchFamily="49" charset="-122"/>
                <a:ea typeface="楷体" panose="02010609060101010101" pitchFamily="49" charset="-122"/>
                <a:cs typeface="宋体" panose="02010600030101010101" pitchFamily="2" charset="-122"/>
              </a:rPr>
              <a:t>材料一：</a:t>
            </a:r>
            <a:r>
              <a:rPr lang="en-US" altLang="zh-CN" sz="2800" baseline="0">
                <a:latin typeface="楷体" panose="02010609060101010101" pitchFamily="49" charset="-122"/>
                <a:ea typeface="楷体" panose="02010609060101010101" pitchFamily="49" charset="-122"/>
                <a:cs typeface="宋体" panose="02010600030101010101" pitchFamily="2" charset="-122"/>
              </a:rPr>
              <a:t>……</a:t>
            </a:r>
            <a:r>
              <a:rPr lang="zh-CN" altLang="en-US" sz="2800" baseline="0">
                <a:latin typeface="楷体" panose="02010609060101010101" pitchFamily="49" charset="-122"/>
                <a:ea typeface="楷体" panose="02010609060101010101" pitchFamily="49" charset="-122"/>
                <a:cs typeface="宋体" panose="02010600030101010101" pitchFamily="2" charset="-122"/>
              </a:rPr>
              <a:t>我们当时不这样做就不能在一个经济遭到破坏的小农国家里战胜地主和资本家。我们</a:t>
            </a:r>
            <a:r>
              <a:rPr lang="zh-CN" altLang="en-US" sz="2800" baseline="0">
                <a:solidFill>
                  <a:srgbClr val="FF0000"/>
                </a:solidFill>
                <a:latin typeface="楷体" panose="02010609060101010101" pitchFamily="49" charset="-122"/>
                <a:ea typeface="楷体" panose="02010609060101010101" pitchFamily="49" charset="-122"/>
                <a:cs typeface="宋体" panose="02010600030101010101" pitchFamily="2" charset="-122"/>
              </a:rPr>
              <a:t>取得了胜利</a:t>
            </a:r>
            <a:r>
              <a:rPr lang="en-US" altLang="zh-CN" sz="2800" baseline="0">
                <a:latin typeface="楷体" panose="02010609060101010101" pitchFamily="49" charset="-122"/>
                <a:ea typeface="楷体" panose="02010609060101010101" pitchFamily="49" charset="-122"/>
                <a:cs typeface="宋体" panose="02010600030101010101" pitchFamily="2" charset="-122"/>
              </a:rPr>
              <a:t>……</a:t>
            </a:r>
            <a:r>
              <a:rPr lang="zh-CN" altLang="en-US" sz="2800" baseline="0">
                <a:latin typeface="楷体" panose="02010609060101010101" pitchFamily="49" charset="-122"/>
                <a:ea typeface="楷体" panose="02010609060101010101" pitchFamily="49" charset="-122"/>
                <a:cs typeface="宋体" panose="02010600030101010101" pitchFamily="2" charset="-122"/>
              </a:rPr>
              <a:t>应当说我们实行“战时共产主义”是一种</a:t>
            </a:r>
            <a:r>
              <a:rPr lang="zh-CN" altLang="en-US" sz="2800" baseline="0">
                <a:solidFill>
                  <a:srgbClr val="FF0000"/>
                </a:solidFill>
                <a:latin typeface="楷体" panose="02010609060101010101" pitchFamily="49" charset="-122"/>
                <a:ea typeface="楷体" panose="02010609060101010101" pitchFamily="49" charset="-122"/>
                <a:cs typeface="宋体" panose="02010600030101010101" pitchFamily="2" charset="-122"/>
              </a:rPr>
              <a:t>功劳</a:t>
            </a:r>
            <a:r>
              <a:rPr lang="zh-CN" altLang="en-US" sz="2800" baseline="0">
                <a:latin typeface="楷体" panose="02010609060101010101" pitchFamily="49" charset="-122"/>
                <a:ea typeface="楷体" panose="02010609060101010101" pitchFamily="49" charset="-122"/>
                <a:cs typeface="宋体" panose="02010600030101010101" pitchFamily="2" charset="-122"/>
              </a:rPr>
              <a:t>。</a:t>
            </a:r>
            <a:endParaRPr lang="en-US" altLang="zh-CN" sz="2800">
              <a:latin typeface="楷体" panose="02010609060101010101" pitchFamily="49" charset="-122"/>
              <a:ea typeface="楷体" panose="02010609060101010101" pitchFamily="49" charset="-122"/>
              <a:cs typeface="宋体" pitchFamily="2" charset="-122"/>
            </a:endParaRPr>
          </a:p>
          <a:p>
            <a:pPr defTabSz="914400" fontAlgn="auto">
              <a:lnSpc>
                <a:spcPct val="100000"/>
              </a:lnSpc>
              <a:spcBef>
                <a:spcPct val="0"/>
              </a:spcBef>
            </a:pPr>
            <a:r>
              <a:rPr lang="en-US" altLang="zh-CN" sz="2800">
                <a:latin typeface="楷体" panose="02010609060101010101" pitchFamily="49" charset="-122"/>
                <a:ea typeface="楷体" panose="02010609060101010101" pitchFamily="49" charset="-122"/>
                <a:cs typeface="宋体" panose="02010600030101010101" pitchFamily="2" charset="-122"/>
              </a:rPr>
              <a:t>                  </a:t>
            </a:r>
            <a:r>
              <a:rPr lang="en-US" altLang="zh-CN" sz="2800" baseline="0">
                <a:latin typeface="楷体" panose="02010609060101010101" pitchFamily="49" charset="-122"/>
                <a:ea typeface="楷体" panose="02010609060101010101" pitchFamily="49" charset="-122"/>
                <a:cs typeface="宋体" panose="02010600030101010101" pitchFamily="2" charset="-122"/>
              </a:rPr>
              <a:t>——</a:t>
            </a:r>
            <a:r>
              <a:rPr lang="zh-CN" altLang="en-US" sz="2800" baseline="0">
                <a:latin typeface="楷体" panose="02010609060101010101" pitchFamily="49" charset="-122"/>
                <a:ea typeface="楷体" panose="02010609060101010101" pitchFamily="49" charset="-122"/>
                <a:cs typeface="宋体" panose="02010600030101010101" pitchFamily="2" charset="-122"/>
              </a:rPr>
              <a:t>列宁</a:t>
            </a:r>
            <a:r>
              <a:rPr lang="en-US" altLang="zh-CN" sz="2800" baseline="0">
                <a:latin typeface="楷体" panose="02010609060101010101" pitchFamily="49" charset="-122"/>
                <a:ea typeface="楷体" panose="02010609060101010101" pitchFamily="49" charset="-122"/>
                <a:cs typeface="宋体" panose="02010600030101010101" pitchFamily="2" charset="-122"/>
              </a:rPr>
              <a:t>《</a:t>
            </a:r>
            <a:r>
              <a:rPr lang="zh-CN" altLang="en-US" sz="2800" baseline="0">
                <a:latin typeface="楷体" panose="02010609060101010101" pitchFamily="49" charset="-122"/>
                <a:ea typeface="楷体" panose="02010609060101010101" pitchFamily="49" charset="-122"/>
                <a:cs typeface="宋体" panose="02010600030101010101" pitchFamily="2" charset="-122"/>
              </a:rPr>
              <a:t>论粮食税</a:t>
            </a:r>
            <a:r>
              <a:rPr lang="en-US" altLang="zh-CN" sz="2800" baseline="0">
                <a:latin typeface="楷体" panose="02010609060101010101" pitchFamily="49" charset="-122"/>
                <a:ea typeface="楷体" panose="02010609060101010101" pitchFamily="49" charset="-122"/>
                <a:cs typeface="宋体" panose="02010600030101010101" pitchFamily="2" charset="-122"/>
              </a:rPr>
              <a:t>》</a:t>
            </a:r>
            <a:r>
              <a:rPr lang="zh-CN" altLang="en-US" sz="2800" baseline="0">
                <a:latin typeface="楷体" panose="02010609060101010101" pitchFamily="49" charset="-122"/>
                <a:ea typeface="楷体" panose="02010609060101010101" pitchFamily="49" charset="-122"/>
                <a:cs typeface="宋体" panose="02010600030101010101" pitchFamily="2" charset="-122"/>
              </a:rPr>
              <a:t>，</a:t>
            </a:r>
            <a:r>
              <a:rPr lang="en-US" altLang="zh-CN" sz="2800" baseline="0">
                <a:latin typeface="楷体" panose="02010609060101010101" pitchFamily="49" charset="-122"/>
                <a:ea typeface="楷体" panose="02010609060101010101" pitchFamily="49" charset="-122"/>
                <a:cs typeface="宋体" panose="02010600030101010101" pitchFamily="2" charset="-122"/>
              </a:rPr>
              <a:t>《</a:t>
            </a:r>
            <a:r>
              <a:rPr lang="zh-CN" altLang="en-US" sz="2800" baseline="0">
                <a:latin typeface="楷体" panose="02010609060101010101" pitchFamily="49" charset="-122"/>
                <a:ea typeface="楷体" panose="02010609060101010101" pitchFamily="49" charset="-122"/>
                <a:cs typeface="宋体" panose="02010600030101010101" pitchFamily="2" charset="-122"/>
              </a:rPr>
              <a:t>列宁全集</a:t>
            </a:r>
            <a:r>
              <a:rPr lang="en-US" altLang="zh-CN" sz="2800" baseline="0">
                <a:latin typeface="楷体" panose="02010609060101010101" pitchFamily="49" charset="-122"/>
                <a:ea typeface="楷体" panose="02010609060101010101" pitchFamily="49" charset="-122"/>
                <a:cs typeface="宋体" panose="02010600030101010101" pitchFamily="2" charset="-122"/>
              </a:rPr>
              <a:t>》</a:t>
            </a:r>
            <a:r>
              <a:rPr lang="zh-CN" altLang="en-US" sz="2800" baseline="0">
                <a:latin typeface="楷体" panose="02010609060101010101" pitchFamily="49" charset="-122"/>
                <a:ea typeface="楷体" panose="02010609060101010101" pitchFamily="49" charset="-122"/>
                <a:cs typeface="宋体" panose="02010600030101010101" pitchFamily="2" charset="-122"/>
              </a:rPr>
              <a:t>第四十一卷</a:t>
            </a:r>
          </a:p>
        </p:txBody>
      </p:sp>
      <p:sp>
        <p:nvSpPr>
          <p:cNvPr id="267318" name="Text Box 54"/>
          <p:cNvSpPr txBox="1"/>
          <p:nvPr/>
        </p:nvSpPr>
        <p:spPr>
          <a:xfrm>
            <a:off x="1099776" y="2650155"/>
            <a:ext cx="10607719" cy="646331"/>
          </a:xfrm>
          <a:prstGeom prst="rect">
            <a:avLst/>
          </a:prstGeom>
          <a:solidFill>
            <a:schemeClr val="tx1"/>
          </a:solidFill>
          <a:ln w="9525">
            <a:noFill/>
          </a:ln>
        </p:spPr>
        <p:txBody>
          <a:bodyPr wrap="square" anchor="t">
            <a:spAutoFit/>
          </a:bodyPr>
          <a:lstStyle>
            <a:defPPr/>
          </a:lstStyle>
          <a:p>
            <a:pPr algn="ctr"/>
            <a:r>
              <a:rPr lang="zh-CN" altLang="en-US" sz="3600" b="1">
                <a:solidFill>
                  <a:schemeClr val="bg1"/>
                </a:solidFill>
                <a:latin typeface="黑体" panose="02010609060101010101" pitchFamily="49" charset="-122"/>
                <a:ea typeface="黑体" panose="02010609060101010101" pitchFamily="49" charset="-122"/>
              </a:rPr>
              <a:t>积极：粉碎武装进攻，巩固了政权</a:t>
            </a:r>
          </a:p>
        </p:txBody>
      </p:sp>
      <p:sp>
        <p:nvSpPr>
          <p:cNvPr id="7" name="矩形 8204"/>
          <p:cNvSpPr/>
          <p:nvPr/>
        </p:nvSpPr>
        <p:spPr>
          <a:xfrm>
            <a:off x="394530" y="3479885"/>
            <a:ext cx="11404844" cy="1814830"/>
          </a:xfrm>
          <a:prstGeom prst="rect">
            <a:avLst/>
          </a:prstGeom>
          <a:noFill/>
          <a:ln w="9525">
            <a:noFill/>
          </a:ln>
          <a:extLst>
            <a:ext uri="{909E8E84-426E-40DD-AFC4-6F175D3DCCD1}">
              <a14:hiddenFill xmlns:a14="http://schemas.microsoft.com/office/drawing/2010/main">
                <a:solidFill>
                  <a:schemeClr val="bg1"/>
                </a:solidFill>
              </a14:hiddenFill>
            </a:ext>
          </a:extLst>
        </p:spPr>
        <p:txBody>
          <a:bodyPr wrap="square" anchor="t">
            <a:spAutoFit/>
          </a:bodyPr>
          <a:lstStyle>
            <a:defPPr/>
          </a:lstStyle>
          <a:p>
            <a:pPr/>
            <a:r>
              <a:rPr lang="zh-CN" altLang="en-US" sz="2800">
                <a:latin typeface="楷体" panose="02010609060101010101" pitchFamily="49" charset="-122"/>
                <a:ea typeface="楷体" panose="02010609060101010101" pitchFamily="49" charset="-122"/>
                <a:cs typeface="宋体" panose="02010600030101010101" pitchFamily="2" charset="-122"/>
              </a:rPr>
              <a:t>材料二： 我们计划……用无产阶级国家直接下命令的办法，在一个小农国家里按共产主义原则来调整国家的产品生产和分配。现实生活说明我们</a:t>
            </a:r>
            <a:r>
              <a:rPr lang="zh-CN" altLang="en-US" sz="2800">
                <a:solidFill>
                  <a:srgbClr val="FF0000"/>
                </a:solidFill>
                <a:latin typeface="楷体" panose="02010609060101010101" pitchFamily="49" charset="-122"/>
                <a:ea typeface="楷体" panose="02010609060101010101" pitchFamily="49" charset="-122"/>
                <a:cs typeface="宋体" panose="02010600030101010101" pitchFamily="2" charset="-122"/>
              </a:rPr>
              <a:t>错了</a:t>
            </a:r>
            <a:r>
              <a:rPr lang="zh-CN" altLang="en-US" sz="2800">
                <a:latin typeface="楷体" panose="02010609060101010101" pitchFamily="49" charset="-122"/>
                <a:ea typeface="楷体" panose="02010609060101010101" pitchFamily="49" charset="-122"/>
                <a:cs typeface="宋体" panose="02010600030101010101" pitchFamily="2" charset="-122"/>
              </a:rPr>
              <a:t>。                                </a:t>
            </a:r>
          </a:p>
          <a:p>
            <a:pPr/>
            <a:r>
              <a:rPr lang="zh-CN" altLang="en-US" sz="2800">
                <a:latin typeface="楷体" panose="02010609060101010101" pitchFamily="49" charset="-122"/>
                <a:ea typeface="楷体" panose="02010609060101010101" pitchFamily="49" charset="-122"/>
                <a:cs typeface="宋体" panose="02010600030101010101" pitchFamily="2" charset="-122"/>
              </a:rPr>
              <a:t>             </a:t>
            </a:r>
            <a:r>
              <a:rPr lang="en-US" altLang="zh-CN" sz="2800">
                <a:latin typeface="楷体" panose="02010609060101010101" pitchFamily="49" charset="-122"/>
                <a:ea typeface="楷体" panose="02010609060101010101" pitchFamily="49" charset="-122"/>
                <a:cs typeface="宋体" panose="02010600030101010101" pitchFamily="2" charset="-122"/>
              </a:rPr>
              <a:t>——</a:t>
            </a:r>
            <a:r>
              <a:rPr lang="zh-CN" altLang="en-US" sz="2800">
                <a:latin typeface="楷体" panose="02010609060101010101" pitchFamily="49" charset="-122"/>
                <a:ea typeface="楷体" panose="02010609060101010101" pitchFamily="49" charset="-122"/>
                <a:cs typeface="宋体" panose="02010600030101010101" pitchFamily="2" charset="-122"/>
              </a:rPr>
              <a:t>列宁《十月革命四周年》，《列宁全集》第四十二卷</a:t>
            </a:r>
          </a:p>
        </p:txBody>
      </p:sp>
      <p:graphicFrame>
        <p:nvGraphicFramePr>
          <p:cNvPr id="267314" name="Group 50"/>
          <p:cNvGraphicFramePr>
            <a:graphicFrameLocks noGrp="1"/>
          </p:cNvGraphicFramePr>
          <p:nvPr>
            <p:custDataLst>
              <p:tags r:id="rId2"/>
            </p:custDataLst>
          </p:nvPr>
        </p:nvGraphicFramePr>
        <p:xfrm>
          <a:off x="2588978" y="2600455"/>
          <a:ext cx="8053070" cy="2694260"/>
        </p:xfrm>
        <a:graphic>
          <a:graphicData uri="http://schemas.openxmlformats.org/drawingml/2006/table">
            <a:tbl>
              <a:tblPr/>
              <a:tblGrid>
                <a:gridCol w="4024630"/>
                <a:gridCol w="4028440"/>
              </a:tblGrid>
              <a:tr h="947508">
                <a:tc gridSpan="2">
                  <a:txBody>
                    <a:bodyPr vert="horz" wrap="square"/>
                    <a:lstStyle>
                      <a:defPPr/>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FFFFFF"/>
                          </a:solidFill>
                          <a:effectLst/>
                          <a:latin typeface="楷体" panose="02010609060101010101" pitchFamily="49" charset="-122"/>
                          <a:ea typeface="楷体" panose="02010609060101010101" pitchFamily="49" charset="-122"/>
                        </a:rPr>
                        <a:t>1919年俄国1普特（16.38kg）粮食的价格</a:t>
                      </a:r>
                    </a:p>
                  </a:txBody>
                  <a:tcPr marL="90170" marR="90170" marT="46990" marB="4699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hMerge="1">
                  <a:txBody>
                    <a:bodyPr vert="horz" wrap="square"/>
                    <a:lstStyle>
                      <a:defPPr/>
                    </a:lstStyle>
                    <a:p>
                      <a:pPr/>
                      <a:endParaRPr lang="zh-CN"/>
                    </a:p>
                  </a:txBody>
                  <a:tcPr/>
                </a:tc>
              </a:tr>
              <a:tr h="582162">
                <a:tc>
                  <a:txBody>
                    <a:bodyPr vert="horz" wrap="square"/>
                    <a:lstStyle>
                      <a:defPPr/>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国家征购价</a:t>
                      </a:r>
                    </a:p>
                  </a:txBody>
                  <a:tcPr marL="90170" marR="90170"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defPPr/>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6卢布</a:t>
                      </a:r>
                    </a:p>
                  </a:txBody>
                  <a:tcPr marL="90170" marR="90170"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582295">
                <a:tc>
                  <a:txBody>
                    <a:bodyPr vert="horz" wrap="square"/>
                    <a:lstStyle>
                      <a:defPPr/>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国家零售价</a:t>
                      </a:r>
                    </a:p>
                  </a:txBody>
                  <a:tcPr marL="90170" marR="90170"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defPPr/>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30卢布</a:t>
                      </a:r>
                    </a:p>
                  </a:txBody>
                  <a:tcPr marL="90170" marR="90170"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r>
              <a:tr h="582295">
                <a:tc>
                  <a:txBody>
                    <a:bodyPr vert="horz" wrap="square"/>
                    <a:lstStyle>
                      <a:defPPr/>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黑市价格</a:t>
                      </a:r>
                    </a:p>
                  </a:txBody>
                  <a:tcPr marL="90170" marR="90170"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defPPr/>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200卢布</a:t>
                      </a:r>
                    </a:p>
                  </a:txBody>
                  <a:tcPr marL="90170" marR="90170"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bl>
          </a:graphicData>
        </a:graphic>
      </p:graphicFrame>
      <p:sp>
        <p:nvSpPr>
          <p:cNvPr id="267284" name="Text Box 20"/>
          <p:cNvSpPr txBox="1"/>
          <p:nvPr/>
        </p:nvSpPr>
        <p:spPr>
          <a:xfrm>
            <a:off x="1191655" y="5574549"/>
            <a:ext cx="10607719" cy="646331"/>
          </a:xfrm>
          <a:prstGeom prst="rect">
            <a:avLst/>
          </a:prstGeom>
          <a:solidFill>
            <a:schemeClr val="tx1"/>
          </a:solidFill>
          <a:ln w="9525">
            <a:noFill/>
          </a:ln>
        </p:spPr>
        <p:txBody>
          <a:bodyPr wrap="square" anchor="t">
            <a:spAutoFit/>
          </a:bodyPr>
          <a:lstStyle>
            <a:defPPr/>
          </a:lstStyle>
          <a:p>
            <a:pPr algn="ctr"/>
            <a:r>
              <a:rPr lang="zh-CN" altLang="en-US" sz="3600" b="1">
                <a:solidFill>
                  <a:schemeClr val="bg1"/>
                </a:solidFill>
                <a:latin typeface="黑体" panose="02010609060101010101" pitchFamily="49" charset="-122"/>
                <a:ea typeface="黑体" panose="02010609060101010101" pitchFamily="49" charset="-122"/>
              </a:rPr>
              <a:t>消极：损害农民利益，挫伤农民生产积极性</a:t>
            </a:r>
          </a:p>
        </p:txBody>
      </p:sp>
    </p:spTree>
    <p:custDataLst>
      <p:tags r:id="rId5"/>
    </p:custDataLst>
  </p:cSld>
  <p:clrMapOvr>
    <a:masterClrMapping/>
  </p:clrMapOvr>
  <p:transition advTm="1991">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67318"/>
                                        </p:tgtEl>
                                        <p:attrNameLst>
                                          <p:attrName>style.visibility</p:attrName>
                                        </p:attrNameLst>
                                      </p:cBhvr>
                                      <p:to>
                                        <p:strVal val="visible"/>
                                      </p:to>
                                    </p:set>
                                    <p:animEffect transition="in" filter="box(in)">
                                      <p:cBhvr>
                                        <p:cTn id="7" dur="500"/>
                                        <p:tgtEl>
                                          <p:spTgt spid="2673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67314"/>
                                        </p:tgtEl>
                                        <p:attrNameLst>
                                          <p:attrName>style.visibility</p:attrName>
                                        </p:attrNameLst>
                                      </p:cBhvr>
                                      <p:to>
                                        <p:strVal val="visible"/>
                                      </p:to>
                                    </p:set>
                                    <p:animEffect transition="in" filter="barn(inVertical)">
                                      <p:cBhvr>
                                        <p:cTn id="12" dur="500"/>
                                        <p:tgtEl>
                                          <p:spTgt spid="2673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67284"/>
                                        </p:tgtEl>
                                        <p:attrNameLst>
                                          <p:attrName>style.visibility</p:attrName>
                                        </p:attrNameLst>
                                      </p:cBhvr>
                                      <p:to>
                                        <p:strVal val="visible"/>
                                      </p:to>
                                    </p:set>
                                    <p:animEffect transition="in" filter="box(in)">
                                      <p:cBhvr>
                                        <p:cTn id="17" dur="500"/>
                                        <p:tgtEl>
                                          <p:spTgt spid="267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318" grpId="0"/>
      <p:bldP spid="267284"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3">
            <a:alphaModFix amt="44000"/>
            <a:extLst>
              <a:ext uri="{BEBA8EAE-BF5A-486C-A8C5-ECC9F3942E4B}">
                <a14:imgProps xmlns:a14="http://schemas.microsoft.com/office/drawing/2010/main">
                  <a14:imgLayer r:embed="rId4">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170" name="矩形 2"/>
          <p:cNvSpPr/>
          <p:nvPr/>
        </p:nvSpPr>
        <p:spPr>
          <a:xfrm>
            <a:off x="1473200" y="436563"/>
            <a:ext cx="8315325" cy="646112"/>
          </a:xfrm>
          <a:prstGeom prst="rect">
            <a:avLst/>
          </a:prstGeom>
          <a:noFill/>
          <a:ln w="9525">
            <a:noFill/>
          </a:ln>
        </p:spPr>
        <p:txBody>
          <a:bodyPr anchor="t">
            <a:spAutoFit/>
          </a:bodyPr>
          <a:lstStyle>
            <a:defPPr/>
          </a:lstStyle>
          <a:p>
            <a:pPr algn="ctr"/>
            <a:r>
              <a:rPr lang="zh-CN" altLang="en-US" sz="3600" b="1">
                <a:latin typeface="黑体" panose="02010609060101010101" pitchFamily="49" charset="-122"/>
                <a:ea typeface="黑体" panose="02010609060101010101" pitchFamily="49" charset="-122"/>
              </a:rPr>
              <a:t>针对这种形势，列宁做出了怎样的探索？</a:t>
            </a:r>
          </a:p>
        </p:txBody>
      </p:sp>
      <p:sp>
        <p:nvSpPr>
          <p:cNvPr id="2" name="矩形 1"/>
          <p:cNvSpPr/>
          <p:nvPr/>
        </p:nvSpPr>
        <p:spPr>
          <a:xfrm>
            <a:off x="1473388" y="5381270"/>
            <a:ext cx="8642350" cy="768350"/>
          </a:xfrm>
          <a:prstGeom prst="rect">
            <a:avLst/>
          </a:prstGeom>
          <a:noFill/>
          <a:ln w="9525">
            <a:noFill/>
          </a:ln>
        </p:spPr>
        <p:txBody>
          <a:bodyPr anchor="ctr">
            <a:spAutoFit/>
          </a:bodyPr>
          <a:lstStyle>
            <a:defPPr/>
          </a:lstStyle>
          <a:p>
            <a:pPr indent="304800" algn="ctr"/>
            <a:r>
              <a:rPr lang="en-US" altLang="zh-CN" sz="4000" b="1">
                <a:solidFill>
                  <a:srgbClr val="FF0000"/>
                </a:solidFill>
                <a:latin typeface="黑体" panose="02010609060101010101" pitchFamily="49" charset="-122"/>
                <a:ea typeface="黑体" panose="02010609060101010101" pitchFamily="49" charset="-122"/>
              </a:rPr>
              <a:t>1921</a:t>
            </a:r>
            <a:r>
              <a:rPr lang="zh-CN" altLang="en-US" sz="4000" b="1">
                <a:solidFill>
                  <a:srgbClr val="FF0000"/>
                </a:solidFill>
                <a:latin typeface="黑体" panose="02010609060101010101" pitchFamily="49" charset="-122"/>
                <a:ea typeface="黑体" panose="02010609060101010101" pitchFamily="49" charset="-122"/>
              </a:rPr>
              <a:t>年春</a:t>
            </a:r>
            <a:r>
              <a:rPr lang="zh-CN" altLang="en-US" sz="4000" b="1">
                <a:latin typeface="黑体" panose="02010609060101010101" pitchFamily="49" charset="-122"/>
                <a:ea typeface="黑体" panose="02010609060101010101" pitchFamily="49" charset="-122"/>
              </a:rPr>
              <a:t>，开始实施</a:t>
            </a:r>
            <a:r>
              <a:rPr lang="zh-CN" altLang="en-US" sz="4400" b="1">
                <a:solidFill>
                  <a:srgbClr val="FF0000"/>
                </a:solidFill>
                <a:latin typeface="黑体" panose="02010609060101010101" pitchFamily="49" charset="-122"/>
                <a:ea typeface="黑体" panose="02010609060101010101" pitchFamily="49" charset="-122"/>
              </a:rPr>
              <a:t>新经济政策</a:t>
            </a:r>
            <a:r>
              <a:rPr lang="zh-CN" altLang="en-US" sz="4000" b="1">
                <a:solidFill>
                  <a:schemeClr val="bg2"/>
                </a:solidFill>
                <a:latin typeface="黑体" panose="02010609060101010101" pitchFamily="49" charset="-122"/>
                <a:ea typeface="黑体" panose="02010609060101010101" pitchFamily="49" charset="-122"/>
              </a:rPr>
              <a:t>。</a:t>
            </a:r>
          </a:p>
        </p:txBody>
      </p:sp>
      <p:pic>
        <p:nvPicPr>
          <p:cNvPr id="7173" name="Picture 9" descr="https://ss1.bdstatic.com/70cFuXSh_Q1YnxGkpoWK1HF6hhy/it/u=2591319048,3186586041&amp;fm=26&amp;gp=0.jpg"/>
          <p:cNvPicPr>
            <a:picLocks noChangeAspect="1"/>
          </p:cNvPicPr>
          <p:nvPr/>
        </p:nvPicPr>
        <p:blipFill>
          <a:blip r:embed="rId2"/>
          <a:stretch>
            <a:fillRect/>
          </a:stretch>
        </p:blipFill>
        <p:spPr>
          <a:xfrm>
            <a:off x="712824" y="1414145"/>
            <a:ext cx="4770120" cy="2714625"/>
          </a:xfrm>
          <a:prstGeom prst="rect">
            <a:avLst/>
          </a:prstGeom>
          <a:noFill/>
          <a:ln w="9525">
            <a:noFill/>
          </a:ln>
        </p:spPr>
      </p:pic>
      <p:sp>
        <p:nvSpPr>
          <p:cNvPr id="3" name="文本框 2"/>
          <p:cNvSpPr txBox="1"/>
          <p:nvPr/>
        </p:nvSpPr>
        <p:spPr>
          <a:xfrm>
            <a:off x="1011591" y="4199255"/>
            <a:ext cx="4172585" cy="521970"/>
          </a:xfrm>
          <a:prstGeom prst="rect">
            <a:avLst/>
          </a:prstGeom>
          <a:noFill/>
        </p:spPr>
        <p:txBody>
          <a:bodyPr wrap="square" rtlCol="0">
            <a:spAutoFit/>
          </a:bodyPr>
          <a:lstStyle>
            <a:defPPr/>
          </a:lstStyle>
          <a:p>
            <a:pPr/>
            <a:r>
              <a:rPr lang="zh-CN" altLang="en-US" sz="2800">
                <a:latin typeface="楷体" panose="02010609060101010101" pitchFamily="49" charset="-122"/>
                <a:ea typeface="楷体" panose="02010609060101010101" pitchFamily="49" charset="-122"/>
              </a:rPr>
              <a:t>列宁亲切与农民交谈</a:t>
            </a:r>
          </a:p>
        </p:txBody>
      </p:sp>
      <p:sp>
        <p:nvSpPr>
          <p:cNvPr id="4" name="TextBox 3"/>
          <p:cNvSpPr txBox="1"/>
          <p:nvPr/>
        </p:nvSpPr>
        <p:spPr>
          <a:xfrm>
            <a:off x="5794563" y="1432629"/>
            <a:ext cx="5987415" cy="3067506"/>
          </a:xfrm>
          <a:prstGeom prst="rect">
            <a:avLst/>
          </a:prstGeom>
          <a:noFill/>
          <a:ln>
            <a:solidFill>
              <a:schemeClr val="tx1"/>
            </a:solidFill>
          </a:ln>
        </p:spPr>
        <p:txBody>
          <a:bodyPr wrap="square" rtlCol="0">
            <a:spAutoFit/>
          </a:bodyPr>
          <a:lstStyle>
            <a:defPPr/>
          </a:lstStyle>
          <a:p>
            <a:pPr>
              <a:lnSpc>
                <a:spcPts val="5800"/>
              </a:lnSpc>
            </a:pPr>
            <a:r>
              <a:rPr lang="zh-CN" altLang="en-US" sz="2800">
                <a:latin typeface="楷体" panose="02010609060101010101" pitchFamily="49" charset="-122"/>
                <a:ea typeface="楷体" panose="02010609060101010101" pitchFamily="49" charset="-122"/>
              </a:rPr>
              <a:t>三四年来我们稍稍学会了急剧的转变</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学习实行了“</a:t>
            </a:r>
            <a:r>
              <a:rPr lang="zh-CN" altLang="en-US" sz="2800">
                <a:solidFill>
                  <a:srgbClr val="FF0000"/>
                </a:solidFill>
                <a:latin typeface="楷体" panose="02010609060101010101" pitchFamily="49" charset="-122"/>
                <a:ea typeface="楷体" panose="02010609060101010101" pitchFamily="49" charset="-122"/>
              </a:rPr>
              <a:t>新经济政策</a:t>
            </a:r>
            <a:r>
              <a:rPr lang="zh-CN" altLang="en-US" sz="2800">
                <a:latin typeface="楷体" panose="02010609060101010101" pitchFamily="49" charset="-122"/>
                <a:ea typeface="楷体" panose="02010609060101010101" pitchFamily="49" charset="-122"/>
              </a:rPr>
              <a:t>”。</a:t>
            </a:r>
            <a:endParaRPr lang="en-US" altLang="zh-CN" sz="2800">
              <a:latin typeface="楷体" panose="02010609060101010101" pitchFamily="49" charset="-122"/>
              <a:ea typeface="楷体" panose="02010609060101010101" pitchFamily="49" charset="-122"/>
            </a:endParaRPr>
          </a:p>
          <a:p>
            <a:pPr>
              <a:lnSpc>
                <a:spcPts val="5800"/>
              </a:lnSpc>
            </a:pPr>
            <a:r>
              <a:rPr lang="en-US" altLang="zh-CN" sz="2800">
                <a:latin typeface="楷体" panose="02010609060101010101" pitchFamily="49" charset="-122"/>
                <a:ea typeface="楷体" panose="02010609060101010101" pitchFamily="49" charset="-122"/>
              </a:rPr>
              <a:t>              ——</a:t>
            </a:r>
            <a:r>
              <a:rPr lang="zh-CN" altLang="en-US" sz="2800">
                <a:latin typeface="楷体" panose="02010609060101010101" pitchFamily="49" charset="-122"/>
                <a:ea typeface="楷体" panose="02010609060101010101" pitchFamily="49" charset="-122"/>
              </a:rPr>
              <a:t>列宁</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十月革命四周年</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列宁全集</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第四十二卷</a:t>
            </a:r>
          </a:p>
        </p:txBody>
      </p:sp>
    </p:spTree>
    <p:custDataLst>
      <p:tags r:id="rId5"/>
    </p:custDataLst>
  </p:cSld>
  <p:clrMapOvr>
    <a:masterClrMapping/>
  </p:clrMapOvr>
  <p:transition advTm="4692">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100000">
                                          <p:val>
                                            <p:strVal val="#ppt_x"/>
                                          </p:val>
                                        </p:tav>
                                      </p:tavLst>
                                    </p:anim>
                                    <p:anim calcmode="lin" valueType="num">
                                      <p:cBhvr>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6">
            <a:alphaModFix amt="44000"/>
            <a:extLst>
              <a:ext uri="{BEBA8EAE-BF5A-486C-A8C5-ECC9F3942E4B}">
                <a14:imgProps xmlns:a14="http://schemas.microsoft.com/office/drawing/2010/main">
                  <a14:imgLayer r:embed="rId7">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graphicFrame>
        <p:nvGraphicFramePr>
          <p:cNvPr id="2" name="表格 1"/>
          <p:cNvGraphicFramePr>
            <a:graphicFrameLocks noGrp="1"/>
          </p:cNvGraphicFramePr>
          <p:nvPr>
            <p:custDataLst>
              <p:tags r:id="rId2"/>
            </p:custDataLst>
          </p:nvPr>
        </p:nvGraphicFramePr>
        <p:xfrm>
          <a:off x="1251585" y="1194873"/>
          <a:ext cx="9253220" cy="5199380"/>
        </p:xfrm>
        <a:graphic>
          <a:graphicData uri="http://schemas.openxmlformats.org/drawingml/2006/table">
            <a:tbl>
              <a:tblPr firstRow="1">
                <a:tableStyleId>{00A15C55-8517-42AA-B614-E9B94910E393}</a:tableStyleId>
              </a:tblPr>
              <a:tblGrid>
                <a:gridCol w="2032635"/>
                <a:gridCol w="3165475"/>
                <a:gridCol w="4055110"/>
              </a:tblGrid>
              <a:tr h="1299845">
                <a:tc>
                  <a:txBody>
                    <a:bodyPr vert="horz" wrap="square"/>
                    <a:lstStyle>
                      <a:defPPr/>
                    </a:lstStyle>
                    <a:p>
                      <a:pPr algn="ctr">
                        <a:buNone/>
                      </a:pPr>
                      <a:endParaRPr lang="zh-CN" altLang="en-US" sz="2400">
                        <a:latin typeface="宋体" panose="02010600030101010101" pitchFamily="2" charset="-122"/>
                        <a:ea typeface="宋体" panose="02010600030101010101" pitchFamily="2" charset="-122"/>
                      </a:endParaRPr>
                    </a:p>
                  </a:txBody>
                  <a:tcPr anchor="ctr"/>
                </a:tc>
                <a:tc>
                  <a:txBody>
                    <a:bodyPr vert="horz" wrap="square"/>
                    <a:lstStyle>
                      <a:defPPr/>
                    </a:lstStyle>
                    <a:p>
                      <a:pPr algn="ctr">
                        <a:buNone/>
                      </a:pPr>
                      <a:r>
                        <a:rPr lang="zh-CN" altLang="en-US" sz="2800" b="0">
                          <a:latin typeface="楷体" panose="02010609060101010101" pitchFamily="49" charset="-122"/>
                          <a:ea typeface="楷体" panose="02010609060101010101" pitchFamily="49" charset="-122"/>
                          <a:cs typeface="宋体" panose="02010600030101010101" pitchFamily="2" charset="-122"/>
                        </a:rPr>
                        <a:t>战时共产主义政策</a:t>
                      </a:r>
                    </a:p>
                    <a:p>
                      <a:pPr algn="ctr">
                        <a:buNone/>
                      </a:pPr>
                      <a:r>
                        <a:rPr lang="zh-CN" altLang="en-US" sz="2800" b="0">
                          <a:latin typeface="楷体" panose="02010609060101010101" pitchFamily="49" charset="-122"/>
                          <a:ea typeface="楷体" panose="02010609060101010101" pitchFamily="49" charset="-122"/>
                          <a:cs typeface="宋体" panose="02010600030101010101" pitchFamily="2" charset="-122"/>
                        </a:rPr>
                        <a:t>（</a:t>
                      </a:r>
                      <a:r>
                        <a:rPr lang="en-US" altLang="zh-CN" sz="2800" b="0">
                          <a:latin typeface="楷体" panose="02010609060101010101" pitchFamily="49" charset="-122"/>
                          <a:ea typeface="楷体" panose="02010609060101010101" pitchFamily="49" charset="-122"/>
                          <a:cs typeface="宋体" panose="02010600030101010101" pitchFamily="2" charset="-122"/>
                        </a:rPr>
                        <a:t>1918</a:t>
                      </a:r>
                      <a:r>
                        <a:rPr lang="zh-CN" altLang="en-US" sz="2800" b="0">
                          <a:latin typeface="楷体" panose="02010609060101010101" pitchFamily="49" charset="-122"/>
                          <a:ea typeface="楷体" panose="02010609060101010101" pitchFamily="49" charset="-122"/>
                          <a:cs typeface="宋体" panose="02010600030101010101" pitchFamily="2" charset="-122"/>
                        </a:rPr>
                        <a:t>年</a:t>
                      </a:r>
                      <a:r>
                        <a:rPr lang="en-US" altLang="zh-CN" sz="2800" b="0">
                          <a:latin typeface="楷体" panose="02010609060101010101" pitchFamily="49" charset="-122"/>
                          <a:ea typeface="楷体" panose="02010609060101010101" pitchFamily="49" charset="-122"/>
                          <a:cs typeface="宋体" panose="02010600030101010101" pitchFamily="2" charset="-122"/>
                        </a:rPr>
                        <a:t>—1920</a:t>
                      </a:r>
                      <a:r>
                        <a:rPr lang="zh-CN" altLang="en-US" sz="2800" b="0">
                          <a:latin typeface="楷体" panose="02010609060101010101" pitchFamily="49" charset="-122"/>
                          <a:ea typeface="楷体" panose="02010609060101010101" pitchFamily="49" charset="-122"/>
                          <a:cs typeface="宋体" panose="02010600030101010101" pitchFamily="2" charset="-122"/>
                        </a:rPr>
                        <a:t>年）</a:t>
                      </a:r>
                    </a:p>
                  </a:txBody>
                  <a:tcPr anchor="ctr"/>
                </a:tc>
                <a:tc>
                  <a:txBody>
                    <a:bodyPr vert="horz" wrap="square"/>
                    <a:lstStyle>
                      <a:defPPr/>
                    </a:lstStyle>
                    <a:p>
                      <a:pPr algn="ctr">
                        <a:buNone/>
                      </a:pPr>
                      <a:r>
                        <a:rPr lang="zh-CN" altLang="en-US" sz="2800" b="0">
                          <a:latin typeface="楷体" panose="02010609060101010101" pitchFamily="49" charset="-122"/>
                          <a:ea typeface="楷体" panose="02010609060101010101" pitchFamily="49" charset="-122"/>
                          <a:cs typeface="宋体" panose="02010600030101010101" pitchFamily="2" charset="-122"/>
                        </a:rPr>
                        <a:t>新经济政策</a:t>
                      </a:r>
                    </a:p>
                    <a:p>
                      <a:pPr algn="ctr">
                        <a:buNone/>
                      </a:pPr>
                      <a:r>
                        <a:rPr lang="zh-CN" altLang="en-US" sz="2800" b="0">
                          <a:latin typeface="楷体" panose="02010609060101010101" pitchFamily="49" charset="-122"/>
                          <a:ea typeface="楷体" panose="02010609060101010101" pitchFamily="49" charset="-122"/>
                          <a:cs typeface="宋体" panose="02010600030101010101" pitchFamily="2" charset="-122"/>
                        </a:rPr>
                        <a:t>（</a:t>
                      </a:r>
                      <a:r>
                        <a:rPr lang="en-US" altLang="zh-CN" sz="2800" b="0">
                          <a:latin typeface="楷体" panose="02010609060101010101" pitchFamily="49" charset="-122"/>
                          <a:ea typeface="楷体" panose="02010609060101010101" pitchFamily="49" charset="-122"/>
                          <a:cs typeface="宋体" panose="02010600030101010101" pitchFamily="2" charset="-122"/>
                        </a:rPr>
                        <a:t>1921</a:t>
                      </a:r>
                      <a:r>
                        <a:rPr lang="zh-CN" altLang="en-US" sz="2800" b="0">
                          <a:latin typeface="楷体" panose="02010609060101010101" pitchFamily="49" charset="-122"/>
                          <a:ea typeface="楷体" panose="02010609060101010101" pitchFamily="49" charset="-122"/>
                          <a:cs typeface="宋体" panose="02010600030101010101" pitchFamily="2" charset="-122"/>
                        </a:rPr>
                        <a:t>年春）</a:t>
                      </a:r>
                    </a:p>
                  </a:txBody>
                  <a:tcPr anchor="ctr"/>
                </a:tc>
              </a:tr>
              <a:tr h="1299845">
                <a:tc>
                  <a:txBody>
                    <a:bodyPr vert="horz" wrap="square"/>
                    <a:lstStyle>
                      <a:defPPr/>
                    </a:lstStyle>
                    <a:p>
                      <a:pPr algn="ctr">
                        <a:buNone/>
                      </a:pPr>
                      <a:r>
                        <a:rPr lang="zh-CN" altLang="en-US" sz="2800">
                          <a:latin typeface="楷体" panose="02010609060101010101" pitchFamily="49" charset="-122"/>
                          <a:ea typeface="楷体" panose="02010609060101010101" pitchFamily="49" charset="-122"/>
                        </a:rPr>
                        <a:t>农业</a:t>
                      </a:r>
                    </a:p>
                  </a:txBody>
                  <a:tcPr anchor="ctr"/>
                </a:tc>
                <a:tc>
                  <a:txBody>
                    <a:bodyPr vert="horz" wrap="square"/>
                    <a:lstStyle>
                      <a:defPPr/>
                    </a:lstStyle>
                    <a:p>
                      <a:pPr algn="ctr">
                        <a:buNone/>
                      </a:pPr>
                      <a:endParaRPr lang="zh-CN" altLang="en-US" sz="2400">
                        <a:latin typeface="宋体" panose="02010600030101010101" pitchFamily="2" charset="-122"/>
                        <a:ea typeface="宋体" panose="02010600030101010101" pitchFamily="2" charset="-122"/>
                      </a:endParaRPr>
                    </a:p>
                  </a:txBody>
                  <a:tcPr anchor="ctr"/>
                </a:tc>
                <a:tc>
                  <a:txBody>
                    <a:bodyPr vert="horz" wrap="square"/>
                    <a:lstStyle>
                      <a:defPPr/>
                    </a:lstStyle>
                    <a:p>
                      <a:pPr algn="ctr">
                        <a:buNone/>
                      </a:pPr>
                      <a:endParaRPr lang="zh-CN" altLang="en-US" sz="2400">
                        <a:latin typeface="宋体" panose="02010600030101010101" pitchFamily="2" charset="-122"/>
                        <a:ea typeface="宋体" panose="02010600030101010101" pitchFamily="2" charset="-122"/>
                      </a:endParaRPr>
                    </a:p>
                  </a:txBody>
                  <a:tcPr anchor="ctr"/>
                </a:tc>
              </a:tr>
              <a:tr h="1299845">
                <a:tc>
                  <a:txBody>
                    <a:bodyPr vert="horz" wrap="square"/>
                    <a:lstStyle>
                      <a:defPPr/>
                    </a:lstStyle>
                    <a:p>
                      <a:pPr algn="ctr">
                        <a:buNone/>
                      </a:pPr>
                      <a:r>
                        <a:rPr lang="zh-CN" altLang="en-US" sz="2800">
                          <a:latin typeface="楷体" panose="02010609060101010101" pitchFamily="49" charset="-122"/>
                          <a:ea typeface="楷体" panose="02010609060101010101" pitchFamily="49" charset="-122"/>
                        </a:rPr>
                        <a:t>工业</a:t>
                      </a:r>
                    </a:p>
                  </a:txBody>
                  <a:tcPr anchor="ctr"/>
                </a:tc>
                <a:tc>
                  <a:txBody>
                    <a:bodyPr vert="horz" wrap="square"/>
                    <a:lstStyle>
                      <a:defPPr/>
                    </a:lstStyle>
                    <a:p>
                      <a:pPr algn="ctr">
                        <a:buNone/>
                      </a:pPr>
                      <a:endParaRPr lang="zh-CN" altLang="en-US" sz="2400">
                        <a:latin typeface="宋体" panose="02010600030101010101" pitchFamily="2" charset="-122"/>
                        <a:ea typeface="宋体" panose="02010600030101010101" pitchFamily="2" charset="-122"/>
                      </a:endParaRPr>
                    </a:p>
                  </a:txBody>
                  <a:tcPr anchor="ctr"/>
                </a:tc>
                <a:tc>
                  <a:txBody>
                    <a:bodyPr vert="horz" wrap="square"/>
                    <a:lstStyle>
                      <a:defPPr/>
                    </a:lstStyle>
                    <a:p>
                      <a:pPr algn="ctr">
                        <a:buNone/>
                      </a:pPr>
                      <a:endParaRPr lang="zh-CN" altLang="en-US" sz="2400">
                        <a:latin typeface="宋体" panose="02010600030101010101" pitchFamily="2" charset="-122"/>
                        <a:ea typeface="宋体" panose="02010600030101010101" pitchFamily="2" charset="-122"/>
                      </a:endParaRPr>
                    </a:p>
                  </a:txBody>
                  <a:tcPr anchor="ctr"/>
                </a:tc>
              </a:tr>
              <a:tr h="1299845">
                <a:tc>
                  <a:txBody>
                    <a:bodyPr vert="horz" wrap="square"/>
                    <a:lstStyle>
                      <a:defPPr/>
                    </a:lstStyle>
                    <a:p>
                      <a:pPr algn="ctr">
                        <a:buNone/>
                      </a:pPr>
                      <a:r>
                        <a:rPr lang="zh-CN" altLang="en-US" sz="2800">
                          <a:latin typeface="楷体" panose="02010609060101010101" pitchFamily="49" charset="-122"/>
                          <a:ea typeface="楷体" panose="02010609060101010101" pitchFamily="49" charset="-122"/>
                        </a:rPr>
                        <a:t>商业</a:t>
                      </a:r>
                    </a:p>
                  </a:txBody>
                  <a:tcPr anchor="ctr"/>
                </a:tc>
                <a:tc>
                  <a:txBody>
                    <a:bodyPr vert="horz" wrap="square"/>
                    <a:lstStyle>
                      <a:defPPr/>
                    </a:lstStyle>
                    <a:p>
                      <a:pPr algn="ctr">
                        <a:buNone/>
                      </a:pPr>
                      <a:endParaRPr lang="zh-CN" altLang="en-US" sz="2400">
                        <a:latin typeface="宋体" panose="02010600030101010101" pitchFamily="2" charset="-122"/>
                        <a:ea typeface="宋体" panose="02010600030101010101" pitchFamily="2" charset="-122"/>
                      </a:endParaRPr>
                    </a:p>
                  </a:txBody>
                  <a:tcPr anchor="ctr"/>
                </a:tc>
                <a:tc>
                  <a:txBody>
                    <a:bodyPr vert="horz" wrap="square"/>
                    <a:lstStyle>
                      <a:defPPr/>
                    </a:lstStyle>
                    <a:p>
                      <a:pPr algn="ctr">
                        <a:buNone/>
                      </a:pPr>
                      <a:endParaRPr lang="zh-CN" altLang="en-US" sz="2400">
                        <a:latin typeface="宋体" pitchFamily="2" charset="-122"/>
                        <a:ea typeface="宋体" pitchFamily="2" charset="-122"/>
                      </a:endParaRPr>
                    </a:p>
                  </a:txBody>
                  <a:tcPr anchor="ctr"/>
                </a:tc>
              </a:tr>
            </a:tbl>
          </a:graphicData>
        </a:graphic>
      </p:graphicFrame>
      <p:pic>
        <p:nvPicPr>
          <p:cNvPr id="16" name="图片 15"/>
          <p:cNvPicPr>
            <a:picLocks noChangeAspect="1"/>
          </p:cNvPicPr>
          <p:nvPr>
            <p:custDataLst>
              <p:tags r:id="rId5"/>
            </p:custDataLst>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395605"/>
            <a:ext cx="5533390" cy="1858645"/>
          </a:xfrm>
          <a:prstGeom prst="rect">
            <a:avLst/>
          </a:prstGeom>
        </p:spPr>
      </p:pic>
      <p:sp>
        <p:nvSpPr>
          <p:cNvPr id="9" name="文本框 8"/>
          <p:cNvSpPr txBox="1"/>
          <p:nvPr/>
        </p:nvSpPr>
        <p:spPr>
          <a:xfrm>
            <a:off x="-48260" y="294923"/>
            <a:ext cx="3650615" cy="584775"/>
          </a:xfrm>
          <a:prstGeom prst="rect">
            <a:avLst/>
          </a:prstGeom>
          <a:noFill/>
        </p:spPr>
        <p:txBody>
          <a:bodyPr wrap="square" rtlCol="0">
            <a:spAutoFit/>
          </a:bodyPr>
          <a:lstStyle>
            <a:defPPr/>
          </a:lstStyle>
          <a:p>
            <a:pPr algn="ctr"/>
            <a:r>
              <a:rPr lang="zh-CN" altLang="en-US" sz="3200">
                <a:solidFill>
                  <a:srgbClr val="FF0000"/>
                </a:solidFill>
                <a:latin typeface="+mj-ea"/>
                <a:ea typeface="+mj-ea"/>
              </a:rPr>
              <a:t>新经济政策</a:t>
            </a:r>
          </a:p>
        </p:txBody>
      </p:sp>
      <p:sp>
        <p:nvSpPr>
          <p:cNvPr id="3" name="文本框 2"/>
          <p:cNvSpPr txBox="1"/>
          <p:nvPr/>
        </p:nvSpPr>
        <p:spPr>
          <a:xfrm>
            <a:off x="3602355" y="2925463"/>
            <a:ext cx="2695575" cy="523220"/>
          </a:xfrm>
          <a:prstGeom prst="rect">
            <a:avLst/>
          </a:prstGeom>
          <a:noFill/>
        </p:spPr>
        <p:txBody>
          <a:bodyPr wrap="square" rtlCol="0">
            <a:spAutoFit/>
          </a:bodyPr>
          <a:lstStyle>
            <a:defPPr/>
          </a:lstStyle>
          <a:p>
            <a:pPr algn="ctr">
              <a:buNone/>
            </a:pPr>
            <a:r>
              <a:rPr lang="zh-CN" altLang="en-US" sz="2800">
                <a:solidFill>
                  <a:schemeClr val="dk1"/>
                </a:solidFill>
                <a:latin typeface="楷体" panose="02010609060101010101" pitchFamily="49" charset="-122"/>
                <a:ea typeface="楷体" panose="02010609060101010101" pitchFamily="49" charset="-122"/>
                <a:sym typeface="+mn-ea"/>
              </a:rPr>
              <a:t>余粮收集制</a:t>
            </a:r>
            <a:endParaRPr lang="zh-CN" altLang="en-US" sz="2800">
              <a:solidFill>
                <a:schemeClr val="dk1"/>
              </a:solidFill>
              <a:latin typeface="楷体" panose="02010609060101010101" pitchFamily="49" charset="-122"/>
              <a:ea typeface="楷体" panose="02010609060101010101" pitchFamily="49" charset="-122"/>
            </a:endParaRPr>
          </a:p>
        </p:txBody>
      </p:sp>
      <p:sp>
        <p:nvSpPr>
          <p:cNvPr id="5" name="文本框 4"/>
          <p:cNvSpPr txBox="1"/>
          <p:nvPr/>
        </p:nvSpPr>
        <p:spPr>
          <a:xfrm>
            <a:off x="3665220" y="4028681"/>
            <a:ext cx="2381885" cy="954107"/>
          </a:xfrm>
          <a:prstGeom prst="rect">
            <a:avLst/>
          </a:prstGeom>
          <a:noFill/>
        </p:spPr>
        <p:txBody>
          <a:bodyPr wrap="square" rtlCol="0">
            <a:spAutoFit/>
          </a:bodyPr>
          <a:lstStyle>
            <a:defPPr/>
          </a:lstStyle>
          <a:p>
            <a:pPr algn="ctr"/>
            <a:r>
              <a:rPr lang="zh-CN" altLang="en-US" sz="2800">
                <a:solidFill>
                  <a:schemeClr val="dk1"/>
                </a:solidFill>
                <a:latin typeface="楷体" panose="02010609060101010101" pitchFamily="49" charset="-122"/>
                <a:ea typeface="楷体" panose="02010609060101010101" pitchFamily="49" charset="-122"/>
              </a:rPr>
              <a:t>大中小工业一律收归国有</a:t>
            </a:r>
          </a:p>
        </p:txBody>
      </p:sp>
      <p:sp>
        <p:nvSpPr>
          <p:cNvPr id="6" name="文本框 5"/>
          <p:cNvSpPr txBox="1"/>
          <p:nvPr/>
        </p:nvSpPr>
        <p:spPr>
          <a:xfrm>
            <a:off x="3602355" y="5535841"/>
            <a:ext cx="2696210" cy="523220"/>
          </a:xfrm>
          <a:prstGeom prst="rect">
            <a:avLst/>
          </a:prstGeom>
          <a:noFill/>
        </p:spPr>
        <p:txBody>
          <a:bodyPr wrap="square" rtlCol="0">
            <a:spAutoFit/>
          </a:bodyPr>
          <a:lstStyle>
            <a:defPPr/>
          </a:lstStyle>
          <a:p>
            <a:pPr algn="ctr"/>
            <a:r>
              <a:rPr lang="zh-CN" altLang="en-US" sz="2800">
                <a:solidFill>
                  <a:schemeClr val="dk1"/>
                </a:solidFill>
                <a:latin typeface="楷体" panose="02010609060101010101" pitchFamily="49" charset="-122"/>
                <a:ea typeface="楷体" panose="02010609060101010101" pitchFamily="49" charset="-122"/>
              </a:rPr>
              <a:t>取消自由贸易</a:t>
            </a:r>
          </a:p>
        </p:txBody>
      </p:sp>
      <p:sp>
        <p:nvSpPr>
          <p:cNvPr id="7" name="文本框 6"/>
          <p:cNvSpPr txBox="1"/>
          <p:nvPr/>
        </p:nvSpPr>
        <p:spPr>
          <a:xfrm>
            <a:off x="6941185" y="2934088"/>
            <a:ext cx="2993390" cy="523220"/>
          </a:xfrm>
          <a:prstGeom prst="rect">
            <a:avLst/>
          </a:prstGeom>
          <a:noFill/>
        </p:spPr>
        <p:txBody>
          <a:bodyPr wrap="square" rtlCol="0">
            <a:spAutoFit/>
          </a:bodyPr>
          <a:lstStyle>
            <a:defPPr/>
          </a:lstStyle>
          <a:p>
            <a:pPr algn="ctr"/>
            <a:r>
              <a:rPr lang="zh-CN" altLang="en-US" sz="2800">
                <a:solidFill>
                  <a:schemeClr val="dk1"/>
                </a:solidFill>
                <a:latin typeface="楷体" panose="02010609060101010101" pitchFamily="49" charset="-122"/>
                <a:ea typeface="楷体" panose="02010609060101010101" pitchFamily="49" charset="-122"/>
              </a:rPr>
              <a:t>固定粮食税</a:t>
            </a:r>
          </a:p>
        </p:txBody>
      </p:sp>
      <p:sp>
        <p:nvSpPr>
          <p:cNvPr id="8" name="文本框 7"/>
          <p:cNvSpPr txBox="1"/>
          <p:nvPr/>
        </p:nvSpPr>
        <p:spPr>
          <a:xfrm>
            <a:off x="6799580" y="4028681"/>
            <a:ext cx="3134995" cy="954107"/>
          </a:xfrm>
          <a:prstGeom prst="rect">
            <a:avLst/>
          </a:prstGeom>
          <a:noFill/>
        </p:spPr>
        <p:txBody>
          <a:bodyPr wrap="square" rtlCol="0">
            <a:spAutoFit/>
          </a:bodyPr>
          <a:lstStyle>
            <a:defPPr/>
          </a:lstStyle>
          <a:p>
            <a:pPr algn="ctr"/>
            <a:r>
              <a:rPr lang="zh-CN" altLang="en-US" sz="2800">
                <a:solidFill>
                  <a:schemeClr val="dk1"/>
                </a:solidFill>
                <a:latin typeface="楷体" panose="02010609060101010101" pitchFamily="49" charset="-122"/>
                <a:ea typeface="楷体" panose="02010609060101010101" pitchFamily="49" charset="-122"/>
              </a:rPr>
              <a:t>大企业国有，中小企业可以私营</a:t>
            </a:r>
          </a:p>
        </p:txBody>
      </p:sp>
      <p:sp>
        <p:nvSpPr>
          <p:cNvPr id="10" name="文本框 9"/>
          <p:cNvSpPr txBox="1"/>
          <p:nvPr/>
        </p:nvSpPr>
        <p:spPr>
          <a:xfrm>
            <a:off x="6799580" y="5535841"/>
            <a:ext cx="3134360" cy="523220"/>
          </a:xfrm>
          <a:prstGeom prst="rect">
            <a:avLst/>
          </a:prstGeom>
          <a:noFill/>
        </p:spPr>
        <p:txBody>
          <a:bodyPr wrap="square" rtlCol="0">
            <a:spAutoFit/>
          </a:bodyPr>
          <a:lstStyle>
            <a:defPPr/>
          </a:lstStyle>
          <a:p>
            <a:pPr algn="ctr"/>
            <a:r>
              <a:rPr lang="zh-CN" altLang="en-US" sz="2800">
                <a:solidFill>
                  <a:schemeClr val="dk1"/>
                </a:solidFill>
                <a:latin typeface="楷体" panose="02010609060101010101" pitchFamily="49" charset="-122"/>
                <a:ea typeface="楷体" panose="02010609060101010101" pitchFamily="49" charset="-122"/>
              </a:rPr>
              <a:t>实行自由贸易</a:t>
            </a:r>
          </a:p>
        </p:txBody>
      </p:sp>
    </p:spTree>
    <p:custDataLst>
      <p:tags r:id="rId8"/>
    </p:custDataLst>
  </p:cSld>
  <p:clrMapOvr>
    <a:masterClrMapping/>
  </p:clrMapOvr>
  <p:transition advTm="7117">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nodeType="afterGroup">
                            <p:stCondLst>
                              <p:cond delay="1"/>
                            </p:stCondLst>
                            <p:childTnLst>
                              <p:par>
                                <p:cTn id="8" presetID="2" presetClass="entr" presetSubtype="4" fill="hold" grpId="0" nodeType="after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ppt_x"/>
                                          </p:val>
                                        </p:tav>
                                        <p:tav tm="100000">
                                          <p:val>
                                            <p:strVal val="#ppt_x"/>
                                          </p:val>
                                        </p:tav>
                                      </p:tavLst>
                                    </p:anim>
                                    <p:anim calcmode="lin" valueType="num">
                                      <p:cBhvr additive="base">
                                        <p:cTn id="11"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500"/>
                                        <p:tgtEl>
                                          <p:spTgt spid="5"/>
                                        </p:tgtEl>
                                      </p:cBhvr>
                                    </p:animEffect>
                                  </p:childTnLst>
                                </p:cTn>
                              </p:par>
                            </p:childTnLst>
                          </p:cTn>
                        </p:par>
                        <p:par>
                          <p:cTn id="17" fill="hold" nodeType="afterGroup">
                            <p:stCondLst>
                              <p:cond delay="500"/>
                            </p:stCondLst>
                            <p:childTnLst>
                              <p:par>
                                <p:cTn id="18" presetID="4"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ox(in)">
                                      <p:cBhvr>
                                        <p:cTn id="20" dur="2000"/>
                                        <p:tgtEl>
                                          <p:spTgt spid="8"/>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500"/>
                            </p:stCondLst>
                            <p:childTnLst>
                              <p:par>
                                <p:cTn id="28" presetID="21" presetClass="entr" presetSubtype="1"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heel(1)">
                                      <p:cBhvr>
                                        <p:cTn id="3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10"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3">
            <a:alphaModFix amt="44000"/>
            <a:extLst>
              <a:ext uri="{BEBA8EAE-BF5A-486C-A8C5-ECC9F3942E4B}">
                <a14:imgProps xmlns:a14="http://schemas.microsoft.com/office/drawing/2010/main">
                  <a14:imgLayer r:embed="rId4">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2" name="矩形 1"/>
          <p:cNvSpPr/>
          <p:nvPr/>
        </p:nvSpPr>
        <p:spPr>
          <a:xfrm>
            <a:off x="349624" y="1059086"/>
            <a:ext cx="10919011" cy="1876425"/>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lnSpc>
                <a:spcPct val="100000"/>
              </a:lnSpc>
            </a:pPr>
            <a:r>
              <a:rPr lang="zh-CN" altLang="en-US" sz="3200">
                <a:latin typeface="楷体" panose="02010609060101010101" pitchFamily="49" charset="-122"/>
                <a:ea typeface="楷体" panose="02010609060101010101" pitchFamily="49" charset="-122"/>
              </a:rPr>
              <a:t>  </a:t>
            </a:r>
            <a:r>
              <a:rPr lang="zh-CN" altLang="en-US" sz="3200" b="1">
                <a:latin typeface="楷体" panose="02010609060101010101" pitchFamily="49" charset="-122"/>
                <a:ea typeface="楷体" panose="02010609060101010101" pitchFamily="49" charset="-122"/>
              </a:rPr>
              <a:t> </a:t>
            </a:r>
            <a:r>
              <a:rPr lang="zh-CN" altLang="en-US" sz="2800" b="1">
                <a:latin typeface="楷体" panose="02010609060101010101" pitchFamily="49" charset="-122"/>
                <a:ea typeface="楷体" panose="02010609060101010101" pitchFamily="49" charset="-122"/>
                <a:cs typeface="宋体" panose="02010600030101010101" pitchFamily="2" charset="-122"/>
              </a:rPr>
              <a:t> </a:t>
            </a:r>
            <a:r>
              <a:rPr lang="zh-CN" altLang="en-US" sz="2800">
                <a:latin typeface="楷体" panose="02010609060101010101" pitchFamily="49" charset="-122"/>
                <a:ea typeface="楷体" panose="02010609060101010101" pitchFamily="49" charset="-122"/>
                <a:cs typeface="宋体" panose="02010600030101010101" pitchFamily="2" charset="-122"/>
              </a:rPr>
              <a:t>新经济政策的实验，使苏俄</a:t>
            </a:r>
            <a:r>
              <a:rPr lang="zh-CN" altLang="en-US" sz="2800">
                <a:solidFill>
                  <a:srgbClr val="FF0000"/>
                </a:solidFill>
                <a:latin typeface="楷体" panose="02010609060101010101" pitchFamily="49" charset="-122"/>
                <a:ea typeface="楷体" panose="02010609060101010101" pitchFamily="49" charset="-122"/>
                <a:cs typeface="宋体" panose="02010600030101010101" pitchFamily="2" charset="-122"/>
              </a:rPr>
              <a:t>经济得到了恢复</a:t>
            </a:r>
            <a:r>
              <a:rPr lang="zh-CN" altLang="en-US" sz="2800">
                <a:latin typeface="楷体" panose="02010609060101010101" pitchFamily="49" charset="-122"/>
                <a:ea typeface="楷体" panose="02010609060101010101" pitchFamily="49" charset="-122"/>
                <a:cs typeface="宋体" panose="02010600030101010101" pitchFamily="2" charset="-122"/>
              </a:rPr>
              <a:t>，列宁对此感到很欣慰，他说“在战争结束的时候，俄国就像一个被</a:t>
            </a:r>
            <a:r>
              <a:rPr lang="zh-CN" altLang="en-US" sz="2800">
                <a:solidFill>
                  <a:srgbClr val="FF0000"/>
                </a:solidFill>
                <a:latin typeface="楷体" panose="02010609060101010101" pitchFamily="49" charset="-122"/>
                <a:ea typeface="楷体" panose="02010609060101010101" pitchFamily="49" charset="-122"/>
                <a:cs typeface="宋体" panose="02010600030101010101" pitchFamily="2" charset="-122"/>
              </a:rPr>
              <a:t>打得半死</a:t>
            </a:r>
            <a:r>
              <a:rPr lang="zh-CN" altLang="en-US" sz="2800">
                <a:latin typeface="楷体" panose="02010609060101010101" pitchFamily="49" charset="-122"/>
                <a:ea typeface="楷体" panose="02010609060101010101" pitchFamily="49" charset="-122"/>
                <a:cs typeface="宋体" panose="02010600030101010101" pitchFamily="2" charset="-122"/>
              </a:rPr>
              <a:t>的人，而现在，谢天谢地，他居然能</a:t>
            </a:r>
            <a:r>
              <a:rPr lang="zh-CN" altLang="en-US" sz="2800">
                <a:solidFill>
                  <a:srgbClr val="FF0000"/>
                </a:solidFill>
                <a:latin typeface="楷体" panose="02010609060101010101" pitchFamily="49" charset="-122"/>
                <a:ea typeface="楷体" panose="02010609060101010101" pitchFamily="49" charset="-122"/>
                <a:cs typeface="宋体" panose="02010600030101010101" pitchFamily="2" charset="-122"/>
              </a:rPr>
              <a:t>拄着拐杖走动</a:t>
            </a:r>
            <a:r>
              <a:rPr lang="zh-CN" altLang="en-US" sz="2800">
                <a:latin typeface="楷体" panose="02010609060101010101" pitchFamily="49" charset="-122"/>
                <a:ea typeface="楷体" panose="02010609060101010101" pitchFamily="49" charset="-122"/>
                <a:cs typeface="宋体" panose="02010600030101010101" pitchFamily="2" charset="-122"/>
              </a:rPr>
              <a:t>了！”</a:t>
            </a:r>
          </a:p>
          <a:p>
            <a:pPr fontAlgn="auto">
              <a:lnSpc>
                <a:spcPct val="100000"/>
              </a:lnSpc>
            </a:pPr>
            <a:r>
              <a:rPr lang="zh-CN" altLang="en-US" sz="2800">
                <a:latin typeface="楷体" panose="02010609060101010101" pitchFamily="49" charset="-122"/>
                <a:ea typeface="楷体" panose="02010609060101010101" pitchFamily="49" charset="-122"/>
                <a:cs typeface="宋体" panose="02010600030101010101" pitchFamily="2" charset="-122"/>
              </a:rPr>
              <a:t>    材料中列宁的言论，反映了什么？ </a:t>
            </a:r>
          </a:p>
        </p:txBody>
      </p:sp>
      <p:sp>
        <p:nvSpPr>
          <p:cNvPr id="3" name="WordArt 3"/>
          <p:cNvSpPr/>
          <p:nvPr/>
        </p:nvSpPr>
        <p:spPr>
          <a:xfrm>
            <a:off x="914400" y="142875"/>
            <a:ext cx="2591435" cy="916305"/>
          </a:xfrm>
          <a:prstGeom prst="rect">
            <a:avLst/>
          </a:prstGeom>
        </p:spPr>
        <p:txBody>
          <a:bodyPr wrap="none" fromWordArt="1">
            <a:prstTxWarp prst="textPlain">
              <a:avLst>
                <a:gd name="adj" fmla="val 50000"/>
              </a:avLst>
            </a:prstTxWarp>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zh-CN" altLang="en-US" sz="3600" i="1">
                <a:ln w="9525" cap="flat" cmpd="sng">
                  <a:solidFill>
                    <a:srgbClr val="000000"/>
                  </a:solidFill>
                  <a:prstDash val="solid"/>
                  <a:headEnd type="none" w="med" len="med"/>
                  <a:tailEnd type="none" w="med" len="med"/>
                </a:ln>
                <a:solidFill>
                  <a:srgbClr val="C00000"/>
                </a:solidFill>
                <a:effectLst>
                  <a:outerShdw dist="35921" dir="2699999" algn="ctr" rotWithShape="0">
                    <a:srgbClr val="808080">
                      <a:alpha val="75998"/>
                    </a:srgbClr>
                  </a:outerShdw>
                </a:effectLst>
                <a:latin typeface="宋体" panose="02010600030101010101" pitchFamily="2" charset="-122"/>
                <a:ea typeface="宋体" panose="02010600030101010101" pitchFamily="2" charset="-122"/>
              </a:rPr>
              <a:t>思考</a:t>
            </a:r>
          </a:p>
        </p:txBody>
      </p:sp>
      <p:sp>
        <p:nvSpPr>
          <p:cNvPr id="4" name="矩形 3"/>
          <p:cNvSpPr/>
          <p:nvPr/>
        </p:nvSpPr>
        <p:spPr>
          <a:xfrm>
            <a:off x="6281420" y="3533775"/>
            <a:ext cx="5480685" cy="1568450"/>
          </a:xfrm>
          <a:prstGeom prst="rect">
            <a:avLst/>
          </a:prstGeom>
          <a:solidFill>
            <a:schemeClr val="bg1"/>
          </a:solid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r>
              <a:rPr lang="zh-CN" altLang="en-US" sz="3200">
                <a:solidFill>
                  <a:srgbClr val="0000FF"/>
                </a:solidFill>
                <a:latin typeface="黑体" panose="02010609060101010101" pitchFamily="49" charset="-122"/>
                <a:ea typeface="黑体" panose="02010609060101010101" pitchFamily="49" charset="-122"/>
              </a:rPr>
              <a:t>新经济政策促进了国民经济的恢复和发展；</a:t>
            </a:r>
            <a:endParaRPr lang="en-US" altLang="zh-CN" sz="3200">
              <a:solidFill>
                <a:srgbClr val="0000FF"/>
              </a:solidFill>
              <a:latin typeface="黑体" pitchFamily="49" charset="-122"/>
              <a:ea typeface="黑体" pitchFamily="49" charset="-122"/>
            </a:endParaRPr>
          </a:p>
          <a:p>
            <a:pPr/>
            <a:r>
              <a:rPr lang="zh-CN" altLang="en-US" sz="3200">
                <a:solidFill>
                  <a:srgbClr val="0000FF"/>
                </a:solidFill>
                <a:latin typeface="黑体" panose="02010609060101010101" pitchFamily="49" charset="-122"/>
                <a:ea typeface="黑体" panose="02010609060101010101" pitchFamily="49" charset="-122"/>
              </a:rPr>
              <a:t>新经济政策巩固了政权。</a:t>
            </a:r>
          </a:p>
        </p:txBody>
      </p:sp>
      <p:pic>
        <p:nvPicPr>
          <p:cNvPr id="11269" name="图片 1"/>
          <p:cNvPicPr>
            <a:picLocks noChangeAspect="1"/>
          </p:cNvPicPr>
          <p:nvPr/>
        </p:nvPicPr>
        <p:blipFill>
          <a:blip r:embed="rId2">
            <a:clrChange>
              <a:clrFrom>
                <a:srgbClr val="FFFFFF"/>
              </a:clrFrom>
              <a:clrTo>
                <a:srgbClr val="FFFFFF">
                  <a:alpha val="0"/>
                </a:srgbClr>
              </a:clrTo>
            </a:clrChange>
          </a:blip>
          <a:srcRect l="11021" t="14317" r="28732" b="12169"/>
          <a:stretch>
            <a:fillRect/>
          </a:stretch>
        </p:blipFill>
        <p:spPr>
          <a:xfrm>
            <a:off x="914400" y="2935605"/>
            <a:ext cx="4831080" cy="3490595"/>
          </a:xfrm>
          <a:prstGeom prst="rect">
            <a:avLst/>
          </a:prstGeom>
          <a:noFill/>
          <a:ln w="9525">
            <a:noFill/>
          </a:ln>
        </p:spPr>
      </p:pic>
    </p:spTree>
    <p:custDataLst>
      <p:tags r:id="rId5"/>
    </p:custDataLst>
  </p:cSld>
  <p:clrMapOvr>
    <a:masterClrMapping/>
  </p:clrMapOvr>
  <p:transition advTm="3187">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fade">
                                      <p:cBhvr>
                                        <p:cTn id="7" dur="500"/>
                                        <p:tgtEl>
                                          <p:spTgt spid="1126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8">
            <a:alphaModFix amt="44000"/>
            <a:extLst>
              <a:ext uri="{BEBA8EAE-BF5A-486C-A8C5-ECC9F3942E4B}">
                <a14:imgProps xmlns:a14="http://schemas.microsoft.com/office/drawing/2010/main">
                  <a14:imgLayer r:embed="rId9">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pic>
        <p:nvPicPr>
          <p:cNvPr id="16" name="图片 15"/>
          <p:cNvPicPr>
            <a:picLocks noChangeAspect="1"/>
          </p:cNvPicPr>
          <p:nvPr>
            <p:custDataLst>
              <p:tags r:id="rId4"/>
            </p:custDataLst>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361315"/>
            <a:ext cx="5728335" cy="1924050"/>
          </a:xfrm>
          <a:prstGeom prst="rect">
            <a:avLst/>
          </a:prstGeom>
        </p:spPr>
      </p:pic>
      <p:pic>
        <p:nvPicPr>
          <p:cNvPr id="12291" name="图片 1" descr="苏联国徽"/>
          <p:cNvPicPr>
            <a:picLocks noChangeAspect="1"/>
          </p:cNvPicPr>
          <p:nvPr/>
        </p:nvPicPr>
        <p:blipFill>
          <a:blip r:embed="rId5"/>
          <a:stretch>
            <a:fillRect/>
          </a:stretch>
        </p:blipFill>
        <p:spPr>
          <a:xfrm>
            <a:off x="10311765" y="-58420"/>
            <a:ext cx="1848485" cy="1724660"/>
          </a:xfrm>
          <a:prstGeom prst="rect">
            <a:avLst/>
          </a:prstGeom>
          <a:noFill/>
          <a:ln w="9525">
            <a:noFill/>
          </a:ln>
        </p:spPr>
      </p:pic>
      <p:sp>
        <p:nvSpPr>
          <p:cNvPr id="12290" name="Rectangle 4"/>
          <p:cNvSpPr/>
          <p:nvPr/>
        </p:nvSpPr>
        <p:spPr>
          <a:xfrm>
            <a:off x="8035289" y="2105793"/>
            <a:ext cx="4106545" cy="2092561"/>
          </a:xfrm>
          <a:prstGeom prst="rect">
            <a:avLst/>
          </a:prstGeom>
          <a:noFill/>
          <a:ln w="9525">
            <a:noFill/>
          </a:ln>
        </p:spPr>
        <p:txBody>
          <a:bodyPr wrap="square" anchor="ctr">
            <a:spAutoFit/>
          </a:bodyPr>
          <a:lstStyle>
            <a:defPPr/>
          </a:lstStyle>
          <a:p>
            <a:pPr>
              <a:lnSpc>
                <a:spcPts val="5500"/>
              </a:lnSpc>
            </a:pPr>
            <a:r>
              <a:rPr lang="en-US" altLang="zh-CN" sz="3200" b="1">
                <a:solidFill>
                  <a:srgbClr val="303030"/>
                </a:solidFill>
                <a:latin typeface="宋体" panose="02010600030101010101" pitchFamily="2" charset="-122"/>
                <a:ea typeface="宋体" panose="02010600030101010101" pitchFamily="2" charset="-122"/>
              </a:rPr>
              <a:t>  </a:t>
            </a:r>
            <a:r>
              <a:rPr lang="en-US" altLang="en-US" sz="2800">
                <a:latin typeface="黑体" panose="02010609060101010101" pitchFamily="49" charset="-122"/>
                <a:ea typeface="黑体" panose="02010609060101010101" pitchFamily="49" charset="-122"/>
              </a:rPr>
              <a:t> </a:t>
            </a:r>
            <a:r>
              <a:rPr lang="en-US" altLang="en-US" sz="2800">
                <a:solidFill>
                  <a:srgbClr val="FF0000"/>
                </a:solidFill>
                <a:latin typeface="黑体" panose="02010609060101010101" pitchFamily="49" charset="-122"/>
                <a:ea typeface="黑体" panose="02010609060101010101" pitchFamily="49" charset="-122"/>
              </a:rPr>
              <a:t>1922</a:t>
            </a:r>
            <a:r>
              <a:rPr lang="en-US" altLang="en-US" sz="2800">
                <a:latin typeface="黑体" panose="02010609060101010101" pitchFamily="49" charset="-122"/>
                <a:ea typeface="黑体" panose="02010609060101010101" pitchFamily="49" charset="-122"/>
              </a:rPr>
              <a:t>年底，</a:t>
            </a:r>
            <a:r>
              <a:rPr lang="en-US" altLang="en-US" sz="2800">
                <a:solidFill>
                  <a:schemeClr val="tx1"/>
                </a:solidFill>
                <a:latin typeface="黑体" panose="02010609060101010101" pitchFamily="49" charset="-122"/>
                <a:ea typeface="黑体" panose="02010609060101010101" pitchFamily="49" charset="-122"/>
              </a:rPr>
              <a:t>苏维埃社会主义</a:t>
            </a:r>
            <a:r>
              <a:rPr lang="en-US" altLang="en-US" sz="2800">
                <a:latin typeface="黑体" panose="02010609060101010101" pitchFamily="49" charset="-122"/>
                <a:ea typeface="黑体" panose="02010609060101010101" pitchFamily="49" charset="-122"/>
              </a:rPr>
              <a:t>共和国联盟成立。简称“</a:t>
            </a:r>
            <a:r>
              <a:rPr lang="en-US" altLang="en-US" sz="2800">
                <a:solidFill>
                  <a:srgbClr val="FF0000"/>
                </a:solidFill>
                <a:latin typeface="黑体" panose="02010609060101010101" pitchFamily="49" charset="-122"/>
                <a:ea typeface="黑体" panose="02010609060101010101" pitchFamily="49" charset="-122"/>
              </a:rPr>
              <a:t>苏联</a:t>
            </a:r>
            <a:r>
              <a:rPr lang="zh-CN" altLang="en-US" sz="2800">
                <a:latin typeface="黑体" panose="02010609060101010101" pitchFamily="49" charset="-122"/>
                <a:ea typeface="黑体" panose="02010609060101010101" pitchFamily="49" charset="-122"/>
              </a:rPr>
              <a:t>。</a:t>
            </a:r>
            <a:r>
              <a:rPr lang="en-US" altLang="en-US" sz="2800">
                <a:latin typeface="黑体" panose="02010609060101010101" pitchFamily="49" charset="-122"/>
                <a:ea typeface="黑体" panose="02010609060101010101" pitchFamily="49" charset="-122"/>
              </a:rPr>
              <a:t>”</a:t>
            </a:r>
          </a:p>
        </p:txBody>
      </p:sp>
      <p:pic>
        <p:nvPicPr>
          <p:cNvPr id="119" name="Picture 17" descr="sun"/>
          <p:cNvPicPr>
            <a:picLocks noChangeAspect="1"/>
          </p:cNvPicPr>
          <p:nvPr/>
        </p:nvPicPr>
        <p:blipFill>
          <a:blip r:embed="rId6"/>
          <a:stretch>
            <a:fillRect/>
          </a:stretch>
        </p:blipFill>
        <p:spPr>
          <a:xfrm>
            <a:off x="8035290" y="-58420"/>
            <a:ext cx="2270760" cy="1724660"/>
          </a:xfrm>
          <a:prstGeom prst="rect">
            <a:avLst/>
          </a:prstGeom>
          <a:noFill/>
          <a:ln w="9525">
            <a:noFill/>
          </a:ln>
        </p:spPr>
      </p:pic>
      <p:pic>
        <p:nvPicPr>
          <p:cNvPr id="13314" name="图片 43011" descr="苏联的成立与发展"/>
          <p:cNvPicPr>
            <a:picLocks noChangeAspect="1"/>
          </p:cNvPicPr>
          <p:nvPr/>
        </p:nvPicPr>
        <p:blipFill>
          <a:blip r:embed="rId7"/>
          <a:stretch>
            <a:fillRect/>
          </a:stretch>
        </p:blipFill>
        <p:spPr>
          <a:xfrm>
            <a:off x="74930" y="1335384"/>
            <a:ext cx="7973060" cy="4825365"/>
          </a:xfrm>
          <a:prstGeom prst="rect">
            <a:avLst/>
          </a:prstGeom>
          <a:noFill/>
          <a:ln w="9525">
            <a:noFill/>
          </a:ln>
        </p:spPr>
      </p:pic>
      <p:cxnSp>
        <p:nvCxnSpPr>
          <p:cNvPr id="2" name="直接连接符 1"/>
          <p:cNvCxnSpPr/>
          <p:nvPr/>
        </p:nvCxnSpPr>
        <p:spPr>
          <a:xfrm>
            <a:off x="996950" y="3888983"/>
            <a:ext cx="5391150" cy="0"/>
          </a:xfrm>
          <a:prstGeom prst="line">
            <a:avLst/>
          </a:prstGeom>
          <a:ln w="63500" cmpd="sng">
            <a:solidFill>
              <a:srgbClr val="FF0000"/>
            </a:solidFill>
            <a:prstDash val="solid"/>
          </a:ln>
        </p:spPr>
        <p:style>
          <a:lnRef idx="3">
            <a:schemeClr val="dk1"/>
          </a:lnRef>
          <a:fillRef idx="0">
            <a:schemeClr val="dk1"/>
          </a:fillRef>
          <a:effectRef idx="2">
            <a:schemeClr val="dk1"/>
          </a:effectRef>
          <a:fontRef idx="minor">
            <a:schemeClr val="tx1"/>
          </a:fontRef>
        </p:style>
      </p:cxnSp>
      <p:sp>
        <p:nvSpPr>
          <p:cNvPr id="7" name="椭圆 6"/>
          <p:cNvSpPr/>
          <p:nvPr/>
        </p:nvSpPr>
        <p:spPr>
          <a:xfrm>
            <a:off x="651827" y="2583815"/>
            <a:ext cx="539750" cy="513080"/>
          </a:xfrm>
          <a:prstGeom prst="ellipse">
            <a:avLst/>
          </a:prstGeom>
          <a:noFill/>
          <a:ln w="603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8" name="椭圆 7"/>
          <p:cNvSpPr/>
          <p:nvPr/>
        </p:nvSpPr>
        <p:spPr>
          <a:xfrm>
            <a:off x="210820" y="2724084"/>
            <a:ext cx="815975" cy="855980"/>
          </a:xfrm>
          <a:prstGeom prst="ellipse">
            <a:avLst/>
          </a:prstGeom>
          <a:noFill/>
          <a:ln w="603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椭圆 8"/>
          <p:cNvSpPr/>
          <p:nvPr/>
        </p:nvSpPr>
        <p:spPr>
          <a:xfrm>
            <a:off x="144780" y="3954463"/>
            <a:ext cx="882015" cy="960755"/>
          </a:xfrm>
          <a:prstGeom prst="ellipse">
            <a:avLst/>
          </a:prstGeom>
          <a:noFill/>
          <a:ln w="603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1" name="椭圆 10"/>
          <p:cNvSpPr/>
          <p:nvPr/>
        </p:nvSpPr>
        <p:spPr>
          <a:xfrm>
            <a:off x="2948940" y="3231123"/>
            <a:ext cx="1487170" cy="1315720"/>
          </a:xfrm>
          <a:prstGeom prst="ellipse">
            <a:avLst/>
          </a:prstGeom>
          <a:noFill/>
          <a:ln w="60325">
            <a:solidFill>
              <a:srgbClr val="FFC000">
                <a:alpha val="99000"/>
              </a:srgb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4" name="TextBox 3"/>
          <p:cNvSpPr txBox="1"/>
          <p:nvPr/>
        </p:nvSpPr>
        <p:spPr>
          <a:xfrm>
            <a:off x="116018" y="362110"/>
            <a:ext cx="3800101" cy="584775"/>
          </a:xfrm>
          <a:prstGeom prst="rect">
            <a:avLst/>
          </a:prstGeom>
          <a:noFill/>
        </p:spPr>
        <p:txBody>
          <a:bodyPr wrap="square" rtlCol="0">
            <a:spAutoFit/>
          </a:bodyPr>
          <a:lstStyle>
            <a:defPPr/>
          </a:lstStyle>
          <a:p>
            <a:pPr/>
            <a:r>
              <a:rPr lang="zh-CN" altLang="en-US" sz="3200">
                <a:solidFill>
                  <a:srgbClr val="FF0000"/>
                </a:solidFill>
                <a:latin typeface="+mj-ea"/>
                <a:ea typeface="+mj-ea"/>
              </a:rPr>
              <a:t>苏联的成立与发展</a:t>
            </a:r>
          </a:p>
        </p:txBody>
      </p:sp>
      <p:sp>
        <p:nvSpPr>
          <p:cNvPr id="3" name="TextBox 2"/>
          <p:cNvSpPr txBox="1"/>
          <p:nvPr/>
        </p:nvSpPr>
        <p:spPr>
          <a:xfrm>
            <a:off x="2158264" y="6160749"/>
            <a:ext cx="3515710" cy="523220"/>
          </a:xfrm>
          <a:prstGeom prst="rect">
            <a:avLst/>
          </a:prstGeom>
          <a:noFill/>
        </p:spPr>
        <p:txBody>
          <a:bodyPr wrap="square" rtlCol="0">
            <a:spAutoFit/>
          </a:bodyPr>
          <a:lstStyle>
            <a:defPPr/>
          </a:lstStyle>
          <a:p>
            <a:pPr/>
            <a:r>
              <a:rPr lang="zh-CN" altLang="en-US" sz="2800">
                <a:latin typeface="楷体" panose="02010609060101010101" pitchFamily="49" charset="-122"/>
                <a:ea typeface="楷体" panose="02010609060101010101" pitchFamily="49" charset="-122"/>
              </a:rPr>
              <a:t>苏联地图（</a:t>
            </a:r>
            <a:r>
              <a:rPr lang="en-US" altLang="zh-CN" sz="2800">
                <a:latin typeface="楷体" panose="02010609060101010101" pitchFamily="49" charset="-122"/>
                <a:ea typeface="楷体" panose="02010609060101010101" pitchFamily="49" charset="-122"/>
              </a:rPr>
              <a:t>1940</a:t>
            </a:r>
            <a:r>
              <a:rPr lang="zh-CN" altLang="en-US" sz="2800">
                <a:latin typeface="楷体" panose="02010609060101010101" pitchFamily="49" charset="-122"/>
                <a:ea typeface="楷体" panose="02010609060101010101" pitchFamily="49" charset="-122"/>
              </a:rPr>
              <a:t>年）</a:t>
            </a:r>
          </a:p>
        </p:txBody>
      </p:sp>
    </p:spTree>
    <p:custDataLst>
      <p:tags r:id="rId10"/>
    </p:custDataLst>
  </p:cSld>
  <p:clrMapOvr>
    <a:masterClrMapping/>
  </p:clrMapOvr>
  <p:transition advTm="2482">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5">
            <a:alphaModFix amt="44000"/>
            <a:extLst>
              <a:ext uri="{BEBA8EAE-BF5A-486C-A8C5-ECC9F3942E4B}">
                <a14:imgProps xmlns:a14="http://schemas.microsoft.com/office/drawing/2010/main">
                  <a14:imgLayer r:embed="rId6">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grpSp>
        <p:nvGrpSpPr>
          <p:cNvPr id="2" name="组合 12"/>
          <p:cNvGrpSpPr/>
          <p:nvPr/>
        </p:nvGrpSpPr>
        <p:grpSpPr>
          <a:xfrm>
            <a:off x="935990" y="1993931"/>
            <a:ext cx="10379710" cy="4266534"/>
            <a:chOff x="179512" y="2118707"/>
            <a:chExt cx="8712968" cy="2966477"/>
          </a:xfrm>
        </p:grpSpPr>
        <p:pic>
          <p:nvPicPr>
            <p:cNvPr id="14343" name="Picture 15" descr="u=2952019589,1892443617&amp;fm=23&amp;gp=0"/>
            <p:cNvPicPr>
              <a:picLocks noChangeAspect="1"/>
            </p:cNvPicPr>
            <p:nvPr/>
          </p:nvPicPr>
          <p:blipFill>
            <a:blip r:embed="rId2"/>
            <a:srcRect b="3960"/>
            <a:stretch>
              <a:fillRect/>
            </a:stretch>
          </p:blipFill>
          <p:spPr>
            <a:xfrm>
              <a:off x="2775500" y="2118709"/>
              <a:ext cx="3671830" cy="2966475"/>
            </a:xfrm>
            <a:prstGeom prst="rect">
              <a:avLst/>
            </a:prstGeom>
            <a:noFill/>
            <a:ln w="9525">
              <a:noFill/>
            </a:ln>
          </p:spPr>
        </p:pic>
        <p:pic>
          <p:nvPicPr>
            <p:cNvPr id="14344" name="Picture 17" descr="dbb44aed2e738bd40ec5d3cba18b87d6267ff960"/>
            <p:cNvPicPr>
              <a:picLocks noChangeAspect="1"/>
            </p:cNvPicPr>
            <p:nvPr/>
          </p:nvPicPr>
          <p:blipFill>
            <a:blip r:embed="rId3"/>
            <a:stretch>
              <a:fillRect/>
            </a:stretch>
          </p:blipFill>
          <p:spPr>
            <a:xfrm>
              <a:off x="6447908" y="2118707"/>
              <a:ext cx="2444572" cy="2966476"/>
            </a:xfrm>
            <a:prstGeom prst="rect">
              <a:avLst/>
            </a:prstGeom>
            <a:noFill/>
            <a:ln w="9525">
              <a:noFill/>
            </a:ln>
          </p:spPr>
        </p:pic>
        <p:pic>
          <p:nvPicPr>
            <p:cNvPr id="14345" name="Picture 19" descr="u=2348359713,1135131374&amp;fm=23&amp;gp=0"/>
            <p:cNvPicPr>
              <a:picLocks noChangeAspect="1"/>
            </p:cNvPicPr>
            <p:nvPr/>
          </p:nvPicPr>
          <p:blipFill>
            <a:blip r:embed="rId4"/>
            <a:stretch>
              <a:fillRect/>
            </a:stretch>
          </p:blipFill>
          <p:spPr>
            <a:xfrm>
              <a:off x="179512" y="2118708"/>
              <a:ext cx="2636545" cy="2966476"/>
            </a:xfrm>
            <a:prstGeom prst="rect">
              <a:avLst/>
            </a:prstGeom>
            <a:noFill/>
            <a:ln w="9525">
              <a:noFill/>
            </a:ln>
          </p:spPr>
        </p:pic>
      </p:grpSp>
      <p:sp>
        <p:nvSpPr>
          <p:cNvPr id="3" name="Text Box 5"/>
          <p:cNvSpPr txBox="1"/>
          <p:nvPr/>
        </p:nvSpPr>
        <p:spPr>
          <a:xfrm>
            <a:off x="875030" y="522605"/>
            <a:ext cx="10379710" cy="1076325"/>
          </a:xfrm>
          <a:prstGeom prst="rect">
            <a:avLst/>
          </a:prstGeom>
          <a:solidFill>
            <a:schemeClr val="bg1"/>
          </a:solidFill>
          <a:ln w="63500">
            <a:noFill/>
          </a:ln>
        </p:spPr>
        <p:txBody>
          <a:bodyPr wrap="square">
            <a:spAutoFit/>
          </a:bodyPr>
          <a:lstStyle>
            <a:defPPr/>
          </a:lstStyle>
          <a:p>
            <a:pPr/>
            <a:r>
              <a:rPr lang="en-US" altLang="zh-CN" sz="3200" b="1">
                <a:solidFill>
                  <a:srgbClr val="C00000"/>
                </a:solidFill>
                <a:latin typeface="黑体" panose="02010609060101010101" pitchFamily="49" charset="-122"/>
                <a:ea typeface="黑体" panose="02010609060101010101" pitchFamily="49" charset="-122"/>
              </a:rPr>
              <a:t>    1924</a:t>
            </a:r>
            <a:r>
              <a:rPr lang="zh-CN" altLang="en-US" sz="3200" b="1">
                <a:solidFill>
                  <a:srgbClr val="C00000"/>
                </a:solidFill>
                <a:latin typeface="黑体" panose="02010609060101010101" pitchFamily="49" charset="-122"/>
                <a:ea typeface="黑体" panose="02010609060101010101" pitchFamily="49" charset="-122"/>
              </a:rPr>
              <a:t>年列宁逝世，苏联社会主义建设的接力棒交到了斯大林手中。</a:t>
            </a:r>
          </a:p>
        </p:txBody>
      </p:sp>
    </p:spTree>
    <p:custDataLst>
      <p:tags r:id="rId7"/>
    </p:custDataLst>
  </p:cSld>
  <p:clrMapOvr>
    <a:masterClrMapping/>
  </p:clrMapOvr>
  <p:transition advTm="1471">
    <p:random/>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94915" name="Text Box 10"/>
          <p:cNvSpPr txBox="1"/>
          <p:nvPr/>
        </p:nvSpPr>
        <p:spPr>
          <a:xfrm>
            <a:off x="333375" y="885825"/>
            <a:ext cx="6401435" cy="2061210"/>
          </a:xfrm>
          <a:prstGeom prst="rect">
            <a:avLst/>
          </a:prstGeom>
          <a:solidFill>
            <a:schemeClr val="bg1"/>
          </a:solidFill>
          <a:ln w="22225" cap="flat" cmpd="sng">
            <a:solidFill>
              <a:schemeClr val="tx1">
                <a:lumMod val="85000"/>
                <a:lumOff val="15000"/>
              </a:schemeClr>
            </a:solidFill>
            <a:prstDash val="solid"/>
            <a:miter/>
            <a:headEnd type="none" w="med" len="med"/>
            <a:tailEnd type="none" w="med" len="med"/>
          </a:ln>
        </p:spPr>
        <p:txBody>
          <a:bodyPr wrap="square" anchor="t">
            <a:spAutoFit/>
          </a:bodyPr>
          <a:lstStyle>
            <a:defPPr/>
          </a:lstStyle>
          <a:p>
            <a:pPr/>
            <a:r>
              <a:rPr lang="zh-CN" altLang="en-US" sz="3200">
                <a:latin typeface="楷体" panose="02010609060101010101" pitchFamily="49" charset="-122"/>
                <a:ea typeface="楷体" panose="02010609060101010101" pitchFamily="49" charset="-122"/>
                <a:cs typeface="宋体" panose="02010600030101010101" pitchFamily="2" charset="-122"/>
              </a:rPr>
              <a:t>斯大林说：没有</a:t>
            </a:r>
            <a:r>
              <a:rPr lang="zh-CN" altLang="en-US" sz="3200">
                <a:solidFill>
                  <a:srgbClr val="FF0000"/>
                </a:solidFill>
                <a:latin typeface="楷体" panose="02010609060101010101" pitchFamily="49" charset="-122"/>
                <a:ea typeface="楷体" panose="02010609060101010101" pitchFamily="49" charset="-122"/>
                <a:cs typeface="宋体" panose="02010600030101010101" pitchFamily="2" charset="-122"/>
              </a:rPr>
              <a:t>重工业</a:t>
            </a:r>
            <a:r>
              <a:rPr lang="zh-CN" altLang="en-US" sz="3200">
                <a:latin typeface="楷体" panose="02010609060101010101" pitchFamily="49" charset="-122"/>
                <a:ea typeface="楷体" panose="02010609060101010101" pitchFamily="49" charset="-122"/>
                <a:cs typeface="宋体" panose="02010600030101010101" pitchFamily="2" charset="-122"/>
              </a:rPr>
              <a:t>，就不会有一切现代化国防武器，只要谁高兴，谁就可以蹂躏我们。</a:t>
            </a:r>
          </a:p>
          <a:p>
            <a:pPr/>
            <a:r>
              <a:rPr lang="zh-CN" altLang="en-US" sz="3200">
                <a:latin typeface="楷体" panose="02010609060101010101" pitchFamily="49" charset="-122"/>
                <a:ea typeface="楷体" panose="02010609060101010101" pitchFamily="49" charset="-122"/>
                <a:cs typeface="宋体" panose="02010600030101010101" pitchFamily="2" charset="-122"/>
              </a:rPr>
              <a:t>               ——《世界历史》</a:t>
            </a:r>
          </a:p>
        </p:txBody>
      </p:sp>
      <p:sp>
        <p:nvSpPr>
          <p:cNvPr id="294919" name="Line 7"/>
          <p:cNvSpPr/>
          <p:nvPr/>
        </p:nvSpPr>
        <p:spPr>
          <a:xfrm>
            <a:off x="7025832" y="1940681"/>
            <a:ext cx="862012" cy="0"/>
          </a:xfrm>
          <a:prstGeom prst="line">
            <a:avLst/>
          </a:prstGeom>
          <a:ln w="127000" cap="flat" cmpd="sng">
            <a:solidFill>
              <a:schemeClr val="tx1"/>
            </a:solidFill>
            <a:prstDash val="solid"/>
            <a:round/>
            <a:headEnd type="none" w="med" len="med"/>
            <a:tailEnd type="triangle" w="med" len="med"/>
          </a:ln>
        </p:spPr>
        <p:txBody>
          <a:bodyPr/>
          <a:lstStyle>
            <a:defPPr/>
          </a:lstStyle>
          <a:p>
            <a:pPr/>
          </a:p>
        </p:txBody>
      </p:sp>
      <p:sp>
        <p:nvSpPr>
          <p:cNvPr id="294916" name="Text Box 4"/>
          <p:cNvSpPr txBox="1"/>
          <p:nvPr/>
        </p:nvSpPr>
        <p:spPr>
          <a:xfrm>
            <a:off x="8126095" y="1316673"/>
            <a:ext cx="3743325" cy="1198880"/>
          </a:xfrm>
          <a:prstGeom prst="rect">
            <a:avLst/>
          </a:prstGeom>
          <a:solidFill>
            <a:schemeClr val="bg1">
              <a:lumMod val="95000"/>
            </a:schemeClr>
          </a:solidFill>
          <a:ln w="9525" cap="flat" cmpd="sng">
            <a:solidFill>
              <a:schemeClr val="accent1"/>
            </a:solidFill>
            <a:prstDash val="solid"/>
            <a:round/>
            <a:headEnd type="none" w="med" len="med"/>
            <a:tailEnd type="none" w="med" len="med"/>
          </a:ln>
        </p:spPr>
        <p:txBody>
          <a:bodyPr wrap="square" anchor="t">
            <a:spAutoFit/>
          </a:bodyPr>
          <a:lstStyle>
            <a:defPPr/>
          </a:lstStyle>
          <a:p>
            <a:pPr defTabSz="914400">
              <a:spcBef>
                <a:spcPct val="50000"/>
              </a:spcBef>
            </a:pPr>
            <a:r>
              <a:rPr lang="zh-CN" altLang="en-US" sz="3600" baseline="0">
                <a:latin typeface="黑体" panose="02010609060101010101" pitchFamily="49" charset="-122"/>
                <a:ea typeface="黑体" panose="02010609060101010101" pitchFamily="49" charset="-122"/>
                <a:cs typeface="宋体" panose="02010600030101010101" pitchFamily="2" charset="-122"/>
              </a:rPr>
              <a:t>（</a:t>
            </a:r>
            <a:r>
              <a:rPr lang="en-US" altLang="zh-CN" sz="3600" baseline="0">
                <a:latin typeface="黑体" panose="02010609060101010101" pitchFamily="49" charset="-122"/>
                <a:ea typeface="黑体" panose="02010609060101010101" pitchFamily="49" charset="-122"/>
                <a:cs typeface="宋体" panose="02010600030101010101" pitchFamily="2" charset="-122"/>
              </a:rPr>
              <a:t>1</a:t>
            </a:r>
            <a:r>
              <a:rPr lang="zh-CN" altLang="en-US" sz="3600" baseline="0">
                <a:latin typeface="黑体" panose="02010609060101010101" pitchFamily="49" charset="-122"/>
                <a:ea typeface="黑体" panose="02010609060101010101" pitchFamily="49" charset="-122"/>
                <a:cs typeface="宋体" panose="02010600030101010101" pitchFamily="2" charset="-122"/>
              </a:rPr>
              <a:t>）工业：优先发展重工业</a:t>
            </a:r>
          </a:p>
        </p:txBody>
      </p:sp>
      <p:sp>
        <p:nvSpPr>
          <p:cNvPr id="294920" name="Line 8"/>
          <p:cNvSpPr/>
          <p:nvPr/>
        </p:nvSpPr>
        <p:spPr>
          <a:xfrm>
            <a:off x="7025958" y="4887782"/>
            <a:ext cx="862013" cy="0"/>
          </a:xfrm>
          <a:prstGeom prst="line">
            <a:avLst/>
          </a:prstGeom>
          <a:ln w="127000" cap="flat" cmpd="sng">
            <a:solidFill>
              <a:schemeClr val="tx1"/>
            </a:solidFill>
            <a:prstDash val="solid"/>
            <a:round/>
            <a:headEnd type="none" w="med" len="med"/>
            <a:tailEnd type="triangle" w="med" len="med"/>
          </a:ln>
        </p:spPr>
        <p:txBody>
          <a:bodyPr/>
          <a:lstStyle>
            <a:defPPr/>
          </a:lstStyle>
          <a:p>
            <a:pPr/>
          </a:p>
        </p:txBody>
      </p:sp>
      <p:sp>
        <p:nvSpPr>
          <p:cNvPr id="6" name="Rectangle 2"/>
          <p:cNvSpPr/>
          <p:nvPr/>
        </p:nvSpPr>
        <p:spPr>
          <a:xfrm>
            <a:off x="332740" y="3365818"/>
            <a:ext cx="6402070" cy="3094990"/>
          </a:xfrm>
          <a:prstGeom prst="rect">
            <a:avLst/>
          </a:prstGeom>
          <a:solidFill>
            <a:schemeClr val="bg1"/>
          </a:solidFill>
          <a:ln w="3175" cap="flat" cmpd="sng">
            <a:solidFill>
              <a:schemeClr val="tx1"/>
            </a:solidFill>
            <a:prstDash val="solid"/>
            <a:miter/>
            <a:headEnd type="none" w="med" len="med"/>
            <a:tailEnd type="none" w="med" len="med"/>
          </a:ln>
        </p:spPr>
        <p:txBody>
          <a:bodyPr anchor="t"/>
          <a:lstStyle>
            <a:defPPr/>
          </a:lstStyle>
          <a:p>
            <a:pPr indent="0" algn="just" eaLnBrk="0" fontAlgn="auto" hangingPunct="0">
              <a:lnSpc>
                <a:spcPct val="100000"/>
              </a:lnSpc>
              <a:spcBef>
                <a:spcPct val="0"/>
              </a:spcBef>
            </a:pPr>
            <a:r>
              <a:rPr lang="zh-CN" altLang="en-US" sz="3200">
                <a:latin typeface="楷体" panose="02010609060101010101" pitchFamily="49" charset="-122"/>
                <a:ea typeface="楷体" panose="02010609060101010101" pitchFamily="49" charset="-122"/>
                <a:cs typeface="宋体" panose="02010600030101010101" pitchFamily="2" charset="-122"/>
              </a:rPr>
              <a:t>斯大林认为：个体农民不能生产出更多的粮食，新经济政策时期产生了富农囤积粮食、投机倒把的问题，因此，必须实行</a:t>
            </a:r>
            <a:r>
              <a:rPr lang="zh-CN" altLang="en-US" sz="3200">
                <a:solidFill>
                  <a:srgbClr val="FF0000"/>
                </a:solidFill>
                <a:latin typeface="楷体" panose="02010609060101010101" pitchFamily="49" charset="-122"/>
                <a:ea typeface="楷体" panose="02010609060101010101" pitchFamily="49" charset="-122"/>
                <a:cs typeface="宋体" panose="02010600030101010101" pitchFamily="2" charset="-122"/>
              </a:rPr>
              <a:t>农业集体化</a:t>
            </a:r>
            <a:r>
              <a:rPr lang="zh-CN" altLang="en-US" sz="3200">
                <a:latin typeface="楷体" panose="02010609060101010101" pitchFamily="49" charset="-122"/>
                <a:ea typeface="楷体" panose="02010609060101010101" pitchFamily="49" charset="-122"/>
                <a:cs typeface="宋体" panose="02010600030101010101" pitchFamily="2" charset="-122"/>
              </a:rPr>
              <a:t>，改变农村所有制形式。</a:t>
            </a:r>
          </a:p>
          <a:p>
            <a:pPr indent="0" algn="just" eaLnBrk="0" fontAlgn="auto" hangingPunct="0">
              <a:lnSpc>
                <a:spcPct val="100000"/>
              </a:lnSpc>
              <a:spcBef>
                <a:spcPct val="0"/>
              </a:spcBef>
            </a:pPr>
            <a:r>
              <a:rPr lang="en-US" altLang="zh-CN" sz="3200">
                <a:latin typeface="楷体" panose="02010609060101010101" pitchFamily="49" charset="-122"/>
                <a:ea typeface="楷体" panose="02010609060101010101" pitchFamily="49" charset="-122"/>
                <a:cs typeface="宋体" panose="02010600030101010101" pitchFamily="2" charset="-122"/>
              </a:rPr>
              <a:t>              ——</a:t>
            </a:r>
            <a:r>
              <a:rPr lang="zh-CN" altLang="en-US" sz="3200">
                <a:latin typeface="楷体" panose="02010609060101010101" pitchFamily="49" charset="-122"/>
                <a:ea typeface="楷体" panose="02010609060101010101" pitchFamily="49" charset="-122"/>
                <a:cs typeface="宋体" panose="02010600030101010101" pitchFamily="2" charset="-122"/>
              </a:rPr>
              <a:t>《世界历史》</a:t>
            </a:r>
          </a:p>
          <a:p>
            <a:pPr indent="0" algn="just" eaLnBrk="0" fontAlgn="auto" hangingPunct="0">
              <a:lnSpc>
                <a:spcPct val="100000"/>
              </a:lnSpc>
              <a:spcBef>
                <a:spcPct val="0"/>
              </a:spcBef>
            </a:pPr>
            <a:r>
              <a:rPr lang="zh-CN" altLang="en-US" sz="3200">
                <a:latin typeface="宋体" panose="02010600030101010101" pitchFamily="2" charset="-122"/>
                <a:ea typeface="宋体" panose="02010600030101010101" pitchFamily="2" charset="-122"/>
                <a:cs typeface="宋体" panose="02010600030101010101" pitchFamily="2" charset="-122"/>
              </a:rPr>
              <a:t> </a:t>
            </a:r>
          </a:p>
        </p:txBody>
      </p:sp>
      <p:sp>
        <p:nvSpPr>
          <p:cNvPr id="7" name="Text Box 5"/>
          <p:cNvSpPr txBox="1">
            <a:spLocks noChangeArrowheads="1"/>
          </p:cNvSpPr>
          <p:nvPr/>
        </p:nvSpPr>
        <p:spPr bwMode="auto">
          <a:xfrm>
            <a:off x="8001952" y="4283075"/>
            <a:ext cx="3991610" cy="1260475"/>
          </a:xfrm>
          <a:prstGeom prst="rect">
            <a:avLst/>
          </a:prstGeom>
          <a:solidFill>
            <a:schemeClr val="bg1">
              <a:lumMod val="95000"/>
            </a:schemeClr>
          </a:solidFill>
          <a:ln>
            <a:solidFill>
              <a:schemeClr val="accent1"/>
            </a:solidFill>
          </a:ln>
          <a:effectLst/>
        </p:spPr>
        <p:txBody>
          <a:bodyPr wrap="square">
            <a:spAutoFit/>
          </a:bodyPr>
          <a:lstStyle>
            <a:defPPr/>
          </a:lstStyle>
          <a:p>
            <a:pPr marR="0">
              <a:spcBef>
                <a:spcPct val="50000"/>
              </a:spcBef>
              <a:buClrTx/>
              <a:buSzTx/>
              <a:buFontTx/>
              <a:buNone/>
              <a:defRPr/>
            </a:pPr>
            <a:r>
              <a:rPr kumimoji="0" lang="zh-CN" altLang="en-US" sz="4000" b="1" i="0" kern="1200" cap="none" spc="0" normalizeH="0" baseline="0" noProof="0">
                <a:effectLst>
                  <a:outerShdw blurRad="38100" dist="38100" dir="2700000" algn="tl">
                    <a:srgbClr val="C0C0C0"/>
                  </a:outerShdw>
                </a:effectLst>
                <a:latin typeface="微软雅黑" panose="020b0503020204020204" charset="-122"/>
                <a:ea typeface="微软雅黑"/>
                <a:cs typeface="+mn-cs"/>
              </a:rPr>
              <a:t> </a:t>
            </a:r>
            <a:r>
              <a:rPr lang="zh-CN" altLang="en-US" sz="3600">
                <a:latin typeface="黑体" panose="02010609060101010101" pitchFamily="49" charset="-122"/>
                <a:ea typeface="黑体" panose="02010609060101010101" pitchFamily="49" charset="-122"/>
                <a:cs typeface="宋体" panose="02010600030101010101" pitchFamily="2" charset="-122"/>
              </a:rPr>
              <a:t>（</a:t>
            </a:r>
            <a:r>
              <a:rPr lang="en-US" altLang="zh-CN" sz="3600">
                <a:latin typeface="黑体" panose="02010609060101010101" pitchFamily="49" charset="-122"/>
                <a:ea typeface="黑体" panose="02010609060101010101" pitchFamily="49" charset="-122"/>
                <a:cs typeface="宋体" panose="02010600030101010101" pitchFamily="2" charset="-122"/>
              </a:rPr>
              <a:t>2</a:t>
            </a:r>
            <a:r>
              <a:rPr lang="zh-CN" altLang="en-US" sz="3600">
                <a:latin typeface="黑体" panose="02010609060101010101" pitchFamily="49" charset="-122"/>
                <a:ea typeface="黑体" panose="02010609060101010101" pitchFamily="49" charset="-122"/>
                <a:cs typeface="宋体" panose="02010600030101010101" pitchFamily="2" charset="-122"/>
              </a:rPr>
              <a:t>）农业：农业集体化（集体农庄）</a:t>
            </a:r>
          </a:p>
        </p:txBody>
      </p:sp>
    </p:spTree>
    <p:custDataLst>
      <p:tags r:id="rId2"/>
    </p:custDataLst>
  </p:cSld>
  <p:clrMapOvr>
    <a:masterClrMapping/>
  </p:clrMapOvr>
  <p:transition advTm="1973">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4916"/>
                                        </p:tgtEl>
                                        <p:attrNameLst>
                                          <p:attrName>style.visibility</p:attrName>
                                        </p:attrNameLst>
                                      </p:cBhvr>
                                      <p:to>
                                        <p:strVal val="visible"/>
                                      </p:to>
                                    </p:set>
                                    <p:anim calcmode="lin" valueType="num">
                                      <p:cBhvr additive="base">
                                        <p:cTn id="7" dur="500" fill="hold"/>
                                        <p:tgtEl>
                                          <p:spTgt spid="294916"/>
                                        </p:tgtEl>
                                        <p:attrNameLst>
                                          <p:attrName>ppt_x</p:attrName>
                                        </p:attrNameLst>
                                      </p:cBhvr>
                                      <p:tavLst>
                                        <p:tav tm="0">
                                          <p:val>
                                            <p:strVal val="#ppt_x"/>
                                          </p:val>
                                        </p:tav>
                                        <p:tav tm="100000">
                                          <p:val>
                                            <p:strVal val="#ppt_x"/>
                                          </p:val>
                                        </p:tav>
                                      </p:tavLst>
                                    </p:anim>
                                    <p:anim calcmode="lin" valueType="num">
                                      <p:cBhvr additive="base">
                                        <p:cTn id="8" dur="500" fill="hold"/>
                                        <p:tgtEl>
                                          <p:spTgt spid="294916"/>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2949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8" presetClass="entr" presetSubtype="1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strips(downLeft)">
                                      <p:cBhvr>
                                        <p:cTn id="20" dur="500"/>
                                        <p:tgtEl>
                                          <p:spTgt spid="7"/>
                                        </p:tgtEl>
                                      </p:cBhvr>
                                    </p:animEffect>
                                  </p:childTnLst>
                                </p:cTn>
                              </p:par>
                              <p:par>
                                <p:cTn id="21" presetID="1" presetClass="entr" presetSubtype="0" fill="hold" nodeType="withEffect">
                                  <p:stCondLst>
                                    <p:cond delay="0"/>
                                  </p:stCondLst>
                                  <p:childTnLst>
                                    <p:set>
                                      <p:cBhvr>
                                        <p:cTn id="22" dur="1" fill="hold">
                                          <p:stCondLst>
                                            <p:cond delay="0"/>
                                          </p:stCondLst>
                                        </p:cTn>
                                        <p:tgtEl>
                                          <p:spTgt spid="2949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6" grpId="0"/>
      <p:bldP spid="6" grpId="0"/>
      <p:bldP spid="7"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977391" y="888390"/>
            <a:ext cx="5213433" cy="3046988"/>
          </a:xfrm>
          <a:prstGeom prst="rect">
            <a:avLst/>
          </a:prstGeom>
          <a:solidFill>
            <a:schemeClr val="bg1"/>
          </a:solidFill>
          <a:ln w="9525" cap="flat" cmpd="sng">
            <a:solidFill>
              <a:schemeClr val="tx1"/>
            </a:solidFill>
            <a:prstDash val="solid"/>
            <a:miter/>
            <a:headEnd type="none" w="med" len="med"/>
            <a:tailEnd type="none" w="med" len="med"/>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eaLnBrk="0" fontAlgn="auto" hangingPunct="0">
              <a:lnSpc>
                <a:spcPct val="150000"/>
              </a:lnSpc>
              <a:spcBef>
                <a:spcPct val="0"/>
              </a:spcBef>
            </a:pPr>
            <a:r>
              <a:rPr lang="zh-CN" altLang="en-US" sz="3200">
                <a:latin typeface="楷体" panose="02010609060101010101" pitchFamily="49" charset="-122"/>
                <a:ea typeface="楷体" panose="02010609060101010101" pitchFamily="49" charset="-122"/>
                <a:cs typeface="宋体" panose="02010600030101010101" pitchFamily="2" charset="-122"/>
              </a:rPr>
              <a:t>斯大林认为：社会主义只能实行</a:t>
            </a:r>
            <a:r>
              <a:rPr lang="zh-CN" altLang="en-US" sz="3200">
                <a:solidFill>
                  <a:srgbClr val="FF0000"/>
                </a:solidFill>
                <a:latin typeface="楷体" panose="02010609060101010101" pitchFamily="49" charset="-122"/>
                <a:ea typeface="楷体" panose="02010609060101010101" pitchFamily="49" charset="-122"/>
                <a:cs typeface="宋体" panose="02010600030101010101" pitchFamily="2" charset="-122"/>
              </a:rPr>
              <a:t>计划经济</a:t>
            </a:r>
            <a:r>
              <a:rPr lang="zh-CN" altLang="en-US" sz="3200">
                <a:latin typeface="楷体" panose="02010609060101010101" pitchFamily="49" charset="-122"/>
                <a:ea typeface="楷体" panose="02010609060101010101" pitchFamily="49" charset="-122"/>
                <a:cs typeface="宋体" panose="02010600030101010101" pitchFamily="2" charset="-122"/>
              </a:rPr>
              <a:t>，社会主义所有制越</a:t>
            </a:r>
            <a:r>
              <a:rPr lang="zh-CN" altLang="en-US" sz="3200">
                <a:solidFill>
                  <a:srgbClr val="FF0000"/>
                </a:solidFill>
                <a:latin typeface="楷体" panose="02010609060101010101" pitchFamily="49" charset="-122"/>
                <a:ea typeface="楷体" panose="02010609060101010101" pitchFamily="49" charset="-122"/>
                <a:cs typeface="宋体" panose="02010600030101010101" pitchFamily="2" charset="-122"/>
              </a:rPr>
              <a:t>公</a:t>
            </a:r>
            <a:r>
              <a:rPr lang="zh-CN" altLang="en-US" sz="3200">
                <a:latin typeface="楷体" panose="02010609060101010101" pitchFamily="49" charset="-122"/>
                <a:ea typeface="楷体" panose="02010609060101010101" pitchFamily="49" charset="-122"/>
                <a:cs typeface="宋体" panose="02010600030101010101" pitchFamily="2" charset="-122"/>
              </a:rPr>
              <a:t>就越优越。</a:t>
            </a:r>
            <a:endParaRPr lang="en-US" altLang="zh-CN" sz="3200">
              <a:latin typeface="楷体" panose="02010609060101010101" pitchFamily="49" charset="-122"/>
              <a:ea typeface="楷体" panose="02010609060101010101" pitchFamily="49" charset="-122"/>
              <a:cs typeface="宋体" pitchFamily="2" charset="-122"/>
            </a:endParaRPr>
          </a:p>
          <a:p>
            <a:pPr eaLnBrk="0" fontAlgn="auto" hangingPunct="0">
              <a:lnSpc>
                <a:spcPct val="150000"/>
              </a:lnSpc>
              <a:spcBef>
                <a:spcPct val="0"/>
              </a:spcBef>
            </a:pPr>
            <a:r>
              <a:rPr lang="en-US" altLang="zh-CN" sz="3200">
                <a:latin typeface="楷体" panose="02010609060101010101" pitchFamily="49" charset="-122"/>
                <a:ea typeface="楷体" panose="02010609060101010101" pitchFamily="49" charset="-122"/>
                <a:cs typeface="宋体" panose="02010600030101010101" pitchFamily="2" charset="-122"/>
              </a:rPr>
              <a:t>        ——《</a:t>
            </a:r>
            <a:r>
              <a:rPr lang="zh-CN" altLang="en-US" sz="3200">
                <a:latin typeface="楷体" panose="02010609060101010101" pitchFamily="49" charset="-122"/>
                <a:ea typeface="楷体" panose="02010609060101010101" pitchFamily="49" charset="-122"/>
                <a:cs typeface="宋体" panose="02010600030101010101" pitchFamily="2" charset="-122"/>
              </a:rPr>
              <a:t>世界历史</a:t>
            </a:r>
            <a:r>
              <a:rPr lang="en-US" altLang="zh-CN" sz="3200">
                <a:latin typeface="楷体" panose="02010609060101010101" pitchFamily="49" charset="-122"/>
                <a:ea typeface="楷体" panose="02010609060101010101" pitchFamily="49" charset="-122"/>
                <a:cs typeface="宋体" panose="02010600030101010101" pitchFamily="2" charset="-122"/>
              </a:rPr>
              <a:t>》</a:t>
            </a:r>
          </a:p>
        </p:txBody>
      </p:sp>
      <p:sp>
        <p:nvSpPr>
          <p:cNvPr id="3" name="直接连接符 2"/>
          <p:cNvSpPr/>
          <p:nvPr/>
        </p:nvSpPr>
        <p:spPr>
          <a:xfrm>
            <a:off x="6238122" y="2354175"/>
            <a:ext cx="1128063" cy="1"/>
          </a:xfrm>
          <a:prstGeom prst="line">
            <a:avLst/>
          </a:prstGeom>
          <a:ln w="155575" cap="flat" cmpd="sng">
            <a:solidFill>
              <a:schemeClr val="tx1"/>
            </a:solidFill>
            <a:prstDash val="solid"/>
            <a:headEnd type="none" w="med" len="med"/>
            <a:tailEnd type="triangle" w="med" len="med"/>
          </a:ln>
        </p:spPr>
        <p:txBody>
          <a:bodyPr/>
          <a:lstStyle>
            <a:defPPr/>
          </a:lstStyle>
          <a:p>
            <a:pPr/>
          </a:p>
        </p:txBody>
      </p:sp>
      <p:sp>
        <p:nvSpPr>
          <p:cNvPr id="4" name="文本框 309254"/>
          <p:cNvSpPr txBox="1"/>
          <p:nvPr/>
        </p:nvSpPr>
        <p:spPr>
          <a:xfrm>
            <a:off x="7497331" y="1754011"/>
            <a:ext cx="3964199" cy="1200329"/>
          </a:xfrm>
          <a:prstGeom prst="rect">
            <a:avLst/>
          </a:prstGeom>
          <a:solidFill>
            <a:schemeClr val="bg1">
              <a:lumMod val="95000"/>
            </a:schemeClr>
          </a:solidFill>
          <a:ln w="9525">
            <a:solidFill>
              <a:srgbClr val="C00000"/>
            </a:solid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3600">
                <a:latin typeface="黑体" panose="02010609060101010101" pitchFamily="49" charset="-122"/>
                <a:ea typeface="黑体" panose="02010609060101010101" pitchFamily="49" charset="-122"/>
                <a:cs typeface="宋体" panose="02010600030101010101" pitchFamily="2" charset="-122"/>
              </a:rPr>
              <a:t>（</a:t>
            </a:r>
            <a:r>
              <a:rPr lang="en-US" altLang="zh-CN" sz="3600">
                <a:latin typeface="黑体" panose="02010609060101010101" pitchFamily="49" charset="-122"/>
                <a:ea typeface="黑体" panose="02010609060101010101" pitchFamily="49" charset="-122"/>
                <a:cs typeface="宋体" panose="02010600030101010101" pitchFamily="2" charset="-122"/>
              </a:rPr>
              <a:t>3</a:t>
            </a:r>
            <a:r>
              <a:rPr lang="zh-CN" altLang="en-US" sz="3600">
                <a:latin typeface="黑体" panose="02010609060101010101" pitchFamily="49" charset="-122"/>
                <a:ea typeface="黑体" panose="02010609060101010101" pitchFamily="49" charset="-122"/>
                <a:cs typeface="宋体" panose="02010600030101010101" pitchFamily="2" charset="-122"/>
              </a:rPr>
              <a:t>）经济体制：实行单一的公有制</a:t>
            </a:r>
          </a:p>
        </p:txBody>
      </p:sp>
      <p:sp>
        <p:nvSpPr>
          <p:cNvPr id="5" name="矩形 4"/>
          <p:cNvSpPr/>
          <p:nvPr/>
        </p:nvSpPr>
        <p:spPr>
          <a:xfrm>
            <a:off x="920118" y="4390918"/>
            <a:ext cx="10541411" cy="2039341"/>
          </a:xfrm>
          <a:prstGeom prst="rect">
            <a:avLst/>
          </a:prstGeom>
          <a:solidFill>
            <a:schemeClr val="tx1"/>
          </a:solidFill>
          <a:ln w="28575" cap="flat" cmpd="sng">
            <a:noFill/>
            <a:prstDash val="solid"/>
            <a:miter/>
            <a:headEnd type="none" w="med" len="med"/>
            <a:tailEnd type="none" w="med" len="med"/>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nSpc>
                <a:spcPts val="5300"/>
              </a:lnSpc>
            </a:pPr>
            <a:r>
              <a:rPr lang="zh-CN" altLang="en-US" sz="3600">
                <a:solidFill>
                  <a:schemeClr val="bg1"/>
                </a:solidFill>
                <a:latin typeface="黑体" panose="02010609060101010101" pitchFamily="49" charset="-122"/>
                <a:ea typeface="黑体" panose="02010609060101010101" pitchFamily="49" charset="-122"/>
              </a:rPr>
              <a:t>斯大林模式</a:t>
            </a:r>
            <a:endParaRPr lang="en-US" altLang="zh-CN" sz="3600">
              <a:solidFill>
                <a:schemeClr val="bg1"/>
              </a:solidFill>
              <a:latin typeface="黑体" pitchFamily="49" charset="-122"/>
              <a:ea typeface="黑体" pitchFamily="49" charset="-122"/>
            </a:endParaRPr>
          </a:p>
          <a:p>
            <a:pPr>
              <a:lnSpc>
                <a:spcPts val="5300"/>
              </a:lnSpc>
            </a:pPr>
            <a:r>
              <a:rPr lang="en-US" altLang="zh-CN" sz="3600">
                <a:solidFill>
                  <a:schemeClr val="bg1"/>
                </a:solidFill>
                <a:latin typeface="黑体" panose="02010609060101010101" pitchFamily="49" charset="-122"/>
                <a:ea typeface="黑体" panose="02010609060101010101" pitchFamily="49" charset="-122"/>
              </a:rPr>
              <a:t>=</a:t>
            </a:r>
            <a:r>
              <a:rPr lang="zh-CN" altLang="en-US" sz="3600">
                <a:solidFill>
                  <a:schemeClr val="bg1"/>
                </a:solidFill>
                <a:latin typeface="黑体" panose="02010609060101010101" pitchFamily="49" charset="-122"/>
                <a:ea typeface="黑体" panose="02010609060101010101" pitchFamily="49" charset="-122"/>
              </a:rPr>
              <a:t>优先发展重工业 </a:t>
            </a:r>
            <a:r>
              <a:rPr lang="en-US" altLang="zh-CN" sz="3600">
                <a:solidFill>
                  <a:schemeClr val="bg1"/>
                </a:solidFill>
                <a:latin typeface="黑体" panose="02010609060101010101" pitchFamily="49" charset="-122"/>
                <a:ea typeface="黑体" panose="02010609060101010101" pitchFamily="49" charset="-122"/>
              </a:rPr>
              <a:t>+</a:t>
            </a:r>
            <a:r>
              <a:rPr lang="zh-CN" altLang="en-US" sz="3600">
                <a:solidFill>
                  <a:schemeClr val="bg1"/>
                </a:solidFill>
                <a:latin typeface="黑体" panose="02010609060101010101" pitchFamily="49" charset="-122"/>
                <a:ea typeface="黑体" panose="02010609060101010101" pitchFamily="49" charset="-122"/>
              </a:rPr>
              <a:t>农业集体化</a:t>
            </a:r>
            <a:r>
              <a:rPr lang="en-US" altLang="zh-CN" sz="3600">
                <a:solidFill>
                  <a:schemeClr val="bg1"/>
                </a:solidFill>
                <a:latin typeface="黑体" panose="02010609060101010101" pitchFamily="49" charset="-122"/>
                <a:ea typeface="黑体" panose="02010609060101010101" pitchFamily="49" charset="-122"/>
              </a:rPr>
              <a:t>+</a:t>
            </a:r>
            <a:r>
              <a:rPr lang="zh-CN" altLang="en-US" sz="3600">
                <a:solidFill>
                  <a:schemeClr val="bg1"/>
                </a:solidFill>
                <a:latin typeface="黑体" panose="02010609060101010101" pitchFamily="49" charset="-122"/>
                <a:ea typeface="黑体" panose="02010609060101010101" pitchFamily="49" charset="-122"/>
              </a:rPr>
              <a:t>单一公有制</a:t>
            </a:r>
            <a:r>
              <a:rPr lang="en-US" altLang="zh-CN" sz="3600">
                <a:solidFill>
                  <a:schemeClr val="bg1"/>
                </a:solidFill>
                <a:latin typeface="黑体" panose="02010609060101010101" pitchFamily="49" charset="-122"/>
                <a:ea typeface="黑体" panose="02010609060101010101" pitchFamily="49" charset="-122"/>
              </a:rPr>
              <a:t>+</a:t>
            </a:r>
            <a:r>
              <a:rPr lang="zh-CN" altLang="en-US" sz="3600">
                <a:solidFill>
                  <a:schemeClr val="bg1"/>
                </a:solidFill>
                <a:latin typeface="黑体" panose="02010609060101010101" pitchFamily="49" charset="-122"/>
                <a:ea typeface="黑体" panose="02010609060101010101" pitchFamily="49" charset="-122"/>
              </a:rPr>
              <a:t>高度集中的政治体制</a:t>
            </a:r>
          </a:p>
        </p:txBody>
      </p:sp>
    </p:spTree>
    <p:custDataLst>
      <p:tags r:id="rId2"/>
    </p:custDataLst>
  </p:cSld>
  <p:clrMapOvr>
    <a:masterClrMapping/>
  </p:clrMapOvr>
  <p:transition advTm="93604">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7">
            <a:alphaModFix amt="44000"/>
            <a:extLst>
              <a:ext uri="{BEBA8EAE-BF5A-486C-A8C5-ECC9F3942E4B}">
                <a14:imgProps xmlns:a14="http://schemas.microsoft.com/office/drawing/2010/main">
                  <a14:imgLayer r:embed="rId8">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pic>
        <p:nvPicPr>
          <p:cNvPr id="2" name="图片 1"/>
          <p:cNvPicPr>
            <a:picLocks noChangeAspect="1"/>
          </p:cNvPicPr>
          <p:nvPr>
            <p:custDataLst>
              <p:tags r:id="rId4"/>
            </p:custDataLst>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361315"/>
            <a:ext cx="5728335" cy="1924050"/>
          </a:xfrm>
          <a:prstGeom prst="rect">
            <a:avLst/>
          </a:prstGeom>
        </p:spPr>
      </p:pic>
      <p:sp>
        <p:nvSpPr>
          <p:cNvPr id="3" name="TextBox 2"/>
          <p:cNvSpPr txBox="1"/>
          <p:nvPr/>
        </p:nvSpPr>
        <p:spPr>
          <a:xfrm>
            <a:off x="1002710" y="277544"/>
            <a:ext cx="1861457" cy="646331"/>
          </a:xfrm>
          <a:prstGeom prst="rect">
            <a:avLst/>
          </a:prstGeom>
          <a:noFill/>
        </p:spPr>
        <p:txBody>
          <a:bodyPr wrap="square" rtlCol="0">
            <a:spAutoFit/>
          </a:bodyPr>
          <a:lstStyle>
            <a:defPPr/>
          </a:lstStyle>
          <a:p>
            <a:pPr/>
            <a:r>
              <a:rPr lang="zh-CN" altLang="en-US" sz="3600">
                <a:solidFill>
                  <a:srgbClr val="FF0000"/>
                </a:solidFill>
              </a:rPr>
              <a:t>评价</a:t>
            </a:r>
          </a:p>
        </p:txBody>
      </p:sp>
      <p:sp>
        <p:nvSpPr>
          <p:cNvPr id="4" name="Rectangle 2"/>
          <p:cNvSpPr/>
          <p:nvPr/>
        </p:nvSpPr>
        <p:spPr>
          <a:xfrm>
            <a:off x="5306558" y="286942"/>
            <a:ext cx="6727599" cy="762000"/>
          </a:xfrm>
          <a:prstGeom prst="rect">
            <a:avLst/>
          </a:prstGeom>
          <a:no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20000"/>
              </a:spcBef>
            </a:pPr>
            <a:r>
              <a:rPr lang="zh-CN" altLang="en-US" sz="4400">
                <a:latin typeface="黑体" panose="02010609060101010101" pitchFamily="49" charset="-122"/>
                <a:ea typeface="黑体" panose="02010609060101010101" pitchFamily="49" charset="-122"/>
              </a:rPr>
              <a:t>【一个令人惊叹的传奇】</a:t>
            </a:r>
          </a:p>
        </p:txBody>
      </p:sp>
      <p:pic>
        <p:nvPicPr>
          <p:cNvPr id="5" name="Picture 5" descr="工业化数字"/>
          <p:cNvPicPr>
            <a:picLocks noChangeAspect="1"/>
          </p:cNvPicPr>
          <p:nvPr/>
        </p:nvPicPr>
        <p:blipFill>
          <a:blip r:embed="rId5"/>
          <a:stretch>
            <a:fillRect/>
          </a:stretch>
        </p:blipFill>
        <p:spPr>
          <a:xfrm>
            <a:off x="462641" y="2693493"/>
            <a:ext cx="7722191" cy="3130283"/>
          </a:xfrm>
          <a:prstGeom prst="rect">
            <a:avLst/>
          </a:prstGeom>
          <a:noFill/>
          <a:ln w="9525">
            <a:noFill/>
          </a:ln>
        </p:spPr>
      </p:pic>
      <p:sp>
        <p:nvSpPr>
          <p:cNvPr id="6" name="Text Box 11"/>
          <p:cNvSpPr txBox="1"/>
          <p:nvPr/>
        </p:nvSpPr>
        <p:spPr>
          <a:xfrm>
            <a:off x="394968" y="1048942"/>
            <a:ext cx="11297885" cy="1384995"/>
          </a:xfrm>
          <a:prstGeom prst="rect">
            <a:avLst/>
          </a:prstGeom>
          <a:solidFill>
            <a:srgbClr val="000000"/>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r>
              <a:rPr lang="zh-CN" altLang="en-US" sz="2800" b="1">
                <a:solidFill>
                  <a:schemeClr val="bg1"/>
                </a:solidFill>
                <a:latin typeface="黑体" panose="02010609060101010101" pitchFamily="49" charset="-122"/>
                <a:ea typeface="黑体" panose="02010609060101010101" pitchFamily="49" charset="-122"/>
              </a:rPr>
              <a:t>积极作用：</a:t>
            </a:r>
            <a:endParaRPr lang="en-US" altLang="zh-CN" sz="2800" b="1">
              <a:solidFill>
                <a:schemeClr val="bg1"/>
              </a:solidFill>
              <a:latin typeface="黑体" pitchFamily="49" charset="-122"/>
              <a:ea typeface="黑体" pitchFamily="49" charset="-122"/>
            </a:endParaRPr>
          </a:p>
          <a:p>
            <a:pPr/>
            <a:r>
              <a:rPr lang="en-US" altLang="zh-CN" sz="2800" b="1">
                <a:solidFill>
                  <a:schemeClr val="bg1"/>
                </a:solidFill>
                <a:latin typeface="黑体" panose="02010609060101010101" pitchFamily="49" charset="-122"/>
                <a:ea typeface="黑体" panose="02010609060101010101" pitchFamily="49" charset="-122"/>
              </a:rPr>
              <a:t>1</a:t>
            </a:r>
            <a:r>
              <a:rPr lang="zh-CN" altLang="en-US" sz="2800" b="1">
                <a:solidFill>
                  <a:schemeClr val="bg1"/>
                </a:solidFill>
                <a:latin typeface="黑体" panose="02010609060101010101" pitchFamily="49" charset="-122"/>
                <a:ea typeface="黑体" panose="02010609060101010101" pitchFamily="49" charset="-122"/>
              </a:rPr>
              <a:t>：在较短时间里实现了经济的快速发展，实现了工业化，与西方国家的经济大危机形成鲜明对比；</a:t>
            </a:r>
            <a:r>
              <a:rPr lang="zh-CN" altLang="en-US" sz="2800" b="1">
                <a:latin typeface="黑体" panose="02010609060101010101" pitchFamily="49" charset="-122"/>
                <a:ea typeface="黑体" panose="02010609060101010101" pitchFamily="49" charset="-122"/>
              </a:rPr>
              <a:t>　　　　　　　　</a:t>
            </a:r>
          </a:p>
        </p:txBody>
      </p:sp>
      <p:pic>
        <p:nvPicPr>
          <p:cNvPr id="7" name="图片 6"/>
          <p:cNvPicPr>
            <a:picLocks noChangeAspect="1"/>
          </p:cNvPicPr>
          <p:nvPr/>
        </p:nvPicPr>
        <p:blipFill>
          <a:blip r:embed="rId6"/>
          <a:stretch>
            <a:fillRect/>
          </a:stretch>
        </p:blipFill>
        <p:spPr>
          <a:xfrm>
            <a:off x="8165944" y="2665396"/>
            <a:ext cx="3569666" cy="3130283"/>
          </a:xfrm>
          <a:prstGeom prst="rect">
            <a:avLst/>
          </a:prstGeom>
        </p:spPr>
      </p:pic>
      <p:sp>
        <p:nvSpPr>
          <p:cNvPr id="8" name="文本框 315401"/>
          <p:cNvSpPr txBox="1"/>
          <p:nvPr/>
        </p:nvSpPr>
        <p:spPr>
          <a:xfrm>
            <a:off x="380999" y="3476269"/>
            <a:ext cx="11354611" cy="2677656"/>
          </a:xfrm>
          <a:prstGeom prst="rect">
            <a:avLst/>
          </a:prstGeom>
          <a:solidFill>
            <a:schemeClr val="bg1"/>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0"/>
              </a:spcBef>
            </a:pPr>
            <a:r>
              <a:rPr lang="en-US" altLang="zh-CN" sz="2800">
                <a:latin typeface="楷体" panose="02010609060101010101" pitchFamily="49" charset="-122"/>
                <a:ea typeface="楷体" panose="02010609060101010101" pitchFamily="49" charset="-122"/>
              </a:rPr>
              <a:t>    </a:t>
            </a:r>
            <a:r>
              <a:rPr lang="zh-CN" altLang="en-US" sz="2800">
                <a:latin typeface="楷体" panose="02010609060101010101" pitchFamily="49" charset="-122"/>
                <a:ea typeface="楷体" panose="02010609060101010101" pitchFamily="49" charset="-122"/>
              </a:rPr>
              <a:t>人类社会自此有了</a:t>
            </a:r>
            <a:r>
              <a:rPr lang="zh-CN" altLang="en-US" sz="2800">
                <a:solidFill>
                  <a:srgbClr val="FF0000"/>
                </a:solidFill>
                <a:latin typeface="楷体" panose="02010609060101010101" pitchFamily="49" charset="-122"/>
                <a:ea typeface="楷体" panose="02010609060101010101" pitchFamily="49" charset="-122"/>
              </a:rPr>
              <a:t>两种现代化途径</a:t>
            </a:r>
            <a:r>
              <a:rPr lang="zh-CN" altLang="en-US" sz="2800">
                <a:latin typeface="楷体" panose="02010609060101010101" pitchFamily="49" charset="-122"/>
                <a:ea typeface="楷体" panose="02010609060101010101" pitchFamily="49" charset="-122"/>
              </a:rPr>
              <a:t>，即以英国为代表的</a:t>
            </a:r>
            <a:r>
              <a:rPr lang="zh-CN" altLang="en-US" sz="2800">
                <a:solidFill>
                  <a:srgbClr val="FF0000"/>
                </a:solidFill>
                <a:latin typeface="楷体" panose="02010609060101010101" pitchFamily="49" charset="-122"/>
                <a:ea typeface="楷体" panose="02010609060101010101" pitchFamily="49" charset="-122"/>
              </a:rPr>
              <a:t>资本主义现代化途径</a:t>
            </a:r>
            <a:r>
              <a:rPr lang="zh-CN" altLang="en-US" sz="2800">
                <a:latin typeface="楷体" panose="02010609060101010101" pitchFamily="49" charset="-122"/>
                <a:ea typeface="楷体" panose="02010609060101010101" pitchFamily="49" charset="-122"/>
              </a:rPr>
              <a:t>和以斯大林模式为代表的</a:t>
            </a:r>
            <a:r>
              <a:rPr lang="zh-CN" altLang="en-US" sz="2800">
                <a:solidFill>
                  <a:srgbClr val="FF0000"/>
                </a:solidFill>
                <a:latin typeface="楷体" panose="02010609060101010101" pitchFamily="49" charset="-122"/>
                <a:ea typeface="楷体" panose="02010609060101010101" pitchFamily="49" charset="-122"/>
              </a:rPr>
              <a:t>社会主义现代化途径</a:t>
            </a:r>
            <a:r>
              <a:rPr lang="zh-CN" altLang="en-US" sz="2800">
                <a:latin typeface="楷体" panose="02010609060101010101" pitchFamily="49" charset="-122"/>
                <a:ea typeface="楷体" panose="02010609060101010101" pitchFamily="49" charset="-122"/>
              </a:rPr>
              <a:t>。前者走的是轻工业先行，通过市场调节经济生活的道路，</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后者走的是重工业先行的道路，中央政府通过强有力的计划手段对包括经济活动在内的全部社会生活进行全面干预。</a:t>
            </a:r>
          </a:p>
          <a:p>
            <a:pPr>
              <a:spcBef>
                <a:spcPct val="0"/>
              </a:spcBef>
            </a:pPr>
            <a:r>
              <a:rPr lang="zh-CN" altLang="en-US" sz="2800">
                <a:latin typeface="楷体" panose="02010609060101010101" pitchFamily="49" charset="-122"/>
                <a:ea typeface="楷体" panose="02010609060101010101" pitchFamily="49" charset="-122"/>
              </a:rPr>
              <a:t>                        </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沈宗武所著</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斯大林模式的现代省思 </a:t>
            </a:r>
            <a:r>
              <a:rPr lang="en-US" altLang="zh-CN" sz="2800">
                <a:latin typeface="楷体" panose="02010609060101010101" pitchFamily="49" charset="-122"/>
                <a:ea typeface="楷体" panose="02010609060101010101" pitchFamily="49" charset="-122"/>
              </a:rPr>
              <a:t>》</a:t>
            </a:r>
          </a:p>
        </p:txBody>
      </p:sp>
      <p:sp>
        <p:nvSpPr>
          <p:cNvPr id="9" name="Text Box 11"/>
          <p:cNvSpPr txBox="1"/>
          <p:nvPr/>
        </p:nvSpPr>
        <p:spPr>
          <a:xfrm>
            <a:off x="394971" y="2433955"/>
            <a:ext cx="11297882" cy="521970"/>
          </a:xfrm>
          <a:prstGeom prst="rect">
            <a:avLst/>
          </a:prstGeom>
          <a:solidFill>
            <a:srgbClr val="000000"/>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r>
              <a:rPr lang="en-US" altLang="zh-CN" sz="2800" b="1">
                <a:solidFill>
                  <a:schemeClr val="bg1"/>
                </a:solidFill>
                <a:latin typeface="黑体" panose="02010609060101010101" pitchFamily="49" charset="-122"/>
                <a:ea typeface="黑体" panose="02010609060101010101" pitchFamily="49" charset="-122"/>
              </a:rPr>
              <a:t>2</a:t>
            </a:r>
            <a:r>
              <a:rPr lang="zh-CN" altLang="en-US" sz="2800" b="1">
                <a:solidFill>
                  <a:schemeClr val="bg1"/>
                </a:solidFill>
                <a:latin typeface="黑体" panose="02010609060101010101" pitchFamily="49" charset="-122"/>
                <a:ea typeface="黑体" panose="02010609060101010101" pitchFamily="49" charset="-122"/>
              </a:rPr>
              <a:t>：开创了计划经济体制和新型工业化模式；</a:t>
            </a:r>
            <a:endParaRPr lang="zh-CN" altLang="en-US" sz="2800" b="1">
              <a:latin typeface="黑体" panose="02010609060101010101" pitchFamily="49" charset="-122"/>
              <a:ea typeface="黑体" panose="02010609060101010101" pitchFamily="49" charset="-122"/>
            </a:endParaRPr>
          </a:p>
        </p:txBody>
      </p:sp>
      <p:sp>
        <p:nvSpPr>
          <p:cNvPr id="10" name="文本占位符 358402"/>
          <p:cNvSpPr>
            <a:spLocks noGrp="1"/>
          </p:cNvSpPr>
          <p:nvPr/>
        </p:nvSpPr>
        <p:spPr>
          <a:xfrm>
            <a:off x="366601" y="3637472"/>
            <a:ext cx="11354618" cy="1728236"/>
          </a:xfrm>
          <a:prstGeom prst="rect">
            <a:avLst/>
          </a:prstGeom>
          <a:solidFill>
            <a:schemeClr val="bg1"/>
          </a:solidFill>
          <a:ln w="9525">
            <a:noFill/>
          </a:ln>
        </p:spPr>
        <p:txBody>
          <a:bodyPr/>
          <a:lstStyle>
            <a:defPPr/>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marL="0" indent="0">
              <a:lnSpc>
                <a:spcPts val="4500"/>
              </a:lnSpc>
              <a:spcBef>
                <a:spcPct val="0"/>
              </a:spcBef>
              <a:buNone/>
            </a:pPr>
            <a:r>
              <a:rPr lang="en-US" altLang="zh-CN" sz="2800">
                <a:solidFill>
                  <a:srgbClr val="FF0000"/>
                </a:solidFill>
                <a:latin typeface="楷体" panose="02010609060101010101" pitchFamily="49" charset="-122"/>
                <a:ea typeface="楷体" panose="02010609060101010101" pitchFamily="49" charset="-122"/>
              </a:rPr>
              <a:t>1941</a:t>
            </a:r>
            <a:r>
              <a:rPr lang="zh-CN" altLang="en-US" sz="2800">
                <a:solidFill>
                  <a:srgbClr val="FF0000"/>
                </a:solidFill>
                <a:latin typeface="楷体" panose="02010609060101010101" pitchFamily="49" charset="-122"/>
                <a:ea typeface="楷体" panose="02010609060101010101" pitchFamily="49" charset="-122"/>
              </a:rPr>
              <a:t>年</a:t>
            </a:r>
            <a:r>
              <a:rPr lang="zh-CN" altLang="en-US" sz="2800">
                <a:latin typeface="楷体" panose="02010609060101010101" pitchFamily="49" charset="-122"/>
                <a:ea typeface="楷体" panose="02010609060101010101" pitchFamily="49" charset="-122"/>
              </a:rPr>
              <a:t>，希特勒发动袭击后，苏联只用了</a:t>
            </a:r>
            <a:r>
              <a:rPr lang="en-US" altLang="zh-CN" sz="2800">
                <a:solidFill>
                  <a:srgbClr val="FF0000"/>
                </a:solidFill>
                <a:latin typeface="楷体" panose="02010609060101010101" pitchFamily="49" charset="-122"/>
                <a:ea typeface="楷体" panose="02010609060101010101" pitchFamily="49" charset="-122"/>
              </a:rPr>
              <a:t>8</a:t>
            </a:r>
            <a:r>
              <a:rPr lang="zh-CN" altLang="en-US" sz="2800">
                <a:solidFill>
                  <a:srgbClr val="FF0000"/>
                </a:solidFill>
                <a:latin typeface="楷体" panose="02010609060101010101" pitchFamily="49" charset="-122"/>
                <a:ea typeface="楷体" panose="02010609060101010101" pitchFamily="49" charset="-122"/>
              </a:rPr>
              <a:t>天</a:t>
            </a:r>
            <a:r>
              <a:rPr lang="zh-CN" altLang="en-US" sz="2800">
                <a:latin typeface="楷体" panose="02010609060101010101" pitchFamily="49" charset="-122"/>
                <a:ea typeface="楷体" panose="02010609060101010101" pitchFamily="49" charset="-122"/>
              </a:rPr>
              <a:t>时间就征集了</a:t>
            </a:r>
            <a:r>
              <a:rPr lang="en-US" altLang="zh-CN" sz="2800">
                <a:latin typeface="楷体" panose="02010609060101010101" pitchFamily="49" charset="-122"/>
                <a:ea typeface="楷体" panose="02010609060101010101" pitchFamily="49" charset="-122"/>
              </a:rPr>
              <a:t>530</a:t>
            </a:r>
            <a:r>
              <a:rPr lang="zh-CN" altLang="en-US" sz="2800">
                <a:latin typeface="楷体" panose="02010609060101010101" pitchFamily="49" charset="-122"/>
                <a:ea typeface="楷体" panose="02010609060101010101" pitchFamily="49" charset="-122"/>
              </a:rPr>
              <a:t>万人入伍，仅用</a:t>
            </a:r>
            <a:r>
              <a:rPr lang="en-US" altLang="zh-CN" sz="2800">
                <a:solidFill>
                  <a:srgbClr val="FF0000"/>
                </a:solidFill>
                <a:latin typeface="楷体" panose="02010609060101010101" pitchFamily="49" charset="-122"/>
                <a:ea typeface="楷体" panose="02010609060101010101" pitchFamily="49" charset="-122"/>
              </a:rPr>
              <a:t>4</a:t>
            </a:r>
            <a:r>
              <a:rPr lang="zh-CN" altLang="en-US" sz="2800">
                <a:solidFill>
                  <a:srgbClr val="FF0000"/>
                </a:solidFill>
                <a:latin typeface="楷体" panose="02010609060101010101" pitchFamily="49" charset="-122"/>
                <a:ea typeface="楷体" panose="02010609060101010101" pitchFamily="49" charset="-122"/>
              </a:rPr>
              <a:t>个月</a:t>
            </a:r>
            <a:r>
              <a:rPr lang="zh-CN" altLang="en-US" sz="2800">
                <a:latin typeface="楷体" panose="02010609060101010101" pitchFamily="49" charset="-122"/>
                <a:ea typeface="楷体" panose="02010609060101010101" pitchFamily="49" charset="-122"/>
              </a:rPr>
              <a:t>就建立了强大的军事工业基地。</a:t>
            </a:r>
            <a:endParaRPr lang="en-US" altLang="zh-CN" sz="2800">
              <a:latin typeface="楷体" panose="02010609060101010101" pitchFamily="49" charset="-122"/>
              <a:ea typeface="楷体" panose="02010609060101010101" pitchFamily="49" charset="-122"/>
            </a:endParaRPr>
          </a:p>
          <a:p>
            <a:pPr marL="0" lvl="0" indent="0">
              <a:lnSpc>
                <a:spcPts val="4500"/>
              </a:lnSpc>
              <a:spcBef>
                <a:spcPct val="0"/>
              </a:spcBef>
              <a:buNone/>
            </a:pPr>
            <a:r>
              <a:rPr lang="en-US" altLang="zh-CN" sz="2800">
                <a:latin typeface="楷体" panose="02010609060101010101" pitchFamily="49" charset="-122"/>
                <a:ea typeface="楷体" panose="02010609060101010101" pitchFamily="49" charset="-122"/>
              </a:rPr>
              <a:t>                      ——</a:t>
            </a:r>
            <a:r>
              <a:rPr lang="zh-CN" altLang="en-US" sz="2800">
                <a:solidFill>
                  <a:srgbClr val="000000"/>
                </a:solidFill>
                <a:latin typeface="楷体" panose="02010609060101010101" pitchFamily="49" charset="-122"/>
                <a:ea typeface="楷体" panose="02010609060101010101" pitchFamily="49" charset="-122"/>
              </a:rPr>
              <a:t>摘编自</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美</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斯塔夫里阿诺斯：</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全球通史</a:t>
            </a:r>
            <a:r>
              <a:rPr lang="en-US" altLang="zh-CN" sz="2800">
                <a:solidFill>
                  <a:srgbClr val="000000"/>
                </a:solidFill>
                <a:latin typeface="楷体" panose="02010609060101010101" pitchFamily="49" charset="-122"/>
                <a:ea typeface="楷体" panose="02010609060101010101" pitchFamily="49" charset="-122"/>
              </a:rPr>
              <a:t>》</a:t>
            </a:r>
          </a:p>
          <a:p>
            <a:pPr marL="0" indent="0">
              <a:lnSpc>
                <a:spcPts val="4500"/>
              </a:lnSpc>
              <a:spcBef>
                <a:spcPct val="0"/>
              </a:spcBef>
              <a:buNone/>
            </a:pPr>
            <a:endParaRPr lang="zh-CN" altLang="en-US" sz="2800">
              <a:latin typeface="楷体" panose="02010609060101010101" pitchFamily="49" charset="-122"/>
              <a:ea typeface="楷体" panose="02010609060101010101" pitchFamily="49" charset="-122"/>
            </a:endParaRPr>
          </a:p>
        </p:txBody>
      </p:sp>
      <p:sp>
        <p:nvSpPr>
          <p:cNvPr id="11" name="文本框 358403"/>
          <p:cNvSpPr txBox="1"/>
          <p:nvPr/>
        </p:nvSpPr>
        <p:spPr>
          <a:xfrm>
            <a:off x="394970" y="2953049"/>
            <a:ext cx="11297017" cy="523220"/>
          </a:xfrm>
          <a:prstGeom prst="rect">
            <a:avLst/>
          </a:prstGeom>
          <a:solidFill>
            <a:schemeClr val="tx1"/>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2800" b="1">
                <a:solidFill>
                  <a:schemeClr val="bg1"/>
                </a:solidFill>
                <a:latin typeface="黑体" panose="02010609060101010101" pitchFamily="49" charset="-122"/>
                <a:ea typeface="黑体" panose="02010609060101010101" pitchFamily="49" charset="-122"/>
              </a:rPr>
              <a:t>3</a:t>
            </a:r>
            <a:r>
              <a:rPr lang="zh-CN" altLang="en-US" sz="2800" b="1">
                <a:solidFill>
                  <a:schemeClr val="bg1"/>
                </a:solidFill>
                <a:latin typeface="黑体" panose="02010609060101010101" pitchFamily="49" charset="-122"/>
                <a:ea typeface="黑体" panose="02010609060101010101" pitchFamily="49" charset="-122"/>
              </a:rPr>
              <a:t>：为后来的反法西斯战争的胜利奠定了物质基础。</a:t>
            </a:r>
          </a:p>
        </p:txBody>
      </p:sp>
    </p:spTree>
    <p:custDataLst>
      <p:tags r:id="rId9"/>
    </p:custDataLst>
  </p:cSld>
  <p:clrMapOvr>
    <a:masterClrMapping/>
  </p:clrMapOvr>
  <p:transition advTm="295519">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xit" presetSubtype="0" fill="hold" nodeType="clickEffect">
                                  <p:stCondLst>
                                    <p:cond delay="0"/>
                                  </p:stCondLst>
                                  <p:childTnLst>
                                    <p:set>
                                      <p:cBhvr>
                                        <p:cTn id="21" dur="1" fill="hold">
                                          <p:stCondLst>
                                            <p:cond delay="0"/>
                                          </p:stCondLst>
                                        </p:cTn>
                                        <p:tgtEl>
                                          <p:spTgt spid="5"/>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7"/>
                                        </p:tgtEl>
                                        <p:attrNameLst>
                                          <p:attrName>style.visibility</p:attrName>
                                        </p:attrNameLst>
                                      </p:cBhvr>
                                      <p:to>
                                        <p:strVal val="hidden"/>
                                      </p:to>
                                    </p:set>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8"/>
                                        </p:tgtEl>
                                        <p:attrNameLst>
                                          <p:attrName>style.visibility</p:attrName>
                                        </p:attrNameLst>
                                      </p:cBhvr>
                                      <p:to>
                                        <p:strVal val="hidden"/>
                                      </p:to>
                                    </p:set>
                                  </p:childTnLst>
                                </p:cTn>
                              </p:par>
                              <p:par>
                                <p:cTn id="37" presetID="10"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randombar(horizontal)">
                                      <p:cBhvr>
                                        <p:cTn id="44" dur="500"/>
                                        <p:tgtEl>
                                          <p:spTgt spid="11"/>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8" grpId="1"/>
      <p:bldP spid="9" grpId="0"/>
      <p:bldP spid="10" grpId="0"/>
      <p:bldP spid="11"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p:nvPr/>
        </p:nvSpPr>
        <p:spPr>
          <a:xfrm>
            <a:off x="5586225" y="183777"/>
            <a:ext cx="6605775" cy="762000"/>
          </a:xfrm>
          <a:prstGeom prst="rect">
            <a:avLst/>
          </a:prstGeom>
          <a:no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20000"/>
              </a:spcBef>
            </a:pPr>
            <a:r>
              <a:rPr lang="zh-CN" altLang="en-US" sz="4400">
                <a:latin typeface="黑体" panose="02010609060101010101" pitchFamily="49" charset="-122"/>
                <a:ea typeface="黑体" panose="02010609060101010101" pitchFamily="49" charset="-122"/>
              </a:rPr>
              <a:t>【三个不容忽视的问题】</a:t>
            </a:r>
          </a:p>
        </p:txBody>
      </p:sp>
      <p:pic>
        <p:nvPicPr>
          <p:cNvPr id="3" name="图片 2"/>
          <p:cNvPicPr>
            <a:picLocks noChangeAspect="1"/>
          </p:cNvPicPr>
          <p:nvPr>
            <p:custDataLst>
              <p:tags r:id="rId4"/>
            </p:custDataLst>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397248"/>
            <a:ext cx="5728335" cy="1924050"/>
          </a:xfrm>
          <a:prstGeom prst="rect">
            <a:avLst/>
          </a:prstGeom>
        </p:spPr>
      </p:pic>
      <p:sp>
        <p:nvSpPr>
          <p:cNvPr id="4" name="TextBox 3"/>
          <p:cNvSpPr txBox="1"/>
          <p:nvPr/>
        </p:nvSpPr>
        <p:spPr>
          <a:xfrm>
            <a:off x="1002710" y="183777"/>
            <a:ext cx="1861457" cy="769441"/>
          </a:xfrm>
          <a:prstGeom prst="rect">
            <a:avLst/>
          </a:prstGeom>
          <a:noFill/>
        </p:spPr>
        <p:txBody>
          <a:bodyPr wrap="square" rtlCol="0">
            <a:spAutoFit/>
          </a:bodyPr>
          <a:lstStyle>
            <a:defPPr/>
          </a:lstStyle>
          <a:p>
            <a:pPr/>
            <a:r>
              <a:rPr lang="zh-CN" altLang="en-US" sz="4400">
                <a:solidFill>
                  <a:srgbClr val="FF0000"/>
                </a:solidFill>
              </a:rPr>
              <a:t>评价</a:t>
            </a:r>
          </a:p>
        </p:txBody>
      </p:sp>
      <p:graphicFrame>
        <p:nvGraphicFramePr>
          <p:cNvPr id="5" name="表格 4"/>
          <p:cNvGraphicFramePr>
            <a:graphicFrameLocks noGrp="1"/>
          </p:cNvGraphicFramePr>
          <p:nvPr>
            <p:custDataLst>
              <p:tags r:id="rId5"/>
            </p:custDataLst>
          </p:nvPr>
        </p:nvGraphicFramePr>
        <p:xfrm>
          <a:off x="429026" y="2729752"/>
          <a:ext cx="6976318" cy="3049792"/>
        </p:xfrm>
        <a:graphic>
          <a:graphicData uri="http://schemas.openxmlformats.org/drawingml/2006/table">
            <a:tbl>
              <a:tblPr/>
              <a:tblGrid>
                <a:gridCol w="1820983"/>
                <a:gridCol w="2596816"/>
                <a:gridCol w="2558519"/>
              </a:tblGrid>
              <a:tr h="556708">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时  间</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粮食人均产量（公斤）</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肉类人均产量（公斤）</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1928</a:t>
                      </a:r>
                      <a:r>
                        <a:rPr lang="en-US" altLang="zh-CN" sz="2400" b="0">
                          <a:solidFill>
                            <a:srgbClr val="FF0000"/>
                          </a:solidFill>
                          <a:latin typeface="楷体" panose="02010609060101010101" pitchFamily="49" charset="-122"/>
                          <a:ea typeface="楷体" panose="02010609060101010101" pitchFamily="49" charset="-122"/>
                        </a:rPr>
                        <a:t>—</a:t>
                      </a: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1929</a:t>
                      </a:r>
                      <a:endParaRPr lang="zh-CN" altLang="en-US" sz="2400" b="0">
                        <a:solidFill>
                          <a:srgbClr val="FF0000"/>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470</a:t>
                      </a:r>
                      <a:endParaRPr lang="zh-CN" altLang="en-US" sz="2400" b="0">
                        <a:solidFill>
                          <a:srgbClr val="FF0000"/>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35</a:t>
                      </a:r>
                      <a:endParaRPr lang="zh-CN" altLang="en-US" sz="2400" b="0">
                        <a:solidFill>
                          <a:srgbClr val="FF0000"/>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1930</a:t>
                      </a:r>
                      <a:r>
                        <a:rPr lang="en-US" altLang="zh-CN" sz="2400" b="0">
                          <a:solidFill>
                            <a:srgbClr val="000099"/>
                          </a:solidFill>
                          <a:latin typeface="楷体" panose="02010609060101010101" pitchFamily="49" charset="-122"/>
                          <a:ea typeface="楷体" panose="02010609060101010101" pitchFamily="49" charset="-122"/>
                        </a:rPr>
                        <a:t>—</a:t>
                      </a: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1932</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460</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20--25</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1933</a:t>
                      </a:r>
                      <a:r>
                        <a:rPr lang="en-US" altLang="zh-CN" sz="2400" b="0">
                          <a:solidFill>
                            <a:srgbClr val="000099"/>
                          </a:solidFill>
                          <a:latin typeface="楷体" panose="02010609060101010101" pitchFamily="49" charset="-122"/>
                          <a:ea typeface="楷体" panose="02010609060101010101" pitchFamily="49" charset="-122"/>
                        </a:rPr>
                        <a:t>—</a:t>
                      </a: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1937</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 440 -- 450</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15--20</a:t>
                      </a:r>
                      <a:endParaRPr lang="zh-CN" altLang="en-US" sz="2400" b="0">
                        <a:solidFill>
                          <a:srgbClr val="000099"/>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1938</a:t>
                      </a:r>
                      <a:r>
                        <a:rPr lang="en-US" altLang="zh-CN" sz="2400" b="0">
                          <a:solidFill>
                            <a:srgbClr val="FF0000"/>
                          </a:solidFill>
                          <a:latin typeface="楷体" panose="02010609060101010101" pitchFamily="49" charset="-122"/>
                          <a:ea typeface="楷体" panose="02010609060101010101" pitchFamily="49" charset="-122"/>
                        </a:rPr>
                        <a:t>—</a:t>
                      </a: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1940</a:t>
                      </a:r>
                      <a:endParaRPr lang="zh-CN" altLang="en-US" sz="2400" b="0">
                        <a:solidFill>
                          <a:srgbClr val="FF0000"/>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 420 -- 430</a:t>
                      </a:r>
                      <a:endParaRPr lang="zh-CN" altLang="en-US" sz="2400" b="0">
                        <a:solidFill>
                          <a:srgbClr val="FF0000"/>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25</a:t>
                      </a:r>
                      <a:endParaRPr lang="zh-CN" altLang="en-US" sz="2400" b="0">
                        <a:solidFill>
                          <a:srgbClr val="FF0000"/>
                        </a:solidFill>
                        <a:latin typeface="楷体" panose="02010609060101010101" pitchFamily="49" charset="-122"/>
                        <a:ea typeface="楷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6" name="图片 5" descr="勃列日涅夫发展军事工业"/>
          <p:cNvPicPr>
            <a:picLocks noChangeAspect="1"/>
          </p:cNvPicPr>
          <p:nvPr/>
        </p:nvPicPr>
        <p:blipFill>
          <a:blip r:embed="rId6">
            <a:lum bright="-12000" contrast="30000"/>
          </a:blip>
          <a:stretch>
            <a:fillRect/>
          </a:stretch>
        </p:blipFill>
        <p:spPr>
          <a:xfrm>
            <a:off x="7405344" y="2710141"/>
            <a:ext cx="4782218" cy="3109402"/>
          </a:xfrm>
          <a:prstGeom prst="rect">
            <a:avLst/>
          </a:prstGeom>
          <a:noFill/>
          <a:ln w="9525">
            <a:noFill/>
          </a:ln>
        </p:spPr>
      </p:pic>
      <p:sp>
        <p:nvSpPr>
          <p:cNvPr id="7" name="Text Box 11"/>
          <p:cNvSpPr txBox="1"/>
          <p:nvPr/>
        </p:nvSpPr>
        <p:spPr>
          <a:xfrm>
            <a:off x="370354" y="988193"/>
            <a:ext cx="11274798" cy="1077218"/>
          </a:xfrm>
          <a:prstGeom prst="rect">
            <a:avLst/>
          </a:prstGeom>
          <a:solidFill>
            <a:srgbClr val="000000"/>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r>
              <a:rPr lang="zh-CN" altLang="en-US" sz="2800" b="1">
                <a:solidFill>
                  <a:schemeClr val="bg1"/>
                </a:solidFill>
                <a:latin typeface="黑体" panose="02010609060101010101" pitchFamily="49" charset="-122"/>
                <a:ea typeface="黑体" panose="02010609060101010101" pitchFamily="49" charset="-122"/>
              </a:rPr>
              <a:t>消极作用</a:t>
            </a:r>
            <a:endParaRPr lang="en-US" altLang="zh-CN" sz="2800" b="1">
              <a:solidFill>
                <a:schemeClr val="bg1"/>
              </a:solidFill>
              <a:latin typeface="黑体" panose="02010609060101010101" pitchFamily="49" charset="-122"/>
              <a:ea typeface="黑体" panose="02010609060101010101" pitchFamily="49" charset="-122"/>
            </a:endParaRPr>
          </a:p>
          <a:p>
            <a:pPr/>
            <a:r>
              <a:rPr lang="en-US" altLang="zh-CN" sz="2800" b="1">
                <a:solidFill>
                  <a:schemeClr val="bg1"/>
                </a:solidFill>
                <a:latin typeface="黑体" panose="02010609060101010101" pitchFamily="49" charset="-122"/>
                <a:ea typeface="黑体" panose="02010609060101010101" pitchFamily="49" charset="-122"/>
              </a:rPr>
              <a:t>1</a:t>
            </a:r>
            <a:r>
              <a:rPr lang="zh-CN" altLang="en-US" sz="2800" b="1" smtClean="0">
                <a:solidFill>
                  <a:schemeClr val="bg1"/>
                </a:solidFill>
                <a:latin typeface="黑体" panose="02010609060101010101" pitchFamily="49" charset="-122"/>
                <a:ea typeface="黑体" panose="02010609060101010101" pitchFamily="49" charset="-122"/>
              </a:rPr>
              <a:t>：农业</a:t>
            </a:r>
            <a:r>
              <a:rPr lang="zh-CN" altLang="en-US" sz="2800" b="1">
                <a:solidFill>
                  <a:schemeClr val="bg1"/>
                </a:solidFill>
                <a:latin typeface="黑体" panose="02010609060101010101" pitchFamily="49" charset="-122"/>
                <a:ea typeface="黑体" panose="02010609060101010101" pitchFamily="49" charset="-122"/>
              </a:rPr>
              <a:t>、轻工业、重工业发展不平衡，人民生活水平提高缓慢；</a:t>
            </a:r>
            <a:r>
              <a:rPr lang="zh-CN" altLang="en-US" sz="3600" b="1">
                <a:latin typeface="黑体" panose="02010609060101010101" pitchFamily="49" charset="-122"/>
                <a:ea typeface="黑体" panose="02010609060101010101" pitchFamily="49" charset="-122"/>
              </a:rPr>
              <a:t>　　　　　</a:t>
            </a:r>
            <a:r>
              <a:rPr lang="zh-CN" altLang="en-US" sz="2400" b="1">
                <a:latin typeface="黑体" panose="02010609060101010101" pitchFamily="49" charset="-122"/>
                <a:ea typeface="黑体" panose="02010609060101010101" pitchFamily="49" charset="-122"/>
              </a:rPr>
              <a:t>　　　　</a:t>
            </a:r>
          </a:p>
        </p:txBody>
      </p:sp>
      <p:sp>
        <p:nvSpPr>
          <p:cNvPr id="8" name="矩形 7"/>
          <p:cNvSpPr/>
          <p:nvPr/>
        </p:nvSpPr>
        <p:spPr>
          <a:xfrm>
            <a:off x="298083" y="3788218"/>
            <a:ext cx="11442373" cy="2031325"/>
          </a:xfrm>
          <a:prstGeom prst="rect">
            <a:avLst/>
          </a:prstGeom>
          <a:solidFill>
            <a:schemeClr val="bg1"/>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spcBef>
                <a:spcPct val="0"/>
              </a:spcBef>
            </a:pPr>
            <a:r>
              <a:rPr lang="en-US" altLang="zh-CN" sz="2800">
                <a:latin typeface="楷体" panose="02010609060101010101" pitchFamily="49" charset="-122"/>
                <a:ea typeface="楷体" panose="02010609060101010101" pitchFamily="49" charset="-122"/>
              </a:rPr>
              <a:t>1936</a:t>
            </a:r>
            <a:r>
              <a:rPr lang="zh-CN" altLang="en-US" sz="2800">
                <a:latin typeface="楷体" panose="02010609060101010101" pitchFamily="49" charset="-122"/>
                <a:ea typeface="楷体" panose="02010609060101010101" pitchFamily="49" charset="-122"/>
              </a:rPr>
              <a:t>年苏联政府从一个地区收购稞麦，每千克</a:t>
            </a:r>
            <a:r>
              <a:rPr lang="zh-CN" altLang="en-US" sz="2800">
                <a:solidFill>
                  <a:srgbClr val="FF0000"/>
                </a:solidFill>
                <a:latin typeface="楷体" panose="02010609060101010101" pitchFamily="49" charset="-122"/>
                <a:ea typeface="楷体" panose="02010609060101010101" pitchFamily="49" charset="-122"/>
              </a:rPr>
              <a:t>付给农民</a:t>
            </a:r>
            <a:r>
              <a:rPr lang="en-US" altLang="zh-CN" sz="2800">
                <a:solidFill>
                  <a:srgbClr val="FF0000"/>
                </a:solidFill>
                <a:latin typeface="楷体" panose="02010609060101010101" pitchFamily="49" charset="-122"/>
                <a:ea typeface="楷体" panose="02010609060101010101" pitchFamily="49" charset="-122"/>
              </a:rPr>
              <a:t>13</a:t>
            </a:r>
            <a:r>
              <a:rPr lang="zh-CN" altLang="en-US" sz="2800">
                <a:solidFill>
                  <a:srgbClr val="FF0000"/>
                </a:solidFill>
                <a:latin typeface="楷体" panose="02010609060101010101" pitchFamily="49" charset="-122"/>
                <a:ea typeface="楷体" panose="02010609060101010101" pitchFamily="49" charset="-122"/>
              </a:rPr>
              <a:t>卢布，</a:t>
            </a:r>
            <a:r>
              <a:rPr lang="zh-CN" altLang="en-US" sz="2800">
                <a:latin typeface="楷体" panose="02010609060101010101" pitchFamily="49" charset="-122"/>
                <a:ea typeface="楷体" panose="02010609060101010101" pitchFamily="49" charset="-122"/>
              </a:rPr>
              <a:t>而</a:t>
            </a:r>
            <a:r>
              <a:rPr lang="zh-CN" altLang="en-US" sz="2800">
                <a:solidFill>
                  <a:srgbClr val="FF0000"/>
                </a:solidFill>
                <a:latin typeface="楷体" panose="02010609060101010101" pitchFamily="49" charset="-122"/>
                <a:ea typeface="楷体" panose="02010609060101010101" pitchFamily="49" charset="-122"/>
              </a:rPr>
              <a:t>政府出售</a:t>
            </a:r>
            <a:r>
              <a:rPr lang="zh-CN" altLang="en-US" sz="2800">
                <a:latin typeface="楷体" panose="02010609060101010101" pitchFamily="49" charset="-122"/>
                <a:ea typeface="楷体" panose="02010609060101010101" pitchFamily="49" charset="-122"/>
              </a:rPr>
              <a:t>给面粉厂时，则</a:t>
            </a:r>
            <a:r>
              <a:rPr lang="zh-CN" altLang="en-US" sz="2800">
                <a:solidFill>
                  <a:srgbClr val="FF0000"/>
                </a:solidFill>
                <a:latin typeface="楷体" panose="02010609060101010101" pitchFamily="49" charset="-122"/>
                <a:ea typeface="楷体" panose="02010609060101010101" pitchFamily="49" charset="-122"/>
              </a:rPr>
              <a:t>作价</a:t>
            </a:r>
            <a:r>
              <a:rPr lang="en-US" altLang="zh-CN" sz="2800">
                <a:solidFill>
                  <a:srgbClr val="FF0000"/>
                </a:solidFill>
                <a:latin typeface="楷体" panose="02010609060101010101" pitchFamily="49" charset="-122"/>
                <a:ea typeface="楷体" panose="02010609060101010101" pitchFamily="49" charset="-122"/>
              </a:rPr>
              <a:t>93</a:t>
            </a:r>
            <a:r>
              <a:rPr lang="zh-CN" altLang="en-US" sz="2800">
                <a:solidFill>
                  <a:srgbClr val="FF0000"/>
                </a:solidFill>
                <a:latin typeface="楷体" panose="02010609060101010101" pitchFamily="49" charset="-122"/>
                <a:ea typeface="楷体" panose="02010609060101010101" pitchFamily="49" charset="-122"/>
              </a:rPr>
              <a:t>卢布</a:t>
            </a:r>
            <a:r>
              <a:rPr lang="zh-CN" altLang="en-US" sz="2800">
                <a:latin typeface="楷体" panose="02010609060101010101" pitchFamily="49" charset="-122"/>
                <a:ea typeface="楷体" panose="02010609060101010101" pitchFamily="49" charset="-122"/>
              </a:rPr>
              <a:t>。</a:t>
            </a:r>
            <a:endParaRPr lang="en-US" altLang="zh-CN" sz="2800">
              <a:latin typeface="楷体" panose="02010609060101010101" pitchFamily="49" charset="-122"/>
              <a:ea typeface="楷体" panose="02010609060101010101" pitchFamily="49" charset="-122"/>
            </a:endParaRPr>
          </a:p>
          <a:p>
            <a:pPr>
              <a:lnSpc>
                <a:spcPct val="150000"/>
              </a:lnSpc>
              <a:spcBef>
                <a:spcPct val="0"/>
              </a:spcBef>
            </a:pPr>
            <a:r>
              <a:rPr lang="en-US" altLang="zh-CN" sz="2800">
                <a:solidFill>
                  <a:schemeClr val="dk1"/>
                </a:solidFill>
                <a:latin typeface="楷体" panose="02010609060101010101" pitchFamily="49" charset="-122"/>
                <a:ea typeface="楷体" panose="02010609060101010101" pitchFamily="49" charset="-122"/>
              </a:rPr>
              <a:t>                    </a:t>
            </a:r>
            <a:r>
              <a:rPr lang="zh-CN" altLang="en-US" sz="2800">
                <a:latin typeface="楷体" panose="02010609060101010101" pitchFamily="49" charset="-122"/>
                <a:ea typeface="楷体" panose="02010609060101010101" pitchFamily="49" charset="-122"/>
              </a:rPr>
              <a:t>——徐天新《平等、强国的理想与苏联的实践 </a:t>
            </a:r>
            <a:r>
              <a:rPr lang="en-US" altLang="zh-CN" sz="2800">
                <a:latin typeface="楷体" panose="02010609060101010101" pitchFamily="49" charset="-122"/>
                <a:ea typeface="楷体" panose="02010609060101010101" pitchFamily="49" charset="-122"/>
              </a:rPr>
              <a:t>》</a:t>
            </a:r>
            <a:r>
              <a:rPr lang="zh-CN" altLang="en-US" sz="2800">
                <a:latin typeface="楷体" panose="02010609060101010101" pitchFamily="49" charset="-122"/>
                <a:ea typeface="楷体" panose="02010609060101010101" pitchFamily="49" charset="-122"/>
              </a:rPr>
              <a:t>  </a:t>
            </a:r>
          </a:p>
        </p:txBody>
      </p:sp>
      <p:sp>
        <p:nvSpPr>
          <p:cNvPr id="9" name="Text Box 11"/>
          <p:cNvSpPr txBox="1"/>
          <p:nvPr/>
        </p:nvSpPr>
        <p:spPr>
          <a:xfrm>
            <a:off x="370205" y="2054225"/>
            <a:ext cx="11275060" cy="645160"/>
          </a:xfrm>
          <a:prstGeom prst="rect">
            <a:avLst/>
          </a:prstGeom>
          <a:solidFill>
            <a:srgbClr val="000000"/>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r>
              <a:rPr lang="en-US" altLang="zh-CN" sz="2800" b="1">
                <a:solidFill>
                  <a:schemeClr val="bg1"/>
                </a:solidFill>
                <a:latin typeface="黑体" panose="02010609060101010101" pitchFamily="49" charset="-122"/>
                <a:ea typeface="黑体" panose="02010609060101010101" pitchFamily="49" charset="-122"/>
              </a:rPr>
              <a:t>2</a:t>
            </a:r>
            <a:r>
              <a:rPr lang="zh-CN" altLang="en-US" sz="2800" b="1" smtClean="0">
                <a:solidFill>
                  <a:schemeClr val="bg1"/>
                </a:solidFill>
                <a:latin typeface="黑体" panose="02010609060101010101" pitchFamily="49" charset="-122"/>
                <a:ea typeface="黑体" panose="02010609060101010101" pitchFamily="49" charset="-122"/>
              </a:rPr>
              <a:t>：农民</a:t>
            </a:r>
            <a:r>
              <a:rPr lang="zh-CN" altLang="en-US" sz="2800" b="1">
                <a:solidFill>
                  <a:schemeClr val="bg1"/>
                </a:solidFill>
                <a:latin typeface="黑体" panose="02010609060101010101" pitchFamily="49" charset="-122"/>
                <a:ea typeface="黑体" panose="02010609060101010101" pitchFamily="49" charset="-122"/>
              </a:rPr>
              <a:t>生产积极性不高</a:t>
            </a:r>
            <a:r>
              <a:rPr lang="zh-CN" altLang="en-US" sz="2400" b="1">
                <a:solidFill>
                  <a:schemeClr val="bg1"/>
                </a:solidFill>
                <a:latin typeface="黑体" panose="02010609060101010101" pitchFamily="49" charset="-122"/>
                <a:ea typeface="黑体" panose="02010609060101010101" pitchFamily="49" charset="-122"/>
              </a:rPr>
              <a:t>；            </a:t>
            </a:r>
            <a:r>
              <a:rPr lang="zh-CN" altLang="en-US" sz="2400" b="1">
                <a:latin typeface="黑体" panose="02010609060101010101" pitchFamily="49" charset="-122"/>
                <a:ea typeface="黑体" panose="02010609060101010101" pitchFamily="49" charset="-122"/>
              </a:rPr>
              <a:t>　　</a:t>
            </a:r>
            <a:r>
              <a:rPr lang="zh-CN" altLang="en-US" sz="3600" b="1">
                <a:latin typeface="黑体" panose="02010609060101010101" pitchFamily="49" charset="-122"/>
                <a:ea typeface="黑体" panose="02010609060101010101" pitchFamily="49" charset="-122"/>
              </a:rPr>
              <a:t>　　　</a:t>
            </a:r>
            <a:r>
              <a:rPr lang="zh-CN" altLang="en-US" sz="2400" b="1">
                <a:latin typeface="黑体" panose="02010609060101010101" pitchFamily="49" charset="-122"/>
                <a:ea typeface="黑体" panose="02010609060101010101" pitchFamily="49" charset="-122"/>
              </a:rPr>
              <a:t>　　　　</a:t>
            </a:r>
          </a:p>
        </p:txBody>
      </p:sp>
      <p:sp>
        <p:nvSpPr>
          <p:cNvPr id="10" name="Text Box 5"/>
          <p:cNvSpPr txBox="1"/>
          <p:nvPr/>
        </p:nvSpPr>
        <p:spPr>
          <a:xfrm>
            <a:off x="370355" y="3788218"/>
            <a:ext cx="11274798" cy="1930337"/>
          </a:xfrm>
          <a:prstGeom prst="rect">
            <a:avLst/>
          </a:prstGeom>
          <a:solidFill>
            <a:schemeClr val="bg1"/>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2800">
                <a:latin typeface="楷体" panose="02010609060101010101" pitchFamily="49" charset="-122"/>
                <a:ea typeface="楷体" panose="02010609060101010101" pitchFamily="49" charset="-122"/>
              </a:rPr>
              <a:t>在</a:t>
            </a:r>
            <a:r>
              <a:rPr lang="zh-CN" altLang="en-US" sz="2800">
                <a:solidFill>
                  <a:srgbClr val="FF0000"/>
                </a:solidFill>
                <a:latin typeface="楷体" panose="02010609060101010101" pitchFamily="49" charset="-122"/>
                <a:ea typeface="楷体" panose="02010609060101010101" pitchFamily="49" charset="-122"/>
              </a:rPr>
              <a:t>列宁格勒</a:t>
            </a:r>
            <a:r>
              <a:rPr lang="zh-CN" altLang="en-US" sz="2800">
                <a:latin typeface="楷体" panose="02010609060101010101" pitchFamily="49" charset="-122"/>
                <a:ea typeface="楷体" panose="02010609060101010101" pitchFamily="49" charset="-122"/>
              </a:rPr>
              <a:t>生产一粒纽扣售价</a:t>
            </a:r>
            <a:r>
              <a:rPr lang="en-US" altLang="zh-CN" sz="2800">
                <a:latin typeface="楷体" panose="02010609060101010101" pitchFamily="49" charset="-122"/>
                <a:ea typeface="楷体" panose="02010609060101010101" pitchFamily="49" charset="-122"/>
              </a:rPr>
              <a:t>1</a:t>
            </a:r>
            <a:r>
              <a:rPr lang="zh-CN" altLang="en-US" sz="2800">
                <a:latin typeface="楷体" panose="02010609060101010101" pitchFamily="49" charset="-122"/>
                <a:ea typeface="楷体" panose="02010609060101010101" pitchFamily="49" charset="-122"/>
              </a:rPr>
              <a:t>卢布，那么</a:t>
            </a:r>
            <a:r>
              <a:rPr lang="en-US" altLang="zh-CN" sz="2800">
                <a:solidFill>
                  <a:srgbClr val="FF0000"/>
                </a:solidFill>
                <a:latin typeface="楷体" panose="02010609060101010101" pitchFamily="49" charset="-122"/>
                <a:ea typeface="楷体" panose="02010609060101010101" pitchFamily="49" charset="-122"/>
              </a:rPr>
              <a:t>700</a:t>
            </a:r>
            <a:r>
              <a:rPr lang="zh-CN" altLang="en-US" sz="2800">
                <a:solidFill>
                  <a:srgbClr val="FF0000"/>
                </a:solidFill>
                <a:latin typeface="楷体" panose="02010609060101010101" pitchFamily="49" charset="-122"/>
                <a:ea typeface="楷体" panose="02010609060101010101" pitchFamily="49" charset="-122"/>
              </a:rPr>
              <a:t>公里外莫斯科</a:t>
            </a:r>
            <a:r>
              <a:rPr lang="zh-CN" altLang="en-US" sz="2800">
                <a:latin typeface="楷体" panose="02010609060101010101" pitchFamily="49" charset="-122"/>
                <a:ea typeface="楷体" panose="02010609060101010101" pitchFamily="49" charset="-122"/>
              </a:rPr>
              <a:t>的价格也是</a:t>
            </a:r>
            <a:r>
              <a:rPr lang="en-US" altLang="zh-CN" sz="2800">
                <a:latin typeface="楷体" panose="02010609060101010101" pitchFamily="49" charset="-122"/>
                <a:ea typeface="楷体" panose="02010609060101010101" pitchFamily="49" charset="-122"/>
              </a:rPr>
              <a:t>1</a:t>
            </a:r>
            <a:r>
              <a:rPr lang="zh-CN" altLang="en-US" sz="2800">
                <a:latin typeface="楷体" panose="02010609060101010101" pitchFamily="49" charset="-122"/>
                <a:ea typeface="楷体" panose="02010609060101010101" pitchFamily="49" charset="-122"/>
              </a:rPr>
              <a:t>卢布，而</a:t>
            </a:r>
            <a:r>
              <a:rPr lang="zh-CN" altLang="en-US" sz="2800">
                <a:solidFill>
                  <a:srgbClr val="FF0000"/>
                </a:solidFill>
                <a:latin typeface="楷体" panose="02010609060101010101" pitchFamily="49" charset="-122"/>
                <a:ea typeface="楷体" panose="02010609060101010101" pitchFamily="49" charset="-122"/>
              </a:rPr>
              <a:t>万里之外的海参崴</a:t>
            </a:r>
            <a:r>
              <a:rPr lang="zh-CN" altLang="en-US" sz="2800">
                <a:latin typeface="楷体" panose="02010609060101010101" pitchFamily="49" charset="-122"/>
                <a:ea typeface="楷体" panose="02010609060101010101" pitchFamily="49" charset="-122"/>
              </a:rPr>
              <a:t>仍然是</a:t>
            </a:r>
            <a:r>
              <a:rPr lang="en-US" altLang="zh-CN" sz="2800">
                <a:latin typeface="楷体" panose="02010609060101010101" pitchFamily="49" charset="-122"/>
                <a:ea typeface="楷体" panose="02010609060101010101" pitchFamily="49" charset="-122"/>
              </a:rPr>
              <a:t>1</a:t>
            </a:r>
            <a:r>
              <a:rPr lang="zh-CN" altLang="en-US" sz="2800">
                <a:latin typeface="楷体" panose="02010609060101010101" pitchFamily="49" charset="-122"/>
                <a:ea typeface="楷体" panose="02010609060101010101" pitchFamily="49" charset="-122"/>
              </a:rPr>
              <a:t>卢布。</a:t>
            </a:r>
          </a:p>
          <a:p>
            <a:pPr lvl="0">
              <a:lnSpc>
                <a:spcPct val="150000"/>
              </a:lnSpc>
            </a:pPr>
            <a:r>
              <a:rPr lang="zh-CN" altLang="en-US" sz="2800">
                <a:latin typeface="楷体" panose="02010609060101010101" pitchFamily="49" charset="-122"/>
                <a:ea typeface="楷体" panose="02010609060101010101" pitchFamily="49" charset="-122"/>
              </a:rPr>
              <a:t>                     </a:t>
            </a:r>
            <a:r>
              <a:rPr lang="en-US" altLang="zh-CN" sz="2800">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摘编自</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美</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斯塔夫里阿诺斯：</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全球通史</a:t>
            </a:r>
            <a:r>
              <a:rPr lang="en-US" altLang="zh-CN" sz="2800">
                <a:solidFill>
                  <a:srgbClr val="000000"/>
                </a:solidFill>
                <a:latin typeface="楷体" panose="02010609060101010101" pitchFamily="49" charset="-122"/>
                <a:ea typeface="楷体" panose="02010609060101010101" pitchFamily="49" charset="-122"/>
              </a:rPr>
              <a:t>》</a:t>
            </a:r>
            <a:r>
              <a:rPr lang="zh-CN" altLang="en-US" sz="2400" b="1">
                <a:latin typeface="楷体_GB2312" panose="02010609030101010101" charset="-122"/>
                <a:ea typeface="楷体_GB2312" panose="02010609030101010101" charset="-122"/>
              </a:rPr>
              <a:t>　　　　</a:t>
            </a:r>
          </a:p>
        </p:txBody>
      </p:sp>
      <p:sp>
        <p:nvSpPr>
          <p:cNvPr id="11" name="Text Box 11"/>
          <p:cNvSpPr txBox="1"/>
          <p:nvPr/>
        </p:nvSpPr>
        <p:spPr>
          <a:xfrm>
            <a:off x="370352" y="2695368"/>
            <a:ext cx="11274800" cy="954107"/>
          </a:xfrm>
          <a:prstGeom prst="rect">
            <a:avLst/>
          </a:prstGeom>
          <a:solidFill>
            <a:srgbClr val="000000"/>
          </a:solidFill>
          <a:ln w="9525">
            <a:noFill/>
          </a:ln>
        </p:spPr>
        <p:txBody>
          <a:bodyPr wrap="square">
            <a:spAutoFit/>
          </a:bodyPr>
          <a:lstStyle>
            <a:defPPr/>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r>
              <a:rPr lang="en-US" altLang="zh-CN" sz="2800" b="1">
                <a:solidFill>
                  <a:schemeClr val="bg1"/>
                </a:solidFill>
                <a:latin typeface="黑体" panose="02010609060101010101" pitchFamily="49" charset="-122"/>
                <a:ea typeface="黑体" panose="02010609060101010101" pitchFamily="49" charset="-122"/>
              </a:rPr>
              <a:t>3</a:t>
            </a:r>
            <a:r>
              <a:rPr lang="zh-CN" altLang="en-US" sz="2800" b="1" smtClean="0">
                <a:solidFill>
                  <a:schemeClr val="bg1"/>
                </a:solidFill>
                <a:latin typeface="黑体" panose="02010609060101010101" pitchFamily="49" charset="-122"/>
                <a:ea typeface="黑体" panose="02010609060101010101" pitchFamily="49" charset="-122"/>
              </a:rPr>
              <a:t>：企业</a:t>
            </a:r>
            <a:r>
              <a:rPr lang="zh-CN" altLang="en-US" sz="2800" b="1">
                <a:solidFill>
                  <a:schemeClr val="bg1"/>
                </a:solidFill>
                <a:latin typeface="黑体" panose="02010609060101010101" pitchFamily="49" charset="-122"/>
                <a:ea typeface="黑体" panose="02010609060101010101" pitchFamily="49" charset="-122"/>
              </a:rPr>
              <a:t>缺乏自主性和积极性，阻碍了经济的可持续发展，体制日益僵化。</a:t>
            </a:r>
            <a:endParaRPr lang="zh-CN" altLang="en-US" sz="2800" b="1">
              <a:latin typeface="黑体" panose="02010609060101010101" pitchFamily="49" charset="-122"/>
              <a:ea typeface="黑体" panose="02010609060101010101" pitchFamily="49" charset="-122"/>
            </a:endParaRPr>
          </a:p>
        </p:txBody>
      </p:sp>
      <p:sp>
        <p:nvSpPr>
          <p:cNvPr id="12" name="文本框 11"/>
          <p:cNvSpPr txBox="1"/>
          <p:nvPr/>
        </p:nvSpPr>
        <p:spPr>
          <a:xfrm>
            <a:off x="8681710" y="5819543"/>
            <a:ext cx="2229485" cy="523220"/>
          </a:xfrm>
          <a:prstGeom prst="rect">
            <a:avLst/>
          </a:prstGeom>
          <a:noFill/>
        </p:spPr>
        <p:txBody>
          <a:bodyPr wrap="square" rtlCol="0">
            <a:spAutoFit/>
          </a:bodyPr>
          <a:lstStyle>
            <a:defPPr/>
          </a:lstStyle>
          <a:p>
            <a:pPr algn="ctr"/>
            <a:r>
              <a:rPr lang="zh-CN" altLang="en-US" sz="2800">
                <a:latin typeface="楷体" panose="02010609060101010101" pitchFamily="49" charset="-122"/>
                <a:ea typeface="楷体" panose="02010609060101010101" pitchFamily="49" charset="-122"/>
              </a:rPr>
              <a:t>坡脚的巨人</a:t>
            </a:r>
          </a:p>
        </p:txBody>
      </p:sp>
      <p:pic>
        <p:nvPicPr>
          <p:cNvPr id="13" name="New picture" hidden="1"/>
          <p:cNvPicPr/>
          <p:nvPr/>
        </p:nvPicPr>
        <p:blipFill>
          <a:blip r:embed="rId7"/>
          <a:stretch>
            <a:fillRect/>
          </a:stretch>
        </p:blipFill>
        <p:spPr>
          <a:xfrm>
            <a:off x="11480800" y="10337800"/>
            <a:ext cx="469900" cy="444500"/>
          </a:xfrm>
          <a:prstGeom prst="cube">
            <a:avLst/>
          </a:prstGeom>
        </p:spPr>
      </p:pic>
    </p:spTree>
    <p:custDataLst>
      <p:tags r:id="rId8"/>
    </p:custDataLst>
  </p:cSld>
  <p:clrMapOvr>
    <a:masterClrMapping/>
  </p:clrMapOvr>
  <p:transition advTm="245956">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xit" presetSubtype="0" fill="hold" nodeType="clickEffect">
                                  <p:stCondLst>
                                    <p:cond delay="0"/>
                                  </p:stCondLst>
                                  <p:childTnLst>
                                    <p:set>
                                      <p:cBhvr>
                                        <p:cTn id="23" dur="1" fill="hold">
                                          <p:stCondLst>
                                            <p:cond delay="0"/>
                                          </p:stCondLst>
                                        </p:cTn>
                                        <p:tgtEl>
                                          <p:spTgt spid="5"/>
                                        </p:tgtEl>
                                        <p:attrNameLst>
                                          <p:attrName>style.visibility</p:attrName>
                                        </p:attrNameLst>
                                      </p:cBhvr>
                                      <p:to>
                                        <p:strVal val="hidden"/>
                                      </p:to>
                                    </p:set>
                                  </p:childTnLst>
                                </p:cTn>
                              </p:par>
                              <p:par>
                                <p:cTn id="24" presetID="1" presetClass="exit" presetSubtype="0" fill="hold" grpId="1" nodeType="withEffect">
                                  <p:stCondLst>
                                    <p:cond delay="0"/>
                                  </p:stCondLst>
                                  <p:childTnLst>
                                    <p:set>
                                      <p:cBhvr>
                                        <p:cTn id="25" dur="1" fill="hold">
                                          <p:stCondLst>
                                            <p:cond delay="0"/>
                                          </p:stCondLst>
                                        </p:cTn>
                                        <p:tgtEl>
                                          <p:spTgt spid="12"/>
                                        </p:tgtEl>
                                        <p:attrNameLst>
                                          <p:attrName>style.visibility</p:attrName>
                                        </p:attrNameLst>
                                      </p:cBhvr>
                                      <p:to>
                                        <p:strVal val="hidden"/>
                                      </p:to>
                                    </p:set>
                                  </p:childTnLst>
                                </p:cTn>
                              </p:par>
                              <p:par>
                                <p:cTn id="26" presetID="1" presetClass="exit" presetSubtype="0" fill="hold" nodeType="withEffect">
                                  <p:stCondLst>
                                    <p:cond delay="0"/>
                                  </p:stCondLst>
                                  <p:childTnLst>
                                    <p:set>
                                      <p:cBhvr>
                                        <p:cTn id="27" dur="1" fill="hold">
                                          <p:stCondLst>
                                            <p:cond delay="0"/>
                                          </p:stCondLst>
                                        </p:cTn>
                                        <p:tgtEl>
                                          <p:spTgt spid="6"/>
                                        </p:tgtEl>
                                        <p:attrNameLst>
                                          <p:attrName>style.visibility</p:attrName>
                                        </p:attrNameLst>
                                      </p:cBhvr>
                                      <p:to>
                                        <p:strVal val="hidden"/>
                                      </p:to>
                                    </p:se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circle(in)">
                                      <p:cBhvr>
                                        <p:cTn id="35" dur="500"/>
                                        <p:tgtEl>
                                          <p:spTgt spid="9"/>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 presetClass="exit" presetSubtype="0" fill="hold" grpId="1" nodeType="clickEffect">
                                  <p:stCondLst>
                                    <p:cond delay="0"/>
                                  </p:stCondLst>
                                  <p:childTnLst>
                                    <p:set>
                                      <p:cBhvr>
                                        <p:cTn id="39" dur="1" fill="hold">
                                          <p:stCondLst>
                                            <p:cond delay="0"/>
                                          </p:stCondLst>
                                        </p:cTn>
                                        <p:tgtEl>
                                          <p:spTgt spid="8"/>
                                        </p:tgtEl>
                                        <p:attrNameLst>
                                          <p:attrName>style.visibility</p:attrName>
                                        </p:attrNameLst>
                                      </p:cBhvr>
                                      <p:to>
                                        <p:strVal val="hidden"/>
                                      </p:to>
                                    </p:set>
                                  </p:childTnLst>
                                </p:cTn>
                              </p:par>
                              <p:par>
                                <p:cTn id="40" presetID="16" presetClass="entr" presetSubtype="2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P spid="9" grpId="0"/>
      <p:bldP spid="10" grpId="0"/>
      <p:bldP spid="11" grpId="0"/>
      <p:bldP spid="12" grpId="0"/>
      <p:bldP spid="12" grpId="1"/>
    </p:bldLst>
  </p:timing>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4.xml><?xml version="1.0" encoding="utf-8"?>
<p:tagLst xmlns:p="http://schemas.openxmlformats.org/presentationml/2006/main">
  <p:tag name="KSO_WM_TAG_VERSION" val="1.0"/>
  <p:tag name="KSO_WM_TEMPLATE_CATEGORY" val="custom"/>
  <p:tag name="KSO_WM_TEMPLATE_INDEX" val="20184553"/>
</p:tagLst>
</file>

<file path=ppt/tags/tag5.xml><?xml version="1.0" encoding="utf-8"?>
<p:tagLst xmlns:p="http://schemas.openxmlformats.org/presentationml/2006/main">
  <p:tag name="KSO_WM_TAG_VERSION" val="1.0"/>
  <p:tag name="KSO_WM_TEMPLATE_CATEGORY" val="custom"/>
  <p:tag name="KSO_WM_TEMPLATE_INDEX" val="20184553"/>
</p:tagLst>
</file>

<file path=ppt/tags/tag6.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xml><?xml version="1.0" encoding="utf-8"?>
<p:tagLst xmlns:p="http://schemas.openxmlformats.org/presentationml/2006/main">
  <p:tag name="KSO_WM_BEAUTIFY_FLAG" val="#wm#"/>
  <p:tag name="KSO_WM_TEMPLATE_CATEGORY" val="custom"/>
  <p:tag name="KSO_WM_TEMPLATE_INDEX" val="20184553"/>
</p:tagLst>
</file>

<file path=ppt/tags/tag8.xml><?xml version="1.0" encoding="utf-8"?>
<p:tagLst xmlns:p="http://schemas.openxmlformats.org/presentationml/2006/main">
  <p:tag name="TIMING" val="|44.8|7.1|23|34.3|17.2"/>
</p:tagLst>
</file>

<file path=ppt/tags/tag9.xml><?xml version="1.0" encoding="utf-8"?>
<p:tagLst xmlns:p="http://schemas.openxmlformats.org/presentationml/2006/main">
  <p:tag name="KSO_WM_BEAUTIFY_FLAG" val="#wm#"/>
  <p:tag name="KSO_WM_TEMPLATE_CATEGORY" val="custom"/>
  <p:tag name="KSO_WM_TEMPLATE_INDEX" val="20184553"/>
  <p:tag name="TIMING" val="|13.2|13|5.3|9.2|31.5"/>
</p:tagLst>
</file>

<file path=ppt/tags/tag1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ID" val="diagram160698_4*m_i*1_1"/>
  <p:tag name="KSO_WM_UNIT_INDEX" val="1_1"/>
  <p:tag name="KSO_WM_UNIT_LAYERLEVEL" val="1_1"/>
  <p:tag name="KSO_WM_UNIT_TYPE" val="m_i"/>
  <p:tag name="KSO_WM_UNIT_USESOURCEFORMAT_APPLY" val="0"/>
</p:tagLst>
</file>

<file path=ppt/tags/tag11.xml><?xml version="1.0" encoding="utf-8"?>
<p:tagLst xmlns:p="http://schemas.openxmlformats.org/presentationml/2006/main">
  <p:tag name="KSO_WM_BEAUTIFY_FLAG" val="#wm#"/>
  <p:tag name="KSO_WM_TAG_VERSION" val="1.0"/>
  <p:tag name="KSO_WM_TEMPLATE_CATEGORY" val="diagram"/>
  <p:tag name="KSO_WM_TEMPLATE_INDEX" val="160698"/>
  <p:tag name="KSO_WM_UNIT_ID" val="diagram160698_4*i*1"/>
  <p:tag name="KSO_WM_UNIT_INDEX" val="1"/>
  <p:tag name="KSO_WM_UNIT_TYPE" val="i"/>
</p:tagLst>
</file>

<file path=ppt/tags/tag1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ID" val="diagram160698_4*m_i*1_2"/>
  <p:tag name="KSO_WM_UNIT_INDEX" val="1_2"/>
  <p:tag name="KSO_WM_UNIT_LAYERLEVEL" val="1_1"/>
  <p:tag name="KSO_WM_UNIT_TYPE" val="m_i"/>
  <p:tag name="KSO_WM_UNIT_USESOURCEFORMAT_APPLY" val="0"/>
</p:tagLst>
</file>

<file path=ppt/tags/tag1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FILL_FORE_SCHEMECOLOR_INDEX" val="5"/>
  <p:tag name="KSO_WM_UNIT_FILL_TYPE" val="1"/>
  <p:tag name="KSO_WM_UNIT_ID" val="diagram160698_4*m_i*1_3"/>
  <p:tag name="KSO_WM_UNIT_INDEX" val="1_3"/>
  <p:tag name="KSO_WM_UNIT_LAYERLEVEL" val="1_1"/>
  <p:tag name="KSO_WM_UNIT_TYPE" val="m_i"/>
  <p:tag name="KSO_WM_UNIT_USESOURCEFORMAT_APPLY" val="0"/>
</p:tagLst>
</file>

<file path=ppt/tags/tag1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COMPATIBLE" val="0"/>
  <p:tag name="KSO_WM_UNIT_HIGHLIGHT" val="0"/>
  <p:tag name="KSO_WM_UNIT_ID" val="diagram160698_4*m_h_f*1_1_1"/>
  <p:tag name="KSO_WM_UNIT_INDEX" val="1_1_1"/>
  <p:tag name="KSO_WM_UNIT_LAYERLEVEL" val="1_1_1"/>
  <p:tag name="KSO_WM_UNIT_PRESET_TEXT_INDEX" val="4"/>
  <p:tag name="KSO_WM_UNIT_PRESET_TEXT_LEN" val="35"/>
  <p:tag name="KSO_WM_UNIT_TEXT_FILL_FORE_SCHEMECOLOR_INDEX" val="13"/>
  <p:tag name="KSO_WM_UNIT_TEXT_FILL_TYPE" val="1"/>
  <p:tag name="KSO_WM_UNIT_TYPE" val="m_h_f"/>
  <p:tag name="KSO_WM_UNIT_USESOURCEFORMAT_APPLY" val="0"/>
  <p:tag name="KSO_WM_UNIT_VALUE" val="57"/>
</p:tagLst>
</file>

<file path=ppt/tags/tag15.xml><?xml version="1.0" encoding="utf-8"?>
<p:tagLst xmlns:p="http://schemas.openxmlformats.org/presentationml/2006/main">
  <p:tag name="KSO_WM_BEAUTIFY_FLAG" val="#wm#"/>
  <p:tag name="KSO_WM_TAG_VERSION" val="1.0"/>
  <p:tag name="KSO_WM_TEMPLATE_CATEGORY" val="diagram"/>
  <p:tag name="KSO_WM_TEMPLATE_INDEX" val="160698"/>
  <p:tag name="KSO_WM_UNIT_ID" val="diagram160698_4*i*8"/>
  <p:tag name="KSO_WM_UNIT_INDEX" val="8"/>
  <p:tag name="KSO_WM_UNIT_TYPE" val="i"/>
</p:tagLst>
</file>

<file path=ppt/tags/tag1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ID" val="diagram160698_4*m_i*1_4"/>
  <p:tag name="KSO_WM_UNIT_INDEX" val="1_4"/>
  <p:tag name="KSO_WM_UNIT_LAYERLEVEL" val="1_1"/>
  <p:tag name="KSO_WM_UNIT_TYPE" val="m_i"/>
  <p:tag name="KSO_WM_UNIT_USESOURCEFORMAT_APPLY" val="0"/>
</p:tagLst>
</file>

<file path=ppt/tags/tag1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FILL_FORE_SCHEMECOLOR_INDEX" val="5"/>
  <p:tag name="KSO_WM_UNIT_FILL_TYPE" val="1"/>
  <p:tag name="KSO_WM_UNIT_ID" val="diagram160698_4*m_i*1_5"/>
  <p:tag name="KSO_WM_UNIT_INDEX" val="1_5"/>
  <p:tag name="KSO_WM_UNIT_LAYERLEVEL" val="1_1"/>
  <p:tag name="KSO_WM_UNIT_TYPE" val="m_i"/>
  <p:tag name="KSO_WM_UNIT_USESOURCEFORMAT_APPLY" val="0"/>
</p:tagLst>
</file>

<file path=ppt/tags/tag1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COMPATIBLE" val="0"/>
  <p:tag name="KSO_WM_UNIT_HIGHLIGHT" val="0"/>
  <p:tag name="KSO_WM_UNIT_ID" val="diagram160698_4*m_h_f*1_2_1"/>
  <p:tag name="KSO_WM_UNIT_INDEX" val="1_2_1"/>
  <p:tag name="KSO_WM_UNIT_LAYERLEVEL" val="1_1_1"/>
  <p:tag name="KSO_WM_UNIT_PRESET_TEXT_INDEX" val="4"/>
  <p:tag name="KSO_WM_UNIT_PRESET_TEXT_LEN" val="35"/>
  <p:tag name="KSO_WM_UNIT_TEXT_FILL_FORE_SCHEMECOLOR_INDEX" val="13"/>
  <p:tag name="KSO_WM_UNIT_TEXT_FILL_TYPE" val="1"/>
  <p:tag name="KSO_WM_UNIT_TYPE" val="m_h_f"/>
  <p:tag name="KSO_WM_UNIT_USESOURCEFORMAT_APPLY" val="0"/>
  <p:tag name="KSO_WM_UNIT_VALUE" val="57"/>
</p:tagLst>
</file>

<file path=ppt/tags/tag19.xml><?xml version="1.0" encoding="utf-8"?>
<p:tagLst xmlns:p="http://schemas.openxmlformats.org/presentationml/2006/main">
  <p:tag name="KSO_WM_BEAUTIFY_FLAG" val="#wm#"/>
  <p:tag name="KSO_WM_TAG_VERSION" val="1.0"/>
  <p:tag name="KSO_WM_TEMPLATE_CATEGORY" val="diagram"/>
  <p:tag name="KSO_WM_TEMPLATE_INDEX" val="160698"/>
  <p:tag name="KSO_WM_UNIT_ID" val="diagram160698_4*i*15"/>
  <p:tag name="KSO_WM_UNIT_INDEX" val="15"/>
  <p:tag name="KSO_WM_UNIT_TYPE" val="i"/>
</p:tagLst>
</file>

<file path=ppt/tags/tag2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ID" val="diagram160698_4*m_i*1_6"/>
  <p:tag name="KSO_WM_UNIT_INDEX" val="1_6"/>
  <p:tag name="KSO_WM_UNIT_LAYERLEVEL" val="1_1"/>
  <p:tag name="KSO_WM_UNIT_TYPE" val="m_i"/>
  <p:tag name="KSO_WM_UNIT_USESOURCEFORMAT_APPLY" val="0"/>
</p:tagLst>
</file>

<file path=ppt/tags/tag2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FILL_FORE_SCHEMECOLOR_INDEX" val="5"/>
  <p:tag name="KSO_WM_UNIT_FILL_TYPE" val="1"/>
  <p:tag name="KSO_WM_UNIT_ID" val="diagram160698_4*m_i*1_7"/>
  <p:tag name="KSO_WM_UNIT_INDEX" val="1_7"/>
  <p:tag name="KSO_WM_UNIT_LAYERLEVEL" val="1_1"/>
  <p:tag name="KSO_WM_UNIT_TYPE" val="m_i"/>
  <p:tag name="KSO_WM_UNIT_USESOURCEFORMAT_APPLY" val="0"/>
</p:tagLst>
</file>

<file path=ppt/tags/tag2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COMPATIBLE" val="0"/>
  <p:tag name="KSO_WM_UNIT_HIGHLIGHT" val="0"/>
  <p:tag name="KSO_WM_UNIT_ID" val="diagram160698_4*m_h_f*1_3_1"/>
  <p:tag name="KSO_WM_UNIT_INDEX" val="1_3_1"/>
  <p:tag name="KSO_WM_UNIT_LAYERLEVEL" val="1_1_1"/>
  <p:tag name="KSO_WM_UNIT_PRESET_TEXT_INDEX" val="4"/>
  <p:tag name="KSO_WM_UNIT_PRESET_TEXT_LEN" val="35"/>
  <p:tag name="KSO_WM_UNIT_TEXT_FILL_FORE_SCHEMECOLOR_INDEX" val="13"/>
  <p:tag name="KSO_WM_UNIT_TEXT_FILL_TYPE" val="1"/>
  <p:tag name="KSO_WM_UNIT_TYPE" val="m_h_f"/>
  <p:tag name="KSO_WM_UNIT_USESOURCEFORMAT_APPLY" val="0"/>
  <p:tag name="KSO_WM_UNIT_VALUE" val="57"/>
</p:tagLst>
</file>

<file path=ppt/tags/tag23.xml><?xml version="1.0" encoding="utf-8"?>
<p:tagLst xmlns:p="http://schemas.openxmlformats.org/presentationml/2006/main">
  <p:tag name="KSO_WM_BEAUTIFY_FLAG" val="#wm#"/>
  <p:tag name="KSO_WM_TAG_VERSION" val="1.0"/>
  <p:tag name="KSO_WM_TEMPLATE_CATEGORY" val="diagram"/>
  <p:tag name="KSO_WM_TEMPLATE_INDEX" val="160698"/>
  <p:tag name="KSO_WM_UNIT_ID" val="diagram160698_4*i*22"/>
  <p:tag name="KSO_WM_UNIT_INDEX" val="22"/>
  <p:tag name="KSO_WM_UNIT_TYPE" val="i"/>
</p:tagLst>
</file>

<file path=ppt/tags/tag2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ID" val="diagram160698_4*m_i*1_8"/>
  <p:tag name="KSO_WM_UNIT_INDEX" val="1_8"/>
  <p:tag name="KSO_WM_UNIT_LAYERLEVEL" val="1_1"/>
  <p:tag name="KSO_WM_UNIT_TYPE" val="m_i"/>
  <p:tag name="KSO_WM_UNIT_USESOURCEFORMAT_APPLY" val="0"/>
</p:tagLst>
</file>

<file path=ppt/tags/tag2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FILL_FORE_SCHEMECOLOR_INDEX" val="5"/>
  <p:tag name="KSO_WM_UNIT_FILL_TYPE" val="1"/>
  <p:tag name="KSO_WM_UNIT_ID" val="diagram160698_4*m_i*1_9"/>
  <p:tag name="KSO_WM_UNIT_INDEX" val="1_9"/>
  <p:tag name="KSO_WM_UNIT_LAYERLEVEL" val="1_1"/>
  <p:tag name="KSO_WM_UNIT_TYPE" val="m_i"/>
  <p:tag name="KSO_WM_UNIT_USESOURCEFORMAT_APPLY" val="0"/>
</p:tagLst>
</file>

<file path=ppt/tags/tag2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698"/>
  <p:tag name="KSO_WM_UNIT_CLEAR" val="1"/>
  <p:tag name="KSO_WM_UNIT_COMPATIBLE" val="0"/>
  <p:tag name="KSO_WM_UNIT_HIGHLIGHT" val="0"/>
  <p:tag name="KSO_WM_UNIT_ID" val="diagram160698_4*m_h_f*1_4_1"/>
  <p:tag name="KSO_WM_UNIT_INDEX" val="1_4_1"/>
  <p:tag name="KSO_WM_UNIT_LAYERLEVEL" val="1_1_1"/>
  <p:tag name="KSO_WM_UNIT_PRESET_TEXT_INDEX" val="4"/>
  <p:tag name="KSO_WM_UNIT_PRESET_TEXT_LEN" val="35"/>
  <p:tag name="KSO_WM_UNIT_TEXT_FILL_FORE_SCHEMECOLOR_INDEX" val="13"/>
  <p:tag name="KSO_WM_UNIT_TEXT_FILL_TYPE" val="1"/>
  <p:tag name="KSO_WM_UNIT_TYPE" val="m_h_f"/>
  <p:tag name="KSO_WM_UNIT_USESOURCEFORMAT_APPLY" val="0"/>
  <p:tag name="KSO_WM_UNIT_VALUE" val="57"/>
</p:tagLst>
</file>

<file path=ppt/tags/tag27.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28.xml><?xml version="1.0" encoding="utf-8"?>
<p:tagLst xmlns:p="http://schemas.openxmlformats.org/presentationml/2006/main">
  <p:tag name="KSO_WM_BEAUTIFY_FLAG" val="#wm#"/>
  <p:tag name="KSO_WM_SLIDE_ITEM_CNT" val="4"/>
  <p:tag name="KSO_WM_TEMPLATE_CATEGORY" val="custom"/>
  <p:tag name="KSO_WM_TEMPLATE_INDEX" val="20184553"/>
  <p:tag name="TIMING" val="|23.1|16.5|17.2|8.5|25.4"/>
</p:tagLst>
</file>

<file path=ppt/tags/tag29.xml><?xml version="1.0" encoding="utf-8"?>
<p:tagLst xmlns:p="http://schemas.openxmlformats.org/presentationml/2006/main">
  <p:tag name="KSO_WM_BEAUTIFY_FLAG" val="#wm#"/>
  <p:tag name="KSO_WM_SLIDE_ITEM_CNT" val="4"/>
  <p:tag name="KSO_WM_TEMPLATE_CATEGORY" val="custom"/>
  <p:tag name="KSO_WM_TEMPLATE_INDEX" val="20184553"/>
  <p:tag name="TIMING" val="|23.1|16.5|17.2|8.5|25.4"/>
</p:tagLst>
</file>

<file path=ppt/tags/tag30.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31.xml><?xml version="1.0" encoding="utf-8"?>
<p:tagLst xmlns:p="http://schemas.openxmlformats.org/presentationml/2006/main">
  <p:tag name="KSO_WM_BEAUTIFY_FLAG" val="#wm#"/>
  <p:tag name="KSO_WM_TEMPLATE_CATEGORY" val="custom"/>
  <p:tag name="KSO_WM_TEMPLATE_INDEX" val="20184553"/>
  <p:tag name="TIMING" val="|11.1|5.4|7.7|4.5"/>
</p:tagLst>
</file>

<file path=ppt/tags/tag32.xml><?xml version="1.0" encoding="utf-8"?>
<p:tagLst xmlns:p="http://schemas.openxmlformats.org/presentationml/2006/main">
  <p:tag name="KSO_WM_BEAUTIFY_FLAG" val="#wm#"/>
  <p:tag name="KSO_WM_TEMPLATE_CATEGORY" val="custom"/>
  <p:tag name="KSO_WM_TEMPLATE_INDEX" val="20184553"/>
  <p:tag name="TIMING" val="|4.6|9.4|14.6"/>
</p:tagLst>
</file>

<file path=ppt/tags/tag33.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34.xml><?xml version="1.0" encoding="utf-8"?>
<p:tagLst xmlns:p="http://schemas.openxmlformats.org/presentationml/2006/main">
  <p:tag name="KSO_WM_BEAUTIFY_FLAG" val="#wm#"/>
  <p:tag name="KSO_WM_TEMPLATE_CATEGORY" val="custom"/>
  <p:tag name="KSO_WM_TEMPLATE_INDEX" val="20184553"/>
  <p:tag name="TIMING" val="|7.1|0.8"/>
</p:tagLst>
</file>

<file path=ppt/tags/tag35.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36.xml><?xml version="1.0" encoding="utf-8"?>
<p:tagLst xmlns:p="http://schemas.openxmlformats.org/presentationml/2006/main">
  <p:tag name="KSO_WM_BEAUTIFY_FLAG" val="#wm#"/>
  <p:tag name="KSO_WM_TEMPLATE_CATEGORY" val="custom"/>
  <p:tag name="KSO_WM_TEMPLATE_INDEX" val="20184553"/>
  <p:tag name="TIMING" val="|0.9"/>
</p:tagLst>
</file>

<file path=ppt/tags/tag37.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38.xml><?xml version="1.0" encoding="utf-8"?>
<p:tagLst xmlns:p="http://schemas.openxmlformats.org/presentationml/2006/main">
  <p:tag name="KSO_WM_BEAUTIFY_FLAG" val="#wm#"/>
  <p:tag name="KSO_WM_TAG_VERSION" val="1.0"/>
  <p:tag name="KSO_WM_TEMPLATE_CATEGORY" val="custom"/>
  <p:tag name="KSO_WM_TEMPLATE_INDEX" val="20187315"/>
  <p:tag name="KSO_WM_UNIT_CLEAR" val="0"/>
  <p:tag name="KSO_WM_UNIT_COMPATIBLE" val="0"/>
  <p:tag name="KSO_WM_UNIT_HIGHLIGHT" val="0"/>
  <p:tag name="KSO_WM_UNIT_ID" val="custom20187315_13*a*1"/>
  <p:tag name="KSO_WM_UNIT_INDEX" val="1"/>
  <p:tag name="KSO_WM_UNIT_ISCONTENTSTITLE" val="0"/>
  <p:tag name="KSO_WM_UNIT_LAYERLEVEL" val="1"/>
  <p:tag name="KSO_WM_UNIT_PRESET_TEXT" val="修改相关主题"/>
  <p:tag name="KSO_WM_UNIT_TYPE" val="a"/>
  <p:tag name="KSO_WM_UNIT_VALUE" val="8"/>
</p:tagLst>
</file>

<file path=ppt/tags/tag39.xml><?xml version="1.0" encoding="utf-8"?>
<p:tagLst xmlns:p="http://schemas.openxmlformats.org/presentationml/2006/main">
  <p:tag name="KSO_WM_BEAUTIFY_FLAG" val="#wm#"/>
  <p:tag name="KSO_WM_SLIDE_MODEL_TYPE" val="timeline"/>
  <p:tag name="KSO_WM_TEMPLATE_CATEGORY" val="custom"/>
  <p:tag name="KSO_WM_TEMPLATE_INDEX" val="20184553"/>
  <p:tag name="TIMING" val="|2.4|0.5|0.4|0.6|1|1.9|1.6"/>
</p:tagLst>
</file>

<file path=ppt/tags/tag40.xml><?xml version="1.0" encoding="utf-8"?>
<p:tagLst xmlns:p="http://schemas.openxmlformats.org/presentationml/2006/main">
  <p:tag name="REFSHAPE" val="143373380"/>
</p:tagLst>
</file>

<file path=ppt/tags/tag41.xml><?xml version="1.0" encoding="utf-8"?>
<p:tagLst xmlns:p="http://schemas.openxmlformats.org/presentationml/2006/main">
  <p:tag name="REFSHAPE" val="143373788"/>
</p:tagLst>
</file>

<file path=ppt/tags/tag42.xml><?xml version="1.0" encoding="utf-8"?>
<p:tagLst xmlns:p="http://schemas.openxmlformats.org/presentationml/2006/main">
  <p:tag name="REFSHAPE" val="143371204"/>
</p:tagLst>
</file>

<file path=ppt/tags/tag43.xml><?xml version="1.0" encoding="utf-8"?>
<p:tagLst xmlns:p="http://schemas.openxmlformats.org/presentationml/2006/main">
  <p:tag name="REFSHAPE" val="542669460"/>
</p:tagLst>
</file>

<file path=ppt/tags/tag44.xml><?xml version="1.0" encoding="utf-8"?>
<p:tagLst xmlns:p="http://schemas.openxmlformats.org/presentationml/2006/main">
  <p:tag name="KSO_WM_UNIT_TABLE_BEAUTIFY" val="smartTable{7647d2e1-049a-42a2-beca-db18c6e619a9}"/>
  <p:tag name="TABLE_COLORIDX" val="a"/>
  <p:tag name="TABLE_EMPHASIZE_COLOR" val="1330547"/>
  <p:tag name="TABLE_SKINIDX" val="0"/>
</p:tagLst>
</file>

<file path=ppt/tags/tag45.xml><?xml version="1.0" encoding="utf-8"?>
<p:tagLst xmlns:p="http://schemas.openxmlformats.org/presentationml/2006/main">
  <p:tag name="KSO_WM_SLIDE_ITEM_CNT" val="4"/>
</p:tagLst>
</file>

<file path=ppt/tags/tag46.xml><?xml version="1.0" encoding="utf-8"?>
<p:tagLst xmlns:p="http://schemas.openxmlformats.org/presentationml/2006/main">
  <p:tag name="KSO_WM_BEAUTIFY_FLAG" val="#wm#"/>
  <p:tag name="KSO_WM_SLIDE_ITEM_CNT" val="2"/>
  <p:tag name="KSO_WM_TEMPLATE_CATEGORY" val="custom"/>
  <p:tag name="KSO_WM_TEMPLATE_INDEX" val="20184553"/>
</p:tagLst>
</file>

<file path=ppt/tags/tag47.xml><?xml version="1.0" encoding="utf-8"?>
<p:tagLst xmlns:p="http://schemas.openxmlformats.org/presentationml/2006/main">
  <p:tag name="KSO_WM_BEAUTIFY_FLAG" val="#wm#"/>
  <p:tag name="KSO_WM_TEMPLATE_CATEGORY" val="custom"/>
  <p:tag name="KSO_WM_TEMPLATE_INDEX" val="20184553"/>
  <p:tag name="TIMING" val="|5.1|1|4.7|1.2|1.1|1.4|4.5"/>
</p:tagLst>
</file>

<file path=ppt/tags/tag48.xml><?xml version="1.0" encoding="utf-8"?>
<p:tagLst xmlns:p="http://schemas.openxmlformats.org/presentationml/2006/main">
  <p:tag name="KSO_WM_BEAUTIFY_FLAG" val="#wm#"/>
  <p:tag name="KSO_WM_TEMPLATE_CATEGORY" val="custom"/>
  <p:tag name="KSO_WM_TEMPLATE_INDEX" val="20184553"/>
  <p:tag name="TIMING" val="|1.5|0|0|1.1"/>
</p:tagLst>
</file>

<file path=ppt/tags/tag49.xml><?xml version="1.0" encoding="utf-8"?>
<p:tagLst xmlns:p="http://schemas.openxmlformats.org/presentationml/2006/main">
  <p:tag name="TIMING" val="|0.4|0.8|0.4|0.2|0.1"/>
</p:tagLst>
</file>

<file path=ppt/tags/tag50.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51.xml><?xml version="1.0" encoding="utf-8"?>
<p:tagLst xmlns:p="http://schemas.openxmlformats.org/presentationml/2006/main">
  <p:tag name="KSO_WM_BEAUTIFY_FLAG" val="#wm#"/>
  <p:tag name="KSO_WM_TEMPLATE_CATEGORY" val="custom"/>
  <p:tag name="KSO_WM_TEMPLATE_INDEX" val="20184553"/>
  <p:tag name="TIMING" val="|0.1|0.1|0.3|0.4|0.2"/>
</p:tagLst>
</file>

<file path=ppt/tags/tag52.xml><?xml version="1.0" encoding="utf-8"?>
<p:tagLst xmlns:p="http://schemas.openxmlformats.org/presentationml/2006/main">
  <p:tag name="KSO_WM_UNIT_TABLE_BEAUTIFY" val="smartTable{6b046b66-a3b4-48b6-a3e4-354b59878942}"/>
</p:tagLst>
</file>

<file path=ppt/tags/tag53.xml><?xml version="1.0" encoding="utf-8"?>
<p:tagLst xmlns:p="http://schemas.openxmlformats.org/presentationml/2006/main">
  <p:tag name="KSO_WM_BEAUTIFY_FLAG" val="#wm#"/>
  <p:tag name="KSO_WM_TEMPLATE_CATEGORY" val="custom"/>
  <p:tag name="KSO_WM_TEMPLATE_INDEX" val="20184553"/>
  <p:tag name="TIMING" val="|0.5|0.5|0.1"/>
</p:tagLst>
</file>

<file path=ppt/tags/tag54.xml><?xml version="1.0" encoding="utf-8"?>
<p:tagLst xmlns:p="http://schemas.openxmlformats.org/presentationml/2006/main">
  <p:tag name="KSO_WM_BEAUTIFY_FLAG" val="#wm#"/>
  <p:tag name="KSO_WM_TEMPLATE_CATEGORY" val="custom"/>
  <p:tag name="KSO_WM_TEMPLATE_INDEX" val="20184553"/>
  <p:tag name="TIMING" val="|1.8|1.4"/>
</p:tagLst>
</file>

<file path=ppt/tags/tag55.xml><?xml version="1.0" encoding="utf-8"?>
<p:tagLst xmlns:p="http://schemas.openxmlformats.org/presentationml/2006/main">
  <p:tag name="KSO_WM_UNIT_TABLE_BEAUTIFY" val="smartTable{3afd5c0c-0cbf-47b8-ac04-8cb3b961fa00}"/>
</p:tagLst>
</file>

<file path=ppt/tags/tag56.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57.xml><?xml version="1.0" encoding="utf-8"?>
<p:tagLst xmlns:p="http://schemas.openxmlformats.org/presentationml/2006/main">
  <p:tag name="TIMING" val="|2.5|2|0.9"/>
</p:tagLst>
</file>

<file path=ppt/tags/tag58.xml><?xml version="1.0" encoding="utf-8"?>
<p:tagLst xmlns:p="http://schemas.openxmlformats.org/presentationml/2006/main">
  <p:tag name="TIMING" val="|0.2|0.8"/>
</p:tagLst>
</file>

<file path=ppt/tags/tag59.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60.xml><?xml version="1.0" encoding="utf-8"?>
<p:tagLst xmlns:p="http://schemas.openxmlformats.org/presentationml/2006/main">
  <p:tag name="KSO_WM_BEAUTIFY_FLAG" val="#wm#"/>
  <p:tag name="KSO_WM_SLIDE_ITEM_CNT" val="3"/>
  <p:tag name="KSO_WM_TEMPLATE_CATEGORY" val="custom"/>
  <p:tag name="KSO_WM_TEMPLATE_INDEX" val="20184553"/>
  <p:tag name="TIMING" val="|1.8"/>
</p:tagLst>
</file>

<file path=ppt/tags/tag61.xml><?xml version="1.0" encoding="utf-8"?>
<p:tagLst xmlns:p="http://schemas.openxmlformats.org/presentationml/2006/main">
  <p:tag name="KSO_WM_BEAUTIFY_FLAG" val="#wm#"/>
  <p:tag name="KSO_WM_TEMPLATE_CATEGORY" val="custom"/>
  <p:tag name="KSO_WM_TEMPLATE_INDEX" val="20184553"/>
</p:tagLst>
</file>

<file path=ppt/tags/tag62.xml><?xml version="1.0" encoding="utf-8"?>
<p:tagLst xmlns:p="http://schemas.openxmlformats.org/presentationml/2006/main">
  <p:tag name="KSO_WM_BEAUTIFY_FLAG" val="#wm#"/>
  <p:tag name="KSO_WM_TEMPLATE_CATEGORY" val="custom"/>
  <p:tag name="KSO_WM_TEMPLATE_INDEX" val="20184553"/>
  <p:tag name="TIMING" val="|11.4|5.5|16.6"/>
</p:tagLst>
</file>

<file path=ppt/tags/tag63.xml><?xml version="1.0" encoding="utf-8"?>
<p:tagLst xmlns:p="http://schemas.openxmlformats.org/presentationml/2006/main">
  <p:tag name="TIMING" val="|6.4|36.3"/>
</p:tagLst>
</file>

<file path=ppt/tags/tag64.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65.xml><?xml version="1.0" encoding="utf-8"?>
<p:tagLst xmlns:p="http://schemas.openxmlformats.org/presentationml/2006/main">
  <p:tag name="TIMING" val="|3|95.4|0.2|47.5|54.4|34.2|34.1"/>
</p:tagLst>
</file>

<file path=ppt/tags/tag66.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67.xml><?xml version="1.0" encoding="utf-8"?>
<p:tagLst xmlns:p="http://schemas.openxmlformats.org/presentationml/2006/main">
  <p:tag name="KSO_WM_UNIT_TABLE_BEAUTIFY" val="smartTable{2619945b-1c1c-4acf-bea1-08a183230736}"/>
</p:tagLst>
</file>

<file path=ppt/tags/tag68.xml><?xml version="1.0" encoding="utf-8"?>
<p:tagLst xmlns:p="http://schemas.openxmlformats.org/presentationml/2006/main">
  <p:tag name="TIMING" val="|6.9|76|17.1|36.1|19.7|42"/>
</p:tagLst>
</file>

<file path=ppt/tags/tag69.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193</Paragraphs>
  <Slides>26</Slides>
  <Notes>3</Notes>
  <TotalTime>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26</vt:i4>
      </vt:variant>
    </vt:vector>
  </HeadingPairs>
  <TitlesOfParts>
    <vt:vector baseType="lpstr" size="37">
      <vt:lpstr>Arial</vt:lpstr>
      <vt:lpstr>微软雅黑</vt:lpstr>
      <vt:lpstr>黑体</vt:lpstr>
      <vt:lpstr>Calibri Light</vt:lpstr>
      <vt:lpstr>Calibri</vt:lpstr>
      <vt:lpstr>楷体</vt:lpstr>
      <vt:lpstr>Wingdings</vt:lpstr>
      <vt:lpstr>宋体</vt:lpstr>
      <vt:lpstr>Times New Roman</vt:lpstr>
      <vt:lpstr>楷体_GB2312</vt:lpstr>
      <vt:lpstr>Office 主题</vt:lpstr>
      <vt:lpstr>第15课  十月革命的胜利与苏联的社会主义实践</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104</cp:revision>
  <dcterms:created xsi:type="dcterms:W3CDTF">2018-03-01T02:03:00Z</dcterms:created>
  <dcterms:modified xsi:type="dcterms:W3CDTF">2020-07-12T04:37:55Z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