
<file path=[Content_Types].xml><?xml version="1.0" encoding="utf-8"?>
<Types xmlns="http://schemas.openxmlformats.org/package/2006/content-types">
  <Default Extension="wav" ContentType="audio/x-wav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375" r:id="rId3"/>
    <p:sldId id="256" r:id="rId4"/>
    <p:sldId id="330" r:id="rId5"/>
    <p:sldId id="376" r:id="rId7"/>
    <p:sldId id="377" r:id="rId8"/>
    <p:sldId id="380" r:id="rId9"/>
    <p:sldId id="381" r:id="rId10"/>
    <p:sldId id="361" r:id="rId11"/>
    <p:sldId id="363" r:id="rId12"/>
    <p:sldId id="379" r:id="rId13"/>
    <p:sldId id="382" r:id="rId14"/>
    <p:sldId id="383" r:id="rId15"/>
    <p:sldId id="384" r:id="rId16"/>
    <p:sldId id="385" r:id="rId17"/>
    <p:sldId id="386" r:id="rId18"/>
    <p:sldId id="387" r:id="rId19"/>
    <p:sldId id="388" r:id="rId20"/>
    <p:sldId id="389" r:id="rId21"/>
    <p:sldId id="390" r:id="rId22"/>
    <p:sldId id="397" r:id="rId23"/>
    <p:sldId id="400" r:id="rId24"/>
    <p:sldId id="401" r:id="rId25"/>
    <p:sldId id="402" r:id="rId26"/>
    <p:sldId id="396" r:id="rId27"/>
    <p:sldId id="395" r:id="rId28"/>
    <p:sldId id="366" r:id="rId29"/>
    <p:sldId id="394" r:id="rId30"/>
    <p:sldId id="328" r:id="rId31"/>
    <p:sldId id="403" r:id="rId32"/>
    <p:sldId id="404" r:id="rId33"/>
    <p:sldId id="316" r:id="rId34"/>
    <p:sldId id="317" r:id="rId3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FBFBFB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697"/>
  </p:normalViewPr>
  <p:slideViewPr>
    <p:cSldViewPr>
      <p:cViewPr varScale="1">
        <p:scale>
          <a:sx n="66" d="100"/>
          <a:sy n="66" d="100"/>
        </p:scale>
        <p:origin x="-1506" y="-78"/>
      </p:cViewPr>
      <p:guideLst>
        <p:guide orient="horz" pos="2226"/>
        <p:guide pos="287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页眉占位符 716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171" name="日期占位符 717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316" name="幻灯片图像占位符 7171"/>
          <p:cNvSpPr>
            <a:spLocks noGrp="1" noRo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3077" name="文本占位符 7172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7174" name="页脚占位符 717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175" name="灯片编号占位符 717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noProof="1" dirty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D85C381C-8563-4DD5-B3FB-EE5699FDF2AA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幻灯片图像占位符 106497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17410" name="文本占位符 106498"/>
          <p:cNvSpPr>
            <a:spLocks noGrp="1"/>
          </p:cNvSpPr>
          <p:nvPr>
            <p:ph type="body"/>
          </p:nvPr>
        </p:nvSpPr>
        <p:spPr>
          <a:noFill/>
        </p:spPr>
        <p:txBody>
          <a:bodyPr/>
          <a:lstStyle/>
          <a:p>
            <a:pPr marL="228600" indent="-228600" eaLnBrk="1" hangingPunct="1">
              <a:spcBef>
                <a:spcPct val="0"/>
              </a:spcBef>
              <a:buFont typeface="Arial" panose="020B0604020202020204" pitchFamily="34" charset="0"/>
              <a:buAutoNum type="arabicPeriod"/>
            </a:pPr>
            <a:endParaRPr lang="zh-CN" altLang="zh-CN" b="1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1" name="灯片编号占位符 1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fld id="{ED5045EE-E819-47A2-A8E0-D629734331D5}" type="slidenum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幻灯片图像占位符 1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21506" name="文本占位符 2"/>
          <p:cNvSpPr>
            <a:spLocks noGrp="1"/>
          </p:cNvSpPr>
          <p:nvPr>
            <p:ph type="body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CN" smtClean="0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  <a:sym typeface="宋体" panose="02010600030101010101" pitchFamily="2" charset="-122"/>
              </a:rPr>
              <a:t>1927</a:t>
            </a:r>
            <a:r>
              <a:rPr lang="zh-CN" altLang="en-US" smtClean="0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  <a:sym typeface="宋体" panose="02010600030101010101" pitchFamily="2" charset="-122"/>
              </a:rPr>
              <a:t>年</a:t>
            </a:r>
            <a:r>
              <a:rPr lang="en-US" altLang="zh-CN" smtClean="0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  <a:sym typeface="宋体" panose="02010600030101010101" pitchFamily="2" charset="-122"/>
              </a:rPr>
              <a:t>8</a:t>
            </a:r>
            <a:r>
              <a:rPr lang="zh-CN" altLang="en-US" smtClean="0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  <a:sym typeface="宋体" panose="02010600030101010101" pitchFamily="2" charset="-122"/>
              </a:rPr>
              <a:t>月</a:t>
            </a:r>
            <a:r>
              <a:rPr lang="en-US" altLang="zh-CN" smtClean="0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  <a:sym typeface="宋体" panose="02010600030101010101" pitchFamily="2" charset="-122"/>
              </a:rPr>
              <a:t>1</a:t>
            </a:r>
            <a:r>
              <a:rPr lang="zh-CN" altLang="en-US" smtClean="0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  <a:sym typeface="宋体" panose="02010600030101010101" pitchFamily="2" charset="-122"/>
              </a:rPr>
              <a:t>日凌晨</a:t>
            </a:r>
            <a:r>
              <a:rPr lang="en-US" altLang="zh-CN" smtClean="0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  <a:sym typeface="宋体" panose="02010600030101010101" pitchFamily="2" charset="-122"/>
              </a:rPr>
              <a:t>2</a:t>
            </a:r>
            <a:r>
              <a:rPr lang="zh-CN" altLang="en-US" smtClean="0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  <a:sym typeface="宋体" panose="02010600030101010101" pitchFamily="2" charset="-122"/>
              </a:rPr>
              <a:t>时，周恩来在起义总指挥部（原江西大旅社）下达了起义命令，经过</a:t>
            </a:r>
            <a:r>
              <a:rPr lang="en-US" altLang="zh-CN" smtClean="0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  <a:sym typeface="宋体" panose="02010600030101010101" pitchFamily="2" charset="-122"/>
              </a:rPr>
              <a:t>4</a:t>
            </a:r>
            <a:r>
              <a:rPr lang="zh-CN" altLang="en-US" smtClean="0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  <a:sym typeface="宋体" panose="02010600030101010101" pitchFamily="2" charset="-122"/>
              </a:rPr>
              <a:t>个多小时激战，全歼敌军</a:t>
            </a:r>
            <a:r>
              <a:rPr lang="en-US" altLang="zh-CN" smtClean="0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  <a:sym typeface="宋体" panose="02010600030101010101" pitchFamily="2" charset="-122"/>
              </a:rPr>
              <a:t>3000</a:t>
            </a:r>
            <a:r>
              <a:rPr lang="zh-CN" altLang="en-US" smtClean="0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  <a:sym typeface="宋体" panose="02010600030101010101" pitchFamily="2" charset="-122"/>
              </a:rPr>
              <a:t>余人，取得了南昌起义的胜利。</a:t>
            </a:r>
            <a:endParaRPr lang="zh-CN" altLang="en-US" smtClean="0">
              <a:solidFill>
                <a:schemeClr val="bg1"/>
              </a:solidFill>
              <a:latin typeface="Times New Roman" panose="02020603050405020304" pitchFamily="18" charset="0"/>
              <a:ea typeface="华文楷体"/>
              <a:cs typeface="华文楷体"/>
              <a:sym typeface="宋体" panose="02010600030101010101" pitchFamily="2" charset="-122"/>
            </a:endParaRPr>
          </a:p>
          <a:p>
            <a:pPr eaLnBrk="1" hangingPunct="1"/>
            <a:r>
              <a:rPr lang="zh-CN" altLang="en-US" b="1" smtClean="0">
                <a:solidFill>
                  <a:srgbClr val="0D0D0D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十大元帅中直接或间接参加过南昌起义的就有</a:t>
            </a:r>
            <a:r>
              <a:rPr lang="en-US" altLang="zh-CN" b="1" smtClean="0">
                <a:solidFill>
                  <a:srgbClr val="0D0D0D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b="1" smtClean="0">
                <a:solidFill>
                  <a:srgbClr val="0D0D0D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位：</a:t>
            </a:r>
            <a:r>
              <a:rPr lang="zh-CN" altLang="en-US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朱德、刘伯承、贺龙、陈毅、聂荣臻、叶剑英、林彪，</a:t>
            </a:r>
            <a:r>
              <a:rPr lang="zh-CN" altLang="en-US" b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而参加过起义的大将、上将更不在少数。南昌起义成了中国人民解放军的将帅摇篮。</a:t>
            </a:r>
            <a:endParaRPr lang="zh-CN" altLang="zh-CN" smtClean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1" hangingPunct="1"/>
            <a:endParaRPr lang="zh-CN" altLang="en-US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幻灯片图像占位符 110593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24578" name="文本占位符 110594"/>
          <p:cNvSpPr>
            <a:spLocks noGrp="1"/>
          </p:cNvSpPr>
          <p:nvPr>
            <p:ph type="body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灯片编号占位符 1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fld id="{AD743DA7-4DA3-4BF7-9421-162853FFEC4B}" type="slidenum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幻灯片图像占位符 103425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46082" name="文本占位符 103426"/>
          <p:cNvSpPr>
            <a:spLocks noGrp="1"/>
          </p:cNvSpPr>
          <p:nvPr>
            <p:ph type="body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3" name="灯片编号占位符 1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fld id="{815AC715-DEBA-47BF-83D0-B211C4F68CD3}" type="slidenum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" descr="井冈山会师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968375" y="3003550"/>
            <a:ext cx="7153275" cy="392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5128"/>
          <p:cNvSpPr/>
          <p:nvPr/>
        </p:nvSpPr>
        <p:spPr>
          <a:xfrm>
            <a:off x="4763" y="2382838"/>
            <a:ext cx="6180137" cy="4481512"/>
          </a:xfrm>
          <a:prstGeom prst="rect">
            <a:avLst/>
          </a:pr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rgbClr val="FFFFFF"/>
              </a:gs>
            </a:gsLst>
            <a:path path="rect">
              <a:fillToRect t="100000" r="100000"/>
            </a:path>
            <a:tileRect/>
          </a:gradFill>
          <a:ln w="9525">
            <a:noFill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6" name="组合 5131"/>
          <p:cNvGrpSpPr/>
          <p:nvPr/>
        </p:nvGrpSpPr>
        <p:grpSpPr bwMode="auto">
          <a:xfrm>
            <a:off x="3922713" y="2276475"/>
            <a:ext cx="4105275" cy="4105275"/>
            <a:chOff x="2471" y="1252"/>
            <a:chExt cx="2586" cy="2586"/>
          </a:xfrm>
        </p:grpSpPr>
        <p:sp>
          <p:nvSpPr>
            <p:cNvPr id="7" name="任意多边形 5132"/>
            <p:cNvSpPr/>
            <p:nvPr/>
          </p:nvSpPr>
          <p:spPr>
            <a:xfrm>
              <a:off x="2471" y="1252"/>
              <a:ext cx="2586" cy="2586"/>
            </a:xfrm>
            <a:custGeom>
              <a:avLst/>
              <a:gdLst/>
              <a:ahLst/>
              <a:cxnLst>
                <a:cxn ang="0">
                  <a:pos x="0" y="1293"/>
                </a:cxn>
                <a:cxn ang="0">
                  <a:pos x="1293" y="0"/>
                </a:cxn>
                <a:cxn ang="0">
                  <a:pos x="2586" y="1293"/>
                </a:cxn>
                <a:cxn ang="0">
                  <a:pos x="1293" y="2586"/>
                </a:cxn>
                <a:cxn ang="0">
                  <a:pos x="0" y="1293"/>
                </a:cxn>
                <a:cxn ang="0">
                  <a:pos x="383" y="1293"/>
                </a:cxn>
                <a:cxn ang="0">
                  <a:pos x="1293" y="2203"/>
                </a:cxn>
                <a:cxn ang="0">
                  <a:pos x="2203" y="1293"/>
                </a:cxn>
                <a:cxn ang="0">
                  <a:pos x="1293" y="383"/>
                </a:cxn>
                <a:cxn ang="0">
                  <a:pos x="383" y="1293"/>
                </a:cxn>
              </a:cxnLst>
              <a:rect l="0" t="0" r="0" b="0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199" y="10800"/>
                  </a:moveTo>
                  <a:cubicBezTo>
                    <a:pt x="3199" y="14998"/>
                    <a:pt x="6602" y="18401"/>
                    <a:pt x="10800" y="18401"/>
                  </a:cubicBezTo>
                  <a:cubicBezTo>
                    <a:pt x="14998" y="18401"/>
                    <a:pt x="18401" y="14998"/>
                    <a:pt x="18401" y="10800"/>
                  </a:cubicBezTo>
                  <a:cubicBezTo>
                    <a:pt x="18401" y="6602"/>
                    <a:pt x="14998" y="3199"/>
                    <a:pt x="10800" y="3199"/>
                  </a:cubicBezTo>
                  <a:cubicBezTo>
                    <a:pt x="6602" y="3199"/>
                    <a:pt x="3199" y="6602"/>
                    <a:pt x="3199" y="10800"/>
                  </a:cubicBezTo>
                  <a:close/>
                </a:path>
              </a:pathLst>
            </a:custGeom>
            <a:noFill/>
            <a:ln w="25400" cap="flat" cmpd="sng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" name="任意多边形 5133"/>
            <p:cNvSpPr/>
            <p:nvPr/>
          </p:nvSpPr>
          <p:spPr>
            <a:xfrm>
              <a:off x="2567" y="1319"/>
              <a:ext cx="2398" cy="2398"/>
            </a:xfrm>
            <a:custGeom>
              <a:avLst/>
              <a:gdLst/>
              <a:ahLst/>
              <a:cxnLst>
                <a:cxn ang="0">
                  <a:pos x="0" y="1199"/>
                </a:cxn>
                <a:cxn ang="0">
                  <a:pos x="1199" y="0"/>
                </a:cxn>
                <a:cxn ang="0">
                  <a:pos x="2398" y="1199"/>
                </a:cxn>
                <a:cxn ang="0">
                  <a:pos x="1199" y="2398"/>
                </a:cxn>
                <a:cxn ang="0">
                  <a:pos x="0" y="1199"/>
                </a:cxn>
                <a:cxn ang="0">
                  <a:pos x="196" y="1199"/>
                </a:cxn>
                <a:cxn ang="0">
                  <a:pos x="1199" y="2202"/>
                </a:cxn>
                <a:cxn ang="0">
                  <a:pos x="2202" y="1199"/>
                </a:cxn>
                <a:cxn ang="0">
                  <a:pos x="1199" y="196"/>
                </a:cxn>
                <a:cxn ang="0">
                  <a:pos x="196" y="1199"/>
                </a:cxn>
              </a:cxnLst>
              <a:rect l="0" t="0" r="0" b="0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64" y="10800"/>
                  </a:moveTo>
                  <a:cubicBezTo>
                    <a:pt x="1764" y="15790"/>
                    <a:pt x="5810" y="19836"/>
                    <a:pt x="10800" y="19836"/>
                  </a:cubicBezTo>
                  <a:cubicBezTo>
                    <a:pt x="15790" y="19836"/>
                    <a:pt x="19836" y="15790"/>
                    <a:pt x="19836" y="10800"/>
                  </a:cubicBezTo>
                  <a:cubicBezTo>
                    <a:pt x="19836" y="5810"/>
                    <a:pt x="15790" y="1764"/>
                    <a:pt x="10800" y="1764"/>
                  </a:cubicBezTo>
                  <a:cubicBezTo>
                    <a:pt x="5810" y="1764"/>
                    <a:pt x="1764" y="5810"/>
                    <a:pt x="1764" y="10800"/>
                  </a:cubicBez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 w="9525">
              <a:noFill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5135" name="标题 5134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defRPr sz="5400">
                <a:ea typeface="华文隶书" panose="02010800040101010101" pitchFamily="2" charset="-122"/>
              </a:defRPr>
            </a:lvl1pPr>
          </a:lstStyle>
          <a:p>
            <a:pPr lvl="0"/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5136" name="副标题 5135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 algn="ctr"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410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87388-900A-4B12-B92B-6A50EBEAEAB0}" type="datetime1">
              <a:rPr lang="zh-CN" altLang="en-US"/>
            </a:fld>
            <a:endParaRPr lang="zh-CN" altLang="en-US"/>
          </a:p>
        </p:txBody>
      </p:sp>
      <p:sp>
        <p:nvSpPr>
          <p:cNvPr id="5" name="页脚占位符 410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长沙市第六中学 周宽</a:t>
            </a:r>
            <a:endParaRPr lang="zh-CN" altLang="en-US"/>
          </a:p>
        </p:txBody>
      </p:sp>
      <p:sp>
        <p:nvSpPr>
          <p:cNvPr id="6" name="灯片编号占位符 410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C85B5-7ED6-4714-9861-07114BC7948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410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8377A-5797-4134-8741-AE12AAD7AD19}" type="datetime1">
              <a:rPr lang="zh-CN" altLang="en-US"/>
            </a:fld>
            <a:endParaRPr lang="zh-CN" altLang="en-US"/>
          </a:p>
        </p:txBody>
      </p:sp>
      <p:sp>
        <p:nvSpPr>
          <p:cNvPr id="5" name="页脚占位符 410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长沙市第六中学 周宽</a:t>
            </a:r>
            <a:endParaRPr lang="zh-CN" altLang="en-US"/>
          </a:p>
        </p:txBody>
      </p:sp>
      <p:sp>
        <p:nvSpPr>
          <p:cNvPr id="6" name="灯片编号占位符 410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3EDE2-7AD8-460C-9A01-A798A052156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10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79005-74D3-46EE-8E0C-32F2C160CD6E}" type="datetime1">
              <a:rPr lang="zh-CN" altLang="en-US"/>
            </a:fld>
            <a:endParaRPr lang="zh-CN" altLang="en-US"/>
          </a:p>
        </p:txBody>
      </p:sp>
      <p:sp>
        <p:nvSpPr>
          <p:cNvPr id="6" name="页脚占位符 410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长沙市第六中学 周宽</a:t>
            </a:r>
            <a:endParaRPr lang="zh-CN" altLang="en-US"/>
          </a:p>
        </p:txBody>
      </p:sp>
      <p:sp>
        <p:nvSpPr>
          <p:cNvPr id="7" name="灯片编号占位符 410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CE8F8-97BB-41EE-946F-73B9EEEB7F6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410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23E6E-1224-47ED-B6CD-4BD441BCEAB4}" type="datetime1">
              <a:rPr lang="zh-CN" altLang="en-US"/>
            </a:fld>
            <a:endParaRPr lang="zh-CN" altLang="en-US"/>
          </a:p>
        </p:txBody>
      </p:sp>
      <p:sp>
        <p:nvSpPr>
          <p:cNvPr id="8" name="页脚占位符 410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长沙市第六中学 周宽</a:t>
            </a:r>
            <a:endParaRPr lang="zh-CN" altLang="en-US"/>
          </a:p>
        </p:txBody>
      </p:sp>
      <p:sp>
        <p:nvSpPr>
          <p:cNvPr id="9" name="灯片编号占位符 410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4B153-87A6-42CB-8916-3B2F0DA93AE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410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19EA3-3171-445E-ACCE-D1A7CEFD475C}" type="datetime1">
              <a:rPr lang="zh-CN" altLang="en-US"/>
            </a:fld>
            <a:endParaRPr lang="zh-CN" altLang="en-US"/>
          </a:p>
        </p:txBody>
      </p:sp>
      <p:sp>
        <p:nvSpPr>
          <p:cNvPr id="4" name="页脚占位符 410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长沙市第六中学 周宽</a:t>
            </a:r>
            <a:endParaRPr lang="zh-CN" altLang="en-US"/>
          </a:p>
        </p:txBody>
      </p:sp>
      <p:sp>
        <p:nvSpPr>
          <p:cNvPr id="5" name="灯片编号占位符 410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64DC7-11BE-4C73-B0E0-EDB9C925311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410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93873-F651-4F1D-A18F-E544C6E44CE4}" type="datetime1">
              <a:rPr lang="zh-CN" altLang="en-US"/>
            </a:fld>
            <a:endParaRPr lang="zh-CN" altLang="en-US"/>
          </a:p>
        </p:txBody>
      </p:sp>
      <p:sp>
        <p:nvSpPr>
          <p:cNvPr id="3" name="页脚占位符 410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长沙市第六中学 周宽</a:t>
            </a:r>
            <a:endParaRPr lang="zh-CN" altLang="en-US"/>
          </a:p>
        </p:txBody>
      </p:sp>
      <p:sp>
        <p:nvSpPr>
          <p:cNvPr id="4" name="灯片编号占位符 410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9A847-DA52-450C-87A5-4CCFDC951C8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10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E362B-C0DE-483F-A9E2-3F5E53987EE0}" type="datetime1">
              <a:rPr lang="zh-CN" altLang="en-US"/>
            </a:fld>
            <a:endParaRPr lang="zh-CN" altLang="en-US"/>
          </a:p>
        </p:txBody>
      </p:sp>
      <p:sp>
        <p:nvSpPr>
          <p:cNvPr id="6" name="页脚占位符 410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长沙市第六中学 周宽</a:t>
            </a:r>
            <a:endParaRPr lang="zh-CN" altLang="en-US"/>
          </a:p>
        </p:txBody>
      </p:sp>
      <p:sp>
        <p:nvSpPr>
          <p:cNvPr id="7" name="灯片编号占位符 410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00DE1-57A3-407B-9A9E-33583138B87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10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4119E-F46E-4444-9170-1CD8A5AFA921}" type="datetime1">
              <a:rPr lang="zh-CN" altLang="en-US"/>
            </a:fld>
            <a:endParaRPr lang="zh-CN" altLang="en-US"/>
          </a:p>
        </p:txBody>
      </p:sp>
      <p:sp>
        <p:nvSpPr>
          <p:cNvPr id="6" name="页脚占位符 410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长沙市第六中学 周宽</a:t>
            </a:r>
            <a:endParaRPr lang="zh-CN" altLang="en-US"/>
          </a:p>
        </p:txBody>
      </p:sp>
      <p:sp>
        <p:nvSpPr>
          <p:cNvPr id="7" name="灯片编号占位符 410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4445A-5886-4703-8E21-9C336E35123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410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2F843-EC76-42F4-9163-E72F68617C0C}" type="datetime1">
              <a:rPr lang="zh-CN" altLang="en-US"/>
            </a:fld>
            <a:endParaRPr lang="zh-CN" altLang="en-US"/>
          </a:p>
        </p:txBody>
      </p:sp>
      <p:sp>
        <p:nvSpPr>
          <p:cNvPr id="5" name="页脚占位符 410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长沙市第六中学 周宽</a:t>
            </a:r>
            <a:endParaRPr lang="zh-CN" altLang="en-US"/>
          </a:p>
        </p:txBody>
      </p:sp>
      <p:sp>
        <p:nvSpPr>
          <p:cNvPr id="6" name="灯片编号占位符 410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E234C-835B-474B-B90A-8C987505F24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410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904B2-1989-423A-B980-E2658D6A610A}" type="datetime1">
              <a:rPr lang="zh-CN" altLang="en-US"/>
            </a:fld>
            <a:endParaRPr lang="zh-CN" altLang="en-US"/>
          </a:p>
        </p:txBody>
      </p:sp>
      <p:sp>
        <p:nvSpPr>
          <p:cNvPr id="5" name="页脚占位符 410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长沙市第六中学 周宽</a:t>
            </a:r>
            <a:endParaRPr lang="zh-CN" altLang="en-US"/>
          </a:p>
        </p:txBody>
      </p:sp>
      <p:sp>
        <p:nvSpPr>
          <p:cNvPr id="6" name="灯片编号占位符 410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18D04-B0E3-4DC3-A10C-DD2BCFCC368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4119" descr="W020090320610286366537"/>
          <p:cNvPicPr>
            <a:picLocks noChangeAspect="1"/>
          </p:cNvPicPr>
          <p:nvPr userDrawn="1"/>
        </p:nvPicPr>
        <p:blipFill>
          <a:blip r:embed="rId12">
            <a:grayscl/>
          </a:blip>
          <a:srcRect t="-49" r="511" b="584"/>
          <a:stretch>
            <a:fillRect/>
          </a:stretch>
        </p:blipFill>
        <p:spPr bwMode="auto">
          <a:xfrm>
            <a:off x="0" y="2511425"/>
            <a:ext cx="5795963" cy="434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矩形 4106"/>
          <p:cNvSpPr/>
          <p:nvPr/>
        </p:nvSpPr>
        <p:spPr>
          <a:xfrm>
            <a:off x="0" y="1916113"/>
            <a:ext cx="8459788" cy="4941887"/>
          </a:xfrm>
          <a:prstGeom prst="rect">
            <a:avLst/>
          </a:prstGeom>
          <a:gradFill rotWithShape="1">
            <a:gsLst>
              <a:gs pos="0">
                <a:schemeClr val="bg1">
                  <a:alpha val="89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1" name="日期占位符 4100"/>
          <p:cNvSpPr>
            <a:spLocks noGrp="1"/>
          </p:cNvSpPr>
          <p:nvPr>
            <p:ph type="dt" sz="half" idx="2"/>
          </p:nvPr>
        </p:nvSpPr>
        <p:spPr>
          <a:xfrm>
            <a:off x="457200" y="6553200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buFont typeface="Arial" panose="020B0604020202020204" pitchFamily="34" charset="0"/>
              <a:buNone/>
              <a:defRPr sz="1400" noProof="1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79B2D4BD-8033-4A71-84D5-80963A4D389C}" type="datetime1">
              <a:rPr lang="zh-CN" altLang="en-US"/>
            </a:fld>
            <a:endParaRPr lang="zh-CN" altLang="en-US"/>
          </a:p>
        </p:txBody>
      </p:sp>
      <p:sp>
        <p:nvSpPr>
          <p:cNvPr id="4102" name="页脚占位符 4101"/>
          <p:cNvSpPr>
            <a:spLocks noGrp="1"/>
          </p:cNvSpPr>
          <p:nvPr>
            <p:ph type="ftr" sz="quarter" idx="3"/>
          </p:nvPr>
        </p:nvSpPr>
        <p:spPr>
          <a:xfrm>
            <a:off x="3124200" y="65532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buFont typeface="Arial" panose="020B0604020202020204" pitchFamily="34" charset="0"/>
              <a:buNone/>
              <a:defRPr sz="140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r>
              <a:rPr lang="zh-CN" altLang="en-US"/>
              <a:t>长沙市第六中学 周宽</a:t>
            </a:r>
            <a:endParaRPr lang="zh-CN" altLang="en-US"/>
          </a:p>
        </p:txBody>
      </p:sp>
      <p:sp>
        <p:nvSpPr>
          <p:cNvPr id="4103" name="灯片编号占位符 4102"/>
          <p:cNvSpPr>
            <a:spLocks noGrp="1"/>
          </p:cNvSpPr>
          <p:nvPr>
            <p:ph type="sldNum" sz="quarter" idx="4"/>
          </p:nvPr>
        </p:nvSpPr>
        <p:spPr>
          <a:xfrm>
            <a:off x="6553200" y="6553200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400" noProof="1" dirty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15B623CC-1CBD-492A-9512-3B37C35947E3}" type="slidenum">
              <a:rPr lang="zh-CN" altLang="en-US"/>
            </a:fld>
            <a:endParaRPr lang="zh-CN" altLang="en-US"/>
          </a:p>
        </p:txBody>
      </p:sp>
      <p:sp>
        <p:nvSpPr>
          <p:cNvPr id="1031" name="文本框 4103"/>
          <p:cNvSpPr txBox="1">
            <a:spLocks noChangeArrowheads="1"/>
          </p:cNvSpPr>
          <p:nvPr/>
        </p:nvSpPr>
        <p:spPr bwMode="auto">
          <a:xfrm>
            <a:off x="0" y="-26988"/>
            <a:ext cx="9144000" cy="719138"/>
          </a:xfrm>
          <a:prstGeom prst="rect">
            <a:avLst/>
          </a:prstGeom>
          <a:gradFill rotWithShape="1">
            <a:gsLst>
              <a:gs pos="0">
                <a:schemeClr val="accent1">
                  <a:alpha val="39999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txBody>
          <a:bodyPr wrap="none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endParaRPr lang="zh-CN" smtClean="0"/>
          </a:p>
        </p:txBody>
      </p:sp>
      <p:sp>
        <p:nvSpPr>
          <p:cNvPr id="1032" name="直接连接符 4107"/>
          <p:cNvSpPr>
            <a:spLocks noChangeShapeType="1"/>
          </p:cNvSpPr>
          <p:nvPr/>
        </p:nvSpPr>
        <p:spPr bwMode="auto">
          <a:xfrm>
            <a:off x="250825" y="549275"/>
            <a:ext cx="7489825" cy="0"/>
          </a:xfrm>
          <a:prstGeom prst="line">
            <a:avLst/>
          </a:prstGeom>
          <a:noFill/>
          <a:ln w="12700">
            <a:solidFill>
              <a:schemeClr val="accent1"/>
            </a:solidFill>
            <a:prstDash val="sysDot"/>
            <a:round/>
            <a:tailEnd type="oval" w="sm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3" name="标题 4117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34" name="文本占位符 4118"/>
          <p:cNvSpPr>
            <a:spLocks noGrp="1"/>
          </p:cNvSpPr>
          <p:nvPr>
            <p:ph type="body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35" name="矩形 4120"/>
          <p:cNvSpPr/>
          <p:nvPr userDrawn="1"/>
        </p:nvSpPr>
        <p:spPr>
          <a:xfrm>
            <a:off x="0" y="2058988"/>
            <a:ext cx="7885113" cy="122555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.jpeg"/><Relationship Id="rId8" Type="http://schemas.openxmlformats.org/officeDocument/2006/relationships/image" Target="../media/image10.jpeg"/><Relationship Id="rId7" Type="http://schemas.openxmlformats.org/officeDocument/2006/relationships/image" Target="../media/image9.jpeg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8" Type="http://schemas.openxmlformats.org/officeDocument/2006/relationships/slideLayout" Target="../slideLayouts/slideLayout7.xml"/><Relationship Id="rId17" Type="http://schemas.openxmlformats.org/officeDocument/2006/relationships/image" Target="../media/image19.jpeg"/><Relationship Id="rId16" Type="http://schemas.openxmlformats.org/officeDocument/2006/relationships/image" Target="../media/image18.jpeg"/><Relationship Id="rId15" Type="http://schemas.openxmlformats.org/officeDocument/2006/relationships/image" Target="../media/image17.jpeg"/><Relationship Id="rId14" Type="http://schemas.openxmlformats.org/officeDocument/2006/relationships/image" Target="../media/image16.jpeg"/><Relationship Id="rId13" Type="http://schemas.openxmlformats.org/officeDocument/2006/relationships/image" Target="../media/image15.jpeg"/><Relationship Id="rId12" Type="http://schemas.openxmlformats.org/officeDocument/2006/relationships/image" Target="../media/image14.jpeg"/><Relationship Id="rId11" Type="http://schemas.openxmlformats.org/officeDocument/2006/relationships/image" Target="../media/image13.jpeg"/><Relationship Id="rId10" Type="http://schemas.openxmlformats.org/officeDocument/2006/relationships/image" Target="../media/image12.jpeg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2.jpeg"/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image" Target="../media/image20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Relationship Id="rId3" Type="http://schemas.openxmlformats.org/officeDocument/2006/relationships/image" Target="../media/image24.jpeg"/><Relationship Id="rId2" Type="http://schemas.openxmlformats.org/officeDocument/2006/relationships/hyperlink" Target="http://news.tom.com/pic" TargetMode="External"/><Relationship Id="rId1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42.png"/><Relationship Id="rId8" Type="http://schemas.openxmlformats.org/officeDocument/2006/relationships/image" Target="../media/image41.png"/><Relationship Id="rId7" Type="http://schemas.openxmlformats.org/officeDocument/2006/relationships/image" Target="../media/image40.png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1" Type="http://schemas.openxmlformats.org/officeDocument/2006/relationships/slideLayout" Target="../slideLayouts/slideLayout7.xml"/><Relationship Id="rId10" Type="http://schemas.openxmlformats.org/officeDocument/2006/relationships/audio" Target="../media/audio1.wav"/><Relationship Id="rId1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hyperlink" Target="&#20117;&#20872;&#23665;&#20250;&#24072;.avi" TargetMode="External"/><Relationship Id="rId1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9.jpe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3.wav"/><Relationship Id="rId3" Type="http://schemas.openxmlformats.org/officeDocument/2006/relationships/audio" Target="../media/audio2.wav"/><Relationship Id="rId2" Type="http://schemas.openxmlformats.org/officeDocument/2006/relationships/image" Target="../media/image51.jpeg"/><Relationship Id="rId1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3.png"/><Relationship Id="rId1" Type="http://schemas.openxmlformats.org/officeDocument/2006/relationships/image" Target="../media/image5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4.png"/><Relationship Id="rId1" Type="http://schemas.openxmlformats.org/officeDocument/2006/relationships/tags" Target="../tags/tag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7.jpeg"/><Relationship Id="rId1" Type="http://schemas.openxmlformats.org/officeDocument/2006/relationships/image" Target="../media/image5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9.png"/><Relationship Id="rId1" Type="http://schemas.openxmlformats.org/officeDocument/2006/relationships/image" Target="../media/image58.pn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image" Target="../media/image20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85"/>
          <p:cNvGrpSpPr/>
          <p:nvPr/>
        </p:nvGrpSpPr>
        <p:grpSpPr bwMode="auto">
          <a:xfrm>
            <a:off x="-7215188" y="3857625"/>
            <a:ext cx="21755101" cy="2428875"/>
            <a:chOff x="-7215270" y="3500438"/>
            <a:chExt cx="21755183" cy="2428892"/>
          </a:xfrm>
        </p:grpSpPr>
        <p:pic>
          <p:nvPicPr>
            <p:cNvPr id="14361" name="Picture 21" descr="胶片"/>
            <p:cNvPicPr preferRelativeResize="0"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175" y="3500438"/>
              <a:ext cx="9140825" cy="24288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4362" name="Group 193"/>
            <p:cNvGrpSpPr/>
            <p:nvPr/>
          </p:nvGrpSpPr>
          <p:grpSpPr bwMode="auto">
            <a:xfrm>
              <a:off x="-7215270" y="3537172"/>
              <a:ext cx="21602701" cy="215900"/>
              <a:chOff x="-4423" y="3158"/>
              <a:chExt cx="13608" cy="136"/>
            </a:xfrm>
          </p:grpSpPr>
          <p:pic>
            <p:nvPicPr>
              <p:cNvPr id="14440" name="Picture 38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48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41" name="Picture 39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669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42" name="Picture 40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850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43" name="Picture 41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030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44" name="Picture 42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211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45" name="Picture 43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392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46" name="Picture 44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573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47" name="Picture 45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753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48" name="Picture 46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934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49" name="Picture 47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115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50" name="Picture 48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296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51" name="Picture 49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476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52" name="Picture 50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65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53" name="Picture 51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83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54" name="Picture 52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6019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55" name="Picture 53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6199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56" name="Picture 54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6380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57" name="Picture 55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6561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58" name="Picture 56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6742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59" name="Picture 57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6922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60" name="Picture 58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103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61" name="Picture 59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284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62" name="Picture 60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465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63" name="Picture 61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645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64" name="Picture 62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826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65" name="Picture 63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800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66" name="Picture 64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818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67" name="Picture 65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836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68" name="Picture 66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8549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69" name="Picture 67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8730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70" name="Picture 68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8911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71" name="Picture 69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9092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72" name="Picture 70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2296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73" name="Picture 71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2115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74" name="Picture 72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1934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75" name="Picture 73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1754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76" name="Picture 74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1573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77" name="Picture 75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1392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78" name="Picture 76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1211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79" name="Picture 77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1031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80" name="Picture 78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850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81" name="Picture 79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669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82" name="Picture 80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48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83" name="Picture 81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30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84" name="Picture 82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12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85" name="Picture 83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4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86" name="Picture 84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35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87" name="Picture 85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15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88" name="Picture 86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96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89" name="Picture 87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7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90" name="Picture 88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95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91" name="Picture 89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13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92" name="Picture 90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319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93" name="Picture 91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500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94" name="Picture 92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681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95" name="Picture 93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861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96" name="Picture 94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042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97" name="Picture 95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223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98" name="Picture 96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404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99" name="Picture 97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584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500" name="Picture 98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765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501" name="Picture 99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946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502" name="Picture 100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12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503" name="Picture 101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30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504" name="Picture 102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3370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505" name="Picture 103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3195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506" name="Picture 104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3019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507" name="Picture 105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283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508" name="Picture 106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265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509" name="Picture 107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247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510" name="Picture 180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4423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511" name="Picture 181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424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512" name="Picture 182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4072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513" name="Picture 183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389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514" name="Picture 184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3721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515" name="Picture 185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3546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4363" name="Group 193"/>
            <p:cNvGrpSpPr/>
            <p:nvPr/>
          </p:nvGrpSpPr>
          <p:grpSpPr bwMode="auto">
            <a:xfrm>
              <a:off x="-7062788" y="5678705"/>
              <a:ext cx="21602701" cy="215900"/>
              <a:chOff x="-4423" y="3158"/>
              <a:chExt cx="13608" cy="136"/>
            </a:xfrm>
          </p:grpSpPr>
          <p:pic>
            <p:nvPicPr>
              <p:cNvPr id="14364" name="Picture 38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48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65" name="Picture 39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669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66" name="Picture 40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850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67" name="Picture 41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030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68" name="Picture 42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211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69" name="Picture 43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392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70" name="Picture 44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573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71" name="Picture 45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753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72" name="Picture 46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934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73" name="Picture 47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115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74" name="Picture 48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296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75" name="Picture 49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476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76" name="Picture 50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65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77" name="Picture 51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83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78" name="Picture 52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6019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79" name="Picture 53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6199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80" name="Picture 54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6380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81" name="Picture 55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6561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82" name="Picture 56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6742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83" name="Picture 57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6922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84" name="Picture 58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103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85" name="Picture 59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284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86" name="Picture 60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465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87" name="Picture 61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645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88" name="Picture 62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826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89" name="Picture 63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800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90" name="Picture 64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818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91" name="Picture 65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836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92" name="Picture 66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8549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93" name="Picture 67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8730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94" name="Picture 68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8911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95" name="Picture 69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9092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96" name="Picture 70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2296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97" name="Picture 71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2115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98" name="Picture 72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1934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99" name="Picture 73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1754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00" name="Picture 74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1573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01" name="Picture 75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1392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02" name="Picture 76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1211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03" name="Picture 77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1031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04" name="Picture 78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850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05" name="Picture 79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669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06" name="Picture 80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48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07" name="Picture 81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30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08" name="Picture 82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12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09" name="Picture 83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4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10" name="Picture 84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35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11" name="Picture 85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15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12" name="Picture 86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96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13" name="Picture 87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7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14" name="Picture 88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95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15" name="Picture 89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13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16" name="Picture 90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319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17" name="Picture 91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500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18" name="Picture 92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681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19" name="Picture 93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861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20" name="Picture 94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042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21" name="Picture 95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223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22" name="Picture 96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404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23" name="Picture 97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584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24" name="Picture 98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765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25" name="Picture 99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946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26" name="Picture 100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12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27" name="Picture 101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30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28" name="Picture 102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3370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29" name="Picture 103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3195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30" name="Picture 104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3019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31" name="Picture 105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283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32" name="Picture 106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265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33" name="Picture 107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247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34" name="Picture 180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4423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35" name="Picture 181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4248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36" name="Picture 182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4072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37" name="Picture 183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3897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38" name="Picture 184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3721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439" name="Picture 185" descr="k"/>
              <p:cNvPicPr>
                <a:picLocks noChangeAspect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-3546" y="3158"/>
                <a:ext cx="93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5" name="组合 37"/>
          <p:cNvGrpSpPr/>
          <p:nvPr/>
        </p:nvGrpSpPr>
        <p:grpSpPr bwMode="auto">
          <a:xfrm>
            <a:off x="-5357813" y="4071938"/>
            <a:ext cx="36629976" cy="1905000"/>
            <a:chOff x="-26822921" y="3831910"/>
            <a:chExt cx="36629454" cy="1904438"/>
          </a:xfrm>
        </p:grpSpPr>
        <p:grpSp>
          <p:nvGrpSpPr>
            <p:cNvPr id="14341" name="组合 36"/>
            <p:cNvGrpSpPr/>
            <p:nvPr/>
          </p:nvGrpSpPr>
          <p:grpSpPr bwMode="auto">
            <a:xfrm>
              <a:off x="-26822921" y="3857628"/>
              <a:ext cx="26822921" cy="1878720"/>
              <a:chOff x="-10080775" y="3877630"/>
              <a:chExt cx="26822921" cy="1878720"/>
            </a:xfrm>
          </p:grpSpPr>
          <p:grpSp>
            <p:nvGrpSpPr>
              <p:cNvPr id="14346" name="组合 35"/>
              <p:cNvGrpSpPr/>
              <p:nvPr/>
            </p:nvGrpSpPr>
            <p:grpSpPr bwMode="auto">
              <a:xfrm>
                <a:off x="-10080775" y="3877630"/>
                <a:ext cx="17705439" cy="1857388"/>
                <a:chOff x="-10080775" y="3877630"/>
                <a:chExt cx="17705439" cy="1857388"/>
              </a:xfrm>
            </p:grpSpPr>
            <p:grpSp>
              <p:nvGrpSpPr>
                <p:cNvPr id="14351" name="组合 22"/>
                <p:cNvGrpSpPr/>
                <p:nvPr/>
              </p:nvGrpSpPr>
              <p:grpSpPr bwMode="auto">
                <a:xfrm>
                  <a:off x="-10080775" y="3929066"/>
                  <a:ext cx="9652115" cy="1800729"/>
                  <a:chOff x="142844" y="3429000"/>
                  <a:chExt cx="9652115" cy="1800729"/>
                </a:xfrm>
              </p:grpSpPr>
              <p:pic>
                <p:nvPicPr>
                  <p:cNvPr id="14356" name="Picture 27" descr="12人民英雄纪念碑   南昌起义浮雕"/>
                  <p:cNvPicPr>
                    <a:picLocks noChangeAspect="1"/>
                  </p:cNvPicPr>
                  <p:nvPr/>
                </p:nvPicPr>
                <p:blipFill>
                  <a:blip r:embed="rId3"/>
                  <a:srcRect/>
                  <a:stretch>
                    <a:fillRect/>
                  </a:stretch>
                </p:blipFill>
                <p:spPr bwMode="auto">
                  <a:xfrm>
                    <a:off x="6072198" y="3429000"/>
                    <a:ext cx="3722761" cy="177618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7" name="Picture 6" descr="http://t2.baidu.com/it/u=2507381159,1298677892&amp;fm=51&amp;gp=0.jpg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1500166" y="3599041"/>
                    <a:ext cx="1266082" cy="1618715"/>
                  </a:xfrm>
                  <a:prstGeom prst="ellipse">
                    <a:avLst/>
                  </a:prstGeom>
                  <a:ln w="63500" cap="rnd">
                    <a:solidFill>
                      <a:srgbClr val="333333"/>
                    </a:solidFill>
                  </a:ln>
                  <a:effectLst>
                    <a:outerShdw blurRad="381000" dist="292100" dir="5400000" sx="-80000" sy="-18000" rotWithShape="0">
                      <a:srgbClr val="000000">
                        <a:alpha val="22000"/>
                      </a:srgbClr>
                    </a:outerShdw>
                  </a:effectLst>
                  <a:scene3d>
                    <a:camera prst="orthographicFront"/>
                    <a:lightRig rig="contrasting" dir="t">
                      <a:rot lat="0" lon="0" rev="3000000"/>
                    </a:lightRig>
                  </a:scene3d>
                  <a:sp3d contourW="7620">
                    <a:bevelT w="95250" h="31750"/>
                    <a:contourClr>
                      <a:srgbClr val="333333"/>
                    </a:contourClr>
                  </a:sp3d>
                </p:spPr>
              </p:pic>
              <p:pic>
                <p:nvPicPr>
                  <p:cNvPr id="28" name="Picture 10" descr="http://t1.baidu.com/it/u=4088135589,4249150480&amp;fm=52&amp;gp=0.jpg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/>
                  <a:srcRect/>
                  <a:stretch>
                    <a:fillRect/>
                  </a:stretch>
                </p:blipFill>
                <p:spPr bwMode="auto">
                  <a:xfrm>
                    <a:off x="3047975" y="3550921"/>
                    <a:ext cx="1214561" cy="1661840"/>
                  </a:xfrm>
                  <a:prstGeom prst="ellipse">
                    <a:avLst/>
                  </a:prstGeom>
                  <a:ln w="63500" cap="rnd">
                    <a:solidFill>
                      <a:srgbClr val="333333"/>
                    </a:solidFill>
                  </a:ln>
                  <a:effectLst>
                    <a:outerShdw blurRad="381000" dist="292100" dir="5400000" sx="-80000" sy="-18000" rotWithShape="0">
                      <a:srgbClr val="000000">
                        <a:alpha val="22000"/>
                      </a:srgbClr>
                    </a:outerShdw>
                  </a:effectLst>
                  <a:scene3d>
                    <a:camera prst="orthographicFront"/>
                    <a:lightRig rig="contrasting" dir="t">
                      <a:rot lat="0" lon="0" rev="3000000"/>
                    </a:lightRig>
                  </a:scene3d>
                  <a:sp3d contourW="7620">
                    <a:bevelT w="95250" h="31750"/>
                    <a:contourClr>
                      <a:srgbClr val="333333"/>
                    </a:contourClr>
                  </a:sp3d>
                </p:spPr>
              </p:pic>
              <p:pic>
                <p:nvPicPr>
                  <p:cNvPr id="29" name="Picture 12" descr="http://www.plapicture.com/lib/00008/images/187496.jpg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/>
                  <a:srcRect l="13251" t="14305" r="12544" b="18256"/>
                  <a:stretch>
                    <a:fillRect/>
                  </a:stretch>
                </p:blipFill>
                <p:spPr bwMode="auto">
                  <a:xfrm>
                    <a:off x="4571828" y="3572369"/>
                    <a:ext cx="1393676" cy="1642219"/>
                  </a:xfrm>
                  <a:prstGeom prst="ellipse">
                    <a:avLst/>
                  </a:prstGeom>
                  <a:ln w="63500" cap="rnd">
                    <a:solidFill>
                      <a:srgbClr val="333333"/>
                    </a:solidFill>
                  </a:ln>
                  <a:effectLst>
                    <a:outerShdw blurRad="381000" dist="292100" dir="5400000" sx="-80000" sy="-18000" rotWithShape="0">
                      <a:srgbClr val="000000">
                        <a:alpha val="22000"/>
                      </a:srgbClr>
                    </a:outerShdw>
                  </a:effectLst>
                  <a:scene3d>
                    <a:camera prst="orthographicFront"/>
                    <a:lightRig rig="contrasting" dir="t">
                      <a:rot lat="0" lon="0" rev="3000000"/>
                    </a:lightRig>
                  </a:scene3d>
                  <a:sp3d contourW="7620">
                    <a:bevelT w="95250" h="31750"/>
                    <a:contourClr>
                      <a:srgbClr val="333333"/>
                    </a:contourClr>
                  </a:sp3d>
                </p:spPr>
              </p:pic>
              <p:pic>
                <p:nvPicPr>
                  <p:cNvPr id="30" name="Picture 10" descr="http://tools.114.org/history/12/26/E98258905.jpg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/>
                  <a:stretch>
                    <a:fillRect/>
                  </a:stretch>
                </p:blipFill>
                <p:spPr bwMode="auto">
                  <a:xfrm>
                    <a:off x="142844" y="3643314"/>
                    <a:ext cx="1143008" cy="1586415"/>
                  </a:xfrm>
                  <a:prstGeom prst="ellipse">
                    <a:avLst/>
                  </a:prstGeom>
                  <a:ln w="63500" cap="rnd">
                    <a:solidFill>
                      <a:srgbClr val="333333"/>
                    </a:solidFill>
                  </a:ln>
                  <a:effectLst>
                    <a:outerShdw blurRad="381000" dist="292100" dir="5400000" sx="-80000" sy="-18000" rotWithShape="0">
                      <a:srgbClr val="000000">
                        <a:alpha val="22000"/>
                      </a:srgbClr>
                    </a:outerShdw>
                  </a:effectLst>
                  <a:scene3d>
                    <a:camera prst="orthographicFront"/>
                    <a:lightRig rig="contrasting" dir="t">
                      <a:rot lat="0" lon="0" rev="3000000"/>
                    </a:lightRig>
                  </a:scene3d>
                  <a:sp3d contourW="7620">
                    <a:bevelT w="95250" h="31750"/>
                    <a:contourClr>
                      <a:srgbClr val="333333"/>
                    </a:contourClr>
                  </a:sp3d>
                </p:spPr>
              </p:pic>
            </p:grpSp>
            <p:grpSp>
              <p:nvGrpSpPr>
                <p:cNvPr id="14352" name="组合 23"/>
                <p:cNvGrpSpPr/>
                <p:nvPr/>
              </p:nvGrpSpPr>
              <p:grpSpPr bwMode="auto">
                <a:xfrm>
                  <a:off x="-357222" y="3877630"/>
                  <a:ext cx="7981886" cy="1857388"/>
                  <a:chOff x="357158" y="214290"/>
                  <a:chExt cx="7981886" cy="1857388"/>
                </a:xfrm>
              </p:grpSpPr>
              <p:pic>
                <p:nvPicPr>
                  <p:cNvPr id="14353" name="Picture 30" descr="j"/>
                  <p:cNvPicPr>
                    <a:picLocks noChangeAspect="1"/>
                  </p:cNvPicPr>
                  <p:nvPr/>
                </p:nvPicPr>
                <p:blipFill>
                  <a:blip r:embed="rId8"/>
                  <a:srcRect/>
                  <a:stretch>
                    <a:fillRect/>
                  </a:stretch>
                </p:blipFill>
                <p:spPr bwMode="auto">
                  <a:xfrm>
                    <a:off x="5500694" y="214290"/>
                    <a:ext cx="2838350" cy="185738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14354" name="Picture 4" descr="http://jcld.shm.com.cn/resfiles/2011-07/01/s_cbf62b701c_10.jpg"/>
                  <p:cNvPicPr>
                    <a:picLocks noChangeAspect="1"/>
                  </p:cNvPicPr>
                  <p:nvPr/>
                </p:nvPicPr>
                <p:blipFill>
                  <a:blip r:embed="rId9"/>
                  <a:srcRect/>
                  <a:stretch>
                    <a:fillRect/>
                  </a:stretch>
                </p:blipFill>
                <p:spPr bwMode="auto">
                  <a:xfrm>
                    <a:off x="3000364" y="219408"/>
                    <a:ext cx="2428892" cy="184472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14355" name="Picture 6" descr="http://www.jb.mil.cn/big5/ww/gcyspjs/yh/images/2010/08/14/4FB1E9EE10A1CFADD15B96A03DEA8271.jpg"/>
                  <p:cNvPicPr>
                    <a:picLocks noChangeAspect="1"/>
                  </p:cNvPicPr>
                  <p:nvPr/>
                </p:nvPicPr>
                <p:blipFill>
                  <a:blip r:embed="rId10"/>
                  <a:srcRect/>
                  <a:stretch>
                    <a:fillRect/>
                  </a:stretch>
                </p:blipFill>
                <p:spPr bwMode="auto">
                  <a:xfrm>
                    <a:off x="357158" y="214290"/>
                    <a:ext cx="2571768" cy="183351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</p:grpSp>
          <p:grpSp>
            <p:nvGrpSpPr>
              <p:cNvPr id="14347" name="组合 27"/>
              <p:cNvGrpSpPr/>
              <p:nvPr/>
            </p:nvGrpSpPr>
            <p:grpSpPr bwMode="auto">
              <a:xfrm>
                <a:off x="7669552" y="3889062"/>
                <a:ext cx="9072594" cy="1867288"/>
                <a:chOff x="71406" y="2276092"/>
                <a:chExt cx="9072594" cy="1867288"/>
              </a:xfrm>
            </p:grpSpPr>
            <p:pic>
              <p:nvPicPr>
                <p:cNvPr id="14348" name="Picture 38" descr="17秋收起义（油画）"/>
                <p:cNvPicPr>
                  <a:picLocks noChangeAspect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762852" y="2285992"/>
                  <a:ext cx="3357586" cy="18573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4349" name="Picture 4" descr="12_9"/>
                <p:cNvPicPr>
                  <a:picLocks noChangeAspect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6191844" y="2276092"/>
                  <a:ext cx="2952156" cy="183021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4350" name="Picture 6" descr="http://bbs.qstheory.cn/bbs/attachments/month_1105/1105161432b85805e0b3cdbed2.jpg"/>
                <p:cNvPicPr>
                  <a:picLocks noChangeAspect="1"/>
                </p:cNvPicPr>
                <p:nvPr/>
              </p:nvPicPr>
              <p:blipFill>
                <a:blip r:embed="rId13"/>
                <a:srcRect b="154"/>
                <a:stretch>
                  <a:fillRect/>
                </a:stretch>
              </p:blipFill>
              <p:spPr bwMode="auto">
                <a:xfrm>
                  <a:off x="71406" y="2285992"/>
                  <a:ext cx="2643206" cy="183201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14342" name="组合 31"/>
            <p:cNvGrpSpPr/>
            <p:nvPr/>
          </p:nvGrpSpPr>
          <p:grpSpPr bwMode="auto">
            <a:xfrm>
              <a:off x="102840" y="3831910"/>
              <a:ext cx="9703693" cy="1857388"/>
              <a:chOff x="-785850" y="4429132"/>
              <a:chExt cx="9703693" cy="1857388"/>
            </a:xfrm>
          </p:grpSpPr>
          <p:pic>
            <p:nvPicPr>
              <p:cNvPr id="14343" name="Picture 8" descr="http://www.cszyedu.cn/UploadFiles/HPYSX/2009/10/2009109192153.jpg"/>
              <p:cNvPicPr>
                <a:picLocks noChangeAspect="1"/>
              </p:cNvPicPr>
              <p:nvPr/>
            </p:nvPicPr>
            <p:blipFill>
              <a:blip r:embed="rId14"/>
              <a:srcRect/>
              <a:stretch>
                <a:fillRect/>
              </a:stretch>
            </p:blipFill>
            <p:spPr bwMode="auto">
              <a:xfrm>
                <a:off x="2506233" y="4500549"/>
                <a:ext cx="3143272" cy="17622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44" name="Picture 39" descr=")TJ2D4TXUWX@A_DG]8S_UF2"/>
              <p:cNvPicPr>
                <a:picLocks noChangeAspect="1"/>
              </p:cNvPicPr>
              <p:nvPr/>
            </p:nvPicPr>
            <p:blipFill>
              <a:blip r:embed="rId15"/>
              <a:srcRect/>
              <a:stretch>
                <a:fillRect/>
              </a:stretch>
            </p:blipFill>
            <p:spPr bwMode="auto">
              <a:xfrm>
                <a:off x="-785850" y="4429132"/>
                <a:ext cx="3210570" cy="1857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45" name="Picture 2" descr="http://www.zhaobeijing.com/uploads/user/118/11P0Z330104P505H8.jpg"/>
              <p:cNvPicPr>
                <a:picLocks noChangeAspect="1"/>
              </p:cNvPicPr>
              <p:nvPr/>
            </p:nvPicPr>
            <p:blipFill>
              <a:blip r:embed="rId16"/>
              <a:srcRect r="67" b="119"/>
              <a:stretch>
                <a:fillRect/>
              </a:stretch>
            </p:blipFill>
            <p:spPr bwMode="auto">
              <a:xfrm>
                <a:off x="5774571" y="4429132"/>
                <a:ext cx="3143272" cy="17822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4339" name="Picture 13" descr="7503985_142559379136_2"/>
          <p:cNvPicPr>
            <a:picLocks noChangeAspect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-24" b="-46"/>
          <a:stretch>
            <a:fillRect/>
          </a:stretch>
        </p:blipFill>
        <p:spPr bwMode="auto">
          <a:xfrm>
            <a:off x="2124075" y="549275"/>
            <a:ext cx="4679950" cy="309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93854 -0.00139 L -2.25035 0.00925 " pathEditMode="relative" rAng="0" ptsTypes="AA">
                                      <p:cBhvr>
                                        <p:cTn id="6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400" y="50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矩形 2058"/>
          <p:cNvSpPr>
            <a:spLocks noChangeArrowheads="1"/>
          </p:cNvSpPr>
          <p:nvPr/>
        </p:nvSpPr>
        <p:spPr bwMode="auto">
          <a:xfrm>
            <a:off x="0" y="0"/>
            <a:ext cx="9144000" cy="1844675"/>
          </a:xfrm>
          <a:prstGeom prst="rect">
            <a:avLst/>
          </a:prstGeom>
          <a:gradFill rotWithShape="1">
            <a:gsLst>
              <a:gs pos="0">
                <a:schemeClr val="accent1">
                  <a:alpha val="39998"/>
                </a:schemeClr>
              </a:gs>
              <a:gs pos="100000">
                <a:srgbClr val="C1DAF2">
                  <a:alpha val="0"/>
                </a:srgbClr>
              </a:gs>
            </a:gsLst>
            <a:lin ang="54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zh-CN"/>
          </a:p>
        </p:txBody>
      </p:sp>
      <p:sp>
        <p:nvSpPr>
          <p:cNvPr id="2050" name="标题 2049"/>
          <p:cNvSpPr>
            <a:spLocks noGrp="1"/>
          </p:cNvSpPr>
          <p:nvPr>
            <p:ph type="ctrTitle"/>
          </p:nvPr>
        </p:nvSpPr>
        <p:spPr>
          <a:xfrm>
            <a:off x="336550" y="2030413"/>
            <a:ext cx="8653463" cy="1470025"/>
          </a:xfrm>
        </p:spPr>
        <p:txBody>
          <a:bodyPr/>
          <a:lstStyle/>
          <a:p>
            <a:pPr eaLnBrk="1" hangingPunct="1"/>
            <a:r>
              <a:rPr lang="zh-CN" altLang="en-US" sz="4800" b="1" smtClean="0">
                <a:ea typeface="微软雅黑" panose="020B0503020204020204" charset="-122"/>
                <a:cs typeface="微软雅黑" panose="020B0503020204020204" charset="-122"/>
              </a:rPr>
              <a:t>第</a:t>
            </a:r>
            <a:r>
              <a:rPr lang="en-US" altLang="zh-CN" sz="4800" b="1" smtClean="0">
                <a:ea typeface="微软雅黑" panose="020B0503020204020204" charset="-122"/>
                <a:cs typeface="微软雅黑" panose="020B0503020204020204" charset="-122"/>
              </a:rPr>
              <a:t>16</a:t>
            </a:r>
            <a:r>
              <a:rPr lang="zh-CN" altLang="en-US" sz="4800" b="1" smtClean="0">
                <a:ea typeface="微软雅黑" panose="020B0503020204020204" charset="-122"/>
                <a:cs typeface="微软雅黑" panose="020B0503020204020204" charset="-122"/>
              </a:rPr>
              <a:t>课  毛泽东开辟井冈山道路</a:t>
            </a:r>
            <a:endParaRPr lang="zh-CN" altLang="en-US" sz="4800" b="1" smtClean="0"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123" name="椭圆 2053" descr="南昌起义"/>
          <p:cNvSpPr/>
          <p:nvPr/>
        </p:nvSpPr>
        <p:spPr>
          <a:xfrm>
            <a:off x="4641850" y="5300663"/>
            <a:ext cx="1152525" cy="1152525"/>
          </a:xfrm>
          <a:prstGeom prst="ellipse">
            <a:avLst/>
          </a:prstGeom>
          <a:blipFill rotWithShape="1">
            <a:blip r:embed="rId1"/>
            <a:stretch>
              <a:fillRect/>
            </a:stretch>
          </a:blip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4" name="椭圆 2056" descr="遵义会议地址"/>
          <p:cNvSpPr/>
          <p:nvPr/>
        </p:nvSpPr>
        <p:spPr>
          <a:xfrm>
            <a:off x="6083300" y="5300663"/>
            <a:ext cx="1152525" cy="1152525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5" name="椭圆 2057" descr="红军三大主力会师小图"/>
          <p:cNvSpPr/>
          <p:nvPr/>
        </p:nvSpPr>
        <p:spPr>
          <a:xfrm>
            <a:off x="7523163" y="5300663"/>
            <a:ext cx="1152525" cy="1152525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96900" y="109219"/>
            <a:ext cx="4316730" cy="119888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bliqueBottomLeft"/>
              <a:lightRig rig="threePt" dir="t"/>
            </a:scene3d>
            <a:sp3d extrusionH="387350">
              <a:extrusionClr>
                <a:srgbClr val="175BCB"/>
              </a:extrusionClr>
            </a:sp3d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7200" b="1" noProof="1">
                <a:solidFill>
                  <a:srgbClr val="FFC000"/>
                </a:solidFill>
                <a:effectLst>
                  <a:outerShdw blurRad="60007" dist="310007" dir="7680000" sy="30000" kx="1300200" algn="ctr" rotWithShape="0">
                    <a:srgbClr val="0D1E55">
                      <a:alpha val="32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第五单元</a:t>
            </a:r>
            <a:r>
              <a:rPr lang="zh-CN" altLang="en-US" sz="7200" b="1" noProof="1">
                <a:blipFill>
                  <a:blip r:embed="rId4"/>
                  <a:tile tx="0" ty="0" sx="82000" sy="63000" flip="none" algn="br"/>
                </a:blipFill>
                <a:effectLst>
                  <a:outerShdw blurRad="60007" dist="310007" dir="7680000" sy="30000" kx="1300200" algn="ctr" rotWithShape="0">
                    <a:srgbClr val="0D1E55">
                      <a:alpha val="32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endParaRPr lang="zh-CN" altLang="en-US" sz="7200" b="1" noProof="1">
              <a:blipFill>
                <a:blip r:embed="rId4"/>
                <a:tile tx="0" ty="0" sx="82000" sy="63000" flip="none" algn="br"/>
              </a:blipFill>
              <a:effectLst>
                <a:outerShdw blurRad="60007" dist="310007" dir="7680000" sy="30000" kx="1300200" algn="ctr" rotWithShape="0">
                  <a:srgbClr val="0D1E55">
                    <a:alpha val="32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5367" name="Text Box 4"/>
          <p:cNvSpPr txBox="1">
            <a:spLocks noChangeArrowheads="1"/>
          </p:cNvSpPr>
          <p:nvPr/>
        </p:nvSpPr>
        <p:spPr bwMode="auto">
          <a:xfrm>
            <a:off x="596900" y="935038"/>
            <a:ext cx="8424863" cy="1038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buFont typeface="Arial" panose="020B0604020202020204" pitchFamily="34" charset="0"/>
              <a:buNone/>
            </a:pPr>
            <a:r>
              <a:rPr lang="zh-CN" altLang="en-US" sz="4800" b="1">
                <a:solidFill>
                  <a:srgbClr val="07070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4800" b="1">
              <a:solidFill>
                <a:srgbClr val="07070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70000"/>
              </a:lnSpc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07070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从国共合作到国共对峙</a:t>
            </a:r>
            <a:endParaRPr lang="zh-CN" altLang="en-US" sz="4000" b="1">
              <a:solidFill>
                <a:srgbClr val="07070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474" name="组合 105473"/>
          <p:cNvGrpSpPr/>
          <p:nvPr/>
        </p:nvGrpSpPr>
        <p:grpSpPr bwMode="auto">
          <a:xfrm>
            <a:off x="395288" y="549275"/>
            <a:ext cx="2087562" cy="576263"/>
            <a:chOff x="3878" y="3702"/>
            <a:chExt cx="1315" cy="363"/>
          </a:xfrm>
        </p:grpSpPr>
        <p:sp>
          <p:nvSpPr>
            <p:cNvPr id="16413" name="圆角矩形 105474"/>
            <p:cNvSpPr>
              <a:spLocks noChangeArrowheads="1"/>
            </p:cNvSpPr>
            <p:nvPr/>
          </p:nvSpPr>
          <p:spPr bwMode="auto">
            <a:xfrm>
              <a:off x="3878" y="3702"/>
              <a:ext cx="1315" cy="363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/>
            </a:p>
          </p:txBody>
        </p:sp>
        <p:sp>
          <p:nvSpPr>
            <p:cNvPr id="16414" name="圆角矩形 105475"/>
            <p:cNvSpPr>
              <a:spLocks noChangeArrowheads="1"/>
            </p:cNvSpPr>
            <p:nvPr/>
          </p:nvSpPr>
          <p:spPr bwMode="auto">
            <a:xfrm>
              <a:off x="3896" y="3711"/>
              <a:ext cx="1270" cy="14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FFFF"/>
                </a:gs>
                <a:gs pos="100000">
                  <a:schemeClr val="accent1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/>
            </a:p>
          </p:txBody>
        </p:sp>
        <p:sp>
          <p:nvSpPr>
            <p:cNvPr id="16415" name="文本框 105476"/>
            <p:cNvSpPr txBox="1">
              <a:spLocks noChangeArrowheads="1"/>
            </p:cNvSpPr>
            <p:nvPr/>
          </p:nvSpPr>
          <p:spPr bwMode="auto">
            <a:xfrm>
              <a:off x="4014" y="3738"/>
              <a:ext cx="1133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800" b="1">
                  <a:solidFill>
                    <a:schemeClr val="bg1"/>
                  </a:solidFill>
                  <a:ea typeface="黑体" panose="02010609060101010101" pitchFamily="49" charset="-122"/>
                </a:rPr>
                <a:t>目标解读</a:t>
              </a:r>
              <a:endParaRPr lang="zh-CN" altLang="en-US" sz="2800" b="1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</p:grpSp>
      <p:sp>
        <p:nvSpPr>
          <p:cNvPr id="105478" name="AutoShape 2"/>
          <p:cNvSpPr>
            <a:spLocks noChangeArrowheads="1"/>
          </p:cNvSpPr>
          <p:nvPr/>
        </p:nvSpPr>
        <p:spPr bwMode="auto">
          <a:xfrm>
            <a:off x="681038" y="1925638"/>
            <a:ext cx="7853362" cy="4335462"/>
          </a:xfrm>
          <a:prstGeom prst="roundRect">
            <a:avLst>
              <a:gd name="adj" fmla="val 2014"/>
            </a:avLst>
          </a:prstGeom>
          <a:gradFill rotWithShape="1">
            <a:gsLst>
              <a:gs pos="0">
                <a:srgbClr val="B4C9D6"/>
              </a:gs>
              <a:gs pos="100000">
                <a:srgbClr val="D2DEE6"/>
              </a:gs>
            </a:gsLst>
            <a:lin ang="5400000" scaled="1"/>
          </a:gradFill>
          <a:ln w="9525">
            <a:round/>
          </a:ln>
          <a:scene3d>
            <a:camera prst="legacyPerspectiveBottom"/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rgbClr val="1C1C1C"/>
            </a:extrusionClr>
          </a:sp3d>
        </p:spPr>
        <p:txBody>
          <a:bodyPr wrap="none" anchor="ctr">
            <a:flatTx/>
          </a:bodyPr>
          <a:lstStyle/>
          <a:p>
            <a:pPr algn="ctr">
              <a:buFont typeface="Arial" panose="020B0604020202020204" pitchFamily="34" charset="0"/>
              <a:buNone/>
            </a:pPr>
            <a:endParaRPr lang="zh-CN" altLang="zh-CN">
              <a:cs typeface="Arial" panose="020B0604020202020204" pitchFamily="34" charset="0"/>
            </a:endParaRPr>
          </a:p>
        </p:txBody>
      </p:sp>
      <p:sp>
        <p:nvSpPr>
          <p:cNvPr id="105479" name="Rectangle 3" descr="Light horizontal"/>
          <p:cNvSpPr>
            <a:spLocks noChangeArrowheads="1"/>
          </p:cNvSpPr>
          <p:nvPr/>
        </p:nvSpPr>
        <p:spPr bwMode="auto">
          <a:xfrm>
            <a:off x="827088" y="2349500"/>
            <a:ext cx="7562850" cy="3690938"/>
          </a:xfrm>
          <a:prstGeom prst="rect">
            <a:avLst/>
          </a:prstGeom>
          <a:pattFill prst="ltHorz">
            <a:fgClr>
              <a:srgbClr val="EAEAEA"/>
            </a:fgClr>
            <a:bgClr>
              <a:srgbClr val="F8F8F8"/>
            </a:bgClr>
          </a:pattFill>
          <a:ln w="9525">
            <a:noFill/>
            <a:miter lim="800000"/>
          </a:ln>
          <a:effectLst>
            <a:prstShdw prst="shdw17" dist="17961" dir="13500000">
              <a:srgbClr val="8C8C8C"/>
            </a:prstShdw>
          </a:effectLst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zh-CN">
              <a:cs typeface="Arial" panose="020B0604020202020204" pitchFamily="34" charset="0"/>
            </a:endParaRPr>
          </a:p>
        </p:txBody>
      </p:sp>
      <p:sp>
        <p:nvSpPr>
          <p:cNvPr id="105480" name="AutoShape 4"/>
          <p:cNvSpPr>
            <a:spLocks noChangeArrowheads="1"/>
          </p:cNvSpPr>
          <p:nvPr/>
        </p:nvSpPr>
        <p:spPr bwMode="auto">
          <a:xfrm>
            <a:off x="679450" y="1773238"/>
            <a:ext cx="7853363" cy="7762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B4C9D6"/>
              </a:gs>
              <a:gs pos="50000">
                <a:srgbClr val="D2DEE6"/>
              </a:gs>
              <a:gs pos="100000">
                <a:srgbClr val="B4C9D6"/>
              </a:gs>
            </a:gsLst>
            <a:lin ang="5400000" scaled="1"/>
          </a:gradFill>
          <a:ln w="9525">
            <a:round/>
          </a:ln>
          <a:scene3d>
            <a:camera prst="legacyPerspectiveBottom"/>
            <a:lightRig rig="legacyFlat3" dir="t"/>
          </a:scene3d>
          <a:sp3d extrusionH="163500" prstMaterial="legacyMatte">
            <a:bevelT w="13500" h="13500" prst="angle"/>
            <a:bevelB w="13500" h="13500" prst="angle"/>
            <a:extrusionClr>
              <a:srgbClr val="1C1C1C"/>
            </a:extrusionClr>
          </a:sp3d>
        </p:spPr>
        <p:txBody>
          <a:bodyPr wrap="none" anchor="ctr">
            <a:flatTx/>
          </a:bodyPr>
          <a:lstStyle/>
          <a:p>
            <a:pPr algn="ctr">
              <a:buFont typeface="Arial" panose="020B0604020202020204" pitchFamily="34" charset="0"/>
              <a:buNone/>
            </a:pPr>
            <a:endParaRPr lang="zh-CN" altLang="zh-CN">
              <a:cs typeface="Arial" panose="020B0604020202020204" pitchFamily="34" charset="0"/>
            </a:endParaRPr>
          </a:p>
        </p:txBody>
      </p:sp>
      <p:grpSp>
        <p:nvGrpSpPr>
          <p:cNvPr id="105481" name="Group 5"/>
          <p:cNvGrpSpPr/>
          <p:nvPr/>
        </p:nvGrpSpPr>
        <p:grpSpPr bwMode="auto">
          <a:xfrm>
            <a:off x="8347075" y="1876425"/>
            <a:ext cx="115888" cy="549275"/>
            <a:chOff x="5311" y="1135"/>
            <a:chExt cx="73" cy="346"/>
          </a:xfrm>
        </p:grpSpPr>
        <p:sp>
          <p:nvSpPr>
            <p:cNvPr id="16407" name="Rectangle 6"/>
            <p:cNvSpPr>
              <a:spLocks noChangeArrowheads="1"/>
            </p:cNvSpPr>
            <p:nvPr/>
          </p:nvSpPr>
          <p:spPr bwMode="auto">
            <a:xfrm flipH="1" flipV="1">
              <a:off x="5357" y="1454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>
                <a:cs typeface="Arial" panose="020B0604020202020204" pitchFamily="34" charset="0"/>
              </a:endParaRPr>
            </a:p>
          </p:txBody>
        </p:sp>
        <p:sp>
          <p:nvSpPr>
            <p:cNvPr id="16408" name="Rectangle 7"/>
            <p:cNvSpPr>
              <a:spLocks noChangeArrowheads="1"/>
            </p:cNvSpPr>
            <p:nvPr/>
          </p:nvSpPr>
          <p:spPr bwMode="auto">
            <a:xfrm flipH="1" flipV="1">
              <a:off x="5311" y="1454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>
                <a:cs typeface="Arial" panose="020B0604020202020204" pitchFamily="34" charset="0"/>
              </a:endParaRPr>
            </a:p>
          </p:txBody>
        </p:sp>
        <p:sp>
          <p:nvSpPr>
            <p:cNvPr id="16409" name="Rectangle 8"/>
            <p:cNvSpPr>
              <a:spLocks noChangeArrowheads="1"/>
            </p:cNvSpPr>
            <p:nvPr/>
          </p:nvSpPr>
          <p:spPr bwMode="auto">
            <a:xfrm flipH="1" flipV="1">
              <a:off x="5357" y="1405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>
                <a:cs typeface="Arial" panose="020B0604020202020204" pitchFamily="34" charset="0"/>
              </a:endParaRPr>
            </a:p>
          </p:txBody>
        </p:sp>
        <p:sp>
          <p:nvSpPr>
            <p:cNvPr id="16410" name="Rectangle 9"/>
            <p:cNvSpPr>
              <a:spLocks noChangeArrowheads="1"/>
            </p:cNvSpPr>
            <p:nvPr/>
          </p:nvSpPr>
          <p:spPr bwMode="auto">
            <a:xfrm flipH="1" flipV="1">
              <a:off x="5357" y="1135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>
                <a:cs typeface="Arial" panose="020B0604020202020204" pitchFamily="34" charset="0"/>
              </a:endParaRPr>
            </a:p>
          </p:txBody>
        </p:sp>
        <p:sp>
          <p:nvSpPr>
            <p:cNvPr id="16411" name="Rectangle 10"/>
            <p:cNvSpPr>
              <a:spLocks noChangeArrowheads="1"/>
            </p:cNvSpPr>
            <p:nvPr/>
          </p:nvSpPr>
          <p:spPr bwMode="auto">
            <a:xfrm flipH="1" flipV="1">
              <a:off x="5313" y="1135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>
                <a:cs typeface="Arial" panose="020B0604020202020204" pitchFamily="34" charset="0"/>
              </a:endParaRPr>
            </a:p>
          </p:txBody>
        </p:sp>
        <p:sp>
          <p:nvSpPr>
            <p:cNvPr id="16412" name="Rectangle 11"/>
            <p:cNvSpPr>
              <a:spLocks noChangeArrowheads="1"/>
            </p:cNvSpPr>
            <p:nvPr/>
          </p:nvSpPr>
          <p:spPr bwMode="auto">
            <a:xfrm flipH="1" flipV="1">
              <a:off x="5357" y="1183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>
                <a:cs typeface="Arial" panose="020B0604020202020204" pitchFamily="34" charset="0"/>
              </a:endParaRPr>
            </a:p>
          </p:txBody>
        </p:sp>
      </p:grpSp>
      <p:grpSp>
        <p:nvGrpSpPr>
          <p:cNvPr id="105488" name="Group 12"/>
          <p:cNvGrpSpPr/>
          <p:nvPr/>
        </p:nvGrpSpPr>
        <p:grpSpPr bwMode="auto">
          <a:xfrm>
            <a:off x="1095375" y="1890713"/>
            <a:ext cx="6962775" cy="539750"/>
            <a:chOff x="657" y="2893"/>
            <a:chExt cx="1032" cy="590"/>
          </a:xfrm>
        </p:grpSpPr>
        <p:sp>
          <p:nvSpPr>
            <p:cNvPr id="16405" name="AutoShape 13"/>
            <p:cNvSpPr>
              <a:spLocks noChangeArrowheads="1"/>
            </p:cNvSpPr>
            <p:nvPr/>
          </p:nvSpPr>
          <p:spPr bwMode="auto">
            <a:xfrm>
              <a:off x="657" y="2893"/>
              <a:ext cx="1031" cy="590"/>
            </a:xfrm>
            <a:prstGeom prst="roundRect">
              <a:avLst>
                <a:gd name="adj" fmla="val 12736"/>
              </a:avLst>
            </a:prstGeom>
            <a:gradFill rotWithShape="1">
              <a:gsLst>
                <a:gs pos="0">
                  <a:srgbClr val="BB5908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</a:ln>
            <a:effectLst>
              <a:prstShdw prst="shdw17" dist="17961" dir="13500000">
                <a:srgbClr val="615110"/>
              </a:prstShdw>
            </a:effectLst>
          </p:spPr>
          <p:txBody>
            <a:bodyPr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>
                <a:cs typeface="Arial" panose="020B0604020202020204" pitchFamily="34" charset="0"/>
              </a:endParaRPr>
            </a:p>
          </p:txBody>
        </p:sp>
        <p:sp>
          <p:nvSpPr>
            <p:cNvPr id="16406" name="AutoShape 14"/>
            <p:cNvSpPr>
              <a:spLocks noChangeArrowheads="1"/>
            </p:cNvSpPr>
            <p:nvPr/>
          </p:nvSpPr>
          <p:spPr bwMode="auto">
            <a:xfrm>
              <a:off x="658" y="2895"/>
              <a:ext cx="1031" cy="236"/>
            </a:xfrm>
            <a:prstGeom prst="roundRect">
              <a:avLst>
                <a:gd name="adj" fmla="val 30769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rgbClr val="F89645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>
                <a:cs typeface="Arial" panose="020B0604020202020204" pitchFamily="34" charset="0"/>
              </a:endParaRPr>
            </a:p>
          </p:txBody>
        </p:sp>
      </p:grpSp>
      <p:sp>
        <p:nvSpPr>
          <p:cNvPr id="105491" name="Text Box 15"/>
          <p:cNvSpPr txBox="1"/>
          <p:nvPr/>
        </p:nvSpPr>
        <p:spPr>
          <a:xfrm>
            <a:off x="1458913" y="1844675"/>
            <a:ext cx="63563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sz="3200" b="1" noProof="1">
                <a:solidFill>
                  <a:srgbClr val="F8F8F8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微软雅黑" panose="020B0503020204020204" charset="-122"/>
              </a:rPr>
              <a:t>学习目标</a:t>
            </a:r>
            <a:endParaRPr lang="zh-CN" altLang="en-US" sz="3200" b="1" noProof="1">
              <a:solidFill>
                <a:srgbClr val="F8F8F8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105492" name="Group 16"/>
          <p:cNvGrpSpPr/>
          <p:nvPr/>
        </p:nvGrpSpPr>
        <p:grpSpPr bwMode="auto">
          <a:xfrm flipH="1">
            <a:off x="774700" y="1857375"/>
            <a:ext cx="115888" cy="549275"/>
            <a:chOff x="5311" y="1135"/>
            <a:chExt cx="73" cy="346"/>
          </a:xfrm>
        </p:grpSpPr>
        <p:sp>
          <p:nvSpPr>
            <p:cNvPr id="16399" name="Rectangle 17"/>
            <p:cNvSpPr>
              <a:spLocks noChangeArrowheads="1"/>
            </p:cNvSpPr>
            <p:nvPr/>
          </p:nvSpPr>
          <p:spPr bwMode="auto">
            <a:xfrm flipH="1" flipV="1">
              <a:off x="5357" y="1454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>
                <a:cs typeface="Arial" panose="020B0604020202020204" pitchFamily="34" charset="0"/>
              </a:endParaRPr>
            </a:p>
          </p:txBody>
        </p:sp>
        <p:sp>
          <p:nvSpPr>
            <p:cNvPr id="16400" name="Rectangle 18"/>
            <p:cNvSpPr>
              <a:spLocks noChangeArrowheads="1"/>
            </p:cNvSpPr>
            <p:nvPr/>
          </p:nvSpPr>
          <p:spPr bwMode="auto">
            <a:xfrm flipH="1" flipV="1">
              <a:off x="5311" y="1454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>
                <a:cs typeface="Arial" panose="020B0604020202020204" pitchFamily="34" charset="0"/>
              </a:endParaRPr>
            </a:p>
          </p:txBody>
        </p:sp>
        <p:sp>
          <p:nvSpPr>
            <p:cNvPr id="16401" name="Rectangle 19"/>
            <p:cNvSpPr>
              <a:spLocks noChangeArrowheads="1"/>
            </p:cNvSpPr>
            <p:nvPr/>
          </p:nvSpPr>
          <p:spPr bwMode="auto">
            <a:xfrm flipH="1" flipV="1">
              <a:off x="5357" y="1405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>
                <a:cs typeface="Arial" panose="020B0604020202020204" pitchFamily="34" charset="0"/>
              </a:endParaRPr>
            </a:p>
          </p:txBody>
        </p:sp>
        <p:sp>
          <p:nvSpPr>
            <p:cNvPr id="16402" name="Rectangle 20"/>
            <p:cNvSpPr>
              <a:spLocks noChangeArrowheads="1"/>
            </p:cNvSpPr>
            <p:nvPr/>
          </p:nvSpPr>
          <p:spPr bwMode="auto">
            <a:xfrm flipH="1" flipV="1">
              <a:off x="5357" y="1135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>
                <a:cs typeface="Arial" panose="020B0604020202020204" pitchFamily="34" charset="0"/>
              </a:endParaRPr>
            </a:p>
          </p:txBody>
        </p:sp>
        <p:sp>
          <p:nvSpPr>
            <p:cNvPr id="16403" name="Rectangle 21"/>
            <p:cNvSpPr>
              <a:spLocks noChangeArrowheads="1"/>
            </p:cNvSpPr>
            <p:nvPr/>
          </p:nvSpPr>
          <p:spPr bwMode="auto">
            <a:xfrm flipH="1" flipV="1">
              <a:off x="5313" y="1135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>
                <a:cs typeface="Arial" panose="020B0604020202020204" pitchFamily="34" charset="0"/>
              </a:endParaRPr>
            </a:p>
          </p:txBody>
        </p:sp>
        <p:sp>
          <p:nvSpPr>
            <p:cNvPr id="16404" name="Rectangle 22"/>
            <p:cNvSpPr>
              <a:spLocks noChangeArrowheads="1"/>
            </p:cNvSpPr>
            <p:nvPr/>
          </p:nvSpPr>
          <p:spPr bwMode="auto">
            <a:xfrm flipH="1" flipV="1">
              <a:off x="5357" y="1183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>
                <a:cs typeface="Arial" panose="020B0604020202020204" pitchFamily="34" charset="0"/>
              </a:endParaRPr>
            </a:p>
          </p:txBody>
        </p:sp>
      </p:grpSp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1042988" y="4378325"/>
            <a:ext cx="7200900" cy="1076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80808"/>
                </a:solidFill>
              </a:rPr>
              <a:t>2.</a:t>
            </a:r>
            <a:r>
              <a:rPr lang="zh-CN" altLang="en-US" sz="3200" b="1"/>
              <a:t>理解中国共产党创建工农红军和农村革命根据地的意义。</a:t>
            </a:r>
            <a:r>
              <a:rPr lang="zh-CN" altLang="en-US" sz="3200"/>
              <a:t> </a:t>
            </a:r>
            <a:endParaRPr lang="zh-CN" altLang="en-US" sz="3200"/>
          </a:p>
        </p:txBody>
      </p:sp>
      <p:sp>
        <p:nvSpPr>
          <p:cNvPr id="105500" name="Line 25"/>
          <p:cNvSpPr>
            <a:spLocks noChangeShapeType="1"/>
          </p:cNvSpPr>
          <p:nvPr/>
        </p:nvSpPr>
        <p:spPr bwMode="auto">
          <a:xfrm>
            <a:off x="1908175" y="4149725"/>
            <a:ext cx="5040313" cy="0"/>
          </a:xfrm>
          <a:prstGeom prst="line">
            <a:avLst/>
          </a:prstGeom>
          <a:noFill/>
          <a:ln w="9525">
            <a:solidFill>
              <a:srgbClr val="1C1C1C"/>
            </a:solidFill>
            <a:prstDash val="dash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Rectangle 23"/>
          <p:cNvSpPr>
            <a:spLocks noChangeArrowheads="1"/>
          </p:cNvSpPr>
          <p:nvPr/>
        </p:nvSpPr>
        <p:spPr bwMode="auto">
          <a:xfrm>
            <a:off x="1042988" y="3009900"/>
            <a:ext cx="7200900" cy="1076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/>
              <a:t>1. </a:t>
            </a:r>
            <a:r>
              <a:rPr lang="zh-CN" altLang="en-US" sz="3200" b="1"/>
              <a:t>了解南昌起义、井冈山会师等基本史实。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05502" name="Line 25"/>
          <p:cNvSpPr>
            <a:spLocks noChangeShapeType="1"/>
          </p:cNvSpPr>
          <p:nvPr/>
        </p:nvSpPr>
        <p:spPr bwMode="auto">
          <a:xfrm>
            <a:off x="1908175" y="5589588"/>
            <a:ext cx="5040313" cy="0"/>
          </a:xfrm>
          <a:prstGeom prst="line">
            <a:avLst/>
          </a:prstGeom>
          <a:noFill/>
          <a:ln w="9525">
            <a:solidFill>
              <a:srgbClr val="1C1C1C"/>
            </a:solidFill>
            <a:prstDash val="dash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7" name="日期占位符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buFont typeface="Arial" panose="020B0604020202020204" pitchFamily="34" charset="0"/>
              <a:buNone/>
            </a:pPr>
            <a:fld id="{B927046A-ABC7-4729-AC6F-711BB3FC0512}" type="datetime1">
              <a:rPr lang="en-US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8" name="灯片编号占位符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fld id="{5EEF267C-FEA0-46BF-973E-1803C71F0C05}" type="slidenum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5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8" grpId="0" animBg="1"/>
      <p:bldP spid="105479" grpId="0" animBg="1"/>
      <p:bldP spid="105480" grpId="0" animBg="1"/>
      <p:bldP spid="105491" grpId="0"/>
      <p:bldP spid="25" grpId="0" bldLvl="0" animBg="1"/>
      <p:bldP spid="105500" grpId="0" animBg="1"/>
      <p:bldP spid="2" grpId="0" bldLvl="0" animBg="1"/>
      <p:bldP spid="10550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3" name="组合 2"/>
          <p:cNvGrpSpPr/>
          <p:nvPr/>
        </p:nvGrpSpPr>
        <p:grpSpPr bwMode="auto">
          <a:xfrm>
            <a:off x="180975" y="557213"/>
            <a:ext cx="2065338" cy="536575"/>
            <a:chOff x="284" y="878"/>
            <a:chExt cx="3254" cy="845"/>
          </a:xfrm>
        </p:grpSpPr>
        <p:pic>
          <p:nvPicPr>
            <p:cNvPr id="18443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05" y="878"/>
              <a:ext cx="3133" cy="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4" name="文本框 2"/>
            <p:cNvSpPr txBox="1">
              <a:spLocks noChangeArrowheads="1"/>
            </p:cNvSpPr>
            <p:nvPr/>
          </p:nvSpPr>
          <p:spPr bwMode="auto">
            <a:xfrm>
              <a:off x="284" y="878"/>
              <a:ext cx="2700" cy="81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800" b="1">
                  <a:solidFill>
                    <a:srgbClr val="0070C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新课讲授</a:t>
              </a:r>
              <a:endPara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8434" name="矩形 7197"/>
          <p:cNvSpPr>
            <a:spLocks noChangeArrowheads="1"/>
          </p:cNvSpPr>
          <p:nvPr/>
        </p:nvSpPr>
        <p:spPr bwMode="auto">
          <a:xfrm>
            <a:off x="20638" y="1089025"/>
            <a:ext cx="2708275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一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南昌起义</a:t>
            </a:r>
            <a:endParaRPr lang="zh-CN" altLang="en-US" sz="36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" name="矩形 7174"/>
          <p:cNvSpPr>
            <a:spLocks noChangeArrowheads="1"/>
          </p:cNvSpPr>
          <p:nvPr/>
        </p:nvSpPr>
        <p:spPr bwMode="auto">
          <a:xfrm>
            <a:off x="603250" y="1911350"/>
            <a:ext cx="1341438" cy="477838"/>
          </a:xfrm>
          <a:prstGeom prst="rect">
            <a:avLst/>
          </a:prstGeom>
          <a:noFill/>
          <a:ln w="38100">
            <a:solidFill>
              <a:srgbClr val="00CC00"/>
            </a:solidFill>
            <a:beve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原因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0" name="Text Box 9"/>
          <p:cNvSpPr txBox="1"/>
          <p:nvPr/>
        </p:nvSpPr>
        <p:spPr>
          <a:xfrm>
            <a:off x="1579563" y="2789238"/>
            <a:ext cx="4057650" cy="1198562"/>
          </a:xfrm>
          <a:prstGeom prst="rect">
            <a:avLst/>
          </a:prstGeom>
          <a:gradFill rotWithShape="1">
            <a:gsLst>
              <a:gs pos="0">
                <a:srgbClr val="EDEDED">
                  <a:alpha val="100000"/>
                </a:srgbClr>
              </a:gs>
              <a:gs pos="35001">
                <a:srgbClr val="F2F2F2">
                  <a:alpha val="100000"/>
                </a:srgbClr>
              </a:gs>
              <a:gs pos="100000">
                <a:srgbClr val="FAFAFA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rgbClr val="D5D5D5"/>
            </a:solidFill>
            <a:prstDash val="solid"/>
            <a:miter/>
            <a:headEnd type="none" w="med" len="med"/>
            <a:tailEnd type="none" w="med" len="med"/>
          </a:ln>
          <a:effectLst>
            <a:outerShdw dist="20000" dir="5400000" algn="ctr" rotWithShape="0">
              <a:srgbClr val="000000">
                <a:alpha val="32999"/>
              </a:srgbClr>
            </a:outerShdw>
          </a:effectLst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600" noProof="1">
                <a:effectLst>
                  <a:outerShdw blurRad="38100" dist="38100" dir="2700000">
                    <a:srgbClr val="000000"/>
                  </a:outerShdw>
                </a:effectLst>
                <a:latin typeface="方正隶书_GBK" charset="-122"/>
                <a:ea typeface="方正隶书_GBK" charset="-122"/>
                <a:cs typeface="创艺简行楷" charset="0"/>
              </a:rPr>
              <a:t>蒋介石发动</a:t>
            </a:r>
            <a:r>
              <a:rPr lang="en-US" altLang="zh-CN" sz="3600" noProof="1">
                <a:effectLst>
                  <a:outerShdw blurRad="38100" dist="38100" dir="2700000">
                    <a:srgbClr val="000000"/>
                  </a:outerShdw>
                </a:effectLst>
                <a:latin typeface="方正隶书_GBK" charset="-122"/>
                <a:ea typeface="方正隶书_GBK" charset="-122"/>
                <a:cs typeface="创艺简行楷" charset="0"/>
              </a:rPr>
              <a:t>“</a:t>
            </a:r>
            <a:r>
              <a:rPr lang="zh-CN" altLang="en-US" sz="3600" noProof="1">
                <a:effectLst>
                  <a:outerShdw blurRad="38100" dist="38100" dir="2700000">
                    <a:srgbClr val="000000"/>
                  </a:outerShdw>
                </a:effectLst>
                <a:latin typeface="方正隶书_GBK" charset="-122"/>
                <a:ea typeface="方正隶书_GBK" charset="-122"/>
                <a:cs typeface="创艺简行楷" charset="0"/>
              </a:rPr>
              <a:t>四一二反革命政变</a:t>
            </a:r>
            <a:r>
              <a:rPr lang="en-US" altLang="zh-CN" sz="3600" noProof="1">
                <a:effectLst>
                  <a:outerShdw blurRad="38100" dist="38100" dir="2700000">
                    <a:srgbClr val="000000"/>
                  </a:outerShdw>
                </a:effectLst>
                <a:latin typeface="方正隶书_GBK" charset="-122"/>
                <a:ea typeface="方正隶书_GBK" charset="-122"/>
                <a:cs typeface="创艺简行楷" charset="0"/>
              </a:rPr>
              <a:t>”</a:t>
            </a:r>
            <a:endParaRPr lang="en-US" altLang="zh-CN" sz="3600" noProof="1">
              <a:effectLst>
                <a:outerShdw blurRad="38100" dist="38100" dir="2700000">
                  <a:srgbClr val="000000"/>
                </a:outerShdw>
              </a:effectLst>
              <a:latin typeface="方正隶书_GBK" charset="-122"/>
              <a:ea typeface="方正隶书_GBK" charset="-122"/>
              <a:cs typeface="创艺简行楷" charset="0"/>
            </a:endParaRPr>
          </a:p>
        </p:txBody>
      </p:sp>
      <p:sp>
        <p:nvSpPr>
          <p:cNvPr id="12291" name="Text Box 10"/>
          <p:cNvSpPr txBox="1"/>
          <p:nvPr/>
        </p:nvSpPr>
        <p:spPr>
          <a:xfrm>
            <a:off x="1581150" y="4395788"/>
            <a:ext cx="4103688" cy="1198562"/>
          </a:xfrm>
          <a:prstGeom prst="rect">
            <a:avLst/>
          </a:prstGeom>
          <a:gradFill rotWithShape="1">
            <a:gsLst>
              <a:gs pos="0">
                <a:srgbClr val="EDEDED">
                  <a:alpha val="100000"/>
                </a:srgbClr>
              </a:gs>
              <a:gs pos="35001">
                <a:srgbClr val="F2F2F2">
                  <a:alpha val="100000"/>
                </a:srgbClr>
              </a:gs>
              <a:gs pos="100000">
                <a:srgbClr val="FAFAFA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rgbClr val="D5D5D5"/>
            </a:solidFill>
            <a:prstDash val="solid"/>
            <a:miter/>
            <a:headEnd type="none" w="med" len="med"/>
            <a:tailEnd type="none" w="med" len="med"/>
          </a:ln>
          <a:effectLst>
            <a:outerShdw dist="20000" dir="5400000" algn="ctr" rotWithShape="0">
              <a:srgbClr val="000000">
                <a:alpha val="32999"/>
              </a:srgbClr>
            </a:outerShdw>
          </a:effectLst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600" noProof="1">
                <a:effectLst>
                  <a:outerShdw blurRad="38100" dist="38100" dir="2700000">
                    <a:srgbClr val="000000"/>
                  </a:outerShdw>
                </a:effectLst>
                <a:latin typeface="方正隶书_GBK" charset="-122"/>
                <a:ea typeface="方正隶书_GBK" charset="-122"/>
                <a:cs typeface="创艺简行楷" charset="0"/>
              </a:rPr>
              <a:t>汪精卫发动反革命政变</a:t>
            </a:r>
            <a:endParaRPr lang="zh-CN" altLang="en-US" sz="3600" noProof="1">
              <a:effectLst>
                <a:outerShdw blurRad="38100" dist="38100" dir="2700000">
                  <a:srgbClr val="000000"/>
                </a:outerShdw>
              </a:effectLst>
              <a:latin typeface="方正隶书_GBK" charset="-122"/>
              <a:ea typeface="方正隶书_GBK" charset="-122"/>
              <a:cs typeface="创艺简行楷" charset="0"/>
            </a:endParaRPr>
          </a:p>
        </p:txBody>
      </p:sp>
      <p:sp>
        <p:nvSpPr>
          <p:cNvPr id="3" name="右箭头标注 2"/>
          <p:cNvSpPr/>
          <p:nvPr/>
        </p:nvSpPr>
        <p:spPr>
          <a:xfrm>
            <a:off x="5684838" y="3330575"/>
            <a:ext cx="1368425" cy="1728788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endParaRPr lang="zh-CN" altLang="en-US" noProof="1"/>
          </a:p>
        </p:txBody>
      </p:sp>
      <p:sp>
        <p:nvSpPr>
          <p:cNvPr id="29701" name="文本框 29700"/>
          <p:cNvSpPr txBox="1">
            <a:spLocks noChangeArrowheads="1"/>
          </p:cNvSpPr>
          <p:nvPr/>
        </p:nvSpPr>
        <p:spPr bwMode="auto">
          <a:xfrm>
            <a:off x="7085013" y="2982913"/>
            <a:ext cx="1820862" cy="2552700"/>
          </a:xfrm>
          <a:prstGeom prst="rect">
            <a:avLst/>
          </a:prstGeom>
          <a:solidFill>
            <a:srgbClr val="FFFFCC"/>
          </a:solidFill>
          <a:ln w="38100">
            <a:solidFill>
              <a:srgbClr val="0000FF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>
                <a:ea typeface="楷体" panose="02010609060101010101" charset="-122"/>
                <a:cs typeface="楷体" panose="02010609060101010101" charset="-122"/>
              </a:rPr>
              <a:t>中国共产党和革命群众的极大愤慨和强烈反抗</a:t>
            </a:r>
            <a:endParaRPr lang="zh-CN" altLang="en-US" sz="3200" b="1"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5130" name="图片 7169" descr="北伐时期的蒋介石(点击观看更多精彩图片)">
            <a:hlinkClick r:id="rId2"/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1950" y="2627313"/>
            <a:ext cx="1196975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图片 8193" descr="050619.jpg (17276 bytes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4259263"/>
            <a:ext cx="1227138" cy="152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图片 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62650" y="874713"/>
            <a:ext cx="2444750" cy="159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 decel="100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12290" grpId="0" bldLvl="0" animBg="1"/>
      <p:bldP spid="12291" grpId="0" bldLvl="0" animBg="1"/>
      <p:bldP spid="3" grpId="0" bldLvl="0" animBg="1"/>
      <p:bldP spid="29701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矩形 7174"/>
          <p:cNvSpPr>
            <a:spLocks noChangeArrowheads="1"/>
          </p:cNvSpPr>
          <p:nvPr/>
        </p:nvSpPr>
        <p:spPr bwMode="auto">
          <a:xfrm>
            <a:off x="182563" y="608013"/>
            <a:ext cx="1316037" cy="477837"/>
          </a:xfrm>
          <a:prstGeom prst="rect">
            <a:avLst/>
          </a:prstGeom>
          <a:noFill/>
          <a:ln w="38100">
            <a:solidFill>
              <a:srgbClr val="00CC00"/>
            </a:solidFill>
            <a:beve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概况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" name="表格 1"/>
          <p:cNvGraphicFramePr/>
          <p:nvPr/>
        </p:nvGraphicFramePr>
        <p:xfrm>
          <a:off x="285750" y="1179513"/>
          <a:ext cx="8216900" cy="3775075"/>
        </p:xfrm>
        <a:graphic>
          <a:graphicData uri="http://schemas.openxmlformats.org/drawingml/2006/table">
            <a:tbl>
              <a:tblPr/>
              <a:tblGrid>
                <a:gridCol w="990600"/>
                <a:gridCol w="7225665"/>
              </a:tblGrid>
              <a:tr h="548640">
                <a:tc gridSpan="2"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0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方正黑体_GBK" charset="-122"/>
                          <a:ea typeface="方正黑体_GBK" charset="-122"/>
                        </a:rPr>
                        <a:t>南昌起义</a:t>
                      </a:r>
                      <a:endParaRPr lang="zh-CN" altLang="en-US" sz="3000" b="1">
                        <a:solidFill>
                          <a:srgbClr val="FF00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方正黑体_GBK" charset="-122"/>
                        <a:ea typeface="方正黑体_GBK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</a:rPr>
                        <a:t>时间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</a:rPr>
                        <a:t>地点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1975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  <a:sym typeface="+mn-ea"/>
                        </a:rPr>
                        <a:t>领导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630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</a:rPr>
                        <a:t>经过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705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</a:rPr>
                        <a:t>意义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6650"/>
          <p:cNvSpPr txBox="1">
            <a:spLocks noChangeArrowheads="1"/>
          </p:cNvSpPr>
          <p:nvPr/>
        </p:nvSpPr>
        <p:spPr bwMode="auto">
          <a:xfrm>
            <a:off x="1290638" y="1739900"/>
            <a:ext cx="2513012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ea typeface="楷体" panose="02010609060101010101" charset="-122"/>
                <a:cs typeface="楷体" panose="02010609060101010101" charset="-122"/>
              </a:rPr>
              <a:t>1927</a:t>
            </a:r>
            <a:r>
              <a:rPr lang="zh-CN" altLang="en-US" sz="2800" b="1">
                <a:solidFill>
                  <a:srgbClr val="FF0000"/>
                </a:solidFill>
                <a:ea typeface="楷体" panose="02010609060101010101" charset="-122"/>
                <a:cs typeface="楷体" panose="02010609060101010101" charset="-122"/>
              </a:rPr>
              <a:t>年</a:t>
            </a:r>
            <a:r>
              <a:rPr lang="en-US" altLang="zh-CN" sz="2800" b="1">
                <a:solidFill>
                  <a:srgbClr val="FF0000"/>
                </a:solidFill>
                <a:ea typeface="楷体" panose="02010609060101010101" charset="-122"/>
                <a:cs typeface="楷体" panose="02010609060101010101" charset="-122"/>
              </a:rPr>
              <a:t>8</a:t>
            </a:r>
            <a:r>
              <a:rPr lang="zh-CN" altLang="en-US" sz="2800" b="1">
                <a:solidFill>
                  <a:srgbClr val="FF0000"/>
                </a:solidFill>
                <a:ea typeface="楷体" panose="02010609060101010101" charset="-122"/>
                <a:cs typeface="楷体" panose="02010609060101010101" charset="-122"/>
              </a:rPr>
              <a:t>月</a:t>
            </a:r>
            <a:r>
              <a:rPr lang="en-US" altLang="zh-CN" sz="2800" b="1">
                <a:solidFill>
                  <a:srgbClr val="FF0000"/>
                </a:solidFill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ea typeface="楷体" panose="02010609060101010101" charset="-122"/>
                <a:cs typeface="楷体" panose="02010609060101010101" charset="-122"/>
              </a:rPr>
              <a:t>日</a:t>
            </a:r>
            <a:endParaRPr lang="zh-CN" altLang="en-US" sz="2800" b="1">
              <a:solidFill>
                <a:srgbClr val="FF0000"/>
              </a:solidFill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7" name="文本框 26650"/>
          <p:cNvSpPr txBox="1">
            <a:spLocks noChangeArrowheads="1"/>
          </p:cNvSpPr>
          <p:nvPr/>
        </p:nvSpPr>
        <p:spPr bwMode="auto">
          <a:xfrm>
            <a:off x="1285875" y="2301875"/>
            <a:ext cx="1763713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ea typeface="楷体" panose="02010609060101010101" charset="-122"/>
                <a:cs typeface="楷体" panose="02010609060101010101" charset="-122"/>
              </a:rPr>
              <a:t>江西南昌</a:t>
            </a:r>
            <a:endParaRPr lang="zh-CN" altLang="en-US" sz="2800" b="1"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8" name="文本框 26650"/>
          <p:cNvSpPr txBox="1">
            <a:spLocks noChangeArrowheads="1"/>
          </p:cNvSpPr>
          <p:nvPr/>
        </p:nvSpPr>
        <p:spPr bwMode="auto">
          <a:xfrm>
            <a:off x="1308100" y="4429125"/>
            <a:ext cx="7146925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ea typeface="楷体" panose="02010609060101010101" charset="-122"/>
                <a:cs typeface="楷体" panose="02010609060101010101" charset="-122"/>
              </a:rPr>
              <a:t>打响了武装反抗国民党反动统治第一枪。</a:t>
            </a:r>
            <a:endParaRPr lang="zh-CN" altLang="en-US" sz="2800" b="1">
              <a:solidFill>
                <a:srgbClr val="FF0000"/>
              </a:solidFill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19483" name="图片 8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784475" y="1241425"/>
            <a:ext cx="681038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本框 26650"/>
          <p:cNvSpPr txBox="1">
            <a:spLocks noChangeArrowheads="1"/>
          </p:cNvSpPr>
          <p:nvPr/>
        </p:nvSpPr>
        <p:spPr bwMode="auto">
          <a:xfrm>
            <a:off x="1246188" y="2854325"/>
            <a:ext cx="7356475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ea typeface="楷体" panose="02010609060101010101" charset="-122"/>
                <a:cs typeface="楷体" panose="02010609060101010101" charset="-122"/>
              </a:rPr>
              <a:t>周恩来、贺龙、叶挺、朱德、刘伯承、陈毅等</a:t>
            </a:r>
            <a:endParaRPr lang="zh-CN" altLang="en-US" sz="2800" b="1">
              <a:solidFill>
                <a:srgbClr val="FF0000"/>
              </a:solidFill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1" name="文本框 26650"/>
          <p:cNvSpPr txBox="1">
            <a:spLocks noChangeArrowheads="1"/>
          </p:cNvSpPr>
          <p:nvPr/>
        </p:nvSpPr>
        <p:spPr bwMode="auto">
          <a:xfrm>
            <a:off x="1293813" y="3390900"/>
            <a:ext cx="7200900" cy="952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ea typeface="楷体" panose="02010609060101010101" charset="-122"/>
                <a:cs typeface="楷体" panose="02010609060101010101" charset="-122"/>
              </a:rPr>
              <a:t>南昌起义</a:t>
            </a:r>
            <a:r>
              <a:rPr lang="en-US" altLang="zh-CN" sz="2800" b="1"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800" b="1">
                <a:ea typeface="楷体" panose="02010609060101010101" charset="-122"/>
                <a:cs typeface="楷体" panose="02010609060101010101" charset="-122"/>
              </a:rPr>
              <a:t>占领南昌</a:t>
            </a:r>
            <a:r>
              <a:rPr lang="en-US" altLang="zh-CN" sz="2800" b="1"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800" b="1">
                <a:ea typeface="楷体" panose="02010609060101010101" charset="-122"/>
                <a:cs typeface="楷体" panose="02010609060101010101" charset="-122"/>
              </a:rPr>
              <a:t>主动撤离，南下广东</a:t>
            </a:r>
            <a:r>
              <a:rPr lang="en-US" altLang="zh-CN" sz="2800" b="1"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800" b="1">
                <a:ea typeface="楷体" panose="02010609060101010101" charset="-122"/>
                <a:cs typeface="楷体" panose="02010609060101010101" charset="-122"/>
              </a:rPr>
              <a:t>途中受挫</a:t>
            </a:r>
            <a:r>
              <a:rPr lang="en-US" altLang="zh-CN" sz="2800" b="1"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800" b="1">
                <a:ea typeface="楷体" panose="02010609060101010101" charset="-122"/>
                <a:cs typeface="楷体" panose="02010609060101010101" charset="-122"/>
              </a:rPr>
              <a:t>转战湘南，坚持斗争。</a:t>
            </a:r>
            <a:endParaRPr lang="zh-CN" altLang="en-US" sz="2800" b="1"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6174" name="图片 1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9050" y="4995863"/>
            <a:ext cx="6762750" cy="144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111619" name="Picture 3" descr="MS078258"/>
          <p:cNvPicPr>
            <a:picLocks noGrp="1" noChangeAspect="1"/>
          </p:cNvPicPr>
          <p:nvPr>
            <p:ph idx="4294967295"/>
          </p:nvPr>
        </p:nvPicPr>
        <p:blipFill>
          <a:blip r:embed="rId1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11620" name="AutoShape 4"/>
          <p:cNvSpPr/>
          <p:nvPr/>
        </p:nvSpPr>
        <p:spPr bwMode="auto">
          <a:xfrm>
            <a:off x="2819400" y="1447800"/>
            <a:ext cx="1295400" cy="685800"/>
          </a:xfrm>
          <a:prstGeom prst="borderCallout2">
            <a:avLst>
              <a:gd name="adj1" fmla="val 16667"/>
              <a:gd name="adj2" fmla="val -5884"/>
              <a:gd name="adj3" fmla="val 16667"/>
              <a:gd name="adj4" fmla="val -16912"/>
              <a:gd name="adj5" fmla="val 196065"/>
              <a:gd name="adj6" fmla="val -28556"/>
            </a:avLst>
          </a:prstGeom>
          <a:solidFill>
            <a:schemeClr val="accent1"/>
          </a:solidFill>
          <a:ln w="9525">
            <a:solidFill>
              <a:srgbClr val="663300"/>
            </a:solidFill>
            <a:miter lim="800000"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CC0000"/>
                </a:solidFill>
              </a:rPr>
              <a:t>叶挺</a:t>
            </a:r>
            <a:endParaRPr lang="zh-CN" altLang="en-US" sz="3600" b="1">
              <a:solidFill>
                <a:srgbClr val="CC0000"/>
              </a:solidFill>
            </a:endParaRPr>
          </a:p>
        </p:txBody>
      </p:sp>
      <p:sp>
        <p:nvSpPr>
          <p:cNvPr id="111621" name="AutoShape 5"/>
          <p:cNvSpPr/>
          <p:nvPr/>
        </p:nvSpPr>
        <p:spPr bwMode="auto">
          <a:xfrm>
            <a:off x="4724400" y="2590800"/>
            <a:ext cx="1371600" cy="609600"/>
          </a:xfrm>
          <a:prstGeom prst="borderCallout1">
            <a:avLst>
              <a:gd name="adj1" fmla="val 18750"/>
              <a:gd name="adj2" fmla="val -5556"/>
              <a:gd name="adj3" fmla="val 140625"/>
              <a:gd name="adj4" fmla="val -67940"/>
            </a:avLst>
          </a:prstGeom>
          <a:solidFill>
            <a:schemeClr val="accent1"/>
          </a:solidFill>
          <a:ln w="9525">
            <a:solidFill>
              <a:srgbClr val="663300"/>
            </a:solidFill>
            <a:miter lim="800000"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CC0000"/>
                </a:solidFill>
              </a:rPr>
              <a:t>贺龙</a:t>
            </a:r>
            <a:endParaRPr lang="zh-CN" altLang="en-US" sz="3600" b="1">
              <a:solidFill>
                <a:srgbClr val="CC0000"/>
              </a:solidFill>
            </a:endParaRPr>
          </a:p>
        </p:txBody>
      </p:sp>
      <p:sp>
        <p:nvSpPr>
          <p:cNvPr id="111622" name="AutoShape 6"/>
          <p:cNvSpPr/>
          <p:nvPr/>
        </p:nvSpPr>
        <p:spPr bwMode="auto">
          <a:xfrm>
            <a:off x="838200" y="1371600"/>
            <a:ext cx="990600" cy="1219200"/>
          </a:xfrm>
          <a:prstGeom prst="borderCallout2">
            <a:avLst>
              <a:gd name="adj1" fmla="val 9375"/>
              <a:gd name="adj2" fmla="val 107694"/>
              <a:gd name="adj3" fmla="val 9375"/>
              <a:gd name="adj4" fmla="val 107694"/>
              <a:gd name="adj5" fmla="val 107551"/>
              <a:gd name="adj6" fmla="val 120514"/>
            </a:avLst>
          </a:prstGeom>
          <a:solidFill>
            <a:schemeClr val="accent1"/>
          </a:solidFill>
          <a:ln w="9525">
            <a:solidFill>
              <a:srgbClr val="663300"/>
            </a:solidFill>
            <a:miter lim="800000"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CC0000"/>
                </a:solidFill>
              </a:rPr>
              <a:t>朱德</a:t>
            </a:r>
            <a:endParaRPr lang="zh-CN" altLang="en-US" sz="3600" b="1">
              <a:solidFill>
                <a:srgbClr val="CC0000"/>
              </a:solidFill>
            </a:endParaRPr>
          </a:p>
        </p:txBody>
      </p:sp>
      <p:sp>
        <p:nvSpPr>
          <p:cNvPr id="111623" name="AutoShape 7"/>
          <p:cNvSpPr/>
          <p:nvPr/>
        </p:nvSpPr>
        <p:spPr bwMode="auto">
          <a:xfrm>
            <a:off x="4876800" y="1676400"/>
            <a:ext cx="1752600" cy="609600"/>
          </a:xfrm>
          <a:prstGeom prst="borderCallout2">
            <a:avLst>
              <a:gd name="adj1" fmla="val 18750"/>
              <a:gd name="adj2" fmla="val -4347"/>
              <a:gd name="adj3" fmla="val 18750"/>
              <a:gd name="adj4" fmla="val -13042"/>
              <a:gd name="adj5" fmla="val 188282"/>
              <a:gd name="adj6" fmla="val -89944"/>
            </a:avLst>
          </a:prstGeom>
          <a:solidFill>
            <a:schemeClr val="accent1"/>
          </a:solidFill>
          <a:ln w="28575">
            <a:solidFill>
              <a:schemeClr val="accent1"/>
            </a:solidFill>
            <a:miter lim="800000"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A50021"/>
                </a:solidFill>
              </a:rPr>
              <a:t>周恩来</a:t>
            </a:r>
            <a:endParaRPr lang="zh-CN" altLang="en-US" sz="3600" b="1">
              <a:solidFill>
                <a:srgbClr val="A50021"/>
              </a:solidFill>
            </a:endParaRPr>
          </a:p>
        </p:txBody>
      </p:sp>
      <p:sp>
        <p:nvSpPr>
          <p:cNvPr id="111624" name="AutoShape 8"/>
          <p:cNvSpPr/>
          <p:nvPr/>
        </p:nvSpPr>
        <p:spPr bwMode="auto">
          <a:xfrm>
            <a:off x="533400" y="3962400"/>
            <a:ext cx="1752600" cy="685800"/>
          </a:xfrm>
          <a:prstGeom prst="borderCallout1">
            <a:avLst>
              <a:gd name="adj1" fmla="val 83333"/>
              <a:gd name="adj2" fmla="val 74907"/>
              <a:gd name="adj3" fmla="val -31250"/>
              <a:gd name="adj4" fmla="val 74907"/>
            </a:avLst>
          </a:prstGeom>
          <a:solidFill>
            <a:schemeClr val="accent1"/>
          </a:solidFill>
          <a:ln w="9525">
            <a:solidFill>
              <a:srgbClr val="663300"/>
            </a:solidFill>
            <a:miter lim="800000"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CC0000"/>
                </a:solidFill>
              </a:rPr>
              <a:t>刘伯承</a:t>
            </a:r>
            <a:endParaRPr lang="zh-CN" altLang="en-US" sz="3600" b="1">
              <a:solidFill>
                <a:srgbClr val="CC0000"/>
              </a:solidFill>
            </a:endParaRPr>
          </a:p>
        </p:txBody>
      </p:sp>
      <p:sp>
        <p:nvSpPr>
          <p:cNvPr id="20488" name="Rectangle 9"/>
          <p:cNvSpPr>
            <a:spLocks noChangeArrowheads="1"/>
          </p:cNvSpPr>
          <p:nvPr/>
        </p:nvSpPr>
        <p:spPr bwMode="auto">
          <a:xfrm>
            <a:off x="4419600" y="381000"/>
            <a:ext cx="4495800" cy="9144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5400" b="1">
                <a:solidFill>
                  <a:schemeClr val="folHlink"/>
                </a:solidFill>
              </a:rPr>
              <a:t>    </a:t>
            </a:r>
            <a:r>
              <a:rPr lang="zh-CN" altLang="en-US" sz="5400" b="1">
                <a:solidFill>
                  <a:srgbClr val="006600"/>
                </a:solidFill>
              </a:rPr>
              <a:t>南昌起义图</a:t>
            </a:r>
            <a:endParaRPr lang="zh-CN" altLang="en-US" sz="5400" b="1">
              <a:solidFill>
                <a:srgbClr val="0066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11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0" grpId="0" bldLvl="0" animBg="1"/>
      <p:bldP spid="111621" grpId="0" bldLvl="0" animBg="1"/>
      <p:bldP spid="111622" grpId="0" bldLvl="0" animBg="1"/>
      <p:bldP spid="111623" grpId="0" bldLvl="0" animBg="1"/>
      <p:bldP spid="111624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1403648" y="1340768"/>
            <a:ext cx="6192688" cy="5040560"/>
          </a:xfrm>
          <a:prstGeom prst="roundRect">
            <a:avLst/>
          </a:prstGeom>
          <a:noFill/>
          <a:ln>
            <a:gradFill flip="none" rotWithShape="1"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1" dirty="0"/>
          </a:p>
        </p:txBody>
      </p:sp>
      <p:pic>
        <p:nvPicPr>
          <p:cNvPr id="7" name="Picture 3" descr="08南昌起义（油画）"/>
          <p:cNvPicPr>
            <a:picLocks noChangeAspect="1" noChangeArrowheads="1"/>
          </p:cNvPicPr>
          <p:nvPr/>
        </p:nvPicPr>
        <p:blipFill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 bwMode="auto">
          <a:xfrm>
            <a:off x="1547664" y="1628800"/>
            <a:ext cx="5904657" cy="45725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174" name="矩形 3"/>
          <p:cNvSpPr>
            <a:spLocks noChangeArrowheads="1"/>
          </p:cNvSpPr>
          <p:nvPr/>
        </p:nvSpPr>
        <p:spPr bwMode="auto">
          <a:xfrm>
            <a:off x="2376488" y="1700213"/>
            <a:ext cx="4572000" cy="3970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4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纪念八一</a:t>
            </a:r>
            <a:endParaRPr lang="zh-CN" altLang="en-US" sz="44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朱德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南昌首义诞新军， </a:t>
            </a:r>
            <a:endParaRPr lang="zh-CN" altLang="en-US" sz="44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喜庆工农始有兵。</a:t>
            </a:r>
            <a:endParaRPr lang="zh-CN" altLang="en-US" sz="44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革命大旗撑在手， </a:t>
            </a:r>
            <a:endParaRPr lang="zh-CN" altLang="en-US" sz="44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终归胜利属人民。 </a:t>
            </a:r>
            <a:endParaRPr lang="zh-CN" altLang="en-US" sz="44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4" name="TextBox 4"/>
          <p:cNvSpPr txBox="1">
            <a:spLocks noChangeArrowheads="1"/>
          </p:cNvSpPr>
          <p:nvPr/>
        </p:nvSpPr>
        <p:spPr bwMode="auto">
          <a:xfrm>
            <a:off x="250825" y="144463"/>
            <a:ext cx="5805488" cy="922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5400" b="1">
                <a:solidFill>
                  <a:srgbClr val="C00000"/>
                </a:solidFill>
                <a:latin typeface="叶根友毛笔行书2.0版" panose="02010601030101010101" charset="-122"/>
                <a:ea typeface="叶根友毛笔行书2.0版" panose="02010601030101010101" charset="-122"/>
                <a:cs typeface="叶根友毛笔行书2.0版" panose="02010601030101010101" charset="-122"/>
              </a:rPr>
              <a:t> </a:t>
            </a:r>
            <a:r>
              <a:rPr lang="zh-CN" altLang="en-US" sz="4400" b="1">
                <a:solidFill>
                  <a:srgbClr val="C00000"/>
                </a:solidFill>
                <a:latin typeface="叶根友毛笔行书2.0版" panose="02010601030101010101" charset="-122"/>
                <a:ea typeface="叶根友毛笔行书2.0版" panose="02010601030101010101" charset="-122"/>
                <a:cs typeface="叶根友毛笔行书2.0版" panose="02010601030101010101" charset="-122"/>
              </a:rPr>
              <a:t>一、南昌起义意义</a:t>
            </a:r>
            <a:endParaRPr lang="zh-CN" altLang="en-US" sz="4400" b="1">
              <a:solidFill>
                <a:srgbClr val="C00000"/>
              </a:solidFill>
              <a:latin typeface="叶根友毛笔行书2.0版" panose="02010601030101010101" charset="-122"/>
              <a:ea typeface="叶根友毛笔行书2.0版" panose="02010601030101010101" charset="-122"/>
              <a:cs typeface="叶根友毛笔行书2.0版" panose="02010601030101010101" charset="-122"/>
            </a:endParaRPr>
          </a:p>
        </p:txBody>
      </p:sp>
      <p:grpSp>
        <p:nvGrpSpPr>
          <p:cNvPr id="2" name="组合 13"/>
          <p:cNvGrpSpPr/>
          <p:nvPr/>
        </p:nvGrpSpPr>
        <p:grpSpPr bwMode="auto">
          <a:xfrm>
            <a:off x="3608388" y="1268413"/>
            <a:ext cx="5535612" cy="2362200"/>
            <a:chOff x="3608132" y="1268760"/>
            <a:chExt cx="5535551" cy="2361516"/>
          </a:xfrm>
        </p:grpSpPr>
        <p:sp>
          <p:nvSpPr>
            <p:cNvPr id="8" name="流程图: 过程 7"/>
            <p:cNvSpPr/>
            <p:nvPr/>
          </p:nvSpPr>
          <p:spPr>
            <a:xfrm>
              <a:off x="3608132" y="2909760"/>
              <a:ext cx="504819" cy="720516"/>
            </a:xfrm>
            <a:prstGeom prst="flowChartProcess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线形标注 2(带强调线) 9"/>
            <p:cNvSpPr/>
            <p:nvPr/>
          </p:nvSpPr>
          <p:spPr>
            <a:xfrm>
              <a:off x="4671745" y="1268760"/>
              <a:ext cx="4471938" cy="1512449"/>
            </a:xfrm>
            <a:prstGeom prst="accentCallout2">
              <a:avLst>
                <a:gd name="adj1" fmla="val 44108"/>
                <a:gd name="adj2" fmla="val -8333"/>
                <a:gd name="adj3" fmla="val 44108"/>
                <a:gd name="adj4" fmla="val -15643"/>
                <a:gd name="adj5" fmla="val 102747"/>
                <a:gd name="adj6" fmla="val -23227"/>
              </a:avLst>
            </a:prstGeom>
            <a:solidFill>
              <a:srgbClr val="C00000"/>
            </a:solidFill>
            <a:ln w="38100" cap="rnd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打响了武装反抗国民党反动统治的第一枪。</a:t>
              </a:r>
              <a:endPara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3" name="组合 14"/>
          <p:cNvGrpSpPr/>
          <p:nvPr/>
        </p:nvGrpSpPr>
        <p:grpSpPr bwMode="auto">
          <a:xfrm>
            <a:off x="0" y="2954338"/>
            <a:ext cx="6443663" cy="3211512"/>
            <a:chOff x="0" y="2954440"/>
            <a:chExt cx="6444208" cy="3210864"/>
          </a:xfrm>
        </p:grpSpPr>
        <p:sp>
          <p:nvSpPr>
            <p:cNvPr id="12" name="流程图: 过程 11"/>
            <p:cNvSpPr/>
            <p:nvPr/>
          </p:nvSpPr>
          <p:spPr>
            <a:xfrm>
              <a:off x="4673995" y="2954440"/>
              <a:ext cx="1770213" cy="1323708"/>
            </a:xfrm>
            <a:prstGeom prst="flowChartProcess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3" name="线形标注 2(带强调线) 12"/>
            <p:cNvSpPr/>
            <p:nvPr/>
          </p:nvSpPr>
          <p:spPr>
            <a:xfrm>
              <a:off x="0" y="4941589"/>
              <a:ext cx="6372764" cy="1223715"/>
            </a:xfrm>
            <a:prstGeom prst="accentCallout2">
              <a:avLst>
                <a:gd name="adj1" fmla="val 44050"/>
                <a:gd name="adj2" fmla="val 104308"/>
                <a:gd name="adj3" fmla="val 44050"/>
                <a:gd name="adj4" fmla="val 108169"/>
                <a:gd name="adj5" fmla="val -95930"/>
                <a:gd name="adj6" fmla="val 103035"/>
              </a:avLst>
            </a:prstGeom>
            <a:solidFill>
              <a:srgbClr val="C00000"/>
            </a:solidFill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6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成为中国共产党创建人民军队、独立领导武装斗争的开始。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3" name="组合 109576"/>
          <p:cNvGrpSpPr/>
          <p:nvPr/>
        </p:nvGrpSpPr>
        <p:grpSpPr bwMode="auto">
          <a:xfrm>
            <a:off x="107950" y="0"/>
            <a:ext cx="2160588" cy="431800"/>
            <a:chOff x="204" y="255"/>
            <a:chExt cx="5261" cy="907"/>
          </a:xfrm>
        </p:grpSpPr>
        <p:sp>
          <p:nvSpPr>
            <p:cNvPr id="13314" name="五边形 109577"/>
            <p:cNvSpPr/>
            <p:nvPr/>
          </p:nvSpPr>
          <p:spPr>
            <a:xfrm>
              <a:off x="204" y="255"/>
              <a:ext cx="5261" cy="907"/>
            </a:xfrm>
            <a:prstGeom prst="homePlate">
              <a:avLst>
                <a:gd name="adj" fmla="val 47907"/>
              </a:avLst>
            </a:prstGeom>
            <a:solidFill>
              <a:schemeClr val="accent2"/>
            </a:solidFill>
            <a:ln w="952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35921" dir="2699999" algn="ctr" rotWithShape="0">
                <a:schemeClr val="bg2"/>
              </a:outerShdw>
            </a:effectLst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59" name="标题 1"/>
            <p:cNvSpPr>
              <a:spLocks noChangeArrowheads="1"/>
            </p:cNvSpPr>
            <p:nvPr/>
          </p:nvSpPr>
          <p:spPr bwMode="auto">
            <a:xfrm>
              <a:off x="204" y="482"/>
              <a:ext cx="5177" cy="4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2400" b="1">
                  <a:solidFill>
                    <a:schemeClr val="bg1"/>
                  </a:solidFill>
                  <a:ea typeface="微软雅黑" panose="020B0503020204020204" charset="-122"/>
                  <a:cs typeface="微软雅黑" panose="020B0503020204020204" charset="-122"/>
                </a:rPr>
                <a:t>南昌起义：</a:t>
              </a:r>
              <a:endParaRPr lang="zh-CN" altLang="en-US" sz="2400" b="1">
                <a:solidFill>
                  <a:schemeClr val="bg1"/>
                </a:solidFill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23554" name="日期占位符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buFont typeface="Arial" panose="020B0604020202020204" pitchFamily="34" charset="0"/>
              <a:buNone/>
            </a:pPr>
            <a:fld id="{90286218-0A6A-4AA5-BFDA-4F3C895EC321}" type="datetime1">
              <a:rPr lang="en-US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55" name="灯片编号占位符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fld id="{CD6D94A8-C0B8-4FAE-ACE5-AA839F63F961}" type="slidenum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755650" y="555625"/>
            <a:ext cx="7704138" cy="1641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0000FF"/>
                </a:solidFill>
              </a:rPr>
              <a:t>      </a:t>
            </a:r>
            <a:r>
              <a:rPr lang="zh-CN" altLang="en-US" sz="3600" b="1">
                <a:solidFill>
                  <a:srgbClr val="0000FF"/>
                </a:solidFill>
              </a:rPr>
              <a:t>南昌起义军占领了南昌城，为什么要南下广东？</a:t>
            </a:r>
            <a:endParaRPr lang="zh-CN" altLang="en-US" sz="3600" b="1">
              <a:solidFill>
                <a:srgbClr val="0000FF"/>
              </a:solidFill>
            </a:endParaRPr>
          </a:p>
        </p:txBody>
      </p:sp>
      <p:sp>
        <p:nvSpPr>
          <p:cNvPr id="50178" name="Rectangle 5"/>
          <p:cNvSpPr>
            <a:spLocks noChangeArrowheads="1"/>
          </p:cNvSpPr>
          <p:nvPr/>
        </p:nvSpPr>
        <p:spPr bwMode="auto">
          <a:xfrm>
            <a:off x="679450" y="2417763"/>
            <a:ext cx="7416800" cy="3044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/>
              <a:t>1.</a:t>
            </a:r>
            <a:r>
              <a:rPr lang="zh-CN" altLang="en-US" sz="3200" b="1"/>
              <a:t>敌人从四面八方来包围</a:t>
            </a:r>
            <a:r>
              <a:rPr lang="zh-CN" altLang="en-US" sz="3200" b="1">
                <a:solidFill>
                  <a:srgbClr val="FF0000"/>
                </a:solidFill>
              </a:rPr>
              <a:t>南昌，敌强我弱</a:t>
            </a:r>
            <a:r>
              <a:rPr lang="zh-CN" altLang="en-US" sz="3200" b="1"/>
              <a:t>，不撤离必然导致全军覆没。            </a:t>
            </a:r>
            <a:endParaRPr lang="zh-CN" altLang="en-US" sz="3200" b="1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/>
              <a:t>2.</a:t>
            </a:r>
            <a:r>
              <a:rPr lang="zh-CN" altLang="en-US" sz="3200" b="1">
                <a:solidFill>
                  <a:srgbClr val="FF0000"/>
                </a:solidFill>
              </a:rPr>
              <a:t>广东曾经是革命根据地</a:t>
            </a:r>
            <a:r>
              <a:rPr lang="zh-CN" altLang="en-US" sz="3200" b="1"/>
              <a:t>，群众觉悟较高，南下准备夺取广州，重建革命中心，然后再进行北伐</a:t>
            </a:r>
            <a:r>
              <a:rPr lang="zh-CN" altLang="en-US" sz="2800" b="1"/>
              <a:t>。</a:t>
            </a:r>
            <a:endParaRPr lang="zh-CN" altLang="en-US" sz="2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8" grpId="0"/>
      <p:bldP spid="5017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日期占位符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buFont typeface="Arial" panose="020B0604020202020204" pitchFamily="34" charset="0"/>
              <a:buNone/>
            </a:pPr>
            <a:fld id="{665917A5-67D3-4AC7-AE36-11BC952360F9}" type="datetime1">
              <a:rPr lang="en-US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2" name="灯片编号占位符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fld id="{3821CCB7-D0E8-4024-A621-C4CC35B417C1}" type="slidenum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5603" name="图片 5"/>
          <p:cNvPicPr>
            <a:picLocks noChangeAspect="1"/>
          </p:cNvPicPr>
          <p:nvPr/>
        </p:nvPicPr>
        <p:blipFill>
          <a:blip r:embed="rId1"/>
          <a:srcRect b="4315"/>
          <a:stretch>
            <a:fillRect/>
          </a:stretch>
        </p:blipFill>
        <p:spPr bwMode="auto">
          <a:xfrm>
            <a:off x="592138" y="674688"/>
            <a:ext cx="7748587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21505"/>
          <p:cNvSpPr txBox="1"/>
          <p:nvPr/>
        </p:nvSpPr>
        <p:spPr>
          <a:xfrm>
            <a:off x="1116013" y="549275"/>
            <a:ext cx="42497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32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综艺简体" pitchFamily="1" charset="-122"/>
              </a:rPr>
              <a:t>中国人民解放军建军节</a:t>
            </a:r>
            <a:endParaRPr lang="zh-CN" altLang="en-US" sz="3200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综艺简体" pitchFamily="1" charset="-122"/>
            </a:endParaRPr>
          </a:p>
        </p:txBody>
      </p:sp>
      <p:sp>
        <p:nvSpPr>
          <p:cNvPr id="21507" name="矩形 21506"/>
          <p:cNvSpPr/>
          <p:nvPr/>
        </p:nvSpPr>
        <p:spPr>
          <a:xfrm>
            <a:off x="3817938" y="1246188"/>
            <a:ext cx="5180012" cy="193833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2400" b="1" noProof="1">
                <a:effectLst>
                  <a:outerShdw blurRad="38100" dist="38100" dir="2700000">
                    <a:srgbClr val="000000"/>
                  </a:outerShdw>
                </a:effectLst>
                <a:latin typeface="+mj-ea"/>
                <a:ea typeface="+mj-ea"/>
              </a:rPr>
              <a:t>    1949</a:t>
            </a:r>
            <a:r>
              <a:rPr lang="zh-CN" altLang="en-US" sz="2400" b="1" noProof="1">
                <a:effectLst>
                  <a:outerShdw blurRad="38100" dist="38100" dir="2700000">
                    <a:srgbClr val="000000"/>
                  </a:outerShdw>
                </a:effectLst>
                <a:latin typeface="+mj-ea"/>
                <a:ea typeface="+mj-ea"/>
              </a:rPr>
              <a:t>年</a:t>
            </a:r>
            <a:r>
              <a:rPr lang="en-US" altLang="zh-CN" sz="2400" b="1" noProof="1">
                <a:effectLst>
                  <a:outerShdw blurRad="38100" dist="38100" dir="2700000">
                    <a:srgbClr val="000000"/>
                  </a:outerShdw>
                </a:effectLst>
                <a:latin typeface="+mj-ea"/>
                <a:ea typeface="+mj-ea"/>
              </a:rPr>
              <a:t>6</a:t>
            </a:r>
            <a:r>
              <a:rPr lang="zh-CN" altLang="en-US" sz="2400" b="1" noProof="1">
                <a:effectLst>
                  <a:outerShdw blurRad="38100" dist="38100" dir="2700000">
                    <a:srgbClr val="000000"/>
                  </a:outerShdw>
                </a:effectLst>
                <a:latin typeface="+mj-ea"/>
                <a:ea typeface="+mj-ea"/>
              </a:rPr>
              <a:t>月</a:t>
            </a:r>
            <a:r>
              <a:rPr lang="en-US" altLang="zh-CN" sz="2400" b="1" noProof="1">
                <a:effectLst>
                  <a:outerShdw blurRad="38100" dist="38100" dir="2700000">
                    <a:srgbClr val="000000"/>
                  </a:outerShdw>
                </a:effectLst>
                <a:latin typeface="+mj-ea"/>
                <a:ea typeface="+mj-ea"/>
              </a:rPr>
              <a:t>15</a:t>
            </a:r>
            <a:r>
              <a:rPr lang="zh-CN" altLang="en-US" sz="2400" b="1" noProof="1">
                <a:effectLst>
                  <a:outerShdw blurRad="38100" dist="38100" dir="2700000">
                    <a:srgbClr val="000000"/>
                  </a:outerShdw>
                </a:effectLst>
                <a:latin typeface="+mj-ea"/>
                <a:ea typeface="+mj-ea"/>
              </a:rPr>
              <a:t>日，中国人民革命军事委员会发布命令，规定以“八一”两字作为中国人民解放军军旗和军徽的主要标志。</a:t>
            </a:r>
            <a:r>
              <a:rPr lang="en-US" altLang="zh-CN" sz="2400" b="1" noProof="1">
                <a:effectLst>
                  <a:outerShdw blurRad="38100" dist="38100" dir="2700000">
                    <a:srgbClr val="000000"/>
                  </a:outerShdw>
                </a:effectLst>
                <a:latin typeface="+mj-ea"/>
                <a:ea typeface="+mj-ea"/>
              </a:rPr>
              <a:t>1949</a:t>
            </a:r>
            <a:r>
              <a:rPr lang="zh-CN" altLang="en-US" sz="2400" b="1" noProof="1">
                <a:effectLst>
                  <a:outerShdw blurRad="38100" dist="38100" dir="2700000">
                    <a:srgbClr val="000000"/>
                  </a:outerShdw>
                </a:effectLst>
                <a:latin typeface="+mj-ea"/>
                <a:ea typeface="+mj-ea"/>
              </a:rPr>
              <a:t>年</a:t>
            </a:r>
            <a:r>
              <a:rPr lang="en-US" altLang="zh-CN" sz="2400" b="1" noProof="1">
                <a:effectLst>
                  <a:outerShdw blurRad="38100" dist="38100" dir="2700000">
                    <a:srgbClr val="000000"/>
                  </a:outerShdw>
                </a:effectLst>
                <a:latin typeface="+mj-ea"/>
                <a:ea typeface="+mj-ea"/>
              </a:rPr>
              <a:t>8</a:t>
            </a:r>
            <a:r>
              <a:rPr lang="zh-CN" altLang="en-US" sz="2400" b="1" noProof="1">
                <a:effectLst>
                  <a:outerShdw blurRad="38100" dist="38100" dir="2700000">
                    <a:srgbClr val="000000"/>
                  </a:outerShdw>
                </a:effectLst>
                <a:latin typeface="+mj-ea"/>
                <a:ea typeface="+mj-ea"/>
              </a:rPr>
              <a:t>月</a:t>
            </a:r>
            <a:r>
              <a:rPr lang="en-US" altLang="zh-CN" sz="2400" b="1" noProof="1">
                <a:effectLst>
                  <a:outerShdw blurRad="38100" dist="38100" dir="2700000">
                    <a:srgbClr val="000000"/>
                  </a:outerShdw>
                </a:effectLst>
                <a:latin typeface="+mj-ea"/>
                <a:ea typeface="+mj-ea"/>
              </a:rPr>
              <a:t>1</a:t>
            </a:r>
            <a:r>
              <a:rPr lang="zh-CN" altLang="en-US" sz="2400" b="1" noProof="1">
                <a:effectLst>
                  <a:outerShdw blurRad="38100" dist="38100" dir="2700000">
                    <a:srgbClr val="000000"/>
                  </a:outerShdw>
                </a:effectLst>
                <a:latin typeface="+mj-ea"/>
                <a:ea typeface="+mj-ea"/>
              </a:rPr>
              <a:t>日被定为中国人民解放军的</a:t>
            </a:r>
            <a:r>
              <a:rPr lang="zh-CN" altLang="en-US" sz="2400" b="1" noProof="1">
                <a:solidFill>
                  <a:srgbClr val="D3120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j-ea"/>
                <a:ea typeface="+mj-ea"/>
              </a:rPr>
              <a:t>建军节</a:t>
            </a:r>
            <a:r>
              <a:rPr lang="zh-CN" altLang="en-US" sz="24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j-ea"/>
                <a:ea typeface="+mj-ea"/>
              </a:rPr>
              <a:t>。 </a:t>
            </a:r>
            <a:endParaRPr lang="zh-CN" altLang="en-US" sz="24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21508" name="组合 21507"/>
          <p:cNvGrpSpPr/>
          <p:nvPr/>
        </p:nvGrpSpPr>
        <p:grpSpPr bwMode="auto">
          <a:xfrm>
            <a:off x="684213" y="1196975"/>
            <a:ext cx="2952750" cy="2417763"/>
            <a:chOff x="0" y="0"/>
            <a:chExt cx="1860" cy="1523"/>
          </a:xfrm>
        </p:grpSpPr>
        <p:pic>
          <p:nvPicPr>
            <p:cNvPr id="26632" name="图片 21508" descr="1a94b36e644958e480cb4a68"/>
            <p:cNvPicPr preferRelativeResize="0"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0" y="0"/>
              <a:ext cx="1723" cy="1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10" name="文本框 21509"/>
            <p:cNvSpPr txBox="1"/>
            <p:nvPr/>
          </p:nvSpPr>
          <p:spPr>
            <a:xfrm>
              <a:off x="0" y="1254"/>
              <a:ext cx="1860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2200" noProof="1">
                  <a:solidFill>
                    <a:srgbClr val="3333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方正水柱简体" pitchFamily="1" charset="-122"/>
                </a:rPr>
                <a:t>中国人民解放军军旗</a:t>
              </a:r>
              <a:endParaRPr lang="zh-CN" altLang="en-US" sz="2200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水柱简体" pitchFamily="1" charset="-122"/>
              </a:endParaRPr>
            </a:p>
          </p:txBody>
        </p:sp>
      </p:grpSp>
      <p:grpSp>
        <p:nvGrpSpPr>
          <p:cNvPr id="21511" name="组合 21510"/>
          <p:cNvGrpSpPr/>
          <p:nvPr/>
        </p:nvGrpSpPr>
        <p:grpSpPr bwMode="auto">
          <a:xfrm>
            <a:off x="684213" y="3716338"/>
            <a:ext cx="2952750" cy="2419350"/>
            <a:chOff x="0" y="0"/>
            <a:chExt cx="1860" cy="1524"/>
          </a:xfrm>
        </p:grpSpPr>
        <p:pic>
          <p:nvPicPr>
            <p:cNvPr id="26630" name="图片 21511" descr="6f973adbf3b9a056495403f5"/>
            <p:cNvPicPr preferRelativeResize="0"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1723" cy="12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13" name="文本框 21512"/>
            <p:cNvSpPr txBox="1"/>
            <p:nvPr/>
          </p:nvSpPr>
          <p:spPr>
            <a:xfrm>
              <a:off x="0" y="1255"/>
              <a:ext cx="1860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2200" noProof="1">
                  <a:solidFill>
                    <a:srgbClr val="3333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方正水柱简体" pitchFamily="1" charset="-122"/>
                </a:rPr>
                <a:t>中国人民解放军军徽</a:t>
              </a:r>
              <a:endParaRPr lang="zh-CN" altLang="en-US" sz="2200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水柱简体" pitchFamily="1" charset="-122"/>
              </a:endParaRPr>
            </a:p>
          </p:txBody>
        </p:sp>
      </p:grpSp>
      <p:sp>
        <p:nvSpPr>
          <p:cNvPr id="12297" name="矩形 7553025"/>
          <p:cNvSpPr>
            <a:spLocks noChangeArrowheads="1"/>
          </p:cNvSpPr>
          <p:nvPr/>
        </p:nvSpPr>
        <p:spPr bwMode="auto">
          <a:xfrm>
            <a:off x="3706813" y="3473450"/>
            <a:ext cx="4899025" cy="3046413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anchor="ctr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400" b="1">
                <a:latin typeface="宋体" panose="02010600030101010101" pitchFamily="2" charset="-122"/>
              </a:rPr>
              <a:t>    旗幅为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</a:rPr>
              <a:t>红</a:t>
            </a:r>
            <a:r>
              <a:rPr lang="zh-CN" altLang="en-US" sz="2400" b="1">
                <a:latin typeface="宋体" panose="02010600030101010101" pitchFamily="2" charset="-122"/>
              </a:rPr>
              <a:t>色，象征革命；左上方为</a:t>
            </a:r>
            <a:r>
              <a:rPr lang="zh-CN" altLang="en-US" sz="2400" b="1">
                <a:solidFill>
                  <a:srgbClr val="FF6600"/>
                </a:solidFill>
                <a:latin typeface="宋体" panose="02010600030101010101" pitchFamily="2" charset="-122"/>
              </a:rPr>
              <a:t>金黄</a:t>
            </a:r>
            <a:r>
              <a:rPr lang="zh-CN" altLang="en-US" sz="2400" b="1">
                <a:latin typeface="宋体" panose="02010600030101010101" pitchFamily="2" charset="-122"/>
              </a:rPr>
              <a:t>色五角星，象征中国共产党对军队的领导；星边缀着‘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</a:rPr>
              <a:t>八一</a:t>
            </a:r>
            <a:r>
              <a:rPr lang="zh-CN" altLang="en-US" sz="2400" b="1">
                <a:latin typeface="宋体" panose="02010600030101010101" pitchFamily="2" charset="-122"/>
              </a:rPr>
              <a:t>’两个字，表示中国人民解放军自从</a:t>
            </a:r>
            <a:r>
              <a:rPr lang="en-US" altLang="zh-CN" sz="2400" b="1">
                <a:latin typeface="宋体" panose="02010600030101010101" pitchFamily="2" charset="-122"/>
              </a:rPr>
              <a:t>1927</a:t>
            </a:r>
            <a:r>
              <a:rPr lang="zh-CN" altLang="en-US" sz="2400" b="1">
                <a:latin typeface="宋体" panose="02010600030101010101" pitchFamily="2" charset="-122"/>
              </a:rPr>
              <a:t>年</a:t>
            </a:r>
            <a:r>
              <a:rPr lang="en-US" altLang="zh-CN" sz="2400" b="1">
                <a:latin typeface="宋体" panose="02010600030101010101" pitchFamily="2" charset="-122"/>
              </a:rPr>
              <a:t>8</a:t>
            </a:r>
            <a:r>
              <a:rPr lang="zh-CN" altLang="en-US" sz="2400" b="1">
                <a:latin typeface="宋体" panose="02010600030101010101" pitchFamily="2" charset="-122"/>
              </a:rPr>
              <a:t>月</a:t>
            </a:r>
            <a:r>
              <a:rPr lang="en-US" altLang="zh-CN" sz="2400" b="1">
                <a:latin typeface="宋体" panose="02010600030101010101" pitchFamily="2" charset="-122"/>
              </a:rPr>
              <a:t>1</a:t>
            </a:r>
            <a:r>
              <a:rPr lang="zh-CN" altLang="en-US" sz="2400" b="1">
                <a:latin typeface="宋体" panose="02010600030101010101" pitchFamily="2" charset="-122"/>
              </a:rPr>
              <a:t>日南昌起义诞生以来，已经用灿烂的星光照耀着中国。</a:t>
            </a:r>
            <a:endParaRPr lang="zh-CN" altLang="en-US" sz="2400" b="1">
              <a:latin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400" b="1">
                <a:latin typeface="宋体" panose="02010600030101010101" pitchFamily="2" charset="-122"/>
              </a:rPr>
              <a:t>    军旗是解放军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</a:rPr>
              <a:t>荣誉、勇敢与光荣</a:t>
            </a:r>
            <a:r>
              <a:rPr lang="zh-CN" altLang="en-US" sz="2400" b="1">
                <a:latin typeface="宋体" panose="02010600030101010101" pitchFamily="2" charset="-122"/>
              </a:rPr>
              <a:t>的象征。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1229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矩形 7197"/>
          <p:cNvSpPr>
            <a:spLocks noChangeArrowheads="1"/>
          </p:cNvSpPr>
          <p:nvPr/>
        </p:nvSpPr>
        <p:spPr bwMode="auto">
          <a:xfrm>
            <a:off x="33338" y="522288"/>
            <a:ext cx="5464175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二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秋收起义与井冈山会师</a:t>
            </a:r>
            <a:endParaRPr lang="zh-CN" altLang="en-US" sz="36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" name="矩形 7174"/>
          <p:cNvSpPr>
            <a:spLocks noChangeArrowheads="1"/>
          </p:cNvSpPr>
          <p:nvPr/>
        </p:nvSpPr>
        <p:spPr bwMode="auto">
          <a:xfrm>
            <a:off x="406400" y="1357313"/>
            <a:ext cx="2000250" cy="479425"/>
          </a:xfrm>
          <a:prstGeom prst="rect">
            <a:avLst/>
          </a:prstGeom>
          <a:noFill/>
          <a:ln w="38100">
            <a:solidFill>
              <a:srgbClr val="00CC00"/>
            </a:solidFill>
            <a:beve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八七会议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4579" name="图片 24578" descr="01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85738" y="2089150"/>
            <a:ext cx="4835525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矩形 24577"/>
          <p:cNvSpPr/>
          <p:nvPr/>
        </p:nvSpPr>
        <p:spPr>
          <a:xfrm>
            <a:off x="2827338" y="1344613"/>
            <a:ext cx="1335087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2800" noProof="1">
                <a:solidFill>
                  <a:srgbClr val="0066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1927</a:t>
            </a:r>
            <a:r>
              <a:rPr lang="zh-CN" altLang="en-US" sz="2800" noProof="1">
                <a:solidFill>
                  <a:srgbClr val="0066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endParaRPr lang="zh-CN" altLang="en-US" sz="2800" noProof="1">
              <a:solidFill>
                <a:srgbClr val="0066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2" name="矩形 25601"/>
          <p:cNvSpPr/>
          <p:nvPr/>
        </p:nvSpPr>
        <p:spPr>
          <a:xfrm>
            <a:off x="5060950" y="1989138"/>
            <a:ext cx="3995738" cy="3908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0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0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0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）通过了</a:t>
            </a:r>
            <a:r>
              <a:rPr lang="zh-CN" altLang="en-US" sz="3200" b="1" noProof="1">
                <a:solidFill>
                  <a:srgbClr val="D3120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土地革命</a:t>
            </a:r>
            <a:r>
              <a:rPr lang="zh-CN" altLang="en-US" sz="30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zh-CN" altLang="en-US" sz="3200" b="1" noProof="1">
                <a:solidFill>
                  <a:srgbClr val="D3120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武装反抗</a:t>
            </a:r>
            <a:r>
              <a:rPr lang="zh-CN" altLang="en-US" sz="30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国民党反动统治的总方针；</a:t>
            </a:r>
            <a:endParaRPr lang="zh-CN" altLang="en-US" sz="30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0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0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0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）决定在秋收时节发动武装起义；</a:t>
            </a:r>
            <a:endParaRPr lang="zh-CN" altLang="en-US" sz="30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0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0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0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）毛泽东提出了</a:t>
            </a:r>
            <a:r>
              <a:rPr lang="zh-CN" altLang="en-US" sz="3200" b="1" noProof="1">
                <a:solidFill>
                  <a:srgbClr val="D3120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“政权是由枪杆子中取得”</a:t>
            </a:r>
            <a:r>
              <a:rPr lang="zh-CN" altLang="en-US" sz="30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的著名论断。</a:t>
            </a:r>
            <a:endParaRPr lang="zh-CN" altLang="en-US" sz="30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24578" grpId="0"/>
      <p:bldP spid="2560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矩形 7174"/>
          <p:cNvSpPr>
            <a:spLocks noChangeArrowheads="1"/>
          </p:cNvSpPr>
          <p:nvPr/>
        </p:nvSpPr>
        <p:spPr bwMode="auto">
          <a:xfrm>
            <a:off x="128588" y="541338"/>
            <a:ext cx="2000250" cy="479425"/>
          </a:xfrm>
          <a:prstGeom prst="rect">
            <a:avLst/>
          </a:prstGeom>
          <a:noFill/>
          <a:ln w="38100">
            <a:solidFill>
              <a:srgbClr val="00CC00"/>
            </a:solidFill>
            <a:beve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秋收起义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" name="表格 1"/>
          <p:cNvGraphicFramePr/>
          <p:nvPr/>
        </p:nvGraphicFramePr>
        <p:xfrm>
          <a:off x="365125" y="1350963"/>
          <a:ext cx="3689350" cy="4572000"/>
        </p:xfrm>
        <a:graphic>
          <a:graphicData uri="http://schemas.openxmlformats.org/drawingml/2006/table">
            <a:tbl>
              <a:tblPr/>
              <a:tblGrid>
                <a:gridCol w="990600"/>
                <a:gridCol w="2698115"/>
              </a:tblGrid>
              <a:tr h="549275">
                <a:tc gridSpan="2"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en-US" altLang="zh-CN" sz="30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方正黑体_GBK" charset="-122"/>
                          <a:ea typeface="方正黑体_GBK" charset="-122"/>
                        </a:rPr>
                        <a:t>        </a:t>
                      </a:r>
                      <a:r>
                        <a:rPr lang="zh-CN" altLang="en-US" sz="30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方正黑体_GBK" charset="-122"/>
                          <a:ea typeface="方正黑体_GBK" charset="-122"/>
                        </a:rPr>
                        <a:t>秋收起义</a:t>
                      </a:r>
                      <a:endParaRPr lang="zh-CN" altLang="en-US" sz="3000" b="1">
                        <a:solidFill>
                          <a:srgbClr val="FF00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方正黑体_GBK" charset="-122"/>
                        <a:ea typeface="方正黑体_GBK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</a:rPr>
                        <a:t>时间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054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</a:rPr>
                        <a:t>地点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117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  <a:sym typeface="+mn-ea"/>
                        </a:rPr>
                        <a:t>领导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2285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</a:rPr>
                        <a:t>经过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6650"/>
          <p:cNvSpPr txBox="1">
            <a:spLocks noChangeArrowheads="1"/>
          </p:cNvSpPr>
          <p:nvPr/>
        </p:nvSpPr>
        <p:spPr bwMode="auto">
          <a:xfrm>
            <a:off x="1370013" y="1911350"/>
            <a:ext cx="1973262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ea typeface="楷体" panose="02010609060101010101" charset="-122"/>
                <a:cs typeface="楷体" panose="02010609060101010101" charset="-122"/>
              </a:rPr>
              <a:t>1927</a:t>
            </a:r>
            <a:r>
              <a:rPr lang="zh-CN" altLang="en-US" sz="2800" b="1">
                <a:solidFill>
                  <a:srgbClr val="FF0000"/>
                </a:solidFill>
                <a:ea typeface="楷体" panose="02010609060101010101" charset="-122"/>
                <a:cs typeface="楷体" panose="02010609060101010101" charset="-122"/>
              </a:rPr>
              <a:t>年</a:t>
            </a:r>
            <a:r>
              <a:rPr lang="en-US" altLang="zh-CN" sz="2800" b="1">
                <a:solidFill>
                  <a:srgbClr val="FF0000"/>
                </a:solidFill>
                <a:ea typeface="楷体" panose="02010609060101010101" charset="-122"/>
                <a:cs typeface="楷体" panose="02010609060101010101" charset="-122"/>
              </a:rPr>
              <a:t>9</a:t>
            </a:r>
            <a:r>
              <a:rPr lang="zh-CN" altLang="en-US" sz="2800" b="1">
                <a:solidFill>
                  <a:srgbClr val="FF0000"/>
                </a:solidFill>
                <a:ea typeface="楷体" panose="02010609060101010101" charset="-122"/>
                <a:cs typeface="楷体" panose="02010609060101010101" charset="-122"/>
              </a:rPr>
              <a:t>月</a:t>
            </a:r>
            <a:endParaRPr lang="zh-CN" altLang="en-US" sz="2800" b="1">
              <a:solidFill>
                <a:srgbClr val="FF0000"/>
              </a:solidFill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7" name="文本框 26650"/>
          <p:cNvSpPr txBox="1">
            <a:spLocks noChangeArrowheads="1"/>
          </p:cNvSpPr>
          <p:nvPr/>
        </p:nvSpPr>
        <p:spPr bwMode="auto">
          <a:xfrm>
            <a:off x="1365250" y="2473325"/>
            <a:ext cx="1763713" cy="520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ea typeface="楷体" panose="02010609060101010101" charset="-122"/>
                <a:cs typeface="楷体" panose="02010609060101010101" charset="-122"/>
              </a:rPr>
              <a:t>湘赣边界</a:t>
            </a:r>
            <a:endParaRPr lang="zh-CN" altLang="en-US" sz="2800" b="1"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28695" name="图片 8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41325" y="1412875"/>
            <a:ext cx="68262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本框 26650"/>
          <p:cNvSpPr txBox="1">
            <a:spLocks noChangeArrowheads="1"/>
          </p:cNvSpPr>
          <p:nvPr/>
        </p:nvSpPr>
        <p:spPr bwMode="auto">
          <a:xfrm>
            <a:off x="1325563" y="3025775"/>
            <a:ext cx="1274762" cy="520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ea typeface="楷体" panose="02010609060101010101" charset="-122"/>
                <a:cs typeface="楷体" panose="02010609060101010101" charset="-122"/>
              </a:rPr>
              <a:t>毛泽东</a:t>
            </a:r>
            <a:endParaRPr lang="zh-CN" altLang="en-US" sz="2800" b="1">
              <a:solidFill>
                <a:srgbClr val="FF0000"/>
              </a:solidFill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1" name="文本框 26650"/>
          <p:cNvSpPr txBox="1">
            <a:spLocks noChangeArrowheads="1"/>
          </p:cNvSpPr>
          <p:nvPr/>
        </p:nvSpPr>
        <p:spPr bwMode="auto">
          <a:xfrm>
            <a:off x="1387475" y="3587750"/>
            <a:ext cx="2698750" cy="22447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ea typeface="楷体" panose="02010609060101010101" charset="-122"/>
                <a:cs typeface="楷体" panose="02010609060101010101" charset="-122"/>
              </a:rPr>
              <a:t>秋收起义</a:t>
            </a:r>
            <a:r>
              <a:rPr lang="en-US" altLang="zh-CN" sz="2800" b="1"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800" b="1">
                <a:ea typeface="楷体" panose="02010609060101010101" charset="-122"/>
                <a:cs typeface="楷体" panose="02010609060101010101" charset="-122"/>
              </a:rPr>
              <a:t>文家市决策</a:t>
            </a:r>
            <a:r>
              <a:rPr lang="en-US" altLang="zh-CN" sz="2800" b="1"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800" b="1">
                <a:ea typeface="楷体" panose="02010609060101010101" charset="-122"/>
                <a:cs typeface="楷体" panose="02010609060101010101" charset="-122"/>
              </a:rPr>
              <a:t>三湾改编</a:t>
            </a:r>
            <a:r>
              <a:rPr lang="en-US" altLang="zh-CN" sz="2800" b="1"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800" b="1">
                <a:ea typeface="楷体" panose="02010609060101010101" charset="-122"/>
                <a:cs typeface="楷体" panose="02010609060101010101" charset="-122"/>
              </a:rPr>
              <a:t>井冈山革命根据地创建</a:t>
            </a:r>
            <a:endParaRPr lang="zh-CN" altLang="en-US" sz="2800" b="1"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18458" name="图片 4099" descr="秋收起义和向井冈山进军示意图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3900" y="515938"/>
            <a:ext cx="4324350" cy="5942012"/>
          </a:xfrm>
          <a:prstGeom prst="rect">
            <a:avLst/>
          </a:prstGeom>
          <a:noFill/>
          <a:ln w="5715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  <a:effectLst>
            <a:outerShdw dist="89803" dir="2699999" algn="ctr" rotWithShape="0">
              <a:schemeClr val="tx2"/>
            </a:outerShdw>
          </a:effectLst>
        </p:spPr>
      </p:pic>
      <p:sp>
        <p:nvSpPr>
          <p:cNvPr id="28699" name="文本框 4100"/>
          <p:cNvSpPr txBox="1">
            <a:spLocks noChangeArrowheads="1"/>
          </p:cNvSpPr>
          <p:nvPr/>
        </p:nvSpPr>
        <p:spPr bwMode="auto">
          <a:xfrm>
            <a:off x="7727950" y="1238250"/>
            <a:ext cx="860425" cy="4400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4400">
                <a:latin typeface="隶书" pitchFamily="49" charset="-122"/>
                <a:ea typeface="隶书" pitchFamily="49" charset="-122"/>
              </a:rPr>
              <a:t>江        西</a:t>
            </a:r>
            <a:endParaRPr lang="zh-CN" altLang="en-US" sz="440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8700" name="文本框 4101"/>
          <p:cNvSpPr txBox="1">
            <a:spLocks noChangeArrowheads="1"/>
          </p:cNvSpPr>
          <p:nvPr/>
        </p:nvSpPr>
        <p:spPr bwMode="auto">
          <a:xfrm>
            <a:off x="8115300" y="4610100"/>
            <a:ext cx="590550" cy="1568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>
                <a:latin typeface="Times New Roman" panose="02020603050405020304" pitchFamily="18" charset="0"/>
                <a:ea typeface="隶书" pitchFamily="49" charset="-122"/>
              </a:rPr>
              <a:t>赣</a:t>
            </a:r>
            <a:endParaRPr lang="zh-CN" altLang="en-US" sz="3200">
              <a:latin typeface="Times New Roman" panose="02020603050405020304" pitchFamily="18" charset="0"/>
              <a:ea typeface="隶书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en-US" sz="3200">
              <a:latin typeface="Times New Roman" panose="02020603050405020304" pitchFamily="18" charset="0"/>
              <a:ea typeface="隶书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>
                <a:latin typeface="Times New Roman" panose="02020603050405020304" pitchFamily="18" charset="0"/>
                <a:ea typeface="隶书" pitchFamily="49" charset="-122"/>
              </a:rPr>
              <a:t>江</a:t>
            </a:r>
            <a:endParaRPr lang="zh-CN" altLang="en-US" sz="3200">
              <a:latin typeface="Times New Roman" panose="02020603050405020304" pitchFamily="18" charset="0"/>
              <a:ea typeface="隶书" pitchFamily="49" charset="-122"/>
            </a:endParaRPr>
          </a:p>
        </p:txBody>
      </p:sp>
      <p:sp>
        <p:nvSpPr>
          <p:cNvPr id="4104" name="文本框 4103"/>
          <p:cNvSpPr txBox="1"/>
          <p:nvPr/>
        </p:nvSpPr>
        <p:spPr>
          <a:xfrm>
            <a:off x="6743700" y="2441575"/>
            <a:ext cx="2133600" cy="64452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600">
                <a:solidFill>
                  <a:srgbClr val="FF3300"/>
                </a:solidFill>
                <a:latin typeface="Times New Roman" panose="02020603050405020304" pitchFamily="18" charset="0"/>
                <a:ea typeface="隶书" pitchFamily="49" charset="-122"/>
              </a:rPr>
              <a:t>文家市</a:t>
            </a:r>
            <a:endParaRPr lang="zh-CN" altLang="en-US" sz="3600">
              <a:solidFill>
                <a:srgbClr val="FF3300"/>
              </a:solidFill>
              <a:latin typeface="Times New Roman" panose="02020603050405020304" pitchFamily="18" charset="0"/>
              <a:ea typeface="隶书" pitchFamily="49" charset="-122"/>
            </a:endParaRPr>
          </a:p>
        </p:txBody>
      </p:sp>
      <p:sp>
        <p:nvSpPr>
          <p:cNvPr id="4105" name="文本框 4104"/>
          <p:cNvSpPr txBox="1"/>
          <p:nvPr/>
        </p:nvSpPr>
        <p:spPr>
          <a:xfrm>
            <a:off x="5448300" y="4783138"/>
            <a:ext cx="1101725" cy="64452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600">
                <a:solidFill>
                  <a:srgbClr val="FF3300"/>
                </a:solidFill>
                <a:latin typeface="Times New Roman" panose="02020603050405020304" pitchFamily="18" charset="0"/>
                <a:ea typeface="隶书" pitchFamily="49" charset="-122"/>
              </a:rPr>
              <a:t>三湾</a:t>
            </a:r>
            <a:endParaRPr lang="zh-CN" altLang="en-US" sz="3600">
              <a:solidFill>
                <a:srgbClr val="FF3300"/>
              </a:solidFill>
              <a:latin typeface="Times New Roman" panose="02020603050405020304" pitchFamily="18" charset="0"/>
              <a:ea typeface="隶书" pitchFamily="49" charset="-122"/>
            </a:endParaRPr>
          </a:p>
        </p:txBody>
      </p:sp>
      <p:sp>
        <p:nvSpPr>
          <p:cNvPr id="28703" name="文本框 4102"/>
          <p:cNvSpPr txBox="1">
            <a:spLocks noChangeArrowheads="1"/>
          </p:cNvSpPr>
          <p:nvPr/>
        </p:nvSpPr>
        <p:spPr bwMode="auto">
          <a:xfrm>
            <a:off x="7200900" y="4859338"/>
            <a:ext cx="121920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400">
                <a:latin typeface="Times New Roman" panose="02020603050405020304" pitchFamily="18" charset="0"/>
              </a:rPr>
              <a:t>永新</a:t>
            </a:r>
            <a:endParaRPr lang="zh-CN" altLang="en-US" sz="2400">
              <a:latin typeface="Times New Roman" panose="02020603050405020304" pitchFamily="18" charset="0"/>
            </a:endParaRPr>
          </a:p>
        </p:txBody>
      </p:sp>
      <p:pic>
        <p:nvPicPr>
          <p:cNvPr id="4119" name="图片 4118" descr="13-lx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57900" y="5240338"/>
            <a:ext cx="1447800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0" name="图片 4119" descr="13-lx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81788" y="2954338"/>
            <a:ext cx="377825" cy="210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1" name="图片 4120" descr="13-lx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0300" y="1582738"/>
            <a:ext cx="984250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2" name="图片 4121" descr="13-lx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96100" y="1882775"/>
            <a:ext cx="647700" cy="15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3" name="图片 4122" descr="13-lx5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03925" y="2725738"/>
            <a:ext cx="206375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4" name="图片 4123" descr="13-lx7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96100" y="896938"/>
            <a:ext cx="105092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5" name="图片 4124" descr="13-lx6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57900" y="3281363"/>
            <a:ext cx="457200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26" name="五角星 4125"/>
          <p:cNvSpPr/>
          <p:nvPr/>
        </p:nvSpPr>
        <p:spPr>
          <a:xfrm>
            <a:off x="6896100" y="5545138"/>
            <a:ext cx="381000" cy="300037"/>
          </a:xfrm>
          <a:prstGeom prst="star5">
            <a:avLst/>
          </a:prstGeom>
          <a:solidFill>
            <a:srgbClr val="FF0000"/>
          </a:solidFill>
          <a:ln w="9525">
            <a:noFill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sz="3600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28" name="文本框 4127"/>
          <p:cNvSpPr txBox="1"/>
          <p:nvPr/>
        </p:nvSpPr>
        <p:spPr>
          <a:xfrm>
            <a:off x="4457700" y="1887538"/>
            <a:ext cx="1101725" cy="64452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长沙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隶书" pitchFamily="49" charset="-122"/>
            </a:endParaRPr>
          </a:p>
        </p:txBody>
      </p:sp>
      <p:sp>
        <p:nvSpPr>
          <p:cNvPr id="4129" name="文本框 4128"/>
          <p:cNvSpPr txBox="1"/>
          <p:nvPr/>
        </p:nvSpPr>
        <p:spPr>
          <a:xfrm>
            <a:off x="4457700" y="1887538"/>
            <a:ext cx="1905000" cy="64452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长沙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隶书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97675" y="5172075"/>
            <a:ext cx="1576388" cy="646113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600">
                <a:solidFill>
                  <a:srgbClr val="FF3300"/>
                </a:solidFill>
                <a:latin typeface="Times New Roman" panose="02020603050405020304" pitchFamily="18" charset="0"/>
                <a:ea typeface="隶书" pitchFamily="49" charset="-122"/>
              </a:rPr>
              <a:t>井冈山</a:t>
            </a:r>
            <a:endParaRPr lang="zh-CN" altLang="en-US" sz="3600">
              <a:solidFill>
                <a:srgbClr val="FF3300"/>
              </a:solidFill>
              <a:latin typeface="Times New Roman" panose="02020603050405020304" pitchFamily="18" charset="0"/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4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00"/>
                            </p:stCondLst>
                            <p:childTnLst>
                              <p:par>
                                <p:cTn id="72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4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10" grpId="0"/>
      <p:bldP spid="11" grpId="0"/>
      <p:bldP spid="4104" grpId="0" bldLvl="0" animBg="1"/>
      <p:bldP spid="4105" grpId="0" bldLvl="0" animBg="1"/>
      <p:bldP spid="4128" grpId="0" bldLvl="0" animBg="1"/>
      <p:bldP spid="4129" grpId="0" bldLvl="0" animBg="1"/>
      <p:bldP spid="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文本框 27649"/>
          <p:cNvSpPr txBox="1">
            <a:spLocks noChangeArrowheads="1"/>
          </p:cNvSpPr>
          <p:nvPr/>
        </p:nvSpPr>
        <p:spPr bwMode="auto">
          <a:xfrm>
            <a:off x="19050" y="5202238"/>
            <a:ext cx="9178925" cy="116998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600" b="1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湘赣边秋收起义：根据“八七会议”的精神，</a:t>
            </a:r>
            <a:r>
              <a:rPr lang="en-US" altLang="zh-CN" sz="2600" b="1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1927</a:t>
            </a:r>
            <a:r>
              <a:rPr lang="zh-CN" altLang="en-US" sz="2600" b="1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2600" b="1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2600" b="1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月，中共中央派毛泽东到湖南，以中央特派员的身份组织领导湘赣边秋收起义。</a:t>
            </a:r>
            <a:endParaRPr lang="zh-CN" altLang="en-US" sz="2600" b="1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16386" name="组合 27650"/>
          <p:cNvGrpSpPr/>
          <p:nvPr/>
        </p:nvGrpSpPr>
        <p:grpSpPr bwMode="auto">
          <a:xfrm>
            <a:off x="317500" y="612775"/>
            <a:ext cx="8631238" cy="4471988"/>
            <a:chOff x="0" y="0"/>
            <a:chExt cx="5783" cy="3135"/>
          </a:xfrm>
        </p:grpSpPr>
        <p:pic>
          <p:nvPicPr>
            <p:cNvPr id="29699" name="图片 27651" descr="ZS133572"/>
            <p:cNvPicPr preferRelativeResize="0"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1814" y="0"/>
              <a:ext cx="3969" cy="3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00" name="图片 27652" descr="01"/>
            <p:cNvPicPr>
              <a:picLocks noChangeAspect="1"/>
            </p:cNvPicPr>
            <p:nvPr/>
          </p:nvPicPr>
          <p:blipFill>
            <a:blip r:embed="rId2"/>
            <a:srcRect b="14091"/>
            <a:stretch>
              <a:fillRect/>
            </a:stretch>
          </p:blipFill>
          <p:spPr bwMode="auto">
            <a:xfrm>
              <a:off x="0" y="0"/>
              <a:ext cx="1837" cy="3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图片 30721" descr="IMAG1248945426127335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700" y="500063"/>
            <a:ext cx="9144000" cy="454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文本框 30722"/>
          <p:cNvSpPr txBox="1">
            <a:spLocks noChangeArrowheads="1"/>
          </p:cNvSpPr>
          <p:nvPr/>
        </p:nvSpPr>
        <p:spPr bwMode="auto">
          <a:xfrm>
            <a:off x="0" y="5076825"/>
            <a:ext cx="9178925" cy="14335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D31203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文家市决策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：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1927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年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9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月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19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日，起义军在湖南浏阳文家市举行会议，讨论进军方向问题。会议采纳了毛泽东的意见，决定到敌人统治力量薄弱的农村去。</a:t>
            </a:r>
            <a:endParaRPr lang="zh-CN" altLang="en-US" sz="2800" b="1">
              <a:solidFill>
                <a:schemeClr val="bg1"/>
              </a:solidFill>
              <a:latin typeface="Times New Roman" panose="02020603050405020304" pitchFamily="18" charset="0"/>
              <a:ea typeface="华文楷体"/>
              <a:cs typeface="华文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2" name="图片 34821" descr="W020080902557160382495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85850" y="511175"/>
            <a:ext cx="6688138" cy="423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文本框 34820"/>
          <p:cNvSpPr txBox="1">
            <a:spLocks noChangeArrowheads="1"/>
          </p:cNvSpPr>
          <p:nvPr/>
        </p:nvSpPr>
        <p:spPr bwMode="auto">
          <a:xfrm>
            <a:off x="0" y="4857750"/>
            <a:ext cx="9178925" cy="13843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D31203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三湾改编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：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1927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年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9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月底起义军在江西永新三湾进行了改编，改称中国工农革命军第一军第一师第一团。三湾改编把支部建在连上，</a:t>
            </a:r>
            <a:r>
              <a:rPr lang="zh-CN" altLang="en-US" sz="2800" b="1">
                <a:solidFill>
                  <a:srgbClr val="D31203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确立了党对军队的绝对领导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。 </a:t>
            </a:r>
            <a:endParaRPr lang="zh-CN" altLang="en-US" sz="2800" b="1">
              <a:solidFill>
                <a:schemeClr val="bg1"/>
              </a:solidFill>
              <a:latin typeface="Times New Roman" panose="02020603050405020304" pitchFamily="18" charset="0"/>
              <a:ea typeface="华文楷体"/>
              <a:cs typeface="华文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图片 35842" descr="xinsrc_1820803100844328676540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-12700" y="474663"/>
            <a:ext cx="9156700" cy="448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文本框 35843"/>
          <p:cNvSpPr txBox="1">
            <a:spLocks noChangeArrowheads="1"/>
          </p:cNvSpPr>
          <p:nvPr/>
        </p:nvSpPr>
        <p:spPr bwMode="auto">
          <a:xfrm>
            <a:off x="-14288" y="5051425"/>
            <a:ext cx="9178926" cy="13843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D31203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井冈山革命根据地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：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1927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年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10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月，毛泽东率领“三湾改编”后的工农革命军进入井冈山，到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1928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年春，根据地便初步建立起来了。</a:t>
            </a:r>
            <a:r>
              <a:rPr lang="zh-CN" altLang="en-US" sz="2800" b="1">
                <a:solidFill>
                  <a:srgbClr val="D31203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中国第一个农村革命根据地。</a:t>
            </a:r>
            <a:endParaRPr lang="en-US" altLang="zh-CN" sz="2800" b="1">
              <a:solidFill>
                <a:srgbClr val="D31203"/>
              </a:solidFill>
              <a:latin typeface="Times New Roman" panose="02020603050405020304" pitchFamily="18" charset="0"/>
              <a:ea typeface="华文楷体"/>
              <a:cs typeface="华文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文本框 32769"/>
          <p:cNvSpPr txBox="1">
            <a:spLocks noChangeArrowheads="1"/>
          </p:cNvSpPr>
          <p:nvPr/>
        </p:nvSpPr>
        <p:spPr bwMode="auto">
          <a:xfrm>
            <a:off x="323850" y="4581525"/>
            <a:ext cx="1439863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zh-CN" sz="3600">
              <a:latin typeface="Times New Roman" panose="02020603050405020304" pitchFamily="18" charset="0"/>
            </a:endParaRPr>
          </a:p>
        </p:txBody>
      </p:sp>
      <p:sp>
        <p:nvSpPr>
          <p:cNvPr id="32771" name="文本框 32770"/>
          <p:cNvSpPr txBox="1"/>
          <p:nvPr/>
        </p:nvSpPr>
        <p:spPr>
          <a:xfrm>
            <a:off x="3779838" y="1625600"/>
            <a:ext cx="4824412" cy="3414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36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康体简体" pitchFamily="1" charset="-122"/>
              </a:rPr>
              <a:t>        </a:t>
            </a:r>
            <a:r>
              <a:rPr lang="zh-CN" altLang="en-US" sz="36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康体简体" pitchFamily="1" charset="-122"/>
              </a:rPr>
              <a:t>在确定了进军方向后，毛泽东选择了将井冈山开辟为中国第一个农村革命根据地，相比其他地区，井冈山有哪些优势呢？</a:t>
            </a:r>
            <a:endParaRPr lang="zh-CN" altLang="en-US" sz="36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康体简体" pitchFamily="1" charset="-122"/>
            </a:endParaRPr>
          </a:p>
        </p:txBody>
      </p:sp>
      <p:sp>
        <p:nvSpPr>
          <p:cNvPr id="33795" name="矩形 32771"/>
          <p:cNvSpPr>
            <a:spLocks noChangeArrowheads="1" noChangeShapeType="1" noTextEdit="1"/>
          </p:cNvSpPr>
          <p:nvPr/>
        </p:nvSpPr>
        <p:spPr bwMode="auto">
          <a:xfrm rot="-126907">
            <a:off x="1116013" y="619125"/>
            <a:ext cx="1800225" cy="4349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17838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chemeClr val="bg1"/>
                  </a:solidFill>
                  <a:round/>
                </a:ln>
                <a:solidFill>
                  <a:srgbClr val="333300"/>
                </a:solidFill>
                <a:effectLst>
                  <a:outerShdw dist="35921" dir="2700000" sy="50000" rotWithShape="0">
                    <a:srgbClr val="875B0D">
                      <a:alpha val="67998"/>
                    </a:srgbClr>
                  </a:outerShdw>
                </a:effectLst>
                <a:latin typeface="方正粗圆简体"/>
              </a:rPr>
              <a:t>想一想？</a:t>
            </a:r>
            <a:endParaRPr lang="zh-CN" altLang="en-US" sz="3600" b="1" kern="10">
              <a:ln w="12700">
                <a:solidFill>
                  <a:schemeClr val="bg1"/>
                </a:solidFill>
                <a:round/>
              </a:ln>
              <a:solidFill>
                <a:srgbClr val="333300"/>
              </a:solidFill>
              <a:effectLst>
                <a:outerShdw dist="35921" dir="2700000" sy="50000" rotWithShape="0">
                  <a:srgbClr val="875B0D">
                    <a:alpha val="67998"/>
                  </a:srgbClr>
                </a:outerShdw>
              </a:effectLst>
              <a:latin typeface="方正粗圆简体"/>
            </a:endParaRPr>
          </a:p>
        </p:txBody>
      </p:sp>
      <p:grpSp>
        <p:nvGrpSpPr>
          <p:cNvPr id="32773" name="组合 32772"/>
          <p:cNvGrpSpPr/>
          <p:nvPr/>
        </p:nvGrpSpPr>
        <p:grpSpPr bwMode="auto">
          <a:xfrm>
            <a:off x="223838" y="1473200"/>
            <a:ext cx="3543300" cy="4705350"/>
            <a:chOff x="-63" y="174"/>
            <a:chExt cx="2232" cy="2964"/>
          </a:xfrm>
        </p:grpSpPr>
        <p:pic>
          <p:nvPicPr>
            <p:cNvPr id="33797" name="图片 32773" descr="f29faa8fb7e4d7d4f11f364f"/>
            <p:cNvPicPr>
              <a:picLocks noChangeAspect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-16" y="174"/>
              <a:ext cx="2032" cy="25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775" name="文本框 32774"/>
            <p:cNvSpPr txBox="1"/>
            <p:nvPr/>
          </p:nvSpPr>
          <p:spPr>
            <a:xfrm>
              <a:off x="-63" y="2809"/>
              <a:ext cx="223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2800" b="1" noProof="1">
                  <a:solidFill>
                    <a:srgbClr val="3333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</a:rPr>
                <a:t>井冈山时期的毛泽东</a:t>
              </a:r>
              <a:endPara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4" descr="12_9"/>
          <p:cNvPicPr>
            <a:picLocks noChangeAspect="1" noChangeArrowheads="1"/>
          </p:cNvPicPr>
          <p:nvPr/>
        </p:nvPicPr>
        <p:blipFill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547664" y="1772816"/>
            <a:ext cx="6039774" cy="37444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4818" name="Text Box 4"/>
          <p:cNvSpPr txBox="1">
            <a:spLocks noChangeArrowheads="1"/>
          </p:cNvSpPr>
          <p:nvPr/>
        </p:nvSpPr>
        <p:spPr bwMode="auto">
          <a:xfrm>
            <a:off x="228600" y="1317625"/>
            <a:ext cx="8915400" cy="304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3200" b="1">
                <a:latin typeface="Calibri" panose="020F0502020204030204" pitchFamily="34" charset="0"/>
              </a:rPr>
              <a:t>材料一</a:t>
            </a:r>
            <a:r>
              <a:rPr lang="zh-CN" altLang="en-US" sz="3200" b="1">
                <a:latin typeface="Calibri" panose="020F0502020204030204" pitchFamily="34" charset="0"/>
              </a:rPr>
              <a:t>  </a:t>
            </a:r>
            <a:r>
              <a:rPr lang="zh-CN" altLang="zh-CN" sz="3200" b="1">
                <a:latin typeface="Calibri" panose="020F0502020204030204" pitchFamily="34" charset="0"/>
              </a:rPr>
              <a:t>井冈山位于湘赣边界的罗霄山脉中段，海拔</a:t>
            </a:r>
            <a:r>
              <a:rPr lang="zh-CN" altLang="en-US" sz="3200" b="1">
                <a:latin typeface="Calibri" panose="020F0502020204030204" pitchFamily="34" charset="0"/>
              </a:rPr>
              <a:t>多在</a:t>
            </a:r>
            <a:r>
              <a:rPr lang="en-US" altLang="zh-CN" sz="3200" b="1">
                <a:latin typeface="Calibri" panose="020F0502020204030204" pitchFamily="34" charset="0"/>
              </a:rPr>
              <a:t>800~1000</a:t>
            </a:r>
            <a:r>
              <a:rPr lang="zh-CN" altLang="en-US" sz="3200" b="1">
                <a:latin typeface="Calibri" panose="020F0502020204030204" pitchFamily="34" charset="0"/>
              </a:rPr>
              <a:t>米之间，地势险要，易守难攻。</a:t>
            </a:r>
            <a:r>
              <a:rPr lang="zh-CN" altLang="zh-CN" sz="3200" b="1">
                <a:latin typeface="Calibri" panose="020F0502020204030204" pitchFamily="34" charset="0"/>
              </a:rPr>
              <a:t>自然资源十分丰富，森林覆盖率高达</a:t>
            </a:r>
            <a:r>
              <a:rPr lang="en-US" altLang="zh-CN" sz="3200" b="1">
                <a:latin typeface="Calibri" panose="020F0502020204030204" pitchFamily="34" charset="0"/>
              </a:rPr>
              <a:t>64%</a:t>
            </a:r>
            <a:r>
              <a:rPr lang="zh-CN" altLang="en-US" sz="3200" b="1">
                <a:latin typeface="Calibri" panose="020F0502020204030204" pitchFamily="34" charset="0"/>
              </a:rPr>
              <a:t>，景区内拥有各种植物</a:t>
            </a:r>
            <a:r>
              <a:rPr lang="en-US" altLang="zh-CN" sz="3200" b="1">
                <a:latin typeface="Calibri" panose="020F0502020204030204" pitchFamily="34" charset="0"/>
              </a:rPr>
              <a:t>3800</a:t>
            </a:r>
            <a:r>
              <a:rPr lang="zh-CN" altLang="en-US" sz="3200" b="1">
                <a:latin typeface="Calibri" panose="020F0502020204030204" pitchFamily="34" charset="0"/>
              </a:rPr>
              <a:t>多种</a:t>
            </a:r>
            <a:r>
              <a:rPr lang="en-US" altLang="zh-CN" sz="3200" b="1">
                <a:latin typeface="Calibri" panose="020F0502020204030204" pitchFamily="34" charset="0"/>
              </a:rPr>
              <a:t>……</a:t>
            </a:r>
            <a:r>
              <a:rPr lang="en-US" altLang="zh-CN" sz="3200">
                <a:latin typeface="Calibri" panose="020F0502020204030204" pitchFamily="34" charset="0"/>
              </a:rPr>
              <a:t> </a:t>
            </a:r>
            <a:br>
              <a:rPr lang="zh-CN" altLang="en-US" sz="3200" b="1">
                <a:latin typeface="Calibri" panose="020F0502020204030204" pitchFamily="34" charset="0"/>
              </a:rPr>
            </a:br>
            <a:endParaRPr lang="zh-CN" altLang="en-US" sz="3200" b="1">
              <a:latin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zh-CN" sz="3200" b="1">
              <a:latin typeface="Calibri" panose="020F0502020204030204" pitchFamily="34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50825" y="3933825"/>
            <a:ext cx="8153400" cy="20605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endParaRPr lang="en-US" altLang="zh-CN" sz="3200" b="1">
              <a:latin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b="1">
                <a:latin typeface="Calibri" panose="020F0502020204030204" pitchFamily="34" charset="0"/>
              </a:rPr>
              <a:t>材料二  （井冈山）反动力量薄弱，这里还有较好的群众基础和党的组织基础，并且留有一定数量的农民自卫军。    </a:t>
            </a:r>
            <a:endParaRPr lang="zh-CN" altLang="en-US" sz="3200" b="1">
              <a:latin typeface="Calibri" panose="020F0502020204030204" pitchFamily="34" charset="0"/>
            </a:endParaRPr>
          </a:p>
        </p:txBody>
      </p:sp>
      <p:grpSp>
        <p:nvGrpSpPr>
          <p:cNvPr id="2" name="组合 18"/>
          <p:cNvGrpSpPr/>
          <p:nvPr/>
        </p:nvGrpSpPr>
        <p:grpSpPr bwMode="auto">
          <a:xfrm>
            <a:off x="250825" y="2813050"/>
            <a:ext cx="8642350" cy="1397000"/>
            <a:chOff x="251520" y="2812769"/>
            <a:chExt cx="8640960" cy="1397648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251520" y="2812769"/>
              <a:ext cx="3672884" cy="0"/>
            </a:xfrm>
            <a:prstGeom prst="line">
              <a:avLst/>
            </a:prstGeom>
            <a:ln w="444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756264" y="3346416"/>
              <a:ext cx="4103028" cy="0"/>
            </a:xfrm>
            <a:prstGeom prst="line">
              <a:avLst/>
            </a:prstGeom>
            <a:ln w="444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线形标注 2(无边框) 19"/>
            <p:cNvSpPr/>
            <p:nvPr/>
          </p:nvSpPr>
          <p:spPr>
            <a:xfrm>
              <a:off x="5076744" y="2914416"/>
              <a:ext cx="3815736" cy="1296001"/>
            </a:xfrm>
            <a:prstGeom prst="callout2">
              <a:avLst>
                <a:gd name="adj1" fmla="val 50610"/>
                <a:gd name="adj2" fmla="val -5628"/>
                <a:gd name="adj3" fmla="val 30128"/>
                <a:gd name="adj4" fmla="val -17053"/>
                <a:gd name="adj5" fmla="val 989"/>
                <a:gd name="adj6" fmla="val -35601"/>
              </a:avLst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2.</a:t>
              </a:r>
              <a:r>
                <a:rPr lang="zh-CN" altLang="en-US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农产品丰富，可给部队提供足够的粮食。</a:t>
              </a:r>
              <a:endPara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3" name="组合 17"/>
          <p:cNvGrpSpPr/>
          <p:nvPr/>
        </p:nvGrpSpPr>
        <p:grpSpPr bwMode="auto">
          <a:xfrm>
            <a:off x="4932363" y="1719263"/>
            <a:ext cx="3960812" cy="646112"/>
            <a:chOff x="4932040" y="1719633"/>
            <a:chExt cx="3960440" cy="646331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5219350" y="2338968"/>
              <a:ext cx="3673130" cy="0"/>
            </a:xfrm>
            <a:prstGeom prst="line">
              <a:avLst/>
            </a:prstGeom>
            <a:ln w="444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830" name="TextBox 22"/>
            <p:cNvSpPr txBox="1">
              <a:spLocks noChangeArrowheads="1"/>
            </p:cNvSpPr>
            <p:nvPr/>
          </p:nvSpPr>
          <p:spPr bwMode="auto">
            <a:xfrm>
              <a:off x="4932040" y="1719633"/>
              <a:ext cx="576064" cy="64633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sz="36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1.</a:t>
              </a:r>
              <a:endParaRPr lang="zh-CN" altLang="en-US" sz="36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组合 20"/>
          <p:cNvGrpSpPr/>
          <p:nvPr/>
        </p:nvGrpSpPr>
        <p:grpSpPr bwMode="auto">
          <a:xfrm>
            <a:off x="3535363" y="4379913"/>
            <a:ext cx="2792412" cy="646112"/>
            <a:chOff x="3536124" y="4379852"/>
            <a:chExt cx="2791832" cy="646331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807530" y="4983306"/>
              <a:ext cx="2520426" cy="0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828" name="TextBox 23"/>
            <p:cNvSpPr txBox="1">
              <a:spLocks noChangeArrowheads="1"/>
            </p:cNvSpPr>
            <p:nvPr/>
          </p:nvSpPr>
          <p:spPr bwMode="auto">
            <a:xfrm>
              <a:off x="3536124" y="4379852"/>
              <a:ext cx="576064" cy="64633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sz="36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3.</a:t>
              </a:r>
              <a:endParaRPr lang="zh-CN" altLang="en-US" sz="36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5" name="组合 24"/>
          <p:cNvGrpSpPr/>
          <p:nvPr/>
        </p:nvGrpSpPr>
        <p:grpSpPr bwMode="auto">
          <a:xfrm>
            <a:off x="395288" y="5457825"/>
            <a:ext cx="7993062" cy="1355725"/>
            <a:chOff x="395536" y="5458240"/>
            <a:chExt cx="7992888" cy="1355136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395536" y="5458240"/>
              <a:ext cx="5760912" cy="0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95536" y="5948565"/>
              <a:ext cx="4032162" cy="0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线形标注 1(带强调线) 28"/>
            <p:cNvSpPr/>
            <p:nvPr/>
          </p:nvSpPr>
          <p:spPr>
            <a:xfrm>
              <a:off x="5508762" y="5589946"/>
              <a:ext cx="2879662" cy="1223430"/>
            </a:xfrm>
            <a:prstGeom prst="accentCallout1">
              <a:avLst>
                <a:gd name="adj1" fmla="val 43729"/>
                <a:gd name="adj2" fmla="val -442"/>
                <a:gd name="adj3" fmla="val 1899"/>
                <a:gd name="adj4" fmla="val -50412"/>
              </a:avLst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4.</a:t>
              </a:r>
              <a:r>
                <a:rPr lang="zh-CN" altLang="en-US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群众基础好，便于建立根据地</a:t>
              </a:r>
              <a:endPara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4" descr="12_9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20675" y="1020763"/>
            <a:ext cx="8072438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7174"/>
          <p:cNvSpPr>
            <a:spLocks noChangeArrowheads="1"/>
          </p:cNvSpPr>
          <p:nvPr/>
        </p:nvSpPr>
        <p:spPr bwMode="auto">
          <a:xfrm>
            <a:off x="128588" y="542925"/>
            <a:ext cx="2408237" cy="477838"/>
          </a:xfrm>
          <a:prstGeom prst="rect">
            <a:avLst/>
          </a:prstGeom>
          <a:noFill/>
          <a:ln w="38100">
            <a:solidFill>
              <a:srgbClr val="00CC00"/>
            </a:solidFill>
            <a:beve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井冈山会师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1" name="文本框 37890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77788" y="5613400"/>
            <a:ext cx="8942387" cy="119856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D31203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井冈山会师</a:t>
            </a:r>
            <a:r>
              <a: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：</a:t>
            </a:r>
            <a:r>
              <a:rPr lang="en-US" altLang="zh-CN" sz="2400" b="1">
                <a:solidFill>
                  <a:srgbClr val="00FF00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1928</a:t>
            </a:r>
            <a:r>
              <a:rPr lang="zh-CN" altLang="en-US" sz="2400" b="1">
                <a:solidFill>
                  <a:srgbClr val="00FF00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年</a:t>
            </a:r>
            <a:r>
              <a:rPr lang="en-US" altLang="zh-CN" sz="2400" b="1">
                <a:solidFill>
                  <a:srgbClr val="00FF00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4</a:t>
            </a:r>
            <a:r>
              <a:rPr lang="zh-CN" altLang="en-US" sz="2400" b="1">
                <a:solidFill>
                  <a:srgbClr val="00FF00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月</a:t>
            </a:r>
            <a:r>
              <a:rPr lang="en-US" altLang="zh-CN" sz="2400" b="1">
                <a:solidFill>
                  <a:srgbClr val="00FF00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28</a:t>
            </a:r>
            <a:r>
              <a:rPr lang="zh-CN" altLang="en-US" sz="2400" b="1">
                <a:solidFill>
                  <a:srgbClr val="00FF00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日</a:t>
            </a:r>
            <a:r>
              <a: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，</a:t>
            </a:r>
            <a:r>
              <a:rPr lang="zh-CN" altLang="en-US" sz="2400" b="1">
                <a:solidFill>
                  <a:srgbClr val="FFFF00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朱德、</a:t>
            </a:r>
            <a:r>
              <a: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陈毅率领部分南昌起义的部队和湘南暴动的农军与</a:t>
            </a:r>
            <a:r>
              <a:rPr lang="zh-CN" altLang="en-US" sz="2400" b="1">
                <a:solidFill>
                  <a:srgbClr val="FFFF00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毛泽东</a:t>
            </a:r>
            <a:r>
              <a: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华文楷体"/>
                <a:cs typeface="华文楷体"/>
              </a:rPr>
              <a:t>领导的工农红军在井冈山胜利会师。</a:t>
            </a:r>
            <a:r>
              <a:rPr lang="zh-CN" altLang="en-US" sz="2400" b="1">
                <a:solidFill>
                  <a:schemeClr val="hlink"/>
                </a:solidFill>
                <a:latin typeface="Times New Roman" panose="02020603050405020304" pitchFamily="18" charset="0"/>
              </a:rPr>
              <a:t>建立了中国工农红军第一支坚强的队伍</a:t>
            </a:r>
            <a:r>
              <a:rPr lang="en-US" altLang="zh-CN" sz="2400" b="1">
                <a:solidFill>
                  <a:schemeClr val="hlink"/>
                </a:solidFill>
                <a:latin typeface="Times New Roman" panose="02020603050405020304" pitchFamily="18" charset="0"/>
              </a:rPr>
              <a:t>—</a:t>
            </a:r>
            <a:r>
              <a:rPr lang="zh-CN" altLang="en-US" sz="2400" b="1">
                <a:solidFill>
                  <a:srgbClr val="D31203"/>
                </a:solidFill>
                <a:latin typeface="Times New Roman" panose="02020603050405020304" pitchFamily="18" charset="0"/>
              </a:rPr>
              <a:t>中国工农红军第四军。</a:t>
            </a:r>
            <a:endParaRPr lang="zh-CN" altLang="en-US" sz="2400" b="1">
              <a:solidFill>
                <a:srgbClr val="D31203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AutoShape 9"/>
          <p:cNvSpPr/>
          <p:nvPr/>
        </p:nvSpPr>
        <p:spPr bwMode="auto">
          <a:xfrm>
            <a:off x="4284663" y="1700213"/>
            <a:ext cx="1511300" cy="520700"/>
          </a:xfrm>
          <a:prstGeom prst="borderCallout1">
            <a:avLst>
              <a:gd name="adj1" fmla="val 21949"/>
              <a:gd name="adj2" fmla="val -5042"/>
              <a:gd name="adj3" fmla="val 305745"/>
              <a:gd name="adj4" fmla="val -4065"/>
            </a:avLst>
          </a:prstGeom>
          <a:solidFill>
            <a:schemeClr val="bg1"/>
          </a:solidFill>
          <a:ln w="25400">
            <a:solidFill>
              <a:schemeClr val="bg1"/>
            </a:solidFill>
            <a:miter lim="800000"/>
          </a:ln>
        </p:spPr>
        <p:txBody>
          <a:bodyPr lIns="36000" tIns="36000" rIns="36000" bIns="36000" anchor="ctr" anchorCtr="1"/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朱德</a:t>
            </a:r>
            <a:endParaRPr lang="zh-CN" altLang="en-US" sz="32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AutoShape 11"/>
          <p:cNvSpPr/>
          <p:nvPr/>
        </p:nvSpPr>
        <p:spPr bwMode="auto">
          <a:xfrm>
            <a:off x="1260475" y="1685925"/>
            <a:ext cx="1511300" cy="520700"/>
          </a:xfrm>
          <a:prstGeom prst="accentBorderCallout2">
            <a:avLst>
              <a:gd name="adj1" fmla="val 21949"/>
              <a:gd name="adj2" fmla="val 105042"/>
              <a:gd name="adj3" fmla="val 21949"/>
              <a:gd name="adj4" fmla="val 126366"/>
              <a:gd name="adj5" fmla="val 302912"/>
              <a:gd name="adj6" fmla="val 126616"/>
            </a:avLst>
          </a:prstGeom>
          <a:solidFill>
            <a:schemeClr val="bg1"/>
          </a:solidFill>
          <a:ln w="25400">
            <a:solidFill>
              <a:schemeClr val="bg1"/>
            </a:solidFill>
            <a:miter lim="800000"/>
          </a:ln>
        </p:spPr>
        <p:txBody>
          <a:bodyPr lIns="36000" tIns="36000" rIns="36000" bIns="36000" anchor="ctr" anchorCtr="1"/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毛泽东</a:t>
            </a:r>
            <a:endParaRPr lang="zh-CN" altLang="en-US" sz="32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22531" grpId="0" bldLvl="0" animBg="1"/>
      <p:bldP spid="11" grpId="0" bldLvl="0" animBg="1"/>
      <p:bldP spid="12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12_9"/>
          <p:cNvPicPr>
            <a:picLocks noChangeAspect="1" noChangeArrowheads="1"/>
          </p:cNvPicPr>
          <p:nvPr/>
        </p:nvPicPr>
        <p:blipFill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547664" y="1772816"/>
            <a:ext cx="6039774" cy="37444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矩形 3"/>
          <p:cNvSpPr/>
          <p:nvPr/>
        </p:nvSpPr>
        <p:spPr>
          <a:xfrm>
            <a:off x="0" y="4303713"/>
            <a:ext cx="9144000" cy="255428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latin typeface="+mn-ea"/>
                <a:ea typeface="+mn-ea"/>
              </a:rPr>
              <a:t>材料二</a:t>
            </a:r>
            <a:r>
              <a:rPr lang="en-US" altLang="zh-CN" sz="3200" b="1" dirty="0">
                <a:latin typeface="+mn-ea"/>
                <a:ea typeface="+mn-ea"/>
              </a:rPr>
              <a:t>  </a:t>
            </a:r>
            <a:r>
              <a:rPr lang="zh-CN" altLang="en-US" sz="3200" b="1" dirty="0">
                <a:latin typeface="+mn-ea"/>
                <a:ea typeface="+mn-ea"/>
              </a:rPr>
              <a:t>革命的中心任务和最高形式是武装夺取政权，战争解决问题。这个马克思列宁主义的革命原则是普遍地对的，不论在中国在外国，一概都是对的。</a:t>
            </a:r>
            <a:r>
              <a:rPr lang="en-US" altLang="zh-CN" sz="3200" b="1" dirty="0">
                <a:latin typeface="+mn-ea"/>
                <a:ea typeface="+mn-ea"/>
              </a:rPr>
              <a:t>        </a:t>
            </a:r>
            <a:r>
              <a:rPr lang="en-US" altLang="zh-CN" sz="2800" b="1" dirty="0">
                <a:latin typeface="+mn-ea"/>
                <a:ea typeface="+mn-ea"/>
              </a:rPr>
              <a:t>——</a:t>
            </a:r>
            <a:r>
              <a:rPr lang="zh-CN" altLang="en-US" sz="2800" b="1" dirty="0">
                <a:latin typeface="+mn-ea"/>
                <a:ea typeface="+mn-ea"/>
              </a:rPr>
              <a:t>毛泽东</a:t>
            </a:r>
            <a:r>
              <a:rPr lang="en-US" altLang="zh-CN" sz="2800" b="1" dirty="0">
                <a:latin typeface="+mn-ea"/>
                <a:ea typeface="+mn-ea"/>
              </a:rPr>
              <a:t>《</a:t>
            </a:r>
            <a:r>
              <a:rPr lang="zh-CN" altLang="en-US" sz="2800" b="1" dirty="0">
                <a:latin typeface="+mn-ea"/>
                <a:ea typeface="+mn-ea"/>
              </a:rPr>
              <a:t>战争和战略问题</a:t>
            </a:r>
            <a:r>
              <a:rPr lang="en-US" altLang="zh-CN" sz="2800" b="1" dirty="0">
                <a:latin typeface="+mn-ea"/>
                <a:ea typeface="+mn-ea"/>
              </a:rPr>
              <a:t>》</a:t>
            </a:r>
            <a:endParaRPr lang="en-US" altLang="zh-CN" sz="2800" b="1" dirty="0">
              <a:latin typeface="+mn-ea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3200" b="1" dirty="0">
              <a:latin typeface="+mn-ea"/>
              <a:ea typeface="+mn-ea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0" y="1196975"/>
            <a:ext cx="9144000" cy="30464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>
                <a:latin typeface="宋体" panose="02010600030101010101" pitchFamily="2" charset="-122"/>
              </a:rPr>
              <a:t>材料一  </a:t>
            </a:r>
            <a:r>
              <a:rPr lang="en-US" altLang="zh-CN" sz="3200" b="1">
                <a:latin typeface="宋体" panose="02010600030101010101" pitchFamily="2" charset="-122"/>
              </a:rPr>
              <a:t>……</a:t>
            </a:r>
            <a:r>
              <a:rPr lang="zh-CN" altLang="en-US" sz="3200" b="1">
                <a:latin typeface="宋体" panose="02010600030101010101" pitchFamily="2" charset="-122"/>
              </a:rPr>
              <a:t>中国的特点是：不是一个独立的民主的国家，而是一个半殖民地的半封建国家；在外部没有民族独立，而受帝国主义压迫。在这里，共产党的任务，</a:t>
            </a:r>
            <a:r>
              <a:rPr lang="en-US" altLang="zh-CN" sz="3200" b="1">
                <a:latin typeface="宋体" panose="02010600030101010101" pitchFamily="2" charset="-122"/>
              </a:rPr>
              <a:t>……</a:t>
            </a:r>
            <a:r>
              <a:rPr lang="zh-CN" altLang="en-US" sz="3200" b="1">
                <a:latin typeface="宋体" panose="02010600030101010101" pitchFamily="2" charset="-122"/>
              </a:rPr>
              <a:t>也不是先占城市后取乡村，而是走相反的道路。</a:t>
            </a:r>
            <a:r>
              <a:rPr lang="en-US" altLang="zh-CN" sz="2800" b="1">
                <a:latin typeface="宋体" panose="02010600030101010101" pitchFamily="2" charset="-122"/>
              </a:rPr>
              <a:t>——</a:t>
            </a:r>
            <a:r>
              <a:rPr lang="zh-CN" altLang="en-US" sz="2800" b="1">
                <a:latin typeface="宋体" panose="02010600030101010101" pitchFamily="2" charset="-122"/>
              </a:rPr>
              <a:t>毛泽东</a:t>
            </a:r>
            <a:r>
              <a:rPr lang="en-US" altLang="zh-CN" sz="2800" b="1">
                <a:latin typeface="宋体" panose="02010600030101010101" pitchFamily="2" charset="-122"/>
              </a:rPr>
              <a:t>《</a:t>
            </a:r>
            <a:r>
              <a:rPr lang="zh-CN" altLang="en-US" sz="2800" b="1">
                <a:latin typeface="宋体" panose="02010600030101010101" pitchFamily="2" charset="-122"/>
              </a:rPr>
              <a:t>战争和战略问题</a:t>
            </a:r>
            <a:r>
              <a:rPr lang="en-US" altLang="zh-CN" sz="2800" b="1">
                <a:latin typeface="宋体" panose="02010600030101010101" pitchFamily="2" charset="-122"/>
              </a:rPr>
              <a:t>》</a:t>
            </a:r>
            <a:endParaRPr lang="en-US" altLang="zh-CN" sz="3200" b="1">
              <a:latin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en-US" sz="3200">
              <a:latin typeface="宋体" panose="02010600030101010101" pitchFamily="2" charset="-122"/>
            </a:endParaRPr>
          </a:p>
        </p:txBody>
      </p:sp>
      <p:grpSp>
        <p:nvGrpSpPr>
          <p:cNvPr id="2" name="组合 18"/>
          <p:cNvGrpSpPr/>
          <p:nvPr/>
        </p:nvGrpSpPr>
        <p:grpSpPr bwMode="auto">
          <a:xfrm>
            <a:off x="0" y="3213100"/>
            <a:ext cx="8316913" cy="503238"/>
            <a:chOff x="0" y="3212976"/>
            <a:chExt cx="8316416" cy="504056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3852633" y="3212976"/>
              <a:ext cx="4463783" cy="0"/>
            </a:xfrm>
            <a:prstGeom prst="line">
              <a:avLst/>
            </a:prstGeom>
            <a:ln w="444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0" y="3717032"/>
              <a:ext cx="3563725" cy="0"/>
            </a:xfrm>
            <a:prstGeom prst="line">
              <a:avLst/>
            </a:prstGeom>
            <a:ln w="444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19"/>
          <p:cNvGrpSpPr/>
          <p:nvPr/>
        </p:nvGrpSpPr>
        <p:grpSpPr bwMode="auto">
          <a:xfrm>
            <a:off x="30163" y="4868863"/>
            <a:ext cx="8718550" cy="504825"/>
            <a:chOff x="29496" y="4869160"/>
            <a:chExt cx="8718968" cy="504056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7019593" y="4869160"/>
              <a:ext cx="1728871" cy="0"/>
            </a:xfrm>
            <a:prstGeom prst="line">
              <a:avLst/>
            </a:prstGeom>
            <a:ln w="444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29496" y="5373216"/>
              <a:ext cx="971597" cy="0"/>
            </a:xfrm>
            <a:prstGeom prst="line">
              <a:avLst/>
            </a:prstGeom>
            <a:ln w="444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圆角矩形 20"/>
          <p:cNvSpPr/>
          <p:nvPr/>
        </p:nvSpPr>
        <p:spPr>
          <a:xfrm>
            <a:off x="323850" y="2852738"/>
            <a:ext cx="4319588" cy="1152525"/>
          </a:xfrm>
          <a:prstGeom prst="round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dirty="0">
                <a:latin typeface="黑体" panose="02010609060101010101" pitchFamily="49" charset="-122"/>
                <a:ea typeface="黑体" panose="02010609060101010101" pitchFamily="49" charset="-122"/>
              </a:rPr>
              <a:t>农村包围城市</a:t>
            </a:r>
            <a:endParaRPr lang="zh-CN" altLang="en-US" sz="4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4427538" y="2852738"/>
            <a:ext cx="4392612" cy="1152525"/>
          </a:xfrm>
          <a:prstGeom prst="round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dirty="0">
                <a:latin typeface="黑体" panose="02010609060101010101" pitchFamily="49" charset="-122"/>
                <a:ea typeface="黑体" panose="02010609060101010101" pitchFamily="49" charset="-122"/>
              </a:rPr>
              <a:t>武装夺取政权</a:t>
            </a:r>
            <a:endParaRPr lang="zh-CN" altLang="en-US" sz="4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21" grpId="0" bldLvl="0" animBg="1"/>
      <p:bldP spid="22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矩形 7197"/>
          <p:cNvSpPr>
            <a:spLocks noChangeArrowheads="1"/>
          </p:cNvSpPr>
          <p:nvPr/>
        </p:nvSpPr>
        <p:spPr bwMode="auto">
          <a:xfrm>
            <a:off x="33338" y="522288"/>
            <a:ext cx="3627437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三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工农武装割据</a:t>
            </a:r>
            <a:endParaRPr lang="zh-CN" altLang="en-US" sz="36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7890" name="矩形 7174"/>
          <p:cNvSpPr>
            <a:spLocks noChangeArrowheads="1"/>
          </p:cNvSpPr>
          <p:nvPr/>
        </p:nvSpPr>
        <p:spPr bwMode="auto">
          <a:xfrm>
            <a:off x="157163" y="1266825"/>
            <a:ext cx="4195762" cy="477838"/>
          </a:xfrm>
          <a:prstGeom prst="rect">
            <a:avLst/>
          </a:prstGeom>
          <a:noFill/>
          <a:ln w="38100">
            <a:solidFill>
              <a:srgbClr val="00CC00"/>
            </a:solidFill>
            <a:beve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1.“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工农武装割据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理论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1986" name="图片 41985" descr="shouji14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12750" y="1963738"/>
            <a:ext cx="3092450" cy="424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文本框 41986"/>
          <p:cNvSpPr txBox="1"/>
          <p:nvPr/>
        </p:nvSpPr>
        <p:spPr>
          <a:xfrm>
            <a:off x="3983038" y="2189163"/>
            <a:ext cx="4929187" cy="3970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方正小标宋简体" pitchFamily="2" charset="-122"/>
                <a:ea typeface="方正小标宋简体" pitchFamily="2" charset="-122"/>
              </a:rPr>
              <a:t>     </a:t>
            </a: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毛泽东在革命实践的基础上，对中国革命过程中的武装起义和根据地建设进行了理论探讨，相继写成了</a:t>
            </a:r>
            <a:r>
              <a:rPr lang="en-US" altLang="zh-CN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《</a:t>
            </a: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中国的红色政权为什么能够存在</a:t>
            </a:r>
            <a:r>
              <a:rPr lang="en-US" altLang="zh-CN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》</a:t>
            </a: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、</a:t>
            </a:r>
            <a:r>
              <a:rPr lang="en-US" altLang="zh-CN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《</a:t>
            </a: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井冈山的斗争</a:t>
            </a:r>
            <a:r>
              <a:rPr lang="en-US" altLang="zh-CN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》</a:t>
            </a: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和</a:t>
            </a:r>
            <a:r>
              <a:rPr lang="en-US" altLang="zh-CN" sz="2800" b="1" noProof="1">
                <a:solidFill>
                  <a:srgbClr val="D3120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《</a:t>
            </a:r>
            <a:r>
              <a:rPr lang="zh-CN" altLang="en-US" sz="2800" b="1" noProof="1">
                <a:solidFill>
                  <a:srgbClr val="D3120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星星之火，可以燎原</a:t>
            </a:r>
            <a:r>
              <a:rPr lang="en-US" altLang="zh-CN" sz="2800" b="1" noProof="1">
                <a:solidFill>
                  <a:srgbClr val="D3120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》</a:t>
            </a: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等著作，分析了中国社会的特点，建立了“工农武装割据”的理论。</a:t>
            </a:r>
            <a:endParaRPr lang="zh-CN" altLang="en-US" sz="28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仿宋_GB2312" charset="-122"/>
              <a:ea typeface="仿宋_GB231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矩形 7174"/>
          <p:cNvSpPr>
            <a:spLocks noChangeArrowheads="1"/>
          </p:cNvSpPr>
          <p:nvPr/>
        </p:nvSpPr>
        <p:spPr bwMode="auto">
          <a:xfrm>
            <a:off x="12700" y="542925"/>
            <a:ext cx="4195763" cy="477838"/>
          </a:xfrm>
          <a:prstGeom prst="rect">
            <a:avLst/>
          </a:prstGeom>
          <a:noFill/>
          <a:ln w="38100">
            <a:solidFill>
              <a:srgbClr val="00CC00"/>
            </a:solidFill>
            <a:beve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2.“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工农武装割据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实践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0251" name="组合 10250"/>
          <p:cNvGrpSpPr/>
          <p:nvPr/>
        </p:nvGrpSpPr>
        <p:grpSpPr bwMode="auto">
          <a:xfrm>
            <a:off x="5087938" y="1298575"/>
            <a:ext cx="3937000" cy="5137150"/>
            <a:chOff x="3021" y="480"/>
            <a:chExt cx="2685" cy="3520"/>
          </a:xfrm>
        </p:grpSpPr>
        <p:pic>
          <p:nvPicPr>
            <p:cNvPr id="28675" name="图片 10242" descr="CL03010a"/>
            <p:cNvPicPr>
              <a:picLocks noChangeAspect="1"/>
            </p:cNvPicPr>
            <p:nvPr/>
          </p:nvPicPr>
          <p:blipFill>
            <a:blip r:embed="rId1"/>
            <a:srcRect l="25977" t="1259" r="20604" b="11650"/>
            <a:stretch>
              <a:fillRect/>
            </a:stretch>
          </p:blipFill>
          <p:spPr>
            <a:xfrm>
              <a:off x="3024" y="480"/>
              <a:ext cx="2592" cy="3088"/>
            </a:xfrm>
            <a:prstGeom prst="rect">
              <a:avLst/>
            </a:prstGeom>
            <a:noFill/>
            <a:ln w="571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89803" dir="2699999" algn="ctr" rotWithShape="0">
                <a:schemeClr val="tx2"/>
              </a:outerShdw>
            </a:effectLst>
          </p:spPr>
        </p:pic>
        <p:sp>
          <p:nvSpPr>
            <p:cNvPr id="38921" name="文本框 10243"/>
            <p:cNvSpPr txBox="1">
              <a:spLocks noChangeArrowheads="1"/>
            </p:cNvSpPr>
            <p:nvPr/>
          </p:nvSpPr>
          <p:spPr bwMode="auto">
            <a:xfrm>
              <a:off x="3021" y="3685"/>
              <a:ext cx="2685" cy="315"/>
            </a:xfrm>
            <a:prstGeom prst="rect">
              <a:avLst/>
            </a:prstGeom>
            <a:solidFill>
              <a:srgbClr val="FFFF99"/>
            </a:solidFill>
            <a:ln w="38100" cmpd="dbl">
              <a:solidFill>
                <a:srgbClr val="FF6600"/>
              </a:solidFill>
              <a:miter lim="800000"/>
            </a:ln>
          </p:spPr>
          <p:txBody>
            <a:bodyPr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2400">
                  <a:latin typeface="Times New Roman" panose="02020603050405020304" pitchFamily="18" charset="0"/>
                  <a:ea typeface="楷体_GB2312" pitchFamily="49" charset="-122"/>
                </a:rPr>
                <a:t>农民分到土地后，烧毁地契</a:t>
              </a:r>
              <a:endParaRPr lang="zh-CN" altLang="en-US" sz="240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10250" name="组合 10249"/>
          <p:cNvGrpSpPr/>
          <p:nvPr/>
        </p:nvGrpSpPr>
        <p:grpSpPr bwMode="auto">
          <a:xfrm>
            <a:off x="1120775" y="1258888"/>
            <a:ext cx="3719513" cy="5178425"/>
            <a:chOff x="144" y="480"/>
            <a:chExt cx="2707" cy="3821"/>
          </a:xfrm>
        </p:grpSpPr>
        <p:pic>
          <p:nvPicPr>
            <p:cNvPr id="28678" name="图片 10246" descr="农民受苦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" y="480"/>
              <a:ext cx="2707" cy="3359"/>
            </a:xfrm>
            <a:prstGeom prst="rect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9250" dir="2132260" algn="ctr" rotWithShape="0">
                <a:schemeClr val="tx2"/>
              </a:outerShdw>
            </a:effectLst>
          </p:spPr>
        </p:pic>
        <p:sp>
          <p:nvSpPr>
            <p:cNvPr id="38919" name="文本框 10247"/>
            <p:cNvSpPr txBox="1">
              <a:spLocks noChangeArrowheads="1"/>
            </p:cNvSpPr>
            <p:nvPr/>
          </p:nvSpPr>
          <p:spPr bwMode="auto">
            <a:xfrm>
              <a:off x="281" y="3916"/>
              <a:ext cx="2514" cy="385"/>
            </a:xfrm>
            <a:prstGeom prst="rect">
              <a:avLst/>
            </a:prstGeom>
            <a:solidFill>
              <a:srgbClr val="FFFF99"/>
            </a:solidFill>
            <a:ln w="38100" cmpd="dbl">
              <a:solidFill>
                <a:srgbClr val="FF6600"/>
              </a:solidFill>
              <a:miter lim="800000"/>
            </a:ln>
          </p:spPr>
          <p:txBody>
            <a:bodyPr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2800">
                  <a:latin typeface="Times New Roman" panose="02020603050405020304" pitchFamily="18" charset="0"/>
                  <a:ea typeface="楷体_GB2312" pitchFamily="49" charset="-122"/>
                </a:rPr>
                <a:t>旧社会农民受压迫</a:t>
              </a:r>
              <a:endParaRPr lang="zh-CN" altLang="en-US" sz="280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-27940" y="1460500"/>
            <a:ext cx="1210310" cy="13220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40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</a:rPr>
              <a:t>土地革命</a:t>
            </a:r>
            <a:endParaRPr lang="zh-CN" altLang="en-US" sz="4000" b="1" noProof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汉仪中宋简" charset="-122"/>
              <a:ea typeface="汉仪中宋简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93663" y="3146425"/>
            <a:ext cx="809625" cy="3044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</a:rPr>
              <a:t>打土豪分田地</a:t>
            </a:r>
            <a:endParaRPr lang="zh-CN" altLang="en-US" sz="32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图片 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52575" y="711200"/>
            <a:ext cx="7458075" cy="494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图片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68450" y="1631950"/>
            <a:ext cx="7451725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235585" y="815975"/>
            <a:ext cx="1210310" cy="13220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40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</a:rPr>
              <a:t>武装斗争</a:t>
            </a:r>
            <a:endParaRPr lang="zh-CN" altLang="en-US" sz="4000" b="1" noProof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汉仪中宋简" charset="-122"/>
              <a:ea typeface="汉仪中宋简" charset="-122"/>
            </a:endParaRPr>
          </a:p>
        </p:txBody>
      </p:sp>
      <p:sp>
        <p:nvSpPr>
          <p:cNvPr id="29700" name="矩形 4"/>
          <p:cNvSpPr>
            <a:spLocks noChangeArrowheads="1"/>
          </p:cNvSpPr>
          <p:nvPr/>
        </p:nvSpPr>
        <p:spPr bwMode="auto">
          <a:xfrm>
            <a:off x="369888" y="3290888"/>
            <a:ext cx="652462" cy="20621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</a:rPr>
              <a:t>游击战争</a:t>
            </a:r>
            <a:endParaRPr lang="zh-CN" altLang="en-US" sz="32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Box 1"/>
          <p:cNvSpPr txBox="1">
            <a:spLocks noChangeArrowheads="1"/>
          </p:cNvSpPr>
          <p:nvPr/>
        </p:nvSpPr>
        <p:spPr bwMode="auto">
          <a:xfrm>
            <a:off x="323850" y="762000"/>
            <a:ext cx="8280400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0000"/>
                </a:solidFill>
              </a:rPr>
              <a:t>1929</a:t>
            </a:r>
            <a:r>
              <a:rPr lang="zh-CN" altLang="en-US" sz="2400" b="1">
                <a:solidFill>
                  <a:srgbClr val="FF0000"/>
                </a:solidFill>
              </a:rPr>
              <a:t>年</a:t>
            </a:r>
            <a:r>
              <a:rPr lang="en-US" altLang="zh-CN" sz="2400" b="1">
                <a:solidFill>
                  <a:srgbClr val="FF0000"/>
                </a:solidFill>
              </a:rPr>
              <a:t>12</a:t>
            </a:r>
            <a:r>
              <a:rPr lang="zh-CN" altLang="en-US" sz="2400" b="1">
                <a:solidFill>
                  <a:srgbClr val="FF0000"/>
                </a:solidFill>
              </a:rPr>
              <a:t>月</a:t>
            </a:r>
            <a:r>
              <a:rPr lang="en-US" altLang="zh-CN" sz="2400" b="1">
                <a:solidFill>
                  <a:srgbClr val="FF0000"/>
                </a:solidFill>
              </a:rPr>
              <a:t>28</a:t>
            </a:r>
            <a:r>
              <a:rPr lang="zh-CN" altLang="en-US" sz="2400" b="1">
                <a:solidFill>
                  <a:srgbClr val="FF0000"/>
                </a:solidFill>
              </a:rPr>
              <a:t>日</a:t>
            </a:r>
            <a:r>
              <a:rPr lang="zh-CN" altLang="en-US" sz="2400" b="1"/>
              <a:t>在</a:t>
            </a:r>
            <a:r>
              <a:rPr lang="zh-CN" altLang="en-US" sz="2400" b="1">
                <a:solidFill>
                  <a:srgbClr val="FF0000"/>
                </a:solidFill>
              </a:rPr>
              <a:t>福建上杭县古田村</a:t>
            </a:r>
            <a:r>
              <a:rPr lang="zh-CN" altLang="en-US" sz="2400" b="1"/>
              <a:t>召开中国共产党红军第四军第九次代表大会。</a:t>
            </a:r>
            <a:endParaRPr lang="zh-CN" altLang="en-US" sz="2400"/>
          </a:p>
        </p:txBody>
      </p:sp>
      <p:sp>
        <p:nvSpPr>
          <p:cNvPr id="99331" name="Text Box 5"/>
          <p:cNvSpPr txBox="1">
            <a:spLocks noChangeArrowheads="1"/>
          </p:cNvSpPr>
          <p:nvPr/>
        </p:nvSpPr>
        <p:spPr bwMode="auto">
          <a:xfrm>
            <a:off x="2555875" y="2351088"/>
            <a:ext cx="6264275" cy="82232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内容：确定了“（                   ）”的建党建军原则</a:t>
            </a:r>
            <a:endParaRPr lang="zh-CN" altLang="en-US" sz="2400" b="1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组合 7"/>
          <p:cNvGrpSpPr/>
          <p:nvPr/>
        </p:nvGrpSpPr>
        <p:grpSpPr bwMode="auto">
          <a:xfrm>
            <a:off x="179388" y="2278063"/>
            <a:ext cx="8964612" cy="3646487"/>
            <a:chOff x="179512" y="2852936"/>
            <a:chExt cx="8964488" cy="3646309"/>
          </a:xfrm>
        </p:grpSpPr>
        <p:sp>
          <p:nvSpPr>
            <p:cNvPr id="3" name="MH_SubTitle_1"/>
            <p:cNvSpPr/>
            <p:nvPr>
              <p:custDataLst>
                <p:tags r:id="rId1"/>
              </p:custDataLst>
            </p:nvPr>
          </p:nvSpPr>
          <p:spPr>
            <a:xfrm>
              <a:off x="179512" y="2852936"/>
              <a:ext cx="2290730" cy="720690"/>
            </a:xfrm>
            <a:custGeom>
              <a:avLst/>
              <a:gdLst>
                <a:gd name="connsiteX0" fmla="*/ 0 w 1784371"/>
                <a:gd name="connsiteY0" fmla="*/ 897668 h 914400"/>
                <a:gd name="connsiteX1" fmla="*/ 1784371 w 1784371"/>
                <a:gd name="connsiteY1" fmla="*/ 897668 h 914400"/>
                <a:gd name="connsiteX2" fmla="*/ 1784371 w 1784371"/>
                <a:gd name="connsiteY2" fmla="*/ 914400 h 914400"/>
                <a:gd name="connsiteX3" fmla="*/ 0 w 1784371"/>
                <a:gd name="connsiteY3" fmla="*/ 914400 h 914400"/>
                <a:gd name="connsiteX4" fmla="*/ 59588 w 1784371"/>
                <a:gd name="connsiteY4" fmla="*/ 0 h 914400"/>
                <a:gd name="connsiteX5" fmla="*/ 69360 w 1784371"/>
                <a:gd name="connsiteY5" fmla="*/ 3522 h 914400"/>
                <a:gd name="connsiteX6" fmla="*/ 75080 w 1784371"/>
                <a:gd name="connsiteY6" fmla="*/ 8501 h 914400"/>
                <a:gd name="connsiteX7" fmla="*/ 92544 w 1784371"/>
                <a:gd name="connsiteY7" fmla="*/ 25390 h 914400"/>
                <a:gd name="connsiteX8" fmla="*/ 99110 w 1784371"/>
                <a:gd name="connsiteY8" fmla="*/ 31567 h 914400"/>
                <a:gd name="connsiteX9" fmla="*/ 110365 w 1784371"/>
                <a:gd name="connsiteY9" fmla="*/ 21034 h 914400"/>
                <a:gd name="connsiteX10" fmla="*/ 127224 w 1784371"/>
                <a:gd name="connsiteY10" fmla="*/ 4751 h 914400"/>
                <a:gd name="connsiteX11" fmla="*/ 128636 w 1784371"/>
                <a:gd name="connsiteY11" fmla="*/ 3522 h 914400"/>
                <a:gd name="connsiteX12" fmla="*/ 138686 w 1784371"/>
                <a:gd name="connsiteY12" fmla="*/ 23 h 914400"/>
                <a:gd name="connsiteX13" fmla="*/ 138964 w 1784371"/>
                <a:gd name="connsiteY13" fmla="*/ 0 h 914400"/>
                <a:gd name="connsiteX14" fmla="*/ 148735 w 1784371"/>
                <a:gd name="connsiteY14" fmla="*/ 3522 h 914400"/>
                <a:gd name="connsiteX15" fmla="*/ 154456 w 1784371"/>
                <a:gd name="connsiteY15" fmla="*/ 8501 h 914400"/>
                <a:gd name="connsiteX16" fmla="*/ 171919 w 1784371"/>
                <a:gd name="connsiteY16" fmla="*/ 25390 h 914400"/>
                <a:gd name="connsiteX17" fmla="*/ 178486 w 1784371"/>
                <a:gd name="connsiteY17" fmla="*/ 31567 h 914400"/>
                <a:gd name="connsiteX18" fmla="*/ 189741 w 1784371"/>
                <a:gd name="connsiteY18" fmla="*/ 21034 h 914400"/>
                <a:gd name="connsiteX19" fmla="*/ 206599 w 1784371"/>
                <a:gd name="connsiteY19" fmla="*/ 4751 h 914400"/>
                <a:gd name="connsiteX20" fmla="*/ 208012 w 1784371"/>
                <a:gd name="connsiteY20" fmla="*/ 3522 h 914400"/>
                <a:gd name="connsiteX21" fmla="*/ 218062 w 1784371"/>
                <a:gd name="connsiteY21" fmla="*/ 23 h 914400"/>
                <a:gd name="connsiteX22" fmla="*/ 218340 w 1784371"/>
                <a:gd name="connsiteY22" fmla="*/ 0 h 914400"/>
                <a:gd name="connsiteX23" fmla="*/ 228111 w 1784371"/>
                <a:gd name="connsiteY23" fmla="*/ 3522 h 914400"/>
                <a:gd name="connsiteX24" fmla="*/ 233831 w 1784371"/>
                <a:gd name="connsiteY24" fmla="*/ 8501 h 914400"/>
                <a:gd name="connsiteX25" fmla="*/ 251295 w 1784371"/>
                <a:gd name="connsiteY25" fmla="*/ 25390 h 914400"/>
                <a:gd name="connsiteX26" fmla="*/ 257861 w 1784371"/>
                <a:gd name="connsiteY26" fmla="*/ 31567 h 914400"/>
                <a:gd name="connsiteX27" fmla="*/ 269116 w 1784371"/>
                <a:gd name="connsiteY27" fmla="*/ 21034 h 914400"/>
                <a:gd name="connsiteX28" fmla="*/ 285975 w 1784371"/>
                <a:gd name="connsiteY28" fmla="*/ 4751 h 914400"/>
                <a:gd name="connsiteX29" fmla="*/ 287387 w 1784371"/>
                <a:gd name="connsiteY29" fmla="*/ 3522 h 914400"/>
                <a:gd name="connsiteX30" fmla="*/ 297437 w 1784371"/>
                <a:gd name="connsiteY30" fmla="*/ 23 h 914400"/>
                <a:gd name="connsiteX31" fmla="*/ 297715 w 1784371"/>
                <a:gd name="connsiteY31" fmla="*/ 0 h 914400"/>
                <a:gd name="connsiteX32" fmla="*/ 307487 w 1784371"/>
                <a:gd name="connsiteY32" fmla="*/ 3522 h 914400"/>
                <a:gd name="connsiteX33" fmla="*/ 313207 w 1784371"/>
                <a:gd name="connsiteY33" fmla="*/ 8501 h 914400"/>
                <a:gd name="connsiteX34" fmla="*/ 330670 w 1784371"/>
                <a:gd name="connsiteY34" fmla="*/ 25390 h 914400"/>
                <a:gd name="connsiteX35" fmla="*/ 337237 w 1784371"/>
                <a:gd name="connsiteY35" fmla="*/ 31567 h 914400"/>
                <a:gd name="connsiteX36" fmla="*/ 348492 w 1784371"/>
                <a:gd name="connsiteY36" fmla="*/ 21034 h 914400"/>
                <a:gd name="connsiteX37" fmla="*/ 365350 w 1784371"/>
                <a:gd name="connsiteY37" fmla="*/ 4751 h 914400"/>
                <a:gd name="connsiteX38" fmla="*/ 366763 w 1784371"/>
                <a:gd name="connsiteY38" fmla="*/ 3522 h 914400"/>
                <a:gd name="connsiteX39" fmla="*/ 376812 w 1784371"/>
                <a:gd name="connsiteY39" fmla="*/ 23 h 914400"/>
                <a:gd name="connsiteX40" fmla="*/ 377090 w 1784371"/>
                <a:gd name="connsiteY40" fmla="*/ 0 h 914400"/>
                <a:gd name="connsiteX41" fmla="*/ 386862 w 1784371"/>
                <a:gd name="connsiteY41" fmla="*/ 3522 h 914400"/>
                <a:gd name="connsiteX42" fmla="*/ 392582 w 1784371"/>
                <a:gd name="connsiteY42" fmla="*/ 8501 h 914400"/>
                <a:gd name="connsiteX43" fmla="*/ 410046 w 1784371"/>
                <a:gd name="connsiteY43" fmla="*/ 25390 h 914400"/>
                <a:gd name="connsiteX44" fmla="*/ 416612 w 1784371"/>
                <a:gd name="connsiteY44" fmla="*/ 31567 h 914400"/>
                <a:gd name="connsiteX45" fmla="*/ 427867 w 1784371"/>
                <a:gd name="connsiteY45" fmla="*/ 21034 h 914400"/>
                <a:gd name="connsiteX46" fmla="*/ 444726 w 1784371"/>
                <a:gd name="connsiteY46" fmla="*/ 4751 h 914400"/>
                <a:gd name="connsiteX47" fmla="*/ 446138 w 1784371"/>
                <a:gd name="connsiteY47" fmla="*/ 3522 h 914400"/>
                <a:gd name="connsiteX48" fmla="*/ 456188 w 1784371"/>
                <a:gd name="connsiteY48" fmla="*/ 23 h 914400"/>
                <a:gd name="connsiteX49" fmla="*/ 456466 w 1784371"/>
                <a:gd name="connsiteY49" fmla="*/ 0 h 914400"/>
                <a:gd name="connsiteX50" fmla="*/ 466238 w 1784371"/>
                <a:gd name="connsiteY50" fmla="*/ 3522 h 914400"/>
                <a:gd name="connsiteX51" fmla="*/ 471958 w 1784371"/>
                <a:gd name="connsiteY51" fmla="*/ 8501 h 914400"/>
                <a:gd name="connsiteX52" fmla="*/ 489421 w 1784371"/>
                <a:gd name="connsiteY52" fmla="*/ 25390 h 914400"/>
                <a:gd name="connsiteX53" fmla="*/ 495988 w 1784371"/>
                <a:gd name="connsiteY53" fmla="*/ 31567 h 914400"/>
                <a:gd name="connsiteX54" fmla="*/ 507243 w 1784371"/>
                <a:gd name="connsiteY54" fmla="*/ 21034 h 914400"/>
                <a:gd name="connsiteX55" fmla="*/ 524101 w 1784371"/>
                <a:gd name="connsiteY55" fmla="*/ 4751 h 914400"/>
                <a:gd name="connsiteX56" fmla="*/ 525514 w 1784371"/>
                <a:gd name="connsiteY56" fmla="*/ 3522 h 914400"/>
                <a:gd name="connsiteX57" fmla="*/ 535563 w 1784371"/>
                <a:gd name="connsiteY57" fmla="*/ 23 h 914400"/>
                <a:gd name="connsiteX58" fmla="*/ 535842 w 1784371"/>
                <a:gd name="connsiteY58" fmla="*/ 0 h 914400"/>
                <a:gd name="connsiteX59" fmla="*/ 545613 w 1784371"/>
                <a:gd name="connsiteY59" fmla="*/ 3522 h 914400"/>
                <a:gd name="connsiteX60" fmla="*/ 551333 w 1784371"/>
                <a:gd name="connsiteY60" fmla="*/ 8501 h 914400"/>
                <a:gd name="connsiteX61" fmla="*/ 568797 w 1784371"/>
                <a:gd name="connsiteY61" fmla="*/ 25390 h 914400"/>
                <a:gd name="connsiteX62" fmla="*/ 575363 w 1784371"/>
                <a:gd name="connsiteY62" fmla="*/ 31567 h 914400"/>
                <a:gd name="connsiteX63" fmla="*/ 586619 w 1784371"/>
                <a:gd name="connsiteY63" fmla="*/ 21034 h 914400"/>
                <a:gd name="connsiteX64" fmla="*/ 603477 w 1784371"/>
                <a:gd name="connsiteY64" fmla="*/ 4751 h 914400"/>
                <a:gd name="connsiteX65" fmla="*/ 604889 w 1784371"/>
                <a:gd name="connsiteY65" fmla="*/ 3522 h 914400"/>
                <a:gd name="connsiteX66" fmla="*/ 614939 w 1784371"/>
                <a:gd name="connsiteY66" fmla="*/ 23 h 914400"/>
                <a:gd name="connsiteX67" fmla="*/ 615217 w 1784371"/>
                <a:gd name="connsiteY67" fmla="*/ 0 h 914400"/>
                <a:gd name="connsiteX68" fmla="*/ 624989 w 1784371"/>
                <a:gd name="connsiteY68" fmla="*/ 3522 h 914400"/>
                <a:gd name="connsiteX69" fmla="*/ 630709 w 1784371"/>
                <a:gd name="connsiteY69" fmla="*/ 8501 h 914400"/>
                <a:gd name="connsiteX70" fmla="*/ 648172 w 1784371"/>
                <a:gd name="connsiteY70" fmla="*/ 25390 h 914400"/>
                <a:gd name="connsiteX71" fmla="*/ 654739 w 1784371"/>
                <a:gd name="connsiteY71" fmla="*/ 31567 h 914400"/>
                <a:gd name="connsiteX72" fmla="*/ 665994 w 1784371"/>
                <a:gd name="connsiteY72" fmla="*/ 21034 h 914400"/>
                <a:gd name="connsiteX73" fmla="*/ 682853 w 1784371"/>
                <a:gd name="connsiteY73" fmla="*/ 4751 h 914400"/>
                <a:gd name="connsiteX74" fmla="*/ 684265 w 1784371"/>
                <a:gd name="connsiteY74" fmla="*/ 3522 h 914400"/>
                <a:gd name="connsiteX75" fmla="*/ 694315 w 1784371"/>
                <a:gd name="connsiteY75" fmla="*/ 23 h 914400"/>
                <a:gd name="connsiteX76" fmla="*/ 694593 w 1784371"/>
                <a:gd name="connsiteY76" fmla="*/ 0 h 914400"/>
                <a:gd name="connsiteX77" fmla="*/ 704364 w 1784371"/>
                <a:gd name="connsiteY77" fmla="*/ 3522 h 914400"/>
                <a:gd name="connsiteX78" fmla="*/ 710085 w 1784371"/>
                <a:gd name="connsiteY78" fmla="*/ 8501 h 914400"/>
                <a:gd name="connsiteX79" fmla="*/ 727548 w 1784371"/>
                <a:gd name="connsiteY79" fmla="*/ 25390 h 914400"/>
                <a:gd name="connsiteX80" fmla="*/ 734114 w 1784371"/>
                <a:gd name="connsiteY80" fmla="*/ 31567 h 914400"/>
                <a:gd name="connsiteX81" fmla="*/ 745369 w 1784371"/>
                <a:gd name="connsiteY81" fmla="*/ 21034 h 914400"/>
                <a:gd name="connsiteX82" fmla="*/ 762228 w 1784371"/>
                <a:gd name="connsiteY82" fmla="*/ 4751 h 914400"/>
                <a:gd name="connsiteX83" fmla="*/ 763640 w 1784371"/>
                <a:gd name="connsiteY83" fmla="*/ 3522 h 914400"/>
                <a:gd name="connsiteX84" fmla="*/ 773690 w 1784371"/>
                <a:gd name="connsiteY84" fmla="*/ 23 h 914400"/>
                <a:gd name="connsiteX85" fmla="*/ 773968 w 1784371"/>
                <a:gd name="connsiteY85" fmla="*/ 0 h 914400"/>
                <a:gd name="connsiteX86" fmla="*/ 783740 w 1784371"/>
                <a:gd name="connsiteY86" fmla="*/ 3522 h 914400"/>
                <a:gd name="connsiteX87" fmla="*/ 789460 w 1784371"/>
                <a:gd name="connsiteY87" fmla="*/ 8501 h 914400"/>
                <a:gd name="connsiteX88" fmla="*/ 806923 w 1784371"/>
                <a:gd name="connsiteY88" fmla="*/ 25390 h 914400"/>
                <a:gd name="connsiteX89" fmla="*/ 813490 w 1784371"/>
                <a:gd name="connsiteY89" fmla="*/ 31567 h 914400"/>
                <a:gd name="connsiteX90" fmla="*/ 824745 w 1784371"/>
                <a:gd name="connsiteY90" fmla="*/ 21034 h 914400"/>
                <a:gd name="connsiteX91" fmla="*/ 841604 w 1784371"/>
                <a:gd name="connsiteY91" fmla="*/ 4751 h 914400"/>
                <a:gd name="connsiteX92" fmla="*/ 843016 w 1784371"/>
                <a:gd name="connsiteY92" fmla="*/ 3522 h 914400"/>
                <a:gd name="connsiteX93" fmla="*/ 853066 w 1784371"/>
                <a:gd name="connsiteY93" fmla="*/ 23 h 914400"/>
                <a:gd name="connsiteX94" fmla="*/ 853344 w 1784371"/>
                <a:gd name="connsiteY94" fmla="*/ 0 h 914400"/>
                <a:gd name="connsiteX95" fmla="*/ 863116 w 1784371"/>
                <a:gd name="connsiteY95" fmla="*/ 3522 h 914400"/>
                <a:gd name="connsiteX96" fmla="*/ 868836 w 1784371"/>
                <a:gd name="connsiteY96" fmla="*/ 8501 h 914400"/>
                <a:gd name="connsiteX97" fmla="*/ 886299 w 1784371"/>
                <a:gd name="connsiteY97" fmla="*/ 25390 h 914400"/>
                <a:gd name="connsiteX98" fmla="*/ 892865 w 1784371"/>
                <a:gd name="connsiteY98" fmla="*/ 31567 h 914400"/>
                <a:gd name="connsiteX99" fmla="*/ 904121 w 1784371"/>
                <a:gd name="connsiteY99" fmla="*/ 21034 h 914400"/>
                <a:gd name="connsiteX100" fmla="*/ 920979 w 1784371"/>
                <a:gd name="connsiteY100" fmla="*/ 4751 h 914400"/>
                <a:gd name="connsiteX101" fmla="*/ 922391 w 1784371"/>
                <a:gd name="connsiteY101" fmla="*/ 3522 h 914400"/>
                <a:gd name="connsiteX102" fmla="*/ 932441 w 1784371"/>
                <a:gd name="connsiteY102" fmla="*/ 23 h 914400"/>
                <a:gd name="connsiteX103" fmla="*/ 932719 w 1784371"/>
                <a:gd name="connsiteY103" fmla="*/ 0 h 914400"/>
                <a:gd name="connsiteX104" fmla="*/ 942491 w 1784371"/>
                <a:gd name="connsiteY104" fmla="*/ 3522 h 914400"/>
                <a:gd name="connsiteX105" fmla="*/ 948211 w 1784371"/>
                <a:gd name="connsiteY105" fmla="*/ 8501 h 914400"/>
                <a:gd name="connsiteX106" fmla="*/ 965675 w 1784371"/>
                <a:gd name="connsiteY106" fmla="*/ 25390 h 914400"/>
                <a:gd name="connsiteX107" fmla="*/ 972241 w 1784371"/>
                <a:gd name="connsiteY107" fmla="*/ 31567 h 914400"/>
                <a:gd name="connsiteX108" fmla="*/ 983496 w 1784371"/>
                <a:gd name="connsiteY108" fmla="*/ 21034 h 914400"/>
                <a:gd name="connsiteX109" fmla="*/ 1000355 w 1784371"/>
                <a:gd name="connsiteY109" fmla="*/ 4751 h 914400"/>
                <a:gd name="connsiteX110" fmla="*/ 1001767 w 1784371"/>
                <a:gd name="connsiteY110" fmla="*/ 3522 h 914400"/>
                <a:gd name="connsiteX111" fmla="*/ 1011817 w 1784371"/>
                <a:gd name="connsiteY111" fmla="*/ 23 h 914400"/>
                <a:gd name="connsiteX112" fmla="*/ 1012095 w 1784371"/>
                <a:gd name="connsiteY112" fmla="*/ 0 h 914400"/>
                <a:gd name="connsiteX113" fmla="*/ 1021867 w 1784371"/>
                <a:gd name="connsiteY113" fmla="*/ 3522 h 914400"/>
                <a:gd name="connsiteX114" fmla="*/ 1027587 w 1784371"/>
                <a:gd name="connsiteY114" fmla="*/ 8501 h 914400"/>
                <a:gd name="connsiteX115" fmla="*/ 1045050 w 1784371"/>
                <a:gd name="connsiteY115" fmla="*/ 25390 h 914400"/>
                <a:gd name="connsiteX116" fmla="*/ 1051617 w 1784371"/>
                <a:gd name="connsiteY116" fmla="*/ 31567 h 914400"/>
                <a:gd name="connsiteX117" fmla="*/ 1062872 w 1784371"/>
                <a:gd name="connsiteY117" fmla="*/ 21034 h 914400"/>
                <a:gd name="connsiteX118" fmla="*/ 1079730 w 1784371"/>
                <a:gd name="connsiteY118" fmla="*/ 4751 h 914400"/>
                <a:gd name="connsiteX119" fmla="*/ 1081143 w 1784371"/>
                <a:gd name="connsiteY119" fmla="*/ 3522 h 914400"/>
                <a:gd name="connsiteX120" fmla="*/ 1091192 w 1784371"/>
                <a:gd name="connsiteY120" fmla="*/ 23 h 914400"/>
                <a:gd name="connsiteX121" fmla="*/ 1091470 w 1784371"/>
                <a:gd name="connsiteY121" fmla="*/ 0 h 914400"/>
                <a:gd name="connsiteX122" fmla="*/ 1101242 w 1784371"/>
                <a:gd name="connsiteY122" fmla="*/ 3522 h 914400"/>
                <a:gd name="connsiteX123" fmla="*/ 1106962 w 1784371"/>
                <a:gd name="connsiteY123" fmla="*/ 8501 h 914400"/>
                <a:gd name="connsiteX124" fmla="*/ 1124426 w 1784371"/>
                <a:gd name="connsiteY124" fmla="*/ 25390 h 914400"/>
                <a:gd name="connsiteX125" fmla="*/ 1130992 w 1784371"/>
                <a:gd name="connsiteY125" fmla="*/ 31567 h 914400"/>
                <a:gd name="connsiteX126" fmla="*/ 1142247 w 1784371"/>
                <a:gd name="connsiteY126" fmla="*/ 21034 h 914400"/>
                <a:gd name="connsiteX127" fmla="*/ 1159106 w 1784371"/>
                <a:gd name="connsiteY127" fmla="*/ 4751 h 914400"/>
                <a:gd name="connsiteX128" fmla="*/ 1160518 w 1784371"/>
                <a:gd name="connsiteY128" fmla="*/ 3522 h 914400"/>
                <a:gd name="connsiteX129" fmla="*/ 1170568 w 1784371"/>
                <a:gd name="connsiteY129" fmla="*/ 23 h 914400"/>
                <a:gd name="connsiteX130" fmla="*/ 1170846 w 1784371"/>
                <a:gd name="connsiteY130" fmla="*/ 0 h 914400"/>
                <a:gd name="connsiteX131" fmla="*/ 1180618 w 1784371"/>
                <a:gd name="connsiteY131" fmla="*/ 3522 h 914400"/>
                <a:gd name="connsiteX132" fmla="*/ 1186338 w 1784371"/>
                <a:gd name="connsiteY132" fmla="*/ 8501 h 914400"/>
                <a:gd name="connsiteX133" fmla="*/ 1203801 w 1784371"/>
                <a:gd name="connsiteY133" fmla="*/ 25390 h 914400"/>
                <a:gd name="connsiteX134" fmla="*/ 1210368 w 1784371"/>
                <a:gd name="connsiteY134" fmla="*/ 31567 h 914400"/>
                <a:gd name="connsiteX135" fmla="*/ 1221623 w 1784371"/>
                <a:gd name="connsiteY135" fmla="*/ 21034 h 914400"/>
                <a:gd name="connsiteX136" fmla="*/ 1238481 w 1784371"/>
                <a:gd name="connsiteY136" fmla="*/ 4751 h 914400"/>
                <a:gd name="connsiteX137" fmla="*/ 1239894 w 1784371"/>
                <a:gd name="connsiteY137" fmla="*/ 3522 h 914400"/>
                <a:gd name="connsiteX138" fmla="*/ 1249944 w 1784371"/>
                <a:gd name="connsiteY138" fmla="*/ 23 h 914400"/>
                <a:gd name="connsiteX139" fmla="*/ 1250222 w 1784371"/>
                <a:gd name="connsiteY139" fmla="*/ 0 h 914400"/>
                <a:gd name="connsiteX140" fmla="*/ 1259993 w 1784371"/>
                <a:gd name="connsiteY140" fmla="*/ 3522 h 914400"/>
                <a:gd name="connsiteX141" fmla="*/ 1265713 w 1784371"/>
                <a:gd name="connsiteY141" fmla="*/ 8501 h 914400"/>
                <a:gd name="connsiteX142" fmla="*/ 1283177 w 1784371"/>
                <a:gd name="connsiteY142" fmla="*/ 25390 h 914400"/>
                <a:gd name="connsiteX143" fmla="*/ 1289743 w 1784371"/>
                <a:gd name="connsiteY143" fmla="*/ 31567 h 914400"/>
                <a:gd name="connsiteX144" fmla="*/ 1300999 w 1784371"/>
                <a:gd name="connsiteY144" fmla="*/ 21034 h 914400"/>
                <a:gd name="connsiteX145" fmla="*/ 1317857 w 1784371"/>
                <a:gd name="connsiteY145" fmla="*/ 4751 h 914400"/>
                <a:gd name="connsiteX146" fmla="*/ 1319269 w 1784371"/>
                <a:gd name="connsiteY146" fmla="*/ 3522 h 914400"/>
                <a:gd name="connsiteX147" fmla="*/ 1329319 w 1784371"/>
                <a:gd name="connsiteY147" fmla="*/ 23 h 914400"/>
                <a:gd name="connsiteX148" fmla="*/ 1329597 w 1784371"/>
                <a:gd name="connsiteY148" fmla="*/ 0 h 914400"/>
                <a:gd name="connsiteX149" fmla="*/ 1339369 w 1784371"/>
                <a:gd name="connsiteY149" fmla="*/ 3522 h 914400"/>
                <a:gd name="connsiteX150" fmla="*/ 1345089 w 1784371"/>
                <a:gd name="connsiteY150" fmla="*/ 8501 h 914400"/>
                <a:gd name="connsiteX151" fmla="*/ 1362552 w 1784371"/>
                <a:gd name="connsiteY151" fmla="*/ 25390 h 914400"/>
                <a:gd name="connsiteX152" fmla="*/ 1369119 w 1784371"/>
                <a:gd name="connsiteY152" fmla="*/ 31567 h 914400"/>
                <a:gd name="connsiteX153" fmla="*/ 1380374 w 1784371"/>
                <a:gd name="connsiteY153" fmla="*/ 21034 h 914400"/>
                <a:gd name="connsiteX154" fmla="*/ 1397233 w 1784371"/>
                <a:gd name="connsiteY154" fmla="*/ 4751 h 914400"/>
                <a:gd name="connsiteX155" fmla="*/ 1398645 w 1784371"/>
                <a:gd name="connsiteY155" fmla="*/ 3522 h 914400"/>
                <a:gd name="connsiteX156" fmla="*/ 1408695 w 1784371"/>
                <a:gd name="connsiteY156" fmla="*/ 23 h 914400"/>
                <a:gd name="connsiteX157" fmla="*/ 1408973 w 1784371"/>
                <a:gd name="connsiteY157" fmla="*/ 0 h 914400"/>
                <a:gd name="connsiteX158" fmla="*/ 1418744 w 1784371"/>
                <a:gd name="connsiteY158" fmla="*/ 3522 h 914400"/>
                <a:gd name="connsiteX159" fmla="*/ 1424464 w 1784371"/>
                <a:gd name="connsiteY159" fmla="*/ 8501 h 914400"/>
                <a:gd name="connsiteX160" fmla="*/ 1441928 w 1784371"/>
                <a:gd name="connsiteY160" fmla="*/ 25390 h 914400"/>
                <a:gd name="connsiteX161" fmla="*/ 1448494 w 1784371"/>
                <a:gd name="connsiteY161" fmla="*/ 31567 h 914400"/>
                <a:gd name="connsiteX162" fmla="*/ 1459750 w 1784371"/>
                <a:gd name="connsiteY162" fmla="*/ 21034 h 914400"/>
                <a:gd name="connsiteX163" fmla="*/ 1476608 w 1784371"/>
                <a:gd name="connsiteY163" fmla="*/ 4751 h 914400"/>
                <a:gd name="connsiteX164" fmla="*/ 1478020 w 1784371"/>
                <a:gd name="connsiteY164" fmla="*/ 3522 h 914400"/>
                <a:gd name="connsiteX165" fmla="*/ 1488070 w 1784371"/>
                <a:gd name="connsiteY165" fmla="*/ 23 h 914400"/>
                <a:gd name="connsiteX166" fmla="*/ 1488348 w 1784371"/>
                <a:gd name="connsiteY166" fmla="*/ 0 h 914400"/>
                <a:gd name="connsiteX167" fmla="*/ 1498120 w 1784371"/>
                <a:gd name="connsiteY167" fmla="*/ 3522 h 914400"/>
                <a:gd name="connsiteX168" fmla="*/ 1503840 w 1784371"/>
                <a:gd name="connsiteY168" fmla="*/ 8501 h 914400"/>
                <a:gd name="connsiteX169" fmla="*/ 1521303 w 1784371"/>
                <a:gd name="connsiteY169" fmla="*/ 25390 h 914400"/>
                <a:gd name="connsiteX170" fmla="*/ 1527870 w 1784371"/>
                <a:gd name="connsiteY170" fmla="*/ 31567 h 914400"/>
                <a:gd name="connsiteX171" fmla="*/ 1539125 w 1784371"/>
                <a:gd name="connsiteY171" fmla="*/ 21034 h 914400"/>
                <a:gd name="connsiteX172" fmla="*/ 1555984 w 1784371"/>
                <a:gd name="connsiteY172" fmla="*/ 4751 h 914400"/>
                <a:gd name="connsiteX173" fmla="*/ 1557396 w 1784371"/>
                <a:gd name="connsiteY173" fmla="*/ 3522 h 914400"/>
                <a:gd name="connsiteX174" fmla="*/ 1567446 w 1784371"/>
                <a:gd name="connsiteY174" fmla="*/ 23 h 914400"/>
                <a:gd name="connsiteX175" fmla="*/ 1567724 w 1784371"/>
                <a:gd name="connsiteY175" fmla="*/ 0 h 914400"/>
                <a:gd name="connsiteX176" fmla="*/ 1577496 w 1784371"/>
                <a:gd name="connsiteY176" fmla="*/ 3522 h 914400"/>
                <a:gd name="connsiteX177" fmla="*/ 1583216 w 1784371"/>
                <a:gd name="connsiteY177" fmla="*/ 8501 h 914400"/>
                <a:gd name="connsiteX178" fmla="*/ 1600679 w 1784371"/>
                <a:gd name="connsiteY178" fmla="*/ 25390 h 914400"/>
                <a:gd name="connsiteX179" fmla="*/ 1607245 w 1784371"/>
                <a:gd name="connsiteY179" fmla="*/ 31567 h 914400"/>
                <a:gd name="connsiteX180" fmla="*/ 1618501 w 1784371"/>
                <a:gd name="connsiteY180" fmla="*/ 21034 h 914400"/>
                <a:gd name="connsiteX181" fmla="*/ 1635359 w 1784371"/>
                <a:gd name="connsiteY181" fmla="*/ 4751 h 914400"/>
                <a:gd name="connsiteX182" fmla="*/ 1636772 w 1784371"/>
                <a:gd name="connsiteY182" fmla="*/ 3522 h 914400"/>
                <a:gd name="connsiteX183" fmla="*/ 1646821 w 1784371"/>
                <a:gd name="connsiteY183" fmla="*/ 23 h 914400"/>
                <a:gd name="connsiteX184" fmla="*/ 1647099 w 1784371"/>
                <a:gd name="connsiteY184" fmla="*/ 0 h 914400"/>
                <a:gd name="connsiteX185" fmla="*/ 1656871 w 1784371"/>
                <a:gd name="connsiteY185" fmla="*/ 3522 h 914400"/>
                <a:gd name="connsiteX186" fmla="*/ 1662591 w 1784371"/>
                <a:gd name="connsiteY186" fmla="*/ 8501 h 914400"/>
                <a:gd name="connsiteX187" fmla="*/ 1680055 w 1784371"/>
                <a:gd name="connsiteY187" fmla="*/ 25390 h 914400"/>
                <a:gd name="connsiteX188" fmla="*/ 1686621 w 1784371"/>
                <a:gd name="connsiteY188" fmla="*/ 31567 h 914400"/>
                <a:gd name="connsiteX189" fmla="*/ 1697876 w 1784371"/>
                <a:gd name="connsiteY189" fmla="*/ 21034 h 914400"/>
                <a:gd name="connsiteX190" fmla="*/ 1714735 w 1784371"/>
                <a:gd name="connsiteY190" fmla="*/ 4751 h 914400"/>
                <a:gd name="connsiteX191" fmla="*/ 1716147 w 1784371"/>
                <a:gd name="connsiteY191" fmla="*/ 3522 h 914400"/>
                <a:gd name="connsiteX192" fmla="*/ 1726197 w 1784371"/>
                <a:gd name="connsiteY192" fmla="*/ 23 h 914400"/>
                <a:gd name="connsiteX193" fmla="*/ 1726475 w 1784371"/>
                <a:gd name="connsiteY193" fmla="*/ 0 h 914400"/>
                <a:gd name="connsiteX194" fmla="*/ 1736247 w 1784371"/>
                <a:gd name="connsiteY194" fmla="*/ 3522 h 914400"/>
                <a:gd name="connsiteX195" fmla="*/ 1741967 w 1784371"/>
                <a:gd name="connsiteY195" fmla="*/ 8501 h 914400"/>
                <a:gd name="connsiteX196" fmla="*/ 1782155 w 1784371"/>
                <a:gd name="connsiteY196" fmla="*/ 45979 h 914400"/>
                <a:gd name="connsiteX197" fmla="*/ 1784371 w 1784371"/>
                <a:gd name="connsiteY197" fmla="*/ 47626 h 914400"/>
                <a:gd name="connsiteX198" fmla="*/ 1784371 w 1784371"/>
                <a:gd name="connsiteY198" fmla="*/ 879668 h 914400"/>
                <a:gd name="connsiteX199" fmla="*/ 0 w 1784371"/>
                <a:gd name="connsiteY199" fmla="*/ 879668 h 914400"/>
                <a:gd name="connsiteX200" fmla="*/ 0 w 1784371"/>
                <a:gd name="connsiteY200" fmla="*/ 47626 h 914400"/>
                <a:gd name="connsiteX201" fmla="*/ 8211 w 1784371"/>
                <a:gd name="connsiteY201" fmla="*/ 41556 h 914400"/>
                <a:gd name="connsiteX202" fmla="*/ 47848 w 1784371"/>
                <a:gd name="connsiteY202" fmla="*/ 4751 h 914400"/>
                <a:gd name="connsiteX203" fmla="*/ 49261 w 1784371"/>
                <a:gd name="connsiteY203" fmla="*/ 3522 h 914400"/>
                <a:gd name="connsiteX204" fmla="*/ 59310 w 1784371"/>
                <a:gd name="connsiteY204" fmla="*/ 23 h 914400"/>
                <a:gd name="connsiteX205" fmla="*/ 59588 w 1784371"/>
                <a:gd name="connsiteY205" fmla="*/ 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</a:cxnLst>
              <a:rect l="l" t="t" r="r" b="b"/>
              <a:pathLst>
                <a:path w="1784371" h="914400">
                  <a:moveTo>
                    <a:pt x="0" y="897668"/>
                  </a:moveTo>
                  <a:lnTo>
                    <a:pt x="1784371" y="897668"/>
                  </a:lnTo>
                  <a:lnTo>
                    <a:pt x="1784371" y="914400"/>
                  </a:lnTo>
                  <a:lnTo>
                    <a:pt x="0" y="914400"/>
                  </a:lnTo>
                  <a:close/>
                  <a:moveTo>
                    <a:pt x="59588" y="0"/>
                  </a:moveTo>
                  <a:cubicBezTo>
                    <a:pt x="63125" y="0"/>
                    <a:pt x="66662" y="1174"/>
                    <a:pt x="69360" y="3522"/>
                  </a:cubicBezTo>
                  <a:lnTo>
                    <a:pt x="75080" y="8501"/>
                  </a:lnTo>
                  <a:cubicBezTo>
                    <a:pt x="78906" y="12039"/>
                    <a:pt x="85286" y="18406"/>
                    <a:pt x="92544" y="25390"/>
                  </a:cubicBezTo>
                  <a:lnTo>
                    <a:pt x="99110" y="31567"/>
                  </a:lnTo>
                  <a:lnTo>
                    <a:pt x="110365" y="21034"/>
                  </a:lnTo>
                  <a:cubicBezTo>
                    <a:pt x="117577" y="14124"/>
                    <a:pt x="123803" y="7921"/>
                    <a:pt x="127224" y="4751"/>
                  </a:cubicBezTo>
                  <a:lnTo>
                    <a:pt x="128636" y="3522"/>
                  </a:lnTo>
                  <a:cubicBezTo>
                    <a:pt x="131405" y="1112"/>
                    <a:pt x="135057" y="-61"/>
                    <a:pt x="138686" y="23"/>
                  </a:cubicBezTo>
                  <a:cubicBezTo>
                    <a:pt x="138778" y="1"/>
                    <a:pt x="138871" y="0"/>
                    <a:pt x="138964" y="0"/>
                  </a:cubicBezTo>
                  <a:cubicBezTo>
                    <a:pt x="142500" y="0"/>
                    <a:pt x="146037" y="1174"/>
                    <a:pt x="148735" y="3522"/>
                  </a:cubicBezTo>
                  <a:lnTo>
                    <a:pt x="154456" y="8501"/>
                  </a:lnTo>
                  <a:cubicBezTo>
                    <a:pt x="158282" y="12039"/>
                    <a:pt x="164662" y="18406"/>
                    <a:pt x="171919" y="25390"/>
                  </a:cubicBezTo>
                  <a:lnTo>
                    <a:pt x="178486" y="31567"/>
                  </a:lnTo>
                  <a:lnTo>
                    <a:pt x="189741" y="21034"/>
                  </a:lnTo>
                  <a:cubicBezTo>
                    <a:pt x="196953" y="14124"/>
                    <a:pt x="203179" y="7921"/>
                    <a:pt x="206599" y="4751"/>
                  </a:cubicBezTo>
                  <a:lnTo>
                    <a:pt x="208012" y="3522"/>
                  </a:lnTo>
                  <a:cubicBezTo>
                    <a:pt x="210781" y="1112"/>
                    <a:pt x="214433" y="-61"/>
                    <a:pt x="218062" y="23"/>
                  </a:cubicBezTo>
                  <a:cubicBezTo>
                    <a:pt x="218153" y="1"/>
                    <a:pt x="218247" y="0"/>
                    <a:pt x="218340" y="0"/>
                  </a:cubicBezTo>
                  <a:cubicBezTo>
                    <a:pt x="221876" y="0"/>
                    <a:pt x="225413" y="1174"/>
                    <a:pt x="228111" y="3522"/>
                  </a:cubicBezTo>
                  <a:lnTo>
                    <a:pt x="233831" y="8501"/>
                  </a:lnTo>
                  <a:cubicBezTo>
                    <a:pt x="237657" y="12039"/>
                    <a:pt x="244038" y="18406"/>
                    <a:pt x="251295" y="25390"/>
                  </a:cubicBezTo>
                  <a:lnTo>
                    <a:pt x="257861" y="31567"/>
                  </a:lnTo>
                  <a:lnTo>
                    <a:pt x="269116" y="21034"/>
                  </a:lnTo>
                  <a:cubicBezTo>
                    <a:pt x="276329" y="14124"/>
                    <a:pt x="282554" y="7921"/>
                    <a:pt x="285975" y="4751"/>
                  </a:cubicBezTo>
                  <a:lnTo>
                    <a:pt x="287387" y="3522"/>
                  </a:lnTo>
                  <a:cubicBezTo>
                    <a:pt x="290156" y="1112"/>
                    <a:pt x="293808" y="-61"/>
                    <a:pt x="297437" y="23"/>
                  </a:cubicBezTo>
                  <a:cubicBezTo>
                    <a:pt x="297529" y="1"/>
                    <a:pt x="297622" y="0"/>
                    <a:pt x="297715" y="0"/>
                  </a:cubicBezTo>
                  <a:cubicBezTo>
                    <a:pt x="301252" y="0"/>
                    <a:pt x="304789" y="1174"/>
                    <a:pt x="307487" y="3522"/>
                  </a:cubicBezTo>
                  <a:lnTo>
                    <a:pt x="313207" y="8501"/>
                  </a:lnTo>
                  <a:cubicBezTo>
                    <a:pt x="317033" y="12039"/>
                    <a:pt x="323413" y="18406"/>
                    <a:pt x="330670" y="25390"/>
                  </a:cubicBezTo>
                  <a:lnTo>
                    <a:pt x="337237" y="31567"/>
                  </a:lnTo>
                  <a:lnTo>
                    <a:pt x="348492" y="21034"/>
                  </a:lnTo>
                  <a:cubicBezTo>
                    <a:pt x="355704" y="14124"/>
                    <a:pt x="361929" y="7921"/>
                    <a:pt x="365350" y="4751"/>
                  </a:cubicBezTo>
                  <a:lnTo>
                    <a:pt x="366763" y="3522"/>
                  </a:lnTo>
                  <a:cubicBezTo>
                    <a:pt x="369531" y="1112"/>
                    <a:pt x="373184" y="-61"/>
                    <a:pt x="376812" y="23"/>
                  </a:cubicBezTo>
                  <a:cubicBezTo>
                    <a:pt x="376904" y="1"/>
                    <a:pt x="376998" y="0"/>
                    <a:pt x="377090" y="0"/>
                  </a:cubicBezTo>
                  <a:cubicBezTo>
                    <a:pt x="380627" y="0"/>
                    <a:pt x="384164" y="1174"/>
                    <a:pt x="386862" y="3522"/>
                  </a:cubicBezTo>
                  <a:lnTo>
                    <a:pt x="392582" y="8501"/>
                  </a:lnTo>
                  <a:cubicBezTo>
                    <a:pt x="396408" y="12039"/>
                    <a:pt x="402788" y="18406"/>
                    <a:pt x="410046" y="25390"/>
                  </a:cubicBezTo>
                  <a:lnTo>
                    <a:pt x="416612" y="31567"/>
                  </a:lnTo>
                  <a:lnTo>
                    <a:pt x="427867" y="21034"/>
                  </a:lnTo>
                  <a:cubicBezTo>
                    <a:pt x="435080" y="14124"/>
                    <a:pt x="441305" y="7921"/>
                    <a:pt x="444726" y="4751"/>
                  </a:cubicBezTo>
                  <a:lnTo>
                    <a:pt x="446138" y="3522"/>
                  </a:lnTo>
                  <a:cubicBezTo>
                    <a:pt x="448907" y="1112"/>
                    <a:pt x="452559" y="-61"/>
                    <a:pt x="456188" y="23"/>
                  </a:cubicBezTo>
                  <a:cubicBezTo>
                    <a:pt x="456280" y="1"/>
                    <a:pt x="456373" y="0"/>
                    <a:pt x="456466" y="0"/>
                  </a:cubicBezTo>
                  <a:cubicBezTo>
                    <a:pt x="460002" y="0"/>
                    <a:pt x="463539" y="1174"/>
                    <a:pt x="466238" y="3522"/>
                  </a:cubicBezTo>
                  <a:lnTo>
                    <a:pt x="471958" y="8501"/>
                  </a:lnTo>
                  <a:cubicBezTo>
                    <a:pt x="475784" y="12039"/>
                    <a:pt x="482164" y="18406"/>
                    <a:pt x="489421" y="25390"/>
                  </a:cubicBezTo>
                  <a:lnTo>
                    <a:pt x="495988" y="31567"/>
                  </a:lnTo>
                  <a:lnTo>
                    <a:pt x="507243" y="21034"/>
                  </a:lnTo>
                  <a:cubicBezTo>
                    <a:pt x="514455" y="14124"/>
                    <a:pt x="520681" y="7921"/>
                    <a:pt x="524101" y="4751"/>
                  </a:cubicBezTo>
                  <a:lnTo>
                    <a:pt x="525514" y="3522"/>
                  </a:lnTo>
                  <a:cubicBezTo>
                    <a:pt x="528283" y="1112"/>
                    <a:pt x="531935" y="-61"/>
                    <a:pt x="535563" y="23"/>
                  </a:cubicBezTo>
                  <a:cubicBezTo>
                    <a:pt x="535655" y="1"/>
                    <a:pt x="535749" y="0"/>
                    <a:pt x="535842" y="0"/>
                  </a:cubicBezTo>
                  <a:cubicBezTo>
                    <a:pt x="539378" y="0"/>
                    <a:pt x="542915" y="1174"/>
                    <a:pt x="545613" y="3522"/>
                  </a:cubicBezTo>
                  <a:lnTo>
                    <a:pt x="551333" y="8501"/>
                  </a:lnTo>
                  <a:cubicBezTo>
                    <a:pt x="555159" y="12039"/>
                    <a:pt x="561540" y="18406"/>
                    <a:pt x="568797" y="25390"/>
                  </a:cubicBezTo>
                  <a:lnTo>
                    <a:pt x="575363" y="31567"/>
                  </a:lnTo>
                  <a:lnTo>
                    <a:pt x="586619" y="21034"/>
                  </a:lnTo>
                  <a:cubicBezTo>
                    <a:pt x="593831" y="14124"/>
                    <a:pt x="600056" y="7921"/>
                    <a:pt x="603477" y="4751"/>
                  </a:cubicBezTo>
                  <a:lnTo>
                    <a:pt x="604889" y="3522"/>
                  </a:lnTo>
                  <a:cubicBezTo>
                    <a:pt x="607658" y="1112"/>
                    <a:pt x="611310" y="-61"/>
                    <a:pt x="614939" y="23"/>
                  </a:cubicBezTo>
                  <a:cubicBezTo>
                    <a:pt x="615031" y="1"/>
                    <a:pt x="615124" y="0"/>
                    <a:pt x="615217" y="0"/>
                  </a:cubicBezTo>
                  <a:cubicBezTo>
                    <a:pt x="618753" y="0"/>
                    <a:pt x="622290" y="1174"/>
                    <a:pt x="624989" y="3522"/>
                  </a:cubicBezTo>
                  <a:lnTo>
                    <a:pt x="630709" y="8501"/>
                  </a:lnTo>
                  <a:cubicBezTo>
                    <a:pt x="634535" y="12039"/>
                    <a:pt x="640915" y="18406"/>
                    <a:pt x="648172" y="25390"/>
                  </a:cubicBezTo>
                  <a:lnTo>
                    <a:pt x="654739" y="31567"/>
                  </a:lnTo>
                  <a:lnTo>
                    <a:pt x="665994" y="21034"/>
                  </a:lnTo>
                  <a:cubicBezTo>
                    <a:pt x="673206" y="14124"/>
                    <a:pt x="679432" y="7921"/>
                    <a:pt x="682853" y="4751"/>
                  </a:cubicBezTo>
                  <a:lnTo>
                    <a:pt x="684265" y="3522"/>
                  </a:lnTo>
                  <a:cubicBezTo>
                    <a:pt x="687034" y="1112"/>
                    <a:pt x="690686" y="-61"/>
                    <a:pt x="694315" y="23"/>
                  </a:cubicBezTo>
                  <a:cubicBezTo>
                    <a:pt x="694407" y="1"/>
                    <a:pt x="694500" y="0"/>
                    <a:pt x="694593" y="0"/>
                  </a:cubicBezTo>
                  <a:cubicBezTo>
                    <a:pt x="698129" y="0"/>
                    <a:pt x="701666" y="1174"/>
                    <a:pt x="704364" y="3522"/>
                  </a:cubicBezTo>
                  <a:lnTo>
                    <a:pt x="710085" y="8501"/>
                  </a:lnTo>
                  <a:cubicBezTo>
                    <a:pt x="713910" y="12039"/>
                    <a:pt x="720291" y="18406"/>
                    <a:pt x="727548" y="25390"/>
                  </a:cubicBezTo>
                  <a:lnTo>
                    <a:pt x="734114" y="31567"/>
                  </a:lnTo>
                  <a:lnTo>
                    <a:pt x="745369" y="21034"/>
                  </a:lnTo>
                  <a:cubicBezTo>
                    <a:pt x="752582" y="14124"/>
                    <a:pt x="758807" y="7921"/>
                    <a:pt x="762228" y="4751"/>
                  </a:cubicBezTo>
                  <a:lnTo>
                    <a:pt x="763640" y="3522"/>
                  </a:lnTo>
                  <a:cubicBezTo>
                    <a:pt x="766409" y="1112"/>
                    <a:pt x="770062" y="-61"/>
                    <a:pt x="773690" y="23"/>
                  </a:cubicBezTo>
                  <a:cubicBezTo>
                    <a:pt x="773782" y="1"/>
                    <a:pt x="773875" y="0"/>
                    <a:pt x="773968" y="0"/>
                  </a:cubicBezTo>
                  <a:cubicBezTo>
                    <a:pt x="777505" y="0"/>
                    <a:pt x="781042" y="1174"/>
                    <a:pt x="783740" y="3522"/>
                  </a:cubicBezTo>
                  <a:lnTo>
                    <a:pt x="789460" y="8501"/>
                  </a:lnTo>
                  <a:cubicBezTo>
                    <a:pt x="793286" y="12039"/>
                    <a:pt x="799666" y="18406"/>
                    <a:pt x="806923" y="25390"/>
                  </a:cubicBezTo>
                  <a:lnTo>
                    <a:pt x="813490" y="31567"/>
                  </a:lnTo>
                  <a:lnTo>
                    <a:pt x="824745" y="21034"/>
                  </a:lnTo>
                  <a:cubicBezTo>
                    <a:pt x="831957" y="14124"/>
                    <a:pt x="838183" y="7921"/>
                    <a:pt x="841604" y="4751"/>
                  </a:cubicBezTo>
                  <a:lnTo>
                    <a:pt x="843016" y="3522"/>
                  </a:lnTo>
                  <a:cubicBezTo>
                    <a:pt x="845785" y="1112"/>
                    <a:pt x="849437" y="-61"/>
                    <a:pt x="853066" y="23"/>
                  </a:cubicBezTo>
                  <a:cubicBezTo>
                    <a:pt x="853158" y="1"/>
                    <a:pt x="853251" y="0"/>
                    <a:pt x="853344" y="0"/>
                  </a:cubicBezTo>
                  <a:cubicBezTo>
                    <a:pt x="856880" y="0"/>
                    <a:pt x="860417" y="1174"/>
                    <a:pt x="863116" y="3522"/>
                  </a:cubicBezTo>
                  <a:lnTo>
                    <a:pt x="868836" y="8501"/>
                  </a:lnTo>
                  <a:cubicBezTo>
                    <a:pt x="872661" y="12039"/>
                    <a:pt x="879042" y="18406"/>
                    <a:pt x="886299" y="25390"/>
                  </a:cubicBezTo>
                  <a:lnTo>
                    <a:pt x="892865" y="31567"/>
                  </a:lnTo>
                  <a:lnTo>
                    <a:pt x="904121" y="21034"/>
                  </a:lnTo>
                  <a:cubicBezTo>
                    <a:pt x="911333" y="14124"/>
                    <a:pt x="917558" y="7921"/>
                    <a:pt x="920979" y="4751"/>
                  </a:cubicBezTo>
                  <a:lnTo>
                    <a:pt x="922391" y="3522"/>
                  </a:lnTo>
                  <a:cubicBezTo>
                    <a:pt x="925160" y="1112"/>
                    <a:pt x="928813" y="-61"/>
                    <a:pt x="932441" y="23"/>
                  </a:cubicBezTo>
                  <a:cubicBezTo>
                    <a:pt x="932533" y="1"/>
                    <a:pt x="932627" y="0"/>
                    <a:pt x="932719" y="0"/>
                  </a:cubicBezTo>
                  <a:cubicBezTo>
                    <a:pt x="936256" y="0"/>
                    <a:pt x="939793" y="1174"/>
                    <a:pt x="942491" y="3522"/>
                  </a:cubicBezTo>
                  <a:lnTo>
                    <a:pt x="948211" y="8501"/>
                  </a:lnTo>
                  <a:cubicBezTo>
                    <a:pt x="952037" y="12039"/>
                    <a:pt x="958417" y="18406"/>
                    <a:pt x="965675" y="25390"/>
                  </a:cubicBezTo>
                  <a:lnTo>
                    <a:pt x="972241" y="31567"/>
                  </a:lnTo>
                  <a:lnTo>
                    <a:pt x="983496" y="21034"/>
                  </a:lnTo>
                  <a:cubicBezTo>
                    <a:pt x="990709" y="14124"/>
                    <a:pt x="996934" y="7921"/>
                    <a:pt x="1000355" y="4751"/>
                  </a:cubicBezTo>
                  <a:lnTo>
                    <a:pt x="1001767" y="3522"/>
                  </a:lnTo>
                  <a:cubicBezTo>
                    <a:pt x="1004536" y="1112"/>
                    <a:pt x="1008188" y="-61"/>
                    <a:pt x="1011817" y="23"/>
                  </a:cubicBezTo>
                  <a:cubicBezTo>
                    <a:pt x="1011909" y="1"/>
                    <a:pt x="1012002" y="0"/>
                    <a:pt x="1012095" y="0"/>
                  </a:cubicBezTo>
                  <a:cubicBezTo>
                    <a:pt x="1015631" y="0"/>
                    <a:pt x="1019168" y="1174"/>
                    <a:pt x="1021867" y="3522"/>
                  </a:cubicBezTo>
                  <a:lnTo>
                    <a:pt x="1027587" y="8501"/>
                  </a:lnTo>
                  <a:cubicBezTo>
                    <a:pt x="1031413" y="12039"/>
                    <a:pt x="1037793" y="18406"/>
                    <a:pt x="1045050" y="25390"/>
                  </a:cubicBezTo>
                  <a:lnTo>
                    <a:pt x="1051617" y="31567"/>
                  </a:lnTo>
                  <a:lnTo>
                    <a:pt x="1062872" y="21034"/>
                  </a:lnTo>
                  <a:cubicBezTo>
                    <a:pt x="1070084" y="14124"/>
                    <a:pt x="1076309" y="7921"/>
                    <a:pt x="1079730" y="4751"/>
                  </a:cubicBezTo>
                  <a:lnTo>
                    <a:pt x="1081143" y="3522"/>
                  </a:lnTo>
                  <a:cubicBezTo>
                    <a:pt x="1083911" y="1112"/>
                    <a:pt x="1087564" y="-61"/>
                    <a:pt x="1091192" y="23"/>
                  </a:cubicBezTo>
                  <a:cubicBezTo>
                    <a:pt x="1091284" y="1"/>
                    <a:pt x="1091378" y="0"/>
                    <a:pt x="1091470" y="0"/>
                  </a:cubicBezTo>
                  <a:cubicBezTo>
                    <a:pt x="1095007" y="0"/>
                    <a:pt x="1098544" y="1174"/>
                    <a:pt x="1101242" y="3522"/>
                  </a:cubicBezTo>
                  <a:lnTo>
                    <a:pt x="1106962" y="8501"/>
                  </a:lnTo>
                  <a:cubicBezTo>
                    <a:pt x="1110788" y="12039"/>
                    <a:pt x="1117168" y="18406"/>
                    <a:pt x="1124426" y="25390"/>
                  </a:cubicBezTo>
                  <a:lnTo>
                    <a:pt x="1130992" y="31567"/>
                  </a:lnTo>
                  <a:lnTo>
                    <a:pt x="1142247" y="21034"/>
                  </a:lnTo>
                  <a:cubicBezTo>
                    <a:pt x="1149459" y="14124"/>
                    <a:pt x="1155685" y="7921"/>
                    <a:pt x="1159106" y="4751"/>
                  </a:cubicBezTo>
                  <a:lnTo>
                    <a:pt x="1160518" y="3522"/>
                  </a:lnTo>
                  <a:cubicBezTo>
                    <a:pt x="1163287" y="1112"/>
                    <a:pt x="1166940" y="-61"/>
                    <a:pt x="1170568" y="23"/>
                  </a:cubicBezTo>
                  <a:cubicBezTo>
                    <a:pt x="1170660" y="1"/>
                    <a:pt x="1170753" y="0"/>
                    <a:pt x="1170846" y="0"/>
                  </a:cubicBezTo>
                  <a:cubicBezTo>
                    <a:pt x="1174382" y="0"/>
                    <a:pt x="1177919" y="1174"/>
                    <a:pt x="1180618" y="3522"/>
                  </a:cubicBezTo>
                  <a:lnTo>
                    <a:pt x="1186338" y="8501"/>
                  </a:lnTo>
                  <a:cubicBezTo>
                    <a:pt x="1190164" y="12039"/>
                    <a:pt x="1196544" y="18406"/>
                    <a:pt x="1203801" y="25390"/>
                  </a:cubicBezTo>
                  <a:lnTo>
                    <a:pt x="1210368" y="31567"/>
                  </a:lnTo>
                  <a:lnTo>
                    <a:pt x="1221623" y="21034"/>
                  </a:lnTo>
                  <a:cubicBezTo>
                    <a:pt x="1228835" y="14124"/>
                    <a:pt x="1235061" y="7921"/>
                    <a:pt x="1238481" y="4751"/>
                  </a:cubicBezTo>
                  <a:lnTo>
                    <a:pt x="1239894" y="3522"/>
                  </a:lnTo>
                  <a:cubicBezTo>
                    <a:pt x="1242663" y="1112"/>
                    <a:pt x="1246315" y="-61"/>
                    <a:pt x="1249944" y="23"/>
                  </a:cubicBezTo>
                  <a:cubicBezTo>
                    <a:pt x="1250035" y="1"/>
                    <a:pt x="1250129" y="0"/>
                    <a:pt x="1250222" y="0"/>
                  </a:cubicBezTo>
                  <a:cubicBezTo>
                    <a:pt x="1253758" y="0"/>
                    <a:pt x="1257295" y="1174"/>
                    <a:pt x="1259993" y="3522"/>
                  </a:cubicBezTo>
                  <a:lnTo>
                    <a:pt x="1265713" y="8501"/>
                  </a:lnTo>
                  <a:cubicBezTo>
                    <a:pt x="1269539" y="12039"/>
                    <a:pt x="1275920" y="18406"/>
                    <a:pt x="1283177" y="25390"/>
                  </a:cubicBezTo>
                  <a:lnTo>
                    <a:pt x="1289743" y="31567"/>
                  </a:lnTo>
                  <a:lnTo>
                    <a:pt x="1300999" y="21034"/>
                  </a:lnTo>
                  <a:cubicBezTo>
                    <a:pt x="1308211" y="14124"/>
                    <a:pt x="1314436" y="7921"/>
                    <a:pt x="1317857" y="4751"/>
                  </a:cubicBezTo>
                  <a:lnTo>
                    <a:pt x="1319269" y="3522"/>
                  </a:lnTo>
                  <a:cubicBezTo>
                    <a:pt x="1322038" y="1112"/>
                    <a:pt x="1325691" y="-61"/>
                    <a:pt x="1329319" y="23"/>
                  </a:cubicBezTo>
                  <a:cubicBezTo>
                    <a:pt x="1329411" y="1"/>
                    <a:pt x="1329504" y="0"/>
                    <a:pt x="1329597" y="0"/>
                  </a:cubicBezTo>
                  <a:cubicBezTo>
                    <a:pt x="1333134" y="0"/>
                    <a:pt x="1336671" y="1174"/>
                    <a:pt x="1339369" y="3522"/>
                  </a:cubicBezTo>
                  <a:lnTo>
                    <a:pt x="1345089" y="8501"/>
                  </a:lnTo>
                  <a:cubicBezTo>
                    <a:pt x="1348915" y="12039"/>
                    <a:pt x="1355295" y="18406"/>
                    <a:pt x="1362552" y="25390"/>
                  </a:cubicBezTo>
                  <a:lnTo>
                    <a:pt x="1369119" y="31567"/>
                  </a:lnTo>
                  <a:lnTo>
                    <a:pt x="1380374" y="21034"/>
                  </a:lnTo>
                  <a:cubicBezTo>
                    <a:pt x="1387586" y="14124"/>
                    <a:pt x="1393812" y="7921"/>
                    <a:pt x="1397233" y="4751"/>
                  </a:cubicBezTo>
                  <a:lnTo>
                    <a:pt x="1398645" y="3522"/>
                  </a:lnTo>
                  <a:cubicBezTo>
                    <a:pt x="1401414" y="1112"/>
                    <a:pt x="1405066" y="-61"/>
                    <a:pt x="1408695" y="23"/>
                  </a:cubicBezTo>
                  <a:cubicBezTo>
                    <a:pt x="1408787" y="1"/>
                    <a:pt x="1408880" y="0"/>
                    <a:pt x="1408973" y="0"/>
                  </a:cubicBezTo>
                  <a:cubicBezTo>
                    <a:pt x="1412509" y="0"/>
                    <a:pt x="1416046" y="1174"/>
                    <a:pt x="1418744" y="3522"/>
                  </a:cubicBezTo>
                  <a:lnTo>
                    <a:pt x="1424464" y="8501"/>
                  </a:lnTo>
                  <a:cubicBezTo>
                    <a:pt x="1428290" y="12039"/>
                    <a:pt x="1434671" y="18406"/>
                    <a:pt x="1441928" y="25390"/>
                  </a:cubicBezTo>
                  <a:lnTo>
                    <a:pt x="1448494" y="31567"/>
                  </a:lnTo>
                  <a:lnTo>
                    <a:pt x="1459750" y="21034"/>
                  </a:lnTo>
                  <a:cubicBezTo>
                    <a:pt x="1466962" y="14124"/>
                    <a:pt x="1473187" y="7921"/>
                    <a:pt x="1476608" y="4751"/>
                  </a:cubicBezTo>
                  <a:lnTo>
                    <a:pt x="1478020" y="3522"/>
                  </a:lnTo>
                  <a:cubicBezTo>
                    <a:pt x="1480789" y="1112"/>
                    <a:pt x="1484442" y="-61"/>
                    <a:pt x="1488070" y="23"/>
                  </a:cubicBezTo>
                  <a:cubicBezTo>
                    <a:pt x="1488162" y="1"/>
                    <a:pt x="1488255" y="0"/>
                    <a:pt x="1488348" y="0"/>
                  </a:cubicBezTo>
                  <a:cubicBezTo>
                    <a:pt x="1491885" y="0"/>
                    <a:pt x="1495422" y="1174"/>
                    <a:pt x="1498120" y="3522"/>
                  </a:cubicBezTo>
                  <a:lnTo>
                    <a:pt x="1503840" y="8501"/>
                  </a:lnTo>
                  <a:cubicBezTo>
                    <a:pt x="1507666" y="12039"/>
                    <a:pt x="1514046" y="18406"/>
                    <a:pt x="1521303" y="25390"/>
                  </a:cubicBezTo>
                  <a:lnTo>
                    <a:pt x="1527870" y="31567"/>
                  </a:lnTo>
                  <a:lnTo>
                    <a:pt x="1539125" y="21034"/>
                  </a:lnTo>
                  <a:cubicBezTo>
                    <a:pt x="1546337" y="14124"/>
                    <a:pt x="1552563" y="7921"/>
                    <a:pt x="1555984" y="4751"/>
                  </a:cubicBezTo>
                  <a:lnTo>
                    <a:pt x="1557396" y="3522"/>
                  </a:lnTo>
                  <a:cubicBezTo>
                    <a:pt x="1560165" y="1112"/>
                    <a:pt x="1563817" y="-61"/>
                    <a:pt x="1567446" y="23"/>
                  </a:cubicBezTo>
                  <a:cubicBezTo>
                    <a:pt x="1567538" y="1"/>
                    <a:pt x="1567631" y="0"/>
                    <a:pt x="1567724" y="0"/>
                  </a:cubicBezTo>
                  <a:cubicBezTo>
                    <a:pt x="1571260" y="0"/>
                    <a:pt x="1574797" y="1174"/>
                    <a:pt x="1577496" y="3522"/>
                  </a:cubicBezTo>
                  <a:lnTo>
                    <a:pt x="1583216" y="8501"/>
                  </a:lnTo>
                  <a:cubicBezTo>
                    <a:pt x="1587041" y="12039"/>
                    <a:pt x="1593422" y="18406"/>
                    <a:pt x="1600679" y="25390"/>
                  </a:cubicBezTo>
                  <a:lnTo>
                    <a:pt x="1607245" y="31567"/>
                  </a:lnTo>
                  <a:lnTo>
                    <a:pt x="1618501" y="21034"/>
                  </a:lnTo>
                  <a:cubicBezTo>
                    <a:pt x="1625713" y="14124"/>
                    <a:pt x="1631938" y="7921"/>
                    <a:pt x="1635359" y="4751"/>
                  </a:cubicBezTo>
                  <a:lnTo>
                    <a:pt x="1636772" y="3522"/>
                  </a:lnTo>
                  <a:cubicBezTo>
                    <a:pt x="1639540" y="1112"/>
                    <a:pt x="1643193" y="-61"/>
                    <a:pt x="1646821" y="23"/>
                  </a:cubicBezTo>
                  <a:cubicBezTo>
                    <a:pt x="1646913" y="1"/>
                    <a:pt x="1647007" y="0"/>
                    <a:pt x="1647099" y="0"/>
                  </a:cubicBezTo>
                  <a:cubicBezTo>
                    <a:pt x="1650636" y="0"/>
                    <a:pt x="1654173" y="1174"/>
                    <a:pt x="1656871" y="3522"/>
                  </a:cubicBezTo>
                  <a:lnTo>
                    <a:pt x="1662591" y="8501"/>
                  </a:lnTo>
                  <a:cubicBezTo>
                    <a:pt x="1666417" y="12039"/>
                    <a:pt x="1672797" y="18406"/>
                    <a:pt x="1680055" y="25390"/>
                  </a:cubicBezTo>
                  <a:lnTo>
                    <a:pt x="1686621" y="31567"/>
                  </a:lnTo>
                  <a:lnTo>
                    <a:pt x="1697876" y="21034"/>
                  </a:lnTo>
                  <a:cubicBezTo>
                    <a:pt x="1705089" y="14124"/>
                    <a:pt x="1711314" y="7921"/>
                    <a:pt x="1714735" y="4751"/>
                  </a:cubicBezTo>
                  <a:lnTo>
                    <a:pt x="1716147" y="3522"/>
                  </a:lnTo>
                  <a:cubicBezTo>
                    <a:pt x="1718916" y="1112"/>
                    <a:pt x="1722569" y="-61"/>
                    <a:pt x="1726197" y="23"/>
                  </a:cubicBezTo>
                  <a:cubicBezTo>
                    <a:pt x="1726289" y="1"/>
                    <a:pt x="1726382" y="0"/>
                    <a:pt x="1726475" y="0"/>
                  </a:cubicBezTo>
                  <a:cubicBezTo>
                    <a:pt x="1730011" y="0"/>
                    <a:pt x="1733548" y="1174"/>
                    <a:pt x="1736247" y="3522"/>
                  </a:cubicBezTo>
                  <a:lnTo>
                    <a:pt x="1741967" y="8501"/>
                  </a:lnTo>
                  <a:cubicBezTo>
                    <a:pt x="1749618" y="15576"/>
                    <a:pt x="1767489" y="33969"/>
                    <a:pt x="1782155" y="45979"/>
                  </a:cubicBezTo>
                  <a:lnTo>
                    <a:pt x="1784371" y="47626"/>
                  </a:lnTo>
                  <a:lnTo>
                    <a:pt x="1784371" y="879668"/>
                  </a:lnTo>
                  <a:lnTo>
                    <a:pt x="0" y="879668"/>
                  </a:lnTo>
                  <a:lnTo>
                    <a:pt x="0" y="47626"/>
                  </a:lnTo>
                  <a:lnTo>
                    <a:pt x="8211" y="41556"/>
                  </a:lnTo>
                  <a:cubicBezTo>
                    <a:pt x="22946" y="29564"/>
                    <a:pt x="41007" y="11090"/>
                    <a:pt x="47848" y="4751"/>
                  </a:cubicBezTo>
                  <a:lnTo>
                    <a:pt x="49261" y="3522"/>
                  </a:lnTo>
                  <a:cubicBezTo>
                    <a:pt x="52030" y="1112"/>
                    <a:pt x="55682" y="-61"/>
                    <a:pt x="59310" y="23"/>
                  </a:cubicBezTo>
                  <a:cubicBezTo>
                    <a:pt x="59402" y="1"/>
                    <a:pt x="59496" y="0"/>
                    <a:pt x="59588" y="0"/>
                  </a:cubicBezTo>
                  <a:close/>
                </a:path>
              </a:pathLst>
            </a:cu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b="1" noProof="1"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古田会议</a:t>
              </a:r>
              <a:endParaRPr lang="zh-CN" altLang="en-US" sz="2800" b="1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endParaRPr>
            </a:p>
          </p:txBody>
        </p:sp>
        <p:pic>
          <p:nvPicPr>
            <p:cNvPr id="40967" name="图片 1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951014" y="4294381"/>
              <a:ext cx="3186983" cy="2204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0968" name="Text Box 10"/>
            <p:cNvSpPr txBox="1">
              <a:spLocks noChangeArrowheads="1"/>
            </p:cNvSpPr>
            <p:nvPr/>
          </p:nvSpPr>
          <p:spPr bwMode="auto">
            <a:xfrm>
              <a:off x="7429500" y="6100782"/>
              <a:ext cx="1714500" cy="39846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  <a:effectLst>
              <a:prstShdw prst="shdw13" dist="53882" dir="13500000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D31203"/>
                  </a:solidFill>
                  <a:latin typeface="Times New Roman" panose="02020603050405020304" pitchFamily="18" charset="0"/>
                </a:rPr>
                <a:t>古田会议会址</a:t>
              </a:r>
              <a:endParaRPr lang="zh-CN" altLang="en-US" sz="2000" b="1">
                <a:solidFill>
                  <a:srgbClr val="D31203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79388" y="3648075"/>
            <a:ext cx="5940425" cy="2346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b="1"/>
              <a:t>古田会议决议指出：“中国的红军是一个执行革命的政治任务的武装集团。”“军事只是完成政治任务的工具之一。”明确地规定了政治工作在军队中的地位和作用。因此，坚持无产阶级政党对军队的绝对领导，是人民军队建设的根本原则。 </a:t>
            </a:r>
            <a:endParaRPr lang="zh-CN" altLang="en-US" sz="2000" b="1"/>
          </a:p>
          <a:p>
            <a:pPr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CC0000"/>
                </a:solidFill>
              </a:rPr>
              <a:t>古田会议是党领导下的军队建设史上的里程碑。</a:t>
            </a:r>
            <a:endParaRPr lang="zh-CN" altLang="en-US" sz="2400" b="1">
              <a:solidFill>
                <a:srgbClr val="CC0000"/>
              </a:solidFill>
            </a:endParaRPr>
          </a:p>
        </p:txBody>
      </p:sp>
      <p:sp>
        <p:nvSpPr>
          <p:cNvPr id="99337" name="文本框 99336"/>
          <p:cNvSpPr txBox="1">
            <a:spLocks noChangeArrowheads="1"/>
          </p:cNvSpPr>
          <p:nvPr/>
        </p:nvSpPr>
        <p:spPr bwMode="auto">
          <a:xfrm>
            <a:off x="5292725" y="2422525"/>
            <a:ext cx="2665413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CC0000"/>
                </a:solidFill>
              </a:rPr>
              <a:t>思想建党、政治建军</a:t>
            </a:r>
            <a:endParaRPr lang="zh-CN" altLang="en-US" sz="2000" b="1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 bldLvl="0" animBg="1"/>
      <p:bldP spid="7" grpId="0"/>
      <p:bldP spid="9933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图片 41985" descr="革命根据地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593975" y="822325"/>
            <a:ext cx="6270625" cy="545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圆角矩形标注 41987"/>
          <p:cNvSpPr/>
          <p:nvPr/>
        </p:nvSpPr>
        <p:spPr>
          <a:xfrm>
            <a:off x="7210425" y="3811588"/>
            <a:ext cx="1654175" cy="652462"/>
          </a:xfrm>
          <a:prstGeom prst="wedgeRoundRectCallout">
            <a:avLst>
              <a:gd name="adj1" fmla="val -89447"/>
              <a:gd name="adj2" fmla="val -55550"/>
              <a:gd name="adj3" fmla="val 16667"/>
            </a:avLst>
          </a:prstGeom>
          <a:solidFill>
            <a:schemeClr val="accent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00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毛泽东朱德</a:t>
            </a:r>
            <a:r>
              <a:rPr lang="zh-CN" altLang="en-US" sz="20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中央</a:t>
            </a:r>
            <a:endParaRPr lang="zh-CN" altLang="en-US" sz="20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89" name="圆角矩形标注 41988"/>
          <p:cNvSpPr/>
          <p:nvPr/>
        </p:nvSpPr>
        <p:spPr>
          <a:xfrm>
            <a:off x="3338513" y="5111750"/>
            <a:ext cx="1550987" cy="803275"/>
          </a:xfrm>
          <a:prstGeom prst="wedgeRoundRectCallout">
            <a:avLst>
              <a:gd name="adj1" fmla="val -79021"/>
              <a:gd name="adj2" fmla="val -111422"/>
              <a:gd name="adj3" fmla="val 16667"/>
            </a:avLst>
          </a:prstGeom>
          <a:solidFill>
            <a:schemeClr val="accent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40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邓小平</a:t>
            </a:r>
            <a:r>
              <a:rPr lang="zh-CN" altLang="en-US" sz="24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等左右江</a:t>
            </a:r>
            <a:endParaRPr lang="zh-CN" altLang="en-US" sz="24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90" name="圆角矩形标注 41989"/>
          <p:cNvSpPr/>
          <p:nvPr/>
        </p:nvSpPr>
        <p:spPr>
          <a:xfrm>
            <a:off x="7207250" y="1358900"/>
            <a:ext cx="1508125" cy="777875"/>
          </a:xfrm>
          <a:prstGeom prst="wedgeRoundRectCallout">
            <a:avLst>
              <a:gd name="adj1" fmla="val -104568"/>
              <a:gd name="adj2" fmla="val 49695"/>
              <a:gd name="adj3" fmla="val 16667"/>
            </a:avLst>
          </a:prstGeom>
          <a:solidFill>
            <a:schemeClr val="accent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00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徐向前</a:t>
            </a:r>
            <a:endParaRPr lang="zh-CN" altLang="en-US" sz="2000" b="1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0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鄂豫皖</a:t>
            </a:r>
            <a:endParaRPr lang="zh-CN" altLang="en-US" sz="20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91" name="圆角矩形标注 41990"/>
          <p:cNvSpPr/>
          <p:nvPr/>
        </p:nvSpPr>
        <p:spPr>
          <a:xfrm>
            <a:off x="6638925" y="4968875"/>
            <a:ext cx="1654175" cy="457200"/>
          </a:xfrm>
          <a:prstGeom prst="wedgeRoundRectCallout">
            <a:avLst>
              <a:gd name="adj1" fmla="val -48403"/>
              <a:gd name="adj2" fmla="val -103787"/>
              <a:gd name="adj3" fmla="val 16667"/>
            </a:avLst>
          </a:prstGeom>
          <a:solidFill>
            <a:schemeClr val="accent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4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海陆丰</a:t>
            </a:r>
            <a:endParaRPr lang="zh-CN" altLang="en-US" sz="24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92" name="圆角矩形标注 41991"/>
          <p:cNvSpPr/>
          <p:nvPr/>
        </p:nvSpPr>
        <p:spPr>
          <a:xfrm>
            <a:off x="3476625" y="3316288"/>
            <a:ext cx="1673225" cy="674687"/>
          </a:xfrm>
          <a:prstGeom prst="wedgeRoundRectCallout">
            <a:avLst>
              <a:gd name="adj1" fmla="val 88420"/>
              <a:gd name="adj2" fmla="val -118426"/>
              <a:gd name="adj3" fmla="val 16667"/>
            </a:avLst>
          </a:prstGeom>
          <a:solidFill>
            <a:schemeClr val="accent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00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彭德怀</a:t>
            </a:r>
            <a:r>
              <a:rPr lang="zh-CN" altLang="en-US" sz="20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等湘鄂赣</a:t>
            </a:r>
            <a:endParaRPr lang="zh-CN" altLang="en-US" sz="20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93" name="圆角矩形标注 41992"/>
          <p:cNvSpPr/>
          <p:nvPr/>
        </p:nvSpPr>
        <p:spPr>
          <a:xfrm>
            <a:off x="3717925" y="4168775"/>
            <a:ext cx="1812925" cy="481013"/>
          </a:xfrm>
          <a:prstGeom prst="wedgeRoundRectCallout">
            <a:avLst>
              <a:gd name="adj1" fmla="val 71199"/>
              <a:gd name="adj2" fmla="val -133551"/>
              <a:gd name="adj3" fmla="val 16667"/>
            </a:avLst>
          </a:prstGeom>
          <a:solidFill>
            <a:schemeClr val="accent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0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王首道等湘赣</a:t>
            </a:r>
            <a:endParaRPr lang="zh-CN" altLang="en-US" sz="20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94" name="圆角矩形标注 41993"/>
          <p:cNvSpPr/>
          <p:nvPr/>
        </p:nvSpPr>
        <p:spPr>
          <a:xfrm>
            <a:off x="7743825" y="2525713"/>
            <a:ext cx="1120775" cy="790575"/>
          </a:xfrm>
          <a:prstGeom prst="wedgeRoundRectCallout">
            <a:avLst>
              <a:gd name="adj1" fmla="val -94305"/>
              <a:gd name="adj2" fmla="val 9277"/>
              <a:gd name="adj3" fmla="val 16667"/>
            </a:avLst>
          </a:prstGeom>
          <a:solidFill>
            <a:schemeClr val="accent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00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方志敏</a:t>
            </a:r>
            <a:r>
              <a:rPr lang="zh-CN" altLang="en-US" sz="20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闽浙赣</a:t>
            </a:r>
            <a:endParaRPr lang="zh-CN" altLang="en-US" sz="20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95" name="圆角矩形标注 41994"/>
          <p:cNvSpPr/>
          <p:nvPr/>
        </p:nvSpPr>
        <p:spPr>
          <a:xfrm>
            <a:off x="4235450" y="349250"/>
            <a:ext cx="4579938" cy="473075"/>
          </a:xfrm>
          <a:prstGeom prst="wedgeRoundRectCallout">
            <a:avLst>
              <a:gd name="adj1" fmla="val -40363"/>
              <a:gd name="adj2" fmla="val 238590"/>
              <a:gd name="adj3" fmla="val 16667"/>
            </a:avLst>
          </a:prstGeom>
          <a:solidFill>
            <a:schemeClr val="accent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00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贺龙</a:t>
            </a:r>
            <a:r>
              <a:rPr lang="zh-CN" altLang="en-US" sz="20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等湘鄂西、湘鄂边、洪湖</a:t>
            </a:r>
            <a:endParaRPr lang="zh-CN" altLang="en-US" sz="20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96" name="圆角矩形标注 41995"/>
          <p:cNvSpPr/>
          <p:nvPr/>
        </p:nvSpPr>
        <p:spPr>
          <a:xfrm>
            <a:off x="2593975" y="2216150"/>
            <a:ext cx="1123950" cy="466725"/>
          </a:xfrm>
          <a:prstGeom prst="wedgeRoundRectCallout">
            <a:avLst>
              <a:gd name="adj1" fmla="val 18259"/>
              <a:gd name="adj2" fmla="val -171148"/>
              <a:gd name="adj3" fmla="val 16667"/>
            </a:avLst>
          </a:prstGeom>
          <a:solidFill>
            <a:schemeClr val="accent5">
              <a:lumMod val="9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32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川陕</a:t>
            </a:r>
            <a:endParaRPr lang="zh-CN" altLang="en-US" sz="32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7657" name="AutoShape 9"/>
          <p:cNvSpPr>
            <a:spLocks noChangeArrowheads="1"/>
          </p:cNvSpPr>
          <p:nvPr/>
        </p:nvSpPr>
        <p:spPr bwMode="auto">
          <a:xfrm rot="3660000">
            <a:off x="5064125" y="3113088"/>
            <a:ext cx="1609725" cy="869950"/>
          </a:xfrm>
          <a:prstGeom prst="wave">
            <a:avLst>
              <a:gd name="adj1" fmla="val 20644"/>
              <a:gd name="adj2" fmla="val -10000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FF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井冈山</a:t>
            </a:r>
            <a:endParaRPr lang="zh-CN" altLang="en-US" sz="2800" b="1">
              <a:solidFill>
                <a:srgbClr val="FFFF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9701" name="Text Box 6"/>
          <p:cNvSpPr txBox="1">
            <a:spLocks noChangeArrowheads="1"/>
          </p:cNvSpPr>
          <p:nvPr/>
        </p:nvSpPr>
        <p:spPr bwMode="auto">
          <a:xfrm>
            <a:off x="279400" y="884238"/>
            <a:ext cx="2244725" cy="3784600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D31203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到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1930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年，全国各地创建了大小十几块革命根据地。其中以红四军为主在赣南、闽西建立的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中央革命根据地面积最大</a:t>
            </a:r>
            <a:r>
              <a:rPr lang="zh-CN" altLang="en-US" sz="24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altLang="en-US" sz="240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宋体" panose="02010600030101010101" pitchFamily="2" charset="-122"/>
              </a:rPr>
              <a:t>    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97294" name="文本框 2"/>
          <p:cNvSpPr txBox="1">
            <a:spLocks noChangeArrowheads="1"/>
          </p:cNvSpPr>
          <p:nvPr/>
        </p:nvSpPr>
        <p:spPr bwMode="auto">
          <a:xfrm>
            <a:off x="2987675" y="2708275"/>
            <a:ext cx="5892800" cy="1565275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</a:t>
            </a:r>
            <a:r>
              <a:rPr lang="zh-CN" altLang="en-US" sz="4800" b="1"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星星之火，</a:t>
            </a:r>
            <a:endParaRPr lang="zh-CN" altLang="en-US" sz="4800" b="1">
              <a:solidFill>
                <a:srgbClr val="CC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800" b="1"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可以燎原！</a:t>
            </a:r>
            <a:endParaRPr lang="zh-CN" altLang="en-US" sz="4800" b="1">
              <a:solidFill>
                <a:srgbClr val="CC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59769" name="Text Box 25"/>
          <p:cNvSpPr txBox="1">
            <a:spLocks noChangeArrowheads="1"/>
          </p:cNvSpPr>
          <p:nvPr/>
        </p:nvSpPr>
        <p:spPr bwMode="auto">
          <a:xfrm>
            <a:off x="2565400" y="6237288"/>
            <a:ext cx="6075363" cy="5826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1928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～</a:t>
            </a: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1930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年农村革命根据地图</a:t>
            </a:r>
            <a:endParaRPr kumimoji="1" lang="zh-CN" altLang="en-US" sz="32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97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bldLvl="0" animBg="1"/>
      <p:bldP spid="41989" grpId="0" bldLvl="0" animBg="1"/>
      <p:bldP spid="41990" grpId="0" bldLvl="0" animBg="1"/>
      <p:bldP spid="41991" grpId="0" bldLvl="0" animBg="1"/>
      <p:bldP spid="41992" grpId="0" bldLvl="0" animBg="1"/>
      <p:bldP spid="41993" grpId="0" bldLvl="0" animBg="1"/>
      <p:bldP spid="41994" grpId="0" bldLvl="0" animBg="1"/>
      <p:bldP spid="41995" grpId="0" bldLvl="0" animBg="1"/>
      <p:bldP spid="41996" grpId="0" bldLvl="0" animBg="1"/>
      <p:bldP spid="27657" grpId="0" bldLvl="0" animBg="1"/>
      <p:bldP spid="29701" grpId="0" bldLvl="0" animBg="1"/>
      <p:bldP spid="97294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日期占位符 3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buFont typeface="Arial" panose="020B0604020202020204" pitchFamily="34" charset="0"/>
              <a:buNone/>
            </a:pPr>
            <a:fld id="{BA1C59DA-B3BF-4345-8637-295E7E814E48}" type="datetime1">
              <a:rPr lang="en-US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0" name="灯片编号占位符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fld id="{AEC669DB-13EF-4C27-AECF-393B700F448F}" type="slidenum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38125" y="568325"/>
            <a:ext cx="8650288" cy="156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7" name="图片 77826" descr="11184215053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0" y="2135188"/>
            <a:ext cx="4044950" cy="446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4387850" y="2509838"/>
            <a:ext cx="4214813" cy="40306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/>
              <a:t>一、需要革命阵地，即建立农村革命根据地；二、需要人民群众支持，即在根据地进行土地革命。三、需要进行武装斗争，由中国共产党领导军队进行武装斗争。</a:t>
            </a:r>
            <a:endParaRPr lang="zh-CN" altLang="en-US" sz="32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" fill="hold"/>
                                        <p:tgtEl>
                                          <p:spTgt spid="7782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矩形 7174"/>
          <p:cNvSpPr>
            <a:spLocks noChangeArrowheads="1"/>
          </p:cNvSpPr>
          <p:nvPr/>
        </p:nvSpPr>
        <p:spPr bwMode="auto">
          <a:xfrm>
            <a:off x="90488" y="555625"/>
            <a:ext cx="3852862" cy="477838"/>
          </a:xfrm>
          <a:prstGeom prst="rect">
            <a:avLst/>
          </a:prstGeom>
          <a:noFill/>
          <a:ln w="38100">
            <a:solidFill>
              <a:srgbClr val="00CC00"/>
            </a:solidFill>
            <a:beve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中华苏维埃政府成立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7" name="文本框 41986"/>
          <p:cNvSpPr txBox="1"/>
          <p:nvPr/>
        </p:nvSpPr>
        <p:spPr>
          <a:xfrm>
            <a:off x="269875" y="1176338"/>
            <a:ext cx="8259763" cy="138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方正小标宋简体" pitchFamily="2" charset="-122"/>
                <a:ea typeface="方正小标宋简体" pitchFamily="2" charset="-122"/>
              </a:rPr>
              <a:t>     </a:t>
            </a:r>
            <a:r>
              <a:rPr 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1931</a:t>
            </a: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年冬，中华苏维埃第一次全国代表大会在江西瑞金召开。会议宣布成立</a:t>
            </a: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中华苏维埃共和国临时政府</a:t>
            </a: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，定都瑞金，</a:t>
            </a: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毛泽东</a:t>
            </a: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</a:rPr>
              <a:t>当选为临时中央政府主席。</a:t>
            </a:r>
            <a:endParaRPr lang="zh-CN" altLang="en-US" sz="28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仿宋_GB2312" charset="-122"/>
              <a:ea typeface="仿宋_GB2312" charset="-122"/>
            </a:endParaRPr>
          </a:p>
        </p:txBody>
      </p:sp>
      <p:pic>
        <p:nvPicPr>
          <p:cNvPr id="31747" name="图片 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98450" y="2600325"/>
            <a:ext cx="5534025" cy="348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21" name="文本框 38920"/>
          <p:cNvSpPr txBox="1"/>
          <p:nvPr/>
        </p:nvSpPr>
        <p:spPr>
          <a:xfrm>
            <a:off x="958850" y="6091238"/>
            <a:ext cx="359886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400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anose="02010601030101010101" pitchFamily="2" charset="-122"/>
              </a:rPr>
              <a:t>瑞金临时中央政府大礼堂</a:t>
            </a:r>
            <a:endParaRPr lang="zh-CN" altLang="en-US" sz="2400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姚体" panose="02010601030101010101" pitchFamily="2" charset="-122"/>
            </a:endParaRPr>
          </a:p>
        </p:txBody>
      </p:sp>
      <p:pic>
        <p:nvPicPr>
          <p:cNvPr id="31749" name="图片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57900" y="2600325"/>
            <a:ext cx="2752725" cy="346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/>
          <p:cNvSpPr txBox="1"/>
          <p:nvPr/>
        </p:nvSpPr>
        <p:spPr>
          <a:xfrm>
            <a:off x="6600825" y="6073775"/>
            <a:ext cx="179546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400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anose="02010601030101010101" pitchFamily="2" charset="-122"/>
              </a:rPr>
              <a:t>毛泽东主席</a:t>
            </a:r>
            <a:endParaRPr lang="zh-CN" altLang="en-US" sz="2400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38921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矩形 102401"/>
          <p:cNvSpPr>
            <a:spLocks noChangeArrowheads="1"/>
          </p:cNvSpPr>
          <p:nvPr/>
        </p:nvSpPr>
        <p:spPr bwMode="auto">
          <a:xfrm>
            <a:off x="0" y="0"/>
            <a:ext cx="9144000" cy="1844675"/>
          </a:xfrm>
          <a:prstGeom prst="rect">
            <a:avLst/>
          </a:prstGeom>
          <a:gradFill rotWithShape="1">
            <a:gsLst>
              <a:gs pos="0">
                <a:schemeClr val="accent1">
                  <a:alpha val="39998"/>
                </a:schemeClr>
              </a:gs>
              <a:gs pos="100000">
                <a:srgbClr val="C1DAF2">
                  <a:alpha val="0"/>
                </a:srgbClr>
              </a:gs>
            </a:gsLst>
            <a:lin ang="54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zh-CN"/>
          </a:p>
        </p:txBody>
      </p:sp>
      <p:sp>
        <p:nvSpPr>
          <p:cNvPr id="102403" name="标题 102402"/>
          <p:cNvSpPr>
            <a:spLocks noGrp="1"/>
          </p:cNvSpPr>
          <p:nvPr>
            <p:ph type="ctrTitle"/>
          </p:nvPr>
        </p:nvSpPr>
        <p:spPr>
          <a:xfrm>
            <a:off x="466725" y="2292350"/>
            <a:ext cx="8208963" cy="1470025"/>
          </a:xfrm>
        </p:spPr>
        <p:txBody>
          <a:bodyPr/>
          <a:lstStyle/>
          <a:p>
            <a:pPr algn="l" eaLnBrk="1" hangingPunct="1">
              <a:lnSpc>
                <a:spcPct val="120000"/>
              </a:lnSpc>
              <a:buSzPct val="100000"/>
              <a:buFont typeface="Arial" panose="020B0604020202020204" pitchFamily="34" charset="0"/>
              <a:buNone/>
              <a:defRPr/>
            </a:pPr>
            <a:r>
              <a:rPr lang="en-US" altLang="zh-CN" b="1" noProof="1">
                <a:effectLst>
                  <a:outerShdw blurRad="38100" dist="38100" dir="2700000">
                    <a:srgbClr val="C0C0C0"/>
                  </a:outerShdw>
                </a:effectLst>
                <a:ea typeface="微软雅黑" panose="020B0503020204020204" charset="-122"/>
              </a:rPr>
              <a:t>       </a:t>
            </a:r>
            <a:r>
              <a:rPr lang="zh-CN" altLang="en-US" sz="5200" b="1" noProof="1">
                <a:effectLst>
                  <a:outerShdw blurRad="38100" dist="38100" dir="2700000">
                    <a:srgbClr val="C0C0C0"/>
                  </a:outerShdw>
                </a:effectLst>
                <a:ea typeface="微软雅黑" panose="020B0503020204020204" charset="-122"/>
              </a:rPr>
              <a:t>星星之火，可以燎原。</a:t>
            </a:r>
            <a:br>
              <a:rPr lang="zh-CN" altLang="en-US" sz="5200" b="1" dirty="0">
                <a:effectLst>
                  <a:outerShdw blurRad="38100" dist="38100" dir="2700000">
                    <a:srgbClr val="C0C0C0"/>
                  </a:outerShdw>
                </a:effectLst>
                <a:ea typeface="微软雅黑" panose="020B0503020204020204" charset="-122"/>
              </a:rPr>
            </a:br>
            <a:r>
              <a:rPr lang="zh-CN" altLang="en-US" sz="5200" b="1" noProof="1">
                <a:effectLst>
                  <a:outerShdw blurRad="38100" dist="38100" dir="2700000">
                    <a:srgbClr val="C0C0C0"/>
                  </a:outerShdw>
                </a:effectLst>
                <a:ea typeface="微软雅黑" panose="020B0503020204020204" charset="-122"/>
              </a:rPr>
              <a:t>                    </a:t>
            </a:r>
            <a:r>
              <a:rPr lang="en-US" altLang="zh-CN" sz="5200" b="1" noProof="1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r>
              <a:rPr lang="zh-CN" altLang="en-US" sz="5200" b="1" noProof="1">
                <a:effectLst>
                  <a:outerShdw blurRad="38100" dist="38100" dir="2700000">
                    <a:srgbClr val="C0C0C0"/>
                  </a:outerShdw>
                </a:effectLst>
                <a:ea typeface="微软雅黑" panose="020B0503020204020204" charset="-122"/>
              </a:rPr>
              <a:t>毛泽东</a:t>
            </a:r>
            <a:endParaRPr lang="zh-CN" altLang="en-US" noProof="1"/>
          </a:p>
        </p:txBody>
      </p:sp>
      <p:sp>
        <p:nvSpPr>
          <p:cNvPr id="45059" name="椭圆 102406"/>
          <p:cNvSpPr>
            <a:spLocks noChangeArrowheads="1"/>
          </p:cNvSpPr>
          <p:nvPr/>
        </p:nvSpPr>
        <p:spPr bwMode="auto">
          <a:xfrm>
            <a:off x="4067175" y="4292600"/>
            <a:ext cx="288925" cy="288925"/>
          </a:xfrm>
          <a:prstGeom prst="ellipse">
            <a:avLst/>
          </a:prstGeom>
          <a:solidFill>
            <a:schemeClr val="bg1">
              <a:alpha val="16862"/>
            </a:schemeClr>
          </a:solidFill>
          <a:ln w="3175">
            <a:solidFill>
              <a:schemeClr val="bg1"/>
            </a:solidFill>
            <a:round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zh-CN"/>
          </a:p>
        </p:txBody>
      </p:sp>
      <p:sp>
        <p:nvSpPr>
          <p:cNvPr id="45060" name="椭圆 102407"/>
          <p:cNvSpPr>
            <a:spLocks noChangeArrowheads="1"/>
          </p:cNvSpPr>
          <p:nvPr/>
        </p:nvSpPr>
        <p:spPr bwMode="auto">
          <a:xfrm>
            <a:off x="2555875" y="5805488"/>
            <a:ext cx="288925" cy="288925"/>
          </a:xfrm>
          <a:prstGeom prst="ellipse">
            <a:avLst/>
          </a:prstGeom>
          <a:solidFill>
            <a:schemeClr val="bg1">
              <a:alpha val="16862"/>
            </a:schemeClr>
          </a:solidFill>
          <a:ln w="3175">
            <a:solidFill>
              <a:schemeClr val="bg1"/>
            </a:solidFill>
            <a:round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zh-CN"/>
          </a:p>
        </p:txBody>
      </p:sp>
      <p:sp>
        <p:nvSpPr>
          <p:cNvPr id="45061" name="椭圆 102408"/>
          <p:cNvSpPr>
            <a:spLocks noChangeArrowheads="1"/>
          </p:cNvSpPr>
          <p:nvPr/>
        </p:nvSpPr>
        <p:spPr bwMode="auto">
          <a:xfrm>
            <a:off x="1403350" y="4508500"/>
            <a:ext cx="247650" cy="250825"/>
          </a:xfrm>
          <a:prstGeom prst="ellipse">
            <a:avLst/>
          </a:prstGeom>
          <a:solidFill>
            <a:srgbClr val="FFFFFF">
              <a:alpha val="20000"/>
            </a:srgbClr>
          </a:solidFill>
          <a:ln w="9525">
            <a:solidFill>
              <a:srgbClr val="FFFFFF">
                <a:alpha val="50195"/>
              </a:srgbClr>
            </a:solidFill>
            <a:round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zh-CN"/>
          </a:p>
        </p:txBody>
      </p:sp>
      <p:sp>
        <p:nvSpPr>
          <p:cNvPr id="34822" name="椭圆 2053" descr="南昌起义"/>
          <p:cNvSpPr/>
          <p:nvPr/>
        </p:nvSpPr>
        <p:spPr>
          <a:xfrm>
            <a:off x="4641850" y="5300663"/>
            <a:ext cx="1152525" cy="1152525"/>
          </a:xfrm>
          <a:prstGeom prst="ellipse">
            <a:avLst/>
          </a:prstGeom>
          <a:blipFill rotWithShape="1">
            <a:blip r:embed="rId1"/>
            <a:stretch>
              <a:fillRect/>
            </a:stretch>
          </a:blip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3" name="椭圆 2056" descr="遵义会议地址"/>
          <p:cNvSpPr/>
          <p:nvPr/>
        </p:nvSpPr>
        <p:spPr>
          <a:xfrm>
            <a:off x="6083300" y="5300663"/>
            <a:ext cx="1152525" cy="1152525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4" name="椭圆 2057" descr="红军三大主力会师小图"/>
          <p:cNvSpPr/>
          <p:nvPr/>
        </p:nvSpPr>
        <p:spPr>
          <a:xfrm>
            <a:off x="7523163" y="5300663"/>
            <a:ext cx="1152525" cy="1152525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4" name="文本框 107523"/>
          <p:cNvSpPr txBox="1">
            <a:spLocks noChangeArrowheads="1"/>
          </p:cNvSpPr>
          <p:nvPr/>
        </p:nvSpPr>
        <p:spPr bwMode="auto">
          <a:xfrm>
            <a:off x="107950" y="2205038"/>
            <a:ext cx="1800225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/>
              <a:t>大革命失败</a:t>
            </a:r>
            <a:endParaRPr lang="zh-CN" altLang="en-US" sz="2000" b="1"/>
          </a:p>
        </p:txBody>
      </p:sp>
      <p:sp>
        <p:nvSpPr>
          <p:cNvPr id="47106" name="直接连接符 107524"/>
          <p:cNvSpPr>
            <a:spLocks noChangeShapeType="1"/>
          </p:cNvSpPr>
          <p:nvPr/>
        </p:nvSpPr>
        <p:spPr bwMode="auto">
          <a:xfrm>
            <a:off x="1476375" y="2492375"/>
            <a:ext cx="10080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7526" name="文本框 107525"/>
          <p:cNvSpPr txBox="1">
            <a:spLocks noChangeArrowheads="1"/>
          </p:cNvSpPr>
          <p:nvPr/>
        </p:nvSpPr>
        <p:spPr bwMode="auto">
          <a:xfrm>
            <a:off x="1547813" y="1773238"/>
            <a:ext cx="86360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/>
              <a:t>武装反抗</a:t>
            </a:r>
            <a:endParaRPr lang="zh-CN" altLang="en-US" sz="2000" b="1"/>
          </a:p>
        </p:txBody>
      </p:sp>
      <p:sp>
        <p:nvSpPr>
          <p:cNvPr id="47108" name="左大括号 107526"/>
          <p:cNvSpPr/>
          <p:nvPr/>
        </p:nvSpPr>
        <p:spPr bwMode="auto">
          <a:xfrm>
            <a:off x="2555875" y="1773238"/>
            <a:ext cx="215900" cy="1223962"/>
          </a:xfrm>
          <a:prstGeom prst="leftBrace">
            <a:avLst>
              <a:gd name="adj1" fmla="val 47216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07528" name="文本框 107527"/>
          <p:cNvSpPr txBox="1">
            <a:spLocks noChangeArrowheads="1"/>
          </p:cNvSpPr>
          <p:nvPr/>
        </p:nvSpPr>
        <p:spPr bwMode="auto">
          <a:xfrm>
            <a:off x="2771775" y="1773238"/>
            <a:ext cx="1223963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/>
              <a:t>南昌起义</a:t>
            </a:r>
            <a:endParaRPr lang="zh-CN" altLang="en-US" sz="2000" b="1"/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/>
              <a:t>八七会议</a:t>
            </a:r>
            <a:endParaRPr lang="zh-CN" altLang="en-US" sz="2000" b="1"/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/>
              <a:t>秋收起义</a:t>
            </a:r>
            <a:endParaRPr lang="zh-CN" altLang="en-US" sz="2000" b="1"/>
          </a:p>
        </p:txBody>
      </p:sp>
      <p:sp>
        <p:nvSpPr>
          <p:cNvPr id="47110" name="直接连接符 107528"/>
          <p:cNvSpPr>
            <a:spLocks noChangeShapeType="1"/>
          </p:cNvSpPr>
          <p:nvPr/>
        </p:nvSpPr>
        <p:spPr bwMode="auto">
          <a:xfrm>
            <a:off x="3995738" y="2349500"/>
            <a:ext cx="649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7530" name="文本框 107529"/>
          <p:cNvSpPr txBox="1">
            <a:spLocks noChangeArrowheads="1"/>
          </p:cNvSpPr>
          <p:nvPr/>
        </p:nvSpPr>
        <p:spPr bwMode="auto">
          <a:xfrm>
            <a:off x="3995738" y="1844675"/>
            <a:ext cx="792162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/>
              <a:t>受挫</a:t>
            </a:r>
            <a:endParaRPr lang="zh-CN" altLang="en-US" sz="2000" b="1"/>
          </a:p>
        </p:txBody>
      </p:sp>
      <p:sp>
        <p:nvSpPr>
          <p:cNvPr id="107531" name="文本框 107530"/>
          <p:cNvSpPr txBox="1">
            <a:spLocks noChangeArrowheads="1"/>
          </p:cNvSpPr>
          <p:nvPr/>
        </p:nvSpPr>
        <p:spPr bwMode="auto">
          <a:xfrm>
            <a:off x="4643438" y="2133600"/>
            <a:ext cx="7921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/>
              <a:t>进军农村</a:t>
            </a:r>
            <a:endParaRPr lang="zh-CN" altLang="en-US" sz="2000" b="1"/>
          </a:p>
        </p:txBody>
      </p:sp>
      <p:sp>
        <p:nvSpPr>
          <p:cNvPr id="47113" name="左大括号 107531"/>
          <p:cNvSpPr/>
          <p:nvPr/>
        </p:nvSpPr>
        <p:spPr bwMode="auto">
          <a:xfrm>
            <a:off x="5292725" y="1700213"/>
            <a:ext cx="215900" cy="1585912"/>
          </a:xfrm>
          <a:prstGeom prst="leftBrace">
            <a:avLst>
              <a:gd name="adj1" fmla="val 61179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07533" name="文本框 107532"/>
          <p:cNvSpPr txBox="1">
            <a:spLocks noChangeArrowheads="1"/>
          </p:cNvSpPr>
          <p:nvPr/>
        </p:nvSpPr>
        <p:spPr bwMode="auto">
          <a:xfrm>
            <a:off x="5580063" y="1628775"/>
            <a:ext cx="1728787" cy="1768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/>
              <a:t>创建根据地</a:t>
            </a:r>
            <a:endParaRPr lang="zh-CN" altLang="en-US" sz="2000" b="1"/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/>
              <a:t>进行武装斗争</a:t>
            </a:r>
            <a:endParaRPr lang="zh-CN" altLang="en-US" sz="2000" b="1"/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/>
              <a:t>进行土地革命</a:t>
            </a:r>
            <a:endParaRPr lang="zh-CN" altLang="en-US" sz="2000" b="1"/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/>
              <a:t>建立红色政权</a:t>
            </a:r>
            <a:endParaRPr lang="zh-CN" altLang="en-US" sz="2000" b="1"/>
          </a:p>
        </p:txBody>
      </p:sp>
      <p:sp>
        <p:nvSpPr>
          <p:cNvPr id="47115" name="直接连接符 107533"/>
          <p:cNvSpPr>
            <a:spLocks noChangeShapeType="1"/>
          </p:cNvSpPr>
          <p:nvPr/>
        </p:nvSpPr>
        <p:spPr bwMode="auto">
          <a:xfrm>
            <a:off x="7235825" y="2420938"/>
            <a:ext cx="649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7535" name="文本框 107534"/>
          <p:cNvSpPr txBox="1">
            <a:spLocks noChangeArrowheads="1"/>
          </p:cNvSpPr>
          <p:nvPr/>
        </p:nvSpPr>
        <p:spPr bwMode="auto">
          <a:xfrm>
            <a:off x="7812088" y="2060575"/>
            <a:ext cx="10080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/>
              <a:t>工农武装割据</a:t>
            </a:r>
            <a:endParaRPr lang="zh-CN" altLang="en-US" sz="2000" b="1"/>
          </a:p>
        </p:txBody>
      </p:sp>
      <p:sp>
        <p:nvSpPr>
          <p:cNvPr id="47117" name="直接连接符 107535"/>
          <p:cNvSpPr>
            <a:spLocks noChangeShapeType="1"/>
          </p:cNvSpPr>
          <p:nvPr/>
        </p:nvSpPr>
        <p:spPr bwMode="auto">
          <a:xfrm flipV="1">
            <a:off x="684213" y="5300663"/>
            <a:ext cx="763270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7537" name="文本框 107536"/>
          <p:cNvSpPr txBox="1">
            <a:spLocks noChangeArrowheads="1"/>
          </p:cNvSpPr>
          <p:nvPr/>
        </p:nvSpPr>
        <p:spPr bwMode="auto">
          <a:xfrm>
            <a:off x="2590800" y="4581525"/>
            <a:ext cx="65532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/>
              <a:t>井冈山道路</a:t>
            </a:r>
            <a:endParaRPr lang="zh-CN" altLang="en-US" sz="3600" b="1"/>
          </a:p>
        </p:txBody>
      </p:sp>
      <p:sp>
        <p:nvSpPr>
          <p:cNvPr id="47119" name="文本框 107537"/>
          <p:cNvSpPr txBox="1">
            <a:spLocks noChangeArrowheads="1"/>
          </p:cNvSpPr>
          <p:nvPr/>
        </p:nvSpPr>
        <p:spPr bwMode="auto">
          <a:xfrm>
            <a:off x="395288" y="5661025"/>
            <a:ext cx="7489825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zh-CN"/>
          </a:p>
        </p:txBody>
      </p:sp>
      <p:sp>
        <p:nvSpPr>
          <p:cNvPr id="107539" name="文本框 107538"/>
          <p:cNvSpPr txBox="1">
            <a:spLocks noChangeArrowheads="1"/>
          </p:cNvSpPr>
          <p:nvPr/>
        </p:nvSpPr>
        <p:spPr bwMode="auto">
          <a:xfrm>
            <a:off x="0" y="5516563"/>
            <a:ext cx="8569325" cy="822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/>
              <a:t>在中国共产党领导下，开辟了一条工农武装割据、农村包围城市、武装夺取政权的道路。</a:t>
            </a:r>
            <a:endParaRPr lang="zh-CN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4" grpId="0"/>
      <p:bldP spid="107526" grpId="0"/>
      <p:bldP spid="107528" grpId="0"/>
      <p:bldP spid="107530" grpId="0"/>
      <p:bldP spid="107531" grpId="0"/>
      <p:bldP spid="107533" grpId="0"/>
      <p:bldP spid="107535" grpId="0"/>
      <p:bldP spid="107537" grpId="0"/>
      <p:bldP spid="10753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标题 10035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胜利之路</a:t>
            </a:r>
            <a:r>
              <a:rPr lang="en-US" altLang="zh-CN" smtClean="0"/>
              <a:t>——</a:t>
            </a:r>
            <a:r>
              <a:rPr lang="zh-CN" altLang="en-US" smtClean="0"/>
              <a:t>井冈山道路</a:t>
            </a:r>
            <a:endParaRPr lang="zh-CN" altLang="en-US" smtClean="0"/>
          </a:p>
        </p:txBody>
      </p:sp>
      <p:sp>
        <p:nvSpPr>
          <p:cNvPr id="48130" name="文本占位符 10035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100356" name="文本框 100355"/>
          <p:cNvSpPr txBox="1">
            <a:spLocks noChangeArrowheads="1"/>
          </p:cNvSpPr>
          <p:nvPr/>
        </p:nvSpPr>
        <p:spPr bwMode="auto">
          <a:xfrm>
            <a:off x="900113" y="2636838"/>
            <a:ext cx="7786687" cy="34083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        </a:t>
            </a:r>
            <a:r>
              <a:rPr lang="zh-CN" altLang="en-US" sz="2800" b="1"/>
              <a:t>我们党团结带领人民找到了一条以</a:t>
            </a:r>
            <a:r>
              <a:rPr lang="zh-CN" altLang="en-US" sz="2800" b="1">
                <a:solidFill>
                  <a:srgbClr val="CC0000"/>
                </a:solidFill>
              </a:rPr>
              <a:t>农村包围城市、武装夺取政权的正确革命道路</a:t>
            </a:r>
            <a:r>
              <a:rPr lang="zh-CN" altLang="en-US" sz="2800" b="1"/>
              <a:t>，进行了二十八年浴血奋战，完成了新民主主义革命，一九四九年建立了中华人民共和国，实现了中国从几千年封建专制政治向人民民主的伟大飞跃。                                         </a:t>
            </a:r>
            <a:endParaRPr lang="zh-CN" altLang="en-US" sz="2800" b="1"/>
          </a:p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b="1"/>
              <a:t> </a:t>
            </a:r>
            <a:r>
              <a:rPr lang="en-US" altLang="zh-CN" sz="2800" b="1"/>
              <a:t>——</a:t>
            </a:r>
            <a:r>
              <a:rPr lang="zh-CN" altLang="en-US" sz="2800" b="1"/>
              <a:t>习近平十九大报告</a:t>
            </a:r>
            <a:endParaRPr lang="zh-CN" altLang="en-US" sz="2800" b="1"/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4" grpId="0"/>
      <p:bldP spid="10035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矩形 89089"/>
          <p:cNvSpPr>
            <a:spLocks noChangeArrowheads="1"/>
          </p:cNvSpPr>
          <p:nvPr/>
        </p:nvSpPr>
        <p:spPr bwMode="auto">
          <a:xfrm>
            <a:off x="144463" y="763588"/>
            <a:ext cx="8820150" cy="52625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宋体" panose="02010600030101010101" pitchFamily="2" charset="-122"/>
              </a:rPr>
              <a:t>1</a:t>
            </a:r>
            <a:r>
              <a:rPr lang="zh-CN" altLang="en-US" sz="2800" b="1">
                <a:latin typeface="宋体" panose="02010600030101010101" pitchFamily="2" charset="-122"/>
              </a:rPr>
              <a:t>．</a:t>
            </a:r>
            <a:r>
              <a:rPr lang="zh-CN" altLang="en-US" sz="2800" b="1"/>
              <a:t>胡锦涛总书记说：“这个伟大的事件，以打响武装反抗国民党反动派第一枪的英雄壮举，以党独立领导的新型人民军队诞生的重要标志，载入了中国革命史册。”“这个伟大的事件”是（   ）</a:t>
            </a:r>
            <a:endParaRPr lang="zh-CN" altLang="en-US" sz="2800" b="1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/>
              <a:t>A.北伐战争    B.南昌起义   </a:t>
            </a:r>
            <a:endParaRPr lang="zh-CN" altLang="en-US" sz="2800" b="1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/>
              <a:t>C.秋收起义   D.井冈山会师</a:t>
            </a:r>
            <a:endParaRPr lang="zh-CN" altLang="en-US" sz="2800" b="1"/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宋体" panose="02010600030101010101" pitchFamily="2" charset="-122"/>
              </a:rPr>
              <a:t>2</a:t>
            </a:r>
            <a:r>
              <a:rPr lang="zh-CN" altLang="en-US" sz="2800" b="1">
                <a:latin typeface="宋体" panose="02010600030101010101" pitchFamily="2" charset="-122"/>
              </a:rPr>
              <a:t>．</a:t>
            </a:r>
            <a:r>
              <a:rPr lang="zh-CN" altLang="en-US" sz="2800" b="1"/>
              <a:t>“军叫工农革命，旗号镰刀斧头。匡庐一带不停留，要向潇湘直进。地主重重压迫，农民个个同仇。秋收时节暮云愁，霹雳一声暴动。”这首词所描述的历史事件是：</a:t>
            </a:r>
            <a:endParaRPr lang="zh-CN" altLang="en-US" sz="2800" b="1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/>
              <a:t>A.南昌起义   B.井冈山会师    </a:t>
            </a:r>
            <a:endParaRPr lang="zh-CN" altLang="en-US" sz="2800" b="1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/>
              <a:t>C.秋收起义   D.广州起义</a:t>
            </a:r>
            <a:r>
              <a:rPr lang="zh-CN" altLang="en-US" sz="2800"/>
              <a:t> </a:t>
            </a:r>
            <a:endParaRPr lang="zh-CN" altLang="en-US" sz="2800"/>
          </a:p>
        </p:txBody>
      </p:sp>
      <p:sp>
        <p:nvSpPr>
          <p:cNvPr id="89091" name="文本框 89090"/>
          <p:cNvSpPr txBox="1">
            <a:spLocks noChangeArrowheads="1"/>
          </p:cNvSpPr>
          <p:nvPr/>
        </p:nvSpPr>
        <p:spPr bwMode="auto">
          <a:xfrm>
            <a:off x="7605713" y="2200275"/>
            <a:ext cx="1081087" cy="11064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449580" lvl="1" indent="6350"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66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6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9092" name="文本框 89091"/>
          <p:cNvSpPr txBox="1">
            <a:spLocks noChangeArrowheads="1"/>
          </p:cNvSpPr>
          <p:nvPr/>
        </p:nvSpPr>
        <p:spPr bwMode="auto">
          <a:xfrm>
            <a:off x="8243888" y="4868863"/>
            <a:ext cx="720725" cy="1098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660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6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9156" name="组合 89097"/>
          <p:cNvGrpSpPr/>
          <p:nvPr/>
        </p:nvGrpSpPr>
        <p:grpSpPr bwMode="auto">
          <a:xfrm>
            <a:off x="179388" y="0"/>
            <a:ext cx="2232025" cy="647700"/>
            <a:chOff x="204" y="255"/>
            <a:chExt cx="5261" cy="907"/>
          </a:xfrm>
        </p:grpSpPr>
        <p:sp>
          <p:nvSpPr>
            <p:cNvPr id="39941" name="五边形 89098"/>
            <p:cNvSpPr/>
            <p:nvPr/>
          </p:nvSpPr>
          <p:spPr>
            <a:xfrm>
              <a:off x="204" y="255"/>
              <a:ext cx="5261" cy="907"/>
            </a:xfrm>
            <a:prstGeom prst="homePlate">
              <a:avLst>
                <a:gd name="adj" fmla="val 47907"/>
              </a:avLst>
            </a:prstGeom>
            <a:solidFill>
              <a:schemeClr val="accent2"/>
            </a:solidFill>
            <a:ln w="952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35921" dir="2699999" algn="ctr" rotWithShape="0">
                <a:schemeClr val="bg2"/>
              </a:outerShdw>
            </a:effectLst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9160" name="标题 1"/>
            <p:cNvSpPr>
              <a:spLocks noChangeArrowheads="1"/>
            </p:cNvSpPr>
            <p:nvPr/>
          </p:nvSpPr>
          <p:spPr bwMode="auto">
            <a:xfrm>
              <a:off x="204" y="482"/>
              <a:ext cx="5177" cy="4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3200" b="1">
                  <a:solidFill>
                    <a:schemeClr val="bg1"/>
                  </a:solidFill>
                  <a:ea typeface="微软雅黑" panose="020B0503020204020204" charset="-122"/>
                  <a:cs typeface="微软雅黑" panose="020B0503020204020204" charset="-122"/>
                </a:rPr>
                <a:t>课后练习：</a:t>
              </a:r>
              <a:endParaRPr lang="zh-CN" altLang="en-US" sz="3200" b="1">
                <a:solidFill>
                  <a:schemeClr val="bg1"/>
                </a:solidFill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49157" name="日期占位符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buFont typeface="Arial" panose="020B0604020202020204" pitchFamily="34" charset="0"/>
              <a:buNone/>
            </a:pPr>
            <a:fld id="{AAB64CB2-ED64-4345-A645-A4D26F4BB2A8}" type="datetime1">
              <a:rPr lang="en-US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58" name="灯片编号占位符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fld id="{7696831E-6D4B-40D5-9D51-59506C7A1F15}" type="slidenum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/>
      <p:bldP spid="8909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矩形 90113"/>
          <p:cNvSpPr>
            <a:spLocks noChangeArrowheads="1"/>
          </p:cNvSpPr>
          <p:nvPr/>
        </p:nvSpPr>
        <p:spPr bwMode="auto">
          <a:xfrm>
            <a:off x="107950" y="620713"/>
            <a:ext cx="8820150" cy="6418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latin typeface="宋体" panose="02010600030101010101" pitchFamily="2" charset="-122"/>
              </a:rPr>
              <a:t>3</a:t>
            </a:r>
            <a:r>
              <a:rPr lang="zh-CN" altLang="en-US" sz="2800" b="1">
                <a:latin typeface="宋体" panose="02010600030101010101" pitchFamily="2" charset="-122"/>
              </a:rPr>
              <a:t>．</a:t>
            </a:r>
            <a:r>
              <a:rPr lang="zh-CN" altLang="en-US" sz="2800" b="1"/>
              <a:t>井冈山被誉为“中国革命的摇篮”和“中华人民共和国的奠基石”。这主要是因为井冈山（     ） </a:t>
            </a:r>
            <a:endParaRPr lang="zh-CN" altLang="en-US" sz="2800" b="1"/>
          </a:p>
          <a:p>
            <a:pPr>
              <a:lnSpc>
                <a:spcPct val="11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zh-CN" altLang="zh-CN" sz="2800" b="1"/>
              <a:t>A.</a:t>
            </a:r>
            <a:r>
              <a:rPr lang="zh-CN" altLang="en-US" sz="2800" b="1"/>
              <a:t>打响了武装反抗国民党反动统治的第一枪</a:t>
            </a:r>
            <a:endParaRPr lang="zh-CN" altLang="en-US" sz="2800" b="1"/>
          </a:p>
          <a:p>
            <a:pPr>
              <a:lnSpc>
                <a:spcPct val="11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zh-CN" altLang="zh-CN" sz="2800" b="1"/>
              <a:t>B.</a:t>
            </a:r>
            <a:r>
              <a:rPr lang="zh-CN" altLang="en-US" sz="2800" b="1"/>
              <a:t>建立了中国第一块农村革命根据地</a:t>
            </a:r>
            <a:endParaRPr lang="zh-CN" altLang="en-US" sz="2800" b="1"/>
          </a:p>
          <a:p>
            <a:pPr>
              <a:lnSpc>
                <a:spcPct val="11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zh-CN" altLang="zh-CN" sz="2800" b="1"/>
              <a:t>C.</a:t>
            </a:r>
            <a:r>
              <a:rPr lang="zh-CN" altLang="en-US" sz="2800" b="1"/>
              <a:t>第一次打出了工农革命军的旗号</a:t>
            </a:r>
            <a:endParaRPr lang="zh-CN" altLang="en-US" sz="2800" b="1"/>
          </a:p>
          <a:p>
            <a:pPr>
              <a:lnSpc>
                <a:spcPct val="11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zh-CN" altLang="zh-CN" sz="2800" b="1"/>
              <a:t>D.</a:t>
            </a:r>
            <a:r>
              <a:rPr lang="zh-CN" altLang="en-US" sz="2800" b="1"/>
              <a:t>是中国工农红军长征的始发地</a:t>
            </a:r>
            <a:endParaRPr lang="zh-CN" altLang="en-US" sz="2800" b="1"/>
          </a:p>
          <a:p>
            <a:pPr>
              <a:lnSpc>
                <a:spcPct val="11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latin typeface="宋体" panose="02010600030101010101" pitchFamily="2" charset="-122"/>
              </a:rPr>
              <a:t>4</a:t>
            </a:r>
            <a:r>
              <a:rPr lang="zh-CN" altLang="en-US" sz="2800" b="1">
                <a:latin typeface="宋体" panose="02010600030101010101" pitchFamily="2" charset="-122"/>
              </a:rPr>
              <a:t>．</a:t>
            </a:r>
            <a:r>
              <a:rPr lang="zh-CN" altLang="en-US" sz="2800" b="1"/>
              <a:t>带领部队与毛泽东在井冈山会师的起义领导人是</a:t>
            </a:r>
            <a:r>
              <a:rPr lang="zh-CN" altLang="zh-CN" sz="2800" b="1"/>
              <a:t>A</a:t>
            </a:r>
            <a:r>
              <a:rPr lang="zh-CN" altLang="en-US" sz="2800" b="1"/>
              <a:t>．朱德　</a:t>
            </a:r>
            <a:endParaRPr lang="zh-CN" altLang="en-US" sz="2800" b="1"/>
          </a:p>
          <a:p>
            <a:pPr>
              <a:lnSpc>
                <a:spcPct val="11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zh-CN" altLang="zh-CN" sz="2800" b="1"/>
              <a:t>B</a:t>
            </a:r>
            <a:r>
              <a:rPr lang="zh-CN" altLang="en-US" sz="2800" b="1"/>
              <a:t>．周恩来　</a:t>
            </a:r>
            <a:endParaRPr lang="zh-CN" altLang="en-US" sz="2800" b="1"/>
          </a:p>
          <a:p>
            <a:pPr>
              <a:lnSpc>
                <a:spcPct val="11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zh-CN" altLang="zh-CN" sz="2800" b="1"/>
              <a:t>C</a:t>
            </a:r>
            <a:r>
              <a:rPr lang="zh-CN" altLang="en-US" sz="2800" b="1"/>
              <a:t>．邓小平　</a:t>
            </a:r>
            <a:endParaRPr lang="zh-CN" altLang="en-US" sz="2800" b="1"/>
          </a:p>
          <a:p>
            <a:pPr>
              <a:lnSpc>
                <a:spcPct val="11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zh-CN" altLang="zh-CN" sz="2800" b="1"/>
              <a:t>D</a:t>
            </a:r>
            <a:r>
              <a:rPr lang="zh-CN" altLang="en-US" sz="2800" b="1"/>
              <a:t>．叶挺</a:t>
            </a:r>
            <a:endParaRPr lang="zh-CN" altLang="en-US" sz="2800" b="1"/>
          </a:p>
          <a:p>
            <a:pPr>
              <a:lnSpc>
                <a:spcPct val="115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endParaRPr lang="zh-CN" altLang="en-US" sz="2800" b="1"/>
          </a:p>
        </p:txBody>
      </p:sp>
      <p:sp>
        <p:nvSpPr>
          <p:cNvPr id="90115" name="文本框 90114"/>
          <p:cNvSpPr txBox="1">
            <a:spLocks noChangeArrowheads="1"/>
          </p:cNvSpPr>
          <p:nvPr/>
        </p:nvSpPr>
        <p:spPr bwMode="auto">
          <a:xfrm>
            <a:off x="7740650" y="1916113"/>
            <a:ext cx="1081088" cy="1098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449580" lvl="1" indent="6350"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66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6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0116" name="文本框 90115"/>
          <p:cNvSpPr txBox="1">
            <a:spLocks noChangeArrowheads="1"/>
          </p:cNvSpPr>
          <p:nvPr/>
        </p:nvSpPr>
        <p:spPr bwMode="auto">
          <a:xfrm>
            <a:off x="8243888" y="4868863"/>
            <a:ext cx="720725" cy="11064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66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6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50180" name="组合 90121"/>
          <p:cNvGrpSpPr/>
          <p:nvPr/>
        </p:nvGrpSpPr>
        <p:grpSpPr bwMode="auto">
          <a:xfrm>
            <a:off x="179388" y="0"/>
            <a:ext cx="2232025" cy="647700"/>
            <a:chOff x="204" y="255"/>
            <a:chExt cx="5261" cy="907"/>
          </a:xfrm>
        </p:grpSpPr>
        <p:sp>
          <p:nvSpPr>
            <p:cNvPr id="40965" name="五边形 90122"/>
            <p:cNvSpPr/>
            <p:nvPr/>
          </p:nvSpPr>
          <p:spPr>
            <a:xfrm>
              <a:off x="204" y="255"/>
              <a:ext cx="5261" cy="907"/>
            </a:xfrm>
            <a:prstGeom prst="homePlate">
              <a:avLst>
                <a:gd name="adj" fmla="val 47907"/>
              </a:avLst>
            </a:prstGeom>
            <a:solidFill>
              <a:schemeClr val="accent2"/>
            </a:solidFill>
            <a:ln w="952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35921" dir="2699999" algn="ctr" rotWithShape="0">
                <a:schemeClr val="bg2"/>
              </a:outerShdw>
            </a:effectLst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0184" name="标题 1"/>
            <p:cNvSpPr>
              <a:spLocks noChangeArrowheads="1"/>
            </p:cNvSpPr>
            <p:nvPr/>
          </p:nvSpPr>
          <p:spPr bwMode="auto">
            <a:xfrm>
              <a:off x="204" y="482"/>
              <a:ext cx="5177" cy="4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3200" b="1">
                  <a:solidFill>
                    <a:schemeClr val="bg1"/>
                  </a:solidFill>
                  <a:ea typeface="微软雅黑" panose="020B0503020204020204" charset="-122"/>
                  <a:cs typeface="微软雅黑" panose="020B0503020204020204" charset="-122"/>
                </a:rPr>
                <a:t>课后练习：</a:t>
              </a:r>
              <a:endParaRPr lang="zh-CN" altLang="en-US" sz="3200" b="1">
                <a:solidFill>
                  <a:schemeClr val="bg1"/>
                </a:solidFill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50181" name="日期占位符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buFont typeface="Arial" panose="020B0604020202020204" pitchFamily="34" charset="0"/>
              <a:buNone/>
            </a:pPr>
            <a:fld id="{6973A9A9-A71F-4CDD-9CBF-B87810DEFD11}" type="datetime1">
              <a:rPr lang="en-US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182" name="灯片编号占位符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fld id="{9303C3F7-DADC-481C-9A39-A18D2DEE4C5A}" type="slidenum"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/>
      <p:bldP spid="90116" grpId="0"/>
    </p:bldLst>
  </p:timing>
</p:sld>
</file>

<file path=ppt/tags/tag1.xml><?xml version="1.0" encoding="utf-8"?>
<p:tagLst xmlns:p="http://schemas.openxmlformats.org/presentationml/2006/main">
  <p:tag name="MH" val="20170927094853"/>
  <p:tag name="MH_LIBRARY" val="GRAPHIC"/>
  <p:tag name="MH_TYPE" val="SubTitle"/>
  <p:tag name="MH_ORDER" val="1"/>
</p:tagLst>
</file>

<file path=ppt/theme/theme1.xml><?xml version="1.0" encoding="utf-8"?>
<a:theme xmlns:a="http://schemas.openxmlformats.org/drawingml/2006/main" name="自己修改3">
  <a:themeElements>
    <a:clrScheme name="">
      <a:dk1>
        <a:srgbClr val="000000"/>
      </a:dk1>
      <a:lt1>
        <a:srgbClr val="FFFFFF"/>
      </a:lt1>
      <a:dk2>
        <a:srgbClr val="114F9B"/>
      </a:dk2>
      <a:lt2>
        <a:srgbClr val="808080"/>
      </a:lt2>
      <a:accent1>
        <a:srgbClr val="4792D7"/>
      </a:accent1>
      <a:accent2>
        <a:srgbClr val="F6750A"/>
      </a:accent2>
      <a:accent3>
        <a:srgbClr val="FFFFFF"/>
      </a:accent3>
      <a:accent4>
        <a:srgbClr val="000000"/>
      </a:accent4>
      <a:accent5>
        <a:srgbClr val="B1C7E8"/>
      </a:accent5>
      <a:accent6>
        <a:srgbClr val="DC6808"/>
      </a:accent6>
      <a:hlink>
        <a:srgbClr val="8CB929"/>
      </a:hlink>
      <a:folHlink>
        <a:srgbClr val="C072AA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自己修改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己修改3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己修改3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己修改3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己修改3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己修改3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己修改3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己修改3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己修改3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己修改3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己修改3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己修改3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己修改3 13">
        <a:dk1>
          <a:srgbClr val="000000"/>
        </a:dk1>
        <a:lt1>
          <a:srgbClr val="FFFFFF"/>
        </a:lt1>
        <a:dk2>
          <a:srgbClr val="114F9B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己修改3 14">
        <a:dk1>
          <a:srgbClr val="000000"/>
        </a:dk1>
        <a:lt1>
          <a:srgbClr val="FFFFFF"/>
        </a:lt1>
        <a:dk2>
          <a:srgbClr val="114F9B"/>
        </a:dk2>
        <a:lt2>
          <a:srgbClr val="808080"/>
        </a:lt2>
        <a:accent1>
          <a:srgbClr val="4792D7"/>
        </a:accent1>
        <a:accent2>
          <a:srgbClr val="F6750A"/>
        </a:accent2>
        <a:accent3>
          <a:srgbClr val="FFFFFF"/>
        </a:accent3>
        <a:accent4>
          <a:srgbClr val="000000"/>
        </a:accent4>
        <a:accent5>
          <a:srgbClr val="B1C7E8"/>
        </a:accent5>
        <a:accent6>
          <a:srgbClr val="DF6908"/>
        </a:accent6>
        <a:hlink>
          <a:srgbClr val="8CB929"/>
        </a:hlink>
        <a:folHlink>
          <a:srgbClr val="C072A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自己修改3</Template>
  <TotalTime>0</TotalTime>
  <Words>3266</Words>
  <Application>WPS 演示</Application>
  <PresentationFormat>全屏显示(4:3)</PresentationFormat>
  <Paragraphs>352</Paragraphs>
  <Slides>32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27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60" baseType="lpstr">
      <vt:lpstr>Arial</vt:lpstr>
      <vt:lpstr>宋体</vt:lpstr>
      <vt:lpstr>Wingdings</vt:lpstr>
      <vt:lpstr>华文隶书</vt:lpstr>
      <vt:lpstr>微软雅黑</vt:lpstr>
      <vt:lpstr>黑体</vt:lpstr>
      <vt:lpstr>方正隶书_GBK</vt:lpstr>
      <vt:lpstr>创艺简行楷</vt:lpstr>
      <vt:lpstr>楷体</vt:lpstr>
      <vt:lpstr>方正黑体_GBK</vt:lpstr>
      <vt:lpstr>Times New Roman</vt:lpstr>
      <vt:lpstr>华文楷体</vt:lpstr>
      <vt:lpstr>叶根友毛笔行书2.0版</vt:lpstr>
      <vt:lpstr>方正综艺简体</vt:lpstr>
      <vt:lpstr>方正水柱简体</vt:lpstr>
      <vt:lpstr>Arial Unicode MS</vt:lpstr>
      <vt:lpstr>隶书</vt:lpstr>
      <vt:lpstr>楷体_GB2312</vt:lpstr>
      <vt:lpstr>新宋体</vt:lpstr>
      <vt:lpstr>方正康体简体</vt:lpstr>
      <vt:lpstr>方正粗圆简体</vt:lpstr>
      <vt:lpstr>Calibri</vt:lpstr>
      <vt:lpstr>方正小标宋简体</vt:lpstr>
      <vt:lpstr>仿宋_GB2312</vt:lpstr>
      <vt:lpstr>汉仪中宋简</vt:lpstr>
      <vt:lpstr>方正姚体</vt:lpstr>
      <vt:lpstr>仿宋</vt:lpstr>
      <vt:lpstr>自己修改3</vt:lpstr>
      <vt:lpstr>PowerPoint 演示文稿</vt:lpstr>
      <vt:lpstr>第16课  毛泽东开辟井冈山道路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星星之火，可以燎原。                     ——毛泽东</vt:lpstr>
      <vt:lpstr>PowerPoint 演示文稿</vt:lpstr>
      <vt:lpstr>胜利之路——井冈山道路</vt:lpstr>
      <vt:lpstr>PowerPoint 演示文稿</vt:lpstr>
      <vt:lpstr>PowerPoint 演示文稿</vt:lpstr>
    </vt:vector>
  </TitlesOfParts>
  <Company>Lenovo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Lenovo</dc:creator>
  <cp:lastModifiedBy>Administrator</cp:lastModifiedBy>
  <cp:revision>31</cp:revision>
  <dcterms:created xsi:type="dcterms:W3CDTF">2012-10-30T00:31:00Z</dcterms:created>
  <dcterms:modified xsi:type="dcterms:W3CDTF">2020-12-13T01:02:12Z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