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60" r:id="rId4"/>
    <p:sldId id="295" r:id="rId5"/>
    <p:sldId id="268" r:id="rId6"/>
    <p:sldId id="270" r:id="rId7"/>
    <p:sldId id="296" r:id="rId8"/>
    <p:sldId id="274" r:id="rId9"/>
    <p:sldId id="272" r:id="rId10"/>
    <p:sldId id="275" r:id="rId11"/>
    <p:sldId id="276" r:id="rId12"/>
    <p:sldId id="277" r:id="rId13"/>
    <p:sldId id="280" r:id="rId14"/>
    <p:sldId id="281" r:id="rId15"/>
    <p:sldId id="282" r:id="rId16"/>
    <p:sldId id="283" r:id="rId17"/>
    <p:sldId id="284" r:id="rId18"/>
    <p:sldId id="285" r:id="rId19"/>
    <p:sldId id="286" r:id="rId20"/>
    <p:sldId id="287" r:id="rId21"/>
    <p:sldId id="289" r:id="rId22"/>
    <p:sldId id="291" r:id="rId23"/>
    <p:sldId id="292" r:id="rId24"/>
    <p:sldId id="293" r:id="rId25"/>
    <p:sldId id="294"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98D0CD-2C34-4C73-9940-2CC44A623A5D}" type="datetimeFigureOut">
              <a:rPr lang="zh-CN" altLang="en-US" smtClean="0"/>
              <a:pPr/>
              <a:t>2020/6/28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220297-BD46-490C-AD63-FC402BEFA57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E0EAD96A-36D9-4364-8900-8527E43A3AB8}" type="datetimeFigureOut">
              <a:rPr lang="zh-CN" altLang="en-US" smtClean="0"/>
              <a:pPr/>
              <a:t>2020/6/28</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1DCC2F-D30D-4653-8A4F-70BBDCF52EA6}" type="slidenum">
              <a:rPr lang="zh-CN" altLang="en-US" smtClean="0"/>
              <a:pPr/>
              <a:t>‹#›</a:t>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0EAD96A-36D9-4364-8900-8527E43A3AB8}"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1DCC2F-D30D-4653-8A4F-70BBDCF52EA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E0EAD96A-36D9-4364-8900-8527E43A3AB8}" type="datetimeFigureOut">
              <a:rPr lang="zh-CN" altLang="en-US" smtClean="0"/>
              <a:pPr/>
              <a:t>2020/6/28</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6C1DCC2F-D30D-4653-8A4F-70BBDCF52EA6}" type="slidenum">
              <a:rPr lang="zh-CN" altLang="en-US" smtClean="0"/>
              <a:pPr/>
              <a:t>‹#›</a:t>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3214678" y="1214422"/>
            <a:ext cx="2357454" cy="642942"/>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smtClean="0">
                <a:solidFill>
                  <a:schemeClr val="bg1"/>
                </a:solidFill>
              </a:rPr>
              <a:t>第</a:t>
            </a:r>
            <a:r>
              <a:rPr lang="en-US" altLang="zh-CN" sz="3600" b="1" dirty="0" smtClean="0">
                <a:solidFill>
                  <a:schemeClr val="bg1"/>
                </a:solidFill>
              </a:rPr>
              <a:t>15</a:t>
            </a:r>
            <a:r>
              <a:rPr lang="zh-CN" altLang="en-US" sz="3600" b="1" dirty="0" smtClean="0">
                <a:solidFill>
                  <a:schemeClr val="bg1"/>
                </a:solidFill>
              </a:rPr>
              <a:t>课</a:t>
            </a:r>
            <a:endParaRPr lang="zh-CN" altLang="en-US" sz="3600" b="1" dirty="0">
              <a:solidFill>
                <a:schemeClr val="bg1"/>
              </a:solidFill>
            </a:endParaRPr>
          </a:p>
        </p:txBody>
      </p:sp>
      <p:sp>
        <p:nvSpPr>
          <p:cNvPr id="5" name="矩形 4"/>
          <p:cNvSpPr/>
          <p:nvPr/>
        </p:nvSpPr>
        <p:spPr>
          <a:xfrm>
            <a:off x="357126" y="2214554"/>
            <a:ext cx="8786874" cy="16430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latin typeface="黑体" pitchFamily="49" charset="-122"/>
                <a:ea typeface="黑体" pitchFamily="49" charset="-122"/>
              </a:rPr>
              <a:t>十月革命的胜利与苏联的社会主义实践</a:t>
            </a:r>
            <a:endParaRPr lang="zh-CN" altLang="en-US" sz="4400" b="1"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571612"/>
            <a:ext cx="9144000" cy="677108"/>
          </a:xfrm>
          <a:prstGeom prst="rect">
            <a:avLst/>
          </a:prstGeom>
          <a:noFill/>
        </p:spPr>
        <p:txBody>
          <a:bodyPr wrap="square" rtlCol="0">
            <a:spAutoFit/>
          </a:bodyPr>
          <a:lstStyle/>
          <a:p>
            <a:pPr>
              <a:lnSpc>
                <a:spcPct val="150000"/>
              </a:lnSpc>
            </a:pPr>
            <a:r>
              <a:rPr lang="zh-CN" altLang="en-US" sz="2800" b="1" dirty="0" smtClean="0">
                <a:solidFill>
                  <a:srgbClr val="0000FF"/>
                </a:solidFill>
                <a:latin typeface="华文楷体" pitchFamily="2" charset="-122"/>
                <a:ea typeface="华文楷体" pitchFamily="2" charset="-122"/>
              </a:rPr>
              <a:t> </a:t>
            </a:r>
            <a:endParaRPr lang="zh-CN" altLang="en-US" sz="2800" b="1" dirty="0">
              <a:solidFill>
                <a:srgbClr val="0000FF"/>
              </a:solidFill>
              <a:latin typeface="华文楷体" pitchFamily="2" charset="-122"/>
              <a:ea typeface="华文楷体" pitchFamily="2" charset="-122"/>
            </a:endParaRPr>
          </a:p>
        </p:txBody>
      </p:sp>
      <p:graphicFrame>
        <p:nvGraphicFramePr>
          <p:cNvPr id="4" name="表格 3"/>
          <p:cNvGraphicFramePr>
            <a:graphicFrameLocks noGrp="1"/>
          </p:cNvGraphicFramePr>
          <p:nvPr/>
        </p:nvGraphicFramePr>
        <p:xfrm>
          <a:off x="0" y="1714488"/>
          <a:ext cx="8929718" cy="3840480"/>
        </p:xfrm>
        <a:graphic>
          <a:graphicData uri="http://schemas.openxmlformats.org/drawingml/2006/table">
            <a:tbl>
              <a:tblPr/>
              <a:tblGrid>
                <a:gridCol w="782262"/>
                <a:gridCol w="8147456"/>
              </a:tblGrid>
              <a:tr h="0">
                <a:tc>
                  <a:txBody>
                    <a:bodyPr/>
                    <a:lstStyle/>
                    <a:p>
                      <a:pPr algn="ctr">
                        <a:lnSpc>
                          <a:spcPct val="150000"/>
                        </a:lnSpc>
                        <a:spcAft>
                          <a:spcPts val="0"/>
                        </a:spcAft>
                        <a:tabLst>
                          <a:tab pos="1350645" algn="l"/>
                          <a:tab pos="2610485" algn="l"/>
                        </a:tabLst>
                      </a:pPr>
                      <a:r>
                        <a:rPr lang="zh-CN" sz="2400" b="1" kern="100" dirty="0">
                          <a:latin typeface="Times New Roman"/>
                          <a:ea typeface="宋体"/>
                          <a:cs typeface="Courier New"/>
                        </a:rPr>
                        <a:t>经济</a:t>
                      </a:r>
                      <a:endParaRPr lang="zh-CN" sz="2400" b="1" kern="100" dirty="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350645" algn="l"/>
                          <a:tab pos="2610485" algn="l"/>
                        </a:tabLst>
                      </a:pPr>
                      <a:r>
                        <a:rPr lang="en-US" sz="2400" b="1" kern="100" dirty="0">
                          <a:latin typeface="Times New Roman"/>
                          <a:ea typeface="宋体"/>
                          <a:cs typeface="Courier New"/>
                        </a:rPr>
                        <a:t>19</a:t>
                      </a:r>
                      <a:r>
                        <a:rPr lang="zh-CN" sz="2400" b="1" kern="100" dirty="0">
                          <a:latin typeface="Times New Roman"/>
                          <a:ea typeface="宋体"/>
                          <a:cs typeface="Courier New"/>
                        </a:rPr>
                        <a:t>世纪末</a:t>
                      </a:r>
                      <a:r>
                        <a:rPr lang="en-US" sz="2400" b="1" kern="100" dirty="0">
                          <a:latin typeface="Times New Roman"/>
                          <a:ea typeface="宋体"/>
                          <a:cs typeface="Courier New"/>
                        </a:rPr>
                        <a:t>20</a:t>
                      </a:r>
                      <a:r>
                        <a:rPr lang="zh-CN" sz="2400" b="1" kern="100" dirty="0">
                          <a:latin typeface="Times New Roman"/>
                          <a:ea typeface="宋体"/>
                          <a:cs typeface="Courier New"/>
                        </a:rPr>
                        <a:t>世纪初，俄国资本主义经济不断发展</a:t>
                      </a:r>
                      <a:endParaRPr lang="zh-CN" sz="2400" b="1" kern="100" dirty="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1350645" algn="l"/>
                          <a:tab pos="2610485" algn="l"/>
                        </a:tabLst>
                      </a:pPr>
                      <a:r>
                        <a:rPr lang="zh-CN" sz="2400" b="1" kern="100">
                          <a:latin typeface="Times New Roman"/>
                          <a:ea typeface="宋体"/>
                          <a:cs typeface="Courier New"/>
                        </a:rPr>
                        <a:t>政治</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350645" algn="l"/>
                          <a:tab pos="2610485" algn="l"/>
                        </a:tabLst>
                      </a:pPr>
                      <a:r>
                        <a:rPr lang="zh-CN" sz="2400" b="1" kern="100">
                          <a:latin typeface="Times New Roman"/>
                          <a:ea typeface="宋体"/>
                          <a:cs typeface="Courier New"/>
                        </a:rPr>
                        <a:t>沙皇专制统治持续强化，社会矛盾日益尖锐</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1350645" algn="l"/>
                          <a:tab pos="2610485" algn="l"/>
                        </a:tabLst>
                      </a:pPr>
                      <a:r>
                        <a:rPr lang="zh-CN" sz="2400" b="1" kern="100">
                          <a:latin typeface="Times New Roman"/>
                          <a:ea typeface="宋体"/>
                          <a:cs typeface="Courier New"/>
                        </a:rPr>
                        <a:t>阶级</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350645" algn="l"/>
                          <a:tab pos="2610485" algn="l"/>
                        </a:tabLst>
                      </a:pPr>
                      <a:r>
                        <a:rPr lang="zh-CN" sz="2400" b="1" kern="100">
                          <a:latin typeface="Times New Roman"/>
                          <a:ea typeface="宋体"/>
                          <a:cs typeface="Courier New"/>
                        </a:rPr>
                        <a:t>工业的发展造就了俄国第一代产业工人</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1350645" algn="l"/>
                          <a:tab pos="2610485" algn="l"/>
                        </a:tabLst>
                      </a:pPr>
                      <a:r>
                        <a:rPr lang="zh-CN" sz="2400" b="1" kern="100">
                          <a:latin typeface="Times New Roman"/>
                          <a:ea typeface="宋体"/>
                          <a:cs typeface="Courier New"/>
                        </a:rPr>
                        <a:t>组织</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350645" algn="l"/>
                          <a:tab pos="2610485" algn="l"/>
                        </a:tabLst>
                      </a:pPr>
                      <a:r>
                        <a:rPr lang="en-US" sz="2400" b="1" kern="100">
                          <a:latin typeface="Times New Roman"/>
                          <a:ea typeface="宋体"/>
                          <a:cs typeface="Courier New"/>
                        </a:rPr>
                        <a:t>1898</a:t>
                      </a:r>
                      <a:r>
                        <a:rPr lang="zh-CN" sz="2400" b="1" kern="100">
                          <a:latin typeface="Times New Roman"/>
                          <a:ea typeface="宋体"/>
                          <a:cs typeface="Courier New"/>
                        </a:rPr>
                        <a:t>年，俄国社会民主工党宣告成立，展开了有组织的工人运动</a:t>
                      </a:r>
                      <a:endParaRPr lang="zh-CN" sz="2400" b="1" kern="100">
                        <a:latin typeface="宋体"/>
                        <a:ea typeface="宋体"/>
                        <a:cs typeface="Courier New"/>
                      </a:endParaRPr>
                    </a:p>
                    <a:p>
                      <a:pPr algn="ctr">
                        <a:lnSpc>
                          <a:spcPct val="150000"/>
                        </a:lnSpc>
                        <a:spcAft>
                          <a:spcPts val="0"/>
                        </a:spcAft>
                        <a:tabLst>
                          <a:tab pos="1350645" algn="l"/>
                          <a:tab pos="2610485" algn="l"/>
                        </a:tabLst>
                      </a:pPr>
                      <a:r>
                        <a:rPr lang="zh-CN" sz="2400" b="1" kern="100">
                          <a:latin typeface="Times New Roman"/>
                          <a:ea typeface="宋体"/>
                          <a:cs typeface="Courier New"/>
                        </a:rPr>
                        <a:t>俄国马克思主义工人政党，苏联共产党的前身</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1350645" algn="l"/>
                          <a:tab pos="2610485" algn="l"/>
                        </a:tabLst>
                      </a:pPr>
                      <a:r>
                        <a:rPr lang="zh-CN" sz="2400" b="1" kern="100">
                          <a:latin typeface="Times New Roman"/>
                          <a:ea typeface="宋体"/>
                          <a:cs typeface="Courier New"/>
                        </a:rPr>
                        <a:t>思想</a:t>
                      </a:r>
                      <a:endParaRPr lang="zh-CN" sz="2400" b="1" kern="10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350645" algn="l"/>
                          <a:tab pos="2610485" algn="l"/>
                        </a:tabLst>
                      </a:pPr>
                      <a:r>
                        <a:rPr lang="en-US" sz="2400" b="1" kern="100" dirty="0">
                          <a:latin typeface="Times New Roman"/>
                          <a:ea typeface="宋体"/>
                          <a:cs typeface="Courier New"/>
                        </a:rPr>
                        <a:t>1900</a:t>
                      </a:r>
                      <a:r>
                        <a:rPr lang="zh-CN" sz="2400" b="1" kern="100" dirty="0">
                          <a:latin typeface="Times New Roman"/>
                          <a:ea typeface="宋体"/>
                          <a:cs typeface="Courier New"/>
                        </a:rPr>
                        <a:t>年，流亡国外的列宁创办《火星报》，宣传马克思主义</a:t>
                      </a:r>
                      <a:endParaRPr lang="zh-CN" sz="2400" b="1" kern="100" dirty="0">
                        <a:latin typeface="宋体"/>
                        <a:ea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1985" name="Rectangle 1"/>
          <p:cNvSpPr>
            <a:spLocks noChangeArrowheads="1"/>
          </p:cNvSpPr>
          <p:nvPr/>
        </p:nvSpPr>
        <p:spPr bwMode="auto">
          <a:xfrm>
            <a:off x="285720" y="357166"/>
            <a:ext cx="6715172"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350963" algn="l"/>
                <a:tab pos="2609850" algn="l"/>
              </a:tabLst>
            </a:pPr>
            <a:r>
              <a:rPr kumimoji="0" lang="zh-CN" sz="36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列宁主义的形成</a:t>
            </a:r>
            <a:endParaRPr kumimoji="0" lang="zh-CN" sz="36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36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sz="36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sz="3600" b="0" i="0" u="none" strike="noStrike" cap="none" normalizeH="0" baseline="0" smtClean="0">
                <a:ln>
                  <a:noFill/>
                </a:ln>
                <a:solidFill>
                  <a:schemeClr val="tx1"/>
                </a:solidFill>
                <a:effectLst/>
                <a:latin typeface="Times New Roman" pitchFamily="18" charset="0"/>
                <a:ea typeface="宋体" pitchFamily="2" charset="-122"/>
                <a:cs typeface="Courier New" pitchFamily="49" charset="0"/>
              </a:rPr>
              <a:t>条件</a:t>
            </a:r>
            <a:endParaRPr kumimoji="0" lang="zh-CN" altLang="en-US" sz="36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endParaRPr kumimoji="0" lang="zh-CN" altLang="en-US" sz="36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857232"/>
            <a:ext cx="9144000" cy="4154984"/>
          </a:xfrm>
          <a:prstGeom prst="rect">
            <a:avLst/>
          </a:prstGeom>
          <a:solidFill>
            <a:schemeClr val="accent6">
              <a:lumMod val="60000"/>
              <a:lumOff val="40000"/>
            </a:schemeClr>
          </a:solidFill>
          <a:ln w="19050">
            <a:solidFill>
              <a:srgbClr val="0070C0"/>
            </a:solidFill>
            <a:prstDash val="sysDash"/>
          </a:ln>
        </p:spPr>
        <p:txBody>
          <a:bodyPr wrap="square">
            <a:spAutoFit/>
          </a:bodyPr>
          <a:lstStyle/>
          <a:p>
            <a:r>
              <a:rPr lang="en-US" sz="2400" b="1" dirty="0" smtClean="0"/>
              <a:t>2.</a:t>
            </a:r>
            <a:r>
              <a:rPr lang="zh-CN" altLang="en-US" sz="2400" b="1" dirty="0" smtClean="0"/>
              <a:t>确立：</a:t>
            </a:r>
            <a:r>
              <a:rPr lang="en-US" sz="2400" b="1" dirty="0" smtClean="0"/>
              <a:t>1903</a:t>
            </a:r>
            <a:r>
              <a:rPr lang="zh-CN" altLang="en-US" sz="2400" b="1" dirty="0" smtClean="0"/>
              <a:t>年，俄国社会民主工党举行第二次代表大会，标志着布尔什维克党</a:t>
            </a:r>
          </a:p>
          <a:p>
            <a:r>
              <a:rPr lang="zh-CN" altLang="en-US" sz="2400" b="1" dirty="0" smtClean="0"/>
              <a:t>的建立。党的指导思想是</a:t>
            </a:r>
            <a:r>
              <a:rPr lang="en-US" sz="2400" b="1" dirty="0" smtClean="0"/>
              <a:t>“</a:t>
            </a:r>
            <a:r>
              <a:rPr lang="zh-CN" altLang="en-US" sz="2400" b="1" dirty="0" smtClean="0"/>
              <a:t>布尔什维主义</a:t>
            </a:r>
            <a:r>
              <a:rPr lang="en-US" sz="2400" b="1" dirty="0" smtClean="0"/>
              <a:t>”</a:t>
            </a:r>
            <a:r>
              <a:rPr lang="zh-CN" altLang="en-US" sz="2400" b="1" dirty="0" smtClean="0"/>
              <a:t>，也就是列宁主义。</a:t>
            </a:r>
          </a:p>
          <a:p>
            <a:r>
              <a:rPr lang="en-US" sz="2400" b="1" dirty="0" smtClean="0"/>
              <a:t>3.</a:t>
            </a:r>
            <a:r>
              <a:rPr lang="zh-CN" altLang="en-US" sz="2400" b="1" dirty="0" smtClean="0"/>
              <a:t>内容</a:t>
            </a:r>
          </a:p>
          <a:p>
            <a:r>
              <a:rPr lang="en-US" sz="2400" b="1" dirty="0" smtClean="0"/>
              <a:t>(1)</a:t>
            </a:r>
            <a:r>
              <a:rPr lang="zh-CN" altLang="en-US" sz="2400" b="1" dirty="0" smtClean="0"/>
              <a:t>帝国主义是资本主义发展的最高阶段，</a:t>
            </a:r>
            <a:r>
              <a:rPr lang="en-US" sz="2400" b="1" dirty="0" smtClean="0"/>
              <a:t>“</a:t>
            </a:r>
            <a:r>
              <a:rPr lang="zh-CN" altLang="en-US" sz="2400" b="1" dirty="0" smtClean="0"/>
              <a:t>是无产阶级社会革命的前夜</a:t>
            </a:r>
            <a:r>
              <a:rPr lang="en-US" sz="2400" b="1" dirty="0" smtClean="0"/>
              <a:t>”</a:t>
            </a:r>
            <a:r>
              <a:rPr lang="zh-CN" altLang="en-US" sz="2400" b="1" dirty="0" smtClean="0"/>
              <a:t>。</a:t>
            </a:r>
          </a:p>
          <a:p>
            <a:r>
              <a:rPr lang="en-US" sz="2400" b="1" dirty="0" smtClean="0"/>
              <a:t>(2)</a:t>
            </a:r>
            <a:r>
              <a:rPr lang="zh-CN" altLang="en-US" sz="2400" b="1" dirty="0" smtClean="0"/>
              <a:t>由于资本主义发展的不平衡规律，俄国是</a:t>
            </a:r>
            <a:r>
              <a:rPr lang="en-US" sz="2400" b="1" dirty="0" smtClean="0"/>
              <a:t>“</a:t>
            </a:r>
            <a:r>
              <a:rPr lang="zh-CN" altLang="en-US" sz="2400" b="1" dirty="0" smtClean="0"/>
              <a:t>帝国主义链条中最薄弱的一环</a:t>
            </a:r>
            <a:r>
              <a:rPr lang="en-US" sz="2400" b="1" dirty="0" smtClean="0"/>
              <a:t>”</a:t>
            </a:r>
            <a:r>
              <a:rPr lang="zh-CN" altLang="en-US" sz="2400" b="1" dirty="0" smtClean="0"/>
              <a:t>。</a:t>
            </a:r>
          </a:p>
          <a:p>
            <a:r>
              <a:rPr lang="en-US" sz="2400" b="1" dirty="0" smtClean="0"/>
              <a:t>(3)“</a:t>
            </a:r>
            <a:r>
              <a:rPr lang="zh-CN" altLang="en-US" sz="2400" b="1" dirty="0" smtClean="0"/>
              <a:t>社会主义可能首先在少数甚至单独一个资本主义国家内获得胜利</a:t>
            </a:r>
            <a:r>
              <a:rPr lang="en-US" sz="2400" b="1" dirty="0" smtClean="0"/>
              <a:t>”</a:t>
            </a:r>
            <a:r>
              <a:rPr lang="zh-CN" altLang="en-US" sz="2400" b="1" dirty="0" smtClean="0"/>
              <a:t>。</a:t>
            </a:r>
          </a:p>
          <a:p>
            <a:r>
              <a:rPr lang="en-US" sz="2400" b="1" dirty="0" smtClean="0"/>
              <a:t>(4)</a:t>
            </a:r>
            <a:r>
              <a:rPr lang="zh-CN" altLang="en-US" sz="2400" b="1" dirty="0" smtClean="0"/>
              <a:t>工人阶级要以暴力推翻资产阶级政权，建立无产阶级专政。</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85786" y="1357298"/>
            <a:ext cx="7429552" cy="5016758"/>
          </a:xfrm>
          <a:prstGeom prst="rect">
            <a:avLst/>
          </a:prstGeom>
        </p:spPr>
        <p:txBody>
          <a:bodyPr wrap="square">
            <a:spAutoFit/>
          </a:bodyPr>
          <a:lstStyle/>
          <a:p>
            <a:r>
              <a:rPr lang="en-US" sz="3200" b="1" dirty="0" smtClean="0"/>
              <a:t>4.</a:t>
            </a:r>
            <a:r>
              <a:rPr lang="zh-CN" altLang="en-US" sz="3200" b="1" dirty="0" smtClean="0"/>
              <a:t>意义</a:t>
            </a:r>
          </a:p>
          <a:p>
            <a:r>
              <a:rPr lang="en-US" sz="3200" b="1" dirty="0" smtClean="0"/>
              <a:t>(1)</a:t>
            </a:r>
            <a:r>
              <a:rPr lang="zh-CN" altLang="en-US" sz="3200" b="1" dirty="0" smtClean="0"/>
              <a:t>列宁深刻洞悉帝国主义时代资本主义发展的新特征，把马克思主义基本原理与俄国革命具体实际结合起来，形成了列宁主义。</a:t>
            </a:r>
          </a:p>
          <a:p>
            <a:r>
              <a:rPr lang="en-US" sz="3200" b="1" dirty="0" smtClean="0"/>
              <a:t>(2)</a:t>
            </a:r>
            <a:r>
              <a:rPr lang="zh-CN" altLang="en-US" sz="3200" b="1" dirty="0" smtClean="0"/>
              <a:t>创造性地提出社会主义可能在一国或数国首先取得胜利等一系列社会主义革命和社会主义建设理论。</a:t>
            </a:r>
          </a:p>
          <a:p>
            <a:r>
              <a:rPr lang="en-US" sz="3200" b="1" dirty="0" smtClean="0"/>
              <a:t>(3)</a:t>
            </a:r>
            <a:r>
              <a:rPr lang="zh-CN" altLang="en-US" sz="3200" b="1" dirty="0" smtClean="0"/>
              <a:t>为帝国主义时代的无产阶级革命提供了强大思想武器。</a:t>
            </a:r>
            <a:endParaRPr lang="zh-CN" altLang="en-US" sz="32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500166" y="1500174"/>
            <a:ext cx="6396073" cy="4071966"/>
            <a:chOff x="1500166" y="785794"/>
            <a:chExt cx="6396073" cy="4071966"/>
          </a:xfrm>
        </p:grpSpPr>
        <p:pic>
          <p:nvPicPr>
            <p:cNvPr id="4098" name="Picture 2"/>
            <p:cNvPicPr>
              <a:picLocks noChangeAspect="1" noChangeArrowheads="1"/>
            </p:cNvPicPr>
            <p:nvPr/>
          </p:nvPicPr>
          <p:blipFill>
            <a:blip r:embed="rId2"/>
            <a:srcRect/>
            <a:stretch>
              <a:fillRect/>
            </a:stretch>
          </p:blipFill>
          <p:spPr bwMode="auto">
            <a:xfrm>
              <a:off x="4357686" y="785794"/>
              <a:ext cx="3538553" cy="4071966"/>
            </a:xfrm>
            <a:prstGeom prst="rect">
              <a:avLst/>
            </a:prstGeom>
            <a:noFill/>
            <a:ln w="9525">
              <a:noFill/>
              <a:miter lim="800000"/>
              <a:headEnd/>
              <a:tailEnd/>
            </a:ln>
            <a:effectLst/>
          </p:spPr>
        </p:pic>
        <p:pic>
          <p:nvPicPr>
            <p:cNvPr id="3" name="Picture 2"/>
            <p:cNvPicPr>
              <a:picLocks noChangeAspect="1" noChangeArrowheads="1"/>
            </p:cNvPicPr>
            <p:nvPr/>
          </p:nvPicPr>
          <p:blipFill>
            <a:blip r:embed="rId3"/>
            <a:srcRect/>
            <a:stretch>
              <a:fillRect/>
            </a:stretch>
          </p:blipFill>
          <p:spPr bwMode="auto">
            <a:xfrm>
              <a:off x="1500166" y="785794"/>
              <a:ext cx="2857520" cy="4071966"/>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714348" y="428604"/>
            <a:ext cx="7572428" cy="2928958"/>
          </a:xfrm>
          <a:prstGeom prst="rect">
            <a:avLst/>
          </a:prstGeom>
          <a:noFill/>
          <a:ln w="9525">
            <a:noFill/>
            <a:miter lim="800000"/>
            <a:headEnd/>
            <a:tailEnd/>
          </a:ln>
          <a:effectLst/>
        </p:spPr>
      </p:pic>
      <p:cxnSp>
        <p:nvCxnSpPr>
          <p:cNvPr id="4" name="直接连接符 3"/>
          <p:cNvCxnSpPr/>
          <p:nvPr/>
        </p:nvCxnSpPr>
        <p:spPr>
          <a:xfrm>
            <a:off x="857224" y="1571612"/>
            <a:ext cx="6643734"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928662" y="3143248"/>
            <a:ext cx="6643734"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圆角矩形 6"/>
          <p:cNvSpPr/>
          <p:nvPr/>
        </p:nvSpPr>
        <p:spPr>
          <a:xfrm>
            <a:off x="571472" y="3643314"/>
            <a:ext cx="7786742"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lnSpc>
                <a:spcPct val="150000"/>
              </a:lnSpc>
            </a:pPr>
            <a:r>
              <a:rPr lang="zh-CN" altLang="en-US" sz="2400" b="1" dirty="0" smtClean="0">
                <a:latin typeface="华文中宋" pitchFamily="2" charset="-122"/>
                <a:ea typeface="华文中宋" pitchFamily="2" charset="-122"/>
                <a:cs typeface="宋体" panose="02010600030101010101" pitchFamily="2" charset="-122"/>
                <a:sym typeface="+mn-ea"/>
              </a:rPr>
              <a:t>列宁主义是马克思主义与俄国革命实践相结合的产物</a:t>
            </a:r>
            <a:endParaRPr lang="zh-CN" altLang="en-US" sz="2400" b="1" dirty="0">
              <a:latin typeface="华文中宋" pitchFamily="2" charset="-122"/>
              <a:ea typeface="华文中宋" pitchFamily="2" charset="-122"/>
              <a:cs typeface="宋体" panose="02010600030101010101" pitchFamily="2" charset="-122"/>
              <a:sym typeface="+mn-ea"/>
            </a:endParaRPr>
          </a:p>
        </p:txBody>
      </p:sp>
      <p:sp>
        <p:nvSpPr>
          <p:cNvPr id="8" name="圆角矩形 7"/>
          <p:cNvSpPr/>
          <p:nvPr/>
        </p:nvSpPr>
        <p:spPr>
          <a:xfrm>
            <a:off x="571472" y="4572008"/>
            <a:ext cx="7858180"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华文中宋" pitchFamily="2" charset="-122"/>
                <a:ea typeface="华文中宋" pitchFamily="2" charset="-122"/>
                <a:cs typeface="宋体" panose="02010600030101010101" pitchFamily="2" charset="-122"/>
                <a:sym typeface="+mn-ea"/>
              </a:rPr>
              <a:t>在</a:t>
            </a:r>
            <a:r>
              <a:rPr lang="en-US" altLang="zh-CN" sz="2400" b="1" dirty="0" smtClean="0">
                <a:latin typeface="华文中宋" pitchFamily="2" charset="-122"/>
                <a:ea typeface="华文中宋" pitchFamily="2" charset="-122"/>
                <a:cs typeface="宋体" panose="02010600030101010101" pitchFamily="2" charset="-122"/>
                <a:sym typeface="+mn-ea"/>
              </a:rPr>
              <a:t>20</a:t>
            </a:r>
            <a:r>
              <a:rPr lang="zh-CN" altLang="en-US" sz="2400" b="1" dirty="0" smtClean="0">
                <a:latin typeface="华文中宋" pitchFamily="2" charset="-122"/>
                <a:ea typeface="华文中宋" pitchFamily="2" charset="-122"/>
                <a:cs typeface="宋体" panose="02010600030101010101" pitchFamily="2" charset="-122"/>
                <a:sym typeface="+mn-ea"/>
              </a:rPr>
              <a:t>世纪俄国和世界革命进程中发挥了巨大而深远的</a:t>
            </a:r>
            <a:endParaRPr lang="en-US" altLang="zh-CN" sz="2400" b="1" dirty="0" smtClean="0">
              <a:latin typeface="华文中宋" pitchFamily="2" charset="-122"/>
              <a:ea typeface="华文中宋" pitchFamily="2" charset="-122"/>
              <a:cs typeface="宋体" panose="02010600030101010101" pitchFamily="2" charset="-122"/>
              <a:sym typeface="+mn-ea"/>
            </a:endParaRPr>
          </a:p>
          <a:p>
            <a:pPr algn="ctr"/>
            <a:r>
              <a:rPr lang="zh-CN" altLang="en-US" sz="2400" b="1" dirty="0" smtClean="0">
                <a:latin typeface="华文中宋" pitchFamily="2" charset="-122"/>
                <a:ea typeface="华文中宋" pitchFamily="2" charset="-122"/>
                <a:cs typeface="宋体" panose="02010600030101010101" pitchFamily="2" charset="-122"/>
                <a:sym typeface="+mn-ea"/>
              </a:rPr>
              <a:t>指导作用</a:t>
            </a:r>
            <a:endParaRPr lang="zh-CN" altLang="en-US" sz="2400" b="1" dirty="0">
              <a:latin typeface="华文中宋" pitchFamily="2" charset="-122"/>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0" y="428604"/>
            <a:ext cx="8715404"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 </a:t>
            </a:r>
            <a:r>
              <a:rPr kumimoji="0" lang="zh-CN"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十月革命的胜利</a:t>
            </a:r>
            <a:endParaRPr kumimoji="0" lang="zh-CN"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背景</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两个政权并存：二月革命胜利后，彼得格勒工兵代表苏维埃的领导人将政权交</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给临时政府，资产阶级临时政府继续进行帝国主义战争，并镇压人民的反抗。</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指明革命方向：</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1917</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年</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月，列宁提出了将俄国革命从资产阶级民主革命向社会主义革命推进的战略和策略。</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过程</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占领冬宫：</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1917</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年</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11</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月</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7</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日，即俄历</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10</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月</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25</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日，革命武装占领临时政府所在地冬宫。</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成立新政权</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①成立：</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1917</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年</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11</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月</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日，全俄工兵代表苏维埃第二次代表大会宣布推翻临时政府，成立布尔什维克党领导的苏维埃政权，列宁当选为人民委员会主席。</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350963" algn="l"/>
                <a:tab pos="2609850" algn="l"/>
              </a:tabLst>
            </a:pP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Courier New" pitchFamily="49" charset="0"/>
              </a:rPr>
              <a:t>②意义：标志着苏维埃政权在俄国正式建立，宣告了世界上第一个社会主义国家的诞生。</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143240" y="0"/>
            <a:ext cx="3500462" cy="642918"/>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十月革命的进程</a:t>
            </a:r>
            <a:endParaRPr lang="zh-CN" altLang="en-US" sz="2800" b="1" dirty="0"/>
          </a:p>
        </p:txBody>
      </p:sp>
      <p:pic>
        <p:nvPicPr>
          <p:cNvPr id="3" name="Picture 2"/>
          <p:cNvPicPr>
            <a:picLocks noChangeAspect="1" noChangeArrowheads="1"/>
          </p:cNvPicPr>
          <p:nvPr/>
        </p:nvPicPr>
        <p:blipFill>
          <a:blip r:embed="rId2"/>
          <a:srcRect/>
          <a:stretch>
            <a:fillRect/>
          </a:stretch>
        </p:blipFill>
        <p:spPr bwMode="auto">
          <a:xfrm>
            <a:off x="0" y="571456"/>
            <a:ext cx="3357586" cy="6286544"/>
          </a:xfrm>
          <a:prstGeom prst="rect">
            <a:avLst/>
          </a:prstGeom>
          <a:noFill/>
          <a:ln w="9525">
            <a:noFill/>
            <a:miter lim="800000"/>
            <a:headEnd/>
            <a:tailEnd/>
          </a:ln>
          <a:effectLst/>
        </p:spPr>
      </p:pic>
      <p:cxnSp>
        <p:nvCxnSpPr>
          <p:cNvPr id="4" name="直接连接符 3"/>
          <p:cNvCxnSpPr/>
          <p:nvPr/>
        </p:nvCxnSpPr>
        <p:spPr>
          <a:xfrm>
            <a:off x="2786050" y="2071654"/>
            <a:ext cx="428628" cy="158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00034" y="2357406"/>
            <a:ext cx="1571636" cy="158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6" name="圆角矩形 5"/>
          <p:cNvSpPr/>
          <p:nvPr/>
        </p:nvSpPr>
        <p:spPr>
          <a:xfrm>
            <a:off x="1428728" y="4714860"/>
            <a:ext cx="1714512" cy="35719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1000100" y="6072182"/>
            <a:ext cx="2143140" cy="158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8" name="圆角矩形标注 7"/>
          <p:cNvSpPr/>
          <p:nvPr/>
        </p:nvSpPr>
        <p:spPr>
          <a:xfrm>
            <a:off x="3286116" y="1214422"/>
            <a:ext cx="5072098" cy="1357322"/>
          </a:xfrm>
          <a:prstGeom prst="wedgeRoundRectCallout">
            <a:avLst>
              <a:gd name="adj1" fmla="val -52106"/>
              <a:gd name="adj2" fmla="val 135153"/>
              <a:gd name="adj3" fmla="val 16667"/>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粗黑宋简体" pitchFamily="2" charset="-122"/>
                <a:ea typeface="方正粗黑宋简体" pitchFamily="2" charset="-122"/>
              </a:rPr>
              <a:t>二月革命推翻了沙皇俄国的</a:t>
            </a:r>
            <a:endParaRPr lang="en-US" altLang="zh-CN" sz="2800" b="1" dirty="0" smtClean="0">
              <a:latin typeface="方正粗黑宋简体" pitchFamily="2" charset="-122"/>
              <a:ea typeface="方正粗黑宋简体" pitchFamily="2" charset="-122"/>
            </a:endParaRPr>
          </a:p>
          <a:p>
            <a:pPr algn="ctr"/>
            <a:r>
              <a:rPr lang="zh-CN" altLang="en-US" sz="2800" b="1" dirty="0" smtClean="0">
                <a:latin typeface="方正粗黑宋简体" pitchFamily="2" charset="-122"/>
                <a:ea typeface="方正粗黑宋简体" pitchFamily="2" charset="-122"/>
              </a:rPr>
              <a:t>专制统治</a:t>
            </a:r>
            <a:endParaRPr lang="zh-CN" altLang="en-US" sz="2800" b="1" dirty="0">
              <a:latin typeface="方正粗黑宋简体" pitchFamily="2" charset="-122"/>
              <a:ea typeface="方正粗黑宋简体" pitchFamily="2" charset="-122"/>
            </a:endParaRPr>
          </a:p>
        </p:txBody>
      </p:sp>
      <p:sp>
        <p:nvSpPr>
          <p:cNvPr id="9" name="圆角矩形 8"/>
          <p:cNvSpPr/>
          <p:nvPr/>
        </p:nvSpPr>
        <p:spPr>
          <a:xfrm>
            <a:off x="4572000" y="3214686"/>
            <a:ext cx="2928958"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两个政权并存</a:t>
            </a:r>
            <a:endParaRPr lang="zh-CN" altLang="en-US" sz="2400" b="1" dirty="0"/>
          </a:p>
        </p:txBody>
      </p:sp>
      <p:sp>
        <p:nvSpPr>
          <p:cNvPr id="10" name="TextBox 9"/>
          <p:cNvSpPr txBox="1"/>
          <p:nvPr/>
        </p:nvSpPr>
        <p:spPr>
          <a:xfrm>
            <a:off x="4071934" y="4143380"/>
            <a:ext cx="923330" cy="1928826"/>
          </a:xfrm>
          <a:prstGeom prst="rect">
            <a:avLst/>
          </a:prstGeom>
          <a:solidFill>
            <a:schemeClr val="accent6">
              <a:lumMod val="40000"/>
              <a:lumOff val="60000"/>
            </a:schemeClr>
          </a:solidFill>
          <a:ln>
            <a:solidFill>
              <a:schemeClr val="tx1"/>
            </a:solidFill>
          </a:ln>
        </p:spPr>
        <p:txBody>
          <a:bodyPr vert="eaVert" wrap="square" rtlCol="0">
            <a:spAutoFit/>
          </a:bodyPr>
          <a:lstStyle/>
          <a:p>
            <a:r>
              <a:rPr lang="zh-CN" altLang="en-US" sz="2400" b="1" dirty="0" smtClean="0">
                <a:latin typeface="华文中宋" pitchFamily="2" charset="-122"/>
                <a:ea typeface="华文中宋" pitchFamily="2" charset="-122"/>
              </a:rPr>
              <a:t>资产阶级</a:t>
            </a:r>
            <a:endParaRPr lang="en-US" altLang="zh-CN" sz="2400" b="1" dirty="0" smtClean="0">
              <a:latin typeface="华文中宋" pitchFamily="2" charset="-122"/>
              <a:ea typeface="华文中宋" pitchFamily="2" charset="-122"/>
            </a:endParaRPr>
          </a:p>
          <a:p>
            <a:r>
              <a:rPr lang="zh-CN" altLang="en-US" sz="2400" b="1" dirty="0" smtClean="0">
                <a:latin typeface="华文中宋" pitchFamily="2" charset="-122"/>
                <a:ea typeface="华文中宋" pitchFamily="2" charset="-122"/>
              </a:rPr>
              <a:t>临时政府</a:t>
            </a:r>
            <a:endParaRPr lang="zh-CN" altLang="en-US" sz="2400" b="1" dirty="0">
              <a:latin typeface="华文中宋" pitchFamily="2" charset="-122"/>
              <a:ea typeface="华文中宋" pitchFamily="2" charset="-122"/>
            </a:endParaRPr>
          </a:p>
        </p:txBody>
      </p:sp>
      <p:sp>
        <p:nvSpPr>
          <p:cNvPr id="11" name="TextBox 10"/>
          <p:cNvSpPr txBox="1"/>
          <p:nvPr/>
        </p:nvSpPr>
        <p:spPr>
          <a:xfrm>
            <a:off x="6858016" y="4143380"/>
            <a:ext cx="923330" cy="1928826"/>
          </a:xfrm>
          <a:prstGeom prst="rect">
            <a:avLst/>
          </a:prstGeom>
          <a:solidFill>
            <a:schemeClr val="accent6">
              <a:lumMod val="40000"/>
              <a:lumOff val="60000"/>
            </a:schemeClr>
          </a:solidFill>
          <a:ln>
            <a:solidFill>
              <a:schemeClr val="tx1"/>
            </a:solidFill>
          </a:ln>
        </p:spPr>
        <p:txBody>
          <a:bodyPr vert="eaVert" wrap="square" rtlCol="0">
            <a:spAutoFit/>
          </a:bodyPr>
          <a:lstStyle/>
          <a:p>
            <a:r>
              <a:rPr lang="zh-CN" altLang="en-US" sz="2400" b="1" dirty="0" smtClean="0">
                <a:latin typeface="华文中宋" pitchFamily="2" charset="-122"/>
                <a:ea typeface="华文中宋" pitchFamily="2" charset="-122"/>
              </a:rPr>
              <a:t>工兵代表苏维埃</a:t>
            </a:r>
            <a:endParaRPr lang="zh-CN" altLang="en-US" sz="2400" b="1" dirty="0">
              <a:latin typeface="华文中宋" pitchFamily="2" charset="-122"/>
              <a:ea typeface="华文中宋" pitchFamily="2" charset="-122"/>
            </a:endParaRPr>
          </a:p>
        </p:txBody>
      </p:sp>
      <p:sp>
        <p:nvSpPr>
          <p:cNvPr id="12" name="TextBox 11"/>
          <p:cNvSpPr txBox="1"/>
          <p:nvPr/>
        </p:nvSpPr>
        <p:spPr>
          <a:xfrm>
            <a:off x="4000496" y="6215082"/>
            <a:ext cx="1143008" cy="461665"/>
          </a:xfrm>
          <a:prstGeom prst="rect">
            <a:avLst/>
          </a:prstGeom>
          <a:solidFill>
            <a:schemeClr val="accent2">
              <a:lumMod val="75000"/>
            </a:schemeClr>
          </a:solidFill>
          <a:ln>
            <a:solidFill>
              <a:schemeClr val="tx1"/>
            </a:solidFill>
          </a:ln>
        </p:spPr>
        <p:txBody>
          <a:bodyPr wrap="square" rtlCol="0">
            <a:spAutoFit/>
          </a:bodyPr>
          <a:lstStyle/>
          <a:p>
            <a:pPr algn="ctr"/>
            <a:r>
              <a:rPr lang="zh-CN" altLang="en-US" sz="2400" b="1" dirty="0" smtClean="0">
                <a:solidFill>
                  <a:srgbClr val="FFFF00"/>
                </a:solidFill>
                <a:latin typeface="幼圆" pitchFamily="49" charset="-122"/>
                <a:ea typeface="幼圆" pitchFamily="49" charset="-122"/>
              </a:rPr>
              <a:t>政权</a:t>
            </a:r>
            <a:endParaRPr lang="zh-CN" altLang="en-US" sz="2400" b="1" dirty="0">
              <a:solidFill>
                <a:srgbClr val="FFFF00"/>
              </a:solidFill>
              <a:latin typeface="幼圆" pitchFamily="49" charset="-122"/>
              <a:ea typeface="幼圆" pitchFamily="49" charset="-122"/>
            </a:endParaRPr>
          </a:p>
        </p:txBody>
      </p:sp>
      <p:sp>
        <p:nvSpPr>
          <p:cNvPr id="13" name="TextBox 12"/>
          <p:cNvSpPr txBox="1"/>
          <p:nvPr/>
        </p:nvSpPr>
        <p:spPr>
          <a:xfrm>
            <a:off x="6715140" y="6215082"/>
            <a:ext cx="1143008" cy="461665"/>
          </a:xfrm>
          <a:prstGeom prst="rect">
            <a:avLst/>
          </a:prstGeom>
          <a:solidFill>
            <a:schemeClr val="accent2">
              <a:lumMod val="75000"/>
            </a:schemeClr>
          </a:solidFill>
          <a:ln>
            <a:solidFill>
              <a:schemeClr val="tx1"/>
            </a:solidFill>
          </a:ln>
        </p:spPr>
        <p:txBody>
          <a:bodyPr wrap="square" rtlCol="0">
            <a:spAutoFit/>
          </a:bodyPr>
          <a:lstStyle/>
          <a:p>
            <a:pPr algn="ctr"/>
            <a:r>
              <a:rPr lang="zh-CN" altLang="en-US" sz="2400" b="1" dirty="0" smtClean="0">
                <a:solidFill>
                  <a:srgbClr val="FFFF00"/>
                </a:solidFill>
                <a:latin typeface="幼圆" pitchFamily="49" charset="-122"/>
                <a:ea typeface="幼圆" pitchFamily="49" charset="-122"/>
              </a:rPr>
              <a:t>次要</a:t>
            </a:r>
            <a:endParaRPr lang="zh-CN" altLang="en-US" sz="2400" b="1" dirty="0">
              <a:solidFill>
                <a:srgbClr val="FFFF00"/>
              </a:solidFill>
              <a:latin typeface="幼圆" pitchFamily="49" charset="-122"/>
              <a:ea typeface="幼圆"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ox(in)">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checkerboard(across)">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24" presetClass="entr" presetSubtype="0"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 to="" calcmode="lin" valueType="num">
                                      <p:cBhvr>
                                        <p:cTn id="50"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571480"/>
            <a:ext cx="5643570" cy="2000264"/>
            <a:chOff x="0" y="571480"/>
            <a:chExt cx="5643570" cy="2000264"/>
          </a:xfrm>
        </p:grpSpPr>
        <p:pic>
          <p:nvPicPr>
            <p:cNvPr id="1026" name="Picture 2"/>
            <p:cNvPicPr>
              <a:picLocks noChangeAspect="1" noChangeArrowheads="1"/>
            </p:cNvPicPr>
            <p:nvPr/>
          </p:nvPicPr>
          <p:blipFill>
            <a:blip r:embed="rId2"/>
            <a:srcRect r="1250"/>
            <a:stretch>
              <a:fillRect/>
            </a:stretch>
          </p:blipFill>
          <p:spPr bwMode="auto">
            <a:xfrm>
              <a:off x="0" y="571480"/>
              <a:ext cx="5643570" cy="2000264"/>
            </a:xfrm>
            <a:prstGeom prst="rect">
              <a:avLst/>
            </a:prstGeom>
            <a:noFill/>
            <a:ln w="9525">
              <a:solidFill>
                <a:schemeClr val="tx1"/>
              </a:solid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5072066" y="1785926"/>
              <a:ext cx="400050" cy="642942"/>
            </a:xfrm>
            <a:prstGeom prst="rect">
              <a:avLst/>
            </a:prstGeom>
            <a:noFill/>
            <a:ln w="9525">
              <a:noFill/>
              <a:miter lim="800000"/>
              <a:headEnd/>
              <a:tailEnd/>
            </a:ln>
            <a:effectLst/>
          </p:spPr>
        </p:pic>
      </p:grpSp>
      <p:cxnSp>
        <p:nvCxnSpPr>
          <p:cNvPr id="12" name="直接连接符 11"/>
          <p:cNvCxnSpPr/>
          <p:nvPr/>
        </p:nvCxnSpPr>
        <p:spPr>
          <a:xfrm>
            <a:off x="4429124" y="1142984"/>
            <a:ext cx="107157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0" y="1785926"/>
            <a:ext cx="4572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左箭头 14"/>
          <p:cNvSpPr/>
          <p:nvPr/>
        </p:nvSpPr>
        <p:spPr>
          <a:xfrm>
            <a:off x="5786446" y="571480"/>
            <a:ext cx="2643206" cy="1285884"/>
          </a:xfrm>
          <a:prstGeom prst="leftArrow">
            <a:avLst>
              <a:gd name="adj1" fmla="val 50000"/>
              <a:gd name="adj2" fmla="val 43469"/>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t>《</a:t>
            </a:r>
            <a:r>
              <a:rPr lang="zh-CN" altLang="en-US" sz="2800" b="1" dirty="0" smtClean="0"/>
              <a:t>四月提纲</a:t>
            </a:r>
            <a:r>
              <a:rPr lang="en-US" altLang="zh-CN" sz="2800" b="1" dirty="0" smtClean="0"/>
              <a:t>》</a:t>
            </a:r>
            <a:endParaRPr lang="zh-CN" altLang="en-US" sz="2800" b="1" dirty="0"/>
          </a:p>
        </p:txBody>
      </p:sp>
      <p:sp>
        <p:nvSpPr>
          <p:cNvPr id="16" name="椭圆 15"/>
          <p:cNvSpPr/>
          <p:nvPr/>
        </p:nvSpPr>
        <p:spPr>
          <a:xfrm>
            <a:off x="857224" y="1142984"/>
            <a:ext cx="1857388" cy="64294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857488" y="1142984"/>
            <a:ext cx="1357322" cy="64294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357950" y="2000240"/>
            <a:ext cx="2040943" cy="461665"/>
          </a:xfrm>
          <a:prstGeom prst="rect">
            <a:avLst/>
          </a:prstGeom>
          <a:solidFill>
            <a:schemeClr val="accent1">
              <a:lumMod val="60000"/>
              <a:lumOff val="40000"/>
            </a:schemeClr>
          </a:solidFill>
          <a:ln>
            <a:solidFill>
              <a:srgbClr val="FF0000"/>
            </a:solidFill>
          </a:ln>
        </p:spPr>
        <p:txBody>
          <a:bodyPr wrap="square">
            <a:spAutoFit/>
          </a:bodyPr>
          <a:lstStyle/>
          <a:p>
            <a:r>
              <a:rPr lang="zh-CN" altLang="en-US" sz="2400" b="1" dirty="0" smtClean="0">
                <a:latin typeface="方正粗黑宋简体" pitchFamily="2" charset="-122"/>
                <a:ea typeface="方正粗黑宋简体" pitchFamily="2" charset="-122"/>
                <a:cs typeface="黑体" panose="02010609060101010101" charset="-122"/>
              </a:rPr>
              <a:t>无产阶级夺权</a:t>
            </a:r>
            <a:endParaRPr lang="zh-CN" altLang="en-US" sz="2400" b="1" dirty="0">
              <a:latin typeface="方正粗黑宋简体" pitchFamily="2" charset="-122"/>
              <a:ea typeface="方正粗黑宋简体" pitchFamily="2" charset="-122"/>
            </a:endParaRPr>
          </a:p>
        </p:txBody>
      </p:sp>
      <p:sp>
        <p:nvSpPr>
          <p:cNvPr id="20" name="椭圆形标注 19"/>
          <p:cNvSpPr/>
          <p:nvPr/>
        </p:nvSpPr>
        <p:spPr>
          <a:xfrm>
            <a:off x="7715272" y="2500306"/>
            <a:ext cx="1143008" cy="1214446"/>
          </a:xfrm>
          <a:prstGeom prst="wedgeEllipseCallout">
            <a:avLst>
              <a:gd name="adj1" fmla="val -91944"/>
              <a:gd name="adj2" fmla="val -55672"/>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华文中宋" pitchFamily="2" charset="-122"/>
                <a:ea typeface="华文中宋" pitchFamily="2" charset="-122"/>
              </a:rPr>
              <a:t>和平夺权</a:t>
            </a:r>
            <a:endParaRPr lang="zh-CN" altLang="en-US" sz="2400" b="1" dirty="0">
              <a:latin typeface="华文中宋" pitchFamily="2" charset="-122"/>
              <a:ea typeface="华文中宋" pitchFamily="2" charset="-122"/>
            </a:endParaRPr>
          </a:p>
        </p:txBody>
      </p:sp>
      <p:sp>
        <p:nvSpPr>
          <p:cNvPr id="21" name="文本框 2"/>
          <p:cNvSpPr txBox="1"/>
          <p:nvPr/>
        </p:nvSpPr>
        <p:spPr>
          <a:xfrm>
            <a:off x="0" y="3143248"/>
            <a:ext cx="7358082" cy="2308324"/>
          </a:xfrm>
          <a:prstGeom prst="rect">
            <a:avLst/>
          </a:prstGeom>
          <a:solidFill>
            <a:srgbClr val="002060"/>
          </a:solidFill>
          <a:ln w="19050">
            <a:solidFill>
              <a:srgbClr val="0070C0"/>
            </a:solidFill>
            <a:prstDash val="sysDash"/>
          </a:ln>
        </p:spPr>
        <p:txBody>
          <a:bodyPr wrap="square" rtlCol="0">
            <a:spAutoFit/>
          </a:bodyPr>
          <a:lstStyle/>
          <a:p>
            <a:r>
              <a:rPr lang="zh-CN" altLang="en-US" sz="2400" b="1" dirty="0">
                <a:solidFill>
                  <a:srgbClr val="FFFF00"/>
                </a:solidFill>
                <a:latin typeface="楷体" panose="02010609060101010101" charset="-122"/>
                <a:ea typeface="楷体" panose="02010609060101010101" charset="-122"/>
              </a:rPr>
              <a:t>二月革命时，俄国资本主义还没有得到充分发展，</a:t>
            </a:r>
            <a:r>
              <a:rPr lang="en-US" altLang="zh-CN" sz="2400" b="1" dirty="0">
                <a:solidFill>
                  <a:srgbClr val="FFFF00"/>
                </a:solidFill>
                <a:latin typeface="楷体" panose="02010609060101010101" charset="-122"/>
                <a:ea typeface="楷体" panose="02010609060101010101" charset="-122"/>
              </a:rPr>
              <a:t>1.2</a:t>
            </a:r>
            <a:r>
              <a:rPr lang="zh-CN" altLang="en-US" sz="2400" b="1" dirty="0">
                <a:solidFill>
                  <a:srgbClr val="FFFF00"/>
                </a:solidFill>
                <a:latin typeface="楷体" panose="02010609060101010101" charset="-122"/>
                <a:ea typeface="楷体" panose="02010609060101010101" charset="-122"/>
              </a:rPr>
              <a:t>亿多人口中，农民有近</a:t>
            </a:r>
            <a:r>
              <a:rPr lang="en-US" altLang="zh-CN" sz="2400" b="1" dirty="0">
                <a:solidFill>
                  <a:srgbClr val="FFFF00"/>
                </a:solidFill>
                <a:latin typeface="楷体" panose="02010609060101010101" charset="-122"/>
                <a:ea typeface="楷体" panose="02010609060101010101" charset="-122"/>
              </a:rPr>
              <a:t>1</a:t>
            </a:r>
            <a:r>
              <a:rPr lang="zh-CN" altLang="en-US" sz="2400" b="1" dirty="0">
                <a:solidFill>
                  <a:srgbClr val="FFFF00"/>
                </a:solidFill>
                <a:latin typeface="楷体" panose="02010609060101010101" charset="-122"/>
                <a:ea typeface="楷体" panose="02010609060101010101" charset="-122"/>
              </a:rPr>
              <a:t>亿，工人阶级只有</a:t>
            </a:r>
            <a:r>
              <a:rPr lang="en-US" altLang="zh-CN" sz="2400" b="1" dirty="0">
                <a:solidFill>
                  <a:srgbClr val="FFFF00"/>
                </a:solidFill>
                <a:latin typeface="楷体" panose="02010609060101010101" charset="-122"/>
                <a:ea typeface="楷体" panose="02010609060101010101" charset="-122"/>
              </a:rPr>
              <a:t>300</a:t>
            </a:r>
            <a:r>
              <a:rPr lang="zh-CN" altLang="en-US" sz="2400" b="1" dirty="0">
                <a:solidFill>
                  <a:srgbClr val="FFFF00"/>
                </a:solidFill>
                <a:latin typeface="楷体" panose="02010609060101010101" charset="-122"/>
                <a:ea typeface="楷体" panose="02010609060101010101" charset="-122"/>
              </a:rPr>
              <a:t>多万，布尔什维克党员只有</a:t>
            </a:r>
            <a:r>
              <a:rPr lang="en-US" altLang="zh-CN" sz="2400" b="1" dirty="0">
                <a:solidFill>
                  <a:srgbClr val="FFFF00"/>
                </a:solidFill>
                <a:latin typeface="楷体" panose="02010609060101010101" charset="-122"/>
                <a:ea typeface="楷体" panose="02010609060101010101" charset="-122"/>
              </a:rPr>
              <a:t>1</a:t>
            </a:r>
            <a:r>
              <a:rPr lang="zh-CN" altLang="en-US" sz="2400" b="1" dirty="0">
                <a:solidFill>
                  <a:srgbClr val="FFFF00"/>
                </a:solidFill>
                <a:latin typeface="楷体" panose="02010609060101010101" charset="-122"/>
                <a:ea typeface="楷体" panose="02010609060101010101" charset="-122"/>
              </a:rPr>
              <a:t>万多，进行社会主义的客观条件还不成熟。因此，列宁认为，当前的任务不是直接进行社会主义革命，而是由无产阶级夺取政权后，解决俄国人民渴望得到实现的切身利益问题。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par>
                                <p:cTn id="13" presetID="2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right)">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down)">
                                      <p:cBhvr>
                                        <p:cTn id="25" dur="500"/>
                                        <p:tgtEl>
                                          <p:spTgt spid="16"/>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linds(horizontal)">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checkerboard(across)">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408805" y="3714752"/>
            <a:ext cx="4735195" cy="2826385"/>
            <a:chOff x="4296726" y="214290"/>
            <a:chExt cx="4735195" cy="2826385"/>
          </a:xfrm>
        </p:grpSpPr>
        <p:pic>
          <p:nvPicPr>
            <p:cNvPr id="2" name="图片 14341" descr="1917年布尔什维克起义前，示威者散布在彼得格尔勒的大街小巷里。这些日子发生了人所共知的七月事件。"/>
            <p:cNvPicPr>
              <a:picLocks noChangeAspect="1"/>
            </p:cNvPicPr>
            <p:nvPr/>
          </p:nvPicPr>
          <p:blipFill>
            <a:blip r:embed="rId2"/>
            <a:srcRect l="700" t="827" r="700" b="1654"/>
            <a:stretch>
              <a:fillRect/>
            </a:stretch>
          </p:blipFill>
          <p:spPr>
            <a:xfrm>
              <a:off x="4357686" y="214290"/>
              <a:ext cx="4673600" cy="2427605"/>
            </a:xfrm>
            <a:prstGeom prst="rect">
              <a:avLst/>
            </a:prstGeom>
            <a:solidFill>
              <a:schemeClr val="bg1"/>
            </a:solidFill>
            <a:ln w="9525">
              <a:noFill/>
            </a:ln>
          </p:spPr>
        </p:pic>
        <p:sp>
          <p:nvSpPr>
            <p:cNvPr id="3" name="文本框 14342"/>
            <p:cNvSpPr txBox="1"/>
            <p:nvPr/>
          </p:nvSpPr>
          <p:spPr>
            <a:xfrm>
              <a:off x="4296726" y="2641895"/>
              <a:ext cx="4735195" cy="398780"/>
            </a:xfrm>
            <a:prstGeom prst="rect">
              <a:avLst/>
            </a:prstGeom>
            <a:solidFill>
              <a:schemeClr val="bg1"/>
            </a:solidFill>
            <a:ln w="9525">
              <a:noFill/>
            </a:ln>
          </p:spPr>
          <p:txBody>
            <a:bodyPr wrap="square" anchor="t">
              <a:spAutoFit/>
            </a:bodyPr>
            <a:lstStyle/>
            <a:p>
              <a:pPr algn="ctr"/>
              <a:r>
                <a:rPr lang="en-US" altLang="zh-CN" sz="2000" b="1" dirty="0">
                  <a:latin typeface="楷体" panose="02010609060101010101" charset="-122"/>
                  <a:ea typeface="楷体" panose="02010609060101010101" charset="-122"/>
                </a:rPr>
                <a:t>1917</a:t>
              </a:r>
              <a:r>
                <a:rPr lang="zh-CN" altLang="en-US" sz="2000" b="1" dirty="0">
                  <a:latin typeface="楷体" panose="02010609060101010101" charset="-122"/>
                  <a:ea typeface="楷体" panose="02010609060101010101" charset="-122"/>
                </a:rPr>
                <a:t>年</a:t>
              </a:r>
              <a:r>
                <a:rPr lang="en-US" altLang="zh-CN" sz="2000" b="1" dirty="0">
                  <a:latin typeface="楷体" panose="02010609060101010101" charset="-122"/>
                  <a:ea typeface="楷体" panose="02010609060101010101" charset="-122"/>
                </a:rPr>
                <a:t>7</a:t>
              </a:r>
              <a:r>
                <a:rPr lang="zh-CN" altLang="en-US" sz="2000" b="1" dirty="0">
                  <a:latin typeface="楷体" panose="02010609060101010101" charset="-122"/>
                  <a:ea typeface="楷体" panose="02010609060101010101" charset="-122"/>
                </a:rPr>
                <a:t>月</a:t>
              </a:r>
              <a:r>
                <a:rPr lang="en-US" altLang="zh-CN" sz="2000" b="1" dirty="0">
                  <a:latin typeface="楷体" panose="02010609060101010101" charset="-122"/>
                  <a:ea typeface="楷体" panose="02010609060101010101" charset="-122"/>
                </a:rPr>
                <a:t>17</a:t>
              </a:r>
              <a:r>
                <a:rPr lang="zh-CN" altLang="en-US" sz="2000" b="1" dirty="0">
                  <a:latin typeface="楷体" panose="02010609060101010101" charset="-122"/>
                  <a:ea typeface="楷体" panose="02010609060101010101" charset="-122"/>
                </a:rPr>
                <a:t>日，临时政府镇压示威群众</a:t>
              </a:r>
            </a:p>
          </p:txBody>
        </p:sp>
      </p:grpSp>
      <p:sp>
        <p:nvSpPr>
          <p:cNvPr id="5" name="文本框 14338"/>
          <p:cNvSpPr txBox="1"/>
          <p:nvPr/>
        </p:nvSpPr>
        <p:spPr>
          <a:xfrm>
            <a:off x="0" y="1214422"/>
            <a:ext cx="9144000" cy="978729"/>
          </a:xfrm>
          <a:prstGeom prst="rect">
            <a:avLst/>
          </a:prstGeom>
          <a:solidFill>
            <a:schemeClr val="bg1"/>
          </a:solidFill>
          <a:ln w="9525">
            <a:solidFill>
              <a:schemeClr val="tx1"/>
            </a:solidFill>
          </a:ln>
        </p:spPr>
        <p:txBody>
          <a:bodyPr wrap="square" anchor="t">
            <a:spAutoFit/>
          </a:bodyPr>
          <a:lstStyle/>
          <a:p>
            <a:pPr fontAlgn="auto">
              <a:lnSpc>
                <a:spcPct val="120000"/>
              </a:lnSpc>
              <a:spcBef>
                <a:spcPts val="0"/>
              </a:spcBef>
              <a:spcAft>
                <a:spcPts val="0"/>
              </a:spcAft>
            </a:pPr>
            <a:r>
              <a:rPr lang="en-US" sz="2400" b="1" dirty="0" smtClean="0">
                <a:latin typeface="楷体" panose="02010609060101010101" charset="-122"/>
                <a:ea typeface="楷体" panose="02010609060101010101" charset="-122"/>
                <a:cs typeface="宋体" panose="02010600030101010101" pitchFamily="2" charset="-122"/>
              </a:rPr>
              <a:t>1917</a:t>
            </a:r>
            <a:r>
              <a:rPr lang="zh-CN" sz="2400" b="1" dirty="0">
                <a:latin typeface="楷体" panose="02010609060101010101" charset="-122"/>
                <a:ea typeface="楷体" panose="02010609060101010101" charset="-122"/>
                <a:cs typeface="宋体" panose="02010600030101010101" pitchFamily="2" charset="-122"/>
              </a:rPr>
              <a:t>年</a:t>
            </a:r>
            <a:r>
              <a:rPr lang="en-US" altLang="zh-CN" sz="2400" b="1" dirty="0">
                <a:latin typeface="楷体" panose="02010609060101010101" charset="-122"/>
                <a:ea typeface="楷体" panose="02010609060101010101" charset="-122"/>
                <a:cs typeface="宋体" panose="02010600030101010101" pitchFamily="2" charset="-122"/>
              </a:rPr>
              <a:t>7</a:t>
            </a:r>
            <a:r>
              <a:rPr lang="zh-CN" altLang="en-US" sz="2400" b="1" dirty="0">
                <a:latin typeface="楷体" panose="02010609060101010101" charset="-122"/>
                <a:ea typeface="楷体" panose="02010609060101010101" charset="-122"/>
                <a:cs typeface="宋体" panose="02010600030101010101" pitchFamily="2" charset="-122"/>
              </a:rPr>
              <a:t>月，俄军在前线</a:t>
            </a:r>
            <a:r>
              <a:rPr lang="zh-CN" altLang="en-US" sz="2400" b="1" dirty="0" smtClean="0">
                <a:latin typeface="楷体" panose="02010609060101010101" charset="-122"/>
                <a:ea typeface="楷体" panose="02010609060101010101" charset="-122"/>
                <a:cs typeface="宋体" panose="02010600030101010101" pitchFamily="2" charset="-122"/>
              </a:rPr>
              <a:t>惨败，引发</a:t>
            </a:r>
            <a:r>
              <a:rPr lang="zh-CN" altLang="en-US" sz="2400" b="1" dirty="0">
                <a:latin typeface="楷体" panose="02010609060101010101" charset="-122"/>
                <a:ea typeface="楷体" panose="02010609060101010101" charset="-122"/>
                <a:cs typeface="宋体" panose="02010600030101010101" pitchFamily="2" charset="-122"/>
              </a:rPr>
              <a:t>国内</a:t>
            </a:r>
            <a:r>
              <a:rPr lang="en-US" altLang="zh-CN" sz="2400" b="1" dirty="0">
                <a:latin typeface="楷体" panose="02010609060101010101" charset="-122"/>
                <a:ea typeface="楷体" panose="02010609060101010101" charset="-122"/>
                <a:cs typeface="宋体" panose="02010600030101010101" pitchFamily="2" charset="-122"/>
              </a:rPr>
              <a:t>50</a:t>
            </a:r>
            <a:r>
              <a:rPr lang="zh-CN" altLang="en-US" sz="2400" b="1" dirty="0">
                <a:latin typeface="楷体" panose="02010609060101010101" charset="-122"/>
                <a:ea typeface="楷体" panose="02010609060101010101" charset="-122"/>
                <a:cs typeface="宋体" panose="02010600030101010101" pitchFamily="2" charset="-122"/>
              </a:rPr>
              <a:t>万工人士兵示威游行。临时政府出动军队血腥镇压。</a:t>
            </a:r>
          </a:p>
        </p:txBody>
      </p:sp>
      <p:sp>
        <p:nvSpPr>
          <p:cNvPr id="6" name="圆角矩形标注 5"/>
          <p:cNvSpPr/>
          <p:nvPr/>
        </p:nvSpPr>
        <p:spPr>
          <a:xfrm>
            <a:off x="142844" y="2571744"/>
            <a:ext cx="4286280" cy="1214446"/>
          </a:xfrm>
          <a:prstGeom prst="wedgeRoundRectCallout">
            <a:avLst>
              <a:gd name="adj1" fmla="val 43166"/>
              <a:gd name="adj2" fmla="val -91746"/>
              <a:gd name="adj3" fmla="val 16667"/>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latin typeface="黑体" panose="02010609060101010101" charset="-122"/>
                <a:ea typeface="黑体" panose="02010609060101010101" charset="-122"/>
                <a:cs typeface="黑体" panose="02010609060101010101" charset="-122"/>
              </a:rPr>
              <a:t>布尔什维克党确定了</a:t>
            </a:r>
            <a:endParaRPr lang="en-US" altLang="zh-CN" sz="2400" dirty="0" smtClean="0">
              <a:latin typeface="黑体" panose="02010609060101010101" charset="-122"/>
              <a:ea typeface="黑体" panose="02010609060101010101" charset="-122"/>
              <a:cs typeface="黑体" panose="02010609060101010101" charset="-122"/>
            </a:endParaRPr>
          </a:p>
          <a:p>
            <a:pPr algn="ctr"/>
            <a:r>
              <a:rPr lang="zh-CN" altLang="en-US" sz="2400" u="sng" dirty="0" smtClean="0">
                <a:solidFill>
                  <a:srgbClr val="FF0000"/>
                </a:solidFill>
                <a:latin typeface="黑体" panose="02010609060101010101" charset="-122"/>
                <a:ea typeface="黑体" panose="02010609060101010101" charset="-122"/>
                <a:cs typeface="黑体" panose="02010609060101010101" charset="-122"/>
              </a:rPr>
              <a:t>武装起义</a:t>
            </a:r>
            <a:r>
              <a:rPr lang="zh-CN" altLang="en-US" sz="2400" dirty="0" smtClean="0">
                <a:latin typeface="黑体" panose="02010609060101010101" charset="-122"/>
                <a:ea typeface="黑体" panose="02010609060101010101" charset="-122"/>
                <a:cs typeface="黑体" panose="02010609060101010101" charset="-122"/>
              </a:rPr>
              <a:t>的方针</a:t>
            </a:r>
            <a:endParaRPr lang="zh-CN" altLang="en-US" sz="2400" dirty="0"/>
          </a:p>
        </p:txBody>
      </p:sp>
      <p:sp>
        <p:nvSpPr>
          <p:cNvPr id="8" name="对角圆角矩形 7"/>
          <p:cNvSpPr/>
          <p:nvPr/>
        </p:nvSpPr>
        <p:spPr>
          <a:xfrm>
            <a:off x="3571868" y="357166"/>
            <a:ext cx="2857520" cy="714380"/>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“七月流血”事件</a:t>
            </a:r>
            <a:endParaRPr lang="zh-CN" alt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5000628" y="3571876"/>
            <a:ext cx="3981207" cy="3014671"/>
          </a:xfrm>
          <a:prstGeom prst="rect">
            <a:avLst/>
          </a:prstGeom>
          <a:noFill/>
          <a:ln w="9525">
            <a:noFill/>
            <a:miter lim="800000"/>
            <a:headEnd/>
            <a:tailEnd/>
          </a:ln>
          <a:effectLst/>
        </p:spPr>
      </p:pic>
      <p:sp>
        <p:nvSpPr>
          <p:cNvPr id="4" name="圆角矩形 3"/>
          <p:cNvSpPr/>
          <p:nvPr/>
        </p:nvSpPr>
        <p:spPr>
          <a:xfrm>
            <a:off x="0" y="214290"/>
            <a:ext cx="9144000" cy="2857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20700">
              <a:lnSpc>
                <a:spcPct val="150000"/>
              </a:lnSpc>
              <a:spcBef>
                <a:spcPts val="0"/>
              </a:spcBef>
              <a:spcAft>
                <a:spcPts val="0"/>
              </a:spcAft>
            </a:pPr>
            <a:r>
              <a:rPr lang="en-US" altLang="zh-CN" sz="2400" b="1" dirty="0" smtClean="0">
                <a:solidFill>
                  <a:schemeClr val="bg1"/>
                </a:solidFill>
                <a:latin typeface="华文中宋" pitchFamily="2" charset="-122"/>
                <a:ea typeface="华文中宋" pitchFamily="2" charset="-122"/>
                <a:cs typeface="黑体" panose="02010609060101010101" charset="-122"/>
              </a:rPr>
              <a:t>1917</a:t>
            </a:r>
            <a:r>
              <a:rPr lang="zh-CN" altLang="en-US" sz="2400" b="1" dirty="0" smtClean="0">
                <a:solidFill>
                  <a:schemeClr val="bg1"/>
                </a:solidFill>
                <a:latin typeface="华文中宋" pitchFamily="2" charset="-122"/>
                <a:ea typeface="华文中宋" pitchFamily="2" charset="-122"/>
                <a:cs typeface="黑体" panose="02010609060101010101" charset="-122"/>
              </a:rPr>
              <a:t>年</a:t>
            </a:r>
            <a:r>
              <a:rPr lang="en-US" altLang="zh-CN" sz="2400" b="1" dirty="0" smtClean="0">
                <a:solidFill>
                  <a:schemeClr val="bg1"/>
                </a:solidFill>
                <a:latin typeface="华文中宋" pitchFamily="2" charset="-122"/>
                <a:ea typeface="华文中宋" pitchFamily="2" charset="-122"/>
                <a:cs typeface="黑体" panose="02010609060101010101" charset="-122"/>
              </a:rPr>
              <a:t>11</a:t>
            </a:r>
            <a:r>
              <a:rPr lang="zh-CN" altLang="en-US" sz="2400" b="1" dirty="0" smtClean="0">
                <a:solidFill>
                  <a:schemeClr val="bg1"/>
                </a:solidFill>
                <a:latin typeface="华文中宋" pitchFamily="2" charset="-122"/>
                <a:ea typeface="华文中宋" pitchFamily="2" charset="-122"/>
                <a:cs typeface="黑体" panose="02010609060101010101" charset="-122"/>
              </a:rPr>
              <a:t>月</a:t>
            </a:r>
            <a:r>
              <a:rPr lang="en-US" altLang="zh-CN" sz="2400" b="1" dirty="0" smtClean="0">
                <a:solidFill>
                  <a:schemeClr val="bg1"/>
                </a:solidFill>
                <a:latin typeface="华文中宋" pitchFamily="2" charset="-122"/>
                <a:ea typeface="华文中宋" pitchFamily="2" charset="-122"/>
                <a:cs typeface="黑体" panose="02010609060101010101" charset="-122"/>
              </a:rPr>
              <a:t>7</a:t>
            </a:r>
            <a:r>
              <a:rPr lang="zh-CN" altLang="en-US" sz="2400" b="1" dirty="0" smtClean="0">
                <a:solidFill>
                  <a:schemeClr val="bg1"/>
                </a:solidFill>
                <a:latin typeface="华文中宋" pitchFamily="2" charset="-122"/>
                <a:ea typeface="华文中宋" pitchFamily="2" charset="-122"/>
                <a:cs typeface="黑体" panose="02010609060101010101" charset="-122"/>
              </a:rPr>
              <a:t>日，即俄历</a:t>
            </a:r>
            <a:r>
              <a:rPr lang="en-US" altLang="zh-CN" sz="2400" b="1" dirty="0" smtClean="0">
                <a:solidFill>
                  <a:schemeClr val="bg1"/>
                </a:solidFill>
                <a:latin typeface="华文中宋" pitchFamily="2" charset="-122"/>
                <a:ea typeface="华文中宋" pitchFamily="2" charset="-122"/>
                <a:cs typeface="黑体" panose="02010609060101010101" charset="-122"/>
              </a:rPr>
              <a:t>10</a:t>
            </a:r>
            <a:r>
              <a:rPr lang="zh-CN" altLang="en-US" sz="2400" b="1" dirty="0" smtClean="0">
                <a:solidFill>
                  <a:schemeClr val="bg1"/>
                </a:solidFill>
                <a:latin typeface="华文中宋" pitchFamily="2" charset="-122"/>
                <a:ea typeface="华文中宋" pitchFamily="2" charset="-122"/>
                <a:cs typeface="黑体" panose="02010609060101010101" charset="-122"/>
              </a:rPr>
              <a:t>月</a:t>
            </a:r>
            <a:r>
              <a:rPr lang="en-US" altLang="zh-CN" sz="2400" b="1" dirty="0" smtClean="0">
                <a:solidFill>
                  <a:schemeClr val="bg1"/>
                </a:solidFill>
                <a:latin typeface="华文中宋" pitchFamily="2" charset="-122"/>
                <a:ea typeface="华文中宋" pitchFamily="2" charset="-122"/>
                <a:cs typeface="黑体" panose="02010609060101010101" charset="-122"/>
              </a:rPr>
              <a:t>25</a:t>
            </a:r>
            <a:r>
              <a:rPr lang="zh-CN" altLang="en-US" sz="2400" b="1" dirty="0" smtClean="0">
                <a:solidFill>
                  <a:schemeClr val="bg1"/>
                </a:solidFill>
                <a:latin typeface="华文中宋" pitchFamily="2" charset="-122"/>
                <a:ea typeface="华文中宋" pitchFamily="2" charset="-122"/>
                <a:cs typeface="黑体" panose="02010609060101010101" charset="-122"/>
              </a:rPr>
              <a:t>日，革命武装占领</a:t>
            </a:r>
            <a:r>
              <a:rPr lang="zh-CN" altLang="en-US" sz="2400" b="1" dirty="0" smtClean="0">
                <a:solidFill>
                  <a:srgbClr val="FFC000"/>
                </a:solidFill>
                <a:latin typeface="华文中宋" pitchFamily="2" charset="-122"/>
                <a:ea typeface="华文中宋" pitchFamily="2" charset="-122"/>
                <a:cs typeface="黑体" panose="02010609060101010101" charset="-122"/>
              </a:rPr>
              <a:t>临时政府</a:t>
            </a:r>
            <a:r>
              <a:rPr lang="zh-CN" altLang="en-US" sz="2400" b="1" dirty="0" smtClean="0">
                <a:solidFill>
                  <a:schemeClr val="bg1"/>
                </a:solidFill>
                <a:latin typeface="华文中宋" pitchFamily="2" charset="-122"/>
                <a:ea typeface="华文中宋" pitchFamily="2" charset="-122"/>
                <a:cs typeface="黑体" panose="02010609060101010101" charset="-122"/>
              </a:rPr>
              <a:t>所在地东宫。次日，全俄工兵代表</a:t>
            </a:r>
            <a:r>
              <a:rPr lang="zh-CN" altLang="en-US" sz="2400" b="1" dirty="0" smtClean="0">
                <a:solidFill>
                  <a:srgbClr val="FFC000"/>
                </a:solidFill>
                <a:latin typeface="华文中宋" pitchFamily="2" charset="-122"/>
                <a:ea typeface="华文中宋" pitchFamily="2" charset="-122"/>
                <a:cs typeface="黑体" panose="02010609060101010101" charset="-122"/>
              </a:rPr>
              <a:t>苏维埃第二次代表大会</a:t>
            </a:r>
            <a:r>
              <a:rPr lang="zh-CN" altLang="en-US" sz="2400" b="1" dirty="0" smtClean="0">
                <a:solidFill>
                  <a:schemeClr val="bg1"/>
                </a:solidFill>
                <a:latin typeface="华文中宋" pitchFamily="2" charset="-122"/>
                <a:ea typeface="华文中宋" pitchFamily="2" charset="-122"/>
                <a:cs typeface="黑体" panose="02010609060101010101" charset="-122"/>
              </a:rPr>
              <a:t>宣布推翻临时政府，成立布尔什维克党领导的苏维埃政权，列宁当选为人民委员会主席。这次大会标志着苏维埃政权在俄国正式建立，宣告了世界上</a:t>
            </a:r>
            <a:r>
              <a:rPr lang="zh-CN" altLang="en-US" sz="2400" b="1" dirty="0" smtClean="0">
                <a:solidFill>
                  <a:srgbClr val="FFC000"/>
                </a:solidFill>
                <a:latin typeface="华文中宋" pitchFamily="2" charset="-122"/>
                <a:ea typeface="华文中宋" pitchFamily="2" charset="-122"/>
                <a:cs typeface="黑体" panose="02010609060101010101" charset="-122"/>
              </a:rPr>
              <a:t>第一个社会主义国家</a:t>
            </a:r>
            <a:r>
              <a:rPr lang="zh-CN" altLang="en-US" sz="2400" b="1" dirty="0" smtClean="0">
                <a:solidFill>
                  <a:schemeClr val="bg1"/>
                </a:solidFill>
                <a:latin typeface="华文中宋" pitchFamily="2" charset="-122"/>
                <a:ea typeface="华文中宋" pitchFamily="2" charset="-122"/>
                <a:cs typeface="黑体" panose="02010609060101010101" charset="-122"/>
              </a:rPr>
              <a:t>的诞生。</a:t>
            </a:r>
            <a:endParaRPr lang="zh-CN" altLang="en-US" sz="2400" b="1" dirty="0">
              <a:solidFill>
                <a:schemeClr val="bg1"/>
              </a:solidFill>
              <a:latin typeface="华文中宋" pitchFamily="2" charset="-122"/>
              <a:ea typeface="华文中宋" pitchFamily="2" charset="-122"/>
              <a:cs typeface="黑体" panose="02010609060101010101" charset="-122"/>
            </a:endParaRPr>
          </a:p>
        </p:txBody>
      </p:sp>
      <p:sp>
        <p:nvSpPr>
          <p:cNvPr id="5" name="五边形 4"/>
          <p:cNvSpPr/>
          <p:nvPr/>
        </p:nvSpPr>
        <p:spPr>
          <a:xfrm rot="18387167">
            <a:off x="714348" y="4286256"/>
            <a:ext cx="3643338" cy="1000132"/>
          </a:xfrm>
          <a:prstGeom prst="homeP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方正粗黑宋简体" pitchFamily="2" charset="-122"/>
                <a:ea typeface="方正粗黑宋简体" pitchFamily="2" charset="-122"/>
              </a:rPr>
              <a:t>俄国十月社会主义革命</a:t>
            </a:r>
            <a:endParaRPr lang="zh-CN" altLang="en-US" sz="2400" b="1" dirty="0">
              <a:latin typeface="方正粗黑宋简体" pitchFamily="2" charset="-122"/>
              <a:ea typeface="方正粗黑宋简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box(in)">
                                      <p:cBhvr>
                                        <p:cTn id="10" dur="5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142844" y="214290"/>
            <a:ext cx="8846536" cy="6143668"/>
          </a:xfrm>
          <a:prstGeom prst="rect">
            <a:avLst/>
          </a:prstGeom>
          <a:noFill/>
          <a:ln w="9525">
            <a:solidFill>
              <a:schemeClr val="tx1"/>
            </a:solid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 y="142850"/>
          <a:ext cx="9144002" cy="6657738"/>
        </p:xfrm>
        <a:graphic>
          <a:graphicData uri="http://schemas.openxmlformats.org/drawingml/2006/table">
            <a:tbl>
              <a:tblPr firstRow="1" bandRow="1">
                <a:tableStyleId>{5C22544A-7EE6-4342-B048-85BDC9FD1C3A}</a:tableStyleId>
              </a:tblPr>
              <a:tblGrid>
                <a:gridCol w="811161"/>
                <a:gridCol w="4129550"/>
                <a:gridCol w="4203291"/>
              </a:tblGrid>
              <a:tr h="658350">
                <a:tc>
                  <a:txBody>
                    <a:bodyPr/>
                    <a:lstStyle/>
                    <a:p>
                      <a:pPr algn="ct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战时共产主义</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新经济政策</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27536">
                <a:tc>
                  <a:txBody>
                    <a:bodyPr/>
                    <a:lstStyle/>
                    <a:p>
                      <a:pPr algn="ctr"/>
                      <a:r>
                        <a:rPr lang="zh-CN" altLang="en-US" sz="2400" b="1" dirty="0" smtClean="0"/>
                        <a:t>时间</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00198">
                <a:tc>
                  <a:txBody>
                    <a:bodyPr/>
                    <a:lstStyle/>
                    <a:p>
                      <a:pPr algn="ctr"/>
                      <a:r>
                        <a:rPr lang="zh-CN" altLang="en-US" sz="2400" b="1" dirty="0" smtClean="0"/>
                        <a:t>背景</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57454">
                <a:tc>
                  <a:txBody>
                    <a:bodyPr/>
                    <a:lstStyle/>
                    <a:p>
                      <a:pPr algn="ctr"/>
                      <a:r>
                        <a:rPr lang="zh-CN" altLang="en-US" sz="2400" b="1" dirty="0" smtClean="0"/>
                        <a:t>内容</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14200">
                <a:tc>
                  <a:txBody>
                    <a:bodyPr/>
                    <a:lstStyle/>
                    <a:p>
                      <a:pPr algn="ctr"/>
                      <a:r>
                        <a:rPr lang="zh-CN" altLang="en-US" sz="2400" b="1" dirty="0" smtClean="0"/>
                        <a:t>意义</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TextBox 2"/>
          <p:cNvSpPr txBox="1"/>
          <p:nvPr/>
        </p:nvSpPr>
        <p:spPr>
          <a:xfrm>
            <a:off x="1928794" y="857232"/>
            <a:ext cx="1785950" cy="461665"/>
          </a:xfrm>
          <a:prstGeom prst="rect">
            <a:avLst/>
          </a:prstGeom>
          <a:noFill/>
        </p:spPr>
        <p:txBody>
          <a:bodyPr wrap="square" rtlCol="0">
            <a:spAutoFit/>
          </a:bodyPr>
          <a:lstStyle/>
          <a:p>
            <a:pPr algn="ctr"/>
            <a:r>
              <a:rPr lang="en-US" altLang="zh-CN" sz="2400" b="1" dirty="0" smtClean="0">
                <a:latin typeface="华文楷体" pitchFamily="2" charset="-122"/>
                <a:ea typeface="华文楷体" pitchFamily="2" charset="-122"/>
              </a:rPr>
              <a:t>1918</a:t>
            </a:r>
            <a:r>
              <a:rPr lang="zh-CN" altLang="en-US" sz="2400" b="1" dirty="0" smtClean="0">
                <a:latin typeface="华文楷体" pitchFamily="2" charset="-122"/>
                <a:ea typeface="华文楷体" pitchFamily="2" charset="-122"/>
              </a:rPr>
              <a:t>年</a:t>
            </a:r>
            <a:endParaRPr lang="zh-CN" altLang="en-US" sz="24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0" y="1071546"/>
            <a:ext cx="5096436" cy="2306955"/>
          </a:xfrm>
          <a:prstGeom prst="rect">
            <a:avLst/>
          </a:prstGeom>
          <a:solidFill>
            <a:schemeClr val="accent6">
              <a:lumMod val="60000"/>
              <a:lumOff val="40000"/>
            </a:schemeClr>
          </a:solidFill>
          <a:ln w="19050">
            <a:solidFill>
              <a:srgbClr val="0070C0"/>
            </a:solidFill>
            <a:prstDash val="sysDash"/>
          </a:ln>
        </p:spPr>
        <p:txBody>
          <a:bodyPr wrap="square" rtlCol="0">
            <a:spAutoFit/>
          </a:bodyPr>
          <a:lstStyle/>
          <a:p>
            <a:pPr>
              <a:lnSpc>
                <a:spcPct val="100000"/>
              </a:lnSpc>
              <a:spcBef>
                <a:spcPts val="0"/>
              </a:spcBef>
              <a:spcAft>
                <a:spcPts val="0"/>
              </a:spcAft>
            </a:pPr>
            <a:r>
              <a:rPr lang="zh-CN" altLang="en-US" sz="2400" b="1" dirty="0">
                <a:latin typeface="楷体" panose="02010609060101010101" charset="-122"/>
                <a:ea typeface="楷体" panose="02010609060101010101" charset="-122"/>
              </a:rPr>
              <a:t>材料一：同志们，炮火包围着我们，</a:t>
            </a:r>
            <a:endParaRPr lang="en-US" altLang="zh-CN" sz="2400" b="1" dirty="0">
              <a:latin typeface="楷体" panose="02010609060101010101" charset="-122"/>
              <a:ea typeface="楷体" panose="02010609060101010101" charset="-122"/>
            </a:endParaRPr>
          </a:p>
          <a:p>
            <a:pPr>
              <a:lnSpc>
                <a:spcPct val="100000"/>
              </a:lnSpc>
              <a:spcBef>
                <a:spcPts val="0"/>
              </a:spcBef>
              <a:spcAft>
                <a:spcPts val="0"/>
              </a:spcAft>
            </a:pPr>
            <a:r>
              <a:rPr lang="zh-CN" altLang="en-US" sz="2400" b="1" dirty="0">
                <a:latin typeface="楷体" panose="02010609060101010101" charset="-122"/>
                <a:ea typeface="楷体" panose="02010609060101010101" charset="-122"/>
              </a:rPr>
              <a:t>凶猛的</a:t>
            </a:r>
            <a:r>
              <a:rPr lang="zh-CN" altLang="en-US" sz="2400" b="1" dirty="0">
                <a:solidFill>
                  <a:srgbClr val="FF0000"/>
                </a:solidFill>
                <a:latin typeface="楷体" panose="02010609060101010101" charset="-122"/>
                <a:ea typeface="楷体" panose="02010609060101010101" charset="-122"/>
              </a:rPr>
              <a:t>野兽</a:t>
            </a:r>
            <a:r>
              <a:rPr lang="zh-CN" altLang="en-US" sz="2400" b="1" dirty="0">
                <a:latin typeface="楷体" panose="02010609060101010101" charset="-122"/>
                <a:ea typeface="楷体" panose="02010609060101010101" charset="-122"/>
              </a:rPr>
              <a:t>齐向我们猛扑。</a:t>
            </a:r>
            <a:endParaRPr lang="en-US" altLang="zh-CN" sz="2400" b="1" dirty="0">
              <a:latin typeface="楷体" panose="02010609060101010101" charset="-122"/>
              <a:ea typeface="楷体" panose="02010609060101010101" charset="-122"/>
            </a:endParaRPr>
          </a:p>
          <a:p>
            <a:pPr>
              <a:lnSpc>
                <a:spcPct val="100000"/>
              </a:lnSpc>
              <a:spcBef>
                <a:spcPts val="0"/>
              </a:spcBef>
              <a:spcAft>
                <a:spcPts val="0"/>
              </a:spcAft>
            </a:pPr>
            <a:r>
              <a:rPr lang="zh-CN" altLang="en-US" sz="2400" b="1" dirty="0">
                <a:latin typeface="楷体" panose="02010609060101010101" charset="-122"/>
                <a:ea typeface="楷体" panose="02010609060101010101" charset="-122"/>
              </a:rPr>
              <a:t>祖国的土地上盘踞着</a:t>
            </a:r>
            <a:r>
              <a:rPr lang="zh-CN" altLang="en-US" sz="2400" b="1" dirty="0">
                <a:solidFill>
                  <a:srgbClr val="FF0000"/>
                </a:solidFill>
                <a:latin typeface="楷体" panose="02010609060101010101" charset="-122"/>
                <a:ea typeface="楷体" panose="02010609060101010101" charset="-122"/>
              </a:rPr>
              <a:t>暴徒</a:t>
            </a:r>
            <a:r>
              <a:rPr lang="zh-CN" altLang="en-US" sz="2400" b="1" dirty="0">
                <a:latin typeface="楷体" panose="02010609060101010101" charset="-122"/>
                <a:ea typeface="楷体" panose="02010609060101010101" charset="-122"/>
              </a:rPr>
              <a:t>，</a:t>
            </a:r>
            <a:endParaRPr lang="en-US" altLang="zh-CN" sz="2400" b="1" dirty="0">
              <a:latin typeface="楷体" panose="02010609060101010101" charset="-122"/>
              <a:ea typeface="楷体" panose="02010609060101010101" charset="-122"/>
            </a:endParaRPr>
          </a:p>
          <a:p>
            <a:pPr>
              <a:lnSpc>
                <a:spcPct val="100000"/>
              </a:lnSpc>
              <a:spcBef>
                <a:spcPts val="0"/>
              </a:spcBef>
              <a:spcAft>
                <a:spcPts val="0"/>
              </a:spcAft>
            </a:pPr>
            <a:r>
              <a:rPr lang="zh-CN" altLang="en-US" sz="2400" b="1" dirty="0">
                <a:latin typeface="楷体" panose="02010609060101010101" charset="-122"/>
                <a:ea typeface="楷体" panose="02010609060101010101" charset="-122"/>
              </a:rPr>
              <a:t>我们的命运注定只有两种，</a:t>
            </a:r>
            <a:endParaRPr lang="en-US" altLang="zh-CN" sz="2400" b="1" dirty="0">
              <a:latin typeface="楷体" panose="02010609060101010101" charset="-122"/>
              <a:ea typeface="楷体" panose="02010609060101010101" charset="-122"/>
            </a:endParaRPr>
          </a:p>
          <a:p>
            <a:pPr>
              <a:lnSpc>
                <a:spcPct val="100000"/>
              </a:lnSpc>
              <a:spcBef>
                <a:spcPts val="0"/>
              </a:spcBef>
              <a:spcAft>
                <a:spcPts val="0"/>
              </a:spcAft>
            </a:pPr>
            <a:r>
              <a:rPr lang="zh-CN" altLang="en-US" sz="2400" b="1" dirty="0">
                <a:latin typeface="楷体" panose="02010609060101010101" charset="-122"/>
                <a:ea typeface="楷体" panose="02010609060101010101" charset="-122"/>
              </a:rPr>
              <a:t>不战胜，就在战斗中光荣牺牲。</a:t>
            </a:r>
            <a:endParaRPr lang="en-US" altLang="zh-CN" sz="2400" b="1" dirty="0">
              <a:latin typeface="楷体" panose="02010609060101010101" charset="-122"/>
              <a:ea typeface="楷体" panose="02010609060101010101" charset="-122"/>
            </a:endParaRPr>
          </a:p>
          <a:p>
            <a:pPr>
              <a:lnSpc>
                <a:spcPct val="100000"/>
              </a:lnSpc>
              <a:spcBef>
                <a:spcPts val="0"/>
              </a:spcBef>
              <a:spcAft>
                <a:spcPts val="0"/>
              </a:spcAft>
            </a:pPr>
            <a:r>
              <a:rPr lang="en-US" altLang="zh-CN" sz="2400" b="1" dirty="0">
                <a:latin typeface="楷体" panose="02010609060101010101" charset="-122"/>
                <a:ea typeface="楷体" panose="02010609060101010101" charset="-122"/>
              </a:rPr>
              <a:t>    ——</a:t>
            </a:r>
            <a:r>
              <a:rPr lang="zh-CN" altLang="en-US" sz="2400" b="1" dirty="0">
                <a:latin typeface="楷体" panose="02010609060101010101" charset="-122"/>
                <a:ea typeface="楷体" panose="02010609060101010101" charset="-122"/>
              </a:rPr>
              <a:t>革命诗人杰米扬</a:t>
            </a:r>
            <a:r>
              <a:rPr lang="en-US" altLang="zh-CN" sz="2400" b="1" dirty="0">
                <a:latin typeface="楷体" panose="02010609060101010101" charset="-122"/>
                <a:ea typeface="楷体" panose="02010609060101010101" charset="-122"/>
              </a:rPr>
              <a:t>·</a:t>
            </a:r>
            <a:r>
              <a:rPr lang="zh-CN" altLang="en-US" sz="2400" b="1" dirty="0">
                <a:latin typeface="楷体" panose="02010609060101010101" charset="-122"/>
                <a:ea typeface="楷体" panose="02010609060101010101" charset="-122"/>
              </a:rPr>
              <a:t>别德内依</a:t>
            </a:r>
          </a:p>
        </p:txBody>
      </p:sp>
      <p:sp>
        <p:nvSpPr>
          <p:cNvPr id="3" name="文本框 9223"/>
          <p:cNvSpPr txBox="1"/>
          <p:nvPr/>
        </p:nvSpPr>
        <p:spPr>
          <a:xfrm>
            <a:off x="0" y="3643314"/>
            <a:ext cx="9144000" cy="1569660"/>
          </a:xfrm>
          <a:prstGeom prst="rect">
            <a:avLst/>
          </a:prstGeom>
          <a:solidFill>
            <a:schemeClr val="accent2">
              <a:lumMod val="40000"/>
              <a:lumOff val="60000"/>
            </a:schemeClr>
          </a:solidFill>
          <a:ln w="19050">
            <a:solidFill>
              <a:srgbClr val="0070C0"/>
            </a:solidFill>
            <a:prstDash val="sysDash"/>
          </a:ln>
        </p:spPr>
        <p:txBody>
          <a:bodyPr wrap="square" anchor="t">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9pPr>
          </a:lstStyle>
          <a:p>
            <a:pPr>
              <a:lnSpc>
                <a:spcPct val="100000"/>
              </a:lnSpc>
              <a:spcBef>
                <a:spcPts val="0"/>
              </a:spcBef>
              <a:spcAft>
                <a:spcPts val="0"/>
              </a:spcAft>
            </a:pPr>
            <a:r>
              <a:rPr lang="zh-CN" altLang="en-US" sz="2400" b="1" dirty="0">
                <a:latin typeface="楷体" panose="02010609060101010101" charset="-122"/>
                <a:ea typeface="楷体" panose="02010609060101010101" charset="-122"/>
              </a:rPr>
              <a:t>材料二：苏维埃政权管辖的地区燃料、原料和粮食供应极其困难，</a:t>
            </a:r>
            <a:r>
              <a:rPr lang="en-US" altLang="zh-CN" sz="2400" b="1" dirty="0">
                <a:latin typeface="楷体" panose="02010609060101010101" charset="-122"/>
                <a:ea typeface="楷体" panose="02010609060101010101" charset="-122"/>
              </a:rPr>
              <a:t>40%</a:t>
            </a:r>
            <a:r>
              <a:rPr lang="zh-CN" altLang="en-US" sz="2400" b="1" dirty="0">
                <a:latin typeface="楷体" panose="02010609060101010101" charset="-122"/>
                <a:ea typeface="楷体" panose="02010609060101010101" charset="-122"/>
              </a:rPr>
              <a:t>的工厂停产，红军战士和城市居民也面临着</a:t>
            </a:r>
            <a:r>
              <a:rPr lang="zh-CN" altLang="en-US" sz="2400" b="1" dirty="0">
                <a:solidFill>
                  <a:srgbClr val="FF0000"/>
                </a:solidFill>
                <a:latin typeface="楷体" panose="02010609060101010101" charset="-122"/>
                <a:ea typeface="楷体" panose="02010609060101010101" charset="-122"/>
              </a:rPr>
              <a:t>断粮</a:t>
            </a:r>
            <a:r>
              <a:rPr lang="zh-CN" altLang="en-US" sz="2400" b="1" dirty="0">
                <a:latin typeface="楷体" panose="02010609060101010101" charset="-122"/>
                <a:ea typeface="楷体" panose="02010609060101010101" charset="-122"/>
              </a:rPr>
              <a:t>的危险。苏维埃政权经受着严峻考验。</a:t>
            </a:r>
            <a:endParaRPr lang="en-US" altLang="zh-CN" sz="2400" b="1" dirty="0">
              <a:latin typeface="楷体" panose="02010609060101010101" charset="-122"/>
              <a:ea typeface="楷体" panose="02010609060101010101" charset="-122"/>
            </a:endParaRPr>
          </a:p>
          <a:p>
            <a:pPr>
              <a:lnSpc>
                <a:spcPct val="100000"/>
              </a:lnSpc>
              <a:spcBef>
                <a:spcPts val="0"/>
              </a:spcBef>
              <a:spcAft>
                <a:spcPts val="0"/>
              </a:spcAft>
            </a:pPr>
            <a:r>
              <a:rPr lang="en-US" altLang="zh-CN" sz="2400" b="1" dirty="0">
                <a:latin typeface="楷体" panose="02010609060101010101" charset="-122"/>
                <a:ea typeface="楷体" panose="02010609060101010101" charset="-122"/>
              </a:rPr>
              <a:t>              </a:t>
            </a:r>
            <a:r>
              <a:rPr lang="en-US" altLang="zh-CN" sz="2400" b="1" dirty="0" smtClean="0">
                <a:latin typeface="楷体" panose="02010609060101010101" charset="-122"/>
                <a:ea typeface="楷体" panose="02010609060101010101" charset="-122"/>
              </a:rPr>
              <a:t>                         </a:t>
            </a:r>
            <a:r>
              <a:rPr lang="en-US" altLang="zh-CN" sz="2400" b="1" dirty="0">
                <a:latin typeface="楷体" panose="02010609060101010101" charset="-122"/>
                <a:ea typeface="楷体" panose="02010609060101010101" charset="-122"/>
              </a:rPr>
              <a:t>——《</a:t>
            </a:r>
            <a:r>
              <a:rPr lang="zh-CN" altLang="en-US" sz="2400" b="1" dirty="0">
                <a:latin typeface="楷体" panose="02010609060101010101" charset="-122"/>
                <a:ea typeface="楷体" panose="02010609060101010101" charset="-122"/>
              </a:rPr>
              <a:t>大国崛起</a:t>
            </a:r>
            <a:r>
              <a:rPr lang="en-US" altLang="zh-CN" sz="2400" b="1" dirty="0">
                <a:latin typeface="楷体" panose="02010609060101010101" charset="-122"/>
                <a:ea typeface="楷体" panose="02010609060101010101" charset="-122"/>
              </a:rPr>
              <a:t>》</a:t>
            </a:r>
            <a:endParaRPr lang="zh-CN" altLang="en-US" sz="2400" b="1" dirty="0">
              <a:latin typeface="楷体" panose="02010609060101010101" charset="-122"/>
              <a:ea typeface="楷体" panose="02010609060101010101" charset="-122"/>
            </a:endParaRPr>
          </a:p>
        </p:txBody>
      </p:sp>
      <p:sp>
        <p:nvSpPr>
          <p:cNvPr id="4" name="TextBox 3"/>
          <p:cNvSpPr txBox="1"/>
          <p:nvPr/>
        </p:nvSpPr>
        <p:spPr>
          <a:xfrm>
            <a:off x="214282" y="285728"/>
            <a:ext cx="4429156" cy="461665"/>
          </a:xfrm>
          <a:prstGeom prst="rect">
            <a:avLst/>
          </a:prstGeom>
          <a:noFill/>
        </p:spPr>
        <p:txBody>
          <a:bodyPr wrap="square" rtlCol="0">
            <a:spAutoFit/>
          </a:bodyPr>
          <a:lstStyle/>
          <a:p>
            <a:r>
              <a:rPr lang="zh-CN" altLang="en-US" sz="2400" b="1" dirty="0" smtClean="0">
                <a:solidFill>
                  <a:srgbClr val="FF0000"/>
                </a:solidFill>
              </a:rPr>
              <a:t>苏联建设社会主义实践</a:t>
            </a:r>
            <a:endParaRPr lang="zh-CN" altLang="en-US" sz="2400" b="1" dirty="0">
              <a:solidFill>
                <a:srgbClr val="FF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 y="142850"/>
          <a:ext cx="9144002" cy="6657738"/>
        </p:xfrm>
        <a:graphic>
          <a:graphicData uri="http://schemas.openxmlformats.org/drawingml/2006/table">
            <a:tbl>
              <a:tblPr firstRow="1" bandRow="1">
                <a:tableStyleId>{5C22544A-7EE6-4342-B048-85BDC9FD1C3A}</a:tableStyleId>
              </a:tblPr>
              <a:tblGrid>
                <a:gridCol w="811161"/>
                <a:gridCol w="4129550"/>
                <a:gridCol w="4203291"/>
              </a:tblGrid>
              <a:tr h="658350">
                <a:tc>
                  <a:txBody>
                    <a:bodyPr/>
                    <a:lstStyle/>
                    <a:p>
                      <a:pPr algn="ct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战时共产主义</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新经济政策</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27536">
                <a:tc>
                  <a:txBody>
                    <a:bodyPr/>
                    <a:lstStyle/>
                    <a:p>
                      <a:pPr algn="ctr"/>
                      <a:r>
                        <a:rPr lang="zh-CN" altLang="en-US" sz="2400" b="1" dirty="0" smtClean="0"/>
                        <a:t>时间</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00198">
                <a:tc>
                  <a:txBody>
                    <a:bodyPr/>
                    <a:lstStyle/>
                    <a:p>
                      <a:pPr algn="ctr"/>
                      <a:r>
                        <a:rPr lang="zh-CN" altLang="en-US" sz="2400" b="1" dirty="0" smtClean="0"/>
                        <a:t>背景</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57454">
                <a:tc>
                  <a:txBody>
                    <a:bodyPr/>
                    <a:lstStyle/>
                    <a:p>
                      <a:pPr algn="ctr"/>
                      <a:r>
                        <a:rPr lang="zh-CN" altLang="en-US" sz="2400" b="1" dirty="0" smtClean="0"/>
                        <a:t>内容</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14200">
                <a:tc>
                  <a:txBody>
                    <a:bodyPr/>
                    <a:lstStyle/>
                    <a:p>
                      <a:pPr algn="ctr"/>
                      <a:r>
                        <a:rPr lang="zh-CN" altLang="en-US" sz="2400" b="1" dirty="0" smtClean="0"/>
                        <a:t>意义</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TextBox 2"/>
          <p:cNvSpPr txBox="1"/>
          <p:nvPr/>
        </p:nvSpPr>
        <p:spPr>
          <a:xfrm>
            <a:off x="1928794" y="857232"/>
            <a:ext cx="1785950" cy="461665"/>
          </a:xfrm>
          <a:prstGeom prst="rect">
            <a:avLst/>
          </a:prstGeom>
          <a:noFill/>
        </p:spPr>
        <p:txBody>
          <a:bodyPr wrap="square" rtlCol="0">
            <a:spAutoFit/>
          </a:bodyPr>
          <a:lstStyle/>
          <a:p>
            <a:pPr algn="ctr"/>
            <a:r>
              <a:rPr lang="en-US" altLang="zh-CN" sz="2400" b="1" dirty="0" smtClean="0">
                <a:latin typeface="华文楷体" pitchFamily="2" charset="-122"/>
                <a:ea typeface="华文楷体" pitchFamily="2" charset="-122"/>
              </a:rPr>
              <a:t>1918</a:t>
            </a:r>
            <a:r>
              <a:rPr lang="zh-CN" altLang="en-US" sz="2400" b="1" dirty="0" smtClean="0">
                <a:latin typeface="华文楷体" pitchFamily="2" charset="-122"/>
                <a:ea typeface="华文楷体" pitchFamily="2" charset="-122"/>
              </a:rPr>
              <a:t>年</a:t>
            </a:r>
            <a:endParaRPr lang="zh-CN" altLang="en-US" sz="2400" b="1" dirty="0">
              <a:latin typeface="华文楷体" pitchFamily="2" charset="-122"/>
              <a:ea typeface="华文楷体" pitchFamily="2" charset="-122"/>
            </a:endParaRPr>
          </a:p>
        </p:txBody>
      </p:sp>
      <p:sp>
        <p:nvSpPr>
          <p:cNvPr id="4" name="TextBox 3"/>
          <p:cNvSpPr txBox="1"/>
          <p:nvPr/>
        </p:nvSpPr>
        <p:spPr>
          <a:xfrm>
            <a:off x="785786" y="1428736"/>
            <a:ext cx="4143404" cy="1446550"/>
          </a:xfrm>
          <a:prstGeom prst="rect">
            <a:avLst/>
          </a:prstGeom>
          <a:noFill/>
        </p:spPr>
        <p:txBody>
          <a:bodyPr wrap="square" rtlCol="0">
            <a:spAutoFit/>
          </a:bodyPr>
          <a:lstStyle/>
          <a:p>
            <a:r>
              <a:rPr lang="zh-CN" altLang="en-US" sz="2200" b="1" dirty="0" smtClean="0">
                <a:solidFill>
                  <a:srgbClr val="000000"/>
                </a:solidFill>
                <a:latin typeface="华文楷体" pitchFamily="2" charset="-122"/>
                <a:ea typeface="华文楷体" pitchFamily="2" charset="-122"/>
              </a:rPr>
              <a:t>十月革命胜利后，</a:t>
            </a:r>
            <a:r>
              <a:rPr lang="zh-CN" altLang="en-US" sz="2200" b="1" dirty="0" smtClean="0">
                <a:solidFill>
                  <a:srgbClr val="0033CC"/>
                </a:solidFill>
                <a:latin typeface="华文楷体" pitchFamily="2" charset="-122"/>
                <a:ea typeface="华文楷体" pitchFamily="2" charset="-122"/>
              </a:rPr>
              <a:t>国内外</a:t>
            </a:r>
            <a:r>
              <a:rPr lang="zh-CN" altLang="en-US" sz="2200" b="1" dirty="0" smtClean="0">
                <a:solidFill>
                  <a:srgbClr val="000000"/>
                </a:solidFill>
                <a:latin typeface="华文楷体" pitchFamily="2" charset="-122"/>
                <a:ea typeface="华文楷体" pitchFamily="2" charset="-122"/>
              </a:rPr>
              <a:t>的</a:t>
            </a:r>
            <a:r>
              <a:rPr lang="zh-CN" altLang="en-US" sz="2200" b="1" dirty="0" smtClean="0">
                <a:solidFill>
                  <a:srgbClr val="0033CC"/>
                </a:solidFill>
                <a:latin typeface="华文楷体" pitchFamily="2" charset="-122"/>
                <a:ea typeface="华文楷体" pitchFamily="2" charset="-122"/>
              </a:rPr>
              <a:t>敌对势力</a:t>
            </a:r>
            <a:r>
              <a:rPr lang="zh-CN" altLang="en-US" sz="2200" b="1" dirty="0" smtClean="0">
                <a:solidFill>
                  <a:srgbClr val="000000"/>
                </a:solidFill>
                <a:latin typeface="华文楷体" pitchFamily="2" charset="-122"/>
                <a:ea typeface="华文楷体" pitchFamily="2" charset="-122"/>
              </a:rPr>
              <a:t>联合起来，企图</a:t>
            </a:r>
            <a:r>
              <a:rPr lang="zh-CN" altLang="en-US" sz="2200" b="1" dirty="0" smtClean="0">
                <a:solidFill>
                  <a:srgbClr val="0033CC"/>
                </a:solidFill>
                <a:latin typeface="华文楷体" pitchFamily="2" charset="-122"/>
                <a:ea typeface="华文楷体" pitchFamily="2" charset="-122"/>
                <a:sym typeface="+mn-ea"/>
              </a:rPr>
              <a:t>扼杀新生的苏维埃政权</a:t>
            </a:r>
            <a:r>
              <a:rPr lang="zh-CN" altLang="en-US" sz="2200" b="1" dirty="0" smtClean="0">
                <a:solidFill>
                  <a:srgbClr val="000000"/>
                </a:solidFill>
                <a:latin typeface="华文楷体" pitchFamily="2" charset="-122"/>
                <a:ea typeface="华文楷体" pitchFamily="2" charset="-122"/>
                <a:sym typeface="+mn-ea"/>
              </a:rPr>
              <a:t>。他们通过</a:t>
            </a:r>
            <a:r>
              <a:rPr lang="zh-CN" altLang="en-US" sz="2200" b="1" dirty="0" smtClean="0">
                <a:solidFill>
                  <a:srgbClr val="0033CC"/>
                </a:solidFill>
                <a:latin typeface="华文楷体" pitchFamily="2" charset="-122"/>
                <a:ea typeface="华文楷体" pitchFamily="2" charset="-122"/>
                <a:sym typeface="+mn-ea"/>
              </a:rPr>
              <a:t>武装干涉</a:t>
            </a:r>
            <a:r>
              <a:rPr lang="zh-CN" altLang="en-US" sz="2200" b="1" dirty="0" smtClean="0">
                <a:solidFill>
                  <a:srgbClr val="000000"/>
                </a:solidFill>
                <a:latin typeface="华文楷体" pitchFamily="2" charset="-122"/>
                <a:ea typeface="华文楷体" pitchFamily="2" charset="-122"/>
                <a:sym typeface="+mn-ea"/>
              </a:rPr>
              <a:t>，使苏俄陷入内战当中</a:t>
            </a:r>
            <a:endParaRPr lang="zh-CN" altLang="en-US" sz="2200" b="1" dirty="0">
              <a:latin typeface="华文楷体" pitchFamily="2" charset="-122"/>
              <a:ea typeface="华文楷体" pitchFamily="2" charset="-122"/>
            </a:endParaRPr>
          </a:p>
        </p:txBody>
      </p:sp>
      <p:sp>
        <p:nvSpPr>
          <p:cNvPr id="5" name="TextBox 4"/>
          <p:cNvSpPr txBox="1"/>
          <p:nvPr/>
        </p:nvSpPr>
        <p:spPr>
          <a:xfrm>
            <a:off x="785786" y="2928934"/>
            <a:ext cx="4143404" cy="1107996"/>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农业：</a:t>
            </a:r>
            <a:r>
              <a:rPr lang="zh-CN" altLang="en-US" sz="2200" b="1" dirty="0" smtClean="0">
                <a:solidFill>
                  <a:srgbClr val="FF0000"/>
                </a:solidFill>
                <a:latin typeface="华文楷体" pitchFamily="2" charset="-122"/>
                <a:ea typeface="华文楷体" pitchFamily="2" charset="-122"/>
              </a:rPr>
              <a:t>余粮征集制</a:t>
            </a:r>
            <a:r>
              <a:rPr lang="zh-CN" altLang="en-US" sz="2200" b="1" dirty="0" smtClean="0">
                <a:latin typeface="华文楷体" pitchFamily="2" charset="-122"/>
                <a:ea typeface="华文楷体" pitchFamily="2" charset="-122"/>
              </a:rPr>
              <a:t>：将农民除口粮、种子粮以外的一切余量收集到国家手中</a:t>
            </a:r>
            <a:endParaRPr lang="zh-CN" altLang="en-US" sz="2200" b="1" dirty="0">
              <a:latin typeface="华文楷体" pitchFamily="2" charset="-122"/>
              <a:ea typeface="华文楷体" pitchFamily="2" charset="-122"/>
            </a:endParaRPr>
          </a:p>
        </p:txBody>
      </p:sp>
      <p:sp>
        <p:nvSpPr>
          <p:cNvPr id="6" name="TextBox 5"/>
          <p:cNvSpPr txBox="1"/>
          <p:nvPr/>
        </p:nvSpPr>
        <p:spPr>
          <a:xfrm>
            <a:off x="785786" y="4000504"/>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工业：大中小企业国有化</a:t>
            </a:r>
            <a:endParaRPr lang="zh-CN" altLang="en-US" sz="2200" b="1" dirty="0">
              <a:latin typeface="华文楷体" pitchFamily="2" charset="-122"/>
              <a:ea typeface="华文楷体" pitchFamily="2" charset="-122"/>
            </a:endParaRPr>
          </a:p>
        </p:txBody>
      </p:sp>
      <p:sp>
        <p:nvSpPr>
          <p:cNvPr id="7" name="TextBox 6"/>
          <p:cNvSpPr txBox="1"/>
          <p:nvPr/>
        </p:nvSpPr>
        <p:spPr>
          <a:xfrm>
            <a:off x="785786" y="4429132"/>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商业：取消自由贸易</a:t>
            </a:r>
            <a:endParaRPr lang="zh-CN" altLang="en-US" sz="2200" b="1" dirty="0">
              <a:latin typeface="华文楷体" pitchFamily="2" charset="-122"/>
              <a:ea typeface="华文楷体" pitchFamily="2" charset="-122"/>
            </a:endParaRPr>
          </a:p>
        </p:txBody>
      </p:sp>
      <p:sp>
        <p:nvSpPr>
          <p:cNvPr id="8" name="TextBox 7"/>
          <p:cNvSpPr txBox="1"/>
          <p:nvPr/>
        </p:nvSpPr>
        <p:spPr>
          <a:xfrm>
            <a:off x="785786" y="4786322"/>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分配：集中分配，强制劳动</a:t>
            </a:r>
            <a:endParaRPr lang="zh-CN" altLang="en-US" sz="2200" b="1" dirty="0">
              <a:latin typeface="华文楷体" pitchFamily="2" charset="-122"/>
              <a:ea typeface="华文楷体" pitchFamily="2" charset="-122"/>
            </a:endParaRPr>
          </a:p>
        </p:txBody>
      </p:sp>
      <p:sp>
        <p:nvSpPr>
          <p:cNvPr id="9" name="矩形标注 8"/>
          <p:cNvSpPr/>
          <p:nvPr/>
        </p:nvSpPr>
        <p:spPr>
          <a:xfrm>
            <a:off x="1142976" y="2214554"/>
            <a:ext cx="3723640" cy="744857"/>
          </a:xfrm>
          <a:prstGeom prst="wedgeRectCallout">
            <a:avLst>
              <a:gd name="adj1" fmla="val -3069"/>
              <a:gd name="adj2" fmla="val 85899"/>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pPr>
            <a:r>
              <a:rPr lang="zh-CN" altLang="en-US" sz="2200" b="1" dirty="0">
                <a:solidFill>
                  <a:schemeClr val="tx1"/>
                </a:solidFill>
                <a:latin typeface="幼圆" pitchFamily="49" charset="-122"/>
                <a:ea typeface="幼圆" pitchFamily="49" charset="-122"/>
                <a:sym typeface="+mn-ea"/>
              </a:rPr>
              <a:t>带有军事、行政干预色彩、强制性</a:t>
            </a:r>
          </a:p>
        </p:txBody>
      </p:sp>
      <p:sp>
        <p:nvSpPr>
          <p:cNvPr id="10" name="矩形标注 9"/>
          <p:cNvSpPr/>
          <p:nvPr/>
        </p:nvSpPr>
        <p:spPr>
          <a:xfrm>
            <a:off x="357158" y="3286124"/>
            <a:ext cx="2357454" cy="857256"/>
          </a:xfrm>
          <a:prstGeom prst="wedgeRectCallout">
            <a:avLst>
              <a:gd name="adj1" fmla="val 59680"/>
              <a:gd name="adj2" fmla="val 44844"/>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solidFill>
                  <a:schemeClr val="tx1"/>
                </a:solidFill>
                <a:latin typeface="幼圆" pitchFamily="49" charset="-122"/>
                <a:ea typeface="幼圆" pitchFamily="49" charset="-122"/>
                <a:sym typeface="+mn-ea"/>
              </a:rPr>
              <a:t>单一的公有制</a:t>
            </a:r>
          </a:p>
          <a:p>
            <a:pPr algn="ctr"/>
            <a:r>
              <a:rPr lang="zh-CN" altLang="en-US" sz="2200" b="1" dirty="0">
                <a:solidFill>
                  <a:schemeClr val="tx1"/>
                </a:solidFill>
                <a:latin typeface="幼圆" pitchFamily="49" charset="-122"/>
                <a:ea typeface="幼圆" pitchFamily="49" charset="-122"/>
                <a:sym typeface="+mn-ea"/>
              </a:rPr>
              <a:t>高度集中管理</a:t>
            </a:r>
          </a:p>
        </p:txBody>
      </p:sp>
      <p:sp>
        <p:nvSpPr>
          <p:cNvPr id="11" name="矩形标注 10"/>
          <p:cNvSpPr/>
          <p:nvPr/>
        </p:nvSpPr>
        <p:spPr>
          <a:xfrm>
            <a:off x="2643174" y="3786190"/>
            <a:ext cx="2068830" cy="714380"/>
          </a:xfrm>
          <a:prstGeom prst="wedgeRectCallout">
            <a:avLst>
              <a:gd name="adj1" fmla="val -52529"/>
              <a:gd name="adj2" fmla="val 70987"/>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20000"/>
              </a:spcBef>
              <a:buClr>
                <a:schemeClr val="accent2"/>
              </a:buClr>
              <a:buSzPct val="80000"/>
              <a:buFont typeface="Wingdings" panose="05000000000000000000" pitchFamily="2" charset="2"/>
              <a:buNone/>
            </a:pPr>
            <a:r>
              <a:rPr lang="zh-CN" altLang="en-US" sz="2200" b="1" dirty="0">
                <a:solidFill>
                  <a:schemeClr val="tx1"/>
                </a:solidFill>
                <a:latin typeface="幼圆" pitchFamily="49" charset="-122"/>
                <a:ea typeface="幼圆" pitchFamily="49" charset="-122"/>
                <a:sym typeface="+mn-ea"/>
              </a:rPr>
              <a:t>否定商品货币关系</a:t>
            </a:r>
          </a:p>
        </p:txBody>
      </p:sp>
      <p:sp>
        <p:nvSpPr>
          <p:cNvPr id="12" name="矩形标注 11"/>
          <p:cNvSpPr/>
          <p:nvPr/>
        </p:nvSpPr>
        <p:spPr>
          <a:xfrm>
            <a:off x="285720" y="4214818"/>
            <a:ext cx="2071702" cy="857256"/>
          </a:xfrm>
          <a:prstGeom prst="wedgeRectCallout">
            <a:avLst>
              <a:gd name="adj1" fmla="val 83013"/>
              <a:gd name="adj2" fmla="val 48632"/>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smtClean="0">
                <a:solidFill>
                  <a:schemeClr val="tx1"/>
                </a:solidFill>
                <a:latin typeface="幼圆" pitchFamily="49" charset="-122"/>
                <a:ea typeface="幼圆" pitchFamily="49" charset="-122"/>
                <a:sym typeface="+mn-ea"/>
              </a:rPr>
              <a:t>绝对的平均主义</a:t>
            </a:r>
            <a:endParaRPr lang="zh-CN" altLang="en-US" sz="2200" b="1" dirty="0">
              <a:solidFill>
                <a:schemeClr val="tx1"/>
              </a:solidFill>
              <a:latin typeface="幼圆" pitchFamily="49" charset="-122"/>
              <a:ea typeface="幼圆" pitchFamily="49" charset="-122"/>
              <a:sym typeface="+mn-ea"/>
            </a:endParaRPr>
          </a:p>
        </p:txBody>
      </p:sp>
      <p:sp>
        <p:nvSpPr>
          <p:cNvPr id="13" name="TextBox 12"/>
          <p:cNvSpPr txBox="1"/>
          <p:nvPr/>
        </p:nvSpPr>
        <p:spPr>
          <a:xfrm>
            <a:off x="785786" y="5286388"/>
            <a:ext cx="4143404" cy="1015663"/>
          </a:xfrm>
          <a:prstGeom prst="rect">
            <a:avLst/>
          </a:prstGeom>
          <a:noFill/>
        </p:spPr>
        <p:txBody>
          <a:bodyPr wrap="square" rtlCol="0">
            <a:spAutoFit/>
          </a:bodyPr>
          <a:lstStyle/>
          <a:p>
            <a:r>
              <a:rPr lang="zh-CN" altLang="en-US" sz="2000" b="1" dirty="0" smtClean="0">
                <a:latin typeface="华文楷体" pitchFamily="2" charset="-122"/>
                <a:ea typeface="华文楷体" pitchFamily="2" charset="-122"/>
                <a:sym typeface="+mn-ea"/>
              </a:rPr>
              <a:t>余粮收集制保证了前线的粮食供应，缓解了城市饥荒；保证了军事斗争的胜利</a:t>
            </a:r>
            <a:endParaRPr lang="zh-CN" altLang="en-US" sz="2000" b="1" dirty="0">
              <a:latin typeface="华文楷体" pitchFamily="2" charset="-122"/>
              <a:ea typeface="华文楷体" pitchFamily="2" charset="-122"/>
            </a:endParaRPr>
          </a:p>
        </p:txBody>
      </p:sp>
      <p:sp>
        <p:nvSpPr>
          <p:cNvPr id="14" name="TextBox 13"/>
          <p:cNvSpPr txBox="1"/>
          <p:nvPr/>
        </p:nvSpPr>
        <p:spPr>
          <a:xfrm>
            <a:off x="785786" y="6150114"/>
            <a:ext cx="4071966" cy="707886"/>
          </a:xfrm>
          <a:prstGeom prst="rect">
            <a:avLst/>
          </a:prstGeom>
          <a:noFill/>
        </p:spPr>
        <p:txBody>
          <a:bodyPr wrap="square" rtlCol="0">
            <a:spAutoFit/>
          </a:bodyPr>
          <a:lstStyle/>
          <a:p>
            <a:r>
              <a:rPr lang="zh-CN" altLang="en-US" sz="2000" b="1" dirty="0" smtClean="0">
                <a:latin typeface="华文楷体" pitchFamily="2" charset="-122"/>
                <a:ea typeface="华文楷体" pitchFamily="2" charset="-122"/>
                <a:sym typeface="+mn-ea"/>
              </a:rPr>
              <a:t>严重损害了农民的利益，导致战后的经济和政治危机</a:t>
            </a:r>
            <a:endParaRPr lang="zh-CN" altLang="en-US" sz="20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xit" presetSubtype="10" fill="hold" grpId="1" nodeType="clickEffect">
                                  <p:stCondLst>
                                    <p:cond delay="0"/>
                                  </p:stCondLst>
                                  <p:childTnLst>
                                    <p:animEffect transition="out" filter="checkerboard(across)">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xit" presetSubtype="10" fill="hold" grpId="1" nodeType="clickEffect">
                                  <p:stCondLst>
                                    <p:cond delay="0"/>
                                  </p:stCondLst>
                                  <p:childTnLst>
                                    <p:animEffect transition="out" filter="blinds(horizontal)">
                                      <p:cBhvr>
                                        <p:cTn id="47" dur="500"/>
                                        <p:tgtEl>
                                          <p:spTgt spid="10"/>
                                        </p:tgtEl>
                                      </p:cBhvr>
                                    </p:animEffect>
                                    <p:set>
                                      <p:cBhvr>
                                        <p:cTn id="48" dur="1" fill="hold">
                                          <p:stCondLst>
                                            <p:cond delay="499"/>
                                          </p:stCondLst>
                                        </p:cTn>
                                        <p:tgtEl>
                                          <p:spTgt spid="10"/>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down)">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4" presetClass="exit" presetSubtype="16" fill="hold" grpId="1" nodeType="clickEffect">
                                  <p:stCondLst>
                                    <p:cond delay="0"/>
                                  </p:stCondLst>
                                  <p:childTnLst>
                                    <p:animEffect transition="out" filter="box(in)">
                                      <p:cBhvr>
                                        <p:cTn id="57" dur="500"/>
                                        <p:tgtEl>
                                          <p:spTgt spid="11"/>
                                        </p:tgtEl>
                                      </p:cBhvr>
                                    </p:animEffect>
                                    <p:set>
                                      <p:cBhvr>
                                        <p:cTn id="58" dur="1" fill="hold">
                                          <p:stCondLst>
                                            <p:cond delay="499"/>
                                          </p:stCondLst>
                                        </p:cTn>
                                        <p:tgtEl>
                                          <p:spTgt spid="11"/>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down)">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xit" presetSubtype="4" fill="hold" grpId="1" nodeType="clickEffect">
                                  <p:stCondLst>
                                    <p:cond delay="0"/>
                                  </p:stCondLst>
                                  <p:childTnLst>
                                    <p:anim calcmode="lin" valueType="num">
                                      <p:cBhvr additive="base">
                                        <p:cTn id="67" dur="500"/>
                                        <p:tgtEl>
                                          <p:spTgt spid="12"/>
                                        </p:tgtEl>
                                        <p:attrNameLst>
                                          <p:attrName>ppt_x</p:attrName>
                                        </p:attrNameLst>
                                      </p:cBhvr>
                                      <p:tavLst>
                                        <p:tav tm="0">
                                          <p:val>
                                            <p:strVal val="ppt_x"/>
                                          </p:val>
                                        </p:tav>
                                        <p:tav tm="100000">
                                          <p:val>
                                            <p:strVal val="ppt_x"/>
                                          </p:val>
                                        </p:tav>
                                      </p:tavLst>
                                    </p:anim>
                                    <p:anim calcmode="lin" valueType="num">
                                      <p:cBhvr additive="base">
                                        <p:cTn id="68" dur="500"/>
                                        <p:tgtEl>
                                          <p:spTgt spid="12"/>
                                        </p:tgtEl>
                                        <p:attrNameLst>
                                          <p:attrName>ppt_y</p:attrName>
                                        </p:attrNameLst>
                                      </p:cBhvr>
                                      <p:tavLst>
                                        <p:tav tm="0">
                                          <p:val>
                                            <p:strVal val="ppt_y"/>
                                          </p:val>
                                        </p:tav>
                                        <p:tav tm="100000">
                                          <p:val>
                                            <p:strVal val="1+ppt_h/2"/>
                                          </p:val>
                                        </p:tav>
                                      </p:tavLst>
                                    </p:anim>
                                    <p:set>
                                      <p:cBhvr>
                                        <p:cTn id="69" dur="1" fill="hold">
                                          <p:stCondLst>
                                            <p:cond delay="499"/>
                                          </p:stCondLst>
                                        </p:cTn>
                                        <p:tgtEl>
                                          <p:spTgt spid="12"/>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horizontal)">
                                      <p:cBhvr>
                                        <p:cTn id="74" dur="500"/>
                                        <p:tgtEl>
                                          <p:spTgt spid="13"/>
                                        </p:tgtEl>
                                      </p:cBhvr>
                                    </p:animEffect>
                                  </p:childTnLst>
                                </p:cTn>
                              </p:par>
                            </p:childTnLst>
                          </p:cTn>
                        </p:par>
                      </p:childTnLst>
                    </p:cTn>
                  </p:par>
                  <p:par>
                    <p:cTn id="75" fill="hold">
                      <p:stCondLst>
                        <p:cond delay="indefinite"/>
                      </p:stCondLst>
                      <p:childTnLst>
                        <p:par>
                          <p:cTn id="76" fill="hold">
                            <p:stCondLst>
                              <p:cond delay="0"/>
                            </p:stCondLst>
                            <p:childTnLst>
                              <p:par>
                                <p:cTn id="77" presetID="5" presetClass="entr" presetSubtype="10"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checkerboard(across)">
                                      <p:cBhvr>
                                        <p:cTn id="7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animBg="1"/>
      <p:bldP spid="9" grpId="1" animBg="1"/>
      <p:bldP spid="10" grpId="0" animBg="1"/>
      <p:bldP spid="10" grpId="1" animBg="1"/>
      <p:bldP spid="11" grpId="0" animBg="1"/>
      <p:bldP spid="11" grpId="1" animBg="1"/>
      <p:bldP spid="12" grpId="0" animBg="1"/>
      <p:bldP spid="12" grpId="1" animBg="1"/>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50"/>
          <p:cNvGraphicFramePr>
            <a:graphicFrameLocks noGrp="1"/>
          </p:cNvGraphicFramePr>
          <p:nvPr>
            <p:custDataLst>
              <p:tags r:id="rId1"/>
            </p:custDataLst>
          </p:nvPr>
        </p:nvGraphicFramePr>
        <p:xfrm>
          <a:off x="1857356" y="0"/>
          <a:ext cx="5944870" cy="2068195"/>
        </p:xfrm>
        <a:graphic>
          <a:graphicData uri="http://schemas.openxmlformats.org/drawingml/2006/table">
            <a:tbl>
              <a:tblPr/>
              <a:tblGrid>
                <a:gridCol w="2847975"/>
                <a:gridCol w="3096895"/>
              </a:tblGrid>
              <a:tr h="577850">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dirty="0">
                          <a:ln>
                            <a:noFill/>
                          </a:ln>
                          <a:solidFill>
                            <a:srgbClr val="FFFFFF"/>
                          </a:solidFill>
                          <a:effectLst/>
                          <a:latin typeface="楷体" panose="02010609060101010101" charset="-122"/>
                          <a:ea typeface="楷体" panose="02010609060101010101" charset="-122"/>
                        </a:rPr>
                        <a:t>1919年俄国1普特（16.38kg）粮食的价格</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F81BD"/>
                    </a:solidFill>
                  </a:tcPr>
                </a:tc>
                <a:tc hMerge="1">
                  <a:txBody>
                    <a:bodyPr/>
                    <a:lstStyle/>
                    <a:p>
                      <a:endParaRPr lang="zh-CN"/>
                    </a:p>
                  </a:txBody>
                  <a:tcPr/>
                </a:tc>
              </a:tr>
              <a:tr h="47053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dirty="0">
                          <a:ln>
                            <a:noFill/>
                          </a:ln>
                          <a:solidFill>
                            <a:srgbClr val="000000"/>
                          </a:solidFill>
                          <a:effectLst/>
                          <a:latin typeface="楷体" panose="02010609060101010101" charset="-122"/>
                          <a:ea typeface="楷体" panose="02010609060101010101" charset="-122"/>
                        </a:rPr>
                        <a:t>国家征购价</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dirty="0">
                          <a:ln>
                            <a:noFill/>
                          </a:ln>
                          <a:solidFill>
                            <a:srgbClr val="000000"/>
                          </a:solidFill>
                          <a:effectLst/>
                          <a:latin typeface="楷体" panose="02010609060101010101" charset="-122"/>
                          <a:ea typeface="楷体" panose="02010609060101010101" charset="-122"/>
                        </a:rPr>
                        <a:t>6卢布</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r>
              <a:tr h="47180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dirty="0">
                          <a:ln>
                            <a:noFill/>
                          </a:ln>
                          <a:solidFill>
                            <a:srgbClr val="000000"/>
                          </a:solidFill>
                          <a:effectLst/>
                          <a:latin typeface="楷体" panose="02010609060101010101" charset="-122"/>
                          <a:ea typeface="楷体" panose="02010609060101010101" charset="-122"/>
                        </a:rPr>
                        <a:t>国家零售价</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a:ln>
                            <a:noFill/>
                          </a:ln>
                          <a:solidFill>
                            <a:srgbClr val="000000"/>
                          </a:solidFill>
                          <a:effectLst/>
                          <a:latin typeface="楷体" panose="02010609060101010101" charset="-122"/>
                          <a:ea typeface="楷体" panose="02010609060101010101" charset="-122"/>
                        </a:rPr>
                        <a:t>30卢布</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r h="54800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dirty="0">
                          <a:ln>
                            <a:noFill/>
                          </a:ln>
                          <a:solidFill>
                            <a:srgbClr val="000000"/>
                          </a:solidFill>
                          <a:effectLst/>
                          <a:latin typeface="楷体" panose="02010609060101010101" charset="-122"/>
                          <a:ea typeface="楷体" panose="02010609060101010101" charset="-122"/>
                        </a:rPr>
                        <a:t>黑市价格</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400" b="1" i="0" u="none" strike="noStrike" cap="none" normalizeH="0" baseline="0" dirty="0">
                          <a:ln>
                            <a:noFill/>
                          </a:ln>
                          <a:solidFill>
                            <a:srgbClr val="000000"/>
                          </a:solidFill>
                          <a:effectLst/>
                          <a:latin typeface="楷体" panose="02010609060101010101" charset="-122"/>
                          <a:ea typeface="楷体" panose="02010609060101010101" charset="-122"/>
                        </a:rPr>
                        <a:t>200卢布</a:t>
                      </a:r>
                    </a:p>
                  </a:txBody>
                  <a:tcPr marL="90170" marR="90170" marT="46990" marB="469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r>
            </a:tbl>
          </a:graphicData>
        </a:graphic>
      </p:graphicFrame>
      <p:sp>
        <p:nvSpPr>
          <p:cNvPr id="3" name="文本框 101"/>
          <p:cNvSpPr txBox="1"/>
          <p:nvPr/>
        </p:nvSpPr>
        <p:spPr>
          <a:xfrm>
            <a:off x="0" y="2500306"/>
            <a:ext cx="9001156" cy="3904915"/>
          </a:xfrm>
          <a:prstGeom prst="rect">
            <a:avLst/>
          </a:prstGeom>
          <a:solidFill>
            <a:schemeClr val="accent6">
              <a:lumMod val="40000"/>
              <a:lumOff val="60000"/>
            </a:schemeClr>
          </a:solidFill>
          <a:ln w="9525">
            <a:solidFill>
              <a:schemeClr val="tx1"/>
            </a:solidFill>
          </a:ln>
        </p:spPr>
        <p:txBody>
          <a:bodyPr wrap="square">
            <a:spAutoFit/>
          </a:bodyPr>
          <a:lstStyle/>
          <a:p>
            <a:pPr indent="0" fontAlgn="auto">
              <a:lnSpc>
                <a:spcPct val="150000"/>
              </a:lnSpc>
            </a:pPr>
            <a:r>
              <a:rPr lang="zh-CN" sz="2400" b="1" dirty="0" smtClean="0">
                <a:latin typeface="华文中宋" pitchFamily="2" charset="-122"/>
                <a:ea typeface="华文中宋" pitchFamily="2" charset="-122"/>
                <a:cs typeface="楷体" panose="02010609060101010101" charset="-122"/>
              </a:rPr>
              <a:t>战时</a:t>
            </a:r>
            <a:r>
              <a:rPr lang="zh-CN" sz="2400" b="1" dirty="0">
                <a:latin typeface="华文中宋" pitchFamily="2" charset="-122"/>
                <a:ea typeface="华文中宋" pitchFamily="2" charset="-122"/>
                <a:cs typeface="楷体" panose="02010609060101010101" charset="-122"/>
              </a:rPr>
              <a:t>共产主义政策是苏俄在</a:t>
            </a:r>
            <a:r>
              <a:rPr lang="zh-CN" sz="2400" b="1" u="sng" dirty="0">
                <a:latin typeface="华文中宋" pitchFamily="2" charset="-122"/>
                <a:ea typeface="华文中宋" pitchFamily="2" charset="-122"/>
                <a:cs typeface="楷体" panose="02010609060101010101" charset="-122"/>
              </a:rPr>
              <a:t>特定环境下</a:t>
            </a:r>
            <a:r>
              <a:rPr lang="zh-CN" sz="2400" b="1" dirty="0">
                <a:latin typeface="华文中宋" pitchFamily="2" charset="-122"/>
                <a:ea typeface="华文中宋" pitchFamily="2" charset="-122"/>
                <a:cs typeface="楷体" panose="02010609060101010101" charset="-122"/>
              </a:rPr>
              <a:t>采取的军事性非常措施，兼有“战时”和“共产主义”两种特点。作为“战时”措施，它</a:t>
            </a:r>
            <a:r>
              <a:rPr lang="zh-CN" sz="2400" b="1" u="sng" dirty="0">
                <a:latin typeface="华文中宋" pitchFamily="2" charset="-122"/>
                <a:ea typeface="华文中宋" pitchFamily="2" charset="-122"/>
                <a:cs typeface="楷体" panose="02010609060101010101" charset="-122"/>
              </a:rPr>
              <a:t>用军事和行政手段控制社会的运转，排斥商品货币关系</a:t>
            </a:r>
            <a:r>
              <a:rPr lang="zh-CN" sz="2400" b="1" dirty="0">
                <a:latin typeface="华文中宋" pitchFamily="2" charset="-122"/>
                <a:ea typeface="华文中宋" pitchFamily="2" charset="-122"/>
                <a:cs typeface="楷体" panose="02010609060101010101" charset="-122"/>
              </a:rPr>
              <a:t>，得以调动有限的物力、财力战胜了国内外敌人。因此它适应了战时需要，</a:t>
            </a:r>
            <a:r>
              <a:rPr lang="zh-CN" sz="2400" b="1" u="sng" dirty="0">
                <a:latin typeface="华文中宋" pitchFamily="2" charset="-122"/>
                <a:ea typeface="华文中宋" pitchFamily="2" charset="-122"/>
                <a:cs typeface="楷体" panose="02010609060101010101" charset="-122"/>
              </a:rPr>
              <a:t>具有必要性</a:t>
            </a:r>
            <a:r>
              <a:rPr lang="zh-CN" sz="2400" b="1" dirty="0">
                <a:latin typeface="华文中宋" pitchFamily="2" charset="-122"/>
                <a:ea typeface="华文中宋" pitchFamily="2" charset="-122"/>
                <a:cs typeface="楷体" panose="02010609060101010101" charset="-122"/>
              </a:rPr>
              <a:t>。作为苏俄</a:t>
            </a:r>
            <a:r>
              <a:rPr lang="zh-CN" sz="2400" b="1" u="sng" dirty="0">
                <a:latin typeface="华文中宋" pitchFamily="2" charset="-122"/>
                <a:ea typeface="华文中宋" pitchFamily="2" charset="-122"/>
                <a:cs typeface="楷体" panose="02010609060101010101" charset="-122"/>
              </a:rPr>
              <a:t>直接向共产主义的过渡的设想和实践，</a:t>
            </a:r>
            <a:r>
              <a:rPr lang="zh-CN" sz="2400" b="1" dirty="0">
                <a:latin typeface="华文中宋" pitchFamily="2" charset="-122"/>
                <a:ea typeface="华文中宋" pitchFamily="2" charset="-122"/>
                <a:cs typeface="楷体" panose="02010609060101010101" charset="-122"/>
              </a:rPr>
              <a:t>它</a:t>
            </a:r>
            <a:r>
              <a:rPr lang="zh-CN" sz="2400" b="1" u="sng" dirty="0">
                <a:solidFill>
                  <a:srgbClr val="0000FF"/>
                </a:solidFill>
                <a:latin typeface="华文中宋" pitchFamily="2" charset="-122"/>
                <a:ea typeface="华文中宋" pitchFamily="2" charset="-122"/>
                <a:cs typeface="楷体" panose="02010609060101010101" charset="-122"/>
              </a:rPr>
              <a:t>超越了苏俄社会生产力的发展水平</a:t>
            </a:r>
            <a:r>
              <a:rPr lang="zh-CN" sz="2400" b="1" u="sng" dirty="0">
                <a:latin typeface="华文中宋" pitchFamily="2" charset="-122"/>
                <a:ea typeface="华文中宋" pitchFamily="2" charset="-122"/>
                <a:cs typeface="楷体" panose="02010609060101010101" charset="-122"/>
              </a:rPr>
              <a:t>，但</a:t>
            </a:r>
            <a:r>
              <a:rPr lang="zh-CN" sz="2400" b="1" u="sng" dirty="0">
                <a:solidFill>
                  <a:srgbClr val="0000FF"/>
                </a:solidFill>
                <a:latin typeface="华文中宋" pitchFamily="2" charset="-122"/>
                <a:ea typeface="华文中宋" pitchFamily="2" charset="-122"/>
                <a:cs typeface="楷体" panose="02010609060101010101" charset="-122"/>
              </a:rPr>
              <a:t>违背了经济发展规律</a:t>
            </a:r>
            <a:r>
              <a:rPr lang="zh-CN" sz="2400" b="1" dirty="0">
                <a:latin typeface="华文中宋" pitchFamily="2" charset="-122"/>
                <a:ea typeface="华文中宋" pitchFamily="2" charset="-122"/>
                <a:cs typeface="楷体" panose="02010609060101010101" charset="-122"/>
              </a:rPr>
              <a:t>，遭到了</a:t>
            </a:r>
            <a:r>
              <a:rPr lang="zh-CN" sz="2400" b="1" u="sng" dirty="0">
                <a:latin typeface="华文中宋" pitchFamily="2" charset="-122"/>
                <a:ea typeface="华文中宋" pitchFamily="2" charset="-122"/>
                <a:cs typeface="楷体" panose="02010609060101010101" charset="-122"/>
              </a:rPr>
              <a:t>失败</a:t>
            </a:r>
            <a:r>
              <a:rPr lang="zh-CN" sz="2400" b="1" dirty="0">
                <a:latin typeface="华文中宋" pitchFamily="2" charset="-122"/>
                <a:ea typeface="华文中宋" pitchFamily="2" charset="-122"/>
                <a:cs typeface="楷体" panose="02010609060101010101" charset="-122"/>
              </a:rPr>
              <a:t>，</a:t>
            </a:r>
            <a:r>
              <a:rPr lang="zh-CN" sz="2400" b="1" u="sng" dirty="0">
                <a:latin typeface="华文中宋" pitchFamily="2" charset="-122"/>
                <a:ea typeface="华文中宋" pitchFamily="2" charset="-122"/>
                <a:cs typeface="楷体" panose="02010609060101010101" charset="-122"/>
              </a:rPr>
              <a:t>引起了严重的经济、政治危机。</a:t>
            </a:r>
            <a:endParaRPr lang="zh-CN" altLang="en-US" sz="2400" b="1" dirty="0">
              <a:latin typeface="华文中宋" pitchFamily="2" charset="-122"/>
              <a:ea typeface="华文中宋" pitchFamily="2" charset="-122"/>
              <a:cs typeface="楷体" panose="02010609060101010101" charset="-122"/>
            </a:endParaRPr>
          </a:p>
        </p:txBody>
      </p:sp>
      <p:sp>
        <p:nvSpPr>
          <p:cNvPr id="4" name="椭圆 3"/>
          <p:cNvSpPr/>
          <p:nvPr/>
        </p:nvSpPr>
        <p:spPr>
          <a:xfrm>
            <a:off x="785786" y="3071810"/>
            <a:ext cx="1143008" cy="64294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2214546" y="3071810"/>
            <a:ext cx="1928826" cy="64294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 y="142850"/>
          <a:ext cx="9144002" cy="6657738"/>
        </p:xfrm>
        <a:graphic>
          <a:graphicData uri="http://schemas.openxmlformats.org/drawingml/2006/table">
            <a:tbl>
              <a:tblPr firstRow="1" bandRow="1">
                <a:tableStyleId>{5C22544A-7EE6-4342-B048-85BDC9FD1C3A}</a:tableStyleId>
              </a:tblPr>
              <a:tblGrid>
                <a:gridCol w="811161"/>
                <a:gridCol w="4129550"/>
                <a:gridCol w="4203291"/>
              </a:tblGrid>
              <a:tr h="658350">
                <a:tc>
                  <a:txBody>
                    <a:bodyPr/>
                    <a:lstStyle/>
                    <a:p>
                      <a:pPr algn="ct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战时共产主义</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新经济政策</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27536">
                <a:tc>
                  <a:txBody>
                    <a:bodyPr/>
                    <a:lstStyle/>
                    <a:p>
                      <a:pPr algn="ctr"/>
                      <a:r>
                        <a:rPr lang="zh-CN" altLang="en-US" sz="2400" b="1" dirty="0" smtClean="0"/>
                        <a:t>时间</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00198">
                <a:tc>
                  <a:txBody>
                    <a:bodyPr/>
                    <a:lstStyle/>
                    <a:p>
                      <a:pPr algn="ctr"/>
                      <a:r>
                        <a:rPr lang="zh-CN" altLang="en-US" sz="2400" b="1" dirty="0" smtClean="0"/>
                        <a:t>背景</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57454">
                <a:tc>
                  <a:txBody>
                    <a:bodyPr/>
                    <a:lstStyle/>
                    <a:p>
                      <a:pPr algn="ctr"/>
                      <a:r>
                        <a:rPr lang="zh-CN" altLang="en-US" sz="2400" b="1" dirty="0" smtClean="0"/>
                        <a:t>内容</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14200">
                <a:tc>
                  <a:txBody>
                    <a:bodyPr/>
                    <a:lstStyle/>
                    <a:p>
                      <a:pPr algn="ctr"/>
                      <a:r>
                        <a:rPr lang="zh-CN" altLang="en-US" sz="2400" b="1" dirty="0" smtClean="0"/>
                        <a:t>意义</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TextBox 2"/>
          <p:cNvSpPr txBox="1"/>
          <p:nvPr/>
        </p:nvSpPr>
        <p:spPr>
          <a:xfrm>
            <a:off x="1928794" y="857232"/>
            <a:ext cx="1785950" cy="461665"/>
          </a:xfrm>
          <a:prstGeom prst="rect">
            <a:avLst/>
          </a:prstGeom>
          <a:noFill/>
        </p:spPr>
        <p:txBody>
          <a:bodyPr wrap="square" rtlCol="0">
            <a:spAutoFit/>
          </a:bodyPr>
          <a:lstStyle/>
          <a:p>
            <a:pPr algn="ctr"/>
            <a:r>
              <a:rPr lang="en-US" altLang="zh-CN" sz="2400" b="1" dirty="0" smtClean="0">
                <a:latin typeface="华文楷体" pitchFamily="2" charset="-122"/>
                <a:ea typeface="华文楷体" pitchFamily="2" charset="-122"/>
              </a:rPr>
              <a:t>1918</a:t>
            </a:r>
            <a:r>
              <a:rPr lang="zh-CN" altLang="en-US" sz="2400" b="1" dirty="0" smtClean="0">
                <a:latin typeface="华文楷体" pitchFamily="2" charset="-122"/>
                <a:ea typeface="华文楷体" pitchFamily="2" charset="-122"/>
              </a:rPr>
              <a:t>年</a:t>
            </a:r>
            <a:endParaRPr lang="zh-CN" altLang="en-US" sz="2400" b="1" dirty="0">
              <a:latin typeface="华文楷体" pitchFamily="2" charset="-122"/>
              <a:ea typeface="华文楷体" pitchFamily="2" charset="-122"/>
            </a:endParaRPr>
          </a:p>
        </p:txBody>
      </p:sp>
      <p:sp>
        <p:nvSpPr>
          <p:cNvPr id="4" name="TextBox 3"/>
          <p:cNvSpPr txBox="1"/>
          <p:nvPr/>
        </p:nvSpPr>
        <p:spPr>
          <a:xfrm>
            <a:off x="785786" y="1428736"/>
            <a:ext cx="4143404" cy="1446550"/>
          </a:xfrm>
          <a:prstGeom prst="rect">
            <a:avLst/>
          </a:prstGeom>
          <a:noFill/>
        </p:spPr>
        <p:txBody>
          <a:bodyPr wrap="square" rtlCol="0">
            <a:spAutoFit/>
          </a:bodyPr>
          <a:lstStyle/>
          <a:p>
            <a:r>
              <a:rPr lang="zh-CN" altLang="en-US" sz="2200" b="1" dirty="0" smtClean="0">
                <a:solidFill>
                  <a:srgbClr val="000000"/>
                </a:solidFill>
                <a:latin typeface="华文楷体" pitchFamily="2" charset="-122"/>
                <a:ea typeface="华文楷体" pitchFamily="2" charset="-122"/>
              </a:rPr>
              <a:t>十月革命胜利后，</a:t>
            </a:r>
            <a:r>
              <a:rPr lang="zh-CN" altLang="en-US" sz="2200" b="1" dirty="0" smtClean="0">
                <a:solidFill>
                  <a:srgbClr val="0033CC"/>
                </a:solidFill>
                <a:latin typeface="华文楷体" pitchFamily="2" charset="-122"/>
                <a:ea typeface="华文楷体" pitchFamily="2" charset="-122"/>
              </a:rPr>
              <a:t>国内外</a:t>
            </a:r>
            <a:r>
              <a:rPr lang="zh-CN" altLang="en-US" sz="2200" b="1" dirty="0" smtClean="0">
                <a:solidFill>
                  <a:srgbClr val="000000"/>
                </a:solidFill>
                <a:latin typeface="华文楷体" pitchFamily="2" charset="-122"/>
                <a:ea typeface="华文楷体" pitchFamily="2" charset="-122"/>
              </a:rPr>
              <a:t>的</a:t>
            </a:r>
            <a:r>
              <a:rPr lang="zh-CN" altLang="en-US" sz="2200" b="1" dirty="0" smtClean="0">
                <a:solidFill>
                  <a:srgbClr val="0033CC"/>
                </a:solidFill>
                <a:latin typeface="华文楷体" pitchFamily="2" charset="-122"/>
                <a:ea typeface="华文楷体" pitchFamily="2" charset="-122"/>
              </a:rPr>
              <a:t>敌对势力</a:t>
            </a:r>
            <a:r>
              <a:rPr lang="zh-CN" altLang="en-US" sz="2200" b="1" dirty="0" smtClean="0">
                <a:solidFill>
                  <a:srgbClr val="000000"/>
                </a:solidFill>
                <a:latin typeface="华文楷体" pitchFamily="2" charset="-122"/>
                <a:ea typeface="华文楷体" pitchFamily="2" charset="-122"/>
              </a:rPr>
              <a:t>联合起来，企图</a:t>
            </a:r>
            <a:r>
              <a:rPr lang="zh-CN" altLang="en-US" sz="2200" b="1" dirty="0" smtClean="0">
                <a:solidFill>
                  <a:srgbClr val="0033CC"/>
                </a:solidFill>
                <a:latin typeface="华文楷体" pitchFamily="2" charset="-122"/>
                <a:ea typeface="华文楷体" pitchFamily="2" charset="-122"/>
                <a:sym typeface="+mn-ea"/>
              </a:rPr>
              <a:t>扼杀新生的苏维埃政权</a:t>
            </a:r>
            <a:r>
              <a:rPr lang="zh-CN" altLang="en-US" sz="2200" b="1" dirty="0" smtClean="0">
                <a:solidFill>
                  <a:srgbClr val="000000"/>
                </a:solidFill>
                <a:latin typeface="华文楷体" pitchFamily="2" charset="-122"/>
                <a:ea typeface="华文楷体" pitchFamily="2" charset="-122"/>
                <a:sym typeface="+mn-ea"/>
              </a:rPr>
              <a:t>。他们通过</a:t>
            </a:r>
            <a:r>
              <a:rPr lang="zh-CN" altLang="en-US" sz="2200" b="1" dirty="0" smtClean="0">
                <a:solidFill>
                  <a:srgbClr val="0033CC"/>
                </a:solidFill>
                <a:latin typeface="华文楷体" pitchFamily="2" charset="-122"/>
                <a:ea typeface="华文楷体" pitchFamily="2" charset="-122"/>
                <a:sym typeface="+mn-ea"/>
              </a:rPr>
              <a:t>武装干涉</a:t>
            </a:r>
            <a:r>
              <a:rPr lang="zh-CN" altLang="en-US" sz="2200" b="1" dirty="0" smtClean="0">
                <a:solidFill>
                  <a:srgbClr val="000000"/>
                </a:solidFill>
                <a:latin typeface="华文楷体" pitchFamily="2" charset="-122"/>
                <a:ea typeface="华文楷体" pitchFamily="2" charset="-122"/>
                <a:sym typeface="+mn-ea"/>
              </a:rPr>
              <a:t>，使苏俄陷入内战当中</a:t>
            </a:r>
            <a:endParaRPr lang="zh-CN" altLang="en-US" sz="2200" b="1" dirty="0">
              <a:latin typeface="华文楷体" pitchFamily="2" charset="-122"/>
              <a:ea typeface="华文楷体" pitchFamily="2" charset="-122"/>
            </a:endParaRPr>
          </a:p>
        </p:txBody>
      </p:sp>
      <p:sp>
        <p:nvSpPr>
          <p:cNvPr id="5" name="TextBox 4"/>
          <p:cNvSpPr txBox="1"/>
          <p:nvPr/>
        </p:nvSpPr>
        <p:spPr>
          <a:xfrm>
            <a:off x="785786" y="2928934"/>
            <a:ext cx="4143404" cy="1107996"/>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农业：</a:t>
            </a:r>
            <a:r>
              <a:rPr lang="zh-CN" altLang="en-US" sz="2200" b="1" dirty="0" smtClean="0">
                <a:solidFill>
                  <a:srgbClr val="FF0000"/>
                </a:solidFill>
                <a:latin typeface="华文楷体" pitchFamily="2" charset="-122"/>
                <a:ea typeface="华文楷体" pitchFamily="2" charset="-122"/>
              </a:rPr>
              <a:t>余粮征集制</a:t>
            </a:r>
            <a:r>
              <a:rPr lang="zh-CN" altLang="en-US" sz="2200" b="1" dirty="0" smtClean="0">
                <a:latin typeface="华文楷体" pitchFamily="2" charset="-122"/>
                <a:ea typeface="华文楷体" pitchFamily="2" charset="-122"/>
              </a:rPr>
              <a:t>：将农民除口粮、种子粮以外的一切余量收集到国家手中</a:t>
            </a:r>
            <a:endParaRPr lang="zh-CN" altLang="en-US" sz="2200" b="1" dirty="0">
              <a:latin typeface="华文楷体" pitchFamily="2" charset="-122"/>
              <a:ea typeface="华文楷体" pitchFamily="2" charset="-122"/>
            </a:endParaRPr>
          </a:p>
        </p:txBody>
      </p:sp>
      <p:sp>
        <p:nvSpPr>
          <p:cNvPr id="6" name="TextBox 5"/>
          <p:cNvSpPr txBox="1"/>
          <p:nvPr/>
        </p:nvSpPr>
        <p:spPr>
          <a:xfrm>
            <a:off x="785786" y="4000504"/>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工业：大中小企业国有化</a:t>
            </a:r>
            <a:endParaRPr lang="zh-CN" altLang="en-US" sz="2200" b="1" dirty="0">
              <a:latin typeface="华文楷体" pitchFamily="2" charset="-122"/>
              <a:ea typeface="华文楷体" pitchFamily="2" charset="-122"/>
            </a:endParaRPr>
          </a:p>
        </p:txBody>
      </p:sp>
      <p:sp>
        <p:nvSpPr>
          <p:cNvPr id="7" name="TextBox 6"/>
          <p:cNvSpPr txBox="1"/>
          <p:nvPr/>
        </p:nvSpPr>
        <p:spPr>
          <a:xfrm>
            <a:off x="785786" y="4429132"/>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商业：取消自由贸易</a:t>
            </a:r>
            <a:endParaRPr lang="zh-CN" altLang="en-US" sz="2200" b="1" dirty="0">
              <a:latin typeface="华文楷体" pitchFamily="2" charset="-122"/>
              <a:ea typeface="华文楷体" pitchFamily="2" charset="-122"/>
            </a:endParaRPr>
          </a:p>
        </p:txBody>
      </p:sp>
      <p:sp>
        <p:nvSpPr>
          <p:cNvPr id="8" name="TextBox 7"/>
          <p:cNvSpPr txBox="1"/>
          <p:nvPr/>
        </p:nvSpPr>
        <p:spPr>
          <a:xfrm>
            <a:off x="785786" y="4786322"/>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分配：集中分配，强制劳动</a:t>
            </a:r>
            <a:endParaRPr lang="zh-CN" altLang="en-US" sz="2200" b="1" dirty="0">
              <a:latin typeface="华文楷体" pitchFamily="2" charset="-122"/>
              <a:ea typeface="华文楷体" pitchFamily="2" charset="-122"/>
            </a:endParaRPr>
          </a:p>
        </p:txBody>
      </p:sp>
      <p:sp>
        <p:nvSpPr>
          <p:cNvPr id="13" name="TextBox 12"/>
          <p:cNvSpPr txBox="1"/>
          <p:nvPr/>
        </p:nvSpPr>
        <p:spPr>
          <a:xfrm>
            <a:off x="785786" y="5286388"/>
            <a:ext cx="4143404" cy="1015663"/>
          </a:xfrm>
          <a:prstGeom prst="rect">
            <a:avLst/>
          </a:prstGeom>
          <a:noFill/>
        </p:spPr>
        <p:txBody>
          <a:bodyPr wrap="square" rtlCol="0">
            <a:spAutoFit/>
          </a:bodyPr>
          <a:lstStyle/>
          <a:p>
            <a:r>
              <a:rPr lang="zh-CN" altLang="en-US" sz="2000" b="1" dirty="0" smtClean="0">
                <a:latin typeface="华文楷体" pitchFamily="2" charset="-122"/>
                <a:ea typeface="华文楷体" pitchFamily="2" charset="-122"/>
                <a:sym typeface="+mn-ea"/>
              </a:rPr>
              <a:t>余粮收集制保证了前线的粮食供应，缓解了城市饥荒；保证了军事斗争的胜利</a:t>
            </a:r>
            <a:endParaRPr lang="zh-CN" altLang="en-US" sz="2000" b="1" dirty="0">
              <a:latin typeface="华文楷体" pitchFamily="2" charset="-122"/>
              <a:ea typeface="华文楷体" pitchFamily="2" charset="-122"/>
            </a:endParaRPr>
          </a:p>
        </p:txBody>
      </p:sp>
      <p:sp>
        <p:nvSpPr>
          <p:cNvPr id="14" name="TextBox 13"/>
          <p:cNvSpPr txBox="1"/>
          <p:nvPr/>
        </p:nvSpPr>
        <p:spPr>
          <a:xfrm>
            <a:off x="785786" y="6150114"/>
            <a:ext cx="4071966" cy="707886"/>
          </a:xfrm>
          <a:prstGeom prst="rect">
            <a:avLst/>
          </a:prstGeom>
          <a:noFill/>
        </p:spPr>
        <p:txBody>
          <a:bodyPr wrap="square" rtlCol="0">
            <a:spAutoFit/>
          </a:bodyPr>
          <a:lstStyle/>
          <a:p>
            <a:r>
              <a:rPr lang="zh-CN" altLang="en-US" sz="2000" b="1" dirty="0" smtClean="0">
                <a:latin typeface="华文楷体" pitchFamily="2" charset="-122"/>
                <a:ea typeface="华文楷体" pitchFamily="2" charset="-122"/>
                <a:sym typeface="+mn-ea"/>
              </a:rPr>
              <a:t>严重损害了农民的利益，导致战后的经济和政治危机</a:t>
            </a:r>
            <a:endParaRPr lang="zh-CN" altLang="en-US" sz="2000" b="1" dirty="0">
              <a:latin typeface="华文楷体" pitchFamily="2" charset="-122"/>
              <a:ea typeface="华文楷体" pitchFamily="2" charset="-122"/>
            </a:endParaRPr>
          </a:p>
        </p:txBody>
      </p:sp>
      <p:sp>
        <p:nvSpPr>
          <p:cNvPr id="15" name="TextBox 14"/>
          <p:cNvSpPr txBox="1"/>
          <p:nvPr/>
        </p:nvSpPr>
        <p:spPr>
          <a:xfrm>
            <a:off x="6286512" y="857232"/>
            <a:ext cx="1785950" cy="461665"/>
          </a:xfrm>
          <a:prstGeom prst="rect">
            <a:avLst/>
          </a:prstGeom>
          <a:noFill/>
        </p:spPr>
        <p:txBody>
          <a:bodyPr wrap="square" rtlCol="0">
            <a:spAutoFit/>
          </a:bodyPr>
          <a:lstStyle/>
          <a:p>
            <a:pPr algn="ctr"/>
            <a:r>
              <a:rPr lang="en-US" altLang="zh-CN" sz="2400" b="1" dirty="0" smtClean="0">
                <a:latin typeface="华文楷体" pitchFamily="2" charset="-122"/>
                <a:ea typeface="华文楷体" pitchFamily="2" charset="-122"/>
              </a:rPr>
              <a:t>1921</a:t>
            </a:r>
            <a:r>
              <a:rPr lang="zh-CN" altLang="en-US" sz="2400" b="1" dirty="0" smtClean="0">
                <a:latin typeface="华文楷体" pitchFamily="2" charset="-122"/>
                <a:ea typeface="华文楷体" pitchFamily="2" charset="-122"/>
              </a:rPr>
              <a:t>年</a:t>
            </a:r>
            <a:endParaRPr lang="zh-CN" altLang="en-US" sz="24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500034" y="785794"/>
            <a:ext cx="7643866" cy="592935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362" name="AutoShape 2"/>
          <p:cNvSpPr/>
          <p:nvPr/>
        </p:nvSpPr>
        <p:spPr>
          <a:xfrm>
            <a:off x="1071538" y="1214422"/>
            <a:ext cx="3257574" cy="1231915"/>
          </a:xfrm>
          <a:prstGeom prst="downArrowCallout">
            <a:avLst>
              <a:gd name="adj1" fmla="val 92447"/>
              <a:gd name="adj2" fmla="val 92447"/>
              <a:gd name="adj3" fmla="val 16666"/>
              <a:gd name="adj4" fmla="val 66667"/>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rgbClr val="0000CC"/>
                </a:solidFill>
                <a:latin typeface="华文中宋" pitchFamily="2" charset="-122"/>
                <a:ea typeface="华文中宋" pitchFamily="2" charset="-122"/>
              </a:rPr>
              <a:t>四年世界大战和三年</a:t>
            </a:r>
            <a:r>
              <a:rPr lang="zh-CN" altLang="en-US" sz="2400" b="1" dirty="0" smtClean="0">
                <a:solidFill>
                  <a:srgbClr val="0000CC"/>
                </a:solidFill>
                <a:latin typeface="华文中宋" pitchFamily="2" charset="-122"/>
                <a:ea typeface="华文中宋" pitchFamily="2" charset="-122"/>
              </a:rPr>
              <a:t>国</a:t>
            </a:r>
            <a:endParaRPr lang="en-US" altLang="zh-CN" sz="2400" b="1" dirty="0" smtClean="0">
              <a:solidFill>
                <a:srgbClr val="0000CC"/>
              </a:solidFill>
              <a:latin typeface="华文中宋" pitchFamily="2" charset="-122"/>
              <a:ea typeface="华文中宋" pitchFamily="2" charset="-122"/>
            </a:endParaRPr>
          </a:p>
          <a:p>
            <a:pPr algn="ctr"/>
            <a:r>
              <a:rPr lang="zh-CN" altLang="en-US" sz="2400" b="1" dirty="0" smtClean="0">
                <a:solidFill>
                  <a:srgbClr val="0000CC"/>
                </a:solidFill>
                <a:latin typeface="华文中宋" pitchFamily="2" charset="-122"/>
                <a:ea typeface="华文中宋" pitchFamily="2" charset="-122"/>
              </a:rPr>
              <a:t>内战争</a:t>
            </a:r>
            <a:r>
              <a:rPr lang="zh-CN" altLang="en-US" sz="2400" b="1" dirty="0">
                <a:solidFill>
                  <a:srgbClr val="0000CC"/>
                </a:solidFill>
                <a:latin typeface="华文中宋" pitchFamily="2" charset="-122"/>
                <a:ea typeface="华文中宋" pitchFamily="2" charset="-122"/>
              </a:rPr>
              <a:t>的破坏</a:t>
            </a:r>
          </a:p>
        </p:txBody>
      </p:sp>
      <p:sp>
        <p:nvSpPr>
          <p:cNvPr id="143363" name="AutoShape 3"/>
          <p:cNvSpPr/>
          <p:nvPr/>
        </p:nvSpPr>
        <p:spPr>
          <a:xfrm>
            <a:off x="4500562" y="1214422"/>
            <a:ext cx="3071834" cy="1231915"/>
          </a:xfrm>
          <a:prstGeom prst="downArrowCallout">
            <a:avLst>
              <a:gd name="adj1" fmla="val 88821"/>
              <a:gd name="adj2" fmla="val 88821"/>
              <a:gd name="adj3" fmla="val 16666"/>
              <a:gd name="adj4" fmla="val 66667"/>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rgbClr val="0000CC"/>
                </a:solidFill>
                <a:latin typeface="华文中宋" pitchFamily="2" charset="-122"/>
                <a:ea typeface="华文中宋" pitchFamily="2" charset="-122"/>
              </a:rPr>
              <a:t>战时共产主义政策</a:t>
            </a:r>
          </a:p>
          <a:p>
            <a:pPr algn="ctr"/>
            <a:r>
              <a:rPr lang="zh-CN" altLang="en-US" sz="2400" b="1" dirty="0">
                <a:solidFill>
                  <a:srgbClr val="0000CC"/>
                </a:solidFill>
                <a:latin typeface="华文中宋" pitchFamily="2" charset="-122"/>
                <a:ea typeface="华文中宋" pitchFamily="2" charset="-122"/>
              </a:rPr>
              <a:t>的失误</a:t>
            </a:r>
          </a:p>
        </p:txBody>
      </p:sp>
      <p:sp>
        <p:nvSpPr>
          <p:cNvPr id="143364" name="AutoShape 4"/>
          <p:cNvSpPr/>
          <p:nvPr/>
        </p:nvSpPr>
        <p:spPr>
          <a:xfrm>
            <a:off x="4388644" y="3762376"/>
            <a:ext cx="518818" cy="524173"/>
          </a:xfrm>
          <a:prstGeom prst="leftBrace">
            <a:avLst>
              <a:gd name="adj1" fmla="val 21551"/>
              <a:gd name="adj2" fmla="val 50000"/>
            </a:avLst>
          </a:prstGeom>
          <a:noFill/>
          <a:ln w="9525">
            <a:noFill/>
          </a:ln>
        </p:spPr>
        <p:txBody>
          <a:bodyPr wrap="none">
            <a:spAutoFit/>
          </a:bodyPr>
          <a:lstStyle/>
          <a:p>
            <a:endParaRPr sz="2400" dirty="0">
              <a:latin typeface="Times New Roman" panose="02020603050405020304" charset="0"/>
              <a:ea typeface="隶书"/>
            </a:endParaRPr>
          </a:p>
        </p:txBody>
      </p:sp>
      <p:sp>
        <p:nvSpPr>
          <p:cNvPr id="143365" name="AutoShape 5"/>
          <p:cNvSpPr/>
          <p:nvPr/>
        </p:nvSpPr>
        <p:spPr>
          <a:xfrm>
            <a:off x="2671762" y="2480648"/>
            <a:ext cx="3257550" cy="911840"/>
          </a:xfrm>
          <a:prstGeom prst="downArrowCallout">
            <a:avLst>
              <a:gd name="adj1" fmla="val 139591"/>
              <a:gd name="adj2" fmla="val 139591"/>
              <a:gd name="adj3" fmla="val 16666"/>
              <a:gd name="adj4" fmla="val 66667"/>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chemeClr val="tx1"/>
                </a:solidFill>
                <a:latin typeface="华文中宋" pitchFamily="2" charset="-122"/>
                <a:ea typeface="华文中宋" pitchFamily="2" charset="-122"/>
              </a:rPr>
              <a:t>苏俄国民经济濒临崩溃</a:t>
            </a:r>
          </a:p>
        </p:txBody>
      </p:sp>
      <p:sp>
        <p:nvSpPr>
          <p:cNvPr id="143366" name="AutoShape 6"/>
          <p:cNvSpPr/>
          <p:nvPr/>
        </p:nvSpPr>
        <p:spPr>
          <a:xfrm>
            <a:off x="1985962" y="3466051"/>
            <a:ext cx="2286000" cy="947198"/>
          </a:xfrm>
          <a:prstGeom prst="downArrowCallout">
            <a:avLst>
              <a:gd name="adj1" fmla="val 94302"/>
              <a:gd name="adj2" fmla="val 94302"/>
              <a:gd name="adj3" fmla="val 16666"/>
              <a:gd name="adj4" fmla="val 66667"/>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rgbClr val="0000CC"/>
                </a:solidFill>
                <a:latin typeface="华文中宋" pitchFamily="2" charset="-122"/>
                <a:ea typeface="华文中宋" pitchFamily="2" charset="-122"/>
              </a:rPr>
              <a:t>工人、农民不满</a:t>
            </a:r>
          </a:p>
        </p:txBody>
      </p:sp>
      <p:sp>
        <p:nvSpPr>
          <p:cNvPr id="143367" name="AutoShape 7"/>
          <p:cNvSpPr/>
          <p:nvPr/>
        </p:nvSpPr>
        <p:spPr>
          <a:xfrm>
            <a:off x="4386262" y="3466051"/>
            <a:ext cx="2343150" cy="947198"/>
          </a:xfrm>
          <a:prstGeom prst="downArrowCallout">
            <a:avLst>
              <a:gd name="adj1" fmla="val 96660"/>
              <a:gd name="adj2" fmla="val 96660"/>
              <a:gd name="adj3" fmla="val 16666"/>
              <a:gd name="adj4" fmla="val 66667"/>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rgbClr val="0000CC"/>
                </a:solidFill>
                <a:latin typeface="华文中宋" pitchFamily="2" charset="-122"/>
                <a:ea typeface="华文中宋" pitchFamily="2" charset="-122"/>
              </a:rPr>
              <a:t>反动势力乘机叛乱</a:t>
            </a:r>
          </a:p>
        </p:txBody>
      </p:sp>
      <p:sp>
        <p:nvSpPr>
          <p:cNvPr id="143368" name="AutoShape 8"/>
          <p:cNvSpPr/>
          <p:nvPr/>
        </p:nvSpPr>
        <p:spPr>
          <a:xfrm>
            <a:off x="2328862" y="4488287"/>
            <a:ext cx="4114800" cy="1250524"/>
          </a:xfrm>
          <a:prstGeom prst="downArrowCallout">
            <a:avLst>
              <a:gd name="adj1" fmla="val 128571"/>
              <a:gd name="adj2" fmla="val 128571"/>
              <a:gd name="adj3" fmla="val 16666"/>
              <a:gd name="adj4" fmla="val 66667"/>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chemeClr val="tx1"/>
                </a:solidFill>
                <a:latin typeface="华文中宋" pitchFamily="2" charset="-122"/>
                <a:ea typeface="华文中宋" pitchFamily="2" charset="-122"/>
              </a:rPr>
              <a:t>苏维埃政权面临严重的经济和</a:t>
            </a:r>
          </a:p>
          <a:p>
            <a:pPr algn="ctr"/>
            <a:r>
              <a:rPr lang="zh-CN" altLang="en-US" sz="2400" b="1" dirty="0">
                <a:solidFill>
                  <a:schemeClr val="tx1"/>
                </a:solidFill>
                <a:latin typeface="华文中宋" pitchFamily="2" charset="-122"/>
                <a:ea typeface="华文中宋" pitchFamily="2" charset="-122"/>
              </a:rPr>
              <a:t>政治危机</a:t>
            </a:r>
          </a:p>
        </p:txBody>
      </p:sp>
      <p:sp>
        <p:nvSpPr>
          <p:cNvPr id="143369" name="Rectangle 9"/>
          <p:cNvSpPr/>
          <p:nvPr/>
        </p:nvSpPr>
        <p:spPr>
          <a:xfrm>
            <a:off x="3357554" y="5736272"/>
            <a:ext cx="1947871" cy="693124"/>
          </a:xfrm>
          <a:prstGeom prst="rect">
            <a:avLst/>
          </a:prstGeom>
          <a:solidFill>
            <a:schemeClr val="accent4">
              <a:lumMod val="40000"/>
              <a:lumOff val="60000"/>
            </a:schemeClr>
          </a:solidFill>
          <a:ln w="19050" cap="flat" cmpd="sng">
            <a:solidFill>
              <a:srgbClr val="800000"/>
            </a:solidFill>
            <a:prstDash val="solid"/>
            <a:miter/>
            <a:headEnd type="none" w="med" len="med"/>
            <a:tailEnd type="none" w="med" len="med"/>
          </a:ln>
        </p:spPr>
        <p:txBody>
          <a:bodyPr wrap="none" anchor="ctr"/>
          <a:lstStyle/>
          <a:p>
            <a:pPr algn="ctr"/>
            <a:r>
              <a:rPr lang="zh-CN" altLang="en-US" sz="2400" b="1" dirty="0">
                <a:solidFill>
                  <a:srgbClr val="0000CC"/>
                </a:solidFill>
                <a:latin typeface="华文中宋" pitchFamily="2" charset="-122"/>
                <a:ea typeface="华文中宋" pitchFamily="2" charset="-122"/>
              </a:rPr>
              <a:t>新经济政策</a:t>
            </a:r>
            <a:r>
              <a:rPr lang="zh-CN" altLang="en-US" sz="2400" b="1" dirty="0">
                <a:solidFill>
                  <a:srgbClr val="FF0000"/>
                </a:solidFill>
                <a:latin typeface="华文中宋" pitchFamily="2" charset="-122"/>
                <a:ea typeface="华文中宋" pitchFamily="2" charset="-122"/>
              </a:rPr>
              <a:t>  </a:t>
            </a:r>
          </a:p>
        </p:txBody>
      </p:sp>
      <p:sp>
        <p:nvSpPr>
          <p:cNvPr id="13" name="圆角矩形 12"/>
          <p:cNvSpPr/>
          <p:nvPr/>
        </p:nvSpPr>
        <p:spPr>
          <a:xfrm>
            <a:off x="2643174" y="0"/>
            <a:ext cx="3714776" cy="714356"/>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新经济政策的背景</a:t>
            </a:r>
            <a:endParaRPr lang="zh-CN" altLang="en-US" sz="2800" b="1" dirty="0"/>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3362"/>
                                        </p:tgtEl>
                                        <p:attrNameLst>
                                          <p:attrName>style.visibility</p:attrName>
                                        </p:attrNameLst>
                                      </p:cBhvr>
                                      <p:to>
                                        <p:strVal val="visible"/>
                                      </p:to>
                                    </p:set>
                                    <p:anim calcmode="lin" valueType="num">
                                      <p:cBhvr>
                                        <p:cTn id="7" dur="500" fill="hold"/>
                                        <p:tgtEl>
                                          <p:spTgt spid="143362"/>
                                        </p:tgtEl>
                                        <p:attrNameLst>
                                          <p:attrName>ppt_w</p:attrName>
                                        </p:attrNameLst>
                                      </p:cBhvr>
                                      <p:tavLst>
                                        <p:tav tm="0">
                                          <p:val>
                                            <p:fltVal val="0"/>
                                          </p:val>
                                        </p:tav>
                                        <p:tav tm="100000">
                                          <p:val>
                                            <p:strVal val="#ppt_w"/>
                                          </p:val>
                                        </p:tav>
                                      </p:tavLst>
                                    </p:anim>
                                    <p:anim calcmode="lin" valueType="num">
                                      <p:cBhvr>
                                        <p:cTn id="8" dur="500" fill="hold"/>
                                        <p:tgtEl>
                                          <p:spTgt spid="143362"/>
                                        </p:tgtEl>
                                        <p:attrNameLst>
                                          <p:attrName>ppt_h</p:attrName>
                                        </p:attrNameLst>
                                      </p:cBhvr>
                                      <p:tavLst>
                                        <p:tav tm="0">
                                          <p:val>
                                            <p:fltVal val="0"/>
                                          </p:val>
                                        </p:tav>
                                        <p:tav tm="100000">
                                          <p:val>
                                            <p:strVal val="#ppt_h"/>
                                          </p:val>
                                        </p:tav>
                                      </p:tavLst>
                                    </p:anim>
                                    <p:animEffect transition="in" filter="fade">
                                      <p:cBhvr>
                                        <p:cTn id="9" dur="500"/>
                                        <p:tgtEl>
                                          <p:spTgt spid="14336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43363"/>
                                        </p:tgtEl>
                                        <p:attrNameLst>
                                          <p:attrName>style.visibility</p:attrName>
                                        </p:attrNameLst>
                                      </p:cBhvr>
                                      <p:to>
                                        <p:strVal val="visible"/>
                                      </p:to>
                                    </p:set>
                                    <p:anim calcmode="lin" valueType="num">
                                      <p:cBhvr>
                                        <p:cTn id="12" dur="500" fill="hold"/>
                                        <p:tgtEl>
                                          <p:spTgt spid="143363"/>
                                        </p:tgtEl>
                                        <p:attrNameLst>
                                          <p:attrName>ppt_w</p:attrName>
                                        </p:attrNameLst>
                                      </p:cBhvr>
                                      <p:tavLst>
                                        <p:tav tm="0">
                                          <p:val>
                                            <p:fltVal val="0"/>
                                          </p:val>
                                        </p:tav>
                                        <p:tav tm="100000">
                                          <p:val>
                                            <p:strVal val="#ppt_w"/>
                                          </p:val>
                                        </p:tav>
                                      </p:tavLst>
                                    </p:anim>
                                    <p:anim calcmode="lin" valueType="num">
                                      <p:cBhvr>
                                        <p:cTn id="13" dur="500" fill="hold"/>
                                        <p:tgtEl>
                                          <p:spTgt spid="143363"/>
                                        </p:tgtEl>
                                        <p:attrNameLst>
                                          <p:attrName>ppt_h</p:attrName>
                                        </p:attrNameLst>
                                      </p:cBhvr>
                                      <p:tavLst>
                                        <p:tav tm="0">
                                          <p:val>
                                            <p:fltVal val="0"/>
                                          </p:val>
                                        </p:tav>
                                        <p:tav tm="100000">
                                          <p:val>
                                            <p:strVal val="#ppt_h"/>
                                          </p:val>
                                        </p:tav>
                                      </p:tavLst>
                                    </p:anim>
                                    <p:animEffect transition="in" filter="fade">
                                      <p:cBhvr>
                                        <p:cTn id="14" dur="500"/>
                                        <p:tgtEl>
                                          <p:spTgt spid="14336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365"/>
                                        </p:tgtEl>
                                        <p:attrNameLst>
                                          <p:attrName>style.visibility</p:attrName>
                                        </p:attrNameLst>
                                      </p:cBhvr>
                                      <p:to>
                                        <p:strVal val="visible"/>
                                      </p:to>
                                    </p:set>
                                    <p:anim calcmode="lin" valueType="num">
                                      <p:cBhvr additive="base">
                                        <p:cTn id="19" dur="500" fill="hold"/>
                                        <p:tgtEl>
                                          <p:spTgt spid="143365"/>
                                        </p:tgtEl>
                                        <p:attrNameLst>
                                          <p:attrName>ppt_x</p:attrName>
                                        </p:attrNameLst>
                                      </p:cBhvr>
                                      <p:tavLst>
                                        <p:tav tm="0">
                                          <p:val>
                                            <p:strVal val="#ppt_x"/>
                                          </p:val>
                                        </p:tav>
                                        <p:tav tm="100000">
                                          <p:val>
                                            <p:strVal val="#ppt_x"/>
                                          </p:val>
                                        </p:tav>
                                      </p:tavLst>
                                    </p:anim>
                                    <p:anim calcmode="lin" valueType="num">
                                      <p:cBhvr additive="base">
                                        <p:cTn id="20" dur="500" fill="hold"/>
                                        <p:tgtEl>
                                          <p:spTgt spid="14336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43367"/>
                                        </p:tgtEl>
                                        <p:attrNameLst>
                                          <p:attrName>style.visibility</p:attrName>
                                        </p:attrNameLst>
                                      </p:cBhvr>
                                      <p:to>
                                        <p:strVal val="visible"/>
                                      </p:to>
                                    </p:set>
                                    <p:anim calcmode="lin" valueType="num">
                                      <p:cBhvr>
                                        <p:cTn id="25" dur="500" fill="hold"/>
                                        <p:tgtEl>
                                          <p:spTgt spid="143367"/>
                                        </p:tgtEl>
                                        <p:attrNameLst>
                                          <p:attrName>ppt_w</p:attrName>
                                        </p:attrNameLst>
                                      </p:cBhvr>
                                      <p:tavLst>
                                        <p:tav tm="0">
                                          <p:val>
                                            <p:fltVal val="0"/>
                                          </p:val>
                                        </p:tav>
                                        <p:tav tm="100000">
                                          <p:val>
                                            <p:strVal val="#ppt_w"/>
                                          </p:val>
                                        </p:tav>
                                      </p:tavLst>
                                    </p:anim>
                                    <p:anim calcmode="lin" valueType="num">
                                      <p:cBhvr>
                                        <p:cTn id="26" dur="500" fill="hold"/>
                                        <p:tgtEl>
                                          <p:spTgt spid="143367"/>
                                        </p:tgtEl>
                                        <p:attrNameLst>
                                          <p:attrName>ppt_h</p:attrName>
                                        </p:attrNameLst>
                                      </p:cBhvr>
                                      <p:tavLst>
                                        <p:tav tm="0">
                                          <p:val>
                                            <p:fltVal val="0"/>
                                          </p:val>
                                        </p:tav>
                                        <p:tav tm="100000">
                                          <p:val>
                                            <p:strVal val="#ppt_h"/>
                                          </p:val>
                                        </p:tav>
                                      </p:tavLst>
                                    </p:anim>
                                    <p:animEffect transition="in" filter="fade">
                                      <p:cBhvr>
                                        <p:cTn id="27" dur="500"/>
                                        <p:tgtEl>
                                          <p:spTgt spid="14336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43366"/>
                                        </p:tgtEl>
                                        <p:attrNameLst>
                                          <p:attrName>style.visibility</p:attrName>
                                        </p:attrNameLst>
                                      </p:cBhvr>
                                      <p:to>
                                        <p:strVal val="visible"/>
                                      </p:to>
                                    </p:set>
                                    <p:anim calcmode="lin" valueType="num">
                                      <p:cBhvr>
                                        <p:cTn id="30" dur="500" fill="hold"/>
                                        <p:tgtEl>
                                          <p:spTgt spid="143366"/>
                                        </p:tgtEl>
                                        <p:attrNameLst>
                                          <p:attrName>ppt_w</p:attrName>
                                        </p:attrNameLst>
                                      </p:cBhvr>
                                      <p:tavLst>
                                        <p:tav tm="0">
                                          <p:val>
                                            <p:fltVal val="0"/>
                                          </p:val>
                                        </p:tav>
                                        <p:tav tm="100000">
                                          <p:val>
                                            <p:strVal val="#ppt_w"/>
                                          </p:val>
                                        </p:tav>
                                      </p:tavLst>
                                    </p:anim>
                                    <p:anim calcmode="lin" valueType="num">
                                      <p:cBhvr>
                                        <p:cTn id="31" dur="500" fill="hold"/>
                                        <p:tgtEl>
                                          <p:spTgt spid="143366"/>
                                        </p:tgtEl>
                                        <p:attrNameLst>
                                          <p:attrName>ppt_h</p:attrName>
                                        </p:attrNameLst>
                                      </p:cBhvr>
                                      <p:tavLst>
                                        <p:tav tm="0">
                                          <p:val>
                                            <p:fltVal val="0"/>
                                          </p:val>
                                        </p:tav>
                                        <p:tav tm="100000">
                                          <p:val>
                                            <p:strVal val="#ppt_h"/>
                                          </p:val>
                                        </p:tav>
                                      </p:tavLst>
                                    </p:anim>
                                    <p:animEffect transition="in" filter="fade">
                                      <p:cBhvr>
                                        <p:cTn id="32" dur="500"/>
                                        <p:tgtEl>
                                          <p:spTgt spid="143366"/>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3368"/>
                                        </p:tgtEl>
                                        <p:attrNameLst>
                                          <p:attrName>style.visibility</p:attrName>
                                        </p:attrNameLst>
                                      </p:cBhvr>
                                      <p:to>
                                        <p:strVal val="visible"/>
                                      </p:to>
                                    </p:set>
                                    <p:anim calcmode="lin" valueType="num">
                                      <p:cBhvr additive="base">
                                        <p:cTn id="37" dur="500" fill="hold"/>
                                        <p:tgtEl>
                                          <p:spTgt spid="143368"/>
                                        </p:tgtEl>
                                        <p:attrNameLst>
                                          <p:attrName>ppt_x</p:attrName>
                                        </p:attrNameLst>
                                      </p:cBhvr>
                                      <p:tavLst>
                                        <p:tav tm="0">
                                          <p:val>
                                            <p:strVal val="#ppt_x"/>
                                          </p:val>
                                        </p:tav>
                                        <p:tav tm="100000">
                                          <p:val>
                                            <p:strVal val="#ppt_x"/>
                                          </p:val>
                                        </p:tav>
                                      </p:tavLst>
                                    </p:anim>
                                    <p:anim calcmode="lin" valueType="num">
                                      <p:cBhvr additive="base">
                                        <p:cTn id="38" dur="500" fill="hold"/>
                                        <p:tgtEl>
                                          <p:spTgt spid="14336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43369"/>
                                        </p:tgtEl>
                                        <p:attrNameLst>
                                          <p:attrName>style.visibility</p:attrName>
                                        </p:attrNameLst>
                                      </p:cBhvr>
                                      <p:to>
                                        <p:strVal val="visible"/>
                                      </p:to>
                                    </p:set>
                                    <p:anim calcmode="lin" valueType="num">
                                      <p:cBhvr>
                                        <p:cTn id="43" dur="500" fill="hold"/>
                                        <p:tgtEl>
                                          <p:spTgt spid="143369"/>
                                        </p:tgtEl>
                                        <p:attrNameLst>
                                          <p:attrName>ppt_w</p:attrName>
                                        </p:attrNameLst>
                                      </p:cBhvr>
                                      <p:tavLst>
                                        <p:tav tm="0">
                                          <p:val>
                                            <p:fltVal val="0"/>
                                          </p:val>
                                        </p:tav>
                                        <p:tav tm="100000">
                                          <p:val>
                                            <p:strVal val="#ppt_w"/>
                                          </p:val>
                                        </p:tav>
                                      </p:tavLst>
                                    </p:anim>
                                    <p:anim calcmode="lin" valueType="num">
                                      <p:cBhvr>
                                        <p:cTn id="44" dur="500" fill="hold"/>
                                        <p:tgtEl>
                                          <p:spTgt spid="143369"/>
                                        </p:tgtEl>
                                        <p:attrNameLst>
                                          <p:attrName>ppt_h</p:attrName>
                                        </p:attrNameLst>
                                      </p:cBhvr>
                                      <p:tavLst>
                                        <p:tav tm="0">
                                          <p:val>
                                            <p:fltVal val="0"/>
                                          </p:val>
                                        </p:tav>
                                        <p:tav tm="100000">
                                          <p:val>
                                            <p:strVal val="#ppt_h"/>
                                          </p:val>
                                        </p:tav>
                                      </p:tavLst>
                                    </p:anim>
                                    <p:animEffect transition="in" filter="fade">
                                      <p:cBhvr>
                                        <p:cTn id="45" dur="500"/>
                                        <p:tgtEl>
                                          <p:spTgt spid="143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2" grpId="0" bldLvl="0" animBg="1"/>
      <p:bldP spid="143363" grpId="0" bldLvl="0" animBg="1"/>
      <p:bldP spid="143365" grpId="0" bldLvl="0" animBg="1"/>
      <p:bldP spid="143366" grpId="0" bldLvl="0" animBg="1"/>
      <p:bldP spid="143367" grpId="0" bldLvl="0" animBg="1"/>
      <p:bldP spid="143368" grpId="0" bldLvl="0" animBg="1"/>
      <p:bldP spid="143369"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 y="142850"/>
          <a:ext cx="9144002" cy="6657738"/>
        </p:xfrm>
        <a:graphic>
          <a:graphicData uri="http://schemas.openxmlformats.org/drawingml/2006/table">
            <a:tbl>
              <a:tblPr firstRow="1" bandRow="1">
                <a:tableStyleId>{5C22544A-7EE6-4342-B048-85BDC9FD1C3A}</a:tableStyleId>
              </a:tblPr>
              <a:tblGrid>
                <a:gridCol w="811161"/>
                <a:gridCol w="4129550"/>
                <a:gridCol w="4203291"/>
              </a:tblGrid>
              <a:tr h="658350">
                <a:tc>
                  <a:txBody>
                    <a:bodyPr/>
                    <a:lstStyle/>
                    <a:p>
                      <a:pPr algn="ct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战时共产主义</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dirty="0" smtClean="0"/>
                        <a:t>新经济政策</a:t>
                      </a:r>
                      <a:endParaRPr lang="zh-CN" altLang="en-US"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27536">
                <a:tc>
                  <a:txBody>
                    <a:bodyPr/>
                    <a:lstStyle/>
                    <a:p>
                      <a:pPr algn="ctr"/>
                      <a:r>
                        <a:rPr lang="zh-CN" altLang="en-US" sz="2400" b="1" dirty="0" smtClean="0"/>
                        <a:t>时间</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00198">
                <a:tc>
                  <a:txBody>
                    <a:bodyPr/>
                    <a:lstStyle/>
                    <a:p>
                      <a:pPr algn="ctr"/>
                      <a:r>
                        <a:rPr lang="zh-CN" altLang="en-US" sz="2400" b="1" dirty="0" smtClean="0"/>
                        <a:t>背景</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57454">
                <a:tc>
                  <a:txBody>
                    <a:bodyPr/>
                    <a:lstStyle/>
                    <a:p>
                      <a:pPr algn="ctr"/>
                      <a:r>
                        <a:rPr lang="zh-CN" altLang="en-US" sz="2400" b="1" dirty="0" smtClean="0"/>
                        <a:t>内容</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14200">
                <a:tc>
                  <a:txBody>
                    <a:bodyPr/>
                    <a:lstStyle/>
                    <a:p>
                      <a:pPr algn="ctr"/>
                      <a:r>
                        <a:rPr lang="zh-CN" altLang="en-US" sz="2400" b="1" dirty="0" smtClean="0"/>
                        <a:t>意义</a:t>
                      </a:r>
                      <a:endParaRPr lang="zh-CN" alt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TextBox 2"/>
          <p:cNvSpPr txBox="1"/>
          <p:nvPr/>
        </p:nvSpPr>
        <p:spPr>
          <a:xfrm>
            <a:off x="1928794" y="857232"/>
            <a:ext cx="1785950" cy="461665"/>
          </a:xfrm>
          <a:prstGeom prst="rect">
            <a:avLst/>
          </a:prstGeom>
          <a:noFill/>
        </p:spPr>
        <p:txBody>
          <a:bodyPr wrap="square" rtlCol="0">
            <a:spAutoFit/>
          </a:bodyPr>
          <a:lstStyle/>
          <a:p>
            <a:pPr algn="ctr"/>
            <a:r>
              <a:rPr lang="en-US" altLang="zh-CN" sz="2400" b="1" dirty="0" smtClean="0">
                <a:latin typeface="华文楷体" pitchFamily="2" charset="-122"/>
                <a:ea typeface="华文楷体" pitchFamily="2" charset="-122"/>
              </a:rPr>
              <a:t>1918</a:t>
            </a:r>
            <a:r>
              <a:rPr lang="zh-CN" altLang="en-US" sz="2400" b="1" dirty="0" smtClean="0">
                <a:latin typeface="华文楷体" pitchFamily="2" charset="-122"/>
                <a:ea typeface="华文楷体" pitchFamily="2" charset="-122"/>
              </a:rPr>
              <a:t>年</a:t>
            </a:r>
            <a:endParaRPr lang="zh-CN" altLang="en-US" sz="2400" b="1" dirty="0">
              <a:latin typeface="华文楷体" pitchFamily="2" charset="-122"/>
              <a:ea typeface="华文楷体" pitchFamily="2" charset="-122"/>
            </a:endParaRPr>
          </a:p>
        </p:txBody>
      </p:sp>
      <p:sp>
        <p:nvSpPr>
          <p:cNvPr id="4" name="TextBox 3"/>
          <p:cNvSpPr txBox="1"/>
          <p:nvPr/>
        </p:nvSpPr>
        <p:spPr>
          <a:xfrm>
            <a:off x="785786" y="1428736"/>
            <a:ext cx="4143404" cy="1446550"/>
          </a:xfrm>
          <a:prstGeom prst="rect">
            <a:avLst/>
          </a:prstGeom>
          <a:noFill/>
        </p:spPr>
        <p:txBody>
          <a:bodyPr wrap="square" rtlCol="0">
            <a:spAutoFit/>
          </a:bodyPr>
          <a:lstStyle/>
          <a:p>
            <a:r>
              <a:rPr lang="zh-CN" altLang="en-US" sz="2200" b="1" dirty="0" smtClean="0">
                <a:solidFill>
                  <a:srgbClr val="000000"/>
                </a:solidFill>
                <a:latin typeface="华文楷体" pitchFamily="2" charset="-122"/>
                <a:ea typeface="华文楷体" pitchFamily="2" charset="-122"/>
              </a:rPr>
              <a:t>十月革命胜利后，</a:t>
            </a:r>
            <a:r>
              <a:rPr lang="zh-CN" altLang="en-US" sz="2200" b="1" dirty="0" smtClean="0">
                <a:solidFill>
                  <a:srgbClr val="0033CC"/>
                </a:solidFill>
                <a:latin typeface="华文楷体" pitchFamily="2" charset="-122"/>
                <a:ea typeface="华文楷体" pitchFamily="2" charset="-122"/>
              </a:rPr>
              <a:t>国内外</a:t>
            </a:r>
            <a:r>
              <a:rPr lang="zh-CN" altLang="en-US" sz="2200" b="1" dirty="0" smtClean="0">
                <a:solidFill>
                  <a:srgbClr val="000000"/>
                </a:solidFill>
                <a:latin typeface="华文楷体" pitchFamily="2" charset="-122"/>
                <a:ea typeface="华文楷体" pitchFamily="2" charset="-122"/>
              </a:rPr>
              <a:t>的</a:t>
            </a:r>
            <a:r>
              <a:rPr lang="zh-CN" altLang="en-US" sz="2200" b="1" dirty="0" smtClean="0">
                <a:solidFill>
                  <a:srgbClr val="0033CC"/>
                </a:solidFill>
                <a:latin typeface="华文楷体" pitchFamily="2" charset="-122"/>
                <a:ea typeface="华文楷体" pitchFamily="2" charset="-122"/>
              </a:rPr>
              <a:t>敌对势力</a:t>
            </a:r>
            <a:r>
              <a:rPr lang="zh-CN" altLang="en-US" sz="2200" b="1" dirty="0" smtClean="0">
                <a:solidFill>
                  <a:srgbClr val="000000"/>
                </a:solidFill>
                <a:latin typeface="华文楷体" pitchFamily="2" charset="-122"/>
                <a:ea typeface="华文楷体" pitchFamily="2" charset="-122"/>
              </a:rPr>
              <a:t>联合起来，企图</a:t>
            </a:r>
            <a:r>
              <a:rPr lang="zh-CN" altLang="en-US" sz="2200" b="1" dirty="0" smtClean="0">
                <a:solidFill>
                  <a:srgbClr val="0033CC"/>
                </a:solidFill>
                <a:latin typeface="华文楷体" pitchFamily="2" charset="-122"/>
                <a:ea typeface="华文楷体" pitchFamily="2" charset="-122"/>
                <a:sym typeface="+mn-ea"/>
              </a:rPr>
              <a:t>扼杀新生的苏维埃政权</a:t>
            </a:r>
            <a:r>
              <a:rPr lang="zh-CN" altLang="en-US" sz="2200" b="1" dirty="0" smtClean="0">
                <a:solidFill>
                  <a:srgbClr val="000000"/>
                </a:solidFill>
                <a:latin typeface="华文楷体" pitchFamily="2" charset="-122"/>
                <a:ea typeface="华文楷体" pitchFamily="2" charset="-122"/>
                <a:sym typeface="+mn-ea"/>
              </a:rPr>
              <a:t>。他们通过</a:t>
            </a:r>
            <a:r>
              <a:rPr lang="zh-CN" altLang="en-US" sz="2200" b="1" dirty="0" smtClean="0">
                <a:solidFill>
                  <a:srgbClr val="0033CC"/>
                </a:solidFill>
                <a:latin typeface="华文楷体" pitchFamily="2" charset="-122"/>
                <a:ea typeface="华文楷体" pitchFamily="2" charset="-122"/>
                <a:sym typeface="+mn-ea"/>
              </a:rPr>
              <a:t>武装干涉</a:t>
            </a:r>
            <a:r>
              <a:rPr lang="zh-CN" altLang="en-US" sz="2200" b="1" dirty="0" smtClean="0">
                <a:solidFill>
                  <a:srgbClr val="000000"/>
                </a:solidFill>
                <a:latin typeface="华文楷体" pitchFamily="2" charset="-122"/>
                <a:ea typeface="华文楷体" pitchFamily="2" charset="-122"/>
                <a:sym typeface="+mn-ea"/>
              </a:rPr>
              <a:t>，使苏俄陷入内战当中</a:t>
            </a:r>
            <a:endParaRPr lang="zh-CN" altLang="en-US" sz="2200" b="1" dirty="0">
              <a:latin typeface="华文楷体" pitchFamily="2" charset="-122"/>
              <a:ea typeface="华文楷体" pitchFamily="2" charset="-122"/>
            </a:endParaRPr>
          </a:p>
        </p:txBody>
      </p:sp>
      <p:sp>
        <p:nvSpPr>
          <p:cNvPr id="5" name="TextBox 4"/>
          <p:cNvSpPr txBox="1"/>
          <p:nvPr/>
        </p:nvSpPr>
        <p:spPr>
          <a:xfrm>
            <a:off x="785786" y="2928934"/>
            <a:ext cx="4143404" cy="1107996"/>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农业：</a:t>
            </a:r>
            <a:r>
              <a:rPr lang="zh-CN" altLang="en-US" sz="2200" b="1" dirty="0" smtClean="0">
                <a:solidFill>
                  <a:srgbClr val="FF0000"/>
                </a:solidFill>
                <a:latin typeface="华文楷体" pitchFamily="2" charset="-122"/>
                <a:ea typeface="华文楷体" pitchFamily="2" charset="-122"/>
              </a:rPr>
              <a:t>余粮征集制</a:t>
            </a:r>
            <a:r>
              <a:rPr lang="zh-CN" altLang="en-US" sz="2200" b="1" dirty="0" smtClean="0">
                <a:latin typeface="华文楷体" pitchFamily="2" charset="-122"/>
                <a:ea typeface="华文楷体" pitchFamily="2" charset="-122"/>
              </a:rPr>
              <a:t>：将农民除口粮、种子粮以外的一切余量收集到国家手中</a:t>
            </a:r>
            <a:endParaRPr lang="zh-CN" altLang="en-US" sz="2200" b="1" dirty="0">
              <a:latin typeface="华文楷体" pitchFamily="2" charset="-122"/>
              <a:ea typeface="华文楷体" pitchFamily="2" charset="-122"/>
            </a:endParaRPr>
          </a:p>
        </p:txBody>
      </p:sp>
      <p:sp>
        <p:nvSpPr>
          <p:cNvPr id="6" name="TextBox 5"/>
          <p:cNvSpPr txBox="1"/>
          <p:nvPr/>
        </p:nvSpPr>
        <p:spPr>
          <a:xfrm>
            <a:off x="785786" y="4000504"/>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工业：大中小企业国有化</a:t>
            </a:r>
            <a:endParaRPr lang="zh-CN" altLang="en-US" sz="2200" b="1" dirty="0">
              <a:latin typeface="华文楷体" pitchFamily="2" charset="-122"/>
              <a:ea typeface="华文楷体" pitchFamily="2" charset="-122"/>
            </a:endParaRPr>
          </a:p>
        </p:txBody>
      </p:sp>
      <p:sp>
        <p:nvSpPr>
          <p:cNvPr id="7" name="TextBox 6"/>
          <p:cNvSpPr txBox="1"/>
          <p:nvPr/>
        </p:nvSpPr>
        <p:spPr>
          <a:xfrm>
            <a:off x="785786" y="4429132"/>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商业：取消自由贸易</a:t>
            </a:r>
            <a:endParaRPr lang="zh-CN" altLang="en-US" sz="2200" b="1" dirty="0">
              <a:latin typeface="华文楷体" pitchFamily="2" charset="-122"/>
              <a:ea typeface="华文楷体" pitchFamily="2" charset="-122"/>
            </a:endParaRPr>
          </a:p>
        </p:txBody>
      </p:sp>
      <p:sp>
        <p:nvSpPr>
          <p:cNvPr id="8" name="TextBox 7"/>
          <p:cNvSpPr txBox="1"/>
          <p:nvPr/>
        </p:nvSpPr>
        <p:spPr>
          <a:xfrm>
            <a:off x="785786" y="4786322"/>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分配：集中分配，强制劳动</a:t>
            </a:r>
            <a:endParaRPr lang="zh-CN" altLang="en-US" sz="2200" b="1" dirty="0">
              <a:latin typeface="华文楷体" pitchFamily="2" charset="-122"/>
              <a:ea typeface="华文楷体" pitchFamily="2" charset="-122"/>
            </a:endParaRPr>
          </a:p>
        </p:txBody>
      </p:sp>
      <p:sp>
        <p:nvSpPr>
          <p:cNvPr id="13" name="TextBox 12"/>
          <p:cNvSpPr txBox="1"/>
          <p:nvPr/>
        </p:nvSpPr>
        <p:spPr>
          <a:xfrm>
            <a:off x="785786" y="5286388"/>
            <a:ext cx="4143404" cy="1015663"/>
          </a:xfrm>
          <a:prstGeom prst="rect">
            <a:avLst/>
          </a:prstGeom>
          <a:noFill/>
        </p:spPr>
        <p:txBody>
          <a:bodyPr wrap="square" rtlCol="0">
            <a:spAutoFit/>
          </a:bodyPr>
          <a:lstStyle/>
          <a:p>
            <a:r>
              <a:rPr lang="zh-CN" altLang="en-US" sz="2000" b="1" dirty="0" smtClean="0">
                <a:latin typeface="华文楷体" pitchFamily="2" charset="-122"/>
                <a:ea typeface="华文楷体" pitchFamily="2" charset="-122"/>
                <a:sym typeface="+mn-ea"/>
              </a:rPr>
              <a:t>余粮收集制保证了前线的粮食供应，缓解了城市饥荒；保证了军事斗争的胜利</a:t>
            </a:r>
            <a:endParaRPr lang="zh-CN" altLang="en-US" sz="2000" b="1" dirty="0">
              <a:latin typeface="华文楷体" pitchFamily="2" charset="-122"/>
              <a:ea typeface="华文楷体" pitchFamily="2" charset="-122"/>
            </a:endParaRPr>
          </a:p>
        </p:txBody>
      </p:sp>
      <p:sp>
        <p:nvSpPr>
          <p:cNvPr id="14" name="TextBox 13"/>
          <p:cNvSpPr txBox="1"/>
          <p:nvPr/>
        </p:nvSpPr>
        <p:spPr>
          <a:xfrm>
            <a:off x="785786" y="6150114"/>
            <a:ext cx="4071966" cy="707886"/>
          </a:xfrm>
          <a:prstGeom prst="rect">
            <a:avLst/>
          </a:prstGeom>
          <a:noFill/>
        </p:spPr>
        <p:txBody>
          <a:bodyPr wrap="square" rtlCol="0">
            <a:spAutoFit/>
          </a:bodyPr>
          <a:lstStyle/>
          <a:p>
            <a:r>
              <a:rPr lang="zh-CN" altLang="en-US" sz="2000" b="1" dirty="0" smtClean="0">
                <a:latin typeface="华文楷体" pitchFamily="2" charset="-122"/>
                <a:ea typeface="华文楷体" pitchFamily="2" charset="-122"/>
                <a:sym typeface="+mn-ea"/>
              </a:rPr>
              <a:t>严重损害了农民的利益，导致战后的经济和政治危机</a:t>
            </a:r>
            <a:endParaRPr lang="zh-CN" altLang="en-US" sz="2000" b="1" dirty="0">
              <a:latin typeface="华文楷体" pitchFamily="2" charset="-122"/>
              <a:ea typeface="华文楷体" pitchFamily="2" charset="-122"/>
            </a:endParaRPr>
          </a:p>
        </p:txBody>
      </p:sp>
      <p:sp>
        <p:nvSpPr>
          <p:cNvPr id="15" name="TextBox 14"/>
          <p:cNvSpPr txBox="1"/>
          <p:nvPr/>
        </p:nvSpPr>
        <p:spPr>
          <a:xfrm>
            <a:off x="6286512" y="857232"/>
            <a:ext cx="1785950" cy="461665"/>
          </a:xfrm>
          <a:prstGeom prst="rect">
            <a:avLst/>
          </a:prstGeom>
          <a:noFill/>
        </p:spPr>
        <p:txBody>
          <a:bodyPr wrap="square" rtlCol="0">
            <a:spAutoFit/>
          </a:bodyPr>
          <a:lstStyle/>
          <a:p>
            <a:pPr algn="ctr"/>
            <a:r>
              <a:rPr lang="en-US" altLang="zh-CN" sz="2400" b="1" dirty="0" smtClean="0">
                <a:latin typeface="华文楷体" pitchFamily="2" charset="-122"/>
                <a:ea typeface="华文楷体" pitchFamily="2" charset="-122"/>
              </a:rPr>
              <a:t>1921</a:t>
            </a:r>
            <a:r>
              <a:rPr lang="zh-CN" altLang="en-US" sz="2400" b="1" dirty="0" smtClean="0">
                <a:latin typeface="华文楷体" pitchFamily="2" charset="-122"/>
                <a:ea typeface="华文楷体" pitchFamily="2" charset="-122"/>
              </a:rPr>
              <a:t>年</a:t>
            </a:r>
            <a:endParaRPr lang="zh-CN" altLang="en-US" sz="2400" b="1" dirty="0">
              <a:latin typeface="华文楷体" pitchFamily="2" charset="-122"/>
              <a:ea typeface="华文楷体" pitchFamily="2" charset="-122"/>
            </a:endParaRPr>
          </a:p>
        </p:txBody>
      </p:sp>
      <p:sp>
        <p:nvSpPr>
          <p:cNvPr id="12" name="TextBox 11"/>
          <p:cNvSpPr txBox="1"/>
          <p:nvPr/>
        </p:nvSpPr>
        <p:spPr>
          <a:xfrm>
            <a:off x="5072066" y="1643050"/>
            <a:ext cx="3929090" cy="769441"/>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苏维埃政权面临严重的经济和政治危机</a:t>
            </a:r>
          </a:p>
        </p:txBody>
      </p:sp>
      <p:sp>
        <p:nvSpPr>
          <p:cNvPr id="16" name="TextBox 15"/>
          <p:cNvSpPr txBox="1"/>
          <p:nvPr/>
        </p:nvSpPr>
        <p:spPr>
          <a:xfrm>
            <a:off x="4857752" y="2928934"/>
            <a:ext cx="4143372" cy="769441"/>
          </a:xfrm>
          <a:prstGeom prst="rect">
            <a:avLst/>
          </a:prstGeom>
          <a:noFill/>
        </p:spPr>
        <p:txBody>
          <a:bodyPr wrap="square" rtlCol="0">
            <a:spAutoFit/>
          </a:bodyPr>
          <a:lstStyle/>
          <a:p>
            <a:r>
              <a:rPr lang="zh-CN" altLang="en-US" sz="2200" b="1" dirty="0" smtClean="0">
                <a:solidFill>
                  <a:srgbClr val="000000"/>
                </a:solidFill>
                <a:latin typeface="华文楷体" pitchFamily="2" charset="-122"/>
                <a:ea typeface="华文楷体" pitchFamily="2" charset="-122"/>
                <a:cs typeface="黑体" panose="02010609060101010101" charset="-122"/>
              </a:rPr>
              <a:t>农业：通过</a:t>
            </a:r>
            <a:r>
              <a:rPr lang="zh-CN" altLang="en-US" sz="2200" b="1" dirty="0" smtClean="0">
                <a:solidFill>
                  <a:srgbClr val="FF0000"/>
                </a:solidFill>
                <a:latin typeface="华文楷体" pitchFamily="2" charset="-122"/>
                <a:ea typeface="华文楷体" pitchFamily="2" charset="-122"/>
                <a:cs typeface="黑体" panose="02010609060101010101" charset="-122"/>
              </a:rPr>
              <a:t>粮食税</a:t>
            </a:r>
            <a:r>
              <a:rPr lang="zh-CN" altLang="en-US" sz="2200" b="1" dirty="0" smtClean="0">
                <a:solidFill>
                  <a:srgbClr val="000000"/>
                </a:solidFill>
                <a:latin typeface="华文楷体" pitchFamily="2" charset="-122"/>
                <a:ea typeface="华文楷体" pitchFamily="2" charset="-122"/>
                <a:cs typeface="黑体" panose="02010609060101010101" charset="-122"/>
              </a:rPr>
              <a:t>等</a:t>
            </a:r>
            <a:r>
              <a:rPr lang="zh-CN" altLang="en-US" sz="2200" b="1" dirty="0" smtClean="0">
                <a:solidFill>
                  <a:srgbClr val="0000FF"/>
                </a:solidFill>
                <a:latin typeface="华文楷体" pitchFamily="2" charset="-122"/>
                <a:ea typeface="华文楷体" pitchFamily="2" charset="-122"/>
                <a:cs typeface="黑体" panose="02010609060101010101" charset="-122"/>
              </a:rPr>
              <a:t>市场机制</a:t>
            </a:r>
            <a:r>
              <a:rPr lang="zh-CN" altLang="en-US" sz="2200" b="1" dirty="0" smtClean="0">
                <a:solidFill>
                  <a:srgbClr val="000000"/>
                </a:solidFill>
                <a:latin typeface="华文楷体" pitchFamily="2" charset="-122"/>
                <a:ea typeface="华文楷体" pitchFamily="2" charset="-122"/>
                <a:cs typeface="黑体" panose="02010609060101010101" charset="-122"/>
              </a:rPr>
              <a:t>建立工农联盟</a:t>
            </a:r>
            <a:endParaRPr lang="zh-CN" altLang="en-US" sz="2200" b="1" dirty="0">
              <a:latin typeface="华文楷体" pitchFamily="2" charset="-122"/>
              <a:ea typeface="华文楷体" pitchFamily="2" charset="-122"/>
            </a:endParaRPr>
          </a:p>
        </p:txBody>
      </p:sp>
      <p:sp>
        <p:nvSpPr>
          <p:cNvPr id="17" name="TextBox 16"/>
          <p:cNvSpPr txBox="1"/>
          <p:nvPr/>
        </p:nvSpPr>
        <p:spPr>
          <a:xfrm>
            <a:off x="4857752" y="3571876"/>
            <a:ext cx="4143372" cy="1107996"/>
          </a:xfrm>
          <a:prstGeom prst="rect">
            <a:avLst/>
          </a:prstGeom>
          <a:noFill/>
        </p:spPr>
        <p:txBody>
          <a:bodyPr wrap="square" rtlCol="0">
            <a:spAutoFit/>
          </a:bodyPr>
          <a:lstStyle/>
          <a:p>
            <a:r>
              <a:rPr lang="zh-CN" altLang="en-US" sz="2200" b="1" dirty="0" smtClean="0">
                <a:solidFill>
                  <a:srgbClr val="000000"/>
                </a:solidFill>
                <a:latin typeface="华文楷体" pitchFamily="2" charset="-122"/>
                <a:ea typeface="华文楷体" pitchFamily="2" charset="-122"/>
                <a:cs typeface="黑体" panose="02010609060101010101" charset="-122"/>
              </a:rPr>
              <a:t>工业：允许私营企业有一定程度的发展，并以租让制等形式在一些经济部门引入外国资本</a:t>
            </a:r>
            <a:endParaRPr lang="zh-CN" altLang="en-US" sz="2200" b="1" dirty="0">
              <a:latin typeface="华文楷体" pitchFamily="2" charset="-122"/>
              <a:ea typeface="华文楷体" pitchFamily="2" charset="-122"/>
            </a:endParaRPr>
          </a:p>
        </p:txBody>
      </p:sp>
      <p:sp>
        <p:nvSpPr>
          <p:cNvPr id="18" name="矩形标注 17"/>
          <p:cNvSpPr/>
          <p:nvPr/>
        </p:nvSpPr>
        <p:spPr>
          <a:xfrm>
            <a:off x="5771515" y="1949450"/>
            <a:ext cx="2372385" cy="697230"/>
          </a:xfrm>
          <a:prstGeom prst="wedgeRectCallout">
            <a:avLst>
              <a:gd name="adj1" fmla="val 6024"/>
              <a:gd name="adj2" fmla="val 107760"/>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solidFill>
                  <a:schemeClr val="tx1"/>
                </a:solidFill>
                <a:latin typeface="幼圆" pitchFamily="49" charset="-122"/>
                <a:ea typeface="幼圆" pitchFamily="49" charset="-122"/>
                <a:sym typeface="+mn-ea"/>
              </a:rPr>
              <a:t>纳税后的余粮归农民支配</a:t>
            </a:r>
            <a:endParaRPr lang="zh-CN" altLang="en-US" sz="2200">
              <a:latin typeface="幼圆" pitchFamily="49" charset="-122"/>
              <a:ea typeface="幼圆" pitchFamily="49" charset="-122"/>
            </a:endParaRPr>
          </a:p>
        </p:txBody>
      </p:sp>
      <p:sp>
        <p:nvSpPr>
          <p:cNvPr id="19" name="矩形标注 18"/>
          <p:cNvSpPr/>
          <p:nvPr/>
        </p:nvSpPr>
        <p:spPr>
          <a:xfrm>
            <a:off x="4286248" y="2786058"/>
            <a:ext cx="2665730" cy="697230"/>
          </a:xfrm>
          <a:prstGeom prst="wedgeRectCallout">
            <a:avLst>
              <a:gd name="adj1" fmla="val 39010"/>
              <a:gd name="adj2" fmla="val 120394"/>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tx1"/>
                </a:solidFill>
                <a:latin typeface="幼圆" pitchFamily="49" charset="-122"/>
                <a:ea typeface="幼圆" pitchFamily="49" charset="-122"/>
                <a:sym typeface="+mn-ea"/>
              </a:rPr>
              <a:t>实行公有制为主体，多种所有制经济并存</a:t>
            </a:r>
          </a:p>
        </p:txBody>
      </p:sp>
      <p:sp>
        <p:nvSpPr>
          <p:cNvPr id="20" name="TextBox 19"/>
          <p:cNvSpPr txBox="1"/>
          <p:nvPr/>
        </p:nvSpPr>
        <p:spPr>
          <a:xfrm>
            <a:off x="4857752" y="4572008"/>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商业：允许自由贸易</a:t>
            </a:r>
            <a:endParaRPr lang="zh-CN" altLang="en-US" sz="2200" b="1" dirty="0">
              <a:latin typeface="华文楷体" pitchFamily="2" charset="-122"/>
              <a:ea typeface="华文楷体" pitchFamily="2" charset="-122"/>
            </a:endParaRPr>
          </a:p>
        </p:txBody>
      </p:sp>
      <p:sp>
        <p:nvSpPr>
          <p:cNvPr id="21" name="TextBox 20"/>
          <p:cNvSpPr txBox="1"/>
          <p:nvPr/>
        </p:nvSpPr>
        <p:spPr>
          <a:xfrm>
            <a:off x="4857752" y="4929198"/>
            <a:ext cx="3929090" cy="430887"/>
          </a:xfrm>
          <a:prstGeom prst="rect">
            <a:avLst/>
          </a:prstGeom>
          <a:noFill/>
        </p:spPr>
        <p:txBody>
          <a:bodyPr wrap="square" rtlCol="0">
            <a:spAutoFit/>
          </a:bodyPr>
          <a:lstStyle/>
          <a:p>
            <a:r>
              <a:rPr lang="zh-CN" altLang="en-US" sz="2200" b="1" dirty="0" smtClean="0">
                <a:latin typeface="华文楷体" pitchFamily="2" charset="-122"/>
                <a:ea typeface="华文楷体" pitchFamily="2" charset="-122"/>
              </a:rPr>
              <a:t>分配：按劳分配</a:t>
            </a:r>
            <a:endParaRPr lang="zh-CN" altLang="en-US" sz="2200" b="1" dirty="0">
              <a:latin typeface="华文楷体" pitchFamily="2" charset="-122"/>
              <a:ea typeface="华文楷体" pitchFamily="2" charset="-122"/>
            </a:endParaRPr>
          </a:p>
        </p:txBody>
      </p:sp>
      <p:sp>
        <p:nvSpPr>
          <p:cNvPr id="22" name="矩形标注 21"/>
          <p:cNvSpPr/>
          <p:nvPr/>
        </p:nvSpPr>
        <p:spPr>
          <a:xfrm>
            <a:off x="6858016" y="3500438"/>
            <a:ext cx="2167255" cy="719455"/>
          </a:xfrm>
          <a:prstGeom prst="wedgeRectCallout">
            <a:avLst>
              <a:gd name="adj1" fmla="val -66068"/>
              <a:gd name="adj2" fmla="val 111781"/>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20000"/>
              </a:spcBef>
              <a:buClr>
                <a:schemeClr val="accent2"/>
              </a:buClr>
              <a:buSzPct val="80000"/>
              <a:buFont typeface="Wingdings" panose="05000000000000000000" pitchFamily="2" charset="2"/>
              <a:buNone/>
            </a:pPr>
            <a:r>
              <a:rPr lang="zh-CN" altLang="en-US" sz="2200" b="1" dirty="0">
                <a:solidFill>
                  <a:schemeClr val="tx1"/>
                </a:solidFill>
                <a:latin typeface="幼圆" pitchFamily="49" charset="-122"/>
                <a:ea typeface="幼圆" pitchFamily="49" charset="-122"/>
                <a:sym typeface="+mn-ea"/>
              </a:rPr>
              <a:t>利用市场商品货币关系发展生产</a:t>
            </a:r>
          </a:p>
        </p:txBody>
      </p:sp>
      <p:sp>
        <p:nvSpPr>
          <p:cNvPr id="23" name="TextBox 22"/>
          <p:cNvSpPr txBox="1"/>
          <p:nvPr/>
        </p:nvSpPr>
        <p:spPr>
          <a:xfrm>
            <a:off x="5072066" y="5572140"/>
            <a:ext cx="3857652" cy="769441"/>
          </a:xfrm>
          <a:prstGeom prst="rect">
            <a:avLst/>
          </a:prstGeom>
          <a:noFill/>
        </p:spPr>
        <p:txBody>
          <a:bodyPr wrap="square" rtlCol="0">
            <a:spAutoFit/>
          </a:bodyPr>
          <a:lstStyle/>
          <a:p>
            <a:r>
              <a:rPr lang="zh-CN" altLang="en-US" sz="2200" b="1" dirty="0" smtClean="0">
                <a:solidFill>
                  <a:srgbClr val="000000"/>
                </a:solidFill>
                <a:latin typeface="华文楷体" pitchFamily="2" charset="-122"/>
                <a:ea typeface="华文楷体" pitchFamily="2" charset="-122"/>
                <a:cs typeface="黑体" panose="02010609060101010101" charset="-122"/>
                <a:sym typeface="+mn-ea"/>
              </a:rPr>
              <a:t>稳定和恢复了国民经济，巩固了苏维埃政权</a:t>
            </a:r>
            <a:endParaRPr lang="zh-CN" altLang="en-US" sz="22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1" nodeType="clickEffect">
                                  <p:stCondLst>
                                    <p:cond delay="0"/>
                                  </p:stCondLst>
                                  <p:childTnLst>
                                    <p:animEffect transition="out" filter="box(in)">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checkerboard(across)">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1" nodeType="clickEffect">
                                  <p:stCondLst>
                                    <p:cond delay="0"/>
                                  </p:stCondLst>
                                  <p:childTnLst>
                                    <p:animEffect transition="out" filter="blinds(horizontal)">
                                      <p:cBhvr>
                                        <p:cTn id="36" dur="500"/>
                                        <p:tgtEl>
                                          <p:spTgt spid="19"/>
                                        </p:tgtEl>
                                      </p:cBhvr>
                                    </p:animEffect>
                                    <p:set>
                                      <p:cBhvr>
                                        <p:cTn id="37" dur="1" fill="hold">
                                          <p:stCondLst>
                                            <p:cond delay="499"/>
                                          </p:stCondLst>
                                        </p:cTn>
                                        <p:tgtEl>
                                          <p:spTgt spid="1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blinds(horizontal)">
                                      <p:cBhvr>
                                        <p:cTn id="42" dur="5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down)">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blinds(horizontal)">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to="" calcmode="lin" valueType="num">
                                      <p:cBhvr>
                                        <p:cTn id="57"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7" grpId="0"/>
      <p:bldP spid="18" grpId="0" animBg="1"/>
      <p:bldP spid="18" grpId="1" animBg="1"/>
      <p:bldP spid="19" grpId="0" animBg="1"/>
      <p:bldP spid="19" grpId="1" animBg="1"/>
      <p:bldP spid="20" grpId="0"/>
      <p:bldP spid="21" grpId="0"/>
      <p:bldP spid="22" grpId="0" animBg="1"/>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0"/>
            <a:ext cx="6786578" cy="6500834"/>
          </a:xfrm>
          <a:prstGeom prst="rect">
            <a:avLst/>
          </a:prstGeom>
          <a:noFill/>
          <a:ln w="9525">
            <a:noFill/>
            <a:miter lim="800000"/>
            <a:headEnd/>
            <a:tailEnd/>
          </a:ln>
          <a:effectLst/>
        </p:spPr>
      </p:pic>
      <p:sp>
        <p:nvSpPr>
          <p:cNvPr id="3" name="椭圆 2"/>
          <p:cNvSpPr/>
          <p:nvPr/>
        </p:nvSpPr>
        <p:spPr>
          <a:xfrm>
            <a:off x="3571868" y="857232"/>
            <a:ext cx="1000132" cy="4286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28662" y="2285992"/>
            <a:ext cx="1214446" cy="4286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786314" y="2285992"/>
            <a:ext cx="1285884" cy="4286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857620" y="4357694"/>
            <a:ext cx="1000132" cy="4286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23" name="Picture 3"/>
          <p:cNvPicPr>
            <a:picLocks noChangeAspect="1" noChangeArrowheads="1"/>
          </p:cNvPicPr>
          <p:nvPr/>
        </p:nvPicPr>
        <p:blipFill>
          <a:blip r:embed="rId3"/>
          <a:srcRect/>
          <a:stretch>
            <a:fillRect/>
          </a:stretch>
        </p:blipFill>
        <p:spPr bwMode="auto">
          <a:xfrm>
            <a:off x="428596" y="2214554"/>
            <a:ext cx="8501122" cy="1428760"/>
          </a:xfrm>
          <a:prstGeom prst="rect">
            <a:avLst/>
          </a:prstGeom>
          <a:noFill/>
          <a:ln w="9525">
            <a:solidFill>
              <a:schemeClr val="accent6">
                <a:lumMod val="75000"/>
              </a:schemeClr>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123"/>
                                        </p:tgtEl>
                                        <p:attrNameLst>
                                          <p:attrName>style.visibility</p:attrName>
                                        </p:attrNameLst>
                                      </p:cBhvr>
                                      <p:to>
                                        <p:strVal val="visible"/>
                                      </p:to>
                                    </p:set>
                                    <p:animEffect transition="in" filter="blinds(horizontal)">
                                      <p:cBhvr>
                                        <p:cTn id="27"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2928926" y="0"/>
            <a:ext cx="3286148" cy="642918"/>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苏联的成立</a:t>
            </a:r>
            <a:endParaRPr lang="zh-CN" altLang="en-US" sz="2800" b="1" dirty="0"/>
          </a:p>
        </p:txBody>
      </p:sp>
      <p:sp>
        <p:nvSpPr>
          <p:cNvPr id="3" name="文本框 1"/>
          <p:cNvSpPr txBox="1"/>
          <p:nvPr/>
        </p:nvSpPr>
        <p:spPr>
          <a:xfrm>
            <a:off x="-142907" y="4143380"/>
            <a:ext cx="9286907" cy="461665"/>
          </a:xfrm>
          <a:prstGeom prst="rect">
            <a:avLst/>
          </a:prstGeom>
          <a:solidFill>
            <a:schemeClr val="accent6">
              <a:lumMod val="60000"/>
              <a:lumOff val="40000"/>
            </a:schemeClr>
          </a:solidFill>
          <a:ln>
            <a:solidFill>
              <a:schemeClr val="tx1"/>
            </a:solidFill>
          </a:ln>
        </p:spPr>
        <p:txBody>
          <a:bodyPr wrap="square" rtlCol="0" anchor="t">
            <a:spAutoFit/>
          </a:bodyPr>
          <a:lstStyle/>
          <a:p>
            <a:r>
              <a:rPr lang="en-US" altLang="en-US" sz="2400" b="1" dirty="0">
                <a:solidFill>
                  <a:srgbClr val="FF0000"/>
                </a:solidFill>
                <a:latin typeface="华文中宋" pitchFamily="2" charset="-122"/>
                <a:ea typeface="华文中宋" pitchFamily="2" charset="-122"/>
                <a:sym typeface="+mn-ea"/>
              </a:rPr>
              <a:t>1922</a:t>
            </a:r>
            <a:r>
              <a:rPr lang="en-US" altLang="en-US" sz="2400" b="1" dirty="0">
                <a:solidFill>
                  <a:prstClr val="black"/>
                </a:solidFill>
                <a:latin typeface="华文中宋" pitchFamily="2" charset="-122"/>
                <a:ea typeface="华文中宋" pitchFamily="2" charset="-122"/>
                <a:sym typeface="+mn-ea"/>
              </a:rPr>
              <a:t>年12</a:t>
            </a:r>
            <a:r>
              <a:rPr lang="zh-CN" altLang="en-US" sz="2400" b="1" dirty="0">
                <a:solidFill>
                  <a:prstClr val="black"/>
                </a:solidFill>
                <a:latin typeface="华文中宋" pitchFamily="2" charset="-122"/>
                <a:ea typeface="华文中宋" pitchFamily="2" charset="-122"/>
                <a:sym typeface="+mn-ea"/>
              </a:rPr>
              <a:t>月</a:t>
            </a:r>
            <a:r>
              <a:rPr lang="en-US" altLang="en-US" sz="2400" b="1" dirty="0">
                <a:solidFill>
                  <a:prstClr val="black"/>
                </a:solidFill>
                <a:latin typeface="华文中宋" pitchFamily="2" charset="-122"/>
                <a:ea typeface="华文中宋" pitchFamily="2" charset="-122"/>
                <a:sym typeface="+mn-ea"/>
              </a:rPr>
              <a:t>，“苏维埃社会主义共和国联盟”成立。</a:t>
            </a:r>
            <a:r>
              <a:rPr lang="en-US" altLang="en-US" sz="2400" b="1" dirty="0" err="1">
                <a:solidFill>
                  <a:prstClr val="black"/>
                </a:solidFill>
                <a:latin typeface="华文中宋" pitchFamily="2" charset="-122"/>
                <a:ea typeface="华文中宋" pitchFamily="2" charset="-122"/>
                <a:sym typeface="+mn-ea"/>
              </a:rPr>
              <a:t>简称“</a:t>
            </a:r>
            <a:r>
              <a:rPr lang="en-US" altLang="en-US" sz="2400" b="1" dirty="0" err="1">
                <a:solidFill>
                  <a:srgbClr val="FF0000"/>
                </a:solidFill>
                <a:latin typeface="华文中宋" pitchFamily="2" charset="-122"/>
                <a:ea typeface="华文中宋" pitchFamily="2" charset="-122"/>
                <a:sym typeface="+mn-ea"/>
              </a:rPr>
              <a:t>苏联</a:t>
            </a:r>
            <a:r>
              <a:rPr lang="en-US" altLang="en-US" sz="2400" b="1" dirty="0" smtClean="0">
                <a:solidFill>
                  <a:prstClr val="black"/>
                </a:solidFill>
                <a:latin typeface="华文中宋" pitchFamily="2" charset="-122"/>
                <a:ea typeface="华文中宋" pitchFamily="2" charset="-122"/>
                <a:sym typeface="+mn-ea"/>
              </a:rPr>
              <a:t>”</a:t>
            </a:r>
            <a:endParaRPr lang="zh-CN" altLang="en-US" sz="2400" b="1" dirty="0">
              <a:solidFill>
                <a:prstClr val="black"/>
              </a:solidFill>
              <a:latin typeface="华文中宋" pitchFamily="2" charset="-122"/>
              <a:ea typeface="华文中宋" pitchFamily="2" charset="-122"/>
              <a:sym typeface="+mn-ea"/>
            </a:endParaRPr>
          </a:p>
        </p:txBody>
      </p:sp>
      <p:sp>
        <p:nvSpPr>
          <p:cNvPr id="5" name="文本框 1"/>
          <p:cNvSpPr txBox="1"/>
          <p:nvPr/>
        </p:nvSpPr>
        <p:spPr>
          <a:xfrm>
            <a:off x="0" y="1000108"/>
            <a:ext cx="9286907" cy="830997"/>
          </a:xfrm>
          <a:prstGeom prst="rect">
            <a:avLst/>
          </a:prstGeom>
          <a:solidFill>
            <a:schemeClr val="accent6">
              <a:lumMod val="60000"/>
              <a:lumOff val="40000"/>
            </a:schemeClr>
          </a:solidFill>
          <a:ln>
            <a:solidFill>
              <a:schemeClr val="tx1"/>
            </a:solidFill>
          </a:ln>
        </p:spPr>
        <p:txBody>
          <a:bodyPr wrap="square" rtlCol="0" anchor="t">
            <a:spAutoFit/>
          </a:bodyPr>
          <a:lstStyle/>
          <a:p>
            <a:r>
              <a:rPr lang="en-US" altLang="en-US" sz="2400" b="1" dirty="0" smtClean="0">
                <a:solidFill>
                  <a:srgbClr val="FF0000"/>
                </a:solidFill>
                <a:latin typeface="华文中宋" pitchFamily="2" charset="-122"/>
                <a:ea typeface="华文中宋" pitchFamily="2" charset="-122"/>
                <a:sym typeface="+mn-ea"/>
              </a:rPr>
              <a:t>1917</a:t>
            </a:r>
            <a:r>
              <a:rPr lang="en-US" altLang="en-US" sz="2400" b="1" dirty="0" smtClean="0">
                <a:solidFill>
                  <a:prstClr val="black"/>
                </a:solidFill>
                <a:latin typeface="华文中宋" pitchFamily="2" charset="-122"/>
                <a:ea typeface="华文中宋" pitchFamily="2" charset="-122"/>
                <a:sym typeface="+mn-ea"/>
              </a:rPr>
              <a:t>年11</a:t>
            </a:r>
            <a:r>
              <a:rPr lang="zh-CN" altLang="en-US" sz="2400" b="1" dirty="0" smtClean="0">
                <a:solidFill>
                  <a:prstClr val="black"/>
                </a:solidFill>
                <a:latin typeface="华文中宋" pitchFamily="2" charset="-122"/>
                <a:ea typeface="华文中宋" pitchFamily="2" charset="-122"/>
                <a:sym typeface="+mn-ea"/>
              </a:rPr>
              <a:t>月</a:t>
            </a:r>
            <a:r>
              <a:rPr lang="en-US" altLang="en-US" sz="2400" b="1" dirty="0" smtClean="0">
                <a:solidFill>
                  <a:prstClr val="black"/>
                </a:solidFill>
                <a:latin typeface="华文中宋" pitchFamily="2" charset="-122"/>
                <a:ea typeface="华文中宋" pitchFamily="2" charset="-122"/>
                <a:sym typeface="+mn-ea"/>
              </a:rPr>
              <a:t>，</a:t>
            </a:r>
            <a:r>
              <a:rPr lang="zh-CN" altLang="en-US" sz="2400" b="1" dirty="0" smtClean="0">
                <a:solidFill>
                  <a:prstClr val="black"/>
                </a:solidFill>
                <a:latin typeface="华文中宋" pitchFamily="2" charset="-122"/>
                <a:ea typeface="华文中宋" pitchFamily="2" charset="-122"/>
                <a:sym typeface="+mn-ea"/>
              </a:rPr>
              <a:t>十月革命胜利后，建立了世界上第一个社会主义国家</a:t>
            </a:r>
            <a:endParaRPr lang="en-US" altLang="zh-CN" sz="2400" b="1" dirty="0" smtClean="0">
              <a:solidFill>
                <a:prstClr val="black"/>
              </a:solidFill>
              <a:latin typeface="华文中宋" pitchFamily="2" charset="-122"/>
              <a:ea typeface="华文中宋" pitchFamily="2" charset="-122"/>
              <a:sym typeface="+mn-ea"/>
            </a:endParaRPr>
          </a:p>
          <a:p>
            <a:r>
              <a:rPr lang="zh-CN" altLang="en-US" sz="2400" b="1" dirty="0" smtClean="0">
                <a:solidFill>
                  <a:prstClr val="black"/>
                </a:solidFill>
                <a:latin typeface="华文中宋" pitchFamily="2" charset="-122"/>
                <a:ea typeface="华文中宋" pitchFamily="2" charset="-122"/>
                <a:sym typeface="+mn-ea"/>
              </a:rPr>
              <a:t>“俄罗斯苏维埃联邦社会主义共和国”，简称“苏俄”</a:t>
            </a:r>
            <a:endParaRPr lang="zh-CN" altLang="en-US" sz="2400" b="1" dirty="0">
              <a:solidFill>
                <a:prstClr val="black"/>
              </a:solidFill>
              <a:latin typeface="华文中宋" pitchFamily="2" charset="-122"/>
              <a:ea typeface="华文中宋" pitchFamily="2" charset="-122"/>
              <a:sym typeface="+mn-ea"/>
            </a:endParaRPr>
          </a:p>
        </p:txBody>
      </p:sp>
      <p:pic>
        <p:nvPicPr>
          <p:cNvPr id="6146" name="Picture 2"/>
          <p:cNvPicPr>
            <a:picLocks noChangeAspect="1" noChangeArrowheads="1"/>
          </p:cNvPicPr>
          <p:nvPr/>
        </p:nvPicPr>
        <p:blipFill>
          <a:blip r:embed="rId2" cstate="print"/>
          <a:srcRect/>
          <a:stretch>
            <a:fillRect/>
          </a:stretch>
        </p:blipFill>
        <p:spPr bwMode="auto">
          <a:xfrm>
            <a:off x="5357818" y="2000240"/>
            <a:ext cx="3654423" cy="1927224"/>
          </a:xfrm>
          <a:prstGeom prst="rect">
            <a:avLst/>
          </a:prstGeom>
          <a:noFill/>
          <a:ln w="9525">
            <a:noFill/>
            <a:miter lim="800000"/>
            <a:headEnd/>
            <a:tailEnd/>
          </a:ln>
          <a:effectLst/>
        </p:spPr>
      </p:pic>
      <p:pic>
        <p:nvPicPr>
          <p:cNvPr id="7" name="Picture 7" descr="200683011436915"/>
          <p:cNvPicPr>
            <a:picLocks noChangeAspect="1"/>
          </p:cNvPicPr>
          <p:nvPr/>
        </p:nvPicPr>
        <p:blipFill>
          <a:blip r:embed="rId3"/>
          <a:stretch>
            <a:fillRect/>
          </a:stretch>
        </p:blipFill>
        <p:spPr>
          <a:xfrm>
            <a:off x="5643570" y="4643446"/>
            <a:ext cx="3077826" cy="1900234"/>
          </a:xfrm>
          <a:prstGeom prst="rect">
            <a:avLst/>
          </a:prstGeom>
          <a:noFill/>
          <a:ln w="9525">
            <a:no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2571736" y="0"/>
            <a:ext cx="4071966" cy="642918"/>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斯大林模式的评价</a:t>
            </a:r>
            <a:endParaRPr lang="zh-CN" altLang="en-US" sz="2800" b="1" dirty="0"/>
          </a:p>
        </p:txBody>
      </p:sp>
      <p:sp>
        <p:nvSpPr>
          <p:cNvPr id="3" name="对角圆角矩形 2"/>
          <p:cNvSpPr/>
          <p:nvPr/>
        </p:nvSpPr>
        <p:spPr>
          <a:xfrm>
            <a:off x="0" y="928670"/>
            <a:ext cx="1285852" cy="500066"/>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积极</a:t>
            </a:r>
            <a:endParaRPr lang="zh-CN" altLang="en-US" sz="2400" b="1" dirty="0"/>
          </a:p>
        </p:txBody>
      </p:sp>
      <p:sp>
        <p:nvSpPr>
          <p:cNvPr id="4" name="矩形 3"/>
          <p:cNvSpPr/>
          <p:nvPr/>
        </p:nvSpPr>
        <p:spPr>
          <a:xfrm>
            <a:off x="1571604" y="857232"/>
            <a:ext cx="7358114" cy="12144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华文楷体" pitchFamily="2" charset="-122"/>
                <a:ea typeface="华文楷体" pitchFamily="2" charset="-122"/>
              </a:rPr>
              <a:t>苏联模式使苏联在较短的时间内实现了工业化，奠定了强大国家的基础，为后来取得魏国战争的胜利创造了物质条件，为苏联赢得了巨大的国家声誉</a:t>
            </a:r>
            <a:endParaRPr lang="zh-CN" altLang="en-US" sz="24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a:stretch>
            <a:fillRect/>
          </a:stretch>
        </p:blipFill>
        <p:spPr bwMode="auto">
          <a:xfrm>
            <a:off x="0" y="0"/>
            <a:ext cx="5929354" cy="1571636"/>
          </a:xfrm>
          <a:prstGeom prst="rect">
            <a:avLst/>
          </a:prstGeom>
          <a:noFill/>
          <a:ln w="9525">
            <a:solidFill>
              <a:schemeClr val="bg1"/>
            </a:solid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0" y="1857364"/>
            <a:ext cx="3857620" cy="3143272"/>
          </a:xfrm>
          <a:prstGeom prst="rect">
            <a:avLst/>
          </a:prstGeom>
          <a:noFill/>
          <a:ln w="9525">
            <a:solidFill>
              <a:schemeClr val="tx1"/>
            </a:solidFill>
            <a:miter lim="800000"/>
            <a:headEnd/>
            <a:tailEnd/>
          </a:ln>
          <a:effectLst/>
        </p:spPr>
      </p:pic>
      <p:sp>
        <p:nvSpPr>
          <p:cNvPr id="4" name="圆角矩形 3"/>
          <p:cNvSpPr/>
          <p:nvPr/>
        </p:nvSpPr>
        <p:spPr>
          <a:xfrm>
            <a:off x="4071934" y="1785926"/>
            <a:ext cx="4929222" cy="2857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到</a:t>
            </a:r>
            <a:r>
              <a:rPr lang="en-US" altLang="zh-CN" sz="2400" b="1" dirty="0" smtClean="0"/>
              <a:t>1937</a:t>
            </a:r>
            <a:r>
              <a:rPr lang="zh-CN" altLang="en-US" sz="2400" b="1" dirty="0" smtClean="0"/>
              <a:t>年，苏联主要工业部门的产量跃居欧洲首位，世界第二位。苏联在很短时间内从一个经济文化比较落后的小农国家发展为世界工业强国，领世界瞩目，与资本主义经济危机频发的状况形成了鲜明的对照</a:t>
            </a:r>
            <a:endParaRPr lang="zh-CN" altLang="en-US" sz="2400" b="1" dirty="0"/>
          </a:p>
        </p:txBody>
      </p:sp>
      <p:pic>
        <p:nvPicPr>
          <p:cNvPr id="7172" name="Picture 4"/>
          <p:cNvPicPr>
            <a:picLocks noChangeAspect="1" noChangeArrowheads="1"/>
          </p:cNvPicPr>
          <p:nvPr/>
        </p:nvPicPr>
        <p:blipFill>
          <a:blip r:embed="rId4"/>
          <a:srcRect/>
          <a:stretch>
            <a:fillRect/>
          </a:stretch>
        </p:blipFill>
        <p:spPr bwMode="auto">
          <a:xfrm>
            <a:off x="3786150" y="4857760"/>
            <a:ext cx="5357850" cy="164307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2571736" y="0"/>
            <a:ext cx="4071966" cy="642918"/>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斯大林模式的评价</a:t>
            </a:r>
            <a:endParaRPr lang="zh-CN" altLang="en-US" sz="2800" b="1" dirty="0"/>
          </a:p>
        </p:txBody>
      </p:sp>
      <p:sp>
        <p:nvSpPr>
          <p:cNvPr id="3" name="对角圆角矩形 2"/>
          <p:cNvSpPr/>
          <p:nvPr/>
        </p:nvSpPr>
        <p:spPr>
          <a:xfrm>
            <a:off x="0" y="928670"/>
            <a:ext cx="1285852" cy="500066"/>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积极</a:t>
            </a:r>
            <a:endParaRPr lang="zh-CN" altLang="en-US" sz="2400" b="1" dirty="0"/>
          </a:p>
        </p:txBody>
      </p:sp>
      <p:sp>
        <p:nvSpPr>
          <p:cNvPr id="4" name="矩形 3"/>
          <p:cNvSpPr/>
          <p:nvPr/>
        </p:nvSpPr>
        <p:spPr>
          <a:xfrm>
            <a:off x="1571604" y="857232"/>
            <a:ext cx="7358114" cy="12144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华文楷体" pitchFamily="2" charset="-122"/>
                <a:ea typeface="华文楷体" pitchFamily="2" charset="-122"/>
              </a:rPr>
              <a:t>苏联模式使苏联在较短的时间内实现了工业化，</a:t>
            </a:r>
            <a:r>
              <a:rPr lang="zh-CN" altLang="en-US" sz="2400" b="1" dirty="0" smtClean="0">
                <a:solidFill>
                  <a:srgbClr val="FFFF00"/>
                </a:solidFill>
                <a:latin typeface="华文楷体" pitchFamily="2" charset="-122"/>
                <a:ea typeface="华文楷体" pitchFamily="2" charset="-122"/>
              </a:rPr>
              <a:t>奠定了强大国家的基础</a:t>
            </a:r>
            <a:r>
              <a:rPr lang="zh-CN" altLang="en-US" sz="2400" b="1" dirty="0" smtClean="0">
                <a:latin typeface="华文楷体" pitchFamily="2" charset="-122"/>
                <a:ea typeface="华文楷体" pitchFamily="2" charset="-122"/>
              </a:rPr>
              <a:t>，为后来取得魏国战争的胜利创造了物质条件，为苏联赢得了巨大的国家声誉</a:t>
            </a:r>
            <a:endParaRPr lang="zh-CN" altLang="en-US" sz="2400" b="1" dirty="0">
              <a:latin typeface="华文楷体" pitchFamily="2" charset="-122"/>
              <a:ea typeface="华文楷体" pitchFamily="2" charset="-122"/>
            </a:endParaRPr>
          </a:p>
        </p:txBody>
      </p:sp>
      <p:sp>
        <p:nvSpPr>
          <p:cNvPr id="5" name="对角圆角矩形 4"/>
          <p:cNvSpPr/>
          <p:nvPr/>
        </p:nvSpPr>
        <p:spPr>
          <a:xfrm>
            <a:off x="0" y="3143248"/>
            <a:ext cx="1285852" cy="500066"/>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消极</a:t>
            </a:r>
            <a:endParaRPr lang="zh-CN" altLang="en-US" sz="2400" b="1" dirty="0"/>
          </a:p>
        </p:txBody>
      </p:sp>
      <p:sp>
        <p:nvSpPr>
          <p:cNvPr id="6" name="矩形 5"/>
          <p:cNvSpPr/>
          <p:nvPr/>
        </p:nvSpPr>
        <p:spPr>
          <a:xfrm>
            <a:off x="1571604" y="3000372"/>
            <a:ext cx="7358114" cy="17145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bg1"/>
                </a:solidFill>
                <a:latin typeface="华文楷体" pitchFamily="2" charset="-122"/>
                <a:ea typeface="华文楷体" pitchFamily="2" charset="-122"/>
                <a:cs typeface="黑体" panose="02010609060101010101" charset="-122"/>
              </a:rPr>
              <a:t>苏联模式排斥市场经济，片面发展重工业，在农业集体化中釆用强制手段</a:t>
            </a:r>
            <a:r>
              <a:rPr lang="en-US" altLang="zh-CN" sz="2400" b="1" dirty="0" smtClean="0">
                <a:solidFill>
                  <a:schemeClr val="bg1"/>
                </a:solidFill>
                <a:latin typeface="华文楷体" pitchFamily="2" charset="-122"/>
                <a:ea typeface="华文楷体" pitchFamily="2" charset="-122"/>
                <a:cs typeface="黑体" panose="02010609060101010101" charset="-122"/>
              </a:rPr>
              <a:t>, </a:t>
            </a:r>
            <a:r>
              <a:rPr lang="zh-CN" altLang="en-US" sz="2400" b="1" dirty="0" smtClean="0">
                <a:solidFill>
                  <a:srgbClr val="FFFF00"/>
                </a:solidFill>
                <a:latin typeface="华文楷体" pitchFamily="2" charset="-122"/>
                <a:ea typeface="华文楷体" pitchFamily="2" charset="-122"/>
                <a:cs typeface="黑体" panose="02010609060101010101" charset="-122"/>
              </a:rPr>
              <a:t>导致国民经济比例失调</a:t>
            </a:r>
            <a:r>
              <a:rPr lang="zh-CN" altLang="en-US" sz="2400" b="1" dirty="0" smtClean="0">
                <a:solidFill>
                  <a:schemeClr val="bg1"/>
                </a:solidFill>
                <a:latin typeface="华文楷体" pitchFamily="2" charset="-122"/>
                <a:ea typeface="华文楷体" pitchFamily="2" charset="-122"/>
                <a:cs typeface="黑体" panose="02010609060101010101" charset="-122"/>
              </a:rPr>
              <a:t>，农业和轻工业长期落后，消费水平相对较低。这些问题影响了苏联的发展。</a:t>
            </a:r>
            <a:endParaRPr lang="zh-CN" altLang="en-US" sz="2400" b="1" dirty="0">
              <a:solidFill>
                <a:schemeClr val="bg1"/>
              </a:solidFill>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srcRect/>
          <a:stretch>
            <a:fillRect/>
          </a:stretch>
        </p:blipFill>
        <p:spPr bwMode="auto">
          <a:xfrm>
            <a:off x="214282" y="357166"/>
            <a:ext cx="8786874" cy="614366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6b046b66-a3b4-48b6-a3e4-354b59878942}"/>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506</TotalTime>
  <Words>1650</Words>
  <Application>Microsoft Office PowerPoint</Application>
  <PresentationFormat>全屏显示(4:3)</PresentationFormat>
  <Paragraphs>166</Paragraphs>
  <Slides>25</Slides>
  <Notes>0</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暗香扑面</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Windows 用户</dc:creator>
  <cp:lastModifiedBy>常海燕</cp:lastModifiedBy>
  <cp:revision>92</cp:revision>
  <dcterms:created xsi:type="dcterms:W3CDTF">2020-04-07T08:19:51Z</dcterms:created>
  <dcterms:modified xsi:type="dcterms:W3CDTF">2020-06-28T03:19:22Z</dcterms:modified>
</cp:coreProperties>
</file>