
<file path=[Content_Types].xml><?xml version="1.0" encoding="utf-8"?>
<Types xmlns="http://schemas.openxmlformats.org/package/2006/content-types">
  <Default Extension="wav" ContentType="audio/x-wav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handoutMasterIdLst>
    <p:handoutMasterId r:id="rId32"/>
  </p:handoutMasterIdLst>
  <p:sldIdLst>
    <p:sldId id="442" r:id="rId3"/>
    <p:sldId id="412" r:id="rId4"/>
    <p:sldId id="413" r:id="rId5"/>
    <p:sldId id="414" r:id="rId6"/>
    <p:sldId id="415" r:id="rId8"/>
    <p:sldId id="41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4" r:id="rId17"/>
    <p:sldId id="425" r:id="rId18"/>
    <p:sldId id="426" r:id="rId19"/>
    <p:sldId id="427" r:id="rId20"/>
    <p:sldId id="428" r:id="rId21"/>
    <p:sldId id="429" r:id="rId22"/>
    <p:sldId id="430" r:id="rId23"/>
    <p:sldId id="431" r:id="rId24"/>
    <p:sldId id="432" r:id="rId25"/>
    <p:sldId id="433" r:id="rId26"/>
    <p:sldId id="434" r:id="rId27"/>
    <p:sldId id="435" r:id="rId28"/>
    <p:sldId id="436" r:id="rId29"/>
    <p:sldId id="437" r:id="rId30"/>
    <p:sldId id="438" r:id="rId31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37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09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16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5365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19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1991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6330" algn="l" defTabSz="91376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124"/>
    <a:srgbClr val="EF7509"/>
    <a:srgbClr val="8CC5B1"/>
    <a:srgbClr val="202E4A"/>
    <a:srgbClr val="68BC9E"/>
    <a:srgbClr val="FEFEFE"/>
    <a:srgbClr val="009459"/>
    <a:srgbClr val="0086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03" autoAdjust="0"/>
    <p:restoredTop sz="94660" autoAdjust="0"/>
  </p:normalViewPr>
  <p:slideViewPr>
    <p:cSldViewPr snapToGrid="0">
      <p:cViewPr varScale="1">
        <p:scale>
          <a:sx n="70" d="100"/>
          <a:sy n="70" d="100"/>
        </p:scale>
        <p:origin x="696" y="66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E7378-7136-493C-A505-DB111E44D9D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1A663-AC84-493B-8663-1A01AEFFA81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fld id="{E7A799FB-B973-4727-8223-0B0CC5C44349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7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9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16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9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1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33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2BB90D7-EC84-40B6-8A14-376C4031EA7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F73B8E4-7711-4245-A930-FC36A44B4B6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fld id="{6364788B-14CA-4AD5-932E-BDA3C4DECC7B}" type="slidenum">
              <a:rPr lang="zh-CN" altLang="en-US" smtClean="0">
                <a:latin typeface="Arial" panose="020B0604020202020204" pitchFamily="34" charset="0"/>
              </a:rPr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21cnjy.com/help/help_extract.php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1B4D7-F511-4E32-B555-21525E5BC3C2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377F9-1032-4FB3-B53A-157C43F6B460}" type="slidenum">
              <a:rPr altLang="en-US"/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006" y="820755"/>
            <a:ext cx="8374063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85"/>
          <p:cNvSpPr>
            <a:spLocks noChangeArrowheads="1"/>
          </p:cNvSpPr>
          <p:nvPr userDrawn="1"/>
        </p:nvSpPr>
        <p:spPr bwMode="auto">
          <a:xfrm>
            <a:off x="8018465" y="18970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18" rIns="91412" bIns="45718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865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谢谢</a:t>
            </a:r>
            <a:endParaRPr lang="zh-CN" altLang="en-US" sz="3600" b="1" dirty="0">
              <a:solidFill>
                <a:srgbClr val="00865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</a:endParaRPr>
          </a:p>
        </p:txBody>
      </p:sp>
      <p:sp>
        <p:nvSpPr>
          <p:cNvPr id="8" name="文本框 87"/>
          <p:cNvSpPr txBox="1">
            <a:spLocks noChangeArrowheads="1"/>
          </p:cNvSpPr>
          <p:nvPr userDrawn="1"/>
        </p:nvSpPr>
        <p:spPr bwMode="auto">
          <a:xfrm>
            <a:off x="6040439" y="2911494"/>
            <a:ext cx="5827712" cy="323161"/>
          </a:xfrm>
          <a:prstGeom prst="rect">
            <a:avLst/>
          </a:prstGeom>
          <a:noFill/>
          <a:ln>
            <a:noFill/>
          </a:ln>
        </p:spPr>
        <p:txBody>
          <a:bodyPr lIns="91412" tIns="45718" rIns="91412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21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世纪教育网（</a:t>
            </a:r>
            <a:r>
              <a:rPr lang="en-US" altLang="zh-CN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www.21cnjy.com</a:t>
            </a:r>
            <a:r>
              <a:rPr lang="en-US" altLang="zh-CN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15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中小学</a:t>
            </a:r>
            <a:r>
              <a:rPr lang="zh-CN" altLang="en-US" sz="1500" b="1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教育资源网站</a:t>
            </a:r>
            <a:endParaRPr lang="zh-CN" altLang="en-US" sz="1500" b="1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" name="矩形 1"/>
          <p:cNvSpPr>
            <a:spLocks noChangeArrowheads="1"/>
          </p:cNvSpPr>
          <p:nvPr userDrawn="1"/>
        </p:nvSpPr>
        <p:spPr bwMode="auto">
          <a:xfrm>
            <a:off x="6273800" y="3316304"/>
            <a:ext cx="5384800" cy="1477323"/>
          </a:xfrm>
          <a:prstGeom prst="rect">
            <a:avLst/>
          </a:prstGeom>
          <a:noFill/>
          <a:ln>
            <a:noFill/>
          </a:ln>
        </p:spPr>
        <p:txBody>
          <a:bodyPr lIns="91412" tIns="45718" rIns="91412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     有大把高质量资料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一线教师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？一线教研员？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欢迎加入</a:t>
            </a:r>
            <a:r>
              <a:rPr lang="en-US" altLang="zh-CN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21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世纪教育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网教师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合作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团队！！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月薪过万不是梦</a:t>
            </a: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！！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1200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详情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请看</a:t>
            </a:r>
            <a:r>
              <a:rPr lang="zh-CN" altLang="en-US" sz="1200" b="1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：</a:t>
            </a:r>
            <a:endParaRPr lang="en-US" altLang="zh-CN" sz="1200" b="1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https://</a:t>
            </a: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  <a:hlinkClick r:id="rId2"/>
              </a:rPr>
              <a:t>www.21cnjy.com/help/help_extract.php</a:t>
            </a:r>
            <a:endParaRPr lang="en-US" altLang="zh-CN" sz="1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endParaRPr lang="en-US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2" tIns="45718" rIns="91412" bIns="45718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12" tIns="45718" rIns="91412" bIns="45718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12" tIns="45718" rIns="91412" bIns="45718" rtlCol="0" anchor="ctr"/>
          <a:lstStyle>
            <a:lvl1pPr algn="l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12" tIns="45718" rIns="91412" bIns="45718" rtlCol="0" anchor="ctr"/>
          <a:lstStyle>
            <a:lvl1pPr algn="ctr" eaLnBrk="0" hangingPunct="0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wrap="square" lIns="91412" tIns="45718" rIns="91412" bIns="45718" numCol="1" anchor="ctr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noProof="1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A2FBB8E-8DA5-493C-A5EA-CCF0D988321D}" type="slidenum">
              <a:rPr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transition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37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09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16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6695" indent="-226695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38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0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295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860" indent="-226695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5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7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30" indent="-228600" algn="l" defTabSz="9131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9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1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9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1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330" algn="l" defTabSz="9131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video" Target="NULL" TargetMode="Externa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slide" Target="slide11.xml"/><Relationship Id="rId3" Type="http://schemas.openxmlformats.org/officeDocument/2006/relationships/slide" Target="slide14.xml"/><Relationship Id="rId2" Type="http://schemas.openxmlformats.org/officeDocument/2006/relationships/slide" Target="slide8.xml"/><Relationship Id="rId1" Type="http://schemas.openxmlformats.org/officeDocument/2006/relationships/slide" Target="slide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5.xml"/><Relationship Id="rId5" Type="http://schemas.openxmlformats.org/officeDocument/2006/relationships/image" Target="../media/image13.png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6.jpeg"/><Relationship Id="rId3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jpeg"/><Relationship Id="rId2" Type="http://schemas.openxmlformats.org/officeDocument/2006/relationships/slide" Target="slide7.xml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6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jpeg"/><Relationship Id="rId1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9.jpeg"/><Relationship Id="rId3" Type="http://schemas.openxmlformats.org/officeDocument/2006/relationships/slide" Target="slide7.xm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5.png"/><Relationship Id="rId1" Type="http://schemas.openxmlformats.org/officeDocument/2006/relationships/image" Target="../media/image4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5"/>
          <p:cNvSpPr>
            <a:spLocks noChangeArrowheads="1"/>
          </p:cNvSpPr>
          <p:nvPr/>
        </p:nvSpPr>
        <p:spPr bwMode="auto">
          <a:xfrm>
            <a:off x="4914450" y="2249161"/>
            <a:ext cx="2031269" cy="64632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12" tIns="45718" rIns="91412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zh-CN" altLang="en-US" sz="3600" i="1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+mn-ea"/>
              </a:rPr>
              <a:t>美国内战</a:t>
            </a:r>
            <a:endParaRPr lang="zh-CN" altLang="en-US" sz="3600" i="1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+mn-ea"/>
            </a:endParaRPr>
          </a:p>
        </p:txBody>
      </p:sp>
      <p:sp>
        <p:nvSpPr>
          <p:cNvPr id="3" name="文本占位符 5"/>
          <p:cNvSpPr txBox="1">
            <a:spLocks noChangeArrowheads="1"/>
          </p:cNvSpPr>
          <p:nvPr/>
        </p:nvSpPr>
        <p:spPr bwMode="auto">
          <a:xfrm>
            <a:off x="7352727" y="3218166"/>
            <a:ext cx="3879381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2" tIns="45718" rIns="91412" bIns="45718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 dirty="0" smtClean="0">
                <a:solidFill>
                  <a:srgbClr val="00865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历史部编版      九年级下</a:t>
            </a:r>
            <a:endParaRPr lang="zh-CN" altLang="en-US" sz="2400" b="1" dirty="0">
              <a:solidFill>
                <a:srgbClr val="00865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工作人员展示林肯总统宣誓时所使用的圣经，奥巴马宣誓当天将使用这本圣经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672064" y="3525011"/>
            <a:ext cx="3742267" cy="1926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6946900" y="5446184"/>
            <a:ext cx="5198533" cy="102446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59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2009-1-21</a:t>
            </a:r>
            <a:endParaRPr lang="en-US" altLang="zh-CN" sz="59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16" name="Picture 20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5027" y="1412776"/>
            <a:ext cx="4898357" cy="4609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18" name="Picture 22" descr="20090122095331322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043" y="1124744"/>
            <a:ext cx="4319884" cy="2157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圆角矩形 3"/>
          <p:cNvSpPr>
            <a:spLocks noChangeArrowheads="1"/>
          </p:cNvSpPr>
          <p:nvPr/>
        </p:nvSpPr>
        <p:spPr bwMode="auto">
          <a:xfrm>
            <a:off x="476211" y="932723"/>
            <a:ext cx="11334829" cy="5449048"/>
          </a:xfrm>
          <a:prstGeom prst="roundRect">
            <a:avLst>
              <a:gd name="adj" fmla="val 9125"/>
            </a:avLst>
          </a:prstGeom>
          <a:noFill/>
          <a:ln w="57150" algn="ctr">
            <a:solidFill>
              <a:srgbClr val="8E0000"/>
            </a:solidFill>
            <a:round/>
          </a:ln>
        </p:spPr>
        <p:txBody>
          <a:bodyPr lIns="159760" tIns="79879" rIns="159760" bIns="79879"/>
          <a:lstStyle/>
          <a:p>
            <a:pPr eaLnBrk="0" hangingPunct="0"/>
            <a:endParaRPr lang="zh-CN" altLang="zh-CN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0019212843110adf646d0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95467" y="1316766"/>
            <a:ext cx="6240693" cy="3872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007435" y="5351780"/>
            <a:ext cx="9963619" cy="9387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en-US" altLang="zh-CN" sz="5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5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没有</a:t>
            </a:r>
            <a:r>
              <a:rPr lang="zh-CN" altLang="en-US" sz="5300" b="1" dirty="0">
                <a:solidFill>
                  <a:srgbClr val="8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</a:t>
            </a:r>
            <a:r>
              <a:rPr lang="zh-CN" altLang="en-US" sz="5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，就没有今天的</a:t>
            </a:r>
            <a:r>
              <a:rPr lang="zh-CN" altLang="en-US" sz="5300" b="1" dirty="0">
                <a:solidFill>
                  <a:srgbClr val="8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5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 </a:t>
            </a:r>
            <a:endParaRPr lang="zh-CN" altLang="en-US" sz="5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4280" name="Picture 8" descr="10915882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92277" y="1700808"/>
            <a:ext cx="2980267" cy="295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圆角矩形 3"/>
          <p:cNvSpPr>
            <a:spLocks noChangeArrowheads="1"/>
          </p:cNvSpPr>
          <p:nvPr/>
        </p:nvSpPr>
        <p:spPr bwMode="auto">
          <a:xfrm>
            <a:off x="476211" y="932723"/>
            <a:ext cx="11334829" cy="5449048"/>
          </a:xfrm>
          <a:prstGeom prst="roundRect">
            <a:avLst>
              <a:gd name="adj" fmla="val 9125"/>
            </a:avLst>
          </a:prstGeom>
          <a:noFill/>
          <a:ln w="57150" algn="ctr">
            <a:solidFill>
              <a:srgbClr val="8E0000"/>
            </a:solidFill>
            <a:round/>
          </a:ln>
        </p:spPr>
        <p:txBody>
          <a:bodyPr lIns="159760" tIns="79879" rIns="159760" bIns="79879"/>
          <a:lstStyle/>
          <a:p>
            <a:pPr eaLnBrk="0" hangingPunct="0"/>
            <a:endParaRPr lang="zh-CN" altLang="zh-CN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8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11" descr="20050515BLScQ4z_o-kIHHnFe0O--_KD_KpyN-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639616" y="1508787"/>
            <a:ext cx="7200800" cy="405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等腰三角形 8"/>
          <p:cNvSpPr/>
          <p:nvPr/>
        </p:nvSpPr>
        <p:spPr>
          <a:xfrm rot="1650064">
            <a:off x="9090781" y="894160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" name="等腰三角形 9"/>
          <p:cNvSpPr/>
          <p:nvPr/>
        </p:nvSpPr>
        <p:spPr>
          <a:xfrm rot="12132218">
            <a:off x="6808863" y="760653"/>
            <a:ext cx="390284" cy="788376"/>
          </a:xfrm>
          <a:prstGeom prst="triangle">
            <a:avLst/>
          </a:prstGeom>
          <a:solidFill>
            <a:srgbClr val="FC6E5B">
              <a:alpha val="31000"/>
            </a:srgb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1" name="任意多边形 80"/>
          <p:cNvSpPr/>
          <p:nvPr/>
        </p:nvSpPr>
        <p:spPr>
          <a:xfrm rot="8289040">
            <a:off x="10104438" y="911226"/>
            <a:ext cx="2481263" cy="195263"/>
          </a:xfrm>
          <a:custGeom>
            <a:avLst/>
            <a:gdLst>
              <a:gd name="connsiteX0" fmla="*/ 0 w 2481081"/>
              <a:gd name="connsiteY0" fmla="*/ 194529 h 194529"/>
              <a:gd name="connsiteX1" fmla="*/ 174230 w 2481081"/>
              <a:gd name="connsiteY1" fmla="*/ 0 h 194529"/>
              <a:gd name="connsiteX2" fmla="*/ 2263889 w 2481081"/>
              <a:gd name="connsiteY2" fmla="*/ 0 h 194529"/>
              <a:gd name="connsiteX3" fmla="*/ 2481081 w 2481081"/>
              <a:gd name="connsiteY3" fmla="*/ 194529 h 194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81081" h="194529">
                <a:moveTo>
                  <a:pt x="0" y="194529"/>
                </a:moveTo>
                <a:lnTo>
                  <a:pt x="174230" y="0"/>
                </a:lnTo>
                <a:lnTo>
                  <a:pt x="2263889" y="0"/>
                </a:lnTo>
                <a:lnTo>
                  <a:pt x="2481081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3" name="任意多边形 72"/>
          <p:cNvSpPr/>
          <p:nvPr/>
        </p:nvSpPr>
        <p:spPr>
          <a:xfrm rot="8289040">
            <a:off x="10183813" y="671513"/>
            <a:ext cx="2152651" cy="44451"/>
          </a:xfrm>
          <a:custGeom>
            <a:avLst/>
            <a:gdLst>
              <a:gd name="connsiteX0" fmla="*/ 51045 w 2151533"/>
              <a:gd name="connsiteY0" fmla="*/ 45719 h 45719"/>
              <a:gd name="connsiteX1" fmla="*/ 0 w 2151533"/>
              <a:gd name="connsiteY1" fmla="*/ 0 h 45719"/>
              <a:gd name="connsiteX2" fmla="*/ 2151533 w 2151533"/>
              <a:gd name="connsiteY2" fmla="*/ 0 h 45719"/>
              <a:gd name="connsiteX3" fmla="*/ 2151533 w 21515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1533" h="45719">
                <a:moveTo>
                  <a:pt x="51045" y="45719"/>
                </a:moveTo>
                <a:lnTo>
                  <a:pt x="0" y="0"/>
                </a:lnTo>
                <a:lnTo>
                  <a:pt x="2151533" y="0"/>
                </a:lnTo>
                <a:lnTo>
                  <a:pt x="2151533" y="45719"/>
                </a:lnTo>
                <a:close/>
              </a:path>
            </a:pathLst>
          </a:custGeom>
          <a:solidFill>
            <a:srgbClr val="79C7C5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7" name="任意多边形 46"/>
          <p:cNvSpPr/>
          <p:nvPr/>
        </p:nvSpPr>
        <p:spPr>
          <a:xfrm rot="8289040">
            <a:off x="10594975" y="1897064"/>
            <a:ext cx="1873251" cy="46037"/>
          </a:xfrm>
          <a:custGeom>
            <a:avLst/>
            <a:gdLst>
              <a:gd name="connsiteX0" fmla="*/ 0 w 1873652"/>
              <a:gd name="connsiteY0" fmla="*/ 45719 h 45719"/>
              <a:gd name="connsiteX1" fmla="*/ 40948 w 1873652"/>
              <a:gd name="connsiteY1" fmla="*/ 0 h 45719"/>
              <a:gd name="connsiteX2" fmla="*/ 1873652 w 1873652"/>
              <a:gd name="connsiteY2" fmla="*/ 0 h 45719"/>
              <a:gd name="connsiteX3" fmla="*/ 1873652 w 187365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3652" h="45719">
                <a:moveTo>
                  <a:pt x="0" y="45719"/>
                </a:moveTo>
                <a:lnTo>
                  <a:pt x="40948" y="0"/>
                </a:lnTo>
                <a:lnTo>
                  <a:pt x="1873652" y="0"/>
                </a:lnTo>
                <a:lnTo>
                  <a:pt x="1873652" y="45719"/>
                </a:lnTo>
                <a:close/>
              </a:path>
            </a:pathLst>
          </a:custGeom>
          <a:solidFill>
            <a:srgbClr val="FC6E5B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6" name="任意多边形 75"/>
          <p:cNvSpPr/>
          <p:nvPr/>
        </p:nvSpPr>
        <p:spPr>
          <a:xfrm rot="8289040">
            <a:off x="10333038" y="2346326"/>
            <a:ext cx="2190751" cy="153988"/>
          </a:xfrm>
          <a:custGeom>
            <a:avLst/>
            <a:gdLst>
              <a:gd name="connsiteX0" fmla="*/ 0 w 2190050"/>
              <a:gd name="connsiteY0" fmla="*/ 155058 h 155058"/>
              <a:gd name="connsiteX1" fmla="*/ 138878 w 2190050"/>
              <a:gd name="connsiteY1" fmla="*/ 0 h 155058"/>
              <a:gd name="connsiteX2" fmla="*/ 2016928 w 2190050"/>
              <a:gd name="connsiteY2" fmla="*/ 0 h 155058"/>
              <a:gd name="connsiteX3" fmla="*/ 2190050 w 2190050"/>
              <a:gd name="connsiteY3" fmla="*/ 155058 h 155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90050" h="155058">
                <a:moveTo>
                  <a:pt x="0" y="155058"/>
                </a:moveTo>
                <a:lnTo>
                  <a:pt x="138878" y="0"/>
                </a:lnTo>
                <a:lnTo>
                  <a:pt x="2016928" y="0"/>
                </a:lnTo>
                <a:lnTo>
                  <a:pt x="2190050" y="155058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5" name="任意多边形 44"/>
          <p:cNvSpPr/>
          <p:nvPr/>
        </p:nvSpPr>
        <p:spPr>
          <a:xfrm rot="8289040">
            <a:off x="11361739" y="2466975"/>
            <a:ext cx="992187" cy="46039"/>
          </a:xfrm>
          <a:custGeom>
            <a:avLst/>
            <a:gdLst>
              <a:gd name="connsiteX0" fmla="*/ 0 w 991862"/>
              <a:gd name="connsiteY0" fmla="*/ 45719 h 45719"/>
              <a:gd name="connsiteX1" fmla="*/ 40948 w 991862"/>
              <a:gd name="connsiteY1" fmla="*/ 0 h 45719"/>
              <a:gd name="connsiteX2" fmla="*/ 991862 w 991862"/>
              <a:gd name="connsiteY2" fmla="*/ 0 h 45719"/>
              <a:gd name="connsiteX3" fmla="*/ 991862 w 99186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1862" h="45719">
                <a:moveTo>
                  <a:pt x="0" y="45719"/>
                </a:moveTo>
                <a:lnTo>
                  <a:pt x="40948" y="0"/>
                </a:lnTo>
                <a:lnTo>
                  <a:pt x="991862" y="0"/>
                </a:lnTo>
                <a:lnTo>
                  <a:pt x="99186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2" name="组合 163"/>
          <p:cNvGrpSpPr/>
          <p:nvPr/>
        </p:nvGrpSpPr>
        <p:grpSpPr bwMode="auto">
          <a:xfrm>
            <a:off x="10671177" y="3241675"/>
            <a:ext cx="962025" cy="1117600"/>
            <a:chOff x="10670736" y="3241053"/>
            <a:chExt cx="962659" cy="1118718"/>
          </a:xfrm>
        </p:grpSpPr>
        <p:sp>
          <p:nvSpPr>
            <p:cNvPr id="16" name="等腰三角形 1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20901646">
              <a:off x="10936527" y="3445371"/>
              <a:ext cx="696868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24" name="等腰三角形 23"/>
          <p:cNvSpPr/>
          <p:nvPr/>
        </p:nvSpPr>
        <p:spPr>
          <a:xfrm rot="14549936" flipH="1">
            <a:off x="6822107" y="4573983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0" name="等腰三角形 29"/>
          <p:cNvSpPr/>
          <p:nvPr/>
        </p:nvSpPr>
        <p:spPr>
          <a:xfrm rot="14549936" flipH="1">
            <a:off x="5530401" y="475075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31" name="等腰三角形 30"/>
          <p:cNvSpPr/>
          <p:nvPr/>
        </p:nvSpPr>
        <p:spPr>
          <a:xfrm rot="14549936" flipH="1">
            <a:off x="7402318" y="4774359"/>
            <a:ext cx="445079" cy="765536"/>
          </a:xfrm>
          <a:prstGeom prst="triangle">
            <a:avLst/>
          </a:prstGeom>
          <a:solidFill>
            <a:srgbClr val="FC6E5B"/>
          </a:solidFill>
          <a:ln>
            <a:noFill/>
          </a:ln>
          <a:effectLst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3" name="组合 10"/>
          <p:cNvGrpSpPr/>
          <p:nvPr/>
        </p:nvGrpSpPr>
        <p:grpSpPr bwMode="auto">
          <a:xfrm>
            <a:off x="960439" y="2314576"/>
            <a:ext cx="827087" cy="923925"/>
            <a:chOff x="1354861" y="2750116"/>
            <a:chExt cx="828164" cy="924005"/>
          </a:xfrm>
        </p:grpSpPr>
        <p:sp>
          <p:nvSpPr>
            <p:cNvPr id="33" name="直角三角形 32"/>
            <p:cNvSpPr/>
            <p:nvPr/>
          </p:nvSpPr>
          <p:spPr>
            <a:xfrm rot="3161904">
              <a:off x="1665936" y="3157032"/>
              <a:ext cx="517570" cy="516609"/>
            </a:xfrm>
            <a:prstGeom prst="rtTriangle">
              <a:avLst/>
            </a:prstGeom>
            <a:solidFill>
              <a:srgbClr val="66BFBC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34" name="直角三角形 33"/>
            <p:cNvSpPr/>
            <p:nvPr/>
          </p:nvSpPr>
          <p:spPr>
            <a:xfrm rot="3161904" flipH="1">
              <a:off x="1354381" y="2750596"/>
              <a:ext cx="517570" cy="516609"/>
            </a:xfrm>
            <a:prstGeom prst="rtTriangle">
              <a:avLst/>
            </a:prstGeom>
            <a:solidFill>
              <a:srgbClr val="66BFBC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sp>
        <p:nvSpPr>
          <p:cNvPr id="39" name="直角三角形 38"/>
          <p:cNvSpPr/>
          <p:nvPr/>
        </p:nvSpPr>
        <p:spPr>
          <a:xfrm rot="3176496">
            <a:off x="3555633" y="5263824"/>
            <a:ext cx="307225" cy="307224"/>
          </a:xfrm>
          <a:prstGeom prst="rtTriangle">
            <a:avLst/>
          </a:prstGeom>
          <a:solidFill>
            <a:srgbClr val="66BFBC">
              <a:alpha val="6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40" name="直角三角形 39"/>
          <p:cNvSpPr/>
          <p:nvPr/>
        </p:nvSpPr>
        <p:spPr>
          <a:xfrm rot="3176496" flipH="1">
            <a:off x="3393624" y="5048389"/>
            <a:ext cx="307225" cy="307224"/>
          </a:xfrm>
          <a:prstGeom prst="rtTriangle">
            <a:avLst/>
          </a:prstGeom>
          <a:solidFill>
            <a:srgbClr val="66BFBC">
              <a:alpha val="90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2" name="等腰三角形 81"/>
          <p:cNvSpPr/>
          <p:nvPr/>
        </p:nvSpPr>
        <p:spPr>
          <a:xfrm rot="8943941">
            <a:off x="3278006" y="1284848"/>
            <a:ext cx="861663" cy="1079851"/>
          </a:xfrm>
          <a:prstGeom prst="triangle">
            <a:avLst/>
          </a:prstGeom>
          <a:solidFill>
            <a:srgbClr val="FC6E5B">
              <a:alpha val="62000"/>
            </a:srgbClr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3" name="椭圆 82"/>
          <p:cNvSpPr/>
          <p:nvPr/>
        </p:nvSpPr>
        <p:spPr>
          <a:xfrm>
            <a:off x="2612913" y="1667977"/>
            <a:ext cx="776939" cy="859515"/>
          </a:xfrm>
          <a:prstGeom prst="ellipse">
            <a:avLst/>
          </a:prstGeom>
          <a:solidFill>
            <a:srgbClr val="FBC75D">
              <a:alpha val="56000"/>
            </a:srgbClr>
          </a:solidFill>
          <a:ln>
            <a:noFill/>
          </a:ln>
          <a:effectLst>
            <a:softEdge rad="254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8" name="等腰三角形 87"/>
          <p:cNvSpPr/>
          <p:nvPr/>
        </p:nvSpPr>
        <p:spPr>
          <a:xfrm rot="7669978">
            <a:off x="1687175" y="2093928"/>
            <a:ext cx="303247" cy="288288"/>
          </a:xfrm>
          <a:prstGeom prst="triangle">
            <a:avLst/>
          </a:prstGeom>
          <a:solidFill>
            <a:srgbClr val="8CC066">
              <a:alpha val="62000"/>
            </a:srgbClr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8" name="任意多边形 77"/>
          <p:cNvSpPr/>
          <p:nvPr/>
        </p:nvSpPr>
        <p:spPr>
          <a:xfrm rot="8289040">
            <a:off x="7519989" y="5948364"/>
            <a:ext cx="2689225" cy="193675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6" name="任意多边形 65"/>
          <p:cNvSpPr/>
          <p:nvPr/>
        </p:nvSpPr>
        <p:spPr>
          <a:xfrm rot="8289040">
            <a:off x="8269289" y="6380163"/>
            <a:ext cx="1449387" cy="44451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4" name="任意多边形 63"/>
          <p:cNvSpPr/>
          <p:nvPr/>
        </p:nvSpPr>
        <p:spPr>
          <a:xfrm rot="8289040">
            <a:off x="8715376" y="6269039"/>
            <a:ext cx="1776413" cy="46037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0" name="任意多边形 69"/>
          <p:cNvSpPr/>
          <p:nvPr/>
        </p:nvSpPr>
        <p:spPr>
          <a:xfrm rot="8289040">
            <a:off x="6977065" y="6119814"/>
            <a:ext cx="2232025" cy="46037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72" name="任意多边形 71"/>
          <p:cNvSpPr/>
          <p:nvPr/>
        </p:nvSpPr>
        <p:spPr>
          <a:xfrm rot="8289040">
            <a:off x="6330949" y="6505575"/>
            <a:ext cx="1074739" cy="44451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80" name="任意多边形 79"/>
          <p:cNvSpPr/>
          <p:nvPr/>
        </p:nvSpPr>
        <p:spPr>
          <a:xfrm rot="8289040">
            <a:off x="-541338" y="5465763"/>
            <a:ext cx="3978276" cy="125412"/>
          </a:xfrm>
          <a:custGeom>
            <a:avLst/>
            <a:gdLst>
              <a:gd name="connsiteX0" fmla="*/ 139966 w 3978903"/>
              <a:gd name="connsiteY0" fmla="*/ 125361 h 125361"/>
              <a:gd name="connsiteX1" fmla="*/ 0 w 3978903"/>
              <a:gd name="connsiteY1" fmla="*/ 0 h 125361"/>
              <a:gd name="connsiteX2" fmla="*/ 3939559 w 3978903"/>
              <a:gd name="connsiteY2" fmla="*/ 0 h 125361"/>
              <a:gd name="connsiteX3" fmla="*/ 3978903 w 3978903"/>
              <a:gd name="connsiteY3" fmla="*/ 35238 h 125361"/>
              <a:gd name="connsiteX4" fmla="*/ 3898184 w 3978903"/>
              <a:gd name="connsiteY4" fmla="*/ 125361 h 125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8903" h="125361">
                <a:moveTo>
                  <a:pt x="139966" y="125361"/>
                </a:moveTo>
                <a:lnTo>
                  <a:pt x="0" y="0"/>
                </a:lnTo>
                <a:lnTo>
                  <a:pt x="3939559" y="0"/>
                </a:lnTo>
                <a:lnTo>
                  <a:pt x="3978903" y="35238"/>
                </a:lnTo>
                <a:lnTo>
                  <a:pt x="3898184" y="125361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6" name="任意多边形 55"/>
          <p:cNvSpPr/>
          <p:nvPr/>
        </p:nvSpPr>
        <p:spPr>
          <a:xfrm rot="8289040">
            <a:off x="-568325" y="4960939"/>
            <a:ext cx="4214813" cy="46037"/>
          </a:xfrm>
          <a:custGeom>
            <a:avLst/>
            <a:gdLst>
              <a:gd name="connsiteX0" fmla="*/ 0 w 4213929"/>
              <a:gd name="connsiteY0" fmla="*/ 45719 h 45719"/>
              <a:gd name="connsiteX1" fmla="*/ 0 w 4213929"/>
              <a:gd name="connsiteY1" fmla="*/ 0 h 45719"/>
              <a:gd name="connsiteX2" fmla="*/ 4213929 w 4213929"/>
              <a:gd name="connsiteY2" fmla="*/ 0 h 45719"/>
              <a:gd name="connsiteX3" fmla="*/ 4172980 w 4213929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13929" h="45719">
                <a:moveTo>
                  <a:pt x="0" y="45719"/>
                </a:moveTo>
                <a:lnTo>
                  <a:pt x="0" y="0"/>
                </a:lnTo>
                <a:lnTo>
                  <a:pt x="4213929" y="0"/>
                </a:lnTo>
                <a:lnTo>
                  <a:pt x="4172980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4" name="任意多边形 53"/>
          <p:cNvSpPr/>
          <p:nvPr/>
        </p:nvSpPr>
        <p:spPr>
          <a:xfrm rot="8289040">
            <a:off x="-266700" y="4703764"/>
            <a:ext cx="1847851" cy="46037"/>
          </a:xfrm>
          <a:custGeom>
            <a:avLst/>
            <a:gdLst>
              <a:gd name="connsiteX0" fmla="*/ 0 w 1847733"/>
              <a:gd name="connsiteY0" fmla="*/ 45719 h 45719"/>
              <a:gd name="connsiteX1" fmla="*/ 0 w 1847733"/>
              <a:gd name="connsiteY1" fmla="*/ 0 h 45719"/>
              <a:gd name="connsiteX2" fmla="*/ 1847733 w 1847733"/>
              <a:gd name="connsiteY2" fmla="*/ 0 h 45719"/>
              <a:gd name="connsiteX3" fmla="*/ 1806784 w 1847733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7733" h="45719">
                <a:moveTo>
                  <a:pt x="0" y="45719"/>
                </a:moveTo>
                <a:lnTo>
                  <a:pt x="0" y="0"/>
                </a:lnTo>
                <a:lnTo>
                  <a:pt x="1847733" y="0"/>
                </a:lnTo>
                <a:lnTo>
                  <a:pt x="1806784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52" name="任意多边形 51"/>
          <p:cNvSpPr/>
          <p:nvPr/>
        </p:nvSpPr>
        <p:spPr>
          <a:xfrm rot="8289040">
            <a:off x="-295276" y="4262439"/>
            <a:ext cx="2076451" cy="46037"/>
          </a:xfrm>
          <a:custGeom>
            <a:avLst/>
            <a:gdLst>
              <a:gd name="connsiteX0" fmla="*/ 0 w 2076814"/>
              <a:gd name="connsiteY0" fmla="*/ 45719 h 45719"/>
              <a:gd name="connsiteX1" fmla="*/ 0 w 2076814"/>
              <a:gd name="connsiteY1" fmla="*/ 0 h 45719"/>
              <a:gd name="connsiteX2" fmla="*/ 2076814 w 2076814"/>
              <a:gd name="connsiteY2" fmla="*/ 0 h 45719"/>
              <a:gd name="connsiteX3" fmla="*/ 2035866 w 2076814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6814" h="45719">
                <a:moveTo>
                  <a:pt x="0" y="45719"/>
                </a:moveTo>
                <a:lnTo>
                  <a:pt x="0" y="0"/>
                </a:lnTo>
                <a:lnTo>
                  <a:pt x="2076814" y="0"/>
                </a:lnTo>
                <a:lnTo>
                  <a:pt x="2035866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60" name="任意多边形 59"/>
          <p:cNvSpPr/>
          <p:nvPr/>
        </p:nvSpPr>
        <p:spPr>
          <a:xfrm rot="8289040">
            <a:off x="282575" y="6040439"/>
            <a:ext cx="2432051" cy="46037"/>
          </a:xfrm>
          <a:custGeom>
            <a:avLst/>
            <a:gdLst>
              <a:gd name="connsiteX0" fmla="*/ 0 w 2432620"/>
              <a:gd name="connsiteY0" fmla="*/ 45719 h 45719"/>
              <a:gd name="connsiteX1" fmla="*/ 0 w 2432620"/>
              <a:gd name="connsiteY1" fmla="*/ 0 h 45719"/>
              <a:gd name="connsiteX2" fmla="*/ 2381575 w 2432620"/>
              <a:gd name="connsiteY2" fmla="*/ 0 h 45719"/>
              <a:gd name="connsiteX3" fmla="*/ 2432620 w 243262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32620" h="45719">
                <a:moveTo>
                  <a:pt x="0" y="45719"/>
                </a:moveTo>
                <a:lnTo>
                  <a:pt x="0" y="0"/>
                </a:lnTo>
                <a:lnTo>
                  <a:pt x="2381575" y="0"/>
                </a:lnTo>
                <a:lnTo>
                  <a:pt x="2432620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0" name="任意多边形 89"/>
          <p:cNvSpPr/>
          <p:nvPr/>
        </p:nvSpPr>
        <p:spPr>
          <a:xfrm rot="8289040">
            <a:off x="2886076" y="6426200"/>
            <a:ext cx="1319213" cy="95251"/>
          </a:xfrm>
          <a:custGeom>
            <a:avLst/>
            <a:gdLst>
              <a:gd name="connsiteX0" fmla="*/ 217193 w 2688632"/>
              <a:gd name="connsiteY0" fmla="*/ 194530 h 194530"/>
              <a:gd name="connsiteX1" fmla="*/ 0 w 2688632"/>
              <a:gd name="connsiteY1" fmla="*/ 0 h 194530"/>
              <a:gd name="connsiteX2" fmla="*/ 2471440 w 2688632"/>
              <a:gd name="connsiteY2" fmla="*/ 0 h 194530"/>
              <a:gd name="connsiteX3" fmla="*/ 2688632 w 2688632"/>
              <a:gd name="connsiteY3" fmla="*/ 194529 h 194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8632" h="194530">
                <a:moveTo>
                  <a:pt x="217193" y="194530"/>
                </a:moveTo>
                <a:lnTo>
                  <a:pt x="0" y="0"/>
                </a:lnTo>
                <a:lnTo>
                  <a:pt x="2471440" y="0"/>
                </a:lnTo>
                <a:lnTo>
                  <a:pt x="2688632" y="194529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1" name="任意多边形 90"/>
          <p:cNvSpPr/>
          <p:nvPr/>
        </p:nvSpPr>
        <p:spPr>
          <a:xfrm rot="8289040">
            <a:off x="3252788" y="6638926"/>
            <a:ext cx="711200" cy="22225"/>
          </a:xfrm>
          <a:custGeom>
            <a:avLst/>
            <a:gdLst>
              <a:gd name="connsiteX0" fmla="*/ 0 w 1448568"/>
              <a:gd name="connsiteY0" fmla="*/ 45719 h 45719"/>
              <a:gd name="connsiteX1" fmla="*/ 0 w 1448568"/>
              <a:gd name="connsiteY1" fmla="*/ 0 h 45719"/>
              <a:gd name="connsiteX2" fmla="*/ 1397523 w 1448568"/>
              <a:gd name="connsiteY2" fmla="*/ 0 h 45719"/>
              <a:gd name="connsiteX3" fmla="*/ 1448568 w 1448568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8568" h="45719">
                <a:moveTo>
                  <a:pt x="0" y="45719"/>
                </a:moveTo>
                <a:lnTo>
                  <a:pt x="0" y="0"/>
                </a:lnTo>
                <a:lnTo>
                  <a:pt x="1397523" y="0"/>
                </a:lnTo>
                <a:lnTo>
                  <a:pt x="1448568" y="45719"/>
                </a:lnTo>
                <a:close/>
              </a:path>
            </a:pathLst>
          </a:custGeom>
          <a:solidFill>
            <a:srgbClr val="FC6E5B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2" name="任意多边形 91"/>
          <p:cNvSpPr/>
          <p:nvPr/>
        </p:nvSpPr>
        <p:spPr>
          <a:xfrm rot="8289040">
            <a:off x="3471865" y="6583365"/>
            <a:ext cx="871537" cy="22225"/>
          </a:xfrm>
          <a:custGeom>
            <a:avLst/>
            <a:gdLst>
              <a:gd name="connsiteX0" fmla="*/ 0 w 1776912"/>
              <a:gd name="connsiteY0" fmla="*/ 45719 h 45719"/>
              <a:gd name="connsiteX1" fmla="*/ 0 w 1776912"/>
              <a:gd name="connsiteY1" fmla="*/ 0 h 45719"/>
              <a:gd name="connsiteX2" fmla="*/ 1725868 w 1776912"/>
              <a:gd name="connsiteY2" fmla="*/ 1 h 45719"/>
              <a:gd name="connsiteX3" fmla="*/ 1776912 w 177691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76912" h="45719">
                <a:moveTo>
                  <a:pt x="0" y="45719"/>
                </a:moveTo>
                <a:lnTo>
                  <a:pt x="0" y="0"/>
                </a:lnTo>
                <a:lnTo>
                  <a:pt x="1725868" y="1"/>
                </a:lnTo>
                <a:lnTo>
                  <a:pt x="1776912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3" name="任意多边形 92"/>
          <p:cNvSpPr/>
          <p:nvPr/>
        </p:nvSpPr>
        <p:spPr>
          <a:xfrm rot="8289040">
            <a:off x="2619375" y="6510340"/>
            <a:ext cx="1093788" cy="22225"/>
          </a:xfrm>
          <a:custGeom>
            <a:avLst/>
            <a:gdLst>
              <a:gd name="connsiteX0" fmla="*/ 0 w 2230870"/>
              <a:gd name="connsiteY0" fmla="*/ 45719 h 45719"/>
              <a:gd name="connsiteX1" fmla="*/ 0 w 2230870"/>
              <a:gd name="connsiteY1" fmla="*/ 0 h 45719"/>
              <a:gd name="connsiteX2" fmla="*/ 2179825 w 2230870"/>
              <a:gd name="connsiteY2" fmla="*/ 0 h 45719"/>
              <a:gd name="connsiteX3" fmla="*/ 2230870 w 2230870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0870" h="45719">
                <a:moveTo>
                  <a:pt x="0" y="45719"/>
                </a:moveTo>
                <a:lnTo>
                  <a:pt x="0" y="0"/>
                </a:lnTo>
                <a:lnTo>
                  <a:pt x="2179825" y="0"/>
                </a:lnTo>
                <a:lnTo>
                  <a:pt x="2230870" y="45719"/>
                </a:lnTo>
                <a:close/>
              </a:path>
            </a:pathLst>
          </a:custGeom>
          <a:solidFill>
            <a:srgbClr val="66BFBC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94" name="任意多边形 93"/>
          <p:cNvSpPr/>
          <p:nvPr/>
        </p:nvSpPr>
        <p:spPr>
          <a:xfrm rot="8289040">
            <a:off x="2301875" y="6699252"/>
            <a:ext cx="527051" cy="22225"/>
          </a:xfrm>
          <a:custGeom>
            <a:avLst/>
            <a:gdLst>
              <a:gd name="connsiteX0" fmla="*/ 0 w 1075142"/>
              <a:gd name="connsiteY0" fmla="*/ 45719 h 45719"/>
              <a:gd name="connsiteX1" fmla="*/ 0 w 1075142"/>
              <a:gd name="connsiteY1" fmla="*/ 0 h 45719"/>
              <a:gd name="connsiteX2" fmla="*/ 1024097 w 1075142"/>
              <a:gd name="connsiteY2" fmla="*/ 0 h 45719"/>
              <a:gd name="connsiteX3" fmla="*/ 1075142 w 1075142"/>
              <a:gd name="connsiteY3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5142" h="45719">
                <a:moveTo>
                  <a:pt x="0" y="45719"/>
                </a:moveTo>
                <a:lnTo>
                  <a:pt x="0" y="0"/>
                </a:lnTo>
                <a:lnTo>
                  <a:pt x="1024097" y="0"/>
                </a:lnTo>
                <a:lnTo>
                  <a:pt x="1075142" y="45719"/>
                </a:lnTo>
                <a:close/>
              </a:path>
            </a:pathLst>
          </a:custGeom>
          <a:solidFill>
            <a:srgbClr val="8CC066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4" name="等腰三角形 103"/>
          <p:cNvSpPr/>
          <p:nvPr/>
        </p:nvSpPr>
        <p:spPr>
          <a:xfrm rot="8791815">
            <a:off x="4906964" y="9429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5" name="等腰三角形 104"/>
          <p:cNvSpPr/>
          <p:nvPr/>
        </p:nvSpPr>
        <p:spPr>
          <a:xfrm rot="10800000">
            <a:off x="4980601" y="725265"/>
            <a:ext cx="1374251" cy="1382843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368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6" name="等腰三角形 105"/>
          <p:cNvSpPr/>
          <p:nvPr/>
        </p:nvSpPr>
        <p:spPr>
          <a:xfrm rot="8791815">
            <a:off x="8012114" y="1098550"/>
            <a:ext cx="274637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7" name="等腰三角形 106"/>
          <p:cNvSpPr/>
          <p:nvPr/>
        </p:nvSpPr>
        <p:spPr>
          <a:xfrm rot="8791815">
            <a:off x="8758239" y="4702176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8" name="等腰三角形 107"/>
          <p:cNvSpPr/>
          <p:nvPr/>
        </p:nvSpPr>
        <p:spPr>
          <a:xfrm rot="8791815">
            <a:off x="7586664" y="6043613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09" name="等腰三角形 108"/>
          <p:cNvSpPr/>
          <p:nvPr/>
        </p:nvSpPr>
        <p:spPr>
          <a:xfrm rot="8791815">
            <a:off x="5599114" y="5487988"/>
            <a:ext cx="274637" cy="131763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0" name="等腰三角形 109"/>
          <p:cNvSpPr/>
          <p:nvPr/>
        </p:nvSpPr>
        <p:spPr>
          <a:xfrm rot="8791815">
            <a:off x="4611688" y="5114926"/>
            <a:ext cx="274637" cy="133351"/>
          </a:xfrm>
          <a:prstGeom prst="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1" name="等腰三角形 110"/>
          <p:cNvSpPr/>
          <p:nvPr/>
        </p:nvSpPr>
        <p:spPr>
          <a:xfrm rot="8791815">
            <a:off x="6568707" y="5199726"/>
            <a:ext cx="689880" cy="773343"/>
          </a:xfrm>
          <a:prstGeom prst="triangle">
            <a:avLst/>
          </a:prstGeom>
          <a:solidFill>
            <a:srgbClr val="8CC066"/>
          </a:solidFill>
          <a:ln>
            <a:noFill/>
          </a:ln>
          <a:effectLst>
            <a:softEdge rad="101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2" name="等腰三角形 111"/>
          <p:cNvSpPr/>
          <p:nvPr/>
        </p:nvSpPr>
        <p:spPr>
          <a:xfrm rot="12808185" flipH="1">
            <a:off x="5859464" y="5967413"/>
            <a:ext cx="274637" cy="131763"/>
          </a:xfrm>
          <a:prstGeom prst="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3" name="等腰三角形 112"/>
          <p:cNvSpPr/>
          <p:nvPr/>
        </p:nvSpPr>
        <p:spPr>
          <a:xfrm rot="8791815">
            <a:off x="2447926" y="5762626"/>
            <a:ext cx="274639" cy="133351"/>
          </a:xfrm>
          <a:prstGeom prst="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5" name="等腰三角形 114"/>
          <p:cNvSpPr/>
          <p:nvPr/>
        </p:nvSpPr>
        <p:spPr>
          <a:xfrm rot="9746558" flipV="1">
            <a:off x="9937854" y="4526899"/>
            <a:ext cx="240071" cy="485384"/>
          </a:xfrm>
          <a:prstGeom prst="triangle">
            <a:avLst>
              <a:gd name="adj" fmla="val 41342"/>
            </a:avLst>
          </a:prstGeom>
          <a:solidFill>
            <a:srgbClr val="66BFBC"/>
          </a:solidFill>
          <a:ln>
            <a:noFill/>
          </a:ln>
          <a:effectLst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17" name="直角三角形 116"/>
          <p:cNvSpPr/>
          <p:nvPr/>
        </p:nvSpPr>
        <p:spPr>
          <a:xfrm rot="11669251" flipH="1">
            <a:off x="11280777" y="6276977"/>
            <a:ext cx="214313" cy="214313"/>
          </a:xfrm>
          <a:prstGeom prst="rtTriangle">
            <a:avLst/>
          </a:pr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1" name="直角三角形 120"/>
          <p:cNvSpPr/>
          <p:nvPr/>
        </p:nvSpPr>
        <p:spPr>
          <a:xfrm rot="8729171" flipH="1">
            <a:off x="4853511" y="5649534"/>
            <a:ext cx="1736648" cy="715615"/>
          </a:xfrm>
          <a:prstGeom prst="rtTriangle">
            <a:avLst/>
          </a:prstGeom>
          <a:solidFill>
            <a:srgbClr val="FBC75D"/>
          </a:solidFill>
          <a:ln>
            <a:noFill/>
          </a:ln>
          <a:effectLst>
            <a:softEdge rad="152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2" name="直角三角形 121"/>
          <p:cNvSpPr/>
          <p:nvPr/>
        </p:nvSpPr>
        <p:spPr>
          <a:xfrm rot="1054849">
            <a:off x="9947276" y="1828801"/>
            <a:ext cx="157163" cy="193675"/>
          </a:xfrm>
          <a:prstGeom prst="rtTriangle">
            <a:avLst/>
          </a:prstGeom>
          <a:solidFill>
            <a:srgbClr val="FC6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5" name="直角三角形 124"/>
          <p:cNvSpPr/>
          <p:nvPr/>
        </p:nvSpPr>
        <p:spPr>
          <a:xfrm rot="11669251" flipH="1">
            <a:off x="11620501" y="5665788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6" name="直角三角形 125"/>
          <p:cNvSpPr/>
          <p:nvPr/>
        </p:nvSpPr>
        <p:spPr>
          <a:xfrm rot="9930749">
            <a:off x="10744201" y="5621339"/>
            <a:ext cx="214313" cy="212725"/>
          </a:xfrm>
          <a:prstGeom prst="rtTriangle">
            <a:avLst/>
          </a:prstGeom>
          <a:solidFill>
            <a:srgbClr val="FBC7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7" name="直角三角形 126"/>
          <p:cNvSpPr/>
          <p:nvPr/>
        </p:nvSpPr>
        <p:spPr>
          <a:xfrm rot="11669251" flipH="1">
            <a:off x="10375901" y="6370639"/>
            <a:ext cx="214313" cy="212725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8" name="直角三角形 127"/>
          <p:cNvSpPr/>
          <p:nvPr/>
        </p:nvSpPr>
        <p:spPr>
          <a:xfrm rot="9930749">
            <a:off x="11714163" y="4597401"/>
            <a:ext cx="214312" cy="214313"/>
          </a:xfrm>
          <a:prstGeom prst="rtTriangle">
            <a:avLst/>
          </a:prstGeom>
          <a:solidFill>
            <a:srgbClr val="FC6E5B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29" name="直角三角形 128"/>
          <p:cNvSpPr/>
          <p:nvPr/>
        </p:nvSpPr>
        <p:spPr>
          <a:xfrm rot="11669251" flipH="1">
            <a:off x="11117263" y="4873626"/>
            <a:ext cx="214312" cy="214313"/>
          </a:xfrm>
          <a:prstGeom prst="rtTriangle">
            <a:avLst/>
          </a:pr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45" name="任意多边形 144"/>
          <p:cNvSpPr/>
          <p:nvPr/>
        </p:nvSpPr>
        <p:spPr>
          <a:xfrm rot="10011152">
            <a:off x="3944938" y="1223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3" name="任意多边形 152"/>
          <p:cNvSpPr/>
          <p:nvPr/>
        </p:nvSpPr>
        <p:spPr>
          <a:xfrm rot="17730414">
            <a:off x="7955652" y="880655"/>
            <a:ext cx="1130745" cy="942213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4" name="任意多边形 153"/>
          <p:cNvSpPr/>
          <p:nvPr/>
        </p:nvSpPr>
        <p:spPr>
          <a:xfrm rot="10011152">
            <a:off x="8915401" y="858839"/>
            <a:ext cx="244475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6" name="任意多边形 155"/>
          <p:cNvSpPr/>
          <p:nvPr/>
        </p:nvSpPr>
        <p:spPr>
          <a:xfrm rot="10011152">
            <a:off x="9874251" y="1014413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7" name="任意多边形 156"/>
          <p:cNvSpPr/>
          <p:nvPr/>
        </p:nvSpPr>
        <p:spPr>
          <a:xfrm rot="10011152">
            <a:off x="6183314" y="842964"/>
            <a:ext cx="246063" cy="20478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58" name="任意多边形 157"/>
          <p:cNvSpPr/>
          <p:nvPr/>
        </p:nvSpPr>
        <p:spPr>
          <a:xfrm rot="10011152">
            <a:off x="4048058" y="1100557"/>
            <a:ext cx="943692" cy="1270607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FBC75D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1" name="任意多边形 160"/>
          <p:cNvSpPr/>
          <p:nvPr/>
        </p:nvSpPr>
        <p:spPr>
          <a:xfrm rot="17840340">
            <a:off x="3586243" y="4007051"/>
            <a:ext cx="1078348" cy="898552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66BFBC"/>
          </a:solidFill>
          <a:ln>
            <a:noFill/>
          </a:ln>
          <a:effectLst>
            <a:softEdge rad="177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sp>
        <p:nvSpPr>
          <p:cNvPr id="163" name="任意多边形 162"/>
          <p:cNvSpPr/>
          <p:nvPr/>
        </p:nvSpPr>
        <p:spPr>
          <a:xfrm rot="10011152">
            <a:off x="4429125" y="5864226"/>
            <a:ext cx="244475" cy="204788"/>
          </a:xfrm>
          <a:custGeom>
            <a:avLst/>
            <a:gdLst>
              <a:gd name="connsiteX0" fmla="*/ 0 w 525192"/>
              <a:gd name="connsiteY0" fmla="*/ 0 h 648350"/>
              <a:gd name="connsiteX1" fmla="*/ 525192 w 525192"/>
              <a:gd name="connsiteY1" fmla="*/ 525192 h 648350"/>
              <a:gd name="connsiteX2" fmla="*/ 0 w 525192"/>
              <a:gd name="connsiteY2" fmla="*/ 648350 h 6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25192" h="648350">
                <a:moveTo>
                  <a:pt x="0" y="0"/>
                </a:moveTo>
                <a:lnTo>
                  <a:pt x="525192" y="525192"/>
                </a:lnTo>
                <a:lnTo>
                  <a:pt x="0" y="648350"/>
                </a:lnTo>
                <a:close/>
              </a:path>
            </a:pathLst>
          </a:custGeom>
          <a:solidFill>
            <a:srgbClr val="8C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  <p:grpSp>
        <p:nvGrpSpPr>
          <p:cNvPr id="4" name="组合 164"/>
          <p:cNvGrpSpPr/>
          <p:nvPr/>
        </p:nvGrpSpPr>
        <p:grpSpPr bwMode="auto">
          <a:xfrm rot="11957288">
            <a:off x="2122489" y="1565276"/>
            <a:ext cx="574675" cy="665163"/>
            <a:chOff x="10670736" y="3241053"/>
            <a:chExt cx="917923" cy="1060882"/>
          </a:xfrm>
        </p:grpSpPr>
        <p:sp>
          <p:nvSpPr>
            <p:cNvPr id="166" name="等腰三角形 165"/>
            <p:cNvSpPr/>
            <p:nvPr/>
          </p:nvSpPr>
          <p:spPr>
            <a:xfrm rot="2928219">
              <a:off x="10597584" y="3314205"/>
              <a:ext cx="1060704" cy="914400"/>
            </a:xfrm>
            <a:prstGeom prst="triangle">
              <a:avLst/>
            </a:prstGeom>
            <a:solidFill>
              <a:srgbClr val="66BFBC">
                <a:alpha val="76000"/>
              </a:srgbClr>
            </a:solidFill>
            <a:ln>
              <a:noFill/>
            </a:ln>
            <a:effectLst>
              <a:softEdge rad="508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  <p:sp>
          <p:nvSpPr>
            <p:cNvPr id="167" name="等腰三角形 16"/>
            <p:cNvSpPr/>
            <p:nvPr/>
          </p:nvSpPr>
          <p:spPr>
            <a:xfrm rot="20901646">
              <a:off x="10891792" y="3387535"/>
              <a:ext cx="696867" cy="914400"/>
            </a:xfrm>
            <a:custGeom>
              <a:avLst/>
              <a:gdLst>
                <a:gd name="connsiteX0" fmla="*/ 0 w 1060704"/>
                <a:gd name="connsiteY0" fmla="*/ 914400 h 914400"/>
                <a:gd name="connsiteX1" fmla="*/ 530352 w 1060704"/>
                <a:gd name="connsiteY1" fmla="*/ 0 h 914400"/>
                <a:gd name="connsiteX2" fmla="*/ 1060704 w 1060704"/>
                <a:gd name="connsiteY2" fmla="*/ 914400 h 914400"/>
                <a:gd name="connsiteX3" fmla="*/ 0 w 1060704"/>
                <a:gd name="connsiteY3" fmla="*/ 914400 h 914400"/>
                <a:gd name="connsiteX0-1" fmla="*/ 0 w 696868"/>
                <a:gd name="connsiteY0-2" fmla="*/ 914400 h 914400"/>
                <a:gd name="connsiteX1-3" fmla="*/ 530352 w 696868"/>
                <a:gd name="connsiteY1-4" fmla="*/ 0 h 914400"/>
                <a:gd name="connsiteX2-5" fmla="*/ 696868 w 696868"/>
                <a:gd name="connsiteY2-6" fmla="*/ 839454 h 914400"/>
                <a:gd name="connsiteX3-7" fmla="*/ 0 w 696868"/>
                <a:gd name="connsiteY3-8" fmla="*/ 914400 h 9144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696868" h="914400">
                  <a:moveTo>
                    <a:pt x="0" y="914400"/>
                  </a:moveTo>
                  <a:lnTo>
                    <a:pt x="530352" y="0"/>
                  </a:lnTo>
                  <a:lnTo>
                    <a:pt x="696868" y="839454"/>
                  </a:lnTo>
                  <a:lnTo>
                    <a:pt x="0" y="914400"/>
                  </a:lnTo>
                  <a:close/>
                </a:path>
              </a:pathLst>
            </a:custGeom>
            <a:solidFill>
              <a:srgbClr val="66BFBC"/>
            </a:solidFill>
            <a:ln>
              <a:noFill/>
            </a:ln>
            <a:effectLst>
              <a:softEdge rad="381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zh-CN" altLang="en-US" dirty="0">
                <a:solidFill>
                  <a:prstClr val="white"/>
                </a:solidFill>
                <a:latin typeface="Arial" panose="020B0604020202020204"/>
                <a:ea typeface="幼圆"/>
              </a:endParaRPr>
            </a:p>
          </p:txBody>
        </p:sp>
      </p:grpSp>
      <p:pic>
        <p:nvPicPr>
          <p:cNvPr id="6" name="Mika - Relax(Take It Easy)">
            <a:hlinkClick r:id="" action="ppaction://media"/>
          </p:cNvPr>
          <p:cNvPicPr>
            <a:picLocks noChangeAspect="1"/>
          </p:cNvPicPr>
          <p:nvPr>
            <a:videoFile r:link="rId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1" y="6513514"/>
            <a:ext cx="40798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583499" y="2468894"/>
            <a:ext cx="9217024" cy="1354217"/>
          </a:xfrm>
          <a:prstGeom prst="rect">
            <a:avLst/>
          </a:prstGeom>
          <a:noFill/>
        </p:spPr>
        <p:txBody>
          <a:bodyPr wrap="square" lIns="121917" tIns="60958" rIns="121917" bIns="60958">
            <a:spAutoFit/>
          </a:bodyPr>
          <a:lstStyle/>
          <a:p>
            <a:pPr algn="ctr" defTabSz="913765">
              <a:defRPr/>
            </a:pP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 </a:t>
            </a:r>
            <a:r>
              <a:rPr lang="en-US" altLang="zh-CN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8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8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2" name="等腰三角形 161"/>
          <p:cNvSpPr/>
          <p:nvPr/>
        </p:nvSpPr>
        <p:spPr>
          <a:xfrm rot="1650064">
            <a:off x="9674218" y="3595621"/>
            <a:ext cx="445079" cy="765536"/>
          </a:xfrm>
          <a:prstGeom prst="triangle">
            <a:avLst/>
          </a:prstGeom>
          <a:solidFill>
            <a:srgbClr val="66BFBC"/>
          </a:solidFill>
          <a:ln>
            <a:noFill/>
          </a:ln>
          <a:effectLst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defTabSz="913765">
              <a:defRPr/>
            </a:pPr>
            <a:endParaRPr lang="zh-CN" altLang="en-US" dirty="0">
              <a:solidFill>
                <a:prstClr val="white"/>
              </a:solidFill>
              <a:latin typeface="Arial" panose="020B0604020202020204"/>
              <a:ea typeface="幼圆"/>
            </a:endParaRPr>
          </a:p>
        </p:txBody>
      </p:sp>
    </p:spTree>
  </p:cSld>
  <p:clrMapOvr>
    <a:masterClrMapping/>
  </p:clrMapOvr>
  <p:transition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7" presetClass="entr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7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47" presetClass="entr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7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7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7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7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2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19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2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0" dur="1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1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22" presetClass="entr" presetSubtype="4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22" presetClass="entr" presetSubtype="4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2" presetClass="entr" presetSubtype="4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6" dur="1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2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2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5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22" presetClass="entr" presetSubtype="2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8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1" dur="1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41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6" dur="1" fill="hold"/>
                                        <p:tgtEl>
                                          <p:spTgt spid="7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28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  <p:bldLst>
      <p:bldP spid="104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2" grpId="0" animBg="1"/>
      <p:bldP spid="113" grpId="0" animBg="1"/>
      <p:bldP spid="117" grpId="0" animBg="1"/>
      <p:bldP spid="122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9" y="2833690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1" y="6227765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9" y="5627689"/>
            <a:ext cx="371475" cy="373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6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90" y="3005139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1" y="2749551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1" cy="4000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6"/>
          <p:cNvGrpSpPr/>
          <p:nvPr/>
        </p:nvGrpSpPr>
        <p:grpSpPr bwMode="auto">
          <a:xfrm>
            <a:off x="5591177" y="2770188"/>
            <a:ext cx="1368425" cy="1477963"/>
            <a:chOff x="5591459" y="2770428"/>
            <a:chExt cx="1368690" cy="1477955"/>
          </a:xfrm>
        </p:grpSpPr>
        <p:grpSp>
          <p:nvGrpSpPr>
            <p:cNvPr id="6" name="组合 11"/>
            <p:cNvGrpSpPr/>
            <p:nvPr/>
          </p:nvGrpSpPr>
          <p:grpSpPr bwMode="auto">
            <a:xfrm>
              <a:off x="5591459" y="2770428"/>
              <a:ext cx="1368690" cy="1368419"/>
              <a:chOff x="6096000" y="1504950"/>
              <a:chExt cx="1085850" cy="108563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87880" y="1586210"/>
                <a:ext cx="902094" cy="8912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7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02</a:t>
                </a:r>
                <a:endParaRPr lang="zh-CN" altLang="en-US" sz="67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7" name="组合 15"/>
          <p:cNvGrpSpPr/>
          <p:nvPr/>
        </p:nvGrpSpPr>
        <p:grpSpPr bwMode="auto">
          <a:xfrm>
            <a:off x="5232400" y="1684337"/>
            <a:ext cx="1176339" cy="1085851"/>
            <a:chOff x="5231859" y="1684578"/>
            <a:chExt cx="1177200" cy="1085850"/>
          </a:xfrm>
        </p:grpSpPr>
        <p:grpSp>
          <p:nvGrpSpPr>
            <p:cNvPr id="8" name="组合 10"/>
            <p:cNvGrpSpPr/>
            <p:nvPr/>
          </p:nvGrpSpPr>
          <p:grpSpPr bwMode="auto">
            <a:xfrm>
              <a:off x="5324002" y="1684578"/>
              <a:ext cx="1085057" cy="1085850"/>
              <a:chOff x="1277143" y="1504950"/>
              <a:chExt cx="1085057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9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35457" y="1586210"/>
                <a:ext cx="967639" cy="9387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55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01</a:t>
                </a:r>
                <a:endParaRPr lang="zh-CN" altLang="en-US" sz="55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9" name="组合 17"/>
          <p:cNvGrpSpPr/>
          <p:nvPr/>
        </p:nvGrpSpPr>
        <p:grpSpPr bwMode="auto">
          <a:xfrm>
            <a:off x="4905375" y="3916365"/>
            <a:ext cx="1531939" cy="1531937"/>
            <a:chOff x="4905512" y="3916438"/>
            <a:chExt cx="1531210" cy="1531210"/>
          </a:xfrm>
        </p:grpSpPr>
        <p:grpSp>
          <p:nvGrpSpPr>
            <p:cNvPr id="10" name="组合 13"/>
            <p:cNvGrpSpPr/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1500" dirty="0">
                  <a:solidFill>
                    <a:prstClr val="white"/>
                  </a:solidFill>
                  <a:latin typeface="Century Gothic" panose="020B0502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1591" y="5175970"/>
                <a:ext cx="735362" cy="7199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en-US" altLang="zh-CN" sz="6000" dirty="0">
                    <a:solidFill>
                      <a:prstClr val="white"/>
                    </a:solidFill>
                    <a:latin typeface="Century Gothic" panose="020B0502020202020204" pitchFamily="34" charset="0"/>
                  </a:rPr>
                  <a:t>03</a:t>
                </a:r>
                <a:endParaRPr lang="zh-CN" altLang="en-US" sz="6000" dirty="0">
                  <a:solidFill>
                    <a:prstClr val="white"/>
                  </a:solidFill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1" cstate="print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1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" name="组合 19"/>
          <p:cNvGrpSpPr/>
          <p:nvPr/>
        </p:nvGrpSpPr>
        <p:grpSpPr bwMode="auto">
          <a:xfrm>
            <a:off x="114300" y="1508788"/>
            <a:ext cx="11796712" cy="3481301"/>
            <a:chOff x="114547" y="1508217"/>
            <a:chExt cx="11796471" cy="3482130"/>
          </a:xfrm>
        </p:grpSpPr>
        <p:grpSp>
          <p:nvGrpSpPr>
            <p:cNvPr id="12" name="组合 213"/>
            <p:cNvGrpSpPr/>
            <p:nvPr/>
          </p:nvGrpSpPr>
          <p:grpSpPr bwMode="auto">
            <a:xfrm>
              <a:off x="376480" y="1508217"/>
              <a:ext cx="4819551" cy="1868193"/>
              <a:chOff x="376480" y="1508217"/>
              <a:chExt cx="4819551" cy="1868193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55776" y="1508217"/>
                <a:ext cx="2908241" cy="58491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defTabSz="913765"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3" name="文本框 212"/>
              <p:cNvSpPr txBox="1"/>
              <p:nvPr/>
            </p:nvSpPr>
            <p:spPr>
              <a:xfrm>
                <a:off x="376480" y="2268150"/>
                <a:ext cx="4819551" cy="110826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3765"/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了解美国内战爆发的相关史实</a:t>
                </a:r>
                <a:endParaRPr lang="zh-CN" altLang="en-US" sz="3200" b="1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214"/>
            <p:cNvGrpSpPr/>
            <p:nvPr/>
          </p:nvGrpSpPr>
          <p:grpSpPr bwMode="auto">
            <a:xfrm>
              <a:off x="114547" y="3813021"/>
              <a:ext cx="4819551" cy="1177326"/>
              <a:chOff x="375408" y="1674708"/>
              <a:chExt cx="4819551" cy="1177326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2" y="220678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8612" y="1674708"/>
                <a:ext cx="2907517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r"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难点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75408" y="2267120"/>
                <a:ext cx="4819551" cy="58491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defTabSz="913765">
                  <a:defRPr/>
                </a:pPr>
                <a:r>
                  <a:rPr lang="zh-CN" altLang="en-US" sz="3200" b="1" dirty="0" smtClean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正确评价林肯的贡献</a:t>
                </a:r>
                <a:endParaRPr lang="zh-CN" altLang="en-US" sz="32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组合 219"/>
            <p:cNvGrpSpPr/>
            <p:nvPr/>
          </p:nvGrpSpPr>
          <p:grpSpPr bwMode="auto">
            <a:xfrm>
              <a:off x="7056212" y="2852685"/>
              <a:ext cx="4854806" cy="1780494"/>
              <a:chOff x="323205" y="1589170"/>
              <a:chExt cx="4854806" cy="1780494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323205" y="1589170"/>
                <a:ext cx="2907516" cy="584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defTabSz="913765">
                  <a:lnSpc>
                    <a:spcPct val="100000"/>
                  </a:lnSpc>
                  <a:spcBef>
                    <a:spcPct val="0"/>
                  </a:spcBef>
                  <a:buNone/>
                  <a:defRPr/>
                </a:pPr>
                <a:r>
                  <a:rPr lang="zh-CN" altLang="en-US" sz="3200" b="1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重点</a:t>
                </a:r>
                <a:endParaRPr lang="zh-CN" altLang="en-US" sz="32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4" name="文本框 223"/>
              <p:cNvSpPr txBox="1"/>
              <p:nvPr/>
            </p:nvSpPr>
            <p:spPr>
              <a:xfrm>
                <a:off x="611231" y="2261404"/>
                <a:ext cx="4508044" cy="11082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3200" b="1" dirty="0" smtClean="0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理解美国内战在美国历史发展中的作用</a:t>
                </a:r>
                <a:endParaRPr lang="zh-CN" altLang="en-US" sz="32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9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7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1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entury Gothic" panose="020B0502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" name="组合 65"/>
          <p:cNvGrpSpPr/>
          <p:nvPr/>
        </p:nvGrpSpPr>
        <p:grpSpPr bwMode="auto">
          <a:xfrm>
            <a:off x="239349" y="740702"/>
            <a:ext cx="3058248" cy="779700"/>
            <a:chOff x="0" y="195516"/>
            <a:chExt cx="2294285" cy="584399"/>
          </a:xfrm>
        </p:grpSpPr>
        <p:sp>
          <p:nvSpPr>
            <p:cNvPr id="67" name="矩形 66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68" name="文本框 3"/>
            <p:cNvSpPr txBox="1"/>
            <p:nvPr/>
          </p:nvSpPr>
          <p:spPr>
            <a:xfrm>
              <a:off x="467666" y="195516"/>
              <a:ext cx="1826619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/>
              <a:r>
                <a:rPr lang="zh-CN" altLang="en-US" sz="4300" b="1" dirty="0" smtClean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5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椭圆 39"/>
          <p:cNvSpPr/>
          <p:nvPr/>
        </p:nvSpPr>
        <p:spPr>
          <a:xfrm>
            <a:off x="874713" y="1143000"/>
            <a:ext cx="4141787" cy="41402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5043488" y="1749426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548189" y="1454151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9" cy="552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56214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 rot="11047877">
            <a:off x="1938339" y="5992814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328737" y="5078413"/>
            <a:ext cx="603251" cy="6032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1" cy="6794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6265" y="5153025"/>
            <a:ext cx="287337" cy="2873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5" name="椭圆 34"/>
          <p:cNvSpPr/>
          <p:nvPr/>
        </p:nvSpPr>
        <p:spPr>
          <a:xfrm flipH="1">
            <a:off x="2752726" y="5370514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椭圆 35"/>
          <p:cNvSpPr/>
          <p:nvPr/>
        </p:nvSpPr>
        <p:spPr>
          <a:xfrm flipH="1">
            <a:off x="4416426" y="5197476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3609977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-41274" y="3700465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913765">
              <a:defRPr/>
            </a:pPr>
            <a:endParaRPr lang="zh-CN" altLang="en-US" sz="19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" name="组合 84"/>
          <p:cNvGrpSpPr/>
          <p:nvPr/>
        </p:nvGrpSpPr>
        <p:grpSpPr bwMode="auto">
          <a:xfrm>
            <a:off x="5711958" y="1508788"/>
            <a:ext cx="6170845" cy="1274195"/>
            <a:chOff x="6639013" y="1508724"/>
            <a:chExt cx="5243190" cy="1274043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4"/>
              <a:ext cx="4820607" cy="66164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7344134" y="1508724"/>
              <a:ext cx="4538069" cy="12740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美国内战爆发的原因（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根本，导火线</a:t>
              </a:r>
              <a:r>
                <a:rPr lang="zh-CN" altLang="en-US" sz="3200" b="1" dirty="0" smtClea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）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83"/>
          <p:cNvGrpSpPr/>
          <p:nvPr/>
        </p:nvGrpSpPr>
        <p:grpSpPr bwMode="auto">
          <a:xfrm>
            <a:off x="5711957" y="2948948"/>
            <a:ext cx="6266856" cy="1295146"/>
            <a:chOff x="6639013" y="2635722"/>
            <a:chExt cx="5339188" cy="1143576"/>
          </a:xfrm>
        </p:grpSpPr>
        <p:sp>
          <p:nvSpPr>
            <p:cNvPr id="63" name="矩形 62"/>
            <p:cNvSpPr/>
            <p:nvPr/>
          </p:nvSpPr>
          <p:spPr>
            <a:xfrm>
              <a:off x="7440132" y="2654221"/>
              <a:ext cx="4538069" cy="112507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概述这场战争发展的经过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（时间、法律文献、结果）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6639013" y="2635722"/>
              <a:ext cx="4820607" cy="5842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" name="组合 82"/>
          <p:cNvGrpSpPr/>
          <p:nvPr/>
        </p:nvGrpSpPr>
        <p:grpSpPr bwMode="auto">
          <a:xfrm>
            <a:off x="5711957" y="4773148"/>
            <a:ext cx="6125827" cy="1274196"/>
            <a:chOff x="6556207" y="4154728"/>
            <a:chExt cx="5283323" cy="1158206"/>
          </a:xfrm>
        </p:grpSpPr>
        <p:sp>
          <p:nvSpPr>
            <p:cNvPr id="64" name="矩形 63"/>
            <p:cNvSpPr/>
            <p:nvPr/>
          </p:nvSpPr>
          <p:spPr>
            <a:xfrm>
              <a:off x="7301461" y="4154729"/>
              <a:ext cx="4538069" cy="115820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ts val="400"/>
                </a:spcBef>
              </a:pP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分析美国内战产生了哪些重大的历史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作用</a:t>
              </a:r>
              <a:r>
                <a:rPr lang="zh-CN" altLang="en-US" sz="32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？</a:t>
              </a:r>
              <a:endPara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556207" y="4154728"/>
              <a:ext cx="4820607" cy="6014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defTabSz="913765">
                <a:buFont typeface="Wingdings" panose="05000000000000000000" pitchFamily="2" charset="2"/>
                <a:buChar char="l"/>
                <a:defRPr/>
              </a:pPr>
              <a:r>
                <a:rPr lang="en-US" altLang="zh-CN" sz="3700" b="1" dirty="0" smtClean="0">
                  <a:solidFill>
                    <a:srgbClr val="FFC535">
                      <a:lumMod val="75000"/>
                    </a:srgb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3700" b="1" dirty="0">
                <a:solidFill>
                  <a:srgbClr val="FFC535">
                    <a:lumMod val="75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87" name="图片 86"/>
          <p:cNvPicPr>
            <a:picLocks noChangeAspect="1"/>
          </p:cNvPicPr>
          <p:nvPr/>
        </p:nvPicPr>
        <p:blipFill>
          <a:blip r:embed="rId1" cstate="print"/>
          <a:srcRect l="15987" t="309" r="20936" b="54406"/>
          <a:stretch>
            <a:fillRect/>
          </a:stretch>
        </p:blipFill>
        <p:spPr>
          <a:xfrm rot="2636422">
            <a:off x="725174" y="1862296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sp>
        <p:nvSpPr>
          <p:cNvPr id="34" name="文本框 3"/>
          <p:cNvSpPr txBox="1"/>
          <p:nvPr/>
        </p:nvSpPr>
        <p:spPr bwMode="auto">
          <a:xfrm>
            <a:off x="1007435" y="2660915"/>
            <a:ext cx="3939540" cy="1231107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 defTabSz="913765"/>
            <a:r>
              <a:rPr lang="zh-CN" altLang="en-US" sz="7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自学指导</a:t>
            </a:r>
            <a:endParaRPr lang="zh-CN" altLang="en-US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15"/>
          <p:cNvGrpSpPr/>
          <p:nvPr/>
        </p:nvGrpSpPr>
        <p:grpSpPr bwMode="auto">
          <a:xfrm>
            <a:off x="3695734" y="548680"/>
            <a:ext cx="8337375" cy="768085"/>
            <a:chOff x="3165" y="596100"/>
            <a:chExt cx="5659230" cy="516785"/>
          </a:xfrm>
        </p:grpSpPr>
        <p:cxnSp>
          <p:nvCxnSpPr>
            <p:cNvPr id="38" name="直接连接符 37"/>
            <p:cNvCxnSpPr>
              <a:cxnSpLocks noChangeShapeType="1"/>
            </p:cNvCxnSpPr>
            <p:nvPr/>
          </p:nvCxnSpPr>
          <p:spPr bwMode="auto">
            <a:xfrm>
              <a:off x="133505" y="1112885"/>
              <a:ext cx="5294443" cy="0"/>
            </a:xfrm>
            <a:prstGeom prst="line">
              <a:avLst/>
            </a:prstGeom>
            <a:noFill/>
            <a:ln w="6350">
              <a:solidFill>
                <a:srgbClr val="7F7F7F"/>
              </a:solidFill>
              <a:prstDash val="dash"/>
              <a:round/>
            </a:ln>
          </p:spPr>
        </p:cxnSp>
        <p:sp>
          <p:nvSpPr>
            <p:cNvPr id="41" name="文本框 17"/>
            <p:cNvSpPr txBox="1">
              <a:spLocks noChangeArrowheads="1"/>
            </p:cNvSpPr>
            <p:nvPr/>
          </p:nvSpPr>
          <p:spPr bwMode="auto">
            <a:xfrm>
              <a:off x="3165" y="596100"/>
              <a:ext cx="5659230" cy="39345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带着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认真阅读</a:t>
              </a:r>
              <a:r>
                <a:rPr lang="en-US" altLang="zh-CN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P10-13</a:t>
              </a:r>
              <a:r>
                <a:rPr lang="zh-CN" altLang="en-US" sz="3200" b="1" dirty="0" smtClean="0">
                  <a:solidFill>
                    <a:srgbClr val="40404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，用笔划出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503713" y="1412777"/>
            <a:ext cx="2400300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导火线：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7" name="AutoShape 5"/>
          <p:cNvSpPr/>
          <p:nvPr/>
        </p:nvSpPr>
        <p:spPr bwMode="auto">
          <a:xfrm>
            <a:off x="3215681" y="2372884"/>
            <a:ext cx="383116" cy="2087033"/>
          </a:xfrm>
          <a:prstGeom prst="leftBrace">
            <a:avLst>
              <a:gd name="adj1" fmla="val 60528"/>
              <a:gd name="adj2" fmla="val 50000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84998" name="Text Box 6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039883" y="1412776"/>
            <a:ext cx="451250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1860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年林肯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当选美国总统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695734" y="1988841"/>
            <a:ext cx="191981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爆发：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4943873" y="2084851"/>
            <a:ext cx="5615516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月南方军队挑起内战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3599723" y="2564905"/>
            <a:ext cx="268816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初期形势：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2" name="Text Box 10"/>
          <p:cNvSpPr txBox="1">
            <a:spLocks noChangeArrowheads="1"/>
          </p:cNvSpPr>
          <p:nvPr/>
        </p:nvSpPr>
        <p:spPr bwMode="auto">
          <a:xfrm>
            <a:off x="5615947" y="2660915"/>
            <a:ext cx="3937000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北方失利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3" name="Text Box 11"/>
          <p:cNvSpPr txBox="1">
            <a:spLocks noChangeArrowheads="1"/>
          </p:cNvSpPr>
          <p:nvPr/>
        </p:nvSpPr>
        <p:spPr bwMode="auto">
          <a:xfrm>
            <a:off x="3599724" y="3332990"/>
            <a:ext cx="1919817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转折：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4" name="Text Box 12"/>
          <p:cNvSpPr txBox="1">
            <a:spLocks noChangeArrowheads="1"/>
          </p:cNvSpPr>
          <p:nvPr/>
        </p:nvSpPr>
        <p:spPr bwMode="auto">
          <a:xfrm>
            <a:off x="4847862" y="3140968"/>
            <a:ext cx="6572249" cy="954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林肯颁布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》《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调动广大人民群众的积极性</a:t>
            </a:r>
            <a:endParaRPr lang="en-US" altLang="zh-CN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5" name="Text Box 13"/>
          <p:cNvSpPr txBox="1">
            <a:spLocks noChangeArrowheads="1"/>
          </p:cNvSpPr>
          <p:nvPr/>
        </p:nvSpPr>
        <p:spPr bwMode="auto">
          <a:xfrm>
            <a:off x="3695733" y="4197086"/>
            <a:ext cx="1919816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结果：</a:t>
            </a:r>
            <a:endParaRPr lang="zh-CN" altLang="en-US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6" name="Text Box 1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943873" y="4197085"/>
            <a:ext cx="5806017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27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年南方</a:t>
            </a:r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军队投降，内战结束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7" name="Text Box 15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967542" y="1028734"/>
            <a:ext cx="1756833" cy="6771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2" action="ppaction://hlinksldjump"/>
              </a:rPr>
              <a:t>原因</a:t>
            </a:r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36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1775521" y="2948947"/>
            <a:ext cx="2044700" cy="67710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 action="ppaction://hlinksldjump"/>
              </a:rPr>
              <a:t>经过</a:t>
            </a:r>
            <a:r>
              <a:rPr lang="zh-CN" altLang="en-US" sz="36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sz="36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09" name="Text Box 17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000251" y="5143501"/>
            <a:ext cx="1951263" cy="7848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4300" b="1" dirty="0" smtClean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意义：</a:t>
            </a:r>
            <a:endParaRPr lang="zh-CN" altLang="en-US" sz="4300" b="1" dirty="0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21" name="Text Box 29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3503713" y="836713"/>
            <a:ext cx="2592916" cy="61555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根本</a:t>
            </a:r>
            <a:r>
              <a:rPr lang="en-US" altLang="zh-CN" sz="3200" b="1" dirty="0" smtClean="0">
                <a:solidFill>
                  <a:srgbClr val="99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en-US" altLang="zh-CN" sz="3200" b="1" dirty="0">
              <a:solidFill>
                <a:srgbClr val="99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22" name="Text Box 30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4655841" y="836712"/>
            <a:ext cx="5568951" cy="5334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7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南北两种经济制度之间的矛盾</a:t>
            </a:r>
            <a:endParaRPr lang="zh-CN" altLang="en-US" sz="27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030" name="AutoShape 38"/>
          <p:cNvSpPr/>
          <p:nvPr/>
        </p:nvSpPr>
        <p:spPr bwMode="auto">
          <a:xfrm>
            <a:off x="1428751" y="1220755"/>
            <a:ext cx="538791" cy="4388412"/>
          </a:xfrm>
          <a:prstGeom prst="leftBrace">
            <a:avLst>
              <a:gd name="adj1" fmla="val 91708"/>
              <a:gd name="adj2" fmla="val 50000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wrap="none" lIns="121917" tIns="60958" rIns="121917" bIns="60958"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6169" name="矩形 35"/>
          <p:cNvSpPr>
            <a:spLocks noChangeArrowheads="1"/>
          </p:cNvSpPr>
          <p:nvPr/>
        </p:nvSpPr>
        <p:spPr bwMode="auto">
          <a:xfrm>
            <a:off x="3407701" y="4965172"/>
            <a:ext cx="8448939" cy="12311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pPr indent="-609600" fontAlgn="t"/>
            <a:r>
              <a:rPr lang="zh-CN" altLang="en-US" sz="24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（性质：美国历史上第二次资产阶级革命）</a:t>
            </a:r>
            <a:endParaRPr lang="en-US" altLang="zh-CN" sz="24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-609600" fontAlgn="t"/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保护了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国家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的统一，</a:t>
            </a:r>
            <a:r>
              <a:rPr lang="zh-CN" altLang="en-US" sz="2400" b="1" dirty="0">
                <a:solidFill>
                  <a:srgbClr val="F913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废除</a:t>
            </a:r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奴隶制度，</a:t>
            </a:r>
            <a:r>
              <a:rPr lang="zh-CN" altLang="en-US" sz="2400" b="1" dirty="0" smtClean="0">
                <a:solidFill>
                  <a:srgbClr val="F9137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清除了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资本主义发展的最大障碍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为以后经济的迅速发展创造了条件。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8093" y="664029"/>
            <a:ext cx="907935" cy="5780313"/>
          </a:xfrm>
          <a:prstGeom prst="rect">
            <a:avLst/>
          </a:prstGeom>
          <a:noFill/>
        </p:spPr>
        <p:txBody>
          <a:bodyPr vert="eaVert" wrap="square" lIns="121917" tIns="60958" rIns="121917" bIns="60958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300" b="1" spc="67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美国内战（南北战争）</a:t>
            </a:r>
            <a:endParaRPr lang="zh-CN" altLang="en-US" sz="4300" b="1" spc="67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85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85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/>
      <p:bldP spid="84997" grpId="0" animBg="1"/>
      <p:bldP spid="84998" grpId="0"/>
      <p:bldP spid="84999" grpId="0"/>
      <p:bldP spid="85000" grpId="0"/>
      <p:bldP spid="85001" grpId="0"/>
      <p:bldP spid="85002" grpId="0"/>
      <p:bldP spid="85003" grpId="0"/>
      <p:bldP spid="85004" grpId="0"/>
      <p:bldP spid="85005" grpId="0"/>
      <p:bldP spid="85006" grpId="0"/>
      <p:bldP spid="85007" grpId="0"/>
      <p:bldP spid="85008" grpId="0"/>
      <p:bldP spid="85009" grpId="0"/>
      <p:bldP spid="85021" grpId="0"/>
      <p:bldP spid="85022" grpId="0"/>
      <p:bldP spid="85030" grpId="0" animBg="1"/>
      <p:bldP spid="61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70" name="Picture 2" descr="美国领土扩张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153584" y="-14817"/>
            <a:ext cx="10464800" cy="6872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379" name="AutoShape 3"/>
          <p:cNvSpPr>
            <a:spLocks noChangeArrowheads="1"/>
          </p:cNvSpPr>
          <p:nvPr/>
        </p:nvSpPr>
        <p:spPr bwMode="auto">
          <a:xfrm>
            <a:off x="190500" y="4942418"/>
            <a:ext cx="3600451" cy="486833"/>
          </a:xfrm>
          <a:prstGeom prst="wedgeRectCallout">
            <a:avLst>
              <a:gd name="adj1" fmla="val 17264"/>
              <a:gd name="adj2" fmla="val 13406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lIns="121917" tIns="60958" rIns="121917" bIns="60958"/>
          <a:lstStyle/>
          <a:p>
            <a:pPr algn="ctr"/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1867</a:t>
            </a: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年从俄国购得</a:t>
            </a:r>
            <a:endParaRPr lang="zh-CN" altLang="en-US" sz="24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1380" name="AutoShape 4"/>
          <p:cNvSpPr>
            <a:spLocks noChangeArrowheads="1"/>
          </p:cNvSpPr>
          <p:nvPr/>
        </p:nvSpPr>
        <p:spPr bwMode="auto">
          <a:xfrm>
            <a:off x="6000751" y="4476751"/>
            <a:ext cx="2381249" cy="465667"/>
          </a:xfrm>
          <a:prstGeom prst="wedgeRectCallout">
            <a:avLst>
              <a:gd name="adj1" fmla="val -30898"/>
              <a:gd name="adj2" fmla="val 1768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lIns="121917" tIns="60958" rIns="121917" bIns="60958"/>
          <a:lstStyle/>
          <a:p>
            <a:pPr algn="ctr"/>
            <a:r>
              <a:rPr lang="en-US" altLang="zh-CN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1898</a:t>
            </a:r>
            <a:r>
              <a: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年吞并</a:t>
            </a:r>
            <a:endParaRPr lang="zh-CN" altLang="en-US" sz="24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5"/>
          <p:cNvGrpSpPr/>
          <p:nvPr/>
        </p:nvGrpSpPr>
        <p:grpSpPr bwMode="auto">
          <a:xfrm>
            <a:off x="6407151" y="260352"/>
            <a:ext cx="4872567" cy="3676649"/>
            <a:chOff x="0" y="0"/>
            <a:chExt cx="2302" cy="2316"/>
          </a:xfrm>
        </p:grpSpPr>
        <p:sp>
          <p:nvSpPr>
            <p:cNvPr id="7196" name="未知"/>
            <p:cNvSpPr/>
            <p:nvPr/>
          </p:nvSpPr>
          <p:spPr bwMode="auto">
            <a:xfrm>
              <a:off x="0" y="190"/>
              <a:ext cx="2216" cy="2126"/>
            </a:xfrm>
            <a:custGeom>
              <a:avLst/>
              <a:gdLst>
                <a:gd name="T0" fmla="*/ 132 w 2216"/>
                <a:gd name="T1" fmla="*/ 167 h 2126"/>
                <a:gd name="T2" fmla="*/ 324 w 2216"/>
                <a:gd name="T3" fmla="*/ 222 h 2126"/>
                <a:gd name="T4" fmla="*/ 424 w 2216"/>
                <a:gd name="T5" fmla="*/ 249 h 2126"/>
                <a:gd name="T6" fmla="*/ 296 w 2216"/>
                <a:gd name="T7" fmla="*/ 313 h 2126"/>
                <a:gd name="T8" fmla="*/ 296 w 2216"/>
                <a:gd name="T9" fmla="*/ 377 h 2126"/>
                <a:gd name="T10" fmla="*/ 534 w 2216"/>
                <a:gd name="T11" fmla="*/ 304 h 2126"/>
                <a:gd name="T12" fmla="*/ 634 w 2216"/>
                <a:gd name="T13" fmla="*/ 368 h 2126"/>
                <a:gd name="T14" fmla="*/ 817 w 2216"/>
                <a:gd name="T15" fmla="*/ 341 h 2126"/>
                <a:gd name="T16" fmla="*/ 845 w 2216"/>
                <a:gd name="T17" fmla="*/ 387 h 2126"/>
                <a:gd name="T18" fmla="*/ 735 w 2216"/>
                <a:gd name="T19" fmla="*/ 432 h 2126"/>
                <a:gd name="T20" fmla="*/ 634 w 2216"/>
                <a:gd name="T21" fmla="*/ 569 h 2126"/>
                <a:gd name="T22" fmla="*/ 634 w 2216"/>
                <a:gd name="T23" fmla="*/ 697 h 2126"/>
                <a:gd name="T24" fmla="*/ 772 w 2216"/>
                <a:gd name="T25" fmla="*/ 789 h 2126"/>
                <a:gd name="T26" fmla="*/ 808 w 2216"/>
                <a:gd name="T27" fmla="*/ 524 h 2126"/>
                <a:gd name="T28" fmla="*/ 890 w 2216"/>
                <a:gd name="T29" fmla="*/ 460 h 2126"/>
                <a:gd name="T30" fmla="*/ 954 w 2216"/>
                <a:gd name="T31" fmla="*/ 652 h 2126"/>
                <a:gd name="T32" fmla="*/ 1055 w 2216"/>
                <a:gd name="T33" fmla="*/ 688 h 2126"/>
                <a:gd name="T34" fmla="*/ 1018 w 2216"/>
                <a:gd name="T35" fmla="*/ 844 h 2126"/>
                <a:gd name="T36" fmla="*/ 1366 w 2216"/>
                <a:gd name="T37" fmla="*/ 697 h 2126"/>
                <a:gd name="T38" fmla="*/ 1540 w 2216"/>
                <a:gd name="T39" fmla="*/ 560 h 2126"/>
                <a:gd name="T40" fmla="*/ 1576 w 2216"/>
                <a:gd name="T41" fmla="*/ 441 h 2126"/>
                <a:gd name="T42" fmla="*/ 1878 w 2216"/>
                <a:gd name="T43" fmla="*/ 304 h 2126"/>
                <a:gd name="T44" fmla="*/ 1969 w 2216"/>
                <a:gd name="T45" fmla="*/ 21 h 2126"/>
                <a:gd name="T46" fmla="*/ 2125 w 2216"/>
                <a:gd name="T47" fmla="*/ 158 h 2126"/>
                <a:gd name="T48" fmla="*/ 2097 w 2216"/>
                <a:gd name="T49" fmla="*/ 332 h 2126"/>
                <a:gd name="T50" fmla="*/ 2033 w 2216"/>
                <a:gd name="T51" fmla="*/ 615 h 2126"/>
                <a:gd name="T52" fmla="*/ 2052 w 2216"/>
                <a:gd name="T53" fmla="*/ 661 h 2126"/>
                <a:gd name="T54" fmla="*/ 1951 w 2216"/>
                <a:gd name="T55" fmla="*/ 707 h 2126"/>
                <a:gd name="T56" fmla="*/ 1850 w 2216"/>
                <a:gd name="T57" fmla="*/ 780 h 2126"/>
                <a:gd name="T58" fmla="*/ 1924 w 2216"/>
                <a:gd name="T59" fmla="*/ 771 h 2126"/>
                <a:gd name="T60" fmla="*/ 1759 w 2216"/>
                <a:gd name="T61" fmla="*/ 1008 h 2126"/>
                <a:gd name="T62" fmla="*/ 1722 w 2216"/>
                <a:gd name="T63" fmla="*/ 1191 h 2126"/>
                <a:gd name="T64" fmla="*/ 1677 w 2216"/>
                <a:gd name="T65" fmla="*/ 1109 h 2126"/>
                <a:gd name="T66" fmla="*/ 1686 w 2216"/>
                <a:gd name="T67" fmla="*/ 1200 h 2126"/>
                <a:gd name="T68" fmla="*/ 1722 w 2216"/>
                <a:gd name="T69" fmla="*/ 1356 h 2126"/>
                <a:gd name="T70" fmla="*/ 1732 w 2216"/>
                <a:gd name="T71" fmla="*/ 1475 h 2126"/>
                <a:gd name="T72" fmla="*/ 1549 w 2216"/>
                <a:gd name="T73" fmla="*/ 1676 h 2126"/>
                <a:gd name="T74" fmla="*/ 1000 w 2216"/>
                <a:gd name="T75" fmla="*/ 2051 h 2126"/>
                <a:gd name="T76" fmla="*/ 442 w 2216"/>
                <a:gd name="T77" fmla="*/ 1950 h 2126"/>
                <a:gd name="T78" fmla="*/ 424 w 2216"/>
                <a:gd name="T79" fmla="*/ 1776 h 2126"/>
                <a:gd name="T80" fmla="*/ 506 w 2216"/>
                <a:gd name="T81" fmla="*/ 1648 h 2126"/>
                <a:gd name="T82" fmla="*/ 570 w 2216"/>
                <a:gd name="T83" fmla="*/ 1447 h 2126"/>
                <a:gd name="T84" fmla="*/ 433 w 2216"/>
                <a:gd name="T85" fmla="*/ 1209 h 2126"/>
                <a:gd name="T86" fmla="*/ 369 w 2216"/>
                <a:gd name="T87" fmla="*/ 1063 h 2126"/>
                <a:gd name="T88" fmla="*/ 424 w 2216"/>
                <a:gd name="T89" fmla="*/ 844 h 2126"/>
                <a:gd name="T90" fmla="*/ 296 w 2216"/>
                <a:gd name="T91" fmla="*/ 652 h 2126"/>
                <a:gd name="T92" fmla="*/ 141 w 2216"/>
                <a:gd name="T93" fmla="*/ 414 h 2126"/>
                <a:gd name="T94" fmla="*/ 95 w 2216"/>
                <a:gd name="T95" fmla="*/ 304 h 212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16"/>
                <a:gd name="T145" fmla="*/ 0 h 2126"/>
                <a:gd name="T146" fmla="*/ 2216 w 2216"/>
                <a:gd name="T147" fmla="*/ 2126 h 212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AutoShape 7"/>
            <p:cNvSpPr>
              <a:spLocks noChangeArrowheads="1"/>
            </p:cNvSpPr>
            <p:nvPr/>
          </p:nvSpPr>
          <p:spPr bwMode="auto">
            <a:xfrm>
              <a:off x="965" y="0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1783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年美国独立时的领土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 bwMode="auto">
          <a:xfrm>
            <a:off x="3636434" y="0"/>
            <a:ext cx="4036484" cy="4123267"/>
            <a:chOff x="0" y="0"/>
            <a:chExt cx="1907" cy="2597"/>
          </a:xfrm>
        </p:grpSpPr>
        <p:sp>
          <p:nvSpPr>
            <p:cNvPr id="7194" name="未知"/>
            <p:cNvSpPr/>
            <p:nvPr/>
          </p:nvSpPr>
          <p:spPr bwMode="auto">
            <a:xfrm>
              <a:off x="0" y="375"/>
              <a:ext cx="1907" cy="2222"/>
            </a:xfrm>
            <a:custGeom>
              <a:avLst/>
              <a:gdLst>
                <a:gd name="T0" fmla="*/ 197 w 1907"/>
                <a:gd name="T1" fmla="*/ 36 h 2222"/>
                <a:gd name="T2" fmla="*/ 746 w 1907"/>
                <a:gd name="T3" fmla="*/ 100 h 2222"/>
                <a:gd name="T4" fmla="*/ 837 w 1907"/>
                <a:gd name="T5" fmla="*/ 137 h 2222"/>
                <a:gd name="T6" fmla="*/ 883 w 1907"/>
                <a:gd name="T7" fmla="*/ 174 h 2222"/>
                <a:gd name="T8" fmla="*/ 947 w 1907"/>
                <a:gd name="T9" fmla="*/ 219 h 2222"/>
                <a:gd name="T10" fmla="*/ 1148 w 1907"/>
                <a:gd name="T11" fmla="*/ 375 h 2222"/>
                <a:gd name="T12" fmla="*/ 1294 w 1907"/>
                <a:gd name="T13" fmla="*/ 484 h 2222"/>
                <a:gd name="T14" fmla="*/ 1340 w 1907"/>
                <a:gd name="T15" fmla="*/ 420 h 2222"/>
                <a:gd name="T16" fmla="*/ 1441 w 1907"/>
                <a:gd name="T17" fmla="*/ 320 h 2222"/>
                <a:gd name="T18" fmla="*/ 1413 w 1907"/>
                <a:gd name="T19" fmla="*/ 439 h 2222"/>
                <a:gd name="T20" fmla="*/ 1514 w 1907"/>
                <a:gd name="T21" fmla="*/ 558 h 2222"/>
                <a:gd name="T22" fmla="*/ 1642 w 1907"/>
                <a:gd name="T23" fmla="*/ 686 h 2222"/>
                <a:gd name="T24" fmla="*/ 1697 w 1907"/>
                <a:gd name="T25" fmla="*/ 786 h 2222"/>
                <a:gd name="T26" fmla="*/ 1724 w 1907"/>
                <a:gd name="T27" fmla="*/ 932 h 2222"/>
                <a:gd name="T28" fmla="*/ 1687 w 1907"/>
                <a:gd name="T29" fmla="*/ 1143 h 2222"/>
                <a:gd name="T30" fmla="*/ 1788 w 1907"/>
                <a:gd name="T31" fmla="*/ 1252 h 2222"/>
                <a:gd name="T32" fmla="*/ 1815 w 1907"/>
                <a:gd name="T33" fmla="*/ 1335 h 2222"/>
                <a:gd name="T34" fmla="*/ 1843 w 1907"/>
                <a:gd name="T35" fmla="*/ 1417 h 2222"/>
                <a:gd name="T36" fmla="*/ 1779 w 1907"/>
                <a:gd name="T37" fmla="*/ 1655 h 2222"/>
                <a:gd name="T38" fmla="*/ 1715 w 1907"/>
                <a:gd name="T39" fmla="*/ 2048 h 2222"/>
                <a:gd name="T40" fmla="*/ 1779 w 1907"/>
                <a:gd name="T41" fmla="*/ 2158 h 2222"/>
                <a:gd name="T42" fmla="*/ 1889 w 1907"/>
                <a:gd name="T43" fmla="*/ 2148 h 2222"/>
                <a:gd name="T44" fmla="*/ 1559 w 1907"/>
                <a:gd name="T45" fmla="*/ 2212 h 2222"/>
                <a:gd name="T46" fmla="*/ 1523 w 1907"/>
                <a:gd name="T47" fmla="*/ 2130 h 2222"/>
                <a:gd name="T48" fmla="*/ 1505 w 1907"/>
                <a:gd name="T49" fmla="*/ 1883 h 2222"/>
                <a:gd name="T50" fmla="*/ 1221 w 1907"/>
                <a:gd name="T51" fmla="*/ 1764 h 2222"/>
                <a:gd name="T52" fmla="*/ 974 w 1907"/>
                <a:gd name="T53" fmla="*/ 1682 h 2222"/>
                <a:gd name="T54" fmla="*/ 929 w 1907"/>
                <a:gd name="T55" fmla="*/ 1646 h 2222"/>
                <a:gd name="T56" fmla="*/ 947 w 1907"/>
                <a:gd name="T57" fmla="*/ 1463 h 2222"/>
                <a:gd name="T58" fmla="*/ 892 w 1907"/>
                <a:gd name="T59" fmla="*/ 1344 h 2222"/>
                <a:gd name="T60" fmla="*/ 618 w 1907"/>
                <a:gd name="T61" fmla="*/ 1271 h 2222"/>
                <a:gd name="T62" fmla="*/ 453 w 1907"/>
                <a:gd name="T63" fmla="*/ 1234 h 2222"/>
                <a:gd name="T64" fmla="*/ 453 w 1907"/>
                <a:gd name="T65" fmla="*/ 978 h 2222"/>
                <a:gd name="T66" fmla="*/ 389 w 1907"/>
                <a:gd name="T67" fmla="*/ 841 h 2222"/>
                <a:gd name="T68" fmla="*/ 334 w 1907"/>
                <a:gd name="T69" fmla="*/ 814 h 2222"/>
                <a:gd name="T70" fmla="*/ 234 w 1907"/>
                <a:gd name="T71" fmla="*/ 640 h 2222"/>
                <a:gd name="T72" fmla="*/ 179 w 1907"/>
                <a:gd name="T73" fmla="*/ 576 h 2222"/>
                <a:gd name="T74" fmla="*/ 133 w 1907"/>
                <a:gd name="T75" fmla="*/ 539 h 2222"/>
                <a:gd name="T76" fmla="*/ 14 w 1907"/>
                <a:gd name="T77" fmla="*/ 466 h 2222"/>
                <a:gd name="T78" fmla="*/ 60 w 1907"/>
                <a:gd name="T79" fmla="*/ 366 h 2222"/>
                <a:gd name="T80" fmla="*/ 51 w 1907"/>
                <a:gd name="T81" fmla="*/ 0 h 222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07"/>
                <a:gd name="T124" fmla="*/ 0 h 2222"/>
                <a:gd name="T125" fmla="*/ 1907 w 1907"/>
                <a:gd name="T126" fmla="*/ 2222 h 222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AutoShape 10"/>
            <p:cNvSpPr>
              <a:spLocks noChangeArrowheads="1"/>
            </p:cNvSpPr>
            <p:nvPr/>
          </p:nvSpPr>
          <p:spPr bwMode="auto">
            <a:xfrm>
              <a:off x="97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1803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年从法购得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4" name="Group 11"/>
          <p:cNvGrpSpPr/>
          <p:nvPr/>
        </p:nvGrpSpPr>
        <p:grpSpPr bwMode="auto">
          <a:xfrm>
            <a:off x="7056967" y="3716867"/>
            <a:ext cx="5471584" cy="1998133"/>
            <a:chOff x="0" y="0"/>
            <a:chExt cx="2459" cy="1056"/>
          </a:xfrm>
        </p:grpSpPr>
        <p:sp>
          <p:nvSpPr>
            <p:cNvPr id="7192" name="未知"/>
            <p:cNvSpPr/>
            <p:nvPr/>
          </p:nvSpPr>
          <p:spPr bwMode="auto">
            <a:xfrm>
              <a:off x="0" y="0"/>
              <a:ext cx="1203" cy="594"/>
            </a:xfrm>
            <a:custGeom>
              <a:avLst/>
              <a:gdLst>
                <a:gd name="T0" fmla="*/ 0 w 1203"/>
                <a:gd name="T1" fmla="*/ 0 h 594"/>
                <a:gd name="T2" fmla="*/ 813 w 1203"/>
                <a:gd name="T3" fmla="*/ 28 h 594"/>
                <a:gd name="T4" fmla="*/ 960 w 1203"/>
                <a:gd name="T5" fmla="*/ 19 h 594"/>
                <a:gd name="T6" fmla="*/ 996 w 1203"/>
                <a:gd name="T7" fmla="*/ 28 h 594"/>
                <a:gd name="T8" fmla="*/ 1024 w 1203"/>
                <a:gd name="T9" fmla="*/ 119 h 594"/>
                <a:gd name="T10" fmla="*/ 1097 w 1203"/>
                <a:gd name="T11" fmla="*/ 211 h 594"/>
                <a:gd name="T12" fmla="*/ 1115 w 1203"/>
                <a:gd name="T13" fmla="*/ 266 h 594"/>
                <a:gd name="T14" fmla="*/ 1133 w 1203"/>
                <a:gd name="T15" fmla="*/ 293 h 594"/>
                <a:gd name="T16" fmla="*/ 1170 w 1203"/>
                <a:gd name="T17" fmla="*/ 375 h 594"/>
                <a:gd name="T18" fmla="*/ 1197 w 1203"/>
                <a:gd name="T19" fmla="*/ 476 h 594"/>
                <a:gd name="T20" fmla="*/ 1106 w 1203"/>
                <a:gd name="T21" fmla="*/ 576 h 594"/>
                <a:gd name="T22" fmla="*/ 1033 w 1203"/>
                <a:gd name="T23" fmla="*/ 503 h 594"/>
                <a:gd name="T24" fmla="*/ 987 w 1203"/>
                <a:gd name="T25" fmla="*/ 439 h 594"/>
                <a:gd name="T26" fmla="*/ 932 w 1203"/>
                <a:gd name="T27" fmla="*/ 384 h 594"/>
                <a:gd name="T28" fmla="*/ 923 w 1203"/>
                <a:gd name="T29" fmla="*/ 357 h 594"/>
                <a:gd name="T30" fmla="*/ 941 w 1203"/>
                <a:gd name="T31" fmla="*/ 302 h 594"/>
                <a:gd name="T32" fmla="*/ 914 w 1203"/>
                <a:gd name="T33" fmla="*/ 284 h 594"/>
                <a:gd name="T34" fmla="*/ 896 w 1203"/>
                <a:gd name="T35" fmla="*/ 284 h 594"/>
                <a:gd name="T36" fmla="*/ 813 w 1203"/>
                <a:gd name="T37" fmla="*/ 128 h 594"/>
                <a:gd name="T38" fmla="*/ 731 w 1203"/>
                <a:gd name="T39" fmla="*/ 92 h 594"/>
                <a:gd name="T40" fmla="*/ 685 w 1203"/>
                <a:gd name="T41" fmla="*/ 128 h 594"/>
                <a:gd name="T42" fmla="*/ 621 w 1203"/>
                <a:gd name="T43" fmla="*/ 147 h 594"/>
                <a:gd name="T44" fmla="*/ 576 w 1203"/>
                <a:gd name="T45" fmla="*/ 119 h 594"/>
                <a:gd name="T46" fmla="*/ 557 w 1203"/>
                <a:gd name="T47" fmla="*/ 101 h 594"/>
                <a:gd name="T48" fmla="*/ 448 w 1203"/>
                <a:gd name="T49" fmla="*/ 74 h 594"/>
                <a:gd name="T50" fmla="*/ 283 w 1203"/>
                <a:gd name="T51" fmla="*/ 83 h 594"/>
                <a:gd name="T52" fmla="*/ 228 w 1203"/>
                <a:gd name="T53" fmla="*/ 101 h 594"/>
                <a:gd name="T54" fmla="*/ 109 w 1203"/>
                <a:gd name="T55" fmla="*/ 147 h 594"/>
                <a:gd name="T56" fmla="*/ 36 w 1203"/>
                <a:gd name="T57" fmla="*/ 92 h 594"/>
                <a:gd name="T58" fmla="*/ 0 w 1203"/>
                <a:gd name="T59" fmla="*/ 0 h 59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203"/>
                <a:gd name="T91" fmla="*/ 0 h 594"/>
                <a:gd name="T92" fmla="*/ 1203 w 1203"/>
                <a:gd name="T93" fmla="*/ 594 h 59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3" name="AutoShape 13"/>
            <p:cNvSpPr>
              <a:spLocks noChangeArrowheads="1"/>
            </p:cNvSpPr>
            <p:nvPr/>
          </p:nvSpPr>
          <p:spPr bwMode="auto">
            <a:xfrm>
              <a:off x="724" y="763"/>
              <a:ext cx="1735" cy="293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7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1810-1819</a:t>
              </a:r>
              <a:r>
                <a:rPr lang="zh-CN" altLang="en-US" sz="27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取自西班牙</a:t>
              </a:r>
              <a:endParaRPr lang="zh-CN" altLang="en-US" sz="27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5" name="Group 14"/>
          <p:cNvGrpSpPr/>
          <p:nvPr/>
        </p:nvGrpSpPr>
        <p:grpSpPr bwMode="auto">
          <a:xfrm>
            <a:off x="192618" y="44451"/>
            <a:ext cx="4131733" cy="1871133"/>
            <a:chOff x="0" y="0"/>
            <a:chExt cx="1952" cy="1179"/>
          </a:xfrm>
        </p:grpSpPr>
        <p:sp>
          <p:nvSpPr>
            <p:cNvPr id="7190" name="未知"/>
            <p:cNvSpPr/>
            <p:nvPr/>
          </p:nvSpPr>
          <p:spPr bwMode="auto">
            <a:xfrm>
              <a:off x="632" y="198"/>
              <a:ext cx="1320" cy="981"/>
            </a:xfrm>
            <a:custGeom>
              <a:avLst/>
              <a:gdLst>
                <a:gd name="T0" fmla="*/ 1028 w 1320"/>
                <a:gd name="T1" fmla="*/ 167 h 981"/>
                <a:gd name="T2" fmla="*/ 790 w 1320"/>
                <a:gd name="T3" fmla="*/ 121 h 981"/>
                <a:gd name="T4" fmla="*/ 488 w 1320"/>
                <a:gd name="T5" fmla="*/ 48 h 981"/>
                <a:gd name="T6" fmla="*/ 351 w 1320"/>
                <a:gd name="T7" fmla="*/ 12 h 981"/>
                <a:gd name="T8" fmla="*/ 333 w 1320"/>
                <a:gd name="T9" fmla="*/ 112 h 981"/>
                <a:gd name="T10" fmla="*/ 287 w 1320"/>
                <a:gd name="T11" fmla="*/ 195 h 981"/>
                <a:gd name="T12" fmla="*/ 305 w 1320"/>
                <a:gd name="T13" fmla="*/ 112 h 981"/>
                <a:gd name="T14" fmla="*/ 205 w 1320"/>
                <a:gd name="T15" fmla="*/ 48 h 981"/>
                <a:gd name="T16" fmla="*/ 150 w 1320"/>
                <a:gd name="T17" fmla="*/ 39 h 981"/>
                <a:gd name="T18" fmla="*/ 168 w 1320"/>
                <a:gd name="T19" fmla="*/ 131 h 981"/>
                <a:gd name="T20" fmla="*/ 122 w 1320"/>
                <a:gd name="T21" fmla="*/ 359 h 981"/>
                <a:gd name="T22" fmla="*/ 58 w 1320"/>
                <a:gd name="T23" fmla="*/ 515 h 981"/>
                <a:gd name="T24" fmla="*/ 40 w 1320"/>
                <a:gd name="T25" fmla="*/ 569 h 981"/>
                <a:gd name="T26" fmla="*/ 22 w 1320"/>
                <a:gd name="T27" fmla="*/ 597 h 981"/>
                <a:gd name="T28" fmla="*/ 4 w 1320"/>
                <a:gd name="T29" fmla="*/ 652 h 981"/>
                <a:gd name="T30" fmla="*/ 13 w 1320"/>
                <a:gd name="T31" fmla="*/ 716 h 981"/>
                <a:gd name="T32" fmla="*/ 58 w 1320"/>
                <a:gd name="T33" fmla="*/ 725 h 981"/>
                <a:gd name="T34" fmla="*/ 113 w 1320"/>
                <a:gd name="T35" fmla="*/ 743 h 981"/>
                <a:gd name="T36" fmla="*/ 168 w 1320"/>
                <a:gd name="T37" fmla="*/ 761 h 981"/>
                <a:gd name="T38" fmla="*/ 351 w 1320"/>
                <a:gd name="T39" fmla="*/ 825 h 981"/>
                <a:gd name="T40" fmla="*/ 616 w 1320"/>
                <a:gd name="T41" fmla="*/ 871 h 981"/>
                <a:gd name="T42" fmla="*/ 744 w 1320"/>
                <a:gd name="T43" fmla="*/ 899 h 981"/>
                <a:gd name="T44" fmla="*/ 826 w 1320"/>
                <a:gd name="T45" fmla="*/ 926 h 981"/>
                <a:gd name="T46" fmla="*/ 1028 w 1320"/>
                <a:gd name="T47" fmla="*/ 935 h 981"/>
                <a:gd name="T48" fmla="*/ 1156 w 1320"/>
                <a:gd name="T49" fmla="*/ 963 h 981"/>
                <a:gd name="T50" fmla="*/ 1320 w 1320"/>
                <a:gd name="T51" fmla="*/ 981 h 981"/>
                <a:gd name="T52" fmla="*/ 1256 w 1320"/>
                <a:gd name="T53" fmla="*/ 889 h 981"/>
                <a:gd name="T54" fmla="*/ 1210 w 1320"/>
                <a:gd name="T55" fmla="*/ 771 h 981"/>
                <a:gd name="T56" fmla="*/ 1201 w 1320"/>
                <a:gd name="T57" fmla="*/ 743 h 981"/>
                <a:gd name="T58" fmla="*/ 1128 w 1320"/>
                <a:gd name="T59" fmla="*/ 688 h 981"/>
                <a:gd name="T60" fmla="*/ 1101 w 1320"/>
                <a:gd name="T61" fmla="*/ 670 h 981"/>
                <a:gd name="T62" fmla="*/ 1046 w 1320"/>
                <a:gd name="T63" fmla="*/ 652 h 981"/>
                <a:gd name="T64" fmla="*/ 1018 w 1320"/>
                <a:gd name="T65" fmla="*/ 643 h 981"/>
                <a:gd name="T66" fmla="*/ 1028 w 1320"/>
                <a:gd name="T67" fmla="*/ 551 h 981"/>
                <a:gd name="T68" fmla="*/ 1037 w 1320"/>
                <a:gd name="T69" fmla="*/ 496 h 981"/>
                <a:gd name="T70" fmla="*/ 1055 w 1320"/>
                <a:gd name="T71" fmla="*/ 441 h 981"/>
                <a:gd name="T72" fmla="*/ 1028 w 1320"/>
                <a:gd name="T73" fmla="*/ 167 h 9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320"/>
                <a:gd name="T112" fmla="*/ 0 h 981"/>
                <a:gd name="T113" fmla="*/ 1320 w 1320"/>
                <a:gd name="T114" fmla="*/ 981 h 9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AutoShape 16"/>
            <p:cNvSpPr>
              <a:spLocks noChangeArrowheads="1"/>
            </p:cNvSpPr>
            <p:nvPr/>
          </p:nvSpPr>
          <p:spPr bwMode="auto">
            <a:xfrm>
              <a:off x="0" y="0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1842-1846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取自英国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6" name="Group 17"/>
          <p:cNvGrpSpPr/>
          <p:nvPr/>
        </p:nvGrpSpPr>
        <p:grpSpPr bwMode="auto">
          <a:xfrm>
            <a:off x="4169834" y="1898651"/>
            <a:ext cx="2935817" cy="2876549"/>
            <a:chOff x="0" y="0"/>
            <a:chExt cx="1387" cy="1812"/>
          </a:xfrm>
        </p:grpSpPr>
        <p:sp>
          <p:nvSpPr>
            <p:cNvPr id="7188" name="未知"/>
            <p:cNvSpPr/>
            <p:nvPr/>
          </p:nvSpPr>
          <p:spPr bwMode="auto">
            <a:xfrm>
              <a:off x="0" y="0"/>
              <a:ext cx="1289" cy="1812"/>
            </a:xfrm>
            <a:custGeom>
              <a:avLst/>
              <a:gdLst>
                <a:gd name="T0" fmla="*/ 91 w 1289"/>
                <a:gd name="T1" fmla="*/ 2 h 1812"/>
                <a:gd name="T2" fmla="*/ 46 w 1289"/>
                <a:gd name="T3" fmla="*/ 422 h 1812"/>
                <a:gd name="T4" fmla="*/ 110 w 1289"/>
                <a:gd name="T5" fmla="*/ 486 h 1812"/>
                <a:gd name="T6" fmla="*/ 174 w 1289"/>
                <a:gd name="T7" fmla="*/ 578 h 1812"/>
                <a:gd name="T8" fmla="*/ 155 w 1289"/>
                <a:gd name="T9" fmla="*/ 678 h 1812"/>
                <a:gd name="T10" fmla="*/ 73 w 1289"/>
                <a:gd name="T11" fmla="*/ 761 h 1812"/>
                <a:gd name="T12" fmla="*/ 0 w 1289"/>
                <a:gd name="T13" fmla="*/ 962 h 1812"/>
                <a:gd name="T14" fmla="*/ 55 w 1289"/>
                <a:gd name="T15" fmla="*/ 1172 h 1812"/>
                <a:gd name="T16" fmla="*/ 82 w 1289"/>
                <a:gd name="T17" fmla="*/ 1181 h 1812"/>
                <a:gd name="T18" fmla="*/ 128 w 1289"/>
                <a:gd name="T19" fmla="*/ 1218 h 1812"/>
                <a:gd name="T20" fmla="*/ 183 w 1289"/>
                <a:gd name="T21" fmla="*/ 1282 h 1812"/>
                <a:gd name="T22" fmla="*/ 229 w 1289"/>
                <a:gd name="T23" fmla="*/ 1364 h 1812"/>
                <a:gd name="T24" fmla="*/ 293 w 1289"/>
                <a:gd name="T25" fmla="*/ 1437 h 1812"/>
                <a:gd name="T26" fmla="*/ 384 w 1289"/>
                <a:gd name="T27" fmla="*/ 1455 h 1812"/>
                <a:gd name="T28" fmla="*/ 421 w 1289"/>
                <a:gd name="T29" fmla="*/ 1410 h 1812"/>
                <a:gd name="T30" fmla="*/ 430 w 1289"/>
                <a:gd name="T31" fmla="*/ 1382 h 1812"/>
                <a:gd name="T32" fmla="*/ 485 w 1289"/>
                <a:gd name="T33" fmla="*/ 1364 h 1812"/>
                <a:gd name="T34" fmla="*/ 613 w 1289"/>
                <a:gd name="T35" fmla="*/ 1492 h 1812"/>
                <a:gd name="T36" fmla="*/ 667 w 1289"/>
                <a:gd name="T37" fmla="*/ 1593 h 1812"/>
                <a:gd name="T38" fmla="*/ 704 w 1289"/>
                <a:gd name="T39" fmla="*/ 1666 h 1812"/>
                <a:gd name="T40" fmla="*/ 805 w 1289"/>
                <a:gd name="T41" fmla="*/ 1775 h 1812"/>
                <a:gd name="T42" fmla="*/ 887 w 1289"/>
                <a:gd name="T43" fmla="*/ 1803 h 1812"/>
                <a:gd name="T44" fmla="*/ 914 w 1289"/>
                <a:gd name="T45" fmla="*/ 1812 h 1812"/>
                <a:gd name="T46" fmla="*/ 896 w 1289"/>
                <a:gd name="T47" fmla="*/ 1730 h 1812"/>
                <a:gd name="T48" fmla="*/ 942 w 1289"/>
                <a:gd name="T49" fmla="*/ 1565 h 1812"/>
                <a:gd name="T50" fmla="*/ 1024 w 1289"/>
                <a:gd name="T51" fmla="*/ 1529 h 1812"/>
                <a:gd name="T52" fmla="*/ 1134 w 1289"/>
                <a:gd name="T53" fmla="*/ 1483 h 1812"/>
                <a:gd name="T54" fmla="*/ 1253 w 1289"/>
                <a:gd name="T55" fmla="*/ 1382 h 1812"/>
                <a:gd name="T56" fmla="*/ 1289 w 1289"/>
                <a:gd name="T57" fmla="*/ 1300 h 1812"/>
                <a:gd name="T58" fmla="*/ 1243 w 1289"/>
                <a:gd name="T59" fmla="*/ 1090 h 1812"/>
                <a:gd name="T60" fmla="*/ 1225 w 1289"/>
                <a:gd name="T61" fmla="*/ 1035 h 1812"/>
                <a:gd name="T62" fmla="*/ 1216 w 1289"/>
                <a:gd name="T63" fmla="*/ 1007 h 1812"/>
                <a:gd name="T64" fmla="*/ 1115 w 1289"/>
                <a:gd name="T65" fmla="*/ 943 h 1812"/>
                <a:gd name="T66" fmla="*/ 1061 w 1289"/>
                <a:gd name="T67" fmla="*/ 925 h 1812"/>
                <a:gd name="T68" fmla="*/ 859 w 1289"/>
                <a:gd name="T69" fmla="*/ 916 h 1812"/>
                <a:gd name="T70" fmla="*/ 768 w 1289"/>
                <a:gd name="T71" fmla="*/ 889 h 1812"/>
                <a:gd name="T72" fmla="*/ 695 w 1289"/>
                <a:gd name="T73" fmla="*/ 843 h 1812"/>
                <a:gd name="T74" fmla="*/ 649 w 1289"/>
                <a:gd name="T75" fmla="*/ 770 h 1812"/>
                <a:gd name="T76" fmla="*/ 658 w 1289"/>
                <a:gd name="T77" fmla="*/ 715 h 1812"/>
                <a:gd name="T78" fmla="*/ 677 w 1289"/>
                <a:gd name="T79" fmla="*/ 697 h 1812"/>
                <a:gd name="T80" fmla="*/ 686 w 1289"/>
                <a:gd name="T81" fmla="*/ 669 h 1812"/>
                <a:gd name="T82" fmla="*/ 677 w 1289"/>
                <a:gd name="T83" fmla="*/ 532 h 1812"/>
                <a:gd name="T84" fmla="*/ 622 w 1289"/>
                <a:gd name="T85" fmla="*/ 514 h 1812"/>
                <a:gd name="T86" fmla="*/ 594 w 1289"/>
                <a:gd name="T87" fmla="*/ 505 h 1812"/>
                <a:gd name="T88" fmla="*/ 357 w 1289"/>
                <a:gd name="T89" fmla="*/ 450 h 1812"/>
                <a:gd name="T90" fmla="*/ 201 w 1289"/>
                <a:gd name="T91" fmla="*/ 404 h 1812"/>
                <a:gd name="T92" fmla="*/ 174 w 1289"/>
                <a:gd name="T93" fmla="*/ 276 h 1812"/>
                <a:gd name="T94" fmla="*/ 192 w 1289"/>
                <a:gd name="T95" fmla="*/ 221 h 1812"/>
                <a:gd name="T96" fmla="*/ 128 w 1289"/>
                <a:gd name="T97" fmla="*/ 20 h 1812"/>
                <a:gd name="T98" fmla="*/ 91 w 1289"/>
                <a:gd name="T99" fmla="*/ 2 h 181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289"/>
                <a:gd name="T151" fmla="*/ 0 h 1812"/>
                <a:gd name="T152" fmla="*/ 1289 w 1289"/>
                <a:gd name="T153" fmla="*/ 1812 h 181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AutoShape 19"/>
            <p:cNvSpPr>
              <a:spLocks noChangeArrowheads="1"/>
            </p:cNvSpPr>
            <p:nvPr/>
          </p:nvSpPr>
          <p:spPr bwMode="auto">
            <a:xfrm>
              <a:off x="389" y="102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1845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吞并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7" name="Group 20"/>
          <p:cNvGrpSpPr/>
          <p:nvPr/>
        </p:nvGrpSpPr>
        <p:grpSpPr bwMode="auto">
          <a:xfrm>
            <a:off x="1460501" y="1195917"/>
            <a:ext cx="6652684" cy="2504016"/>
            <a:chOff x="0" y="0"/>
            <a:chExt cx="3143" cy="1577"/>
          </a:xfrm>
        </p:grpSpPr>
        <p:sp>
          <p:nvSpPr>
            <p:cNvPr id="7186" name="未知"/>
            <p:cNvSpPr/>
            <p:nvPr/>
          </p:nvSpPr>
          <p:spPr bwMode="auto">
            <a:xfrm>
              <a:off x="0" y="188"/>
              <a:ext cx="1442" cy="1389"/>
            </a:xfrm>
            <a:custGeom>
              <a:avLst/>
              <a:gdLst>
                <a:gd name="T0" fmla="*/ 46 w 1442"/>
                <a:gd name="T1" fmla="*/ 0 h 1389"/>
                <a:gd name="T2" fmla="*/ 439 w 1442"/>
                <a:gd name="T3" fmla="*/ 109 h 1389"/>
                <a:gd name="T4" fmla="*/ 658 w 1442"/>
                <a:gd name="T5" fmla="*/ 146 h 1389"/>
                <a:gd name="T6" fmla="*/ 887 w 1442"/>
                <a:gd name="T7" fmla="*/ 210 h 1389"/>
                <a:gd name="T8" fmla="*/ 1015 w 1442"/>
                <a:gd name="T9" fmla="*/ 219 h 1389"/>
                <a:gd name="T10" fmla="*/ 1097 w 1442"/>
                <a:gd name="T11" fmla="*/ 247 h 1389"/>
                <a:gd name="T12" fmla="*/ 1262 w 1442"/>
                <a:gd name="T13" fmla="*/ 265 h 1389"/>
                <a:gd name="T14" fmla="*/ 1381 w 1442"/>
                <a:gd name="T15" fmla="*/ 292 h 1389"/>
                <a:gd name="T16" fmla="*/ 1353 w 1442"/>
                <a:gd name="T17" fmla="*/ 567 h 1389"/>
                <a:gd name="T18" fmla="*/ 1408 w 1442"/>
                <a:gd name="T19" fmla="*/ 768 h 1389"/>
                <a:gd name="T20" fmla="*/ 1435 w 1442"/>
                <a:gd name="T21" fmla="*/ 859 h 1389"/>
                <a:gd name="T22" fmla="*/ 1408 w 1442"/>
                <a:gd name="T23" fmla="*/ 978 h 1389"/>
                <a:gd name="T24" fmla="*/ 1362 w 1442"/>
                <a:gd name="T25" fmla="*/ 1024 h 1389"/>
                <a:gd name="T26" fmla="*/ 1317 w 1442"/>
                <a:gd name="T27" fmla="*/ 1143 h 1389"/>
                <a:gd name="T28" fmla="*/ 1307 w 1442"/>
                <a:gd name="T29" fmla="*/ 1188 h 1389"/>
                <a:gd name="T30" fmla="*/ 1289 w 1442"/>
                <a:gd name="T31" fmla="*/ 1243 h 1389"/>
                <a:gd name="T32" fmla="*/ 1280 w 1442"/>
                <a:gd name="T33" fmla="*/ 1380 h 1389"/>
                <a:gd name="T34" fmla="*/ 1289 w 1442"/>
                <a:gd name="T35" fmla="*/ 1353 h 1389"/>
                <a:gd name="T36" fmla="*/ 1253 w 1442"/>
                <a:gd name="T37" fmla="*/ 1307 h 1389"/>
                <a:gd name="T38" fmla="*/ 1161 w 1442"/>
                <a:gd name="T39" fmla="*/ 1298 h 1389"/>
                <a:gd name="T40" fmla="*/ 1134 w 1442"/>
                <a:gd name="T41" fmla="*/ 1289 h 1389"/>
                <a:gd name="T42" fmla="*/ 1125 w 1442"/>
                <a:gd name="T43" fmla="*/ 1261 h 1389"/>
                <a:gd name="T44" fmla="*/ 1042 w 1442"/>
                <a:gd name="T45" fmla="*/ 1179 h 1389"/>
                <a:gd name="T46" fmla="*/ 869 w 1442"/>
                <a:gd name="T47" fmla="*/ 1152 h 1389"/>
                <a:gd name="T48" fmla="*/ 741 w 1442"/>
                <a:gd name="T49" fmla="*/ 1143 h 1389"/>
                <a:gd name="T50" fmla="*/ 686 w 1442"/>
                <a:gd name="T51" fmla="*/ 1161 h 1389"/>
                <a:gd name="T52" fmla="*/ 658 w 1442"/>
                <a:gd name="T53" fmla="*/ 1170 h 1389"/>
                <a:gd name="T54" fmla="*/ 357 w 1442"/>
                <a:gd name="T55" fmla="*/ 1133 h 1389"/>
                <a:gd name="T56" fmla="*/ 347 w 1442"/>
                <a:gd name="T57" fmla="*/ 1106 h 1389"/>
                <a:gd name="T58" fmla="*/ 320 w 1442"/>
                <a:gd name="T59" fmla="*/ 1033 h 1389"/>
                <a:gd name="T60" fmla="*/ 219 w 1442"/>
                <a:gd name="T61" fmla="*/ 932 h 1389"/>
                <a:gd name="T62" fmla="*/ 146 w 1442"/>
                <a:gd name="T63" fmla="*/ 877 h 1389"/>
                <a:gd name="T64" fmla="*/ 110 w 1442"/>
                <a:gd name="T65" fmla="*/ 823 h 1389"/>
                <a:gd name="T66" fmla="*/ 46 w 1442"/>
                <a:gd name="T67" fmla="*/ 594 h 1389"/>
                <a:gd name="T68" fmla="*/ 27 w 1442"/>
                <a:gd name="T69" fmla="*/ 429 h 1389"/>
                <a:gd name="T70" fmla="*/ 18 w 1442"/>
                <a:gd name="T71" fmla="*/ 384 h 1389"/>
                <a:gd name="T72" fmla="*/ 0 w 1442"/>
                <a:gd name="T73" fmla="*/ 329 h 1389"/>
                <a:gd name="T74" fmla="*/ 9 w 1442"/>
                <a:gd name="T75" fmla="*/ 146 h 1389"/>
                <a:gd name="T76" fmla="*/ 46 w 1442"/>
                <a:gd name="T77" fmla="*/ 0 h 138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42"/>
                <a:gd name="T118" fmla="*/ 0 h 1389"/>
                <a:gd name="T119" fmla="*/ 1442 w 1442"/>
                <a:gd name="T120" fmla="*/ 1389 h 138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7" name="AutoShape 22"/>
            <p:cNvSpPr>
              <a:spLocks noChangeArrowheads="1"/>
            </p:cNvSpPr>
            <p:nvPr/>
          </p:nvSpPr>
          <p:spPr bwMode="auto">
            <a:xfrm>
              <a:off x="1034" y="0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1848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年从墨西哥夺取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 bwMode="auto">
          <a:xfrm>
            <a:off x="241300" y="3293534"/>
            <a:ext cx="4030133" cy="1217084"/>
            <a:chOff x="0" y="0"/>
            <a:chExt cx="1904" cy="766"/>
          </a:xfrm>
        </p:grpSpPr>
        <p:sp>
          <p:nvSpPr>
            <p:cNvPr id="7184" name="未知"/>
            <p:cNvSpPr/>
            <p:nvPr/>
          </p:nvSpPr>
          <p:spPr bwMode="auto">
            <a:xfrm>
              <a:off x="1179" y="0"/>
              <a:ext cx="686" cy="284"/>
            </a:xfrm>
            <a:custGeom>
              <a:avLst/>
              <a:gdLst>
                <a:gd name="T0" fmla="*/ 0 w 686"/>
                <a:gd name="T1" fmla="*/ 37 h 284"/>
                <a:gd name="T2" fmla="*/ 156 w 686"/>
                <a:gd name="T3" fmla="*/ 156 h 284"/>
                <a:gd name="T4" fmla="*/ 284 w 686"/>
                <a:gd name="T5" fmla="*/ 229 h 284"/>
                <a:gd name="T6" fmla="*/ 476 w 686"/>
                <a:gd name="T7" fmla="*/ 284 h 284"/>
                <a:gd name="T8" fmla="*/ 558 w 686"/>
                <a:gd name="T9" fmla="*/ 275 h 284"/>
                <a:gd name="T10" fmla="*/ 576 w 686"/>
                <a:gd name="T11" fmla="*/ 256 h 284"/>
                <a:gd name="T12" fmla="*/ 586 w 686"/>
                <a:gd name="T13" fmla="*/ 229 h 284"/>
                <a:gd name="T14" fmla="*/ 686 w 686"/>
                <a:gd name="T15" fmla="*/ 220 h 284"/>
                <a:gd name="T16" fmla="*/ 558 w 686"/>
                <a:gd name="T17" fmla="*/ 174 h 284"/>
                <a:gd name="T18" fmla="*/ 476 w 686"/>
                <a:gd name="T19" fmla="*/ 101 h 284"/>
                <a:gd name="T20" fmla="*/ 467 w 686"/>
                <a:gd name="T21" fmla="*/ 74 h 284"/>
                <a:gd name="T22" fmla="*/ 439 w 686"/>
                <a:gd name="T23" fmla="*/ 64 h 284"/>
                <a:gd name="T24" fmla="*/ 430 w 686"/>
                <a:gd name="T25" fmla="*/ 37 h 284"/>
                <a:gd name="T26" fmla="*/ 275 w 686"/>
                <a:gd name="T27" fmla="*/ 0 h 284"/>
                <a:gd name="T28" fmla="*/ 138 w 686"/>
                <a:gd name="T29" fmla="*/ 10 h 284"/>
                <a:gd name="T30" fmla="*/ 119 w 686"/>
                <a:gd name="T31" fmla="*/ 28 h 284"/>
                <a:gd name="T32" fmla="*/ 0 w 686"/>
                <a:gd name="T33" fmla="*/ 37 h 2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686"/>
                <a:gd name="T52" fmla="*/ 0 h 284"/>
                <a:gd name="T53" fmla="*/ 686 w 686"/>
                <a:gd name="T54" fmla="*/ 284 h 28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>
              <a:solidFill>
                <a:srgbClr val="FF33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5" name="AutoShape 25"/>
            <p:cNvSpPr>
              <a:spLocks noChangeArrowheads="1"/>
            </p:cNvSpPr>
            <p:nvPr/>
          </p:nvSpPr>
          <p:spPr bwMode="auto">
            <a:xfrm>
              <a:off x="0" y="493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r>
                <a:rPr lang="en-US" altLang="zh-CN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1853</a:t>
              </a:r>
              <a:r>
                <a:rPr lang="zh-CN" altLang="en-US" sz="2400" b="1" dirty="0">
                  <a:solidFill>
                    <a:srgbClr val="000000"/>
                  </a:solidFill>
                  <a:latin typeface="楷体_GB2312" pitchFamily="49" charset="-122"/>
                  <a:ea typeface="楷体_GB2312" pitchFamily="49" charset="-122"/>
                </a:rPr>
                <a:t>年从墨西哥购得</a:t>
              </a:r>
              <a:endParaRPr lang="zh-CN" altLang="en-US" sz="24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sp>
        <p:nvSpPr>
          <p:cNvPr id="101402" name="Line 54"/>
          <p:cNvSpPr>
            <a:spLocks noChangeShapeType="1"/>
          </p:cNvSpPr>
          <p:nvPr/>
        </p:nvSpPr>
        <p:spPr bwMode="auto">
          <a:xfrm flipH="1">
            <a:off x="2639485" y="3644900"/>
            <a:ext cx="6047316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tailEnd type="triangle" w="med" len="med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grpSp>
        <p:nvGrpSpPr>
          <p:cNvPr id="9" name="Group 27"/>
          <p:cNvGrpSpPr/>
          <p:nvPr/>
        </p:nvGrpSpPr>
        <p:grpSpPr bwMode="auto">
          <a:xfrm>
            <a:off x="1007534" y="2995084"/>
            <a:ext cx="9986433" cy="1600200"/>
            <a:chOff x="0" y="0"/>
            <a:chExt cx="4718" cy="1008"/>
          </a:xfrm>
        </p:grpSpPr>
        <p:sp>
          <p:nvSpPr>
            <p:cNvPr id="7182" name="Text Box 55"/>
            <p:cNvSpPr txBox="1">
              <a:spLocks noChangeArrowheads="1"/>
            </p:cNvSpPr>
            <p:nvPr/>
          </p:nvSpPr>
          <p:spPr bwMode="auto">
            <a:xfrm>
              <a:off x="3947" y="0"/>
              <a:ext cx="771" cy="10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9600" b="1" dirty="0">
                  <a:solidFill>
                    <a:srgbClr val="0000FF"/>
                  </a:solidFill>
                  <a:ea typeface="楷体_GB2312" pitchFamily="49" charset="-122"/>
                </a:rPr>
                <a:t>东</a:t>
              </a:r>
              <a:endParaRPr lang="zh-CN" altLang="en-US" sz="9600" b="1" dirty="0">
                <a:solidFill>
                  <a:srgbClr val="0000FF"/>
                </a:solidFill>
                <a:ea typeface="楷体_GB2312" pitchFamily="49" charset="-122"/>
              </a:endParaRPr>
            </a:p>
          </p:txBody>
        </p:sp>
        <p:sp>
          <p:nvSpPr>
            <p:cNvPr id="7183" name="Text Box 56"/>
            <p:cNvSpPr txBox="1">
              <a:spLocks noChangeArrowheads="1"/>
            </p:cNvSpPr>
            <p:nvPr/>
          </p:nvSpPr>
          <p:spPr bwMode="auto">
            <a:xfrm>
              <a:off x="0" y="0"/>
              <a:ext cx="681" cy="10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9600" b="1" dirty="0">
                  <a:solidFill>
                    <a:srgbClr val="0000FF"/>
                  </a:solidFill>
                  <a:ea typeface="楷体_GB2312" pitchFamily="49" charset="-122"/>
                </a:rPr>
                <a:t>西</a:t>
              </a:r>
              <a:endParaRPr lang="zh-CN" altLang="en-US" sz="9600" b="1" dirty="0">
                <a:solidFill>
                  <a:srgbClr val="0000FF"/>
                </a:solidFill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137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1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0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千图PPT彼岸天：ID 8661124矩形 5"/>
          <p:cNvSpPr/>
          <p:nvPr>
            <p:custDataLst>
              <p:tags r:id="rId1"/>
            </p:custDataLst>
          </p:nvPr>
        </p:nvSpPr>
        <p:spPr>
          <a:xfrm>
            <a:off x="0" y="5698838"/>
            <a:ext cx="12192000" cy="49243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  <p:grpSp>
        <p:nvGrpSpPr>
          <p:cNvPr id="2" name="千图PPT彼岸天：ID 8661124组合 1"/>
          <p:cNvGrpSpPr/>
          <p:nvPr>
            <p:custDataLst>
              <p:tags r:id="rId2"/>
            </p:custDataLst>
          </p:nvPr>
        </p:nvGrpSpPr>
        <p:grpSpPr>
          <a:xfrm>
            <a:off x="628626" y="1706127"/>
            <a:ext cx="4937780" cy="4396224"/>
            <a:chOff x="628624" y="1706126"/>
            <a:chExt cx="4937780" cy="4396224"/>
          </a:xfrm>
        </p:grpSpPr>
        <p:sp>
          <p:nvSpPr>
            <p:cNvPr id="4" name="矩形: 圆角 3"/>
            <p:cNvSpPr/>
            <p:nvPr/>
          </p:nvSpPr>
          <p:spPr>
            <a:xfrm>
              <a:off x="628624" y="1706126"/>
              <a:ext cx="4937780" cy="3617199"/>
            </a:xfrm>
            <a:prstGeom prst="roundRect">
              <a:avLst>
                <a:gd name="adj" fmla="val 844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梯形 6"/>
            <p:cNvSpPr/>
            <p:nvPr/>
          </p:nvSpPr>
          <p:spPr>
            <a:xfrm>
              <a:off x="2742888" y="5323325"/>
              <a:ext cx="699767" cy="598036"/>
            </a:xfrm>
            <a:prstGeom prst="trapezoid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8" name="椭圆 7"/>
            <p:cNvSpPr/>
            <p:nvPr/>
          </p:nvSpPr>
          <p:spPr>
            <a:xfrm>
              <a:off x="2979920" y="1818359"/>
              <a:ext cx="89695" cy="89695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9" name="矩形: 圆顶角 8"/>
            <p:cNvSpPr/>
            <p:nvPr/>
          </p:nvSpPr>
          <p:spPr>
            <a:xfrm>
              <a:off x="2349821" y="5921361"/>
              <a:ext cx="1485900" cy="180989"/>
            </a:xfrm>
            <a:prstGeom prst="round2SameRect">
              <a:avLst>
                <a:gd name="adj1" fmla="val 40349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0" name="泪滴形 9"/>
            <p:cNvSpPr/>
            <p:nvPr/>
          </p:nvSpPr>
          <p:spPr>
            <a:xfrm>
              <a:off x="2924504" y="4810300"/>
              <a:ext cx="283516" cy="283516"/>
            </a:xfrm>
            <a:prstGeom prst="teardrop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</p:grpSp>
      <p:sp>
        <p:nvSpPr>
          <p:cNvPr id="14" name="千图PPT彼岸天：ID 8661124文本框 18"/>
          <p:cNvSpPr txBox="1"/>
          <p:nvPr>
            <p:custDataLst>
              <p:tags r:id="rId3"/>
            </p:custDataLst>
          </p:nvPr>
        </p:nvSpPr>
        <p:spPr>
          <a:xfrm>
            <a:off x="6288021" y="452669"/>
            <a:ext cx="5903979" cy="5184576"/>
          </a:xfrm>
          <a:prstGeom prst="rect">
            <a:avLst/>
          </a:prstGeom>
          <a:noFill/>
        </p:spPr>
        <p:txBody>
          <a:bodyPr wrap="square" lIns="0" tIns="0" rIns="0" bIns="0" anchor="b" anchorCtr="1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美国独立后，经济发展迅速，领土不断扩张。到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世纪中期，北方完成了工业革命，工业生产居世界第四位，南方却以棉花种植园经济为主，大量使用黑奴劳动。</a:t>
            </a:r>
            <a:endParaRPr lang="zh-CN" altLang="en-US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千图PPT彼岸天：ID 8661124任意多边形 11"/>
          <p:cNvSpPr/>
          <p:nvPr>
            <p:custDataLst>
              <p:tags r:id="rId4"/>
            </p:custDataLst>
          </p:nvPr>
        </p:nvSpPr>
        <p:spPr bwMode="auto">
          <a:xfrm rot="1702189">
            <a:off x="4943303" y="1161587"/>
            <a:ext cx="705824" cy="580123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91436" tIns="45718" rIns="91436" bIns="45718" anchor="ctr"/>
          <a:lstStyle/>
          <a:p>
            <a:pPr algn="ctr"/>
          </a:p>
        </p:txBody>
      </p:sp>
      <p:sp>
        <p:nvSpPr>
          <p:cNvPr id="15" name="文本占位符 5"/>
          <p:cNvSpPr txBox="1">
            <a:spLocks noChangeArrowheads="1"/>
          </p:cNvSpPr>
          <p:nvPr/>
        </p:nvSpPr>
        <p:spPr>
          <a:xfrm>
            <a:off x="335360" y="452669"/>
            <a:ext cx="3552395" cy="67207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298" name="Picture 2" descr="http://i2.w.yun.hjfile.cn/k12tiku/knowledge/d64374b00471f1affff11b2cf44d2f2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7381" y="1700808"/>
            <a:ext cx="5039883" cy="3648405"/>
          </a:xfrm>
          <a:prstGeom prst="rect">
            <a:avLst/>
          </a:prstGeom>
          <a:noFill/>
        </p:spPr>
      </p:pic>
      <p:sp>
        <p:nvSpPr>
          <p:cNvPr id="11" name="千图PPT彼岸天：ID 8661124椭圆形标注 10"/>
          <p:cNvSpPr/>
          <p:nvPr>
            <p:custDataLst>
              <p:tags r:id="rId6"/>
            </p:custDataLst>
          </p:nvPr>
        </p:nvSpPr>
        <p:spPr>
          <a:xfrm rot="1702189">
            <a:off x="4695122" y="710905"/>
            <a:ext cx="1423988" cy="1333500"/>
          </a:xfrm>
          <a:prstGeom prst="wedgeEllipseCallout">
            <a:avLst>
              <a:gd name="adj1" fmla="val 70"/>
              <a:gd name="adj2" fmla="val 61250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529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 rot="21128692">
            <a:off x="6158056" y="4881448"/>
            <a:ext cx="4704523" cy="12618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南方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种植园奴隶制经济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图片 11267" descr="图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35360" y="3429000"/>
            <a:ext cx="5184576" cy="2851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3979" y="1892830"/>
            <a:ext cx="6288021" cy="2486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Box 17"/>
          <p:cNvSpPr txBox="1"/>
          <p:nvPr/>
        </p:nvSpPr>
        <p:spPr>
          <a:xfrm rot="559604">
            <a:off x="2614612" y="2186773"/>
            <a:ext cx="4852771" cy="12618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北方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资本主义工商业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2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5" grpId="0" animBg="1"/>
      <p:bldP spid="12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431372" y="932724"/>
            <a:ext cx="5262033" cy="59901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121917" tIns="60958" rIns="121917" bIns="60958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北方工厂老板：汤姆</a:t>
            </a:r>
            <a:endParaRPr lang="zh-CN" altLang="en-US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7" name="Rectangle 9"/>
          <p:cNvSpPr>
            <a:spLocks noChangeArrowheads="1"/>
          </p:cNvSpPr>
          <p:nvPr/>
        </p:nvSpPr>
        <p:spPr bwMode="auto">
          <a:xfrm>
            <a:off x="527381" y="1700808"/>
            <a:ext cx="4992555" cy="1056117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itchFamily="2" charset="-122"/>
              </a:rPr>
              <a:t>你们老是把我们急需的棉花（原料）运到英国去卖！</a:t>
            </a:r>
            <a:endParaRPr lang="zh-CN" altLang="en-US" sz="3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8" name="Rectangle 12"/>
          <p:cNvSpPr>
            <a:spLocks noChangeArrowheads="1"/>
          </p:cNvSpPr>
          <p:nvPr/>
        </p:nvSpPr>
        <p:spPr bwMode="auto">
          <a:xfrm>
            <a:off x="527381" y="2852937"/>
            <a:ext cx="4943872" cy="1051553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itchFamily="2" charset="-122"/>
              </a:rPr>
              <a:t>你们老是进口英国货，我们的产品没市场！！</a:t>
            </a:r>
            <a:endParaRPr lang="zh-CN" altLang="en-US" sz="2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9" name="Rectangle 113"/>
          <p:cNvSpPr>
            <a:spLocks noChangeArrowheads="1"/>
          </p:cNvSpPr>
          <p:nvPr/>
        </p:nvSpPr>
        <p:spPr bwMode="auto">
          <a:xfrm>
            <a:off x="527381" y="5157192"/>
            <a:ext cx="4992555" cy="1344149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itchFamily="2" charset="-122"/>
              </a:rPr>
              <a:t>我的新工厂严重缺人！给可怜的奴隶自由吧！让他们来我这儿工作！</a:t>
            </a:r>
            <a:endParaRPr lang="zh-CN" altLang="en-US" sz="19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0" name="Rectangle 106"/>
          <p:cNvSpPr>
            <a:spLocks noChangeArrowheads="1"/>
          </p:cNvSpPr>
          <p:nvPr/>
        </p:nvSpPr>
        <p:spPr bwMode="auto">
          <a:xfrm>
            <a:off x="431371" y="4005064"/>
            <a:ext cx="4992555" cy="1056117"/>
          </a:xfrm>
          <a:prstGeom prst="rect">
            <a:avLst/>
          </a:prstGeom>
          <a:solidFill>
            <a:srgbClr val="DBEEF4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中宋" pitchFamily="2" charset="-122"/>
              </a:rPr>
              <a:t>决不能再把一寸土地留给奴隶制！</a:t>
            </a:r>
            <a:endParaRPr lang="zh-CN" altLang="en-US" sz="21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1" name="Rectangle 117"/>
          <p:cNvSpPr>
            <a:spLocks noChangeArrowheads="1"/>
          </p:cNvSpPr>
          <p:nvPr/>
        </p:nvSpPr>
        <p:spPr bwMode="auto">
          <a:xfrm>
            <a:off x="6839794" y="5146435"/>
            <a:ext cx="5154984" cy="1248137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解放了黑奴谁给我干活？你敢动奴隶制，我就跟你拼了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2" name="Rectangle 110"/>
          <p:cNvSpPr>
            <a:spLocks noChangeArrowheads="1"/>
          </p:cNvSpPr>
          <p:nvPr/>
        </p:nvSpPr>
        <p:spPr bwMode="auto">
          <a:xfrm>
            <a:off x="6959600" y="3717032"/>
            <a:ext cx="4906085" cy="1238251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让广阔的西部都成为我们的种植园吧！！</a:t>
            </a:r>
            <a:endParaRPr lang="zh-CN" altLang="en-US" sz="21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3" name="Rectangle 14"/>
          <p:cNvSpPr>
            <a:spLocks noChangeArrowheads="1"/>
          </p:cNvSpPr>
          <p:nvPr/>
        </p:nvSpPr>
        <p:spPr bwMode="auto">
          <a:xfrm>
            <a:off x="6959600" y="2852936"/>
            <a:ext cx="4512997" cy="672075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英国货，物美价廉哪！</a:t>
            </a:r>
            <a:endParaRPr lang="zh-CN" altLang="en-US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endParaRPr lang="en-US" altLang="zh-CN" sz="3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4" name="Rectangle 11"/>
          <p:cNvSpPr>
            <a:spLocks noChangeArrowheads="1"/>
          </p:cNvSpPr>
          <p:nvPr/>
        </p:nvSpPr>
        <p:spPr bwMode="auto">
          <a:xfrm>
            <a:off x="6820349" y="1850316"/>
            <a:ext cx="5077610" cy="811724"/>
          </a:xfrm>
          <a:prstGeom prst="rect">
            <a:avLst/>
          </a:prstGeom>
          <a:solidFill>
            <a:schemeClr val="bg1"/>
          </a:solidFill>
          <a:ln w="76200">
            <a:solidFill>
              <a:srgbClr val="A6A6A6"/>
            </a:solidFill>
            <a:miter lim="800000"/>
          </a:ln>
        </p:spPr>
        <p:txBody>
          <a:bodyPr lIns="121917" tIns="60958" rIns="121917" bIns="60958"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谁叫你们出不起更高的价钱？</a:t>
            </a:r>
            <a:endParaRPr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5" name="Rectangle 8"/>
          <p:cNvSpPr>
            <a:spLocks noChangeArrowheads="1"/>
          </p:cNvSpPr>
          <p:nvPr/>
        </p:nvSpPr>
        <p:spPr bwMode="auto">
          <a:xfrm>
            <a:off x="6885600" y="1103230"/>
            <a:ext cx="5139267" cy="5715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lIns="121917" tIns="60958" rIns="121917" bIns="60958"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3700" b="1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南方种植园主：杰瑞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30" name="Oval 60"/>
          <p:cNvSpPr>
            <a:spLocks noChangeArrowheads="1"/>
          </p:cNvSpPr>
          <p:nvPr/>
        </p:nvSpPr>
        <p:spPr bwMode="auto">
          <a:xfrm>
            <a:off x="1103445" y="5541235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1" name="Oval 61"/>
          <p:cNvSpPr>
            <a:spLocks noChangeArrowheads="1"/>
          </p:cNvSpPr>
          <p:nvPr/>
        </p:nvSpPr>
        <p:spPr bwMode="auto">
          <a:xfrm>
            <a:off x="1199456" y="2180862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2" name="Oval 62"/>
          <p:cNvSpPr>
            <a:spLocks noChangeArrowheads="1"/>
          </p:cNvSpPr>
          <p:nvPr/>
        </p:nvSpPr>
        <p:spPr bwMode="auto">
          <a:xfrm>
            <a:off x="2159563" y="3332990"/>
            <a:ext cx="1536171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3" name="Oval 64"/>
          <p:cNvSpPr>
            <a:spLocks noChangeArrowheads="1"/>
          </p:cNvSpPr>
          <p:nvPr/>
        </p:nvSpPr>
        <p:spPr bwMode="auto">
          <a:xfrm>
            <a:off x="3311691" y="4005065"/>
            <a:ext cx="1219200" cy="647700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3334" name="WordArt 65"/>
          <p:cNvSpPr>
            <a:spLocks noChangeArrowheads="1" noChangeShapeType="1" noTextEdit="1"/>
          </p:cNvSpPr>
          <p:nvPr/>
        </p:nvSpPr>
        <p:spPr bwMode="auto">
          <a:xfrm rot="5400000">
            <a:off x="3605742" y="3252260"/>
            <a:ext cx="5111751" cy="893233"/>
          </a:xfrm>
          <a:prstGeom prst="rect">
            <a:avLst/>
          </a:prstGeom>
        </p:spPr>
        <p:txBody>
          <a:bodyPr vert="eaVert"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b="1" kern="10" dirty="0">
                <a:ln w="9525">
                  <a:solidFill>
                    <a:srgbClr val="0000FF"/>
                  </a:solidFill>
                  <a:round/>
                </a:ln>
                <a:solidFill>
                  <a:srgbClr val="0000FF"/>
                </a:solidFill>
                <a:latin typeface="新宋体" panose="02010609030101010101" charset="-122"/>
                <a:ea typeface="新宋体" panose="02010609030101010101" charset="-122"/>
              </a:rPr>
              <a:t>矛盾具体表现在哪些方面？</a:t>
            </a:r>
            <a:endParaRPr lang="zh-CN" altLang="en-US" b="1" kern="10" dirty="0">
              <a:ln w="9525">
                <a:solidFill>
                  <a:srgbClr val="0000FF"/>
                </a:solidFill>
                <a:round/>
              </a:ln>
              <a:solidFill>
                <a:srgbClr val="0000FF"/>
              </a:solidFill>
              <a:latin typeface="新宋体" panose="02010609030101010101" charset="-122"/>
              <a:ea typeface="新宋体" panose="0201060903010101010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 animBg="1"/>
      <p:bldP spid="13331" grpId="0" animBg="1"/>
      <p:bldP spid="13332" grpId="0" animBg="1"/>
      <p:bldP spid="13333" grpId="0" animBg="1"/>
      <p:bldP spid="13334" grpId="0" animBg="1"/>
      <p:bldP spid="1333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3352800" y="3122085"/>
            <a:ext cx="5486400" cy="2211916"/>
            <a:chOff x="0" y="0"/>
            <a:chExt cx="2160" cy="1393"/>
          </a:xfrm>
        </p:grpSpPr>
        <p:sp>
          <p:nvSpPr>
            <p:cNvPr id="10289" name="Oval 3"/>
            <p:cNvSpPr>
              <a:spLocks noChangeArrowheads="1"/>
            </p:cNvSpPr>
            <p:nvPr/>
          </p:nvSpPr>
          <p:spPr bwMode="auto">
            <a:xfrm>
              <a:off x="0" y="1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90" name="Arc 4"/>
            <p:cNvSpPr/>
            <p:nvPr/>
          </p:nvSpPr>
          <p:spPr bwMode="auto">
            <a:xfrm rot="5930">
              <a:off x="336" y="0"/>
              <a:ext cx="1538" cy="288"/>
            </a:xfrm>
            <a:custGeom>
              <a:avLst/>
              <a:gdLst>
                <a:gd name="T0" fmla="*/ 0 w 41087"/>
                <a:gd name="T1" fmla="*/ 0 h 21600"/>
                <a:gd name="T2" fmla="*/ 2 w 41087"/>
                <a:gd name="T3" fmla="*/ 0 h 21600"/>
                <a:gd name="T4" fmla="*/ 1 w 41087"/>
                <a:gd name="T5" fmla="*/ 0 h 21600"/>
                <a:gd name="T6" fmla="*/ 0 60000 65536"/>
                <a:gd name="T7" fmla="*/ 0 60000 65536"/>
                <a:gd name="T8" fmla="*/ 0 60000 65536"/>
                <a:gd name="T9" fmla="*/ 0 w 41087"/>
                <a:gd name="T10" fmla="*/ 0 h 21600"/>
                <a:gd name="T11" fmla="*/ 41087 w 4108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1087" h="21600" fill="none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 extrusionOk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" name="Group 5"/>
          <p:cNvGrpSpPr/>
          <p:nvPr/>
        </p:nvGrpSpPr>
        <p:grpSpPr bwMode="auto">
          <a:xfrm>
            <a:off x="3352800" y="1678517"/>
            <a:ext cx="5283200" cy="1981200"/>
            <a:chOff x="0" y="0"/>
            <a:chExt cx="2112" cy="1248"/>
          </a:xfrm>
        </p:grpSpPr>
        <p:sp>
          <p:nvSpPr>
            <p:cNvPr id="10286" name="Oval 6"/>
            <p:cNvSpPr>
              <a:spLocks noChangeArrowheads="1"/>
            </p:cNvSpPr>
            <p:nvPr/>
          </p:nvSpPr>
          <p:spPr bwMode="auto">
            <a:xfrm>
              <a:off x="0" y="0"/>
              <a:ext cx="2112" cy="1248"/>
            </a:xfrm>
            <a:prstGeom prst="ellipse">
              <a:avLst/>
            </a:prstGeom>
            <a:solidFill>
              <a:srgbClr val="FFFFCC">
                <a:alpha val="50195"/>
              </a:srgbClr>
            </a:solidFill>
            <a:ln w="57150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87" name="Text Box 7"/>
            <p:cNvSpPr txBox="1">
              <a:spLocks noChangeArrowheads="1"/>
            </p:cNvSpPr>
            <p:nvPr/>
          </p:nvSpPr>
          <p:spPr bwMode="auto">
            <a:xfrm>
              <a:off x="768" y="96"/>
              <a:ext cx="624" cy="36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北方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88" name="Text Box 8"/>
            <p:cNvSpPr txBox="1">
              <a:spLocks noChangeArrowheads="1"/>
            </p:cNvSpPr>
            <p:nvPr/>
          </p:nvSpPr>
          <p:spPr bwMode="auto">
            <a:xfrm>
              <a:off x="432" y="432"/>
              <a:ext cx="1296" cy="368"/>
            </a:xfrm>
            <a:prstGeom prst="rect">
              <a:avLst/>
            </a:prstGeom>
            <a:solidFill>
              <a:srgbClr val="FFFFCC">
                <a:alpha val="50195"/>
              </a:srgbClr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资本主义工商业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  <a:hlinkClick r:id="rId1" action="ppaction://hlinksldjump"/>
              </a:endParaRPr>
            </a:p>
          </p:txBody>
        </p:sp>
      </p:grpSp>
      <p:grpSp>
        <p:nvGrpSpPr>
          <p:cNvPr id="4" name="Group 9"/>
          <p:cNvGrpSpPr/>
          <p:nvPr/>
        </p:nvGrpSpPr>
        <p:grpSpPr bwMode="auto">
          <a:xfrm>
            <a:off x="3657600" y="3733801"/>
            <a:ext cx="4572000" cy="1041401"/>
            <a:chOff x="0" y="0"/>
            <a:chExt cx="1680" cy="656"/>
          </a:xfrm>
        </p:grpSpPr>
        <p:sp>
          <p:nvSpPr>
            <p:cNvPr id="10284" name="Text Box 10"/>
            <p:cNvSpPr txBox="1">
              <a:spLocks noChangeArrowheads="1"/>
            </p:cNvSpPr>
            <p:nvPr/>
          </p:nvSpPr>
          <p:spPr bwMode="auto">
            <a:xfrm>
              <a:off x="528" y="0"/>
              <a:ext cx="576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黑体" panose="02010609060101010101" charset="-122"/>
                </a:rPr>
                <a:t>  </a:t>
              </a: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南方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85" name="Text Box 11"/>
            <p:cNvSpPr txBox="1">
              <a:spLocks noChangeArrowheads="1"/>
            </p:cNvSpPr>
            <p:nvPr/>
          </p:nvSpPr>
          <p:spPr bwMode="auto">
            <a:xfrm>
              <a:off x="0" y="288"/>
              <a:ext cx="168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黑体" panose="02010609060101010101" charset="-122"/>
                </a:rPr>
                <a:t>     </a:t>
              </a: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奴隶制种植园经济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  <a:hlinkClick r:id="rId2" action="ppaction://hlinksldjump"/>
              </a:endParaRPr>
            </a:p>
          </p:txBody>
        </p:sp>
      </p:grpSp>
      <p:grpSp>
        <p:nvGrpSpPr>
          <p:cNvPr id="5" name="Group 12"/>
          <p:cNvGrpSpPr/>
          <p:nvPr/>
        </p:nvGrpSpPr>
        <p:grpSpPr bwMode="auto">
          <a:xfrm>
            <a:off x="1828800" y="4953000"/>
            <a:ext cx="2360083" cy="1534561"/>
            <a:chOff x="0" y="0"/>
            <a:chExt cx="1115" cy="966"/>
          </a:xfrm>
        </p:grpSpPr>
        <p:sp>
          <p:nvSpPr>
            <p:cNvPr id="10282" name="Text Box 13"/>
            <p:cNvSpPr txBox="1">
              <a:spLocks noChangeArrowheads="1"/>
            </p:cNvSpPr>
            <p:nvPr/>
          </p:nvSpPr>
          <p:spPr bwMode="auto">
            <a:xfrm>
              <a:off x="0" y="288"/>
              <a:ext cx="1115" cy="6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输出棉花、工业原料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83" name="Line 14"/>
            <p:cNvSpPr>
              <a:spLocks noChangeShapeType="1"/>
            </p:cNvSpPr>
            <p:nvPr/>
          </p:nvSpPr>
          <p:spPr bwMode="auto">
            <a:xfrm flipH="1">
              <a:off x="576" y="0"/>
              <a:ext cx="432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15"/>
          <p:cNvGrpSpPr/>
          <p:nvPr/>
        </p:nvGrpSpPr>
        <p:grpSpPr bwMode="auto">
          <a:xfrm>
            <a:off x="911424" y="1700808"/>
            <a:ext cx="2844800" cy="914400"/>
            <a:chOff x="0" y="0"/>
            <a:chExt cx="1008" cy="576"/>
          </a:xfrm>
        </p:grpSpPr>
        <p:sp>
          <p:nvSpPr>
            <p:cNvPr id="10280" name="Text Box 16"/>
            <p:cNvSpPr txBox="1">
              <a:spLocks noChangeArrowheads="1"/>
            </p:cNvSpPr>
            <p:nvPr/>
          </p:nvSpPr>
          <p:spPr bwMode="auto">
            <a:xfrm>
              <a:off x="0" y="0"/>
              <a:ext cx="1008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缺工业原料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81" name="Line 17"/>
            <p:cNvSpPr>
              <a:spLocks noChangeShapeType="1"/>
            </p:cNvSpPr>
            <p:nvPr/>
          </p:nvSpPr>
          <p:spPr bwMode="auto">
            <a:xfrm>
              <a:off x="576" y="240"/>
              <a:ext cx="288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18"/>
          <p:cNvGrpSpPr/>
          <p:nvPr/>
        </p:nvGrpSpPr>
        <p:grpSpPr bwMode="auto">
          <a:xfrm>
            <a:off x="5135033" y="5314951"/>
            <a:ext cx="2336800" cy="1193799"/>
            <a:chOff x="0" y="0"/>
            <a:chExt cx="960" cy="752"/>
          </a:xfrm>
        </p:grpSpPr>
        <p:sp>
          <p:nvSpPr>
            <p:cNvPr id="10278" name="Text Box 19"/>
            <p:cNvSpPr txBox="1">
              <a:spLocks noChangeArrowheads="1"/>
            </p:cNvSpPr>
            <p:nvPr/>
          </p:nvSpPr>
          <p:spPr bwMode="auto">
            <a:xfrm>
              <a:off x="0" y="384"/>
              <a:ext cx="96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输入工业品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79" name="Line 20"/>
            <p:cNvSpPr>
              <a:spLocks noChangeShapeType="1"/>
            </p:cNvSpPr>
            <p:nvPr/>
          </p:nvSpPr>
          <p:spPr bwMode="auto">
            <a:xfrm>
              <a:off x="432" y="0"/>
              <a:ext cx="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21"/>
          <p:cNvGrpSpPr/>
          <p:nvPr/>
        </p:nvGrpSpPr>
        <p:grpSpPr bwMode="auto">
          <a:xfrm>
            <a:off x="4559300" y="764117"/>
            <a:ext cx="2743200" cy="914400"/>
            <a:chOff x="0" y="0"/>
            <a:chExt cx="960" cy="576"/>
          </a:xfrm>
        </p:grpSpPr>
        <p:sp>
          <p:nvSpPr>
            <p:cNvPr id="10276" name="Text Box 22"/>
            <p:cNvSpPr txBox="1">
              <a:spLocks noChangeArrowheads="1"/>
            </p:cNvSpPr>
            <p:nvPr/>
          </p:nvSpPr>
          <p:spPr bwMode="auto">
            <a:xfrm>
              <a:off x="0" y="0"/>
              <a:ext cx="96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缺销售市场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77" name="Line 23"/>
            <p:cNvSpPr>
              <a:spLocks noChangeShapeType="1"/>
            </p:cNvSpPr>
            <p:nvPr/>
          </p:nvSpPr>
          <p:spPr bwMode="auto">
            <a:xfrm>
              <a:off x="480" y="240"/>
              <a:ext cx="0" cy="3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24"/>
          <p:cNvGrpSpPr/>
          <p:nvPr/>
        </p:nvGrpSpPr>
        <p:grpSpPr bwMode="auto">
          <a:xfrm>
            <a:off x="8208433" y="4946651"/>
            <a:ext cx="3251200" cy="1346199"/>
            <a:chOff x="0" y="0"/>
            <a:chExt cx="1440" cy="848"/>
          </a:xfrm>
        </p:grpSpPr>
        <p:sp>
          <p:nvSpPr>
            <p:cNvPr id="10274" name="Text Box 25"/>
            <p:cNvSpPr txBox="1">
              <a:spLocks noChangeArrowheads="1"/>
            </p:cNvSpPr>
            <p:nvPr/>
          </p:nvSpPr>
          <p:spPr bwMode="auto">
            <a:xfrm>
              <a:off x="0" y="480"/>
              <a:ext cx="144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占有大量劳动力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75" name="Line 26"/>
            <p:cNvSpPr>
              <a:spLocks noChangeShapeType="1"/>
            </p:cNvSpPr>
            <p:nvPr/>
          </p:nvSpPr>
          <p:spPr bwMode="auto">
            <a:xfrm>
              <a:off x="0" y="0"/>
              <a:ext cx="336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27"/>
          <p:cNvGrpSpPr/>
          <p:nvPr/>
        </p:nvGrpSpPr>
        <p:grpSpPr bwMode="auto">
          <a:xfrm>
            <a:off x="8015817" y="1151467"/>
            <a:ext cx="3251200" cy="838200"/>
            <a:chOff x="0" y="0"/>
            <a:chExt cx="1392" cy="528"/>
          </a:xfrm>
        </p:grpSpPr>
        <p:sp>
          <p:nvSpPr>
            <p:cNvPr id="10272" name="Text Box 28"/>
            <p:cNvSpPr txBox="1">
              <a:spLocks noChangeArrowheads="1"/>
            </p:cNvSpPr>
            <p:nvPr/>
          </p:nvSpPr>
          <p:spPr bwMode="auto">
            <a:xfrm>
              <a:off x="48" y="0"/>
              <a:ext cx="1344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缺自由劳动力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10273" name="Line 29"/>
            <p:cNvSpPr>
              <a:spLocks noChangeShapeType="1"/>
            </p:cNvSpPr>
            <p:nvPr/>
          </p:nvSpPr>
          <p:spPr bwMode="auto">
            <a:xfrm flipV="1">
              <a:off x="0" y="240"/>
              <a:ext cx="384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30"/>
          <p:cNvGrpSpPr/>
          <p:nvPr/>
        </p:nvGrpSpPr>
        <p:grpSpPr bwMode="auto">
          <a:xfrm>
            <a:off x="6807200" y="2971801"/>
            <a:ext cx="3149600" cy="584201"/>
            <a:chOff x="0" y="0"/>
            <a:chExt cx="1488" cy="368"/>
          </a:xfrm>
        </p:grpSpPr>
        <p:sp>
          <p:nvSpPr>
            <p:cNvPr id="10270" name="Line 31"/>
            <p:cNvSpPr>
              <a:spLocks noChangeShapeType="1"/>
            </p:cNvSpPr>
            <p:nvPr/>
          </p:nvSpPr>
          <p:spPr bwMode="auto">
            <a:xfrm>
              <a:off x="0" y="288"/>
              <a:ext cx="148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1" name="Text Box 32"/>
            <p:cNvSpPr txBox="1">
              <a:spLocks noChangeArrowheads="1"/>
            </p:cNvSpPr>
            <p:nvPr/>
          </p:nvSpPr>
          <p:spPr bwMode="auto">
            <a:xfrm>
              <a:off x="768" y="0"/>
              <a:ext cx="720" cy="3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charset="-122"/>
                </a:rPr>
                <a:t>结果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</p:grpSp>
      <p:grpSp>
        <p:nvGrpSpPr>
          <p:cNvPr id="12" name="Group 33"/>
          <p:cNvGrpSpPr/>
          <p:nvPr/>
        </p:nvGrpSpPr>
        <p:grpSpPr bwMode="auto">
          <a:xfrm>
            <a:off x="9448800" y="2667000"/>
            <a:ext cx="2641600" cy="1524000"/>
            <a:chOff x="0" y="0"/>
            <a:chExt cx="1248" cy="960"/>
          </a:xfrm>
        </p:grpSpPr>
        <p:sp>
          <p:nvSpPr>
            <p:cNvPr id="10268" name="AutoShape 34"/>
            <p:cNvSpPr>
              <a:spLocks noChangeArrowheads="1"/>
            </p:cNvSpPr>
            <p:nvPr/>
          </p:nvSpPr>
          <p:spPr bwMode="auto">
            <a:xfrm>
              <a:off x="0" y="0"/>
              <a:ext cx="1248" cy="960"/>
            </a:xfrm>
            <a:prstGeom prst="irregularSeal2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69" name="Text Box 35"/>
            <p:cNvSpPr txBox="1">
              <a:spLocks noChangeArrowheads="1"/>
            </p:cNvSpPr>
            <p:nvPr/>
          </p:nvSpPr>
          <p:spPr bwMode="auto">
            <a:xfrm>
              <a:off x="192" y="240"/>
              <a:ext cx="864" cy="57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53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内战</a:t>
              </a:r>
              <a:endParaRPr lang="zh-CN" altLang="en-US" sz="53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</p:grpSp>
      <p:sp>
        <p:nvSpPr>
          <p:cNvPr id="98340" name="Text Box 36"/>
          <p:cNvSpPr txBox="1">
            <a:spLocks noChangeArrowheads="1"/>
          </p:cNvSpPr>
          <p:nvPr/>
        </p:nvSpPr>
        <p:spPr bwMode="auto">
          <a:xfrm>
            <a:off x="5486400" y="3124201"/>
            <a:ext cx="1320800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charset="-122"/>
              </a:rPr>
              <a:t>矛盾</a:t>
            </a:r>
            <a:endParaRPr lang="zh-CN" altLang="en-US" sz="37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grpSp>
        <p:nvGrpSpPr>
          <p:cNvPr id="13" name="Group 37"/>
          <p:cNvGrpSpPr/>
          <p:nvPr/>
        </p:nvGrpSpPr>
        <p:grpSpPr bwMode="auto">
          <a:xfrm>
            <a:off x="719667" y="2925234"/>
            <a:ext cx="4165600" cy="1784902"/>
            <a:chOff x="0" y="0"/>
            <a:chExt cx="1968" cy="1125"/>
          </a:xfrm>
        </p:grpSpPr>
        <p:sp>
          <p:nvSpPr>
            <p:cNvPr id="10266" name="Text Box 38"/>
            <p:cNvSpPr txBox="1">
              <a:spLocks noChangeArrowheads="1"/>
            </p:cNvSpPr>
            <p:nvPr/>
          </p:nvSpPr>
          <p:spPr bwMode="auto">
            <a:xfrm>
              <a:off x="0" y="0"/>
              <a:ext cx="1056" cy="1125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7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奴隶制的存废问题</a:t>
              </a:r>
              <a:endParaRPr lang="zh-CN" altLang="en-US" sz="37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charset="-122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ea typeface="宋体" panose="02010600030101010101" pitchFamily="2" charset="-122"/>
                </a:rPr>
                <a:t>   </a:t>
              </a:r>
              <a:r>
                <a:rPr lang="en-US" altLang="zh-CN" sz="2400" b="1" dirty="0">
                  <a:ea typeface="宋体" panose="02010600030101010101" pitchFamily="2" charset="-122"/>
                </a:rPr>
                <a:t>( </a:t>
              </a:r>
              <a:r>
                <a:rPr lang="zh-CN" altLang="en-US" sz="2400" b="1" dirty="0">
                  <a:ea typeface="宋体" panose="02010600030101010101" pitchFamily="2" charset="-122"/>
                </a:rPr>
                <a:t>劳动力</a:t>
              </a:r>
              <a:r>
                <a:rPr lang="en-US" altLang="zh-CN" sz="2400" b="1" dirty="0">
                  <a:ea typeface="宋体" panose="02010600030101010101" pitchFamily="2" charset="-122"/>
                </a:rPr>
                <a:t>)</a:t>
              </a:r>
              <a:endParaRPr lang="en-US" altLang="zh-CN" sz="2400" b="1" dirty="0">
                <a:ea typeface="宋体" panose="02010600030101010101" pitchFamily="2" charset="-122"/>
              </a:endParaRPr>
            </a:p>
          </p:txBody>
        </p:sp>
        <p:sp>
          <p:nvSpPr>
            <p:cNvPr id="10267" name="Line 39"/>
            <p:cNvSpPr>
              <a:spLocks noChangeShapeType="1"/>
            </p:cNvSpPr>
            <p:nvPr/>
          </p:nvSpPr>
          <p:spPr bwMode="auto">
            <a:xfrm flipV="1">
              <a:off x="1008" y="288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5" name="Picture 40" descr="OOOPIC_byld8_2009060689185cc21b21741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408" b="16408"/>
          <a:stretch>
            <a:fillRect/>
          </a:stretch>
        </p:blipFill>
        <p:spPr bwMode="auto">
          <a:xfrm>
            <a:off x="-285751" y="4953001"/>
            <a:ext cx="251883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3552395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14" name="组合 42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44" name="矩形 4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5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8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8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40" grpId="0" autoUpdateAnimBg="0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4" name="PA_椭圆 1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807968" y="2948948"/>
            <a:ext cx="1432984" cy="143342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91438" tIns="45719" rIns="91438" bIns="45719"/>
          <a:lstStyle/>
          <a:p>
            <a:pPr defTabSz="1218565"/>
            <a:endParaRPr lang="zh-CN" altLang="en-US" sz="2400" dirty="0">
              <a:solidFill>
                <a:srgbClr val="333333"/>
              </a:solidFill>
              <a:latin typeface="Calibri" panose="020F0502020204030204"/>
            </a:endParaRPr>
          </a:p>
        </p:txBody>
      </p:sp>
      <p:sp>
        <p:nvSpPr>
          <p:cNvPr id="18453" name="PA_矩形 2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979" y="3140968"/>
            <a:ext cx="1193800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8565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直接原因</a:t>
            </a:r>
            <a:endParaRPr lang="zh-CN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5" name="PA_矩形 2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19403" y="2468894"/>
            <a:ext cx="508846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1860</a:t>
            </a:r>
            <a:r>
              <a:rPr lang="zh-CN" altLang="en-US" sz="3200" b="1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年，主张限制奴隶制的林肯当选为美国总统</a:t>
            </a:r>
            <a:endParaRPr lang="en-US" altLang="zh-CN" sz="3200" b="1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57" name="PA_矩形 2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19403" y="4197086"/>
            <a:ext cx="508846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8565"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不久，南方</a:t>
            </a:r>
            <a:r>
              <a:rPr lang="en-US" altLang="zh-CN" sz="32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个州宣布退出联邦，成立 “</a:t>
            </a:r>
            <a:r>
              <a:rPr lang="zh-CN" altLang="en-US" sz="32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南部联盟</a:t>
            </a:r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en-US" altLang="zh-CN" sz="3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32" name="文本框 12"/>
          <p:cNvSpPr>
            <a:spLocks noChangeArrowheads="1"/>
          </p:cNvSpPr>
          <p:nvPr/>
        </p:nvSpPr>
        <p:spPr bwMode="auto">
          <a:xfrm>
            <a:off x="5519937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原因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3" name="直接连接符 32"/>
          <p:cNvSpPr>
            <a:spLocks noChangeShapeType="1"/>
          </p:cNvSpPr>
          <p:nvPr/>
        </p:nvSpPr>
        <p:spPr bwMode="auto">
          <a:xfrm>
            <a:off x="7248128" y="1508787"/>
            <a:ext cx="4504661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8592277" y="5445225"/>
            <a:ext cx="1887696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林肯上台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83970" name="Picture 2" descr="http://p1.so.qhimgs1.com/t011eb10570edf7a36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32171" y="1988841"/>
            <a:ext cx="3748060" cy="3242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组合 11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3" name="矩形 12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4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59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0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1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(-#ppt_w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5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-#ppt_h/2*cos(ppt_r/180*pi)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6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-(-#ppt_h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6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-(-#ppt_w)*((1.5-1.5*$)^2-(1.5-1.5*$)^3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8397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 animBg="1"/>
      <p:bldP spid="18444" grpId="1" animBg="1"/>
      <p:bldP spid="18453" grpId="0"/>
      <p:bldP spid="18453" grpId="1"/>
      <p:bldP spid="18455" grpId="0"/>
      <p:bldP spid="18455" grpId="1"/>
      <p:bldP spid="18457" grpId="0" animBg="1" autoUpdateAnimBg="0"/>
      <p:bldP spid="18457" grpId="1" animBg="1" autoUpdateAnimBg="0"/>
      <p:bldP spid="31" grpId="0" animBg="1"/>
      <p:bldP spid="32" grpId="0"/>
      <p:bldP spid="33" grpId="0" animBg="1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8" descr="lhead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1371" y="1892830"/>
            <a:ext cx="3162300" cy="3141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198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183188" y="549275"/>
            <a:ext cx="7008812" cy="931863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zh-CN" altLang="en-US" sz="48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</a:t>
            </a:r>
            <a:endParaRPr lang="zh-CN" altLang="en-US" sz="48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91744" y="1508787"/>
            <a:ext cx="8160907" cy="30315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>
            <a:spAutoFit/>
          </a:bodyPr>
          <a:lstStyle/>
          <a:p>
            <a:pPr algn="just" eaLnBrk="0" hangingPunct="0"/>
            <a:r>
              <a:rPr lang="zh-CN" altLang="en-US" sz="27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人物简介：</a:t>
            </a:r>
            <a:endParaRPr lang="en-US" altLang="zh-CN" sz="27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共和党人，美国政治家、思想家、战略家，黑人奴隶制的废除者。第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任美国总统，其任总统期间，美国爆发内战，史称南北战争，林肯坚决反对国家分裂。林肯击败了南方分离势力，维护了美利坚联邦及其领土上不分人种、人人生而平等的权利。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日，内战结束后不久，林肯在华盛顿福特剧院被同情南方的演员约翰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威尔克斯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布斯杀害。林肯是第一个遭遇刺杀的美国总统，也是首位共和党籍总统，多次被评价为最伟大的总统。</a:t>
            </a:r>
            <a:endParaRPr lang="zh-CN" altLang="en-US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9404" y="5349214"/>
            <a:ext cx="2799799" cy="615549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亚伯拉罕</a:t>
            </a:r>
            <a:r>
              <a:rPr lang="en-US" altLang="zh-CN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.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林肯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412776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1" name="Picture 27" descr="d061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5349213"/>
            <a:ext cx="1136649" cy="112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6" grpId="0" animBg="1" build="p"/>
      <p:bldP spid="7" grpId="0" animBg="1"/>
      <p:bldP spid="9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7" descr="279"/>
          <p:cNvPicPr>
            <a:picLocks noChangeAspect="1" noChangeArrowheads="1"/>
          </p:cNvPicPr>
          <p:nvPr/>
        </p:nvPicPr>
        <p:blipFill>
          <a:blip r:embed="rId1" cstate="print"/>
          <a:srcRect t="13252" b="19821"/>
          <a:stretch>
            <a:fillRect/>
          </a:stretch>
        </p:blipFill>
        <p:spPr bwMode="auto">
          <a:xfrm>
            <a:off x="239350" y="1988840"/>
            <a:ext cx="7104789" cy="41284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7728182" y="1892830"/>
            <a:ext cx="3936437" cy="436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开始：</a:t>
            </a:r>
            <a:r>
              <a:rPr lang="en-US" altLang="zh-CN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1861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月，南方军队挑起战争，美国内战爆发，史称“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南北战争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7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239349" y="5061182"/>
            <a:ext cx="3168352" cy="12721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战争初期北方失利的原因</a:t>
            </a:r>
            <a:endParaRPr lang="zh-CN" altLang="en-US" sz="3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3215680" y="5157193"/>
            <a:ext cx="8736971" cy="1261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、南方</a:t>
            </a:r>
            <a:r>
              <a:rPr lang="zh-CN" altLang="en-US" sz="37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军队蓄谋已久，早有准备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、缺乏优秀将领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3499" name="Picture 11" descr="南方联邦军队的灵魂人物-罗伯特-E-李，战前他是西点军校的高才生。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15413" y="1604798"/>
            <a:ext cx="3071912" cy="267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500" name="Picture 12" descr="南方的士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2277" y="1892830"/>
            <a:ext cx="2922619" cy="28167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3983766" y="1796819"/>
            <a:ext cx="5856817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南方军队名将云集</a:t>
            </a:r>
            <a:r>
              <a:rPr lang="en-US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503" name="Text Box 15"/>
          <p:cNvSpPr txBox="1">
            <a:spLocks noChangeArrowheads="1"/>
          </p:cNvSpPr>
          <p:nvPr/>
        </p:nvSpPr>
        <p:spPr bwMode="auto">
          <a:xfrm>
            <a:off x="1102785" y="4292601"/>
            <a:ext cx="7200900" cy="698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北方接连出现战略失误 </a:t>
            </a:r>
            <a:r>
              <a:rPr lang="en-US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2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4" name="矩形 13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5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3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498" grpId="0"/>
      <p:bldP spid="63502" grpId="0"/>
      <p:bldP spid="63503" grpId="0"/>
      <p:bldP spid="10" grpId="0" animBg="1"/>
      <p:bldP spid="11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1428751" y="2095501"/>
            <a:ext cx="9673167" cy="29700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如果你是林肯政府的要员，当南方挑起战争使北方陷入困境时，你应建议林肯总统：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向南方妥协    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把国家分裂成两部分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制定反击政策  </a:t>
            </a:r>
            <a:r>
              <a:rPr lang="en-US" altLang="zh-CN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37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把广大群众动员起来</a:t>
            </a:r>
            <a:endParaRPr lang="zh-CN" altLang="en-US" sz="37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4" name="左弧形箭头 14"/>
          <p:cNvSpPr>
            <a:spLocks noChangeArrowheads="1"/>
          </p:cNvSpPr>
          <p:nvPr/>
        </p:nvSpPr>
        <p:spPr bwMode="auto">
          <a:xfrm>
            <a:off x="239184" y="1843617"/>
            <a:ext cx="1056216" cy="2808816"/>
          </a:xfrm>
          <a:prstGeom prst="curvedRightArrow">
            <a:avLst>
              <a:gd name="adj1" fmla="val 25030"/>
              <a:gd name="adj2" fmla="val 49998"/>
              <a:gd name="adj3" fmla="val 25000"/>
            </a:avLst>
          </a:prstGeom>
          <a:solidFill>
            <a:schemeClr val="accent1"/>
          </a:solidFill>
          <a:ln w="25400">
            <a:solidFill>
              <a:srgbClr val="385D8A"/>
            </a:solidFill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/>
          </a:p>
        </p:txBody>
      </p:sp>
      <p:sp>
        <p:nvSpPr>
          <p:cNvPr id="17415" name="WordArt 17"/>
          <p:cNvSpPr>
            <a:spLocks noChangeArrowheads="1" noChangeShapeType="1" noTextEdit="1"/>
          </p:cNvSpPr>
          <p:nvPr/>
        </p:nvSpPr>
        <p:spPr bwMode="auto">
          <a:xfrm>
            <a:off x="8880310" y="5445224"/>
            <a:ext cx="1344084" cy="719667"/>
          </a:xfrm>
          <a:prstGeom prst="rect">
            <a:avLst/>
          </a:prstGeom>
        </p:spPr>
        <p:txBody>
          <a:bodyPr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b="1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endParaRPr lang="zh-CN" altLang="en-US" sz="4800" b="1" kern="10" dirty="0">
              <a:ln w="19050">
                <a:solidFill>
                  <a:srgbClr val="99CCFF"/>
                </a:solidFill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6" name="WordArt 18"/>
          <p:cNvSpPr>
            <a:spLocks noChangeArrowheads="1" noChangeShapeType="1" noTextEdit="1"/>
          </p:cNvSpPr>
          <p:nvPr/>
        </p:nvSpPr>
        <p:spPr bwMode="auto">
          <a:xfrm rot="5400000">
            <a:off x="-270933" y="2427817"/>
            <a:ext cx="2163233" cy="1151467"/>
          </a:xfrm>
          <a:prstGeom prst="rect">
            <a:avLst/>
          </a:prstGeom>
        </p:spPr>
        <p:txBody>
          <a:bodyPr vert="eaVert"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4800" b="1" kern="10" dirty="0">
                <a:ln w="9525">
                  <a:noFill/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  <a:endParaRPr lang="zh-CN" altLang="en-US" sz="4800" b="1" kern="10" dirty="0">
              <a:ln w="9525">
                <a:noFill/>
                <a:rou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8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9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1" name="矩形 1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 animBg="1"/>
      <p:bldP spid="17415" grpId="0" animBg="1"/>
      <p:bldP spid="17416" grpId="0" animBg="1"/>
      <p:bldP spid="17" grpId="0" animBg="1"/>
      <p:bldP spid="18" grpId="0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《宅地法》"/>
          <p:cNvPicPr>
            <a:picLocks noChangeAspect="1" noChangeArrowheads="1"/>
          </p:cNvPicPr>
          <p:nvPr/>
        </p:nvPicPr>
        <p:blipFill>
          <a:blip r:embed="rId1" cstate="print"/>
          <a:srcRect r="1004"/>
          <a:stretch>
            <a:fillRect/>
          </a:stretch>
        </p:blipFill>
        <p:spPr bwMode="auto">
          <a:xfrm>
            <a:off x="5615519" y="1604796"/>
            <a:ext cx="5970269" cy="4275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339" name="Rectangle 14"/>
          <p:cNvSpPr>
            <a:spLocks noChangeArrowheads="1"/>
          </p:cNvSpPr>
          <p:nvPr/>
        </p:nvSpPr>
        <p:spPr bwMode="auto">
          <a:xfrm>
            <a:off x="5999990" y="5491393"/>
            <a:ext cx="3852972" cy="400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1862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日颁布的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340" name="Picture 16" descr="518"/>
          <p:cNvPicPr>
            <a:picLocks noChangeAspect="1" noChangeArrowheads="1"/>
          </p:cNvPicPr>
          <p:nvPr/>
        </p:nvPicPr>
        <p:blipFill>
          <a:blip r:embed="rId2" cstate="print"/>
          <a:srcRect l="2083" t="15741" r="1297" b="21239"/>
          <a:stretch>
            <a:fillRect/>
          </a:stretch>
        </p:blipFill>
        <p:spPr bwMode="auto">
          <a:xfrm>
            <a:off x="527382" y="4293097"/>
            <a:ext cx="5185833" cy="2029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8" descr="02_clip_image034_0000"/>
          <p:cNvPicPr>
            <a:picLocks noChangeAspect="1" noChangeArrowheads="1"/>
          </p:cNvPicPr>
          <p:nvPr/>
        </p:nvPicPr>
        <p:blipFill>
          <a:blip r:embed="rId3" cstate="print"/>
          <a:srcRect l="21136"/>
          <a:stretch>
            <a:fillRect/>
          </a:stretch>
        </p:blipFill>
        <p:spPr bwMode="auto">
          <a:xfrm>
            <a:off x="1007436" y="1604797"/>
            <a:ext cx="3585633" cy="2573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72" name="Picture 20" descr="cac900fc8c398f3209244dfc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700809"/>
            <a:ext cx="12528551" cy="4364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1547168" y="2264052"/>
            <a:ext cx="9748817" cy="3431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pPr algn="ctr"/>
            <a:r>
              <a:rPr lang="en-US" altLang="zh-CN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43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凡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美国公民只要交付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美元的手续费，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即可在</a:t>
            </a:r>
            <a:r>
              <a:rPr lang="zh-CN" altLang="en-US" sz="43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西部获得一块土地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，连续耕种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五年以上，这块土地就可成为他的私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有财产。 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20" name="文本框 12"/>
          <p:cNvSpPr>
            <a:spLocks noChangeArrowheads="1"/>
          </p:cNvSpPr>
          <p:nvPr/>
        </p:nvSpPr>
        <p:spPr bwMode="auto">
          <a:xfrm>
            <a:off x="5039883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3" name="矩形 12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5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1" grpId="0"/>
      <p:bldP spid="23571" grpId="1"/>
      <p:bldP spid="19" grpId="0" animBg="1"/>
      <p:bldP spid="20" grpId="0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林肯宣读《解放黑人奴隶宣言》"/>
          <p:cNvPicPr>
            <a:picLocks noChangeAspect="1" noChangeArrowheads="1"/>
          </p:cNvPicPr>
          <p:nvPr/>
        </p:nvPicPr>
        <p:blipFill>
          <a:blip r:embed="rId1" cstate="print"/>
          <a:srcRect r="21062"/>
          <a:stretch>
            <a:fillRect/>
          </a:stretch>
        </p:blipFill>
        <p:spPr bwMode="auto">
          <a:xfrm>
            <a:off x="719667" y="1604798"/>
            <a:ext cx="5759451" cy="4351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13"/>
          <p:cNvSpPr>
            <a:spLocks noChangeArrowheads="1"/>
          </p:cNvSpPr>
          <p:nvPr/>
        </p:nvSpPr>
        <p:spPr bwMode="auto">
          <a:xfrm>
            <a:off x="1487488" y="5925278"/>
            <a:ext cx="8979363" cy="61555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121917" tIns="60958" rIns="121917" bIns="60958" anchor="ctr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1862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月，林肯颁布了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4" name="Picture 16" descr="200962411718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0150" y="1700809"/>
            <a:ext cx="3354917" cy="3314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93" name="Picture 17" descr="cac900fc8c398f3209244df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32725" y="1508787"/>
            <a:ext cx="12335935" cy="453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Rectangle 18"/>
          <p:cNvSpPr>
            <a:spLocks noChangeArrowheads="1"/>
          </p:cNvSpPr>
          <p:nvPr/>
        </p:nvSpPr>
        <p:spPr bwMode="auto">
          <a:xfrm>
            <a:off x="1524001" y="2313342"/>
            <a:ext cx="8453590" cy="29700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121917" tIns="60958" rIns="121917" bIns="60958" anchor="ctr">
            <a:spAutoFit/>
          </a:bodyPr>
          <a:lstStyle/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37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在叛乱地区</a:t>
            </a:r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）“为人占有而做奴隶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的人们都应在那时（指</a:t>
            </a:r>
            <a:r>
              <a:rPr lang="en-US" altLang="zh-CN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1863</a:t>
            </a:r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年元旦）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及以后</a:t>
            </a:r>
            <a:r>
              <a:rPr lang="zh-CN" altLang="en-US" sz="3700" b="1" dirty="0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永远获得自由</a:t>
            </a:r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 ，“合众国政府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行政部门，包括陆海军当局，将承认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并保障上述人等的自由。 ”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9" name="文本框 12"/>
          <p:cNvSpPr>
            <a:spLocks noChangeArrowheads="1"/>
          </p:cNvSpPr>
          <p:nvPr/>
        </p:nvSpPr>
        <p:spPr bwMode="auto">
          <a:xfrm>
            <a:off x="5039883" y="93272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10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2" name="矩形 1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53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  <p:bldP spid="24594" grpId="0"/>
      <p:bldP spid="24594" grpId="1"/>
      <p:bldP spid="18" grpId="0" animBg="1"/>
      <p:bldP spid="19" grpId="0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image2.sina.com.cn/jc/2004-09-23/U36P27T1D229590F3DT20040923102537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27381" y="1892830"/>
            <a:ext cx="4820227" cy="3620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1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3" name="矩形 9"/>
          <p:cNvSpPr>
            <a:spLocks noChangeArrowheads="1"/>
          </p:cNvSpPr>
          <p:nvPr/>
        </p:nvSpPr>
        <p:spPr bwMode="auto">
          <a:xfrm>
            <a:off x="5903979" y="1988840"/>
            <a:ext cx="5856651" cy="436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颁布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宅地法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</a:t>
            </a:r>
            <a:r>
              <a:rPr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：调动了农民尤其是黑人的积极性，大批黑人奴隶逃到南方，加入联邦军队。</a:t>
            </a:r>
            <a:endParaRPr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199456" y="5637246"/>
            <a:ext cx="3529171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联邦军中的黑人团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2" name="组合 11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704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15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5711958" y="2372883"/>
            <a:ext cx="5955804" cy="3431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zh-CN" altLang="en-US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随着工人、农民和黑人积极加入联邦军作战，北方的战斗力大大增强。</a:t>
            </a:r>
            <a:r>
              <a:rPr lang="en-US" altLang="zh-CN" sz="4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1863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年，战局向着有利于北方转变</a:t>
            </a:r>
            <a:r>
              <a:rPr lang="en-US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6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9" name="Picture 8" descr="200551895354112"/>
          <p:cNvPicPr>
            <a:picLocks noChangeAspect="1" noChangeArrowheads="1"/>
          </p:cNvPicPr>
          <p:nvPr/>
        </p:nvPicPr>
        <p:blipFill>
          <a:blip r:embed="rId1" cstate="print"/>
          <a:srcRect b="46259"/>
          <a:stretch>
            <a:fillRect/>
          </a:stretch>
        </p:blipFill>
        <p:spPr bwMode="auto">
          <a:xfrm>
            <a:off x="527381" y="1796819"/>
            <a:ext cx="4704523" cy="2205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10" descr="南北战争中的美国联邦正规陆军(组图2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414" y="3813043"/>
            <a:ext cx="3648405" cy="27936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组合 10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2" name="矩形 11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  <p:bldP spid="5" grpId="0" animBg="1"/>
      <p:bldP spid="6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2008091118362767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423925" y="1796819"/>
            <a:ext cx="6143691" cy="3307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239350" y="5253203"/>
            <a:ext cx="11618383" cy="1261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en-US" altLang="zh-CN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1863</a:t>
            </a: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月，双方决战葛底斯堡，北方获胜，战场上的主动权转到北方军队手中</a:t>
            </a:r>
            <a:r>
              <a:rPr lang="en-US" altLang="en-US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en-US" altLang="zh-CN" sz="37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3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687" name="Picture 7" descr="林肯在葛底斯堡进行演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3445" y="1700809"/>
            <a:ext cx="3691467" cy="3533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grpSp>
        <p:nvGrpSpPr>
          <p:cNvPr id="2" name="组合 9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1" name="矩形 1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6" grpId="0"/>
      <p:bldP spid="7" grpId="0" animBg="1"/>
      <p:bldP spid="8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0" name="Picture 10" descr="1865年，南方投降仪式"/>
          <p:cNvPicPr>
            <a:picLocks noChangeAspect="1" noChangeArrowheads="1"/>
          </p:cNvPicPr>
          <p:nvPr/>
        </p:nvPicPr>
        <p:blipFill>
          <a:blip r:embed="rId1" cstate="print"/>
          <a:srcRect t="2754"/>
          <a:stretch>
            <a:fillRect/>
          </a:stretch>
        </p:blipFill>
        <p:spPr bwMode="auto">
          <a:xfrm>
            <a:off x="6288021" y="2084851"/>
            <a:ext cx="5225851" cy="2939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815414" y="5253203"/>
            <a:ext cx="9980612" cy="1261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121917" tIns="60958" rIns="121917" bIns="60958">
            <a:spAutoFit/>
          </a:bodyPr>
          <a:lstStyle/>
          <a:p>
            <a:r>
              <a:rPr lang="en-US" altLang="zh-CN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年北方军队围攻“南部联盟”的“首都”里士满，不久，南方军队投降</a:t>
            </a:r>
            <a:r>
              <a:rPr lang="en-US" altLang="en-US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en-US" altLang="zh-CN" sz="37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37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8306" name="Picture 2" descr="https://p1.ssl.cdn.btime.com/t014dea207456bf9fbc.jpg?size=598x2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371" y="1892830"/>
            <a:ext cx="5376597" cy="3170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组合 11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3" name="矩形 12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830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 flipV="1">
            <a:off x="335360" y="1508787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8" name="文本框 12"/>
          <p:cNvSpPr>
            <a:spLocks noChangeArrowheads="1"/>
          </p:cNvSpPr>
          <p:nvPr/>
        </p:nvSpPr>
        <p:spPr bwMode="auto">
          <a:xfrm>
            <a:off x="5135894" y="1028733"/>
            <a:ext cx="1278983" cy="74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/>
          <a:p>
            <a:r>
              <a:rPr lang="zh-CN" altLang="en-US" sz="43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  <a:sym typeface="Calibri" panose="020F0502020204030204" pitchFamily="34" charset="0"/>
              </a:rPr>
              <a:t>过程</a:t>
            </a:r>
            <a:endParaRPr lang="zh-CN" altLang="en-US" sz="43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480043" y="1508787"/>
            <a:ext cx="5272747" cy="3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pic>
        <p:nvPicPr>
          <p:cNvPr id="12" name="Picture 9" descr="1865年，南方投降协议的签署仪式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1371" y="1988840"/>
            <a:ext cx="5664200" cy="2753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Oval 8" descr="1865年，南北将领罗伯特。李和格兰特商讨投降事宜"/>
          <p:cNvSpPr>
            <a:spLocks noChangeArrowheads="1"/>
          </p:cNvSpPr>
          <p:nvPr/>
        </p:nvSpPr>
        <p:spPr bwMode="auto">
          <a:xfrm>
            <a:off x="6288022" y="1988840"/>
            <a:ext cx="5615516" cy="2954867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</a:ln>
        </p:spPr>
        <p:txBody>
          <a:bodyPr wrap="none" lIns="121917" tIns="60958" rIns="121917" bIns="60958" anchor="ctr"/>
          <a:lstStyle/>
          <a:p>
            <a:pPr algn="ctr"/>
            <a:endParaRPr lang="zh-CN" altLang="zh-CN">
              <a:solidFill>
                <a:srgbClr val="996600"/>
              </a:solidFill>
              <a:ea typeface="迷你简方隶" pitchFamily="2" charset="-122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478368" y="5238751"/>
            <a:ext cx="11713633" cy="779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43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历时四年的南北战争 ，以北方的胜利而告终　</a:t>
            </a:r>
            <a:endParaRPr lang="zh-CN" altLang="en-US" sz="43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Picture 27" descr="d06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055352" y="5253203"/>
            <a:ext cx="1136649" cy="112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9"/>
          <p:cNvGrpSpPr/>
          <p:nvPr/>
        </p:nvGrpSpPr>
        <p:grpSpPr bwMode="auto">
          <a:xfrm>
            <a:off x="431372" y="740701"/>
            <a:ext cx="2618139" cy="661720"/>
            <a:chOff x="0" y="242888"/>
            <a:chExt cx="1964116" cy="495971"/>
          </a:xfrm>
        </p:grpSpPr>
        <p:sp>
          <p:nvSpPr>
            <p:cNvPr id="11" name="矩形 10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" name="文本框 4"/>
            <p:cNvSpPr txBox="1"/>
            <p:nvPr/>
          </p:nvSpPr>
          <p:spPr>
            <a:xfrm>
              <a:off x="401743" y="242888"/>
              <a:ext cx="1562373" cy="49597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85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7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美国内战</a:t>
              </a:r>
              <a:endParaRPr lang="zh-CN" altLang="en-US" sz="37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3" grpId="0" animBg="1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福特剧院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31370" y="2468894"/>
            <a:ext cx="5810251" cy="350943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0764" name="Rectangle 44"/>
          <p:cNvSpPr>
            <a:spLocks noChangeArrowheads="1"/>
          </p:cNvSpPr>
          <p:nvPr/>
        </p:nvSpPr>
        <p:spPr bwMode="auto">
          <a:xfrm>
            <a:off x="527382" y="1604798"/>
            <a:ext cx="5808135" cy="779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21917" tIns="60958" rIns="121917" bIns="60958">
            <a:spAutoFit/>
          </a:bodyPr>
          <a:lstStyle/>
          <a:p>
            <a:pPr>
              <a:defRPr/>
            </a:pP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1865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43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日晚</a:t>
            </a:r>
            <a:endParaRPr lang="zh-CN" altLang="en-US" sz="43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66" name="Picture 46" descr="20090704180001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043" y="4005064"/>
            <a:ext cx="4944533" cy="23960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8" name="Picture 48" descr="200907041800016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043" y="1124745"/>
            <a:ext cx="4897967" cy="2851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文本占位符 5"/>
          <p:cNvSpPr txBox="1">
            <a:spLocks noChangeArrowheads="1"/>
          </p:cNvSpPr>
          <p:nvPr/>
        </p:nvSpPr>
        <p:spPr>
          <a:xfrm>
            <a:off x="335360" y="548680"/>
            <a:ext cx="3428981" cy="666755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121914" tIns="60957" rIns="121914" bIns="60957" rtlCol="0" anchor="b">
            <a:noAutofit/>
          </a:bodyPr>
          <a:lstStyle/>
          <a:p>
            <a:pPr algn="ctr" defTabSz="1218565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37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知识拓展</a:t>
            </a:r>
            <a:endParaRPr lang="en-US" altLang="zh-CN" sz="37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967541" y="5829268"/>
            <a:ext cx="3118803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林肯的福特剧院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920204" y="5829268"/>
            <a:ext cx="2298065" cy="615553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林肯被刺杀</a:t>
            </a:r>
            <a:endParaRPr lang="zh-CN" altLang="en-U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21" name="直接连接符 10"/>
          <p:cNvSpPr>
            <a:spLocks noChangeShapeType="1"/>
          </p:cNvSpPr>
          <p:nvPr/>
        </p:nvSpPr>
        <p:spPr bwMode="auto">
          <a:xfrm flipV="1">
            <a:off x="335360" y="1412776"/>
            <a:ext cx="4469736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4" grpId="0"/>
      <p:bldP spid="18" grpId="0" animBg="1" build="p"/>
      <p:bldP spid="19" grpId="0"/>
      <p:bldP spid="20" grpId="0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4" descr="林肯纪念堂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15414" y="1316765"/>
            <a:ext cx="9986433" cy="5196416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</p:spPr>
      </p:pic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0" y="5157192"/>
            <a:ext cx="12192000" cy="94384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300" b="1" dirty="0">
                <a:solidFill>
                  <a:srgbClr val="66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林肯纪念堂</a:t>
            </a:r>
            <a:endParaRPr lang="zh-CN" altLang="en-US" sz="5300" b="1" dirty="0">
              <a:solidFill>
                <a:srgbClr val="66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533" name="Picture 25" descr="林肯的雕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72034" y="836084"/>
            <a:ext cx="2789767" cy="2377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42" name="Text Box 26" descr="1c50f787b7582207c65cc3bd[1]"/>
          <p:cNvSpPr txBox="1">
            <a:spLocks noChangeArrowheads="1"/>
          </p:cNvSpPr>
          <p:nvPr/>
        </p:nvSpPr>
        <p:spPr bwMode="auto">
          <a:xfrm>
            <a:off x="815414" y="932723"/>
            <a:ext cx="5170640" cy="160043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华盛顿</a:t>
            </a:r>
            <a:r>
              <a:rPr lang="zh-CN" altLang="en-US" sz="48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了美国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而林肯</a:t>
            </a:r>
            <a:r>
              <a:rPr lang="zh-CN" altLang="en-US" sz="4800" b="1" dirty="0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拯救</a:t>
            </a:r>
            <a:r>
              <a:rPr lang="zh-CN" altLang="en-US" sz="4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了美国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接连接符 10"/>
          <p:cNvSpPr>
            <a:spLocks noChangeShapeType="1"/>
          </p:cNvSpPr>
          <p:nvPr/>
        </p:nvSpPr>
        <p:spPr bwMode="auto">
          <a:xfrm flipV="1">
            <a:off x="3407702" y="1124744"/>
            <a:ext cx="4487199" cy="1587"/>
          </a:xfrm>
          <a:prstGeom prst="line">
            <a:avLst/>
          </a:prstGeom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14" name="文本框 12"/>
          <p:cNvSpPr>
            <a:spLocks noChangeArrowheads="1"/>
          </p:cNvSpPr>
          <p:nvPr/>
        </p:nvSpPr>
        <p:spPr bwMode="auto">
          <a:xfrm>
            <a:off x="527381" y="1508787"/>
            <a:ext cx="9217024" cy="1458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结合所学知识，正确评价林肯所做的贡献有哪些？</a:t>
            </a:r>
            <a:endParaRPr kumimoji="1" lang="zh-CN" altLang="en-US" sz="3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10215487" y="836712"/>
            <a:ext cx="1598837" cy="1440160"/>
          </a:xfrm>
          <a:prstGeom prst="rect">
            <a:avLst/>
          </a:prstGeom>
        </p:spPr>
      </p:pic>
      <p:sp>
        <p:nvSpPr>
          <p:cNvPr id="9" name="文本占位符 5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549275"/>
            <a:ext cx="2833688" cy="83978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b">
            <a:noAutofit/>
          </a:bodyPr>
          <a:lstStyle/>
          <a:p>
            <a:pPr marL="0" indent="0" algn="ctr">
              <a:buNone/>
            </a:pPr>
            <a:r>
              <a:rPr lang="zh-CN" altLang="en-US" sz="4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  <a:endParaRPr lang="en-US" altLang="zh-CN" sz="4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5609" y="3055172"/>
            <a:ext cx="7606615" cy="344709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、维护了国家统一，避免分裂</a:t>
            </a: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（主要）</a:t>
            </a:r>
            <a:endParaRPr lang="zh-CN" altLang="en-US" sz="3200" b="1" dirty="0" smtClean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、废除了黑人奴隶制度</a:t>
            </a:r>
            <a:endParaRPr lang="zh-CN" altLang="en-US" sz="3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、促进美国西部开发</a:t>
            </a:r>
            <a:endParaRPr lang="zh-CN" altLang="en-US" sz="3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3200" b="1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得到美国人民衷心的爱戴与景仰，是美国历史上杰出的资产阶级政治家。</a:t>
            </a:r>
            <a:endParaRPr lang="zh-CN" altLang="en-US" sz="3200" b="1" dirty="0">
              <a:solidFill>
                <a:srgbClr val="0000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21" descr="link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00256" y="3429001"/>
            <a:ext cx="3038992" cy="2475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9" grpId="0" animBg="1" build="p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>
            <p:custDataLst>
              <p:tags r:id="rId1"/>
            </p:custDataLst>
          </p:nvPr>
        </p:nvCxnSpPr>
        <p:spPr>
          <a:xfrm>
            <a:off x="0" y="952483"/>
            <a:ext cx="5143493" cy="2117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3"/>
          <p:cNvSpPr txBox="1"/>
          <p:nvPr>
            <p:custDataLst>
              <p:tags r:id="rId2"/>
            </p:custDataLst>
          </p:nvPr>
        </p:nvSpPr>
        <p:spPr>
          <a:xfrm>
            <a:off x="239349" y="452670"/>
            <a:ext cx="3761136" cy="499837"/>
          </a:xfrm>
          <a:prstGeom prst="rect">
            <a:avLst/>
          </a:prstGeom>
          <a:noFill/>
        </p:spPr>
        <p:txBody>
          <a:bodyPr lIns="91438" tIns="45719" rIns="91438" bIns="45719" anchor="ctr">
            <a:normAutofit fontScale="77500" lnSpcReduction="20000"/>
          </a:bodyPr>
          <a:lstStyle/>
          <a:p>
            <a:pPr algn="r">
              <a:defRPr/>
            </a:pPr>
            <a:r>
              <a:rPr lang="zh-CN" altLang="en-US" sz="4000" b="1" spc="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课堂小结：</a:t>
            </a:r>
            <a:endParaRPr lang="zh-CN" altLang="en-US" sz="4000" b="1" spc="4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887755" y="3525011"/>
            <a:ext cx="2685259" cy="768085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>
              <a:defRPr/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美国内战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761963" y="2285992"/>
            <a:ext cx="4085899" cy="1239019"/>
          </a:xfrm>
          <a:custGeom>
            <a:avLst/>
            <a:gdLst>
              <a:gd name="connsiteX0" fmla="*/ 2873828 w 2873828"/>
              <a:gd name="connsiteY0" fmla="*/ 752670 h 752670"/>
              <a:gd name="connsiteX1" fmla="*/ 1604865 w 2873828"/>
              <a:gd name="connsiteY1" fmla="*/ 43543 h 752670"/>
              <a:gd name="connsiteX2" fmla="*/ 0 w 2873828"/>
              <a:gd name="connsiteY2" fmla="*/ 491413 h 752670"/>
              <a:gd name="connsiteX3" fmla="*/ 0 w 2873828"/>
              <a:gd name="connsiteY3" fmla="*/ 491413 h 752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3828" h="752670">
                <a:moveTo>
                  <a:pt x="2873828" y="752670"/>
                </a:moveTo>
                <a:cubicBezTo>
                  <a:pt x="2478832" y="419878"/>
                  <a:pt x="2083836" y="87086"/>
                  <a:pt x="1604865" y="43543"/>
                </a:cubicBezTo>
                <a:cubicBezTo>
                  <a:pt x="1125894" y="0"/>
                  <a:pt x="0" y="491413"/>
                  <a:pt x="0" y="491413"/>
                </a:cubicBezTo>
                <a:lnTo>
                  <a:pt x="0" y="491413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761963" y="1619238"/>
            <a:ext cx="2177143" cy="709127"/>
          </a:xfrm>
          <a:custGeom>
            <a:avLst/>
            <a:gdLst>
              <a:gd name="connsiteX0" fmla="*/ 1632857 w 1632857"/>
              <a:gd name="connsiteY0" fmla="*/ 531845 h 531845"/>
              <a:gd name="connsiteX1" fmla="*/ 942392 w 1632857"/>
              <a:gd name="connsiteY1" fmla="*/ 298580 h 531845"/>
              <a:gd name="connsiteX2" fmla="*/ 0 w 1632857"/>
              <a:gd name="connsiteY2" fmla="*/ 0 h 531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32857" h="531845">
                <a:moveTo>
                  <a:pt x="1632857" y="531845"/>
                </a:moveTo>
                <a:lnTo>
                  <a:pt x="942392" y="298580"/>
                </a:lnTo>
                <a:lnTo>
                  <a:pt x="0" y="0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1462" y="2381243"/>
            <a:ext cx="2537925" cy="2177144"/>
          </a:xfrm>
          <a:custGeom>
            <a:avLst/>
            <a:gdLst>
              <a:gd name="connsiteX0" fmla="*/ 1903444 w 1903444"/>
              <a:gd name="connsiteY0" fmla="*/ 0 h 1632858"/>
              <a:gd name="connsiteX1" fmla="*/ 1352938 w 1903444"/>
              <a:gd name="connsiteY1" fmla="*/ 345233 h 1632858"/>
              <a:gd name="connsiteX2" fmla="*/ 0 w 1903444"/>
              <a:gd name="connsiteY2" fmla="*/ 1632858 h 1632858"/>
              <a:gd name="connsiteX3" fmla="*/ 0 w 1903444"/>
              <a:gd name="connsiteY3" fmla="*/ 1632858 h 1632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4" h="1632858">
                <a:moveTo>
                  <a:pt x="1903444" y="0"/>
                </a:moveTo>
                <a:cubicBezTo>
                  <a:pt x="1786811" y="36545"/>
                  <a:pt x="1670179" y="73090"/>
                  <a:pt x="1352938" y="345233"/>
                </a:cubicBezTo>
                <a:cubicBezTo>
                  <a:pt x="1035697" y="617376"/>
                  <a:pt x="0" y="1632858"/>
                  <a:pt x="0" y="1632858"/>
                </a:cubicBezTo>
                <a:lnTo>
                  <a:pt x="0" y="1632858"/>
                </a:ln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 rot="2240677">
            <a:off x="3731209" y="2601338"/>
            <a:ext cx="1606372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原因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1020014">
            <a:off x="682281" y="1365696"/>
            <a:ext cx="2982040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两种经济制度矛盾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 rot="20572696">
            <a:off x="214024" y="2178388"/>
            <a:ext cx="2587120" cy="54955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奴隶制存废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 rot="19030138">
            <a:off x="-288647" y="3127425"/>
            <a:ext cx="3525275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林肯当选总统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8096264" y="3905253"/>
            <a:ext cx="3905277" cy="2667019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6477003" y="1508788"/>
            <a:ext cx="5283627" cy="2536153"/>
          </a:xfrm>
          <a:custGeom>
            <a:avLst/>
            <a:gdLst>
              <a:gd name="connsiteX0" fmla="*/ 0 w 3091543"/>
              <a:gd name="connsiteY0" fmla="*/ 1676401 h 1676401"/>
              <a:gd name="connsiteX1" fmla="*/ 1399592 w 3091543"/>
              <a:gd name="connsiteY1" fmla="*/ 1387152 h 1676401"/>
              <a:gd name="connsiteX2" fmla="*/ 2836506 w 3091543"/>
              <a:gd name="connsiteY2" fmla="*/ 211494 h 1676401"/>
              <a:gd name="connsiteX3" fmla="*/ 2929812 w 3091543"/>
              <a:gd name="connsiteY3" fmla="*/ 118188 h 167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1543" h="1676401">
                <a:moveTo>
                  <a:pt x="0" y="1676401"/>
                </a:moveTo>
                <a:cubicBezTo>
                  <a:pt x="463420" y="1653852"/>
                  <a:pt x="926841" y="1631303"/>
                  <a:pt x="1399592" y="1387152"/>
                </a:cubicBezTo>
                <a:cubicBezTo>
                  <a:pt x="1872343" y="1143001"/>
                  <a:pt x="2581469" y="422988"/>
                  <a:pt x="2836506" y="211494"/>
                </a:cubicBezTo>
                <a:cubicBezTo>
                  <a:pt x="3091543" y="0"/>
                  <a:pt x="3010677" y="59094"/>
                  <a:pt x="2929812" y="118188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V="1">
            <a:off x="8191515" y="3333749"/>
            <a:ext cx="4000485" cy="571504"/>
          </a:xfrm>
          <a:custGeom>
            <a:avLst/>
            <a:gdLst>
              <a:gd name="connsiteX0" fmla="*/ 0 w 1903445"/>
              <a:gd name="connsiteY0" fmla="*/ 0 h 1259633"/>
              <a:gd name="connsiteX1" fmla="*/ 662474 w 1903445"/>
              <a:gd name="connsiteY1" fmla="*/ 363894 h 1259633"/>
              <a:gd name="connsiteX2" fmla="*/ 1903445 w 1903445"/>
              <a:gd name="connsiteY2" fmla="*/ 1259633 h 1259633"/>
              <a:gd name="connsiteX3" fmla="*/ 1903445 w 1903445"/>
              <a:gd name="connsiteY3" fmla="*/ 1259633 h 125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03445" h="1259633">
                <a:moveTo>
                  <a:pt x="0" y="0"/>
                </a:moveTo>
                <a:cubicBezTo>
                  <a:pt x="172616" y="76977"/>
                  <a:pt x="345233" y="153955"/>
                  <a:pt x="662474" y="363894"/>
                </a:cubicBezTo>
                <a:cubicBezTo>
                  <a:pt x="979715" y="573833"/>
                  <a:pt x="1903445" y="1259633"/>
                  <a:pt x="1903445" y="1259633"/>
                </a:cubicBezTo>
                <a:lnTo>
                  <a:pt x="1903445" y="1259633"/>
                </a:ln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1"/>
          <p:cNvSpPr txBox="1"/>
          <p:nvPr/>
        </p:nvSpPr>
        <p:spPr>
          <a:xfrm rot="20973167">
            <a:off x="6605562" y="3135528"/>
            <a:ext cx="3173140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经过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 rot="19489661">
            <a:off x="8624066" y="2066364"/>
            <a:ext cx="3438388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南方挑起内战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 rot="21025736">
            <a:off x="8639130" y="2984905"/>
            <a:ext cx="3557047" cy="95410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解放黑人奴隶宣言</a:t>
            </a:r>
            <a:r>
              <a:rPr lang="en-US" altLang="zh-CN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 rot="2129214">
            <a:off x="8046485" y="4745612"/>
            <a:ext cx="4719353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北方获胜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4857742" y="4334587"/>
            <a:ext cx="5334037" cy="2237685"/>
          </a:xfrm>
          <a:custGeom>
            <a:avLst/>
            <a:gdLst>
              <a:gd name="connsiteX0" fmla="*/ 88641 w 3643603"/>
              <a:gd name="connsiteY0" fmla="*/ 0 h 1892560"/>
              <a:gd name="connsiteX1" fmla="*/ 517849 w 3643603"/>
              <a:gd name="connsiteY1" fmla="*/ 858416 h 1892560"/>
              <a:gd name="connsiteX2" fmla="*/ 3195734 w 3643603"/>
              <a:gd name="connsiteY2" fmla="*/ 1744825 h 1892560"/>
              <a:gd name="connsiteX3" fmla="*/ 3205065 w 3643603"/>
              <a:gd name="connsiteY3" fmla="*/ 1744825 h 1892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43603" h="1892560">
                <a:moveTo>
                  <a:pt x="88641" y="0"/>
                </a:moveTo>
                <a:cubicBezTo>
                  <a:pt x="44320" y="283806"/>
                  <a:pt x="0" y="567612"/>
                  <a:pt x="517849" y="858416"/>
                </a:cubicBezTo>
                <a:cubicBezTo>
                  <a:pt x="1035698" y="1149220"/>
                  <a:pt x="2747865" y="1597090"/>
                  <a:pt x="3195734" y="1744825"/>
                </a:cubicBezTo>
                <a:cubicBezTo>
                  <a:pt x="3643603" y="1892560"/>
                  <a:pt x="3424334" y="1818692"/>
                  <a:pt x="3205065" y="1744825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3" name="TextBox 42"/>
          <p:cNvSpPr txBox="1"/>
          <p:nvPr/>
        </p:nvSpPr>
        <p:spPr>
          <a:xfrm rot="910636">
            <a:off x="6529616" y="5581607"/>
            <a:ext cx="3847523" cy="55381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保护国家统一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3905235" y="5619765"/>
            <a:ext cx="2392784" cy="976603"/>
          </a:xfrm>
          <a:custGeom>
            <a:avLst/>
            <a:gdLst>
              <a:gd name="connsiteX0" fmla="*/ 1794588 w 1794588"/>
              <a:gd name="connsiteY0" fmla="*/ 0 h 732452"/>
              <a:gd name="connsiteX1" fmla="*/ 1244082 w 1794588"/>
              <a:gd name="connsiteY1" fmla="*/ 382555 h 732452"/>
              <a:gd name="connsiteX2" fmla="*/ 180392 w 1794588"/>
              <a:gd name="connsiteY2" fmla="*/ 681134 h 732452"/>
              <a:gd name="connsiteX3" fmla="*/ 161731 w 1794588"/>
              <a:gd name="connsiteY3" fmla="*/ 690465 h 73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4588" h="732452">
                <a:moveTo>
                  <a:pt x="1794588" y="0"/>
                </a:moveTo>
                <a:cubicBezTo>
                  <a:pt x="1653851" y="134516"/>
                  <a:pt x="1513115" y="269033"/>
                  <a:pt x="1244082" y="382555"/>
                </a:cubicBezTo>
                <a:cubicBezTo>
                  <a:pt x="975049" y="496077"/>
                  <a:pt x="360784" y="629816"/>
                  <a:pt x="180392" y="681134"/>
                </a:cubicBezTo>
                <a:cubicBezTo>
                  <a:pt x="0" y="732452"/>
                  <a:pt x="80865" y="711458"/>
                  <a:pt x="161731" y="690465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 rot="1230748">
            <a:off x="4874604" y="4864842"/>
            <a:ext cx="2870053" cy="615553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作用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 rot="20587266">
            <a:off x="3717456" y="5713307"/>
            <a:ext cx="2587120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扫清障碍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任意多边形 23"/>
          <p:cNvSpPr/>
          <p:nvPr/>
        </p:nvSpPr>
        <p:spPr>
          <a:xfrm rot="930006">
            <a:off x="535039" y="4812892"/>
            <a:ext cx="5696741" cy="832605"/>
          </a:xfrm>
          <a:custGeom>
            <a:avLst/>
            <a:gdLst>
              <a:gd name="connsiteX0" fmla="*/ 1794588 w 1794588"/>
              <a:gd name="connsiteY0" fmla="*/ 0 h 732452"/>
              <a:gd name="connsiteX1" fmla="*/ 1244082 w 1794588"/>
              <a:gd name="connsiteY1" fmla="*/ 382555 h 732452"/>
              <a:gd name="connsiteX2" fmla="*/ 180392 w 1794588"/>
              <a:gd name="connsiteY2" fmla="*/ 681134 h 732452"/>
              <a:gd name="connsiteX3" fmla="*/ 161731 w 1794588"/>
              <a:gd name="connsiteY3" fmla="*/ 690465 h 73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94588" h="732452">
                <a:moveTo>
                  <a:pt x="1794588" y="0"/>
                </a:moveTo>
                <a:cubicBezTo>
                  <a:pt x="1653851" y="134516"/>
                  <a:pt x="1513115" y="269033"/>
                  <a:pt x="1244082" y="382555"/>
                </a:cubicBezTo>
                <a:cubicBezTo>
                  <a:pt x="975049" y="496077"/>
                  <a:pt x="360784" y="629816"/>
                  <a:pt x="180392" y="681134"/>
                </a:cubicBezTo>
                <a:cubicBezTo>
                  <a:pt x="0" y="732452"/>
                  <a:pt x="80865" y="711458"/>
                  <a:pt x="161731" y="690465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 rot="551590">
            <a:off x="845530" y="4797373"/>
            <a:ext cx="4274836" cy="533480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废除奴隶制度</a:t>
            </a:r>
            <a:endParaRPr lang="zh-CN" altLang="en-US" sz="2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PA" val="v3.2.0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3.2.0"/>
</p:tagLst>
</file>

<file path=ppt/tags/tag4.xml><?xml version="1.0" encoding="utf-8"?>
<p:tagLst xmlns:p="http://schemas.openxmlformats.org/presentationml/2006/main">
  <p:tag name="PA" val="v3.2.0"/>
</p:tagLst>
</file>

<file path=ppt/tags/tag5.xml><?xml version="1.0" encoding="utf-8"?>
<p:tagLst xmlns:p="http://schemas.openxmlformats.org/presentationml/2006/main">
  <p:tag name="PA" val="v3.2.0"/>
</p:tagLst>
</file>

<file path=ppt/tags/tag6.xml><?xml version="1.0" encoding="utf-8"?>
<p:tagLst xmlns:p="http://schemas.openxmlformats.org/presentationml/2006/main">
  <p:tag name="PA" val="v4.1.3"/>
</p:tagLst>
</file>

<file path=ppt/tags/tag7.xml><?xml version="1.0" encoding="utf-8"?>
<p:tagLst xmlns:p="http://schemas.openxmlformats.org/presentationml/2006/main">
  <p:tag name="PA" val="v4.1.3"/>
</p:tagLst>
</file>

<file path=ppt/tags/tag8.xml><?xml version="1.0" encoding="utf-8"?>
<p:tagLst xmlns:p="http://schemas.openxmlformats.org/presentationml/2006/main">
  <p:tag name="PA" val="v4.1.3"/>
</p:tagLst>
</file>

<file path=ppt/tags/tag9.xml><?xml version="1.0" encoding="utf-8"?>
<p:tagLst xmlns:p="http://schemas.openxmlformats.org/presentationml/2006/main">
  <p:tag name="PA" val="v4.1.3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l_i"/>
  <p:tag name="KSO_WM_UNIT_INDEX" val="1_2"/>
  <p:tag name="KSO_WM_UNIT_ID" val="custom160394_10*l_i*1_2"/>
  <p:tag name="KSO_WM_UNIT_CLEAR" val="1"/>
  <p:tag name="KSO_WM_UNIT_LAYERLEVEL" val="1_1"/>
  <p:tag name="KSO_WM_DIAGRAM_GROUP_CODE" val="l1-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94"/>
  <p:tag name="KSO_WM_UNIT_TYPE" val="a"/>
  <p:tag name="KSO_WM_UNIT_INDEX" val="1"/>
  <p:tag name="KSO_WM_UNIT_ID" val="custom160394_10*a*1"/>
  <p:tag name="KSO_WM_UNIT_CLEAR" val="1"/>
  <p:tag name="KSO_WM_UNIT_LAYERLEVEL" val="1"/>
  <p:tag name="KSO_WM_UNIT_VALUE" val="6"/>
  <p:tag name="KSO_WM_UNIT_ISCONTENTSTITLE" val="1"/>
  <p:tag name="KSO_WM_UNIT_HIGHLIGHT" val="0"/>
  <p:tag name="KSO_WM_UNIT_COMPATIBLE" val="0"/>
  <p:tag name="KSO_WM_UNIT_PRESET_TEXT" val="Contents"/>
</p:tagLst>
</file>

<file path=ppt/theme/theme1.xml><?xml version="1.0" encoding="utf-8"?>
<a:theme xmlns:a="http://schemas.openxmlformats.org/drawingml/2006/main" name="2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2004</Words>
  <PresentationFormat>宽屏</PresentationFormat>
  <Paragraphs>327</Paragraphs>
  <Slides>28</Slides>
  <Notes>4</Notes>
  <HiddenSlides>0</HiddenSlides>
  <MMClips>2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50" baseType="lpstr">
      <vt:lpstr>Arial</vt:lpstr>
      <vt:lpstr>宋体</vt:lpstr>
      <vt:lpstr>Wingdings</vt:lpstr>
      <vt:lpstr>Calibri</vt:lpstr>
      <vt:lpstr>Calibri Light</vt:lpstr>
      <vt:lpstr>思源黑体 CN Bold</vt:lpstr>
      <vt:lpstr>微软雅黑</vt:lpstr>
      <vt:lpstr>Arial</vt:lpstr>
      <vt:lpstr>幼圆</vt:lpstr>
      <vt:lpstr>Century Gothic</vt:lpstr>
      <vt:lpstr>Calibri</vt:lpstr>
      <vt:lpstr>微软雅黑 Light</vt:lpstr>
      <vt:lpstr>楷体_GB2312</vt:lpstr>
      <vt:lpstr>黑体</vt:lpstr>
      <vt:lpstr>Arial Unicode MS</vt:lpstr>
      <vt:lpstr>华文中宋</vt:lpstr>
      <vt:lpstr>新宋体</vt:lpstr>
      <vt:lpstr>Times New Roman</vt:lpstr>
      <vt:lpstr>华文隶书</vt:lpstr>
      <vt:lpstr>迷你简方隶</vt:lpstr>
      <vt:lpstr>Yu Gothic UI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林肯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2017-11-13T08:28:00Z</dcterms:created>
  <dcterms:modified xsi:type="dcterms:W3CDTF">2018-11-13T07:42:20Z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