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Default Extension="gif" ContentType="image/gif"/>
  <Default Extension="bin" ContentType="application/vnd.openxmlformats-officedocument.presentationml.printerSettings"/>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18.10-->
<p:presentation xmlns:r="http://schemas.openxmlformats.org/officeDocument/2006/relationships" xmlns:a="http://schemas.openxmlformats.org/drawingml/2006/main" xmlns:p="http://schemas.openxmlformats.org/presentationml/2006/main" autoCompressPictures="0">
  <p:sldMasterIdLst>
    <p:sldMasterId id="2147483648" r:id="rId1"/>
  </p:sldMasterIdLst>
  <p:notesMasterIdLst>
    <p:notesMasterId r:id="rId2"/>
  </p:notesMasterIdLst>
  <p:sldIdLst>
    <p:sldId id="692" r:id="rId3"/>
    <p:sldId id="572" r:id="rId4"/>
    <p:sldId id="350" r:id="rId5"/>
    <p:sldId id="627" r:id="rId6"/>
    <p:sldId id="694" r:id="rId7"/>
    <p:sldId id="632" r:id="rId8"/>
    <p:sldId id="636" r:id="rId9"/>
    <p:sldId id="697" r:id="rId10"/>
    <p:sldId id="695" r:id="rId11"/>
    <p:sldId id="703" r:id="rId12"/>
    <p:sldId id="699" r:id="rId13"/>
    <p:sldId id="700" r:id="rId14"/>
    <p:sldId id="701" r:id="rId15"/>
    <p:sldId id="638" r:id="rId16"/>
    <p:sldId id="639" r:id="rId17"/>
    <p:sldId id="641" r:id="rId18"/>
    <p:sldId id="642" r:id="rId19"/>
    <p:sldId id="643" r:id="rId20"/>
    <p:sldId id="646" r:id="rId21"/>
    <p:sldId id="702" r:id="rId22"/>
  </p:sldIdLst>
  <p:sldSz cx="9144000" cy="6858000" type="screen4x3"/>
  <p:notesSz cx="6858000" cy="9144000"/>
  <p:custDataLst>
    <p:tags r:id="rId24"/>
  </p:custDataLst>
  <p:defaultTextStyle>
    <a:defPPr>
      <a:defRPr lang="zh-CN"/>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D41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94" d="100"/>
          <a:sy n="94" d="100"/>
        </p:scale>
        <p:origin x="-1520" y="-264"/>
      </p:cViewPr>
      <p:guideLst>
        <p:guide orient="horz" pos="2233"/>
        <p:guide pos="2866"/>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printerSettings" Target="printerSettings/printerSettings1.bin" /><Relationship Id="rId24" Type="http://schemas.openxmlformats.org/officeDocument/2006/relationships/tags" Target="tags/tag2.xml" /><Relationship Id="rId25" Type="http://schemas.openxmlformats.org/officeDocument/2006/relationships/presProps" Target="presProps.xml" /><Relationship Id="rId26" Type="http://schemas.openxmlformats.org/officeDocument/2006/relationships/viewProps" Target="viewProps.xml" /><Relationship Id="rId27" Type="http://schemas.openxmlformats.org/officeDocument/2006/relationships/theme" Target="theme/theme1.xml" /><Relationship Id="rId28" Type="http://schemas.openxmlformats.org/officeDocument/2006/relationships/tableStyles" Target="tableStyles.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B8C7462-EBBE-344F-B9ED-B2C534664754}" type="datetimeFigureOut">
              <a:rPr kumimoji="1" lang="zh-CN" altLang="en-US" smtClean="0"/>
              <a:t>19/1/26</a:t>
            </a:fld>
            <a:endParaRPr kumimoji="1"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967824-A66C-3947-B9A6-86050D427C74}" type="slidenum">
              <a:rPr kumimoji="1" lang="zh-CN" altLang="en-US" smtClean="0"/>
              <a:t>‹#›</a:t>
            </a:fld>
            <a:endParaRPr kumimoji="1" lang="zh-CN" altLang="en-US"/>
          </a:p>
        </p:txBody>
      </p:sp>
    </p:spTree>
    <p:extLst>
      <p:ext uri="{BB962C8B-B14F-4D97-AF65-F5344CB8AC3E}">
        <p14:creationId xmlns:p14="http://schemas.microsoft.com/office/powerpoint/2010/main" val="109046066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png" /><Relationship Id="rId3"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title" preserve="1">
  <p:cSld name="标题幻灯片">
    <p:spTree>
      <p:nvGrpSpPr>
        <p:cNvPr id="1" name=""/>
        <p:cNvGrpSpPr/>
        <p:nvPr/>
      </p:nvGrpSpPr>
      <p:grpSpPr>
        <a:xfrm>
          <a:off x="0" y="0"/>
          <a: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a:p>
        </p:txBody>
      </p:sp>
      <p:sp>
        <p:nvSpPr>
          <p:cNvPr id="4" name="Date Placeholder 3"/>
          <p:cNvSpPr>
            <a:spLocks noGrp="1"/>
          </p:cNvSpPr>
          <p:nvPr>
            <p:ph type="dt" sz="half" idx="10"/>
          </p:nvPr>
        </p:nvSpPr>
        <p:spPr/>
        <p:txBody>
          <a:bodyPr/>
          <a:lstStyle/>
          <a:p>
            <a:fld id="{309360B5-D4A7-DE45-962A-3F1906768A40}" type="datetimeFigureOut">
              <a:rPr kumimoji="1" lang="zh-CN" altLang="en-US" smtClean="0"/>
              <a:t>19/1/26</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E857359C-874D-294D-8899-3B8A881264BF}" type="slidenum">
              <a:rPr kumimoji="1" lang="zh-CN" altLang="en-US" smtClean="0"/>
              <a:t>‹#›</a:t>
            </a:fld>
            <a:endParaRPr kumimoji="1" lang="zh-CN" altLang="en-US"/>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zh-CN" altLang="en-US" smtClean="0"/>
              <a:t>单击此处编辑母版标题样式</a:t>
            </a:r>
            <a:endParaRPr 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4" name="Date Placeholder 3"/>
          <p:cNvSpPr>
            <a:spLocks noGrp="1"/>
          </p:cNvSpPr>
          <p:nvPr>
            <p:ph type="dt" sz="half" idx="10"/>
          </p:nvPr>
        </p:nvSpPr>
        <p:spPr/>
        <p:txBody>
          <a:bodyPr/>
          <a:lstStyle/>
          <a:p>
            <a:fld id="{309360B5-D4A7-DE45-962A-3F1906768A40}" type="datetimeFigureOut">
              <a:rPr kumimoji="1" lang="zh-CN" altLang="en-US" smtClean="0"/>
              <a:t>19/1/26</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E857359C-874D-294D-8899-3B8A881264BF}" type="slidenum">
              <a:rPr kumimoji="1" lang="zh-CN" altLang="en-US" smtClean="0"/>
              <a:t>‹#›</a:t>
            </a:fld>
            <a:endParaRPr kumimoji="1" lang="zh-CN" altLang="en-US"/>
          </a:p>
        </p:txBody>
      </p:sp>
      <p:sp>
        <p:nvSpPr>
          <p:cNvPr id="8" name="Title 7"/>
          <p:cNvSpPr>
            <a:spLocks noGrp="1"/>
          </p:cNvSpPr>
          <p:nvPr>
            <p:ph type="title"/>
          </p:nvPr>
        </p:nvSpPr>
        <p:spPr/>
        <p:txBody>
          <a:bodyPr/>
          <a:lstStyle/>
          <a:p>
            <a:r>
              <a:rPr lang="zh-CN" altLang="en-US" smtClean="0"/>
              <a:t>单击此处编辑母版标题样式</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zh-CN" altLang="en-US" smtClean="0"/>
              <a:t>单击此处编辑母版标题样式</a:t>
            </a:r>
            <a:endParaRPr lang="en-US"/>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309360B5-D4A7-DE45-962A-3F1906768A40}" type="datetimeFigureOut">
              <a:rPr kumimoji="1" lang="zh-CN" altLang="en-US" smtClean="0"/>
              <a:t>19/1/26</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E857359C-874D-294D-8899-3B8A881264BF}" type="slidenum">
              <a:rPr kumimoji="1" lang="zh-CN" altLang="en-US" smtClean="0"/>
              <a:t>‹#›</a:t>
            </a:fld>
            <a:endParaRPr kumimoji="1"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twoObj" preserve="1">
  <p:cSld name="两项内容">
    <p:spTree>
      <p:nvGrpSpPr>
        <p:cNvPr id="1" name=""/>
        <p:cNvGrpSpPr/>
        <p:nvPr/>
      </p:nvGrpSpPr>
      <p:grpSpPr>
        <a:xfrm>
          <a:off x="0" y="0"/>
          <a:ext cx="0" cy="0"/>
        </a:xfrm>
      </p:grpSpPr>
      <p:sp>
        <p:nvSpPr>
          <p:cNvPr id="5" name="Date Placeholder 4"/>
          <p:cNvSpPr>
            <a:spLocks noGrp="1"/>
          </p:cNvSpPr>
          <p:nvPr>
            <p:ph type="dt" sz="half" idx="10"/>
          </p:nvPr>
        </p:nvSpPr>
        <p:spPr/>
        <p:txBody>
          <a:bodyPr/>
          <a:lstStyle/>
          <a:p>
            <a:fld id="{309360B5-D4A7-DE45-962A-3F1906768A40}" type="datetimeFigureOut">
              <a:rPr kumimoji="1" lang="zh-CN" altLang="en-US" smtClean="0"/>
              <a:t>19/1/26</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E857359C-874D-294D-8899-3B8A881264BF}" type="slidenum">
              <a:rPr kumimoji="1" lang="zh-CN" altLang="en-US" smtClean="0"/>
              <a:t>‹#›</a:t>
            </a:fld>
            <a:endParaRPr kumimoji="1" lang="zh-CN" altLang="en-US"/>
          </a:p>
        </p:txBody>
      </p:sp>
      <p:sp>
        <p:nvSpPr>
          <p:cNvPr id="8" name="Title 7"/>
          <p:cNvSpPr>
            <a:spLocks noGrp="1"/>
          </p:cNvSpPr>
          <p:nvPr>
            <p:ph type="title"/>
          </p:nvPr>
        </p:nvSpPr>
        <p:spPr/>
        <p:txBody>
          <a:bodyPr/>
          <a:lstStyle/>
          <a:p>
            <a:r>
              <a:rPr lang="zh-CN" altLang="en-US" smtClean="0"/>
              <a:t>单击此处编辑母版标题样式</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anose="02040502050405020303" pitchFamily="18" charset="0"/>
              <a:buNone/>
            </a:pPr>
            <a:r>
              <a:rPr lang="zh-CN" altLang="en-US" smtClean="0"/>
              <a:t>单击此处编辑母版文本样式</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a:p>
        </p:txBody>
      </p:sp>
      <p:sp>
        <p:nvSpPr>
          <p:cNvPr id="7" name="Date Placeholder 6"/>
          <p:cNvSpPr>
            <a:spLocks noGrp="1"/>
          </p:cNvSpPr>
          <p:nvPr>
            <p:ph type="dt" sz="half" idx="10"/>
          </p:nvPr>
        </p:nvSpPr>
        <p:spPr/>
        <p:txBody>
          <a:bodyPr/>
          <a:lstStyle/>
          <a:p>
            <a:fld id="{309360B5-D4A7-DE45-962A-3F1906768A40}" type="datetimeFigureOut">
              <a:rPr kumimoji="1" lang="zh-CN" altLang="en-US" smtClean="0"/>
              <a:t>19/1/26</a:t>
            </a:fld>
            <a:endParaRPr kumimoji="1" lang="zh-CN" altLang="en-US"/>
          </a:p>
        </p:txBody>
      </p:sp>
      <p:sp>
        <p:nvSpPr>
          <p:cNvPr id="8" name="Footer Placeholder 7"/>
          <p:cNvSpPr>
            <a:spLocks noGrp="1"/>
          </p:cNvSpPr>
          <p:nvPr>
            <p:ph type="ftr" sz="quarter" idx="11"/>
          </p:nvPr>
        </p:nvSpPr>
        <p:spPr/>
        <p:txBody>
          <a:bodyPr/>
          <a:lstStyle/>
          <a:p>
            <a:endParaRPr kumimoji="1" lang="zh-CN" altLang="en-US"/>
          </a:p>
        </p:txBody>
      </p:sp>
      <p:sp>
        <p:nvSpPr>
          <p:cNvPr id="9" name="Slide Number Placeholder 8"/>
          <p:cNvSpPr>
            <a:spLocks noGrp="1"/>
          </p:cNvSpPr>
          <p:nvPr>
            <p:ph type="sldNum" sz="quarter" idx="12"/>
          </p:nvPr>
        </p:nvSpPr>
        <p:spPr/>
        <p:txBody>
          <a:bodyPr/>
          <a:lstStyle/>
          <a:p>
            <a:fld id="{E857359C-874D-294D-8899-3B8A881264BF}" type="slidenum">
              <a:rPr kumimoji="1" lang="zh-CN" altLang="en-US" smtClean="0"/>
              <a:t>‹#›</a:t>
            </a:fld>
            <a:endParaRPr kumimoji="1" lang="zh-CN" altLang="en-US"/>
          </a:p>
        </p:txBody>
      </p:sp>
      <p:sp>
        <p:nvSpPr>
          <p:cNvPr id="10" name="Title 9"/>
          <p:cNvSpPr>
            <a:spLocks noGrp="1"/>
          </p:cNvSpPr>
          <p:nvPr>
            <p:ph type="title"/>
          </p:nvPr>
        </p:nvSpPr>
        <p:spPr/>
        <p:txBody>
          <a:bodyPr/>
          <a:lstStyle/>
          <a:p>
            <a:r>
              <a:rPr lang="zh-CN" altLang="en-US" smtClean="0"/>
              <a:t>单击此处编辑母版标题样式</a:t>
            </a:r>
            <a:endParaRPr 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Date Placeholder 2"/>
          <p:cNvSpPr>
            <a:spLocks noGrp="1"/>
          </p:cNvSpPr>
          <p:nvPr>
            <p:ph type="dt" sz="half" idx="10"/>
          </p:nvPr>
        </p:nvSpPr>
        <p:spPr/>
        <p:txBody>
          <a:bodyPr/>
          <a:lstStyle/>
          <a:p>
            <a:fld id="{309360B5-D4A7-DE45-962A-3F1906768A40}" type="datetimeFigureOut">
              <a:rPr kumimoji="1" lang="zh-CN" altLang="en-US" smtClean="0"/>
              <a:t>19/1/26</a:t>
            </a:fld>
            <a:endParaRPr kumimoji="1" lang="zh-CN" altLang="en-US"/>
          </a:p>
        </p:txBody>
      </p:sp>
      <p:sp>
        <p:nvSpPr>
          <p:cNvPr id="4" name="Footer Placeholder 3"/>
          <p:cNvSpPr>
            <a:spLocks noGrp="1"/>
          </p:cNvSpPr>
          <p:nvPr>
            <p:ph type="ftr" sz="quarter" idx="11"/>
          </p:nvPr>
        </p:nvSpPr>
        <p:spPr/>
        <p:txBody>
          <a:bodyPr/>
          <a:lstStyle/>
          <a:p>
            <a:endParaRPr kumimoji="1" lang="zh-CN" altLang="en-US"/>
          </a:p>
        </p:txBody>
      </p:sp>
      <p:sp>
        <p:nvSpPr>
          <p:cNvPr id="5" name="Slide Number Placeholder 4"/>
          <p:cNvSpPr>
            <a:spLocks noGrp="1"/>
          </p:cNvSpPr>
          <p:nvPr>
            <p:ph type="sldNum" sz="quarter" idx="12"/>
          </p:nvPr>
        </p:nvSpPr>
        <p:spPr/>
        <p:txBody>
          <a:bodyPr/>
          <a:lstStyle/>
          <a:p>
            <a:fld id="{E857359C-874D-294D-8899-3B8A881264BF}" type="slidenum">
              <a:rPr kumimoji="1" lang="zh-CN" altLang="en-US" smtClean="0"/>
              <a:t>‹#›</a:t>
            </a:fld>
            <a:endParaRPr kumimoji="1"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309360B5-D4A7-DE45-962A-3F1906768A40}" type="datetimeFigureOut">
              <a:rPr kumimoji="1" lang="zh-CN" altLang="en-US" smtClean="0"/>
              <a:t>19/1/26</a:t>
            </a:fld>
            <a:endParaRPr kumimoji="1" lang="zh-CN" altLang="en-US"/>
          </a:p>
        </p:txBody>
      </p:sp>
      <p:sp>
        <p:nvSpPr>
          <p:cNvPr id="3" name="Footer Placeholder 2"/>
          <p:cNvSpPr>
            <a:spLocks noGrp="1"/>
          </p:cNvSpPr>
          <p:nvPr>
            <p:ph type="ftr" sz="quarter" idx="11"/>
          </p:nvPr>
        </p:nvSpPr>
        <p:spPr/>
        <p:txBody>
          <a:bodyPr/>
          <a:lstStyle/>
          <a:p>
            <a:endParaRPr kumimoji="1" lang="zh-CN" altLang="en-US"/>
          </a:p>
        </p:txBody>
      </p:sp>
      <p:sp>
        <p:nvSpPr>
          <p:cNvPr id="4" name="Slide Number Placeholder 3"/>
          <p:cNvSpPr>
            <a:spLocks noGrp="1"/>
          </p:cNvSpPr>
          <p:nvPr>
            <p:ph type="sldNum" sz="quarter" idx="12"/>
          </p:nvPr>
        </p:nvSpPr>
        <p:spPr/>
        <p:txBody>
          <a:bodyPr/>
          <a:lstStyle/>
          <a:p>
            <a:fld id="{E857359C-874D-294D-8899-3B8A881264BF}" type="slidenum">
              <a:rPr kumimoji="1" lang="zh-CN" altLang="en-US" smtClean="0"/>
              <a:t>‹#›</a:t>
            </a:fld>
            <a:endParaRPr kumimoji="1"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zh-CN" altLang="en-US" smtClean="0"/>
              <a:t>单击此处编辑母版标题样式</a:t>
            </a:r>
            <a:endParaRPr lang="en-US"/>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309360B5-D4A7-DE45-962A-3F1906768A40}" type="datetimeFigureOut">
              <a:rPr kumimoji="1" lang="zh-CN" altLang="en-US" smtClean="0"/>
              <a:t>19/1/26</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E857359C-874D-294D-8899-3B8A881264BF}" type="slidenum">
              <a:rPr kumimoji="1" lang="zh-CN" altLang="en-US" smtClean="0"/>
              <a:t>‹#›</a:t>
            </a:fld>
            <a:endParaRPr kumimoji="1"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showMasterSp="0" type="picTx" preserve="1">
  <p:cSld name="图片与标题">
    <p:spTree>
      <p:nvGrpSpPr>
        <p:cNvPr id="1" name=""/>
        <p:cNvGrpSpPr/>
        <p:nvPr/>
      </p:nvGrpSpPr>
      <p:grpSpPr>
        <a:xfrm>
          <a:off x="0" y="0"/>
          <a: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hasCustomPrompt="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将图片拖动到占位符，或单击添加图标</a:t>
            </a:r>
            <a:endParaRPr lang="en-US"/>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anose="02040502050405020303"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309360B5-D4A7-DE45-962A-3F1906768A40}" type="datetimeFigureOut">
              <a:rPr kumimoji="1" lang="zh-CN" altLang="en-US" smtClean="0"/>
              <a:t>19/1/26</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E857359C-874D-294D-8899-3B8A881264BF}" type="slidenum">
              <a:rPr kumimoji="1" lang="zh-CN" altLang="en-US" smtClean="0"/>
              <a:t>‹#›</a:t>
            </a:fld>
            <a:endParaRPr kumimoji="1" lang="zh-CN" alt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zh-CN" altLang="en-US" smtClean="0"/>
              <a:t>单击此处编辑母版标题样式</a:t>
            </a:r>
            <a:endParaRPr 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vertTx" preserve="1">
  <p:cSld name="标题和竖排文本">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a:p>
        </p:txBody>
      </p:sp>
      <p:sp>
        <p:nvSpPr>
          <p:cNvPr id="4" name="Date Placeholder 3"/>
          <p:cNvSpPr>
            <a:spLocks noGrp="1"/>
          </p:cNvSpPr>
          <p:nvPr>
            <p:ph type="dt" sz="half" idx="10"/>
          </p:nvPr>
        </p:nvSpPr>
        <p:spPr/>
        <p:txBody>
          <a:bodyPr/>
          <a:lstStyle/>
          <a:p>
            <a:fld id="{309360B5-D4A7-DE45-962A-3F1906768A40}" type="datetimeFigureOut">
              <a:rPr kumimoji="1" lang="zh-CN" altLang="en-US" smtClean="0"/>
              <a:t>19/1/26</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E857359C-874D-294D-8899-3B8A881264BF}" type="slidenum">
              <a:rPr kumimoji="1" lang="zh-CN" altLang="en-US" smtClean="0"/>
              <a:t>‹#›</a:t>
            </a:fld>
            <a:endParaRPr kumimoji="1"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vertTitleAndTx" preserve="1">
  <p:cSld name="竖排标题和文本">
    <p:spTree>
      <p:nvGrpSpPr>
        <p:cNvPr id="1" name=""/>
        <p:cNvGrpSpPr/>
        <p:nvPr/>
      </p:nvGrpSpPr>
      <p:grpSpPr>
        <a:xfrm>
          <a:off x="0" y="0"/>
          <a: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a:p>
        </p:txBody>
      </p:sp>
      <p:sp>
        <p:nvSpPr>
          <p:cNvPr id="4" name="Date Placeholder 3"/>
          <p:cNvSpPr>
            <a:spLocks noGrp="1"/>
          </p:cNvSpPr>
          <p:nvPr>
            <p:ph type="dt" sz="half" idx="10"/>
          </p:nvPr>
        </p:nvSpPr>
        <p:spPr/>
        <p:txBody>
          <a:bodyPr/>
          <a:lstStyle/>
          <a:p>
            <a:fld id="{309360B5-D4A7-DE45-962A-3F1906768A40}" type="datetimeFigureOut">
              <a:rPr kumimoji="1" lang="zh-CN" altLang="en-US" smtClean="0"/>
              <a:t>19/1/26</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E857359C-874D-294D-8899-3B8A881264BF}" type="slidenum">
              <a:rPr kumimoji="1" lang="zh-CN" altLang="en-US" smtClean="0"/>
              <a:t>‹#›</a:t>
            </a:fld>
            <a:endParaRPr kumimoji="1"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userDrawn="1">
  <p:cSld name="3_内容与标题">
    <p:spTree>
      <p:nvGrpSpPr>
        <p:cNvPr id="1" name=""/>
        <p:cNvGrpSpPr/>
        <p:nvPr/>
      </p:nvGrpSpPr>
      <p:grpSpPr>
        <a:xfrm>
          <a:off x="0" y="0"/>
          <a:ext cx="0" cy="0"/>
        </a:xfrm>
      </p:grpSpPr>
      <p:pic>
        <p:nvPicPr>
          <p:cNvPr id="2051" name="Picture 2" descr="N:\人文学院PPT\模版\书法水墨画卷图片副本.jpg"/>
          <p:cNvPicPr>
            <a:picLocks noChangeAspect="1"/>
          </p:cNvPicPr>
          <p:nvPr userDrawn="1"/>
        </p:nvPicPr>
        <p:blipFill>
          <a:blip r:embed="rId1"/>
          <a:stretch>
            <a:fillRect/>
          </a:stretch>
        </p:blipFill>
        <p:spPr>
          <a:xfrm>
            <a:off x="0" y="0"/>
            <a:ext cx="9144000" cy="6859588"/>
          </a:xfrm>
          <a:prstGeom prst="rect">
            <a:avLst/>
          </a:prstGeom>
          <a:noFill/>
          <a:ln w="9525">
            <a:noFill/>
          </a:ln>
        </p:spPr>
      </p:pic>
      <p:sp>
        <p:nvSpPr>
          <p:cNvPr id="9" name="矩形 8"/>
          <p:cNvSpPr/>
          <p:nvPr userDrawn="1"/>
        </p:nvSpPr>
        <p:spPr>
          <a:xfrm>
            <a:off x="0" y="-11112"/>
            <a:ext cx="9144000" cy="6881813"/>
          </a:xfrm>
          <a:prstGeom prst="rect">
            <a:avLst/>
          </a:prstGeom>
          <a:blipFill dpi="0" rotWithShape="1">
            <a:blip r:embed="rId2">
              <a:alphaModFix amt="45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z="1620" strike="noStrike" noProof="1"/>
          </a:p>
        </p:txBody>
      </p:sp>
      <p:sp>
        <p:nvSpPr>
          <p:cNvPr id="2" name="日期占位符 1"/>
          <p:cNvSpPr>
            <a:spLocks noGrp="1"/>
          </p:cNvSpPr>
          <p:nvPr>
            <p:ph type="dt" sz="half" idx="10"/>
          </p:nvPr>
        </p:nvSpPr>
        <p:spPr>
          <a:xfrm>
            <a:off x="457200" y="6357939"/>
            <a:ext cx="2133600" cy="365125"/>
          </a:xfrm>
          <a:prstGeom prst="rect">
            <a:avLst/>
          </a:prstGeom>
        </p:spPr>
        <p:txBody>
          <a:bodyPr vert="horz" lIns="91440" tIns="45720" rIns="91440" bIns="45720" rtlCol="0" anchor="ctr"/>
          <a:lstStyle/>
          <a:p>
            <a:pPr fontAlgn="auto"/>
            <a:fld id="{BB0A5745-317A-4343-A5D8-C6C53DC748C6}" type="datetimeFigureOut">
              <a:rPr lang="zh-CN" altLang="en-US" sz="1080" strike="noStrike" noProof="1" smtClean="0">
                <a:latin typeface="+mn-lt"/>
                <a:ea typeface="+mn-ea"/>
                <a:cs typeface="+mn-cs"/>
              </a:rPr>
              <a:t>19/1/26</a:t>
            </a:fld>
            <a:endParaRPr lang="zh-CN" altLang="en-US" strike="noStrike" noProof="1"/>
          </a:p>
        </p:txBody>
      </p:sp>
      <p:sp>
        <p:nvSpPr>
          <p:cNvPr id="3" name="页脚占位符 2"/>
          <p:cNvSpPr>
            <a:spLocks noGrp="1"/>
          </p:cNvSpPr>
          <p:nvPr>
            <p:ph type="ftr" sz="quarter" idx="11"/>
          </p:nvPr>
        </p:nvSpPr>
        <p:spPr>
          <a:xfrm>
            <a:off x="3124200" y="6357939"/>
            <a:ext cx="2895600" cy="365125"/>
          </a:xfrm>
          <a:prstGeom prst="rect">
            <a:avLst/>
          </a:prstGeom>
        </p:spPr>
        <p:txBody>
          <a:bodyPr vert="horz" lIns="91440" tIns="45720" rIns="91440" bIns="45720" rtlCol="0" anchor="ctr"/>
          <a:lstStyle/>
          <a:p>
            <a:pPr fontAlgn="auto"/>
            <a:endParaRPr lang="zh-CN" altLang="en-US" strike="noStrike" noProof="1"/>
          </a:p>
        </p:txBody>
      </p:sp>
      <p:sp>
        <p:nvSpPr>
          <p:cNvPr id="4" name="灯片编号占位符 3"/>
          <p:cNvSpPr>
            <a:spLocks noGrp="1"/>
          </p:cNvSpPr>
          <p:nvPr>
            <p:ph type="sldNum" sz="quarter" idx="12"/>
          </p:nvPr>
        </p:nvSpPr>
        <p:spPr>
          <a:xfrm>
            <a:off x="6553200" y="6357939"/>
            <a:ext cx="2133600" cy="365125"/>
          </a:xfrm>
          <a:prstGeom prst="rect">
            <a:avLst/>
          </a:prstGeom>
        </p:spPr>
        <p:txBody>
          <a:bodyPr vert="horz" lIns="91440" tIns="45720" rIns="91440" bIns="45720" rtlCol="0" anchor="ctr"/>
          <a:lstStyle/>
          <a:p>
            <a:pPr fontAlgn="auto"/>
            <a:fld id="{921A9B8D-79C7-454A-BC7A-7C631308764D}" type="slidenum">
              <a:rPr lang="zh-CN" altLang="en-US" sz="1080" strike="noStrike" noProof="1" smtClean="0">
                <a:latin typeface="+mn-lt"/>
                <a:ea typeface="+mn-ea"/>
                <a:cs typeface="+mn-cs"/>
              </a:rPr>
              <a:t>‹#›</a:t>
            </a:fld>
            <a:endParaRPr lang="zh-CN" altLang="en-US" strike="noStrike" noProof="1"/>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bg>
      <p:bgRef idx="1002">
        <a:schemeClr val="bg2"/>
      </p:bgRef>
    </p:bg>
    <p:spTree>
      <p:nvGrpSpPr>
        <p:cNvPr id="1" name=""/>
        <p:cNvGrpSpPr/>
        <p:nvPr/>
      </p:nvGrpSpPr>
      <p:grpSpPr>
        <a:xfrm>
          <a:off x="0" y="0"/>
          <a: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zh-CN" altLang="en-US" smtClean="0"/>
              <a:t>单击此处编辑母版标题样式</a:t>
            </a:r>
            <a:endParaRPr lang="en-US"/>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309360B5-D4A7-DE45-962A-3F1906768A40}" type="datetimeFigureOut">
              <a:rPr kumimoji="1" lang="zh-CN" altLang="en-US" smtClean="0"/>
              <a:t>19/1/26</a:t>
            </a:fld>
            <a:endParaRPr kumimoji="1" lang="zh-CN" alt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kumimoji="1" lang="zh-CN" altLang="en-US"/>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E857359C-874D-294D-8899-3B8A881264BF}" type="slidenum">
              <a:rPr kumimoji="1" lang="zh-CN" altLang="en-US" smtClean="0"/>
              <a:t>‹#›</a:t>
            </a:fld>
            <a:endParaRPr kumimoji="1"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marL="320040" indent="-320040" algn="r" defTabSz="914400" rtl="0" eaLnBrk="1" latinLnBrk="0" hangingPunct="1">
        <a:spcBef>
          <a:spcPct val="0"/>
        </a:spcBef>
        <a:buClr>
          <a:schemeClr val="accent6">
            <a:lumMod val="75000"/>
          </a:schemeClr>
        </a:buClr>
        <a:buSzPct val="128000"/>
        <a:buFont typeface="Georgia" panose="02040502050405020303"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anose="02040502050405020303"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anose="02040502050405020303"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anose="02040502050405020303"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anose="02040502050405020303" pitchFamily="18" charset="0"/>
        <a:buChar char="*"/>
        <a:defRPr sz="1600" kern="1200">
          <a:solidFill>
            <a:schemeClr val="tx1">
              <a:lumMod val="75000"/>
              <a:lumOff val="25000"/>
            </a:schemeClr>
          </a:solidFill>
          <a:latin typeface="+mn-lt"/>
          <a:ea typeface="+mn-ea"/>
          <a:cs typeface="+mn-cs"/>
        </a:defRPr>
      </a:lvl4pPr>
      <a:lvl5pPr marL="1390015" indent="-182880" algn="l" defTabSz="914400" rtl="0" eaLnBrk="1" latinLnBrk="0" hangingPunct="1">
        <a:spcBef>
          <a:spcPct val="20000"/>
        </a:spcBef>
        <a:spcAft>
          <a:spcPts val="300"/>
        </a:spcAft>
        <a:buClr>
          <a:schemeClr val="accent6">
            <a:lumMod val="75000"/>
          </a:schemeClr>
        </a:buClr>
        <a:buSzPct val="130000"/>
        <a:buFont typeface="Georgia" panose="02040502050405020303" pitchFamily="18" charset="0"/>
        <a:buChar char="*"/>
        <a:defRPr sz="1400" kern="1200">
          <a:solidFill>
            <a:schemeClr val="tx1">
              <a:lumMod val="75000"/>
              <a:lumOff val="25000"/>
            </a:schemeClr>
          </a:solidFill>
          <a:latin typeface="+mn-lt"/>
          <a:ea typeface="+mn-ea"/>
          <a:cs typeface="+mn-cs"/>
        </a:defRPr>
      </a:lvl5pPr>
      <a:lvl6pPr marL="1664335" indent="-182880" algn="l" defTabSz="914400" rtl="0" eaLnBrk="1" latinLnBrk="0" hangingPunct="1">
        <a:spcBef>
          <a:spcPct val="20000"/>
        </a:spcBef>
        <a:spcAft>
          <a:spcPts val="300"/>
        </a:spcAft>
        <a:buClr>
          <a:schemeClr val="accent6">
            <a:lumMod val="75000"/>
          </a:schemeClr>
        </a:buClr>
        <a:buSzPct val="130000"/>
        <a:buFont typeface="Georgia" panose="02040502050405020303"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anose="02040502050405020303"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anose="02040502050405020303" pitchFamily="18" charset="0"/>
        <a:buChar char="*"/>
        <a:defRPr sz="1400" kern="1200">
          <a:solidFill>
            <a:schemeClr val="tx1">
              <a:lumMod val="75000"/>
              <a:lumOff val="25000"/>
            </a:schemeClr>
          </a:solidFill>
          <a:latin typeface="+mn-lt"/>
          <a:ea typeface="+mn-ea"/>
          <a:cs typeface="+mn-cs"/>
        </a:defRPr>
      </a:lvl8pPr>
      <a:lvl9pPr marL="2587625" indent="-182880" algn="l" defTabSz="914400" rtl="0" eaLnBrk="1" latinLnBrk="0" hangingPunct="1">
        <a:spcBef>
          <a:spcPct val="20000"/>
        </a:spcBef>
        <a:spcAft>
          <a:spcPts val="300"/>
        </a:spcAft>
        <a:buClr>
          <a:schemeClr val="accent6">
            <a:lumMod val="75000"/>
          </a:schemeClr>
        </a:buClr>
        <a:buSzPct val="130000"/>
        <a:buFont typeface="Georgia" panose="02040502050405020303"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gif"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jpeg" /><Relationship Id="rId3" Type="http://schemas.openxmlformats.org/officeDocument/2006/relationships/image" Target="../media/image6.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jpeg" /><Relationship Id="rId3" Type="http://schemas.openxmlformats.org/officeDocument/2006/relationships/image" Target="../media/image8.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png" /></Relationships>
</file>

<file path=ppt/slides/slide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3" name="文本框 2"/>
          <p:cNvSpPr txBox="1"/>
          <p:nvPr/>
        </p:nvSpPr>
        <p:spPr>
          <a:xfrm>
            <a:off x="564397" y="2707131"/>
            <a:ext cx="470330" cy="2277547"/>
          </a:xfrm>
          <a:prstGeom prst="rect">
            <a:avLst/>
          </a:prstGeom>
        </p:spPr>
        <p:txBody>
          <a:bodyPr wrap="square">
            <a:spAutoFit/>
          </a:bodyPr>
          <a:lstStyle>
            <a:defPPr>
              <a:defRPr lang="zh-CN"/>
            </a:defPPr>
            <a:lvl1pPr lvl="0" algn="just">
              <a:lnSpc>
                <a:spcPct val="150000"/>
              </a:lnSpc>
              <a:defRPr sz="2400" b="1">
                <a:solidFill>
                  <a:srgbClr val="000000"/>
                </a:solidFill>
                <a:latin typeface="Heiti SC Light"/>
                <a:ea typeface="Heiti SC Light"/>
                <a:cs typeface="Heiti SC Light"/>
              </a:defRPr>
            </a:lvl1pPr>
          </a:lstStyle>
          <a:p>
            <a:r>
              <a:rPr lang="zh-CN" altLang="en-US"/>
              <a:t>抗美援朝</a:t>
            </a:r>
          </a:p>
        </p:txBody>
      </p:sp>
      <p:sp>
        <p:nvSpPr>
          <p:cNvPr id="4" name="左大括号 3"/>
          <p:cNvSpPr/>
          <p:nvPr/>
        </p:nvSpPr>
        <p:spPr>
          <a:xfrm>
            <a:off x="1058242" y="1640897"/>
            <a:ext cx="509525" cy="4327655"/>
          </a:xfrm>
          <a:prstGeom prst="leftBrace">
            <a:avLst>
              <a:gd name="adj1" fmla="val 37226"/>
              <a:gd name="adj2" fmla="val 50000"/>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kumimoji="1" lang="zh-CN" altLang="en-US"/>
          </a:p>
        </p:txBody>
      </p:sp>
      <p:sp>
        <p:nvSpPr>
          <p:cNvPr id="5" name="文本框 4"/>
          <p:cNvSpPr txBox="1"/>
          <p:nvPr/>
        </p:nvSpPr>
        <p:spPr>
          <a:xfrm>
            <a:off x="1834287" y="1354293"/>
            <a:ext cx="4264326" cy="461665"/>
          </a:xfrm>
          <a:prstGeom prst="rect">
            <a:avLst/>
          </a:prstGeom>
        </p:spPr>
        <p:txBody>
          <a:bodyPr wrap="square">
            <a:spAutoFit/>
          </a:bodyPr>
          <a:lstStyle>
            <a:defPPr>
              <a:defRPr lang="zh-CN"/>
            </a:defPPr>
            <a:lvl1pPr lvl="0" algn="just">
              <a:lnSpc>
                <a:spcPct val="150000"/>
              </a:lnSpc>
              <a:defRPr sz="2400" b="1">
                <a:solidFill>
                  <a:srgbClr val="000000"/>
                </a:solidFill>
                <a:latin typeface="Heiti SC Light"/>
                <a:ea typeface="Heiti SC Light"/>
                <a:cs typeface="Heiti SC Light"/>
              </a:defRPr>
            </a:lvl1pPr>
          </a:lstStyle>
          <a:p>
            <a:pPr>
              <a:lnSpc>
                <a:spcPct val="100000"/>
              </a:lnSpc>
            </a:pPr>
            <a:r>
              <a:rPr lang="zh-CN" altLang="en-US"/>
              <a:t>时间：</a:t>
            </a:r>
            <a:r>
              <a:rPr lang="en-US" altLang="zh-CN"/>
              <a:t>1950-1953</a:t>
            </a:r>
            <a:r>
              <a:rPr lang="zh-CN" altLang="en-US"/>
              <a:t>年</a:t>
            </a:r>
          </a:p>
        </p:txBody>
      </p:sp>
      <p:sp>
        <p:nvSpPr>
          <p:cNvPr id="6" name="文本框 5"/>
          <p:cNvSpPr txBox="1"/>
          <p:nvPr/>
        </p:nvSpPr>
        <p:spPr>
          <a:xfrm>
            <a:off x="1834287" y="2138255"/>
            <a:ext cx="4264326" cy="461665"/>
          </a:xfrm>
          <a:prstGeom prst="rect">
            <a:avLst/>
          </a:prstGeom>
        </p:spPr>
        <p:txBody>
          <a:bodyPr wrap="square">
            <a:spAutoFit/>
          </a:bodyPr>
          <a:lstStyle>
            <a:defPPr>
              <a:defRPr lang="zh-CN"/>
            </a:defPPr>
            <a:lvl1pPr lvl="0" algn="just">
              <a:lnSpc>
                <a:spcPct val="150000"/>
              </a:lnSpc>
              <a:defRPr sz="2400" b="1">
                <a:solidFill>
                  <a:srgbClr val="000000"/>
                </a:solidFill>
                <a:latin typeface="Heiti SC Light"/>
                <a:ea typeface="Heiti SC Light"/>
                <a:cs typeface="Heiti SC Light"/>
              </a:defRPr>
            </a:lvl1pPr>
          </a:lstStyle>
          <a:p>
            <a:pPr>
              <a:lnSpc>
                <a:spcPct val="100000"/>
              </a:lnSpc>
            </a:pPr>
            <a:r>
              <a:rPr lang="zh-CN" altLang="en-US" smtClean="0"/>
              <a:t>原因：抗美援朝，保家卫国</a:t>
            </a:r>
            <a:endParaRPr lang="zh-CN" altLang="en-US"/>
          </a:p>
        </p:txBody>
      </p:sp>
      <p:sp>
        <p:nvSpPr>
          <p:cNvPr id="7" name="文本框 6"/>
          <p:cNvSpPr txBox="1"/>
          <p:nvPr/>
        </p:nvSpPr>
        <p:spPr>
          <a:xfrm>
            <a:off x="1834288" y="3384240"/>
            <a:ext cx="376264" cy="830997"/>
          </a:xfrm>
          <a:prstGeom prst="rect">
            <a:avLst/>
          </a:prstGeom>
        </p:spPr>
        <p:txBody>
          <a:bodyPr wrap="square">
            <a:spAutoFit/>
          </a:bodyPr>
          <a:lstStyle>
            <a:defPPr>
              <a:defRPr lang="zh-CN"/>
            </a:defPPr>
            <a:lvl1pPr lvl="0" algn="just">
              <a:lnSpc>
                <a:spcPct val="150000"/>
              </a:lnSpc>
              <a:defRPr sz="2400" b="1">
                <a:solidFill>
                  <a:srgbClr val="000000"/>
                </a:solidFill>
                <a:latin typeface="Heiti SC Light"/>
                <a:ea typeface="Heiti SC Light"/>
                <a:cs typeface="Heiti SC Light"/>
              </a:defRPr>
            </a:lvl1pPr>
          </a:lstStyle>
          <a:p>
            <a:pPr>
              <a:lnSpc>
                <a:spcPct val="100000"/>
              </a:lnSpc>
            </a:pPr>
            <a:r>
              <a:rPr lang="zh-CN" altLang="en-US" smtClean="0"/>
              <a:t>经过</a:t>
            </a:r>
            <a:endParaRPr lang="zh-CN" altLang="en-US"/>
          </a:p>
        </p:txBody>
      </p:sp>
      <p:sp>
        <p:nvSpPr>
          <p:cNvPr id="8" name="左大括号 7"/>
          <p:cNvSpPr/>
          <p:nvPr/>
        </p:nvSpPr>
        <p:spPr>
          <a:xfrm>
            <a:off x="2210552" y="3245741"/>
            <a:ext cx="525202" cy="1605231"/>
          </a:xfrm>
          <a:prstGeom prst="leftBrace">
            <a:avLst>
              <a:gd name="adj1" fmla="val 37226"/>
              <a:gd name="adj2" fmla="val 50000"/>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kumimoji="1" lang="zh-CN" altLang="en-US"/>
          </a:p>
        </p:txBody>
      </p:sp>
      <p:sp>
        <p:nvSpPr>
          <p:cNvPr id="9" name="文本框 8"/>
          <p:cNvSpPr txBox="1"/>
          <p:nvPr/>
        </p:nvSpPr>
        <p:spPr>
          <a:xfrm>
            <a:off x="2911668" y="2830242"/>
            <a:ext cx="5789437" cy="461665"/>
          </a:xfrm>
          <a:prstGeom prst="rect">
            <a:avLst/>
          </a:prstGeom>
        </p:spPr>
        <p:txBody>
          <a:bodyPr wrap="square">
            <a:spAutoFit/>
          </a:bodyPr>
          <a:lstStyle>
            <a:defPPr>
              <a:defRPr lang="zh-CN"/>
            </a:defPPr>
            <a:lvl1pPr lvl="0" algn="just">
              <a:lnSpc>
                <a:spcPct val="150000"/>
              </a:lnSpc>
              <a:defRPr sz="2400" b="1">
                <a:solidFill>
                  <a:srgbClr val="000000"/>
                </a:solidFill>
                <a:latin typeface="Heiti SC Light"/>
                <a:ea typeface="Heiti SC Light"/>
                <a:cs typeface="Heiti SC Light"/>
              </a:defRPr>
            </a:lvl1pPr>
          </a:lstStyle>
          <a:p>
            <a:pPr>
              <a:lnSpc>
                <a:spcPct val="100000"/>
              </a:lnSpc>
            </a:pPr>
            <a:r>
              <a:rPr lang="en-US" altLang="zh-CN" smtClean="0"/>
              <a:t>1950</a:t>
            </a:r>
            <a:r>
              <a:rPr lang="zh-CN" altLang="en-US" smtClean="0"/>
              <a:t>年</a:t>
            </a:r>
            <a:r>
              <a:rPr lang="en-US" altLang="zh-CN" smtClean="0"/>
              <a:t>10</a:t>
            </a:r>
            <a:r>
              <a:rPr lang="zh-CN" altLang="en-US" smtClean="0"/>
              <a:t>月，彭德怀，中国人民志愿军</a:t>
            </a:r>
            <a:endParaRPr lang="zh-CN" altLang="en-US"/>
          </a:p>
        </p:txBody>
      </p:sp>
      <p:sp>
        <p:nvSpPr>
          <p:cNvPr id="10" name="文本框 9"/>
          <p:cNvSpPr txBox="1"/>
          <p:nvPr/>
        </p:nvSpPr>
        <p:spPr>
          <a:xfrm>
            <a:off x="2911668" y="3662040"/>
            <a:ext cx="4264326" cy="461665"/>
          </a:xfrm>
          <a:prstGeom prst="rect">
            <a:avLst/>
          </a:prstGeom>
        </p:spPr>
        <p:txBody>
          <a:bodyPr wrap="square">
            <a:spAutoFit/>
          </a:bodyPr>
          <a:lstStyle>
            <a:defPPr>
              <a:defRPr lang="zh-CN"/>
            </a:defPPr>
            <a:lvl1pPr lvl="0" algn="just">
              <a:lnSpc>
                <a:spcPct val="150000"/>
              </a:lnSpc>
              <a:defRPr sz="2400" b="1">
                <a:solidFill>
                  <a:srgbClr val="000000"/>
                </a:solidFill>
                <a:latin typeface="Heiti SC Light"/>
                <a:ea typeface="Heiti SC Light"/>
                <a:cs typeface="Heiti SC Light"/>
              </a:defRPr>
            </a:lvl1pPr>
          </a:lstStyle>
          <a:p>
            <a:pPr>
              <a:lnSpc>
                <a:spcPct val="100000"/>
              </a:lnSpc>
            </a:pPr>
            <a:r>
              <a:rPr lang="zh-CN" altLang="en-US" smtClean="0"/>
              <a:t>著名战役：上甘岭战役</a:t>
            </a:r>
            <a:endParaRPr lang="zh-CN" altLang="en-US"/>
          </a:p>
        </p:txBody>
      </p:sp>
      <p:sp>
        <p:nvSpPr>
          <p:cNvPr id="11" name="文本框 10"/>
          <p:cNvSpPr txBox="1"/>
          <p:nvPr/>
        </p:nvSpPr>
        <p:spPr>
          <a:xfrm>
            <a:off x="2911668" y="4523013"/>
            <a:ext cx="4264326" cy="461665"/>
          </a:xfrm>
          <a:prstGeom prst="rect">
            <a:avLst/>
          </a:prstGeom>
        </p:spPr>
        <p:txBody>
          <a:bodyPr wrap="square">
            <a:spAutoFit/>
          </a:bodyPr>
          <a:lstStyle>
            <a:defPPr>
              <a:defRPr lang="zh-CN"/>
            </a:defPPr>
            <a:lvl1pPr lvl="0" algn="just">
              <a:lnSpc>
                <a:spcPct val="150000"/>
              </a:lnSpc>
              <a:defRPr sz="2400" b="1">
                <a:solidFill>
                  <a:srgbClr val="000000"/>
                </a:solidFill>
                <a:latin typeface="Heiti SC Light"/>
                <a:ea typeface="Heiti SC Light"/>
                <a:cs typeface="Heiti SC Light"/>
              </a:defRPr>
            </a:lvl1pPr>
          </a:lstStyle>
          <a:p>
            <a:pPr>
              <a:lnSpc>
                <a:spcPct val="100000"/>
              </a:lnSpc>
            </a:pPr>
            <a:r>
              <a:rPr lang="zh-CN" altLang="en-US" smtClean="0"/>
              <a:t>英雄人物：黄继光、邱少云</a:t>
            </a:r>
            <a:endParaRPr lang="zh-CN" altLang="en-US"/>
          </a:p>
        </p:txBody>
      </p:sp>
      <p:sp>
        <p:nvSpPr>
          <p:cNvPr id="12" name="文本框 11"/>
          <p:cNvSpPr txBox="1"/>
          <p:nvPr/>
        </p:nvSpPr>
        <p:spPr>
          <a:xfrm>
            <a:off x="1834286" y="5547995"/>
            <a:ext cx="7431215" cy="461665"/>
          </a:xfrm>
          <a:prstGeom prst="rect">
            <a:avLst/>
          </a:prstGeom>
        </p:spPr>
        <p:txBody>
          <a:bodyPr wrap="square">
            <a:spAutoFit/>
          </a:bodyPr>
          <a:lstStyle>
            <a:defPPr>
              <a:defRPr lang="zh-CN"/>
            </a:defPPr>
            <a:lvl1pPr lvl="0" algn="just">
              <a:lnSpc>
                <a:spcPct val="150000"/>
              </a:lnSpc>
              <a:defRPr sz="2400" b="1">
                <a:solidFill>
                  <a:srgbClr val="000000"/>
                </a:solidFill>
                <a:latin typeface="Heiti SC Light"/>
                <a:ea typeface="Heiti SC Light"/>
                <a:cs typeface="Heiti SC Light"/>
              </a:defRPr>
            </a:lvl1pPr>
          </a:lstStyle>
          <a:p>
            <a:pPr>
              <a:lnSpc>
                <a:spcPct val="100000"/>
              </a:lnSpc>
            </a:pPr>
            <a:r>
              <a:rPr lang="zh-CN" altLang="en-US" smtClean="0"/>
              <a:t>胜利：</a:t>
            </a:r>
            <a:endParaRPr lang="zh-CN" altLang="en-US"/>
          </a:p>
        </p:txBody>
      </p:sp>
      <p:sp>
        <p:nvSpPr>
          <p:cNvPr id="13" name="矩形 12"/>
          <p:cNvSpPr/>
          <p:nvPr/>
        </p:nvSpPr>
        <p:spPr>
          <a:xfrm>
            <a:off x="2735753" y="5547995"/>
            <a:ext cx="5965351" cy="830997"/>
          </a:xfrm>
          <a:prstGeom prst="rect">
            <a:avLst/>
          </a:prstGeom>
        </p:spPr>
        <p:txBody>
          <a:bodyPr wrap="square">
            <a:spAutoFit/>
          </a:bodyPr>
          <a:lstStyle/>
          <a:p>
            <a:pPr algn="just"/>
            <a:r>
              <a:rPr lang="en-US" altLang="zh-CN" sz="2400" b="1">
                <a:solidFill>
                  <a:srgbClr val="000000"/>
                </a:solidFill>
                <a:latin typeface="Heiti SC Light"/>
                <a:ea typeface="Heiti SC Light"/>
                <a:cs typeface="Heiti SC Light"/>
              </a:rPr>
              <a:t>1953</a:t>
            </a:r>
            <a:r>
              <a:rPr lang="zh-CN" altLang="en-US" sz="2400" b="1">
                <a:solidFill>
                  <a:srgbClr val="000000"/>
                </a:solidFill>
                <a:latin typeface="Heiti SC Light"/>
                <a:ea typeface="Heiti SC Light"/>
                <a:cs typeface="Heiti SC Light"/>
              </a:rPr>
              <a:t>年</a:t>
            </a:r>
            <a:r>
              <a:rPr lang="en-US" altLang="zh-CN" sz="2400" b="1">
                <a:solidFill>
                  <a:srgbClr val="000000"/>
                </a:solidFill>
                <a:latin typeface="Heiti SC Light"/>
                <a:ea typeface="Heiti SC Light"/>
                <a:cs typeface="Heiti SC Light"/>
              </a:rPr>
              <a:t>7</a:t>
            </a:r>
            <a:r>
              <a:rPr lang="zh-CN" altLang="en-US" sz="2400" b="1">
                <a:solidFill>
                  <a:srgbClr val="000000"/>
                </a:solidFill>
                <a:latin typeface="Heiti SC Light"/>
                <a:ea typeface="Heiti SC Light"/>
                <a:cs typeface="Heiti SC Light"/>
              </a:rPr>
              <a:t>月，美国被迫签订</a:t>
            </a:r>
            <a:r>
              <a:rPr lang="en-US" altLang="zh-CN" sz="2400" b="1">
                <a:solidFill>
                  <a:srgbClr val="000000"/>
                </a:solidFill>
                <a:latin typeface="Heiti SC Light"/>
                <a:ea typeface="Heiti SC Light"/>
                <a:cs typeface="Heiti SC Light"/>
              </a:rPr>
              <a:t>《</a:t>
            </a:r>
            <a:r>
              <a:rPr lang="zh-CN" altLang="en-US" sz="2400" b="1">
                <a:solidFill>
                  <a:srgbClr val="000000"/>
                </a:solidFill>
                <a:latin typeface="Heiti SC Light"/>
                <a:ea typeface="Heiti SC Light"/>
                <a:cs typeface="Heiti SC Light"/>
              </a:rPr>
              <a:t>朝鲜停战协定</a:t>
            </a:r>
            <a:r>
              <a:rPr lang="en-US" altLang="zh-CN" sz="2400" b="1">
                <a:solidFill>
                  <a:srgbClr val="000000"/>
                </a:solidFill>
                <a:latin typeface="Heiti SC Light"/>
                <a:ea typeface="Heiti SC Light"/>
                <a:cs typeface="Heiti SC Light"/>
              </a:rPr>
              <a:t>》</a:t>
            </a:r>
            <a:r>
              <a:rPr lang="zh-CN" altLang="en-US" sz="2400" b="1">
                <a:solidFill>
                  <a:srgbClr val="000000"/>
                </a:solidFill>
                <a:latin typeface="Heiti SC Light"/>
                <a:ea typeface="Heiti SC Light"/>
                <a:cs typeface="Heiti SC Light"/>
              </a:rPr>
              <a:t>，战争结束</a:t>
            </a:r>
          </a:p>
        </p:txBody>
      </p:sp>
      <p:sp>
        <p:nvSpPr>
          <p:cNvPr id="47" name="文本框 6151"/>
          <p:cNvSpPr txBox="1">
            <a:spLocks noChangeArrowheads="1"/>
          </p:cNvSpPr>
          <p:nvPr/>
        </p:nvSpPr>
        <p:spPr bwMode="auto">
          <a:xfrm>
            <a:off x="3447643" y="164883"/>
            <a:ext cx="2233262" cy="584776"/>
          </a:xfrm>
          <a:prstGeom prst="rect">
            <a:avLst/>
          </a:prstGeom>
        </p:spPr>
        <p:style>
          <a:lnRef idx="1">
            <a:schemeClr val="accent1"/>
          </a:lnRef>
          <a:fillRef idx="3">
            <a:schemeClr val="accent1"/>
          </a:fillRef>
          <a:effectRef idx="2">
            <a:schemeClr val="accent1"/>
          </a:effectRef>
          <a:fontRef idx="minor">
            <a:schemeClr val="lt1"/>
          </a:fontRef>
        </p:style>
        <p:txBody>
          <a:bodyPr vertOverflow="overflow" horzOverflow="overflow" vert="horz" wrap="square" numCol="1" spcCol="0" rtlCol="0" fromWordArt="0" anchor="ctr" anchorCtr="0" forceAA="0" compatLnSpc="1">
            <a:spAutoFit/>
          </a:bodyPr>
          <a:lstStyle>
            <a:defPPr>
              <a:defRPr lang="zh-CN"/>
            </a:defPPr>
            <a:lvl1pPr lvl="0" algn="ctr">
              <a:defRPr kumimoji="1" sz="3200" b="1">
                <a:solidFill>
                  <a:srgbClr val="FFFF00"/>
                </a:solidFill>
                <a:latin typeface="黑体" panose="02010609060101010101" charset="-122"/>
                <a:ea typeface="黑体" panose="02010609060101010101" charset="-122"/>
              </a:defRPr>
            </a:lvl1pPr>
          </a:lstStyle>
          <a:p>
            <a:r>
              <a:rPr lang="zh-CN" altLang="en-US" smtClean="0">
                <a:sym typeface="宋体" panose="02010600030101010101" pitchFamily="2" charset="-122"/>
              </a:rPr>
              <a:t>温故知新</a:t>
            </a:r>
            <a:endParaRPr lang="zh-CN" altLang="en-US">
              <a:sym typeface="宋体" panose="02010600030101010101" pitchFamily="2"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grpSp>
        <p:nvGrpSpPr>
          <p:cNvPr id="5" name="组 4"/>
          <p:cNvGrpSpPr/>
          <p:nvPr/>
        </p:nvGrpSpPr>
        <p:grpSpPr>
          <a:xfrm>
            <a:off x="312591" y="1566863"/>
            <a:ext cx="8551039" cy="2654300"/>
            <a:chOff x="421285" y="1566396"/>
            <a:chExt cx="8255000" cy="2654659"/>
          </a:xfrm>
        </p:grpSpPr>
        <p:pic>
          <p:nvPicPr>
            <p:cNvPr id="6" name="图片 5" descr="无标题.g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1285" y="1566396"/>
              <a:ext cx="8255000" cy="2654659"/>
            </a:xfrm>
            <a:prstGeom prst="rect">
              <a:avLst/>
            </a:prstGeom>
            <a:ln>
              <a:noFill/>
            </a:ln>
            <a:effectLst>
              <a:outerShdw blurRad="292100" dist="139700" dir="2700000" algn="tl" rotWithShape="0">
                <a:srgbClr val="333333">
                  <a:alpha val="65000"/>
                </a:srgbClr>
              </a:outerShdw>
            </a:effectLst>
          </p:spPr>
        </p:pic>
        <p:sp>
          <p:nvSpPr>
            <p:cNvPr id="7" name="文本框 2"/>
            <p:cNvSpPr txBox="1">
              <a:spLocks noChangeArrowheads="1"/>
            </p:cNvSpPr>
            <p:nvPr/>
          </p:nvSpPr>
          <p:spPr bwMode="auto">
            <a:xfrm>
              <a:off x="584676" y="1579908"/>
              <a:ext cx="7679588" cy="2307267"/>
            </a:xfrm>
            <a:prstGeom prst="rect">
              <a:avLst/>
            </a:prstGeom>
            <a:noFill/>
            <a:ln>
              <a:noFill/>
            </a:ln>
          </p:spPr>
          <p:txBody>
            <a:bodyPr wrap="square">
              <a:spAutoFit/>
            </a:bodyPr>
            <a:lstStyle>
              <a:lvl1pPr>
                <a:defRPr kumimoji="1" sz="2400">
                  <a:solidFill>
                    <a:schemeClr val="tx1"/>
                  </a:solidFill>
                  <a:latin typeface="Arial" panose="020b060402020202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4800" b="1" smtClean="0">
                  <a:solidFill>
                    <a:srgbClr val="000C0C"/>
                  </a:solidFill>
                  <a:latin typeface="Georgia" panose="02040502050405020303" pitchFamily="18" charset="0"/>
                  <a:ea typeface="华文新魏" charset="0"/>
                  <a:cs typeface="华文新魏" charset="0"/>
                </a:rPr>
                <a:t>第</a:t>
              </a:r>
              <a:r>
                <a:rPr lang="en-US" altLang="zh-CN" sz="4800" b="1">
                  <a:solidFill>
                    <a:srgbClr val="000C0C"/>
                  </a:solidFill>
                  <a:latin typeface="Georgia" panose="02040502050405020303" pitchFamily="18" charset="0"/>
                  <a:ea typeface="华文新魏" charset="0"/>
                  <a:cs typeface="华文新魏" charset="0"/>
                </a:rPr>
                <a:t>3</a:t>
              </a:r>
              <a:r>
                <a:rPr lang="zh-CN" altLang="en-US" sz="4800" b="1" smtClean="0">
                  <a:solidFill>
                    <a:srgbClr val="000C0C"/>
                  </a:solidFill>
                  <a:latin typeface="Georgia" panose="02040502050405020303" pitchFamily="18" charset="0"/>
                  <a:ea typeface="华文新魏" charset="0"/>
                  <a:cs typeface="华文新魏" charset="0"/>
                </a:rPr>
                <a:t>课</a:t>
              </a:r>
              <a:r>
                <a:rPr lang="en-US" altLang="zh-CN" sz="4800" b="1" smtClean="0">
                  <a:solidFill>
                    <a:srgbClr val="000C0C"/>
                  </a:solidFill>
                  <a:latin typeface="Georgia" panose="02040502050405020303" pitchFamily="18" charset="0"/>
                  <a:ea typeface="华文新魏" charset="0"/>
                  <a:cs typeface="华文新魏" charset="0"/>
                </a:rPr>
                <a:t> </a:t>
              </a:r>
            </a:p>
            <a:p>
              <a:pPr algn="ctr">
                <a:lnSpc>
                  <a:spcPct val="150000"/>
                </a:lnSpc>
              </a:pPr>
              <a:r>
                <a:rPr lang="zh-CN" altLang="en-US" sz="4800" b="1" smtClean="0">
                  <a:solidFill>
                    <a:srgbClr val="000C0C"/>
                  </a:solidFill>
                  <a:latin typeface="Georgia" panose="02040502050405020303" pitchFamily="18" charset="0"/>
                  <a:ea typeface="华文新魏" charset="0"/>
                  <a:cs typeface="华文新魏" charset="0"/>
                </a:rPr>
                <a:t>土地改革</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37"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pic>
        <p:nvPicPr>
          <p:cNvPr id="8" name="图片 7" descr="VCG41173585260.jpg"/>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b="4412"/>
          <a:stretch>
            <a:fillRect/>
          </a:stretch>
        </p:blipFill>
        <p:spPr>
          <a:xfrm>
            <a:off x="609786" y="1502931"/>
            <a:ext cx="8096331" cy="2707088"/>
          </a:xfrm>
          <a:prstGeom prst="rect">
            <a:avLst/>
          </a:prstGeom>
          <a:ln>
            <a:noFill/>
          </a:ln>
          <a:effectLst>
            <a:outerShdw blurRad="292100" dist="139700" dir="2700000" algn="tl" rotWithShape="0">
              <a:srgbClr val="333333">
                <a:alpha val="65000"/>
              </a:srgbClr>
            </a:outerShdw>
          </a:effectLst>
        </p:spPr>
      </p:pic>
      <p:sp>
        <p:nvSpPr>
          <p:cNvPr id="7169" name="Rectangle 2"/>
          <p:cNvSpPr>
            <a:spLocks noGrp="1" noRot="1" noChangeArrowheads="1"/>
          </p:cNvSpPr>
          <p:nvPr>
            <p:ph sz="quarter" idx="13"/>
          </p:nvPr>
        </p:nvSpPr>
        <p:spPr>
          <a:xfrm>
            <a:off x="881228" y="1945934"/>
            <a:ext cx="8144544" cy="2012488"/>
          </a:xfrm>
        </p:spPr>
        <p:txBody>
          <a:bodyPr>
            <a:normAutofit/>
          </a:bodyPr>
          <a:lstStyle/>
          <a:p>
            <a:pPr marL="0" indent="0">
              <a:lnSpc>
                <a:spcPct val="150000"/>
              </a:lnSpc>
              <a:spcBef>
                <a:spcPts val="1200"/>
              </a:spcBef>
              <a:spcAft>
                <a:spcPts val="600"/>
              </a:spcAft>
              <a:buFont typeface="Wingdings"/>
              <a:buNone/>
            </a:pPr>
            <a:r>
              <a:rPr kumimoji="0" lang="zh-CN" altLang="en-US" sz="2800" b="1" smtClean="0">
                <a:solidFill>
                  <a:srgbClr val="0000FF"/>
                </a:solidFill>
                <a:latin typeface="宋体" panose="02010600030101010101" pitchFamily="2" charset="-122"/>
                <a:ea typeface="宋体" panose="02010600030101010101" pitchFamily="2" charset="-122"/>
                <a:cs typeface="宋体" panose="02010600030101010101" pitchFamily="2" charset="-122"/>
              </a:rPr>
              <a:t>一</a:t>
            </a:r>
            <a:r>
              <a:rPr kumimoji="0" lang="en-US" altLang="zh-CN" sz="2800" b="1" smtClean="0">
                <a:solidFill>
                  <a:srgbClr val="0000FF"/>
                </a:solidFill>
                <a:latin typeface="宋体" panose="02010600030101010101" pitchFamily="2" charset="-122"/>
                <a:ea typeface="宋体" panose="02010600030101010101" pitchFamily="2" charset="-122"/>
                <a:cs typeface="宋体" panose="02010600030101010101" pitchFamily="2" charset="-122"/>
              </a:rPr>
              <a:t> </a:t>
            </a:r>
            <a:r>
              <a:rPr lang="zh-CN" altLang="en-US" sz="2800" b="1" smtClean="0">
                <a:solidFill>
                  <a:srgbClr val="0000FF"/>
                </a:solidFill>
                <a:latin typeface="宋体" panose="02010600030101010101" pitchFamily="2" charset="-122"/>
                <a:ea typeface="宋体" panose="02010600030101010101" pitchFamily="2" charset="-122"/>
                <a:cs typeface="宋体" panose="02010600030101010101" pitchFamily="2" charset="-122"/>
              </a:rPr>
              <a:t>《中华人民共和国土地改革法</a:t>
            </a:r>
            <a:r>
              <a:rPr lang="en-US" altLang="zh-CN" sz="2800" b="1" smtClean="0">
                <a:solidFill>
                  <a:srgbClr val="0000FF"/>
                </a:solidFill>
                <a:latin typeface="宋体" panose="02010600030101010101" pitchFamily="2" charset="-122"/>
                <a:ea typeface="宋体" panose="02010600030101010101" pitchFamily="2" charset="-122"/>
                <a:cs typeface="宋体" panose="02010600030101010101" pitchFamily="2" charset="-122"/>
              </a:rPr>
              <a:t>》</a:t>
            </a:r>
            <a:r>
              <a:rPr lang="zh-CN" altLang="en-US" sz="2800" b="1" smtClean="0">
                <a:solidFill>
                  <a:srgbClr val="0000FF"/>
                </a:solidFill>
                <a:latin typeface="宋体" panose="02010600030101010101" pitchFamily="2" charset="-122"/>
                <a:ea typeface="宋体" panose="02010600030101010101" pitchFamily="2" charset="-122"/>
                <a:cs typeface="宋体" panose="02010600030101010101" pitchFamily="2" charset="-122"/>
              </a:rPr>
              <a:t>的实施</a:t>
            </a:r>
            <a:r>
              <a:rPr kumimoji="0" lang="en-US" altLang="zh-CN" sz="2800" b="1" smtClean="0">
                <a:solidFill>
                  <a:srgbClr val="0000FF"/>
                </a:solidFill>
                <a:latin typeface="宋体" panose="02010600030101010101" pitchFamily="2" charset="-122"/>
                <a:ea typeface="宋体" panose="02010600030101010101" pitchFamily="2" charset="-122"/>
                <a:cs typeface="宋体" panose="02010600030101010101" pitchFamily="2" charset="-122"/>
              </a:rPr>
              <a:t> </a:t>
            </a:r>
          </a:p>
          <a:p>
            <a:pPr marL="0" indent="0">
              <a:lnSpc>
                <a:spcPct val="150000"/>
              </a:lnSpc>
              <a:spcBef>
                <a:spcPts val="1200"/>
              </a:spcBef>
              <a:spcAft>
                <a:spcPts val="600"/>
              </a:spcAft>
              <a:buFont typeface="Wingdings"/>
              <a:buNone/>
            </a:pPr>
            <a:r>
              <a:rPr kumimoji="0" lang="zh-CN" altLang="en-US" sz="2800" b="1" smtClean="0">
                <a:solidFill>
                  <a:srgbClr val="0000FF"/>
                </a:solidFill>
                <a:latin typeface="宋体" panose="02010600030101010101" pitchFamily="2" charset="-122"/>
                <a:ea typeface="宋体" panose="02010600030101010101" pitchFamily="2" charset="-122"/>
                <a:cs typeface="宋体" panose="02010600030101010101" pitchFamily="2" charset="-122"/>
              </a:rPr>
              <a:t>二</a:t>
            </a:r>
            <a:r>
              <a:rPr kumimoji="0" lang="en-US" altLang="zh-CN" sz="2800" b="1" smtClean="0">
                <a:solidFill>
                  <a:srgbClr val="0000FF"/>
                </a:solidFill>
                <a:latin typeface="宋体" panose="02010600030101010101" pitchFamily="2" charset="-122"/>
                <a:ea typeface="宋体" panose="02010600030101010101" pitchFamily="2" charset="-122"/>
                <a:cs typeface="宋体" panose="02010600030101010101" pitchFamily="2" charset="-122"/>
              </a:rPr>
              <a:t>  </a:t>
            </a:r>
            <a:r>
              <a:rPr lang="zh-CN" altLang="en-US" sz="2800" b="1" smtClean="0">
                <a:solidFill>
                  <a:srgbClr val="0000FF"/>
                </a:solidFill>
                <a:latin typeface="宋体" panose="02010600030101010101" pitchFamily="2" charset="-122"/>
                <a:ea typeface="宋体" panose="02010600030101010101" pitchFamily="2" charset="-122"/>
                <a:cs typeface="宋体" panose="02010600030101010101" pitchFamily="2" charset="-122"/>
              </a:rPr>
              <a:t>土地改革的意义</a:t>
            </a:r>
            <a:endParaRPr kumimoji="0" lang="zh-CN" altLang="en-US" sz="2800" b="1" smtClean="0">
              <a:solidFill>
                <a:srgbClr val="0000FF"/>
              </a:solidFill>
              <a:latin typeface="宋体" panose="02010600030101010101" pitchFamily="2" charset="-122"/>
              <a:ea typeface="宋体" panose="02010600030101010101" pitchFamily="2" charset="-122"/>
              <a:cs typeface="宋体" panose="02010600030101010101" pitchFamily="2" charset="-122"/>
            </a:endParaRPr>
          </a:p>
        </p:txBody>
      </p:sp>
      <p:sp>
        <p:nvSpPr>
          <p:cNvPr id="9" name="文本框 8"/>
          <p:cNvSpPr txBox="1"/>
          <p:nvPr/>
        </p:nvSpPr>
        <p:spPr>
          <a:xfrm>
            <a:off x="3851920" y="406405"/>
            <a:ext cx="1512168" cy="646331"/>
          </a:xfrm>
          <a:prstGeom prst="rect">
            <a:avLst/>
          </a:prstGeom>
        </p:spPr>
        <p:style>
          <a:lnRef idx="1">
            <a:schemeClr val="accent1"/>
          </a:lnRef>
          <a:fillRef idx="3">
            <a:schemeClr val="accent1"/>
          </a:fillRef>
          <a:effectRef idx="2">
            <a:schemeClr val="accent1"/>
          </a:effectRef>
          <a:fontRef idx="minor">
            <a:schemeClr val="lt1"/>
          </a:fontRef>
        </p:style>
        <p:txBody>
          <a:bodyPr wrap="square" anchor="ctr">
            <a:spAutoFit/>
          </a:bodyPr>
          <a:lstStyle>
            <a:defPPr>
              <a:defRPr lang="zh-CN"/>
            </a:defPPr>
            <a:lvl1pPr algn="just">
              <a:defRPr kumimoji="1" sz="2800" b="1">
                <a:solidFill>
                  <a:srgbClr val="FFFF00"/>
                </a:solidFill>
                <a:latin typeface="楷体" panose="02010609060101010101" charset="-122"/>
                <a:ea typeface="楷体" panose="02010609060101010101" charset="-122"/>
                <a:cs typeface="楷体" panose="02010609060101010101"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ctr">
              <a:defRPr/>
            </a:pPr>
            <a:r>
              <a:rPr lang="zh-CN" altLang="en-US" sz="3600" smtClean="0">
                <a:latin typeface="黑体" panose="02010609060101010101" charset="-122"/>
                <a:ea typeface="黑体" panose="02010609060101010101" charset="-122"/>
                <a:cs typeface="+mn-cs"/>
              </a:rPr>
              <a:t>目录</a:t>
            </a:r>
            <a:endParaRPr lang="zh-CN" altLang="en-US" sz="3600">
              <a:latin typeface="黑体" panose="02010609060101010101" charset="-122"/>
              <a:ea typeface="黑体" panose="02010609060101010101" charset="-122"/>
              <a:cs typeface="+mn-cs"/>
            </a:endParaRPr>
          </a:p>
        </p:txBody>
      </p:sp>
      <p:sp>
        <p:nvSpPr>
          <p:cNvPr id="6" name="幻灯片编号占位符 5"/>
          <p:cNvSpPr>
            <a:spLocks noGrp="1"/>
          </p:cNvSpPr>
          <p:nvPr>
            <p:ph type="sldNum" sz="quarter" idx="4294967295"/>
          </p:nvPr>
        </p:nvSpPr>
        <p:spPr>
          <a:xfrm>
            <a:off x="8598024" y="6432848"/>
            <a:ext cx="545976" cy="425152"/>
          </a:xfrm>
          <a:prstGeom prst="rect">
            <a:avLst/>
          </a:prstGeom>
        </p:spPr>
        <p:txBody>
          <a:bodyPr/>
          <a:lstStyle/>
          <a:p>
            <a:pPr>
              <a:defRPr/>
            </a:pPr>
            <a:fld id="{C9007D9A-5A85-E142-A009-FEC8476FAF25}" type="slidenum">
              <a:rPr lang="en-US" altLang="zh-CN" smtClean="0"/>
              <a:t>3</a:t>
            </a:fld>
            <a:endParaRPr lang="en-US" altLang="zh-CN"/>
          </a:p>
        </p:txBody>
      </p:sp>
    </p:spTree>
  </p:cSld>
  <p:clrMapOvr>
    <a:masterClrMapping/>
  </p:clrMapOvr>
  <p:transition spd="slow"/>
  <p:timing/>
</p:sld>
</file>

<file path=ppt/slides/slide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6" name="文本框 5"/>
          <p:cNvSpPr txBox="1"/>
          <p:nvPr/>
        </p:nvSpPr>
        <p:spPr>
          <a:xfrm>
            <a:off x="3726815" y="246895"/>
            <a:ext cx="1951990" cy="523220"/>
          </a:xfrm>
          <a:prstGeom prst="rect">
            <a:avLst/>
          </a:prstGeom>
        </p:spPr>
        <p:style>
          <a:lnRef idx="1">
            <a:schemeClr val="accent1"/>
          </a:lnRef>
          <a:fillRef idx="3">
            <a:schemeClr val="accent1"/>
          </a:fillRef>
          <a:effectRef idx="2">
            <a:schemeClr val="accent1"/>
          </a:effectRef>
          <a:fontRef idx="minor">
            <a:schemeClr val="lt1"/>
          </a:fontRef>
        </p:style>
        <p:txBody>
          <a:bodyPr wrap="square" anchor="ctr">
            <a:spAutoFit/>
          </a:bodyPr>
          <a:lstStyle>
            <a:defPPr>
              <a:defRPr lang="zh-CN"/>
            </a:defPPr>
            <a:lvl1pPr algn="just">
              <a:defRPr kumimoji="1" sz="2800" b="1">
                <a:solidFill>
                  <a:srgbClr val="FFFF00"/>
                </a:solidFill>
                <a:latin typeface="楷体" panose="02010609060101010101" charset="-122"/>
                <a:ea typeface="楷体" panose="02010609060101010101" charset="-122"/>
                <a:cs typeface="楷体" panose="02010609060101010101"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ctr">
              <a:defRPr/>
            </a:pPr>
            <a:r>
              <a:rPr lang="zh-CN" altLang="en-US" smtClean="0">
                <a:latin typeface="黑体" panose="02010609060101010101" charset="-122"/>
                <a:ea typeface="黑体" panose="02010609060101010101" charset="-122"/>
                <a:cs typeface="+mn-cs"/>
              </a:rPr>
              <a:t>自主预习</a:t>
            </a:r>
          </a:p>
        </p:txBody>
      </p:sp>
      <p:sp>
        <p:nvSpPr>
          <p:cNvPr id="7" name="矩形 6"/>
          <p:cNvSpPr/>
          <p:nvPr/>
        </p:nvSpPr>
        <p:spPr>
          <a:xfrm>
            <a:off x="286944" y="1075655"/>
            <a:ext cx="6144596" cy="461665"/>
          </a:xfrm>
          <a:prstGeom prst="rect">
            <a:avLst/>
          </a:prstGeom>
          <a:solidFill>
            <a:schemeClr val="bg2"/>
          </a:solidFill>
          <a:ln>
            <a:noFill/>
          </a:ln>
        </p:spPr>
        <p:style>
          <a:lnRef idx="3">
            <a:schemeClr val="lt1"/>
          </a:lnRef>
          <a:fillRef idx="1">
            <a:schemeClr val="accent2"/>
          </a:fillRef>
          <a:effectRef idx="1">
            <a:schemeClr val="accent2"/>
          </a:effectRef>
          <a:fontRef idx="minor">
            <a:schemeClr val="lt1"/>
          </a:fontRef>
        </p:style>
        <p:txBody>
          <a:bodyPr wrap="square">
            <a:spAutoFit/>
          </a:bodyPr>
          <a:lstStyle/>
          <a:p>
            <a:pPr algn="ctr" fontAlgn="base">
              <a:spcBef>
                <a:spcPct val="0"/>
              </a:spcBef>
              <a:spcAft>
                <a:spcPct val="0"/>
              </a:spcAft>
              <a:buFont typeface="Arial" panose="020b0604020202020204" pitchFamily="34" charset="0"/>
              <a:buNone/>
            </a:pPr>
            <a:r>
              <a:rPr lang="zh-CN" altLang="en-US" sz="2400" b="1">
                <a:solidFill>
                  <a:schemeClr val="tx1"/>
                </a:solidFill>
                <a:latin typeface="微软雅黑" panose="020b0503020204020204" charset="-122"/>
                <a:ea typeface="微软雅黑" panose="020b0503020204020204" charset="-122"/>
              </a:rPr>
              <a:t>一</a:t>
            </a:r>
            <a:r>
              <a:rPr lang="zh-CN" altLang="en-US" sz="2400" b="1" smtClean="0">
                <a:solidFill>
                  <a:schemeClr val="tx1"/>
                </a:solidFill>
                <a:latin typeface="微软雅黑" panose="020b0503020204020204" charset="-122"/>
                <a:ea typeface="微软雅黑" panose="020b0503020204020204" charset="-122"/>
              </a:rPr>
              <a:t>、《</a:t>
            </a:r>
            <a:r>
              <a:rPr lang="zh-CN" altLang="en-US" sz="2400" b="1">
                <a:solidFill>
                  <a:schemeClr val="tx1"/>
                </a:solidFill>
                <a:latin typeface="微软雅黑" panose="020b0503020204020204" charset="-122"/>
                <a:ea typeface="微软雅黑" panose="020b0503020204020204" charset="-122"/>
              </a:rPr>
              <a:t>中华人民共和国土地改革法</a:t>
            </a:r>
            <a:r>
              <a:rPr lang="en-US" altLang="zh-CN" sz="2400" b="1">
                <a:solidFill>
                  <a:schemeClr val="tx1"/>
                </a:solidFill>
                <a:latin typeface="微软雅黑" panose="020b0503020204020204" charset="-122"/>
                <a:ea typeface="微软雅黑" panose="020b0503020204020204" charset="-122"/>
              </a:rPr>
              <a:t>》</a:t>
            </a:r>
            <a:r>
              <a:rPr lang="zh-CN" altLang="en-US" sz="2400" b="1">
                <a:solidFill>
                  <a:schemeClr val="tx1"/>
                </a:solidFill>
                <a:latin typeface="微软雅黑" panose="020b0503020204020204" charset="-122"/>
                <a:ea typeface="微软雅黑" panose="020b0503020204020204" charset="-122"/>
              </a:rPr>
              <a:t>的实施</a:t>
            </a:r>
            <a:r>
              <a:rPr lang="en-US" altLang="zh-CN" sz="2400" b="1">
                <a:solidFill>
                  <a:schemeClr val="tx1"/>
                </a:solidFill>
                <a:latin typeface="微软雅黑" panose="020b0503020204020204" charset="-122"/>
                <a:ea typeface="微软雅黑" panose="020b0503020204020204" charset="-122"/>
              </a:rPr>
              <a:t> </a:t>
            </a:r>
          </a:p>
        </p:txBody>
      </p:sp>
      <p:sp>
        <p:nvSpPr>
          <p:cNvPr id="2" name="矩形 1"/>
          <p:cNvSpPr/>
          <p:nvPr/>
        </p:nvSpPr>
        <p:spPr>
          <a:xfrm>
            <a:off x="718649" y="1901543"/>
            <a:ext cx="8063915" cy="3539430"/>
          </a:xfrm>
          <a:prstGeom prst="rect">
            <a:avLst/>
          </a:prstGeom>
          <a:noFill/>
        </p:spPr>
        <p:txBody>
          <a:bodyPr wrap="square" rtlCol="0">
            <a:spAutoFit/>
          </a:bodyPr>
          <a:lstStyle/>
          <a:p>
            <a:pPr marL="457200" indent="-457200" algn="just">
              <a:lnSpc>
                <a:spcPct val="125000"/>
              </a:lnSpc>
              <a:spcBef>
                <a:spcPts val="600"/>
              </a:spcBef>
              <a:buAutoNum type="arabicPeriod"/>
            </a:pPr>
            <a:r>
              <a:rPr lang="zh-CN" altLang="zh-CN" sz="2400" b="1" smtClean="0">
                <a:latin typeface="Heiti SC Light"/>
                <a:ea typeface="Heiti SC Light"/>
                <a:cs typeface="Heiti SC Light"/>
              </a:rPr>
              <a:t>新解放区农民迫切要求进行</a:t>
            </a:r>
            <a:r>
              <a:rPr lang="en-US" altLang="zh-CN" sz="2400" b="1" smtClean="0">
                <a:latin typeface="Heiti SC Light"/>
                <a:ea typeface="Heiti SC Light"/>
                <a:cs typeface="Heiti SC Light"/>
              </a:rPr>
              <a:t>_________</a:t>
            </a:r>
            <a:r>
              <a:rPr lang="zh-CN" altLang="zh-CN" sz="2400" b="1" smtClean="0">
                <a:latin typeface="Heiti SC Light"/>
                <a:ea typeface="Heiti SC Light"/>
                <a:cs typeface="Heiti SC Light"/>
              </a:rPr>
              <a:t>，</a:t>
            </a:r>
            <a:r>
              <a:rPr lang="zh-CN" altLang="zh-CN" sz="2400" b="1">
                <a:latin typeface="Heiti SC Light"/>
                <a:ea typeface="Heiti SC Light"/>
                <a:cs typeface="Heiti SC Light"/>
              </a:rPr>
              <a:t>获得</a:t>
            </a:r>
            <a:r>
              <a:rPr lang="zh-CN" altLang="zh-CN" sz="2400" b="1" smtClean="0">
                <a:latin typeface="Heiti SC Light"/>
                <a:ea typeface="Heiti SC Light"/>
                <a:cs typeface="Heiti SC Light"/>
              </a:rPr>
              <a:t>土地</a:t>
            </a:r>
            <a:r>
              <a:rPr lang="zh-CN" altLang="en-US" sz="2400" b="1" smtClean="0">
                <a:latin typeface="Heiti SC Light"/>
                <a:ea typeface="Heiti SC Light"/>
                <a:cs typeface="Heiti SC Light"/>
              </a:rPr>
              <a:t>。</a:t>
            </a:r>
            <a:endParaRPr lang="en-US" altLang="zh-CN" sz="2400" b="1" smtClean="0">
              <a:latin typeface="Heiti SC Light"/>
              <a:ea typeface="Heiti SC Light"/>
              <a:cs typeface="Heiti SC Light"/>
            </a:endParaRPr>
          </a:p>
          <a:p>
            <a:pPr marL="457200" indent="-457200" algn="just">
              <a:lnSpc>
                <a:spcPct val="125000"/>
              </a:lnSpc>
              <a:spcBef>
                <a:spcPts val="600"/>
              </a:spcBef>
              <a:buAutoNum type="arabicPeriod"/>
            </a:pPr>
            <a:r>
              <a:rPr lang="zh-CN" altLang="zh-CN" sz="2400" b="1" smtClean="0">
                <a:latin typeface="Heiti SC Light"/>
                <a:ea typeface="Heiti SC Light"/>
                <a:cs typeface="Heiti SC Light"/>
              </a:rPr>
              <a:t>时间</a:t>
            </a:r>
            <a:r>
              <a:rPr lang="zh-CN" altLang="zh-CN" sz="2400" b="1">
                <a:latin typeface="Heiti SC Light"/>
                <a:ea typeface="Heiti SC Light"/>
                <a:cs typeface="Heiti SC Light"/>
              </a:rPr>
              <a:t>：</a:t>
            </a:r>
            <a:r>
              <a:rPr lang="en-US" altLang="zh-CN" sz="2400" b="1" smtClean="0">
                <a:latin typeface="Heiti SC Light"/>
                <a:ea typeface="Heiti SC Light"/>
                <a:cs typeface="Heiti SC Light"/>
              </a:rPr>
              <a:t>1950 -________</a:t>
            </a:r>
            <a:r>
              <a:rPr lang="zh-CN" altLang="zh-CN" sz="2400" b="1" smtClean="0">
                <a:latin typeface="Heiti SC Light"/>
                <a:ea typeface="Heiti SC Light"/>
                <a:cs typeface="Heiti SC Light"/>
              </a:rPr>
              <a:t>年底</a:t>
            </a:r>
            <a:endParaRPr lang="en-US" altLang="zh-CN" sz="2400" b="1" smtClean="0">
              <a:latin typeface="Heiti SC Light"/>
              <a:ea typeface="Heiti SC Light"/>
              <a:cs typeface="Heiti SC Light"/>
            </a:endParaRPr>
          </a:p>
          <a:p>
            <a:pPr marL="457200" indent="-457200" algn="just">
              <a:lnSpc>
                <a:spcPct val="125000"/>
              </a:lnSpc>
              <a:spcBef>
                <a:spcPts val="600"/>
              </a:spcBef>
              <a:buAutoNum type="arabicPeriod"/>
            </a:pPr>
            <a:r>
              <a:rPr lang="zh-CN" altLang="en-US" sz="2400" b="1" smtClean="0">
                <a:latin typeface="Heiti SC Light"/>
                <a:ea typeface="Heiti SC Light"/>
                <a:cs typeface="Heiti SC Light"/>
              </a:rPr>
              <a:t>政策：</a:t>
            </a:r>
            <a:r>
              <a:rPr lang="zh-CN" altLang="zh-CN" sz="2400" b="1" smtClean="0">
                <a:latin typeface="Heiti SC Light"/>
                <a:ea typeface="Heiti SC Light"/>
                <a:cs typeface="Heiti SC Light"/>
              </a:rPr>
              <a:t>颁布</a:t>
            </a:r>
            <a:r>
              <a:rPr lang="en-US" altLang="zh-CN" sz="2400" b="1" smtClean="0">
                <a:latin typeface="Heiti SC Light"/>
                <a:ea typeface="Heiti SC Light"/>
                <a:cs typeface="Heiti SC Light"/>
              </a:rPr>
              <a:t>《____________________________》</a:t>
            </a:r>
            <a:r>
              <a:rPr lang="zh-CN" altLang="zh-CN" sz="2400" b="1" smtClean="0">
                <a:latin typeface="Heiti SC Light"/>
                <a:ea typeface="Heiti SC Light"/>
                <a:cs typeface="Heiti SC Light"/>
              </a:rPr>
              <a:t>，规定废除</a:t>
            </a:r>
            <a:r>
              <a:rPr lang="en-US" altLang="zh-CN" sz="2400" b="1" smtClean="0">
                <a:latin typeface="Heiti SC Light"/>
                <a:ea typeface="Heiti SC Light"/>
                <a:cs typeface="Heiti SC Light"/>
              </a:rPr>
              <a:t>___________</a:t>
            </a:r>
            <a:r>
              <a:rPr lang="zh-CN" altLang="zh-CN" sz="2400" b="1" smtClean="0">
                <a:latin typeface="Heiti SC Light"/>
                <a:ea typeface="Heiti SC Light"/>
                <a:cs typeface="Heiti SC Light"/>
              </a:rPr>
              <a:t>封建剥削</a:t>
            </a:r>
            <a:r>
              <a:rPr lang="zh-CN" altLang="zh-CN" sz="2400" b="1">
                <a:latin typeface="Heiti SC Light"/>
                <a:ea typeface="Heiti SC Light"/>
                <a:cs typeface="Heiti SC Light"/>
              </a:rPr>
              <a:t>的土地所有制，没收地主的土地，分给无地或</a:t>
            </a:r>
            <a:r>
              <a:rPr lang="zh-CN" altLang="zh-CN" sz="2400" b="1" smtClean="0">
                <a:latin typeface="Heiti SC Light"/>
                <a:ea typeface="Heiti SC Light"/>
                <a:cs typeface="Heiti SC Light"/>
              </a:rPr>
              <a:t>少地的</a:t>
            </a:r>
            <a:r>
              <a:rPr lang="en-US" altLang="zh-CN" sz="2400" b="1" smtClean="0">
                <a:latin typeface="Heiti SC Light"/>
                <a:ea typeface="Heiti SC Light"/>
                <a:cs typeface="Heiti SC Light"/>
              </a:rPr>
              <a:t>_______</a:t>
            </a:r>
            <a:r>
              <a:rPr lang="zh-CN" altLang="zh-CN" sz="2400" b="1" smtClean="0">
                <a:latin typeface="Heiti SC Light"/>
                <a:ea typeface="Heiti SC Light"/>
                <a:cs typeface="Heiti SC Light"/>
              </a:rPr>
              <a:t>耕种。</a:t>
            </a:r>
            <a:endParaRPr lang="en-US" altLang="zh-CN" sz="2400" b="1" smtClean="0">
              <a:latin typeface="Heiti SC Light"/>
              <a:ea typeface="Heiti SC Light"/>
              <a:cs typeface="Heiti SC Light"/>
            </a:endParaRPr>
          </a:p>
          <a:p>
            <a:pPr marL="457200" indent="-457200" algn="just">
              <a:lnSpc>
                <a:spcPct val="125000"/>
              </a:lnSpc>
              <a:spcBef>
                <a:spcPts val="600"/>
              </a:spcBef>
              <a:buAutoNum type="arabicPeriod"/>
            </a:pPr>
            <a:r>
              <a:rPr lang="zh-CN" altLang="zh-CN" sz="2400" b="1" smtClean="0">
                <a:latin typeface="Heiti SC Light"/>
                <a:ea typeface="Heiti SC Light"/>
                <a:cs typeface="Heiti SC Light"/>
              </a:rPr>
              <a:t>到</a:t>
            </a:r>
            <a:r>
              <a:rPr lang="en-US" altLang="zh-CN" sz="2400" b="1">
                <a:latin typeface="Heiti SC Light"/>
                <a:ea typeface="Heiti SC Light"/>
                <a:cs typeface="Heiti SC Light"/>
              </a:rPr>
              <a:t>1952</a:t>
            </a:r>
            <a:r>
              <a:rPr lang="zh-CN" altLang="zh-CN" sz="2400" b="1">
                <a:latin typeface="Heiti SC Light"/>
                <a:ea typeface="Heiti SC Light"/>
                <a:cs typeface="Heiti SC Light"/>
              </a:rPr>
              <a:t>年底，除</a:t>
            </a:r>
            <a:r>
              <a:rPr lang="zh-CN" altLang="zh-CN" sz="2400" b="1" smtClean="0">
                <a:latin typeface="Heiti SC Light"/>
                <a:ea typeface="Heiti SC Light"/>
                <a:cs typeface="Heiti SC Light"/>
              </a:rPr>
              <a:t>部分</a:t>
            </a:r>
            <a:r>
              <a:rPr lang="en-US" altLang="zh-CN" sz="2400" b="1" smtClean="0">
                <a:latin typeface="Heiti SC Light"/>
                <a:ea typeface="Heiti SC Light"/>
                <a:cs typeface="Heiti SC Light"/>
              </a:rPr>
              <a:t>_________</a:t>
            </a:r>
            <a:r>
              <a:rPr lang="zh-CN" altLang="zh-CN" sz="2400" b="1" smtClean="0">
                <a:latin typeface="Heiti SC Light"/>
                <a:ea typeface="Heiti SC Light"/>
                <a:cs typeface="Heiti SC Light"/>
              </a:rPr>
              <a:t>地区外</a:t>
            </a:r>
            <a:r>
              <a:rPr lang="zh-CN" altLang="zh-CN" sz="2400" b="1">
                <a:latin typeface="Heiti SC Light"/>
                <a:ea typeface="Heiti SC Light"/>
                <a:cs typeface="Heiti SC Light"/>
              </a:rPr>
              <a:t>，全国大陆基本上完成了土地</a:t>
            </a:r>
            <a:r>
              <a:rPr lang="zh-CN" altLang="zh-CN" sz="2400" b="1" smtClean="0">
                <a:latin typeface="Heiti SC Light"/>
                <a:ea typeface="Heiti SC Light"/>
                <a:cs typeface="Heiti SC Light"/>
              </a:rPr>
              <a:t>改革。</a:t>
            </a:r>
            <a:endParaRPr lang="zh-CN" altLang="zh-CN" sz="2400" b="1">
              <a:latin typeface="Heiti SC Light"/>
              <a:ea typeface="Heiti SC Light"/>
              <a:cs typeface="Heiti SC Light"/>
            </a:endParaRPr>
          </a:p>
        </p:txBody>
      </p:sp>
      <p:sp>
        <p:nvSpPr>
          <p:cNvPr id="3" name="矩形 2"/>
          <p:cNvSpPr/>
          <p:nvPr/>
        </p:nvSpPr>
        <p:spPr>
          <a:xfrm>
            <a:off x="4844631" y="1901543"/>
            <a:ext cx="1415772" cy="461665"/>
          </a:xfrm>
          <a:prstGeom prst="rect">
            <a:avLst/>
          </a:prstGeom>
        </p:spPr>
        <p:txBody>
          <a:bodyPr wrap="none">
            <a:spAutoFit/>
          </a:bodyPr>
          <a:lstStyle/>
          <a:p>
            <a:r>
              <a:rPr lang="zh-CN" altLang="zh-CN" sz="2400" b="1">
                <a:solidFill>
                  <a:srgbClr val="FF0000"/>
                </a:solidFill>
                <a:latin typeface="Heiti SC Light"/>
                <a:ea typeface="Heiti SC Light"/>
                <a:cs typeface="Heiti SC Light"/>
              </a:rPr>
              <a:t>土地改革</a:t>
            </a:r>
            <a:endParaRPr lang="zh-CN" altLang="en-US">
              <a:solidFill>
                <a:srgbClr val="FF0000"/>
              </a:solidFill>
            </a:endParaRPr>
          </a:p>
        </p:txBody>
      </p:sp>
      <p:sp>
        <p:nvSpPr>
          <p:cNvPr id="4" name="矩形 3"/>
          <p:cNvSpPr/>
          <p:nvPr/>
        </p:nvSpPr>
        <p:spPr>
          <a:xfrm>
            <a:off x="3105777" y="2405027"/>
            <a:ext cx="866681" cy="461665"/>
          </a:xfrm>
          <a:prstGeom prst="rect">
            <a:avLst/>
          </a:prstGeom>
        </p:spPr>
        <p:txBody>
          <a:bodyPr wrap="none">
            <a:spAutoFit/>
          </a:bodyPr>
          <a:lstStyle/>
          <a:p>
            <a:r>
              <a:rPr lang="en-US" altLang="zh-CN" sz="2400" b="1">
                <a:solidFill>
                  <a:srgbClr val="FF0000"/>
                </a:solidFill>
                <a:latin typeface="Heiti SC Light"/>
                <a:ea typeface="Heiti SC Light"/>
                <a:cs typeface="Heiti SC Light"/>
              </a:rPr>
              <a:t>1952</a:t>
            </a:r>
            <a:endParaRPr lang="zh-CN" altLang="en-US">
              <a:solidFill>
                <a:srgbClr val="FF0000"/>
              </a:solidFill>
            </a:endParaRPr>
          </a:p>
        </p:txBody>
      </p:sp>
      <p:sp>
        <p:nvSpPr>
          <p:cNvPr id="5" name="矩形 4"/>
          <p:cNvSpPr/>
          <p:nvPr/>
        </p:nvSpPr>
        <p:spPr>
          <a:xfrm>
            <a:off x="3272433" y="3004485"/>
            <a:ext cx="4510270" cy="461665"/>
          </a:xfrm>
          <a:prstGeom prst="rect">
            <a:avLst/>
          </a:prstGeom>
        </p:spPr>
        <p:txBody>
          <a:bodyPr wrap="square">
            <a:spAutoFit/>
          </a:bodyPr>
          <a:lstStyle/>
          <a:p>
            <a:r>
              <a:rPr lang="zh-CN" altLang="zh-CN" sz="2400" b="1">
                <a:solidFill>
                  <a:srgbClr val="FF0000"/>
                </a:solidFill>
                <a:latin typeface="Heiti SC Light"/>
                <a:ea typeface="Heiti SC Light"/>
                <a:cs typeface="Heiti SC Light"/>
              </a:rPr>
              <a:t>中华人民共和国土地改革法</a:t>
            </a:r>
            <a:endParaRPr lang="zh-CN" altLang="en-US">
              <a:solidFill>
                <a:srgbClr val="FF0000"/>
              </a:solidFill>
            </a:endParaRPr>
          </a:p>
        </p:txBody>
      </p:sp>
      <p:sp>
        <p:nvSpPr>
          <p:cNvPr id="8" name="矩形 7"/>
          <p:cNvSpPr/>
          <p:nvPr/>
        </p:nvSpPr>
        <p:spPr>
          <a:xfrm>
            <a:off x="2047152" y="3466150"/>
            <a:ext cx="1415772" cy="461665"/>
          </a:xfrm>
          <a:prstGeom prst="rect">
            <a:avLst/>
          </a:prstGeom>
        </p:spPr>
        <p:txBody>
          <a:bodyPr wrap="none">
            <a:spAutoFit/>
          </a:bodyPr>
          <a:lstStyle/>
          <a:p>
            <a:r>
              <a:rPr lang="zh-CN" altLang="zh-CN" sz="2400" b="1">
                <a:solidFill>
                  <a:srgbClr val="FF0000"/>
                </a:solidFill>
                <a:latin typeface="Heiti SC Light"/>
                <a:ea typeface="Heiti SC Light"/>
                <a:cs typeface="Heiti SC Light"/>
              </a:rPr>
              <a:t>地主阶级</a:t>
            </a:r>
            <a:endParaRPr lang="zh-CN" altLang="en-US">
              <a:solidFill>
                <a:srgbClr val="FF0000"/>
              </a:solidFill>
            </a:endParaRPr>
          </a:p>
        </p:txBody>
      </p:sp>
      <p:sp>
        <p:nvSpPr>
          <p:cNvPr id="9" name="矩形 8"/>
          <p:cNvSpPr/>
          <p:nvPr/>
        </p:nvSpPr>
        <p:spPr>
          <a:xfrm>
            <a:off x="4665835" y="3927815"/>
            <a:ext cx="800219" cy="461665"/>
          </a:xfrm>
          <a:prstGeom prst="rect">
            <a:avLst/>
          </a:prstGeom>
        </p:spPr>
        <p:txBody>
          <a:bodyPr wrap="none">
            <a:spAutoFit/>
          </a:bodyPr>
          <a:lstStyle/>
          <a:p>
            <a:r>
              <a:rPr lang="zh-CN" altLang="zh-CN" sz="2400" b="1">
                <a:solidFill>
                  <a:srgbClr val="FF0000"/>
                </a:solidFill>
                <a:latin typeface="Heiti SC Light"/>
                <a:ea typeface="Heiti SC Light"/>
                <a:cs typeface="Heiti SC Light"/>
              </a:rPr>
              <a:t>农民</a:t>
            </a:r>
            <a:endParaRPr lang="zh-CN" altLang="en-US">
              <a:solidFill>
                <a:srgbClr val="FF0000"/>
              </a:solidFill>
            </a:endParaRPr>
          </a:p>
        </p:txBody>
      </p:sp>
      <p:sp>
        <p:nvSpPr>
          <p:cNvPr id="10" name="矩形 9"/>
          <p:cNvSpPr/>
          <p:nvPr/>
        </p:nvSpPr>
        <p:spPr>
          <a:xfrm>
            <a:off x="4136745" y="4497007"/>
            <a:ext cx="1415772" cy="461665"/>
          </a:xfrm>
          <a:prstGeom prst="rect">
            <a:avLst/>
          </a:prstGeom>
        </p:spPr>
        <p:txBody>
          <a:bodyPr wrap="none">
            <a:spAutoFit/>
          </a:bodyPr>
          <a:lstStyle/>
          <a:p>
            <a:r>
              <a:rPr lang="zh-CN" altLang="zh-CN" sz="2400" b="1">
                <a:solidFill>
                  <a:srgbClr val="FF0000"/>
                </a:solidFill>
                <a:latin typeface="Heiti SC Light"/>
                <a:ea typeface="Heiti SC Light"/>
                <a:cs typeface="Heiti SC Light"/>
              </a:rPr>
              <a:t>少数民族</a:t>
            </a:r>
            <a:endParaRPr lang="zh-CN" altLang="en-US">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P spid="9" grpId="0"/>
      <p:bldP spid="10" grpId="0"/>
    </p:bldLst>
  </p:timing>
</p:sld>
</file>

<file path=ppt/slides/slide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8199" name="Text Box 8"/>
          <p:cNvSpPr txBox="1">
            <a:spLocks noChangeArrowheads="1"/>
          </p:cNvSpPr>
          <p:nvPr/>
        </p:nvSpPr>
        <p:spPr bwMode="auto">
          <a:xfrm>
            <a:off x="5297805" y="988695"/>
            <a:ext cx="2774950" cy="521970"/>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zh-CN" altLang="en-US" sz="2800" b="1"/>
              <a:t>占有土地比例</a:t>
            </a:r>
          </a:p>
        </p:txBody>
      </p:sp>
      <p:sp>
        <p:nvSpPr>
          <p:cNvPr id="8200" name="Text Box 9"/>
          <p:cNvSpPr txBox="1">
            <a:spLocks noChangeArrowheads="1"/>
          </p:cNvSpPr>
          <p:nvPr/>
        </p:nvSpPr>
        <p:spPr bwMode="auto">
          <a:xfrm>
            <a:off x="1141730" y="988695"/>
            <a:ext cx="3689350" cy="521970"/>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b="1"/>
              <a:t>所占农村人口比例</a:t>
            </a:r>
          </a:p>
        </p:txBody>
      </p:sp>
      <p:sp>
        <p:nvSpPr>
          <p:cNvPr id="7" name="文本框 6"/>
          <p:cNvSpPr txBox="1"/>
          <p:nvPr/>
        </p:nvSpPr>
        <p:spPr>
          <a:xfrm>
            <a:off x="178435" y="135255"/>
            <a:ext cx="7417435" cy="521970"/>
          </a:xfrm>
          <a:prstGeom prst="rect">
            <a:avLst/>
          </a:prstGeom>
        </p:spPr>
        <p:style>
          <a:lnRef idx="1">
            <a:schemeClr val="accent1"/>
          </a:lnRef>
          <a:fillRef idx="3">
            <a:schemeClr val="accent1"/>
          </a:fillRef>
          <a:effectRef idx="2">
            <a:schemeClr val="accent1"/>
          </a:effectRef>
          <a:fontRef idx="minor">
            <a:schemeClr val="lt1"/>
          </a:fontRef>
        </p:style>
        <p:txBody>
          <a:bodyPr vertOverflow="overflow" horzOverflow="overflow" vert="horz" wrap="square" numCol="1" spcCol="0" rtlCol="0" fromWordArt="0" anchor="ctr" anchorCtr="0" forceAA="0" compatLnSpc="1">
            <a:spAutoFit/>
          </a:bodyPr>
          <a:lstStyle>
            <a:defPPr>
              <a:defRPr lang="zh-CN"/>
            </a:defPPr>
            <a:lvl1pPr algn="just">
              <a:defRPr kumimoji="1" sz="2800" b="1">
                <a:solidFill>
                  <a:srgbClr val="FFFF00"/>
                </a:solidFill>
                <a:latin typeface="楷体" panose="02010609060101010101" charset="-122"/>
                <a:ea typeface="楷体" panose="02010609060101010101" charset="-122"/>
                <a:cs typeface="楷体" panose="02010609060101010101"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lvl="0" algn="ctr">
              <a:defRPr/>
            </a:pPr>
            <a:r>
              <a:rPr lang="zh-CN" altLang="en-US" smtClean="0">
                <a:latin typeface="黑体" panose="02010609060101010101" charset="-122"/>
                <a:ea typeface="黑体" panose="02010609060101010101" charset="-122"/>
                <a:cs typeface="+mn-cs"/>
                <a:sym typeface="+mn-ea"/>
              </a:rPr>
              <a:t>一、《中华人民共和国土地改革法》的实施 </a:t>
            </a:r>
          </a:p>
        </p:txBody>
      </p:sp>
      <p:sp>
        <p:nvSpPr>
          <p:cNvPr id="4" name="矩形 3"/>
          <p:cNvSpPr/>
          <p:nvPr/>
        </p:nvSpPr>
        <p:spPr>
          <a:xfrm>
            <a:off x="3513455" y="5511165"/>
            <a:ext cx="747395" cy="421005"/>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513455" y="6222365"/>
            <a:ext cx="747395" cy="421005"/>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bwMode="auto">
          <a:xfrm>
            <a:off x="4384675" y="5460365"/>
            <a:ext cx="1059180" cy="521970"/>
          </a:xfrm>
          <a:prstGeom prst="rect">
            <a:avLst/>
          </a:prstGeom>
          <a:noFill/>
          <a:ln>
            <a:noFill/>
          </a:ln>
        </p:spPr>
        <p:txBody>
          <a:bodyPr wrap="square" rtlCol="0">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0" algn="l">
              <a:spcBef>
                <a:spcPct val="50000"/>
              </a:spcBef>
            </a:pPr>
            <a:r>
              <a:rPr lang="zh-CN" altLang="en-US" sz="2800" b="1">
                <a:sym typeface="+mn-ea"/>
              </a:rPr>
              <a:t>地主</a:t>
            </a:r>
          </a:p>
        </p:txBody>
      </p:sp>
      <p:sp>
        <p:nvSpPr>
          <p:cNvPr id="10" name="饼形 9"/>
          <p:cNvSpPr/>
          <p:nvPr/>
        </p:nvSpPr>
        <p:spPr>
          <a:xfrm rot="480000">
            <a:off x="1181100" y="1878965"/>
            <a:ext cx="3072130" cy="3100705"/>
          </a:xfrm>
          <a:prstGeom prst="pie">
            <a:avLst>
              <a:gd name="adj1" fmla="val 18359434"/>
              <a:gd name="adj2" fmla="val 16200000"/>
            </a:avLst>
          </a:prstGeom>
          <a:solidFill>
            <a:schemeClr val="tx2">
              <a:lumMod val="40000"/>
              <a:lumOff val="6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ffectLst>
                <a:outerShdw blurRad="38100" dist="38100" dir="2700000" algn="tl">
                  <a:srgbClr val="000000">
                    <a:alpha val="43137"/>
                  </a:srgbClr>
                </a:outerShdw>
              </a:effectLst>
            </a:endParaRPr>
          </a:p>
        </p:txBody>
      </p:sp>
      <p:sp>
        <p:nvSpPr>
          <p:cNvPr id="9" name="文本框 8"/>
          <p:cNvSpPr txBox="1"/>
          <p:nvPr/>
        </p:nvSpPr>
        <p:spPr bwMode="auto">
          <a:xfrm>
            <a:off x="4384675" y="6171565"/>
            <a:ext cx="1059180" cy="521970"/>
          </a:xfrm>
          <a:prstGeom prst="rect">
            <a:avLst/>
          </a:prstGeom>
          <a:noFill/>
          <a:ln>
            <a:noFill/>
          </a:ln>
        </p:spPr>
        <p:txBody>
          <a:bodyPr wrap="square" rtlCol="0">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0" algn="l">
              <a:spcBef>
                <a:spcPct val="50000"/>
              </a:spcBef>
            </a:pPr>
            <a:r>
              <a:rPr lang="zh-CN" altLang="en-US" sz="2800" b="1">
                <a:sym typeface="+mn-ea"/>
              </a:rPr>
              <a:t>农民</a:t>
            </a:r>
          </a:p>
        </p:txBody>
      </p:sp>
      <p:sp>
        <p:nvSpPr>
          <p:cNvPr id="12" name="文本框 11"/>
          <p:cNvSpPr txBox="1"/>
          <p:nvPr/>
        </p:nvSpPr>
        <p:spPr>
          <a:xfrm>
            <a:off x="2223770" y="3625215"/>
            <a:ext cx="1289685" cy="583565"/>
          </a:xfrm>
          <a:prstGeom prst="rect">
            <a:avLst/>
          </a:prstGeom>
          <a:noFill/>
        </p:spPr>
        <p:txBody>
          <a:bodyPr wrap="square" rtlCol="0">
            <a:spAutoFit/>
          </a:bodyPr>
          <a:lstStyle/>
          <a:p>
            <a:r>
              <a:rPr lang="en-US" altLang="zh-CN" sz="3200"/>
              <a:t>90%</a:t>
            </a:r>
          </a:p>
        </p:txBody>
      </p:sp>
      <p:grpSp>
        <p:nvGrpSpPr>
          <p:cNvPr id="20" name="组合 19"/>
          <p:cNvGrpSpPr/>
          <p:nvPr/>
        </p:nvGrpSpPr>
        <p:grpSpPr>
          <a:xfrm>
            <a:off x="1175385" y="1878965"/>
            <a:ext cx="3100705" cy="3072130"/>
            <a:chOff x="2077" y="3886"/>
            <a:chExt cx="4883" cy="4838"/>
          </a:xfrm>
        </p:grpSpPr>
        <p:sp>
          <p:nvSpPr>
            <p:cNvPr id="11" name="饼形 10"/>
            <p:cNvSpPr/>
            <p:nvPr/>
          </p:nvSpPr>
          <p:spPr>
            <a:xfrm rot="4440000">
              <a:off x="2099" y="3863"/>
              <a:ext cx="4838" cy="4883"/>
            </a:xfrm>
            <a:prstGeom prst="pie">
              <a:avLst>
                <a:gd name="adj1" fmla="val 12234422"/>
                <a:gd name="adj2" fmla="val 14394061"/>
              </a:avLst>
            </a:prstGeom>
            <a:solidFill>
              <a:schemeClr val="accent6">
                <a:lumMod val="60000"/>
                <a:lumOff val="4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文本框 12"/>
            <p:cNvSpPr txBox="1"/>
            <p:nvPr/>
          </p:nvSpPr>
          <p:spPr>
            <a:xfrm>
              <a:off x="4601" y="4232"/>
              <a:ext cx="2031" cy="919"/>
            </a:xfrm>
            <a:prstGeom prst="rect">
              <a:avLst/>
            </a:prstGeom>
            <a:noFill/>
          </p:spPr>
          <p:txBody>
            <a:bodyPr wrap="square" rtlCol="0">
              <a:spAutoFit/>
            </a:bodyPr>
            <a:lstStyle/>
            <a:p>
              <a:r>
                <a:rPr lang="en-US" altLang="zh-CN" sz="3200"/>
                <a:t>10%</a:t>
              </a:r>
            </a:p>
          </p:txBody>
        </p:sp>
      </p:grpSp>
      <p:sp>
        <p:nvSpPr>
          <p:cNvPr id="14" name="饼形 13"/>
          <p:cNvSpPr/>
          <p:nvPr/>
        </p:nvSpPr>
        <p:spPr>
          <a:xfrm rot="4440000">
            <a:off x="5015865" y="1878965"/>
            <a:ext cx="3072130" cy="3100705"/>
          </a:xfrm>
          <a:prstGeom prst="pie">
            <a:avLst>
              <a:gd name="adj1" fmla="val 11747105"/>
              <a:gd name="adj2" fmla="val 7348061"/>
            </a:avLst>
          </a:prstGeom>
          <a:solidFill>
            <a:schemeClr val="accent6">
              <a:lumMod val="60000"/>
              <a:lumOff val="4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饼形 14"/>
          <p:cNvSpPr/>
          <p:nvPr/>
        </p:nvSpPr>
        <p:spPr>
          <a:xfrm rot="21360000">
            <a:off x="5015230" y="1892300"/>
            <a:ext cx="3072130" cy="3100705"/>
          </a:xfrm>
          <a:prstGeom prst="pie">
            <a:avLst>
              <a:gd name="adj1" fmla="val 12051150"/>
              <a:gd name="adj2" fmla="val 16441411"/>
            </a:avLst>
          </a:prstGeom>
          <a:solidFill>
            <a:schemeClr val="tx2">
              <a:lumMod val="40000"/>
              <a:lumOff val="6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ffectLst>
                <a:outerShdw blurRad="38100" dist="38100" dir="2700000" algn="tl">
                  <a:srgbClr val="000000">
                    <a:alpha val="43137"/>
                  </a:srgbClr>
                </a:outerShdw>
              </a:effectLst>
            </a:endParaRPr>
          </a:p>
        </p:txBody>
      </p:sp>
      <p:sp>
        <p:nvSpPr>
          <p:cNvPr id="16" name="文本框 15"/>
          <p:cNvSpPr txBox="1"/>
          <p:nvPr/>
        </p:nvSpPr>
        <p:spPr>
          <a:xfrm>
            <a:off x="6306185" y="3711575"/>
            <a:ext cx="1289685" cy="583565"/>
          </a:xfrm>
          <a:prstGeom prst="rect">
            <a:avLst/>
          </a:prstGeom>
          <a:noFill/>
        </p:spPr>
        <p:txBody>
          <a:bodyPr wrap="square" rtlCol="0">
            <a:spAutoFit/>
          </a:bodyPr>
          <a:lstStyle/>
          <a:p>
            <a:r>
              <a:rPr lang="en-US" altLang="zh-CN" sz="3200"/>
              <a:t>80%</a:t>
            </a:r>
          </a:p>
        </p:txBody>
      </p:sp>
      <p:sp>
        <p:nvSpPr>
          <p:cNvPr id="17" name="文本框 16"/>
          <p:cNvSpPr txBox="1"/>
          <p:nvPr/>
        </p:nvSpPr>
        <p:spPr>
          <a:xfrm>
            <a:off x="5443855" y="2319655"/>
            <a:ext cx="1289685" cy="583565"/>
          </a:xfrm>
          <a:prstGeom prst="rect">
            <a:avLst/>
          </a:prstGeom>
          <a:noFill/>
        </p:spPr>
        <p:txBody>
          <a:bodyPr wrap="square" rtlCol="0">
            <a:spAutoFit/>
          </a:bodyPr>
          <a:lstStyle/>
          <a:p>
            <a:r>
              <a:rPr lang="en-US" altLang="zh-CN" sz="3200"/>
              <a:t>20%</a:t>
            </a:r>
          </a:p>
        </p:txBody>
      </p:sp>
      <p:sp>
        <p:nvSpPr>
          <p:cNvPr id="18" name="椭圆 17"/>
          <p:cNvSpPr/>
          <p:nvPr/>
        </p:nvSpPr>
        <p:spPr>
          <a:xfrm>
            <a:off x="1175385" y="1892300"/>
            <a:ext cx="3098800" cy="3068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5013960" y="1908810"/>
            <a:ext cx="3098800" cy="3068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500"/>
                                        <p:tgtEl>
                                          <p:spTgt spid="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blinds(horizontal)">
                                      <p:cBhvr>
                                        <p:cTn id="15" dur="500"/>
                                        <p:tgtEl>
                                          <p:spTgt spid="18"/>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21" presetClass="entr" presetSubtype="4" fill="hold" nodeType="clickEffect">
                                  <p:stCondLst>
                                    <p:cond delay="0"/>
                                  </p:stCondLst>
                                  <p:childTnLst>
                                    <p:set>
                                      <p:cBhvr>
                                        <p:cTn id="19" dur="1000" fill="hold">
                                          <p:stCondLst>
                                            <p:cond delay="0"/>
                                          </p:stCondLst>
                                        </p:cTn>
                                        <p:tgtEl>
                                          <p:spTgt spid="20"/>
                                        </p:tgtEl>
                                        <p:attrNameLst>
                                          <p:attrName>style.visibility</p:attrName>
                                        </p:attrNameLst>
                                      </p:cBhvr>
                                      <p:to>
                                        <p:strVal val="visible"/>
                                      </p:to>
                                    </p:set>
                                    <p:animEffect transition="in" filter="wheel(4)">
                                      <p:cBhvr>
                                        <p:cTn id="20" dur="1000"/>
                                        <p:tgtEl>
                                          <p:spTgt spid="20"/>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blinds(horizontal)">
                                      <p:cBhvr>
                                        <p:cTn id="25" dur="500"/>
                                        <p:tgtEl>
                                          <p:spTgt spid="19"/>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21" presetClass="entr" presetSubtype="4" fill="hold" grpId="0" nodeType="clickEffect">
                                  <p:stCondLst>
                                    <p:cond delay="0"/>
                                  </p:stCondLst>
                                  <p:childTnLst>
                                    <p:set>
                                      <p:cBhvr>
                                        <p:cTn id="29" dur="1000" fill="hold">
                                          <p:stCondLst>
                                            <p:cond delay="0"/>
                                          </p:stCondLst>
                                        </p:cTn>
                                        <p:tgtEl>
                                          <p:spTgt spid="16"/>
                                        </p:tgtEl>
                                        <p:attrNameLst>
                                          <p:attrName>style.visibility</p:attrName>
                                        </p:attrNameLst>
                                      </p:cBhvr>
                                      <p:to>
                                        <p:strVal val="visible"/>
                                      </p:to>
                                    </p:set>
                                    <p:animEffect transition="in" filter="wheel(4)">
                                      <p:cBhvr>
                                        <p:cTn id="30" dur="1000"/>
                                        <p:tgtEl>
                                          <p:spTgt spid="16"/>
                                        </p:tgtEl>
                                      </p:cBhvr>
                                    </p:animEffect>
                                  </p:childTnLst>
                                </p:cTn>
                              </p:par>
                              <p:par>
                                <p:cTn id="31" presetID="21" presetClass="entr" presetSubtype="4" fill="hold" grpId="0" nodeType="withEffect">
                                  <p:stCondLst>
                                    <p:cond delay="0"/>
                                  </p:stCondLst>
                                  <p:childTnLst>
                                    <p:set>
                                      <p:cBhvr>
                                        <p:cTn id="32" dur="1000" fill="hold">
                                          <p:stCondLst>
                                            <p:cond delay="0"/>
                                          </p:stCondLst>
                                        </p:cTn>
                                        <p:tgtEl>
                                          <p:spTgt spid="14"/>
                                        </p:tgtEl>
                                        <p:attrNameLst>
                                          <p:attrName>style.visibility</p:attrName>
                                        </p:attrNameLst>
                                      </p:cBhvr>
                                      <p:to>
                                        <p:strVal val="visible"/>
                                      </p:to>
                                    </p:set>
                                    <p:animEffect transition="in" filter="wheel(4)">
                                      <p:cBhvr>
                                        <p:cTn id="33" dur="1000"/>
                                        <p:tgtEl>
                                          <p:spTgt spid="14"/>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blinds(horizontal)">
                                      <p:cBhvr>
                                        <p:cTn id="38" dur="500"/>
                                        <p:tgtEl>
                                          <p:spTgt spid="6"/>
                                        </p:tgtEl>
                                      </p:cBhvr>
                                    </p:animEffect>
                                  </p:childTnLst>
                                </p:cTn>
                              </p:par>
                              <p:par>
                                <p:cTn id="39" presetID="3" presetClass="entr" presetSubtype="1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blinds(horizontal)">
                                      <p:cBhvr>
                                        <p:cTn id="41" dur="500"/>
                                        <p:tgtEl>
                                          <p:spTgt spid="9"/>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21" presetClass="entr" presetSubtype="4" fill="hold" grpId="0" nodeType="clickEffect">
                                  <p:stCondLst>
                                    <p:cond delay="0"/>
                                  </p:stCondLst>
                                  <p:childTnLst>
                                    <p:set>
                                      <p:cBhvr>
                                        <p:cTn id="45" dur="1000" fill="hold">
                                          <p:stCondLst>
                                            <p:cond delay="0"/>
                                          </p:stCondLst>
                                        </p:cTn>
                                        <p:tgtEl>
                                          <p:spTgt spid="12"/>
                                        </p:tgtEl>
                                        <p:attrNameLst>
                                          <p:attrName>style.visibility</p:attrName>
                                        </p:attrNameLst>
                                      </p:cBhvr>
                                      <p:to>
                                        <p:strVal val="visible"/>
                                      </p:to>
                                    </p:set>
                                    <p:animEffect transition="in" filter="wheel(4)">
                                      <p:cBhvr>
                                        <p:cTn id="46" dur="1000"/>
                                        <p:tgtEl>
                                          <p:spTgt spid="12"/>
                                        </p:tgtEl>
                                      </p:cBhvr>
                                    </p:animEffect>
                                  </p:childTnLst>
                                </p:cTn>
                              </p:par>
                              <p:par>
                                <p:cTn id="47" presetID="21" presetClass="entr" presetSubtype="4" fill="hold" grpId="0" nodeType="withEffect">
                                  <p:stCondLst>
                                    <p:cond delay="0"/>
                                  </p:stCondLst>
                                  <p:childTnLst>
                                    <p:set>
                                      <p:cBhvr>
                                        <p:cTn id="48" dur="1000" fill="hold">
                                          <p:stCondLst>
                                            <p:cond delay="0"/>
                                          </p:stCondLst>
                                        </p:cTn>
                                        <p:tgtEl>
                                          <p:spTgt spid="10"/>
                                        </p:tgtEl>
                                        <p:attrNameLst>
                                          <p:attrName>style.visibility</p:attrName>
                                        </p:attrNameLst>
                                      </p:cBhvr>
                                      <p:to>
                                        <p:strVal val="visible"/>
                                      </p:to>
                                    </p:set>
                                    <p:animEffect transition="in" filter="wheel(4)">
                                      <p:cBhvr>
                                        <p:cTn id="49" dur="1000"/>
                                        <p:tgtEl>
                                          <p:spTgt spid="10"/>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21" presetClass="entr" presetSubtype="4" fill="hold" grpId="0" nodeType="clickEffect">
                                  <p:stCondLst>
                                    <p:cond delay="0"/>
                                  </p:stCondLst>
                                  <p:childTnLst>
                                    <p:set>
                                      <p:cBhvr>
                                        <p:cTn id="53" dur="1000" fill="hold">
                                          <p:stCondLst>
                                            <p:cond delay="0"/>
                                          </p:stCondLst>
                                        </p:cTn>
                                        <p:tgtEl>
                                          <p:spTgt spid="17"/>
                                        </p:tgtEl>
                                        <p:attrNameLst>
                                          <p:attrName>style.visibility</p:attrName>
                                        </p:attrNameLst>
                                      </p:cBhvr>
                                      <p:to>
                                        <p:strVal val="visible"/>
                                      </p:to>
                                    </p:set>
                                    <p:animEffect transition="in" filter="wheel(4)">
                                      <p:cBhvr>
                                        <p:cTn id="54" dur="1000"/>
                                        <p:tgtEl>
                                          <p:spTgt spid="17"/>
                                        </p:tgtEl>
                                      </p:cBhvr>
                                    </p:animEffect>
                                  </p:childTnLst>
                                </p:cTn>
                              </p:par>
                              <p:par>
                                <p:cTn id="55" presetID="21" presetClass="entr" presetSubtype="4" fill="hold" grpId="0" nodeType="withEffect">
                                  <p:stCondLst>
                                    <p:cond delay="0"/>
                                  </p:stCondLst>
                                  <p:childTnLst>
                                    <p:set>
                                      <p:cBhvr>
                                        <p:cTn id="56" dur="1000" fill="hold">
                                          <p:stCondLst>
                                            <p:cond delay="0"/>
                                          </p:stCondLst>
                                        </p:cTn>
                                        <p:tgtEl>
                                          <p:spTgt spid="15"/>
                                        </p:tgtEl>
                                        <p:attrNameLst>
                                          <p:attrName>style.visibility</p:attrName>
                                        </p:attrNameLst>
                                      </p:cBhvr>
                                      <p:to>
                                        <p:strVal val="visible"/>
                                      </p:to>
                                    </p:set>
                                    <p:animEffect transition="in" filter="wheel(4)">
                                      <p:cBhvr>
                                        <p:cTn id="5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p:bldP spid="10" grpId="0" animBg="1"/>
      <p:bldP spid="9" grpId="0"/>
      <p:bldP spid="12" grpId="0"/>
      <p:bldP spid="14" grpId="0" animBg="1"/>
      <p:bldP spid="15" grpId="0" animBg="1"/>
      <p:bldP spid="16" grpId="0"/>
      <p:bldP spid="17" grpId="0"/>
      <p:bldP spid="18" grpId="0" animBg="1"/>
      <p:bldP spid="19" grpId="0" animBg="1"/>
    </p:bldLst>
  </p:timing>
</p:sld>
</file>

<file path=ppt/slides/slide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rrowheads="1"/>
          </p:cNvSpPr>
          <p:nvPr/>
        </p:nvSpPr>
        <p:spPr bwMode="auto">
          <a:xfrm>
            <a:off x="414655" y="1607820"/>
            <a:ext cx="7631430" cy="553085"/>
          </a:xfrm>
          <a:prstGeom prst="rect">
            <a:avLst/>
          </a:prstGeom>
          <a:noFill/>
        </p:spPr>
        <p:txBody>
          <a:bodyPr wrap="square" rtlCol="0">
            <a:spAutoFit/>
          </a:bodyPr>
          <a:lstStyle/>
          <a:p>
            <a:pPr marL="457200" lvl="0" indent="-457200" algn="just">
              <a:lnSpc>
                <a:spcPct val="125000"/>
              </a:lnSpc>
              <a:spcBef>
                <a:spcPts val="600"/>
              </a:spcBef>
              <a:buAutoNum type="arabicPeriod"/>
            </a:pPr>
            <a:r>
              <a:rPr lang="zh-CN" altLang="zh-CN" sz="2400" b="1" smtClean="0">
                <a:latin typeface="Heiti SC Light"/>
                <a:ea typeface="Heiti SC Light"/>
                <a:cs typeface="Heiti SC Light"/>
                <a:sym typeface="+mn-ea"/>
              </a:rPr>
              <a:t>封建土地制度严重阻碍农村经济和中国社会的发展；</a:t>
            </a:r>
          </a:p>
        </p:txBody>
      </p:sp>
      <p:sp>
        <p:nvSpPr>
          <p:cNvPr id="3" name="矩形 2"/>
          <p:cNvSpPr>
            <a:spLocks noChangeArrowheads="1"/>
          </p:cNvSpPr>
          <p:nvPr/>
        </p:nvSpPr>
        <p:spPr bwMode="auto">
          <a:xfrm>
            <a:off x="479425" y="2160588"/>
            <a:ext cx="8185150" cy="553085"/>
          </a:xfrm>
          <a:prstGeom prst="rect">
            <a:avLst/>
          </a:prstGeom>
          <a:noFill/>
        </p:spPr>
        <p:txBody>
          <a:bodyPr wrap="square" rtlCol="0">
            <a:spAutoFit/>
          </a:bodyPr>
          <a:lstStyle/>
          <a:p>
            <a:pPr lvl="0" indent="0" algn="just">
              <a:lnSpc>
                <a:spcPct val="125000"/>
              </a:lnSpc>
              <a:spcBef>
                <a:spcPts val="600"/>
              </a:spcBef>
              <a:buNone/>
            </a:pPr>
            <a:r>
              <a:rPr lang="en-US" altLang="zh-CN" sz="2400" b="1" smtClean="0">
                <a:latin typeface="Heiti SC Light"/>
                <a:ea typeface="Heiti SC Light"/>
                <a:cs typeface="Heiti SC Light"/>
                <a:sym typeface="+mn-ea"/>
              </a:rPr>
              <a:t>2. </a:t>
            </a:r>
            <a:r>
              <a:rPr lang="zh-CN" altLang="zh-CN" sz="2400" b="1" smtClean="0">
                <a:latin typeface="Heiti SC Light"/>
                <a:ea typeface="Heiti SC Light"/>
                <a:cs typeface="Heiti SC Light"/>
                <a:sym typeface="+mn-ea"/>
              </a:rPr>
              <a:t>广大农民迫切要求进行土地改革，获得土地。</a:t>
            </a:r>
          </a:p>
        </p:txBody>
      </p:sp>
      <p:sp>
        <p:nvSpPr>
          <p:cNvPr id="7172" name="文本框 3"/>
          <p:cNvSpPr>
            <a:spLocks noChangeArrowheads="1"/>
          </p:cNvSpPr>
          <p:nvPr/>
        </p:nvSpPr>
        <p:spPr bwMode="auto">
          <a:xfrm>
            <a:off x="178435" y="980440"/>
            <a:ext cx="3008630" cy="460375"/>
          </a:xfrm>
          <a:prstGeom prst="rect">
            <a:avLst/>
          </a:prstGeom>
          <a:solidFill>
            <a:schemeClr val="bg2"/>
          </a:solidFill>
          <a:ln>
            <a:noFill/>
          </a:ln>
        </p:spPr>
        <p:style>
          <a:lnRef idx="3">
            <a:schemeClr val="lt1"/>
          </a:lnRef>
          <a:fillRef idx="1">
            <a:schemeClr val="accent2"/>
          </a:fillRef>
          <a:effectRef idx="1">
            <a:schemeClr val="accent2"/>
          </a:effectRef>
          <a:fontRef idx="minor">
            <a:schemeClr val="lt1"/>
          </a:fontRef>
        </p:style>
        <p:txBody>
          <a:bodyPr vertOverflow="overflow" horzOverflow="overflow" vert="horz" wrap="square" numCol="1" spcCol="0" rtlCol="0" fromWordArt="0" anchor="ctr" anchorCtr="0" forceAA="0" compatLnSpc="1">
            <a:spAutoFit/>
          </a:bodyPr>
          <a:lstStyle/>
          <a:p>
            <a:pPr lvl="0" algn="ctr" fontAlgn="base">
              <a:buFont typeface="Arial" panose="020b0604020202020204" pitchFamily="34" charset="0"/>
            </a:pPr>
            <a:r>
              <a:rPr lang="zh-CN" altLang="en-US" sz="2400" b="1">
                <a:solidFill>
                  <a:schemeClr val="tx1"/>
                </a:solidFill>
                <a:latin typeface="微软雅黑" panose="020b0503020204020204" charset="-122"/>
                <a:ea typeface="微软雅黑" panose="020b0503020204020204" charset="-122"/>
                <a:sym typeface="+mn-ea"/>
              </a:rPr>
              <a:t>土地改革的原因：</a:t>
            </a:r>
          </a:p>
        </p:txBody>
      </p:sp>
      <p:sp>
        <p:nvSpPr>
          <p:cNvPr id="7" name="文本框 6"/>
          <p:cNvSpPr txBox="1"/>
          <p:nvPr/>
        </p:nvSpPr>
        <p:spPr>
          <a:xfrm>
            <a:off x="178435" y="135255"/>
            <a:ext cx="7417435" cy="521970"/>
          </a:xfrm>
          <a:prstGeom prst="rect">
            <a:avLst/>
          </a:prstGeom>
        </p:spPr>
        <p:style>
          <a:lnRef idx="1">
            <a:schemeClr val="accent1"/>
          </a:lnRef>
          <a:fillRef idx="3">
            <a:schemeClr val="accent1"/>
          </a:fillRef>
          <a:effectRef idx="2">
            <a:schemeClr val="accent1"/>
          </a:effectRef>
          <a:fontRef idx="minor">
            <a:schemeClr val="lt1"/>
          </a:fontRef>
        </p:style>
        <p:txBody>
          <a:bodyPr vertOverflow="overflow" horzOverflow="overflow" vert="horz" wrap="square" numCol="1" spcCol="0" rtlCol="0" fromWordArt="0" anchor="ctr" anchorCtr="0" forceAA="0" compatLnSpc="1">
            <a:spAutoFit/>
          </a:bodyPr>
          <a:lstStyle>
            <a:defPPr>
              <a:defRPr lang="zh-CN"/>
            </a:defPPr>
            <a:lvl1pPr algn="just">
              <a:defRPr kumimoji="1" sz="2800" b="1">
                <a:solidFill>
                  <a:srgbClr val="FFFF00"/>
                </a:solidFill>
                <a:latin typeface="楷体" panose="02010609060101010101" charset="-122"/>
                <a:ea typeface="楷体" panose="02010609060101010101" charset="-122"/>
                <a:cs typeface="楷体" panose="02010609060101010101"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lvl="0" algn="ctr">
              <a:defRPr/>
            </a:pPr>
            <a:r>
              <a:rPr lang="zh-CN" altLang="en-US" smtClean="0">
                <a:latin typeface="黑体" panose="02010609060101010101" charset="-122"/>
                <a:ea typeface="黑体" panose="02010609060101010101" charset="-122"/>
                <a:cs typeface="+mn-cs"/>
                <a:sym typeface="+mn-ea"/>
              </a:rPr>
              <a:t>一、《中华人民共和国土地改革法》的实施 </a:t>
            </a:r>
          </a:p>
        </p:txBody>
      </p:sp>
      <p:sp>
        <p:nvSpPr>
          <p:cNvPr id="10244" name="Rectangle 4"/>
          <p:cNvSpPr>
            <a:spLocks noChangeArrowheads="1"/>
          </p:cNvSpPr>
          <p:nvPr/>
        </p:nvSpPr>
        <p:spPr bwMode="auto">
          <a:xfrm>
            <a:off x="1490345" y="5641975"/>
            <a:ext cx="5433695" cy="1091565"/>
          </a:xfrm>
          <a:prstGeom prst="rect">
            <a:avLst/>
          </a:prstGeom>
          <a:noFill/>
        </p:spPr>
        <p:txBody>
          <a:bodyPr wrap="square" rtlCol="0">
            <a:spAutoFit/>
          </a:bodyPr>
          <a:lstStyle/>
          <a:p>
            <a:pPr lvl="0" algn="ctr">
              <a:lnSpc>
                <a:spcPct val="125000"/>
              </a:lnSpc>
              <a:spcBef>
                <a:spcPts val="600"/>
              </a:spcBef>
            </a:pPr>
            <a:r>
              <a:rPr lang="en-US" altLang="zh-CN" sz="2400" b="1" smtClean="0">
                <a:solidFill>
                  <a:schemeClr val="bg2">
                    <a:lumMod val="50000"/>
                  </a:schemeClr>
                </a:solidFill>
                <a:latin typeface="Heiti SC Light"/>
                <a:ea typeface="Heiti SC Light"/>
                <a:cs typeface="Heiti SC Light"/>
                <a:sym typeface="+mn-ea"/>
              </a:rPr>
              <a:t> </a:t>
            </a:r>
            <a:r>
              <a:rPr lang="en-US" altLang="zh-CN" sz="2400" b="1" smtClean="0">
                <a:solidFill>
                  <a:srgbClr val="1D41D5"/>
                </a:solidFill>
                <a:latin typeface="Heiti SC Light"/>
                <a:ea typeface="Heiti SC Light"/>
                <a:cs typeface="Heiti SC Light"/>
                <a:sym typeface="+mn-ea"/>
              </a:rPr>
              <a:t>1950年6月，中央人民政府颁布</a:t>
            </a:r>
          </a:p>
          <a:p>
            <a:pPr lvl="0" algn="ctr">
              <a:lnSpc>
                <a:spcPct val="125000"/>
              </a:lnSpc>
              <a:spcBef>
                <a:spcPts val="600"/>
              </a:spcBef>
            </a:pPr>
            <a:r>
              <a:rPr lang="en-US" altLang="zh-CN" sz="2400" b="1" smtClean="0">
                <a:solidFill>
                  <a:srgbClr val="FF0000"/>
                </a:solidFill>
                <a:latin typeface="Heiti SC Light"/>
                <a:ea typeface="Heiti SC Light"/>
                <a:cs typeface="Heiti SC Light"/>
                <a:sym typeface="+mn-ea"/>
              </a:rPr>
              <a:t>《中华人民共和国土地改革法》</a:t>
            </a:r>
          </a:p>
        </p:txBody>
      </p:sp>
      <p:pic>
        <p:nvPicPr>
          <p:cNvPr id="4" name="Picture 2" descr="《中华人民共和国土地改革法》159-1"/>
          <p:cNvPicPr>
            <a:picLocks noChangeAspect="1" noChangeArrowheads="1"/>
          </p:cNvPicPr>
          <p:nvPr/>
        </p:nvPicPr>
        <p:blipFill>
          <a:blip r:embed="rId2">
            <a:lum bright="18000" contrast="6000"/>
            <a:extLst>
              <a:ext uri="{28A0092B-C50C-407E-A947-70E740481C1C}">
                <a14:useLocalDpi xmlns:a14="http://schemas.microsoft.com/office/drawing/2010/main" val="0"/>
              </a:ext>
            </a:extLst>
          </a:blip>
          <a:stretch>
            <a:fillRect/>
          </a:stretch>
        </p:blipFill>
        <p:spPr bwMode="auto">
          <a:xfrm>
            <a:off x="4293870" y="2898140"/>
            <a:ext cx="1628140" cy="2552065"/>
          </a:xfrm>
          <a:prstGeom prst="rect">
            <a:avLst/>
          </a:prstGeom>
          <a:noFill/>
          <a:ln w="76200">
            <a:solidFill>
              <a:srgbClr val="000000"/>
            </a:solidFill>
            <a:miter lim="800000"/>
          </a:ln>
          <a:effectLst>
            <a:outerShdw blurRad="50800" dist="38100" dir="2700000" algn="tl" rotWithShape="0">
              <a:prstClr val="black">
                <a:alpha val="40000"/>
              </a:prstClr>
            </a:outerShdw>
          </a:effectLst>
        </p:spPr>
      </p:pic>
      <p:pic>
        <p:nvPicPr>
          <p:cNvPr id="10243" name="Picture 3" descr="《中华人民共和国土地改革法》159-2"/>
          <p:cNvPicPr>
            <a:picLocks noChangeAspect="1" noChangeArrowheads="1"/>
          </p:cNvPicPr>
          <p:nvPr/>
        </p:nvPicPr>
        <p:blipFill>
          <a:blip r:embed="rId3">
            <a:lum bright="18000" contrast="6000"/>
            <a:extLst>
              <a:ext uri="{28A0092B-C50C-407E-A947-70E740481C1C}">
                <a14:useLocalDpi xmlns:a14="http://schemas.microsoft.com/office/drawing/2010/main" val="0"/>
              </a:ext>
            </a:extLst>
          </a:blip>
          <a:stretch>
            <a:fillRect/>
          </a:stretch>
        </p:blipFill>
        <p:spPr bwMode="auto">
          <a:xfrm>
            <a:off x="2362835" y="2898140"/>
            <a:ext cx="1743075" cy="2551430"/>
          </a:xfrm>
          <a:prstGeom prst="rect">
            <a:avLst/>
          </a:prstGeom>
          <a:noFill/>
          <a:ln w="76200">
            <a:solidFill>
              <a:srgbClr val="000000"/>
            </a:solidFill>
            <a:miter lim="800000"/>
          </a:ln>
          <a:effectLst>
            <a:outerShdw blurRad="50800" dist="38100" dir="2700000" algn="tl" rotWithShape="0">
              <a:prstClr val="black">
                <a:alpha val="40000"/>
              </a:prstClr>
            </a:outerShdw>
          </a:effectLst>
        </p:spPr>
      </p:pic>
      <p:sp>
        <p:nvSpPr>
          <p:cNvPr id="5" name="文本框 3"/>
          <p:cNvSpPr>
            <a:spLocks noChangeArrowheads="1"/>
          </p:cNvSpPr>
          <p:nvPr/>
        </p:nvSpPr>
        <p:spPr bwMode="auto">
          <a:xfrm>
            <a:off x="178435" y="2898140"/>
            <a:ext cx="1311910" cy="460375"/>
          </a:xfrm>
          <a:prstGeom prst="rect">
            <a:avLst/>
          </a:prstGeom>
          <a:solidFill>
            <a:schemeClr val="bg2"/>
          </a:solidFill>
          <a:ln>
            <a:noFill/>
          </a:ln>
        </p:spPr>
        <p:style>
          <a:lnRef idx="3">
            <a:schemeClr val="lt1"/>
          </a:lnRef>
          <a:fillRef idx="1">
            <a:schemeClr val="accent2"/>
          </a:fillRef>
          <a:effectRef idx="1">
            <a:schemeClr val="accent2"/>
          </a:effectRef>
          <a:fontRef idx="minor">
            <a:schemeClr val="lt1"/>
          </a:fontRef>
        </p:style>
        <p:txBody>
          <a:bodyPr vertOverflow="overflow" horzOverflow="overflow" vert="horz" wrap="square" numCol="1" spcCol="0" rtlCol="0" fromWordArt="0" anchor="ctr" anchorCtr="0" forceAA="0" compatLnSpc="1">
            <a:spAutoFit/>
          </a:bodyPr>
          <a:lstStyle/>
          <a:p>
            <a:pPr lvl="0" algn="ctr" fontAlgn="base">
              <a:buFont typeface="Arial" panose="020b0604020202020204" pitchFamily="34" charset="0"/>
            </a:pPr>
            <a:r>
              <a:rPr lang="zh-CN" altLang="en-US" sz="2400" b="1">
                <a:solidFill>
                  <a:schemeClr val="tx1"/>
                </a:solidFill>
                <a:latin typeface="微软雅黑" panose="020b0503020204020204" charset="-122"/>
                <a:ea typeface="微软雅黑" panose="020b0503020204020204" charset="-122"/>
                <a:sym typeface="+mn-ea"/>
              </a:rPr>
              <a:t>措施：</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72"/>
                                        </p:tgtEl>
                                        <p:attrNameLst>
                                          <p:attrName>style.visibility</p:attrName>
                                        </p:attrNameLst>
                                      </p:cBhvr>
                                      <p:to>
                                        <p:strVal val="visible"/>
                                      </p:to>
                                    </p:set>
                                    <p:animEffect transition="in" filter="blinds(horizontal)">
                                      <p:cBhvr>
                                        <p:cTn id="7" dur="500"/>
                                        <p:tgtEl>
                                          <p:spTgt spid="717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linds(horizontal)">
                                      <p:cBhvr>
                                        <p:cTn id="27" dur="500"/>
                                        <p:tgtEl>
                                          <p:spTgt spid="4"/>
                                        </p:tgtEl>
                                      </p:cBhvr>
                                    </p:animEffect>
                                  </p:childTnLst>
                                </p:cTn>
                              </p:par>
                              <p:par>
                                <p:cTn id="28" presetID="3" presetClass="entr" presetSubtype="10" fill="hold" nodeType="withEffect">
                                  <p:stCondLst>
                                    <p:cond delay="0"/>
                                  </p:stCondLst>
                                  <p:childTnLst>
                                    <p:set>
                                      <p:cBhvr>
                                        <p:cTn id="29" dur="1" fill="hold">
                                          <p:stCondLst>
                                            <p:cond delay="0"/>
                                          </p:stCondLst>
                                        </p:cTn>
                                        <p:tgtEl>
                                          <p:spTgt spid="10243"/>
                                        </p:tgtEl>
                                        <p:attrNameLst>
                                          <p:attrName>style.visibility</p:attrName>
                                        </p:attrNameLst>
                                      </p:cBhvr>
                                      <p:to>
                                        <p:strVal val="visible"/>
                                      </p:to>
                                    </p:set>
                                    <p:animEffect transition="in" filter="blinds(horizontal)">
                                      <p:cBhvr>
                                        <p:cTn id="30" dur="500"/>
                                        <p:tgtEl>
                                          <p:spTgt spid="10243"/>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10244"/>
                                        </p:tgtEl>
                                        <p:attrNameLst>
                                          <p:attrName>style.visibility</p:attrName>
                                        </p:attrNameLst>
                                      </p:cBhvr>
                                      <p:to>
                                        <p:strVal val="visible"/>
                                      </p:to>
                                    </p:set>
                                    <p:animEffect transition="in" filter="blinds(horizontal)">
                                      <p:cBhvr>
                                        <p:cTn id="33" dur="5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172" grpId="0" animBg="1"/>
      <p:bldP spid="10244" grpId="0"/>
      <p:bldP spid="5" grpId="0" animBg="1"/>
    </p:bldLst>
  </p:timing>
</p:sld>
</file>

<file path=ppt/slides/slide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9219" name="矩形 9218"/>
          <p:cNvSpPr>
            <a:spLocks noChangeArrowheads="1"/>
          </p:cNvSpPr>
          <p:nvPr/>
        </p:nvSpPr>
        <p:spPr bwMode="auto">
          <a:xfrm>
            <a:off x="503555" y="1084580"/>
            <a:ext cx="1574165" cy="553085"/>
          </a:xfrm>
          <a:prstGeom prst="rect">
            <a:avLst/>
          </a:prstGeom>
          <a:noFill/>
        </p:spPr>
        <p:txBody>
          <a:bodyPr wrap="square" rtlCol="0">
            <a:spAutoFit/>
          </a:bodyPr>
          <a:lstStyle/>
          <a:p>
            <a:pPr lvl="0" algn="just">
              <a:lnSpc>
                <a:spcPct val="125000"/>
              </a:lnSpc>
              <a:spcBef>
                <a:spcPts val="600"/>
              </a:spcBef>
            </a:pPr>
            <a:r>
              <a:rPr lang="zh-CN" altLang="zh-CN" sz="2400" b="1" smtClean="0">
                <a:solidFill>
                  <a:srgbClr val="1D41D5"/>
                </a:solidFill>
                <a:latin typeface="Heiti SC Light"/>
                <a:ea typeface="Heiti SC Light"/>
                <a:cs typeface="Heiti SC Light"/>
                <a:sym typeface="+mn-ea"/>
              </a:rPr>
              <a:t>时间：</a:t>
            </a:r>
          </a:p>
        </p:txBody>
      </p:sp>
      <p:sp>
        <p:nvSpPr>
          <p:cNvPr id="9221" name="矩形 9220"/>
          <p:cNvSpPr>
            <a:spLocks noChangeArrowheads="1"/>
          </p:cNvSpPr>
          <p:nvPr/>
        </p:nvSpPr>
        <p:spPr bwMode="auto">
          <a:xfrm>
            <a:off x="1657985" y="1868170"/>
            <a:ext cx="6690360" cy="1014730"/>
          </a:xfrm>
          <a:prstGeom prst="rect">
            <a:avLst/>
          </a:prstGeom>
          <a:noFill/>
        </p:spPr>
        <p:txBody>
          <a:bodyPr wrap="square" rtlCol="0">
            <a:spAutoFit/>
          </a:bodyPr>
          <a:lstStyle/>
          <a:p>
            <a:pPr lvl="0" algn="just">
              <a:lnSpc>
                <a:spcPct val="125000"/>
              </a:lnSpc>
              <a:spcBef>
                <a:spcPts val="600"/>
              </a:spcBef>
            </a:pPr>
            <a:r>
              <a:rPr lang="zh-CN" altLang="zh-CN" sz="2400" b="1" smtClean="0">
                <a:latin typeface="Heiti SC Light"/>
                <a:ea typeface="Heiti SC Light"/>
                <a:cs typeface="Heiti SC Light"/>
                <a:sym typeface="+mn-ea"/>
              </a:rPr>
              <a:t>废除地主阶级封建剥削的土地所有制，实行农民的土地所有制。</a:t>
            </a:r>
          </a:p>
        </p:txBody>
      </p:sp>
      <p:sp>
        <p:nvSpPr>
          <p:cNvPr id="9222" name="矩形 9221"/>
          <p:cNvSpPr>
            <a:spLocks noChangeArrowheads="1"/>
          </p:cNvSpPr>
          <p:nvPr/>
        </p:nvSpPr>
        <p:spPr bwMode="auto">
          <a:xfrm>
            <a:off x="2143443" y="4310698"/>
            <a:ext cx="6734175" cy="1476375"/>
          </a:xfrm>
          <a:prstGeom prst="rect">
            <a:avLst/>
          </a:prstGeom>
          <a:noFill/>
        </p:spPr>
        <p:txBody>
          <a:bodyPr wrap="square" rtlCol="0">
            <a:spAutoFit/>
          </a:bodyPr>
          <a:lstStyle/>
          <a:p>
            <a:pPr lvl="0" algn="just">
              <a:lnSpc>
                <a:spcPct val="125000"/>
              </a:lnSpc>
              <a:spcBef>
                <a:spcPts val="600"/>
              </a:spcBef>
            </a:pPr>
            <a:r>
              <a:rPr lang="zh-CN" altLang="zh-CN" sz="2400" b="1" smtClean="0">
                <a:latin typeface="Heiti SC Light"/>
                <a:ea typeface="Heiti SC Light"/>
                <a:cs typeface="Heiti SC Light"/>
                <a:sym typeface="+mn-ea"/>
              </a:rPr>
              <a:t>没收地主的土地，分给无地或少地的农民耕种；同时也分给地主一份，让他们自己耕种，在劳动中改造自己。</a:t>
            </a:r>
          </a:p>
        </p:txBody>
      </p:sp>
      <p:sp>
        <p:nvSpPr>
          <p:cNvPr id="18438" name="文本框 1"/>
          <p:cNvSpPr>
            <a:spLocks noChangeArrowheads="1"/>
          </p:cNvSpPr>
          <p:nvPr/>
        </p:nvSpPr>
        <p:spPr bwMode="auto">
          <a:xfrm>
            <a:off x="1657985" y="1084580"/>
            <a:ext cx="4028440" cy="553085"/>
          </a:xfrm>
          <a:prstGeom prst="rect">
            <a:avLst/>
          </a:prstGeom>
          <a:noFill/>
        </p:spPr>
        <p:txBody>
          <a:bodyPr wrap="square" rtlCol="0">
            <a:spAutoFit/>
          </a:bodyPr>
          <a:lstStyle/>
          <a:p>
            <a:pPr lvl="0" indent="0" algn="just">
              <a:lnSpc>
                <a:spcPct val="125000"/>
              </a:lnSpc>
              <a:spcBef>
                <a:spcPts val="600"/>
              </a:spcBef>
              <a:buNone/>
            </a:pPr>
            <a:r>
              <a:rPr lang="zh-CN" altLang="zh-CN" sz="2400" b="1" smtClean="0">
                <a:latin typeface="Heiti SC Light"/>
                <a:ea typeface="Heiti SC Light"/>
                <a:cs typeface="Heiti SC Light"/>
                <a:sym typeface="+mn-ea"/>
              </a:rPr>
              <a:t>1950—1952</a:t>
            </a:r>
          </a:p>
        </p:txBody>
      </p:sp>
      <p:sp>
        <p:nvSpPr>
          <p:cNvPr id="18439" name="文本框 99"/>
          <p:cNvSpPr>
            <a:spLocks noChangeArrowheads="1"/>
          </p:cNvSpPr>
          <p:nvPr/>
        </p:nvSpPr>
        <p:spPr bwMode="auto">
          <a:xfrm>
            <a:off x="1657668" y="3065463"/>
            <a:ext cx="6489700" cy="1014730"/>
          </a:xfrm>
          <a:prstGeom prst="rect">
            <a:avLst/>
          </a:prstGeom>
          <a:noFill/>
        </p:spPr>
        <p:txBody>
          <a:bodyPr wrap="square" rtlCol="0">
            <a:spAutoFit/>
          </a:bodyPr>
          <a:lstStyle/>
          <a:p>
            <a:pPr lvl="0" algn="just">
              <a:lnSpc>
                <a:spcPct val="125000"/>
              </a:lnSpc>
              <a:spcBef>
                <a:spcPts val="600"/>
              </a:spcBef>
            </a:pPr>
            <a:r>
              <a:rPr lang="zh-CN" altLang="zh-CN" sz="2400" b="1" smtClean="0">
                <a:latin typeface="Heiti SC Light"/>
                <a:ea typeface="Heiti SC Light"/>
                <a:cs typeface="Heiti SC Light"/>
                <a:sym typeface="+mn-ea"/>
              </a:rPr>
              <a:t>解放农村生产力，发展农业生产，为新中国的工业化开辟道路。</a:t>
            </a:r>
          </a:p>
        </p:txBody>
      </p:sp>
      <p:sp>
        <p:nvSpPr>
          <p:cNvPr id="7" name="文本框 6"/>
          <p:cNvSpPr txBox="1"/>
          <p:nvPr/>
        </p:nvSpPr>
        <p:spPr>
          <a:xfrm>
            <a:off x="178435" y="135255"/>
            <a:ext cx="7417435" cy="521970"/>
          </a:xfrm>
          <a:prstGeom prst="rect">
            <a:avLst/>
          </a:prstGeom>
        </p:spPr>
        <p:style>
          <a:lnRef idx="1">
            <a:schemeClr val="accent1"/>
          </a:lnRef>
          <a:fillRef idx="3">
            <a:schemeClr val="accent1"/>
          </a:fillRef>
          <a:effectRef idx="2">
            <a:schemeClr val="accent1"/>
          </a:effectRef>
          <a:fontRef idx="minor">
            <a:schemeClr val="lt1"/>
          </a:fontRef>
        </p:style>
        <p:txBody>
          <a:bodyPr vertOverflow="overflow" horzOverflow="overflow" vert="horz" wrap="square" numCol="1" spcCol="0" rtlCol="0" fromWordArt="0" anchor="ctr" anchorCtr="0" forceAA="0" compatLnSpc="1">
            <a:spAutoFit/>
          </a:bodyPr>
          <a:lstStyle>
            <a:defPPr>
              <a:defRPr lang="zh-CN"/>
            </a:defPPr>
            <a:lvl1pPr algn="just">
              <a:defRPr kumimoji="1" sz="2800" b="1">
                <a:solidFill>
                  <a:srgbClr val="FFFF00"/>
                </a:solidFill>
                <a:latin typeface="楷体" panose="02010609060101010101" charset="-122"/>
                <a:ea typeface="楷体" panose="02010609060101010101" charset="-122"/>
                <a:cs typeface="楷体" panose="02010609060101010101"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lvl="0" algn="ctr">
              <a:defRPr/>
            </a:pPr>
            <a:r>
              <a:rPr lang="zh-CN" altLang="en-US" smtClean="0">
                <a:latin typeface="黑体" panose="02010609060101010101" charset="-122"/>
                <a:ea typeface="黑体" panose="02010609060101010101" charset="-122"/>
                <a:cs typeface="+mn-cs"/>
                <a:sym typeface="+mn-ea"/>
              </a:rPr>
              <a:t>一、《中华人民共和国土地改革法》的实施 </a:t>
            </a:r>
          </a:p>
        </p:txBody>
      </p:sp>
      <p:sp>
        <p:nvSpPr>
          <p:cNvPr id="2" name="文本框 1"/>
          <p:cNvSpPr txBox="1"/>
          <p:nvPr/>
        </p:nvSpPr>
        <p:spPr>
          <a:xfrm>
            <a:off x="503555" y="1868170"/>
            <a:ext cx="1097280" cy="553085"/>
          </a:xfrm>
          <a:prstGeom prst="rect">
            <a:avLst/>
          </a:prstGeom>
          <a:noFill/>
        </p:spPr>
        <p:txBody>
          <a:bodyPr wrap="none" rtlCol="0">
            <a:spAutoFit/>
          </a:bodyPr>
          <a:lstStyle/>
          <a:p>
            <a:pPr lvl="0" algn="just">
              <a:lnSpc>
                <a:spcPct val="125000"/>
              </a:lnSpc>
              <a:spcBef>
                <a:spcPts val="600"/>
              </a:spcBef>
            </a:pPr>
            <a:r>
              <a:rPr lang="zh-CN" altLang="zh-CN" sz="2400" b="1" smtClean="0">
                <a:solidFill>
                  <a:srgbClr val="1D41D5"/>
                </a:solidFill>
                <a:latin typeface="Heiti SC Light"/>
                <a:ea typeface="Heiti SC Light"/>
                <a:cs typeface="Heiti SC Light"/>
                <a:sym typeface="+mn-ea"/>
              </a:rPr>
              <a:t>内容：</a:t>
            </a:r>
          </a:p>
        </p:txBody>
      </p:sp>
      <p:sp>
        <p:nvSpPr>
          <p:cNvPr id="3" name="文本框 2"/>
          <p:cNvSpPr txBox="1"/>
          <p:nvPr/>
        </p:nvSpPr>
        <p:spPr>
          <a:xfrm>
            <a:off x="482600" y="3065780"/>
            <a:ext cx="1097280" cy="553085"/>
          </a:xfrm>
          <a:prstGeom prst="rect">
            <a:avLst/>
          </a:prstGeom>
          <a:noFill/>
        </p:spPr>
        <p:txBody>
          <a:bodyPr wrap="none" rtlCol="0">
            <a:spAutoFit/>
          </a:bodyPr>
          <a:lstStyle/>
          <a:p>
            <a:pPr lvl="0" algn="just">
              <a:lnSpc>
                <a:spcPct val="125000"/>
              </a:lnSpc>
              <a:spcBef>
                <a:spcPts val="600"/>
              </a:spcBef>
            </a:pPr>
            <a:r>
              <a:rPr lang="zh-CN" altLang="zh-CN" sz="2400" b="1" smtClean="0">
                <a:solidFill>
                  <a:srgbClr val="1D41D5"/>
                </a:solidFill>
                <a:latin typeface="Heiti SC Light"/>
                <a:ea typeface="Heiti SC Light"/>
                <a:cs typeface="Heiti SC Light"/>
                <a:sym typeface="+mn-ea"/>
              </a:rPr>
              <a:t>目的：</a:t>
            </a:r>
          </a:p>
        </p:txBody>
      </p:sp>
      <p:sp>
        <p:nvSpPr>
          <p:cNvPr id="4" name="文本框 3"/>
          <p:cNvSpPr txBox="1"/>
          <p:nvPr/>
        </p:nvSpPr>
        <p:spPr>
          <a:xfrm>
            <a:off x="436880" y="4311015"/>
            <a:ext cx="1706880" cy="553085"/>
          </a:xfrm>
          <a:prstGeom prst="rect">
            <a:avLst/>
          </a:prstGeom>
          <a:noFill/>
        </p:spPr>
        <p:txBody>
          <a:bodyPr wrap="none" rtlCol="0">
            <a:spAutoFit/>
          </a:bodyPr>
          <a:lstStyle/>
          <a:p>
            <a:pPr lvl="0" algn="just">
              <a:lnSpc>
                <a:spcPct val="125000"/>
              </a:lnSpc>
              <a:spcBef>
                <a:spcPts val="600"/>
              </a:spcBef>
            </a:pPr>
            <a:r>
              <a:rPr lang="zh-CN" altLang="zh-CN" sz="2400" b="1" smtClean="0">
                <a:solidFill>
                  <a:srgbClr val="1D41D5"/>
                </a:solidFill>
                <a:latin typeface="Heiti SC Light"/>
                <a:ea typeface="Heiti SC Light"/>
                <a:cs typeface="Heiti SC Light"/>
                <a:sym typeface="宋体" panose="02010600030101010101" pitchFamily="2" charset="-122"/>
              </a:rPr>
              <a:t>具体做法：</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438"/>
                                        </p:tgtEl>
                                        <p:attrNameLst>
                                          <p:attrName>style.visibility</p:attrName>
                                        </p:attrNameLst>
                                      </p:cBhvr>
                                      <p:to>
                                        <p:strVal val="visible"/>
                                      </p:to>
                                    </p:set>
                                    <p:animEffect transition="in" filter="blinds(horizontal)">
                                      <p:cBhvr>
                                        <p:cTn id="7" dur="500"/>
                                        <p:tgtEl>
                                          <p:spTgt spid="1843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221"/>
                                        </p:tgtEl>
                                        <p:attrNameLst>
                                          <p:attrName>style.visibility</p:attrName>
                                        </p:attrNameLst>
                                      </p:cBhvr>
                                      <p:to>
                                        <p:strVal val="visible"/>
                                      </p:to>
                                    </p:set>
                                    <p:animEffect transition="in" filter="blinds(horizontal)">
                                      <p:cBhvr>
                                        <p:cTn id="12" dur="500"/>
                                        <p:tgtEl>
                                          <p:spTgt spid="922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8439"/>
                                        </p:tgtEl>
                                        <p:attrNameLst>
                                          <p:attrName>style.visibility</p:attrName>
                                        </p:attrNameLst>
                                      </p:cBhvr>
                                      <p:to>
                                        <p:strVal val="visible"/>
                                      </p:to>
                                    </p:set>
                                    <p:animEffect transition="in" filter="blinds(horizontal)">
                                      <p:cBhvr>
                                        <p:cTn id="17" dur="500"/>
                                        <p:tgtEl>
                                          <p:spTgt spid="1843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222"/>
                                        </p:tgtEl>
                                        <p:attrNameLst>
                                          <p:attrName>style.visibility</p:attrName>
                                        </p:attrNameLst>
                                      </p:cBhvr>
                                      <p:to>
                                        <p:strVal val="visible"/>
                                      </p:to>
                                    </p:set>
                                    <p:animEffect transition="in" filter="blinds(horizontal)">
                                      <p:cBhvr>
                                        <p:cTn id="22" dur="500"/>
                                        <p:tgtEl>
                                          <p:spTgt spid="9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p:bldP spid="9222" grpId="0"/>
      <p:bldP spid="18438" grpId="0"/>
      <p:bldP spid="18439" grpId="0"/>
    </p:bldLst>
  </p:timing>
</p:sld>
</file>

<file path=ppt/slides/slide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7" name="文本框 6"/>
          <p:cNvSpPr txBox="1"/>
          <p:nvPr/>
        </p:nvSpPr>
        <p:spPr>
          <a:xfrm>
            <a:off x="178435" y="135255"/>
            <a:ext cx="7417435" cy="521970"/>
          </a:xfrm>
          <a:prstGeom prst="rect">
            <a:avLst/>
          </a:prstGeom>
        </p:spPr>
        <p:style>
          <a:lnRef idx="1">
            <a:schemeClr val="accent1"/>
          </a:lnRef>
          <a:fillRef idx="3">
            <a:schemeClr val="accent1"/>
          </a:fillRef>
          <a:effectRef idx="2">
            <a:schemeClr val="accent1"/>
          </a:effectRef>
          <a:fontRef idx="minor">
            <a:schemeClr val="lt1"/>
          </a:fontRef>
        </p:style>
        <p:txBody>
          <a:bodyPr vertOverflow="overflow" horzOverflow="overflow" vert="horz" wrap="square" numCol="1" spcCol="0" rtlCol="0" fromWordArt="0" anchor="ctr" anchorCtr="0" forceAA="0" compatLnSpc="1">
            <a:spAutoFit/>
          </a:bodyPr>
          <a:lstStyle>
            <a:defPPr>
              <a:defRPr lang="zh-CN"/>
            </a:defPPr>
            <a:lvl1pPr algn="just">
              <a:defRPr kumimoji="1" sz="2800" b="1">
                <a:solidFill>
                  <a:srgbClr val="FFFF00"/>
                </a:solidFill>
                <a:latin typeface="楷体" panose="02010609060101010101" charset="-122"/>
                <a:ea typeface="楷体" panose="02010609060101010101" charset="-122"/>
                <a:cs typeface="楷体" panose="02010609060101010101"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lvl="0" algn="ctr">
              <a:defRPr/>
            </a:pPr>
            <a:r>
              <a:rPr lang="zh-CN" altLang="en-US" smtClean="0">
                <a:latin typeface="黑体" panose="02010609060101010101" charset="-122"/>
                <a:ea typeface="黑体" panose="02010609060101010101" charset="-122"/>
                <a:cs typeface="+mn-cs"/>
                <a:sym typeface="+mn-ea"/>
              </a:rPr>
              <a:t>一、《中华人民共和国土地改革法》的实施 </a:t>
            </a:r>
          </a:p>
        </p:txBody>
      </p:sp>
      <p:pic>
        <p:nvPicPr>
          <p:cNvPr id="13313" name="Picture 2" descr="斗争地主"/>
          <p:cNvPicPr>
            <a:picLocks noChangeAspect="1"/>
          </p:cNvPicPr>
          <p:nvPr/>
        </p:nvPicPr>
        <p:blipFill>
          <a:blip r:embed="rId2"/>
          <a:stretch>
            <a:fillRect/>
          </a:stretch>
        </p:blipFill>
        <p:spPr>
          <a:xfrm>
            <a:off x="806450" y="1024890"/>
            <a:ext cx="3468370" cy="4899025"/>
          </a:xfrm>
          <a:prstGeom prst="rect">
            <a:avLst/>
          </a:prstGeom>
          <a:noFill/>
          <a:ln w="9525">
            <a:noFill/>
          </a:ln>
          <a:effectLst>
            <a:outerShdw blurRad="50800" dist="38100" dir="2700000" algn="tl" rotWithShape="0">
              <a:prstClr val="black">
                <a:alpha val="40000"/>
              </a:prstClr>
            </a:outerShdw>
          </a:effectLst>
        </p:spPr>
      </p:pic>
      <p:pic>
        <p:nvPicPr>
          <p:cNvPr id="13315" name="Picture 4" descr="建国后人民政府发放的土地证"/>
          <p:cNvPicPr>
            <a:picLocks noChangeAspect="1"/>
          </p:cNvPicPr>
          <p:nvPr/>
        </p:nvPicPr>
        <p:blipFill>
          <a:blip r:embed="rId3"/>
          <a:stretch>
            <a:fillRect/>
          </a:stretch>
        </p:blipFill>
        <p:spPr>
          <a:xfrm>
            <a:off x="4683760" y="1024890"/>
            <a:ext cx="3257550" cy="4899660"/>
          </a:xfrm>
          <a:prstGeom prst="rect">
            <a:avLst/>
          </a:prstGeom>
          <a:noFill/>
          <a:ln w="9525">
            <a:noFill/>
          </a:ln>
          <a:effectLst>
            <a:outerShdw blurRad="50800" dist="38100" dir="2700000" algn="tl" rotWithShape="0">
              <a:prstClr val="black">
                <a:alpha val="40000"/>
              </a:prstClr>
            </a:outerShdw>
          </a:effectLst>
        </p:spPr>
      </p:pic>
      <p:sp>
        <p:nvSpPr>
          <p:cNvPr id="4" name="Rectangle 3"/>
          <p:cNvSpPr/>
          <p:nvPr/>
        </p:nvSpPr>
        <p:spPr bwMode="auto">
          <a:xfrm>
            <a:off x="1946252" y="6053331"/>
            <a:ext cx="1499520" cy="553085"/>
          </a:xfrm>
          <a:prstGeom prst="rect">
            <a:avLst/>
          </a:prstGeom>
          <a:noFill/>
        </p:spPr>
        <p:txBody>
          <a:bodyPr wrap="square" lIns="91440" tIns="45720" rIns="91440" bIns="45720" rtlCol="0" anchor="t">
            <a:spAutoFit/>
          </a:bodyPr>
          <a:lstStyle/>
          <a:p>
            <a:pPr lvl="0" algn="just">
              <a:lnSpc>
                <a:spcPct val="125000"/>
              </a:lnSpc>
              <a:spcBef>
                <a:spcPts val="600"/>
              </a:spcBef>
            </a:pPr>
            <a:r>
              <a:rPr lang="zh-CN" altLang="zh-CN" sz="2400" b="1" smtClean="0">
                <a:latin typeface="Heiti SC Light"/>
                <a:ea typeface="Heiti SC Light"/>
                <a:cs typeface="Heiti SC Light"/>
                <a:sym typeface="+mn-ea"/>
              </a:rPr>
              <a:t>斗争地主</a:t>
            </a:r>
          </a:p>
        </p:txBody>
      </p:sp>
      <p:sp>
        <p:nvSpPr>
          <p:cNvPr id="5" name="矩形 4"/>
          <p:cNvSpPr/>
          <p:nvPr/>
        </p:nvSpPr>
        <p:spPr bwMode="auto">
          <a:xfrm>
            <a:off x="4298950" y="6053455"/>
            <a:ext cx="4027805" cy="553085"/>
          </a:xfrm>
          <a:prstGeom prst="rect">
            <a:avLst/>
          </a:prstGeom>
          <a:noFill/>
        </p:spPr>
        <p:txBody>
          <a:bodyPr wrap="square" lIns="91440" tIns="45720" rIns="91440" bIns="45720" rtlCol="0" anchor="t">
            <a:spAutoFit/>
          </a:bodyPr>
          <a:lstStyle/>
          <a:p>
            <a:pPr lvl="0" algn="just">
              <a:lnSpc>
                <a:spcPct val="125000"/>
              </a:lnSpc>
              <a:spcBef>
                <a:spcPts val="600"/>
              </a:spcBef>
            </a:pPr>
            <a:r>
              <a:rPr lang="zh-CN" altLang="zh-CN" sz="2400" b="1" smtClean="0">
                <a:latin typeface="Heiti SC Light"/>
                <a:ea typeface="Heiti SC Light"/>
                <a:cs typeface="Heiti SC Light"/>
                <a:sym typeface="+mn-ea"/>
              </a:rPr>
              <a:t>新中国成立后发放的土地证</a:t>
            </a: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pic>
        <p:nvPicPr>
          <p:cNvPr id="11265" name="Picture 2" descr="t"/>
          <p:cNvPicPr>
            <a:picLocks noChangeAspect="1"/>
          </p:cNvPicPr>
          <p:nvPr/>
        </p:nvPicPr>
        <p:blipFill>
          <a:blip r:embed="rId2"/>
          <a:stretch>
            <a:fillRect/>
          </a:stretch>
        </p:blipFill>
        <p:spPr>
          <a:xfrm>
            <a:off x="1143000" y="1082040"/>
            <a:ext cx="6619240" cy="5507990"/>
          </a:xfrm>
          <a:prstGeom prst="rect">
            <a:avLst/>
          </a:prstGeom>
          <a:noFill/>
          <a:ln w="9525">
            <a:noFill/>
          </a:ln>
          <a:effectLst>
            <a:outerShdw blurRad="50800" dist="38100" dir="2700000" algn="tl" rotWithShape="0">
              <a:prstClr val="black">
                <a:alpha val="40000"/>
              </a:prstClr>
            </a:outerShdw>
          </a:effectLst>
        </p:spPr>
      </p:pic>
      <p:sp>
        <p:nvSpPr>
          <p:cNvPr id="7" name="文本框 6"/>
          <p:cNvSpPr txBox="1"/>
          <p:nvPr/>
        </p:nvSpPr>
        <p:spPr>
          <a:xfrm>
            <a:off x="178435" y="135255"/>
            <a:ext cx="7417435" cy="521970"/>
          </a:xfrm>
          <a:prstGeom prst="rect">
            <a:avLst/>
          </a:prstGeom>
        </p:spPr>
        <p:style>
          <a:lnRef idx="1">
            <a:schemeClr val="accent1"/>
          </a:lnRef>
          <a:fillRef idx="3">
            <a:schemeClr val="accent1"/>
          </a:fillRef>
          <a:effectRef idx="2">
            <a:schemeClr val="accent1"/>
          </a:effectRef>
          <a:fontRef idx="minor">
            <a:schemeClr val="lt1"/>
          </a:fontRef>
        </p:style>
        <p:txBody>
          <a:bodyPr vertOverflow="overflow" horzOverflow="overflow" vert="horz" wrap="square" numCol="1" spcCol="0" rtlCol="0" fromWordArt="0" anchor="ctr" anchorCtr="0" forceAA="0" compatLnSpc="1">
            <a:spAutoFit/>
          </a:bodyPr>
          <a:lstStyle>
            <a:defPPr>
              <a:defRPr lang="zh-CN"/>
            </a:defPPr>
            <a:lvl1pPr algn="just">
              <a:defRPr kumimoji="1" sz="2800" b="1">
                <a:solidFill>
                  <a:srgbClr val="FFFF00"/>
                </a:solidFill>
                <a:latin typeface="楷体" panose="02010609060101010101" charset="-122"/>
                <a:ea typeface="楷体" panose="02010609060101010101" charset="-122"/>
                <a:cs typeface="楷体" panose="02010609060101010101"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lvl="0" algn="ctr">
              <a:defRPr/>
            </a:pPr>
            <a:r>
              <a:rPr lang="zh-CN" altLang="en-US" smtClean="0">
                <a:latin typeface="黑体" panose="02010609060101010101" charset="-122"/>
                <a:ea typeface="黑体" panose="02010609060101010101" charset="-122"/>
                <a:cs typeface="+mn-cs"/>
                <a:sym typeface="+mn-ea"/>
              </a:rPr>
              <a:t>一、《中华人民共和国土地改革法》的实施 </a:t>
            </a:r>
          </a:p>
        </p:txBody>
      </p:sp>
      <p:sp>
        <p:nvSpPr>
          <p:cNvPr id="2" name="矩形标注 1"/>
          <p:cNvSpPr/>
          <p:nvPr/>
        </p:nvSpPr>
        <p:spPr>
          <a:xfrm>
            <a:off x="1999723" y="1082040"/>
            <a:ext cx="5283050" cy="1322736"/>
          </a:xfrm>
          <a:prstGeom prst="wedgeRectCallout">
            <a:avLst>
              <a:gd name="adj1" fmla="val 18107"/>
              <a:gd name="adj2" fmla="val 49930"/>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25000"/>
              </a:lnSpc>
              <a:spcBef>
                <a:spcPts val="600"/>
              </a:spcBef>
            </a:pPr>
            <a:endParaRPr lang="zh-CN" altLang="en-US"/>
          </a:p>
        </p:txBody>
      </p:sp>
      <p:sp>
        <p:nvSpPr>
          <p:cNvPr id="3" name="文本框 2"/>
          <p:cNvSpPr txBox="1"/>
          <p:nvPr/>
        </p:nvSpPr>
        <p:spPr>
          <a:xfrm>
            <a:off x="2027492" y="1188343"/>
            <a:ext cx="5187721" cy="1000274"/>
          </a:xfrm>
          <a:prstGeom prst="rect">
            <a:avLst/>
          </a:prstGeom>
          <a:noFill/>
        </p:spPr>
        <p:txBody>
          <a:bodyPr wrap="square" rtlCol="0">
            <a:spAutoFit/>
          </a:bodyPr>
          <a:lstStyle/>
          <a:p>
            <a:pPr algn="just">
              <a:lnSpc>
                <a:spcPct val="125000"/>
              </a:lnSpc>
              <a:spcBef>
                <a:spcPts val="600"/>
              </a:spcBef>
            </a:pPr>
            <a:r>
              <a:rPr lang="zh-CN" altLang="zh-CN" sz="2400" b="1" smtClean="0">
                <a:latin typeface="Heiti SC Light"/>
                <a:ea typeface="Heiti SC Light"/>
                <a:cs typeface="Heiti SC Light"/>
                <a:sym typeface="+mn-ea"/>
              </a:rPr>
              <a:t>到</a:t>
            </a:r>
            <a:r>
              <a:rPr lang="zh-CN" altLang="zh-CN" sz="2400" b="1">
                <a:latin typeface="Heiti SC Light"/>
                <a:ea typeface="Heiti SC Light"/>
                <a:cs typeface="Heiti SC Light"/>
                <a:sym typeface="+mn-ea"/>
              </a:rPr>
              <a:t>1952年底，除部分少数民族地区外，全国大陆基本上完成了土地改革</a:t>
            </a:r>
            <a:r>
              <a:rPr lang="zh-CN" altLang="zh-CN" sz="2400" b="1" smtClean="0">
                <a:latin typeface="Heiti SC Light"/>
                <a:ea typeface="Heiti SC Light"/>
                <a:cs typeface="Heiti SC Light"/>
                <a:sym typeface="+mn-ea"/>
              </a:rPr>
              <a:t>。</a:t>
            </a:r>
            <a:endParaRPr lang="zh-CN" altLang="zh-CN" sz="2400" b="1">
              <a:latin typeface="Heiti SC Light"/>
              <a:ea typeface="Heiti SC Light"/>
              <a:cs typeface="Heiti SC Light"/>
              <a:sym typeface="+mn-ea"/>
            </a:endParaRPr>
          </a:p>
        </p:txBody>
      </p:sp>
      <p:sp>
        <p:nvSpPr>
          <p:cNvPr id="6" name="矩形 5"/>
          <p:cNvSpPr/>
          <p:nvPr/>
        </p:nvSpPr>
        <p:spPr bwMode="auto">
          <a:xfrm>
            <a:off x="4533900" y="4065481"/>
            <a:ext cx="4610100" cy="612988"/>
          </a:xfrm>
          <a:prstGeom prst="rect">
            <a:avLst/>
          </a:prstGeom>
          <a:noFill/>
        </p:spPr>
        <p:txBody>
          <a:bodyPr wrap="square" lIns="91440" tIns="45720" rIns="91440" bIns="45720" rtlCol="0" anchor="t">
            <a:spAutoFit/>
          </a:bodyPr>
          <a:lstStyle/>
          <a:p>
            <a:pPr lvl="0" algn="just">
              <a:lnSpc>
                <a:spcPct val="125000"/>
              </a:lnSpc>
              <a:spcBef>
                <a:spcPts val="600"/>
              </a:spcBef>
            </a:pPr>
            <a:r>
              <a:rPr lang="en-US" altLang="zh-CN" sz="2800" b="1" smtClean="0">
                <a:latin typeface="Heiti SC Light"/>
                <a:ea typeface="Heiti SC Light"/>
                <a:cs typeface="Heiti SC Light"/>
                <a:sym typeface="+mn-ea"/>
              </a:rPr>
              <a:t>    </a:t>
            </a:r>
            <a:endParaRPr lang="zh-CN" altLang="zh-CN" sz="2800" b="1" smtClean="0">
              <a:latin typeface="Heiti SC Light"/>
              <a:ea typeface="Heiti SC Light"/>
              <a:cs typeface="Heiti SC Light"/>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1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6" name="文本框 5"/>
          <p:cNvSpPr txBox="1"/>
          <p:nvPr/>
        </p:nvSpPr>
        <p:spPr>
          <a:xfrm>
            <a:off x="3726815" y="246895"/>
            <a:ext cx="1951990" cy="523220"/>
          </a:xfrm>
          <a:prstGeom prst="rect">
            <a:avLst/>
          </a:prstGeom>
        </p:spPr>
        <p:style>
          <a:lnRef idx="1">
            <a:schemeClr val="accent1"/>
          </a:lnRef>
          <a:fillRef idx="3">
            <a:schemeClr val="accent1"/>
          </a:fillRef>
          <a:effectRef idx="2">
            <a:schemeClr val="accent1"/>
          </a:effectRef>
          <a:fontRef idx="minor">
            <a:schemeClr val="lt1"/>
          </a:fontRef>
        </p:style>
        <p:txBody>
          <a:bodyPr wrap="square" anchor="ctr">
            <a:spAutoFit/>
          </a:bodyPr>
          <a:lstStyle>
            <a:defPPr>
              <a:defRPr lang="zh-CN"/>
            </a:defPPr>
            <a:lvl1pPr algn="just">
              <a:defRPr kumimoji="1" sz="2800" b="1">
                <a:solidFill>
                  <a:srgbClr val="FFFF00"/>
                </a:solidFill>
                <a:latin typeface="楷体" panose="02010609060101010101" charset="-122"/>
                <a:ea typeface="楷体" panose="02010609060101010101" charset="-122"/>
                <a:cs typeface="楷体" panose="02010609060101010101"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ctr">
              <a:defRPr/>
            </a:pPr>
            <a:r>
              <a:rPr lang="zh-CN" altLang="en-US" smtClean="0">
                <a:latin typeface="黑体" panose="02010609060101010101" charset="-122"/>
                <a:ea typeface="黑体" panose="02010609060101010101" charset="-122"/>
                <a:cs typeface="+mn-cs"/>
              </a:rPr>
              <a:t>自主预习</a:t>
            </a:r>
          </a:p>
        </p:txBody>
      </p:sp>
      <p:sp>
        <p:nvSpPr>
          <p:cNvPr id="7" name="矩形 6"/>
          <p:cNvSpPr/>
          <p:nvPr/>
        </p:nvSpPr>
        <p:spPr>
          <a:xfrm>
            <a:off x="286942" y="1075655"/>
            <a:ext cx="3631433" cy="461665"/>
          </a:xfrm>
          <a:prstGeom prst="rect">
            <a:avLst/>
          </a:prstGeom>
          <a:solidFill>
            <a:schemeClr val="bg2"/>
          </a:solidFill>
          <a:ln>
            <a:noFill/>
          </a:ln>
        </p:spPr>
        <p:style>
          <a:lnRef idx="3">
            <a:schemeClr val="lt1"/>
          </a:lnRef>
          <a:fillRef idx="1">
            <a:schemeClr val="accent2"/>
          </a:fillRef>
          <a:effectRef idx="1">
            <a:schemeClr val="accent2"/>
          </a:effectRef>
          <a:fontRef idx="minor">
            <a:schemeClr val="lt1"/>
          </a:fontRef>
        </p:style>
        <p:txBody>
          <a:bodyPr wrap="square">
            <a:spAutoFit/>
          </a:bodyPr>
          <a:lstStyle/>
          <a:p>
            <a:pPr algn="ctr" fontAlgn="base">
              <a:spcBef>
                <a:spcPct val="0"/>
              </a:spcBef>
              <a:spcAft>
                <a:spcPct val="0"/>
              </a:spcAft>
              <a:buFont typeface="Arial" panose="020b0604020202020204" pitchFamily="34" charset="0"/>
              <a:buNone/>
            </a:pPr>
            <a:r>
              <a:rPr lang="zh-CN" altLang="en-US" sz="2400" b="1" smtClean="0">
                <a:solidFill>
                  <a:schemeClr val="tx1"/>
                </a:solidFill>
                <a:latin typeface="微软雅黑" panose="020b0503020204020204" charset="-122"/>
                <a:ea typeface="微软雅黑" panose="020b0503020204020204" charset="-122"/>
              </a:rPr>
              <a:t>二、土地</a:t>
            </a:r>
            <a:r>
              <a:rPr lang="zh-CN" altLang="en-US" sz="2400" b="1">
                <a:solidFill>
                  <a:schemeClr val="tx1"/>
                </a:solidFill>
                <a:latin typeface="微软雅黑" panose="020b0503020204020204" charset="-122"/>
                <a:ea typeface="微软雅黑" panose="020b0503020204020204" charset="-122"/>
              </a:rPr>
              <a:t>改革的意义</a:t>
            </a:r>
            <a:endParaRPr lang="en-US" altLang="zh-CN" sz="2400" b="1">
              <a:solidFill>
                <a:schemeClr val="tx1"/>
              </a:solidFill>
              <a:latin typeface="微软雅黑" panose="020b0503020204020204" charset="-122"/>
              <a:ea typeface="微软雅黑" panose="020b0503020204020204" charset="-122"/>
            </a:endParaRPr>
          </a:p>
        </p:txBody>
      </p:sp>
      <p:sp>
        <p:nvSpPr>
          <p:cNvPr id="2" name="矩形 1"/>
          <p:cNvSpPr/>
          <p:nvPr/>
        </p:nvSpPr>
        <p:spPr>
          <a:xfrm>
            <a:off x="597045" y="1974307"/>
            <a:ext cx="7766658" cy="2539157"/>
          </a:xfrm>
          <a:prstGeom prst="rect">
            <a:avLst/>
          </a:prstGeom>
          <a:noFill/>
        </p:spPr>
        <p:txBody>
          <a:bodyPr wrap="square" rtlCol="0">
            <a:spAutoFit/>
          </a:bodyPr>
          <a:lstStyle/>
          <a:p>
            <a:pPr algn="just">
              <a:lnSpc>
                <a:spcPct val="125000"/>
              </a:lnSpc>
              <a:spcBef>
                <a:spcPts val="600"/>
              </a:spcBef>
            </a:pPr>
            <a:r>
              <a:rPr lang="en-US" altLang="zh-CN" sz="2400" b="1" smtClean="0">
                <a:latin typeface="Heiti SC Light"/>
                <a:ea typeface="Heiti SC Light"/>
                <a:cs typeface="Heiti SC Light"/>
              </a:rPr>
              <a:t>1. </a:t>
            </a:r>
            <a:r>
              <a:rPr lang="zh-CN" altLang="zh-CN" sz="2400" b="1" smtClean="0">
                <a:latin typeface="Heiti SC Light"/>
                <a:ea typeface="Heiti SC Light"/>
                <a:cs typeface="Heiti SC Light"/>
              </a:rPr>
              <a:t>彻底摧毁</a:t>
            </a:r>
            <a:r>
              <a:rPr lang="zh-CN" altLang="zh-CN" sz="2400" b="1">
                <a:latin typeface="Heiti SC Light"/>
                <a:ea typeface="Heiti SC Light"/>
                <a:cs typeface="Heiti SC Light"/>
              </a:rPr>
              <a:t>了我国存在</a:t>
            </a:r>
            <a:r>
              <a:rPr lang="en-US" altLang="zh-CN" sz="2400" b="1">
                <a:latin typeface="Heiti SC Light"/>
                <a:ea typeface="Heiti SC Light"/>
                <a:cs typeface="Heiti SC Light"/>
              </a:rPr>
              <a:t>2000</a:t>
            </a:r>
            <a:r>
              <a:rPr lang="zh-CN" altLang="zh-CN" sz="2400" b="1" smtClean="0">
                <a:latin typeface="Heiti SC Light"/>
                <a:ea typeface="Heiti SC Light"/>
                <a:cs typeface="Heiti SC Light"/>
              </a:rPr>
              <a:t>多年的</a:t>
            </a:r>
            <a:r>
              <a:rPr lang="en-US" altLang="zh-CN" sz="2400" b="1" smtClean="0">
                <a:latin typeface="Heiti SC Light"/>
                <a:ea typeface="Heiti SC Light"/>
                <a:cs typeface="Heiti SC Light"/>
              </a:rPr>
              <a:t>__________</a:t>
            </a:r>
            <a:r>
              <a:rPr lang="zh-CN" altLang="zh-CN" sz="2400" b="1" smtClean="0">
                <a:latin typeface="Heiti SC Light"/>
                <a:ea typeface="Heiti SC Light"/>
                <a:cs typeface="Heiti SC Light"/>
              </a:rPr>
              <a:t>制度</a:t>
            </a:r>
            <a:r>
              <a:rPr lang="zh-CN" altLang="zh-CN" sz="2400" b="1">
                <a:latin typeface="Heiti SC Light"/>
                <a:ea typeface="Heiti SC Light"/>
                <a:cs typeface="Heiti SC Light"/>
              </a:rPr>
              <a:t>，</a:t>
            </a:r>
            <a:r>
              <a:rPr lang="zh-CN" altLang="zh-CN" sz="2400" b="1" smtClean="0">
                <a:latin typeface="Heiti SC Light"/>
                <a:ea typeface="Heiti SC Light"/>
                <a:cs typeface="Heiti SC Light"/>
              </a:rPr>
              <a:t>消灭了</a:t>
            </a:r>
            <a:r>
              <a:rPr lang="en-US" altLang="zh-CN" sz="2400" b="1" smtClean="0">
                <a:latin typeface="Heiti SC Light"/>
                <a:ea typeface="Heiti SC Light"/>
                <a:cs typeface="Heiti SC Light"/>
              </a:rPr>
              <a:t>___________</a:t>
            </a:r>
            <a:r>
              <a:rPr lang="zh-CN" altLang="zh-CN" sz="2400" b="1" smtClean="0">
                <a:latin typeface="Heiti SC Light"/>
                <a:ea typeface="Heiti SC Light"/>
                <a:cs typeface="Heiti SC Light"/>
              </a:rPr>
              <a:t>，</a:t>
            </a:r>
            <a:r>
              <a:rPr lang="zh-CN" altLang="zh-CN" sz="2400" b="1">
                <a:latin typeface="Heiti SC Light"/>
                <a:ea typeface="Heiti SC Light"/>
                <a:cs typeface="Heiti SC Light"/>
              </a:rPr>
              <a:t>农民成为</a:t>
            </a:r>
            <a:r>
              <a:rPr lang="zh-CN" altLang="zh-CN" sz="2400" b="1" smtClean="0">
                <a:latin typeface="Heiti SC Light"/>
                <a:ea typeface="Heiti SC Light"/>
                <a:cs typeface="Heiti SC Light"/>
              </a:rPr>
              <a:t>土地的主人</a:t>
            </a:r>
            <a:r>
              <a:rPr lang="zh-CN" altLang="en-US" sz="2400" b="1" smtClean="0">
                <a:latin typeface="Heiti SC Light"/>
                <a:ea typeface="Heiti SC Light"/>
                <a:cs typeface="Heiti SC Light"/>
              </a:rPr>
              <a:t>。</a:t>
            </a:r>
            <a:endParaRPr lang="en-US" altLang="zh-CN" sz="2400" b="1" smtClean="0">
              <a:latin typeface="Heiti SC Light"/>
              <a:ea typeface="Heiti SC Light"/>
              <a:cs typeface="Heiti SC Light"/>
            </a:endParaRPr>
          </a:p>
          <a:p>
            <a:pPr algn="just">
              <a:lnSpc>
                <a:spcPct val="125000"/>
              </a:lnSpc>
              <a:spcBef>
                <a:spcPts val="600"/>
              </a:spcBef>
            </a:pPr>
            <a:r>
              <a:rPr lang="zh-CN" altLang="zh-CN" sz="2400" b="1" smtClean="0">
                <a:latin typeface="Heiti SC Light"/>
                <a:ea typeface="Heiti SC Light"/>
                <a:cs typeface="Heiti SC Light"/>
              </a:rPr>
              <a:t>2</a:t>
            </a:r>
            <a:r>
              <a:rPr lang="en-US" altLang="zh-CN" sz="2400" b="1" smtClean="0">
                <a:latin typeface="Heiti SC Light"/>
                <a:ea typeface="Heiti SC Light"/>
                <a:cs typeface="Heiti SC Light"/>
              </a:rPr>
              <a:t>. </a:t>
            </a:r>
            <a:r>
              <a:rPr lang="zh-CN" altLang="zh-CN" sz="2400" b="1" smtClean="0">
                <a:latin typeface="Heiti SC Light"/>
                <a:ea typeface="Heiti SC Light"/>
                <a:cs typeface="Heiti SC Light"/>
              </a:rPr>
              <a:t>使人民政权更加巩固</a:t>
            </a:r>
            <a:r>
              <a:rPr lang="zh-CN" altLang="zh-CN" sz="2400" b="1">
                <a:latin typeface="Heiti SC Light"/>
                <a:ea typeface="Heiti SC Light"/>
                <a:cs typeface="Heiti SC Light"/>
              </a:rPr>
              <a:t>，</a:t>
            </a:r>
            <a:r>
              <a:rPr lang="zh-CN" altLang="zh-CN" sz="2400" b="1" smtClean="0">
                <a:latin typeface="Heiti SC Light"/>
                <a:ea typeface="Heiti SC Light"/>
                <a:cs typeface="Heiti SC Light"/>
              </a:rPr>
              <a:t>大大解放了</a:t>
            </a:r>
            <a:r>
              <a:rPr lang="en-US" altLang="zh-CN" sz="2400" b="1" smtClean="0">
                <a:latin typeface="Heiti SC Light"/>
                <a:ea typeface="Heiti SC Light"/>
                <a:cs typeface="Heiti SC Light"/>
              </a:rPr>
              <a:t>____________</a:t>
            </a:r>
            <a:r>
              <a:rPr lang="zh-CN" altLang="en-US" sz="2400" b="1" smtClean="0">
                <a:latin typeface="Heiti SC Light"/>
                <a:ea typeface="Heiti SC Light"/>
                <a:cs typeface="Heiti SC Light"/>
              </a:rPr>
              <a:t>。</a:t>
            </a:r>
            <a:endParaRPr lang="en-US" altLang="zh-CN" sz="2400" b="1" smtClean="0">
              <a:latin typeface="Heiti SC Light"/>
              <a:ea typeface="Heiti SC Light"/>
              <a:cs typeface="Heiti SC Light"/>
            </a:endParaRPr>
          </a:p>
          <a:p>
            <a:pPr algn="just">
              <a:lnSpc>
                <a:spcPct val="125000"/>
              </a:lnSpc>
              <a:spcBef>
                <a:spcPts val="600"/>
              </a:spcBef>
            </a:pPr>
            <a:r>
              <a:rPr lang="zh-CN" altLang="zh-CN" sz="2400" b="1" smtClean="0">
                <a:latin typeface="Heiti SC Light"/>
                <a:ea typeface="Heiti SC Light"/>
                <a:cs typeface="Heiti SC Light"/>
              </a:rPr>
              <a:t>3</a:t>
            </a:r>
            <a:r>
              <a:rPr lang="en-US" altLang="zh-CN" sz="2400" b="1" smtClean="0">
                <a:latin typeface="Heiti SC Light"/>
                <a:ea typeface="Heiti SC Light"/>
                <a:cs typeface="Heiti SC Light"/>
              </a:rPr>
              <a:t>.</a:t>
            </a:r>
            <a:r>
              <a:rPr lang="zh-CN" altLang="zh-CN" sz="2400" b="1" smtClean="0">
                <a:latin typeface="Heiti SC Light"/>
                <a:ea typeface="Heiti SC Light"/>
                <a:cs typeface="Heiti SC Light"/>
              </a:rPr>
              <a:t>农业生产获得迅速恢复和发展</a:t>
            </a:r>
            <a:r>
              <a:rPr lang="zh-CN" altLang="zh-CN" sz="2400" b="1">
                <a:latin typeface="Heiti SC Light"/>
                <a:ea typeface="Heiti SC Light"/>
                <a:cs typeface="Heiti SC Light"/>
              </a:rPr>
              <a:t>，为</a:t>
            </a:r>
            <a:r>
              <a:rPr lang="zh-CN" altLang="zh-CN" sz="2400" b="1" smtClean="0">
                <a:latin typeface="Heiti SC Light"/>
                <a:ea typeface="Heiti SC Light"/>
                <a:cs typeface="Heiti SC Light"/>
              </a:rPr>
              <a:t>国家的</a:t>
            </a:r>
            <a:r>
              <a:rPr lang="en-US" altLang="zh-CN" sz="2400" b="1" smtClean="0">
                <a:latin typeface="Heiti SC Light"/>
                <a:ea typeface="Heiti SC Light"/>
                <a:cs typeface="Heiti SC Light"/>
              </a:rPr>
              <a:t>________</a:t>
            </a:r>
            <a:r>
              <a:rPr lang="zh-CN" altLang="zh-CN" sz="2400" b="1" smtClean="0">
                <a:latin typeface="Heiti SC Light"/>
                <a:ea typeface="Heiti SC Light"/>
                <a:cs typeface="Heiti SC Light"/>
              </a:rPr>
              <a:t>建设准备</a:t>
            </a:r>
            <a:r>
              <a:rPr lang="zh-CN" altLang="zh-CN" sz="2400" b="1">
                <a:latin typeface="Heiti SC Light"/>
                <a:ea typeface="Heiti SC Light"/>
                <a:cs typeface="Heiti SC Light"/>
              </a:rPr>
              <a:t>了条件。</a:t>
            </a:r>
          </a:p>
        </p:txBody>
      </p:sp>
      <p:sp>
        <p:nvSpPr>
          <p:cNvPr id="3" name="矩形 2"/>
          <p:cNvSpPr/>
          <p:nvPr/>
        </p:nvSpPr>
        <p:spPr>
          <a:xfrm>
            <a:off x="5569457" y="1974307"/>
            <a:ext cx="1415772" cy="461665"/>
          </a:xfrm>
          <a:prstGeom prst="rect">
            <a:avLst/>
          </a:prstGeom>
        </p:spPr>
        <p:txBody>
          <a:bodyPr wrap="none">
            <a:spAutoFit/>
          </a:bodyPr>
          <a:lstStyle/>
          <a:p>
            <a:r>
              <a:rPr lang="zh-CN" altLang="zh-CN" sz="2400" b="1">
                <a:solidFill>
                  <a:srgbClr val="FF0000"/>
                </a:solidFill>
                <a:latin typeface="Heiti SC Light"/>
                <a:ea typeface="Heiti SC Light"/>
                <a:cs typeface="Heiti SC Light"/>
              </a:rPr>
              <a:t>封建土地</a:t>
            </a:r>
            <a:endParaRPr lang="zh-CN" altLang="en-US">
              <a:solidFill>
                <a:srgbClr val="FF0000"/>
              </a:solidFill>
            </a:endParaRPr>
          </a:p>
        </p:txBody>
      </p:sp>
      <p:sp>
        <p:nvSpPr>
          <p:cNvPr id="4" name="矩形 3"/>
          <p:cNvSpPr/>
          <p:nvPr/>
        </p:nvSpPr>
        <p:spPr>
          <a:xfrm>
            <a:off x="1300534" y="2435972"/>
            <a:ext cx="1415772" cy="461665"/>
          </a:xfrm>
          <a:prstGeom prst="rect">
            <a:avLst/>
          </a:prstGeom>
        </p:spPr>
        <p:txBody>
          <a:bodyPr wrap="none">
            <a:spAutoFit/>
          </a:bodyPr>
          <a:lstStyle/>
          <a:p>
            <a:r>
              <a:rPr lang="zh-CN" altLang="zh-CN" sz="2400" b="1">
                <a:solidFill>
                  <a:srgbClr val="FF0000"/>
                </a:solidFill>
                <a:latin typeface="Heiti SC Light"/>
                <a:ea typeface="Heiti SC Light"/>
                <a:cs typeface="Heiti SC Light"/>
              </a:rPr>
              <a:t>地主阶级</a:t>
            </a:r>
            <a:endParaRPr lang="zh-CN" altLang="en-US">
              <a:solidFill>
                <a:srgbClr val="FF0000"/>
              </a:solidFill>
            </a:endParaRPr>
          </a:p>
        </p:txBody>
      </p:sp>
      <p:sp>
        <p:nvSpPr>
          <p:cNvPr id="5" name="矩形 4"/>
          <p:cNvSpPr/>
          <p:nvPr/>
        </p:nvSpPr>
        <p:spPr>
          <a:xfrm>
            <a:off x="5569457" y="3011494"/>
            <a:ext cx="1723549" cy="461665"/>
          </a:xfrm>
          <a:prstGeom prst="rect">
            <a:avLst/>
          </a:prstGeom>
        </p:spPr>
        <p:txBody>
          <a:bodyPr wrap="none">
            <a:spAutoFit/>
          </a:bodyPr>
          <a:lstStyle/>
          <a:p>
            <a:r>
              <a:rPr lang="zh-CN" altLang="zh-CN" sz="2400" b="1">
                <a:solidFill>
                  <a:srgbClr val="FF0000"/>
                </a:solidFill>
                <a:latin typeface="Heiti SC Light"/>
                <a:ea typeface="Heiti SC Light"/>
                <a:cs typeface="Heiti SC Light"/>
              </a:rPr>
              <a:t>农村生产力</a:t>
            </a:r>
            <a:endParaRPr lang="zh-CN" altLang="en-US">
              <a:solidFill>
                <a:srgbClr val="FF0000"/>
              </a:solidFill>
            </a:endParaRPr>
          </a:p>
        </p:txBody>
      </p:sp>
      <p:sp>
        <p:nvSpPr>
          <p:cNvPr id="8" name="矩形 7"/>
          <p:cNvSpPr/>
          <p:nvPr/>
        </p:nvSpPr>
        <p:spPr>
          <a:xfrm>
            <a:off x="6431231" y="3485471"/>
            <a:ext cx="1107996" cy="461665"/>
          </a:xfrm>
          <a:prstGeom prst="rect">
            <a:avLst/>
          </a:prstGeom>
        </p:spPr>
        <p:txBody>
          <a:bodyPr wrap="none">
            <a:spAutoFit/>
          </a:bodyPr>
          <a:lstStyle/>
          <a:p>
            <a:r>
              <a:rPr lang="zh-CN" altLang="zh-CN" sz="2400" b="1">
                <a:solidFill>
                  <a:srgbClr val="FF0000"/>
                </a:solidFill>
                <a:latin typeface="Heiti SC Light"/>
                <a:ea typeface="Heiti SC Light"/>
                <a:cs typeface="Heiti SC Light"/>
              </a:rPr>
              <a:t>工业化</a:t>
            </a:r>
            <a:endParaRPr lang="zh-CN" altLang="en-US">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Lst>
  </p:timing>
</p:sld>
</file>

<file path=ppt/slides/slide1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pic>
        <p:nvPicPr>
          <p:cNvPr id="8" name="图片 7" descr="VCG41173585260.jpg"/>
          <p:cNvPicPr>
            <a:picLocks noChangeAspect="1"/>
          </p:cNvPicPr>
          <p:nvPr/>
        </p:nvPicPr>
        <p:blipFill>
          <a:blip r:embed="rId2">
            <a:duotone>
              <a:schemeClr val="accent4">
                <a:shade val="45000"/>
                <a:satMod val="135000"/>
              </a:schemeClr>
              <a:prstClr val="white"/>
            </a:duotone>
            <a:extLst>
              <a:ext uri="{28A0092B-C50C-407E-A947-70E740481C1C}">
                <a14:useLocalDpi xmlns:a14="http://schemas.microsoft.com/office/drawing/2010/main" val="0"/>
              </a:ext>
            </a:extLst>
          </a:blip>
          <a:srcRect b="4412"/>
          <a:stretch>
            <a:fillRect/>
          </a:stretch>
        </p:blipFill>
        <p:spPr>
          <a:xfrm>
            <a:off x="178435" y="2667000"/>
            <a:ext cx="8730615" cy="1256030"/>
          </a:xfrm>
          <a:prstGeom prst="rect">
            <a:avLst/>
          </a:prstGeom>
          <a:ln>
            <a:noFill/>
          </a:ln>
          <a:effectLst>
            <a:outerShdw blurRad="292100" dist="139700" dir="2700000" algn="tl" rotWithShape="0">
              <a:srgbClr val="333333">
                <a:alpha val="65000"/>
              </a:srgbClr>
            </a:outerShdw>
          </a:effectLst>
        </p:spPr>
      </p:pic>
      <p:pic>
        <p:nvPicPr>
          <p:cNvPr id="5" name="图片 4" descr="VCG41173585260.jpg"/>
          <p:cNvPicPr>
            <a:picLocks noChangeAspect="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b="4412"/>
          <a:stretch>
            <a:fillRect/>
          </a:stretch>
        </p:blipFill>
        <p:spPr>
          <a:xfrm>
            <a:off x="178435" y="988060"/>
            <a:ext cx="8729980" cy="1569720"/>
          </a:xfrm>
          <a:prstGeom prst="rect">
            <a:avLst/>
          </a:prstGeom>
          <a:ln>
            <a:noFill/>
          </a:ln>
          <a:effectLst>
            <a:outerShdw blurRad="292100" dist="139700" dir="2700000" algn="tl" rotWithShape="0">
              <a:srgbClr val="333333">
                <a:alpha val="65000"/>
              </a:srgbClr>
            </a:outerShdw>
          </a:effectLst>
        </p:spPr>
      </p:pic>
      <p:sp>
        <p:nvSpPr>
          <p:cNvPr id="7172" name="文本框 3"/>
          <p:cNvSpPr txBox="1">
            <a:spLocks noChangeArrowheads="1"/>
          </p:cNvSpPr>
          <p:nvPr/>
        </p:nvSpPr>
        <p:spPr bwMode="auto">
          <a:xfrm>
            <a:off x="178435" y="213678"/>
            <a:ext cx="3771900" cy="521970"/>
          </a:xfrm>
          <a:prstGeom prst="rect">
            <a:avLst/>
          </a:prstGeom>
        </p:spPr>
        <p:style>
          <a:lnRef idx="1">
            <a:schemeClr val="accent1"/>
          </a:lnRef>
          <a:fillRef idx="3">
            <a:schemeClr val="accent1"/>
          </a:fillRef>
          <a:effectRef idx="2">
            <a:schemeClr val="accent1"/>
          </a:effectRef>
          <a:fontRef idx="minor">
            <a:schemeClr val="lt1"/>
          </a:fontRef>
        </p:style>
        <p:txBody>
          <a:bodyPr vertOverflow="overflow" horzOverflow="overflow" vert="horz" wrap="square" numCol="1" spcCol="0" rtlCol="0" fromWordArt="0" anchor="ctr" anchorCtr="0" forceAA="0" compatLnSpc="1">
            <a:spAutoFit/>
          </a:bodyPr>
          <a:lstStyle>
            <a:defPPr>
              <a:defRPr lang="zh-CN"/>
            </a:defPPr>
            <a:lvl1pPr algn="just">
              <a:defRPr kumimoji="1" sz="2800" b="1">
                <a:solidFill>
                  <a:srgbClr val="FFFF00"/>
                </a:solidFill>
                <a:latin typeface="楷体" panose="02010609060101010101" charset="-122"/>
                <a:ea typeface="楷体" panose="02010609060101010101" charset="-122"/>
                <a:cs typeface="楷体" panose="02010609060101010101"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lvl="0" algn="ctr">
              <a:defRPr/>
            </a:pPr>
            <a:r>
              <a:rPr lang="zh-CN" altLang="en-US" smtClean="0">
                <a:latin typeface="黑体" panose="02010609060101010101" charset="-122"/>
                <a:ea typeface="黑体" panose="02010609060101010101" charset="-122"/>
                <a:cs typeface="+mn-cs"/>
                <a:sym typeface="+mn-ea"/>
              </a:rPr>
              <a:t>二、土地改革的意义</a:t>
            </a:r>
          </a:p>
        </p:txBody>
      </p:sp>
      <p:sp>
        <p:nvSpPr>
          <p:cNvPr id="100" name="矩形 99"/>
          <p:cNvSpPr/>
          <p:nvPr/>
        </p:nvSpPr>
        <p:spPr bwMode="auto">
          <a:xfrm>
            <a:off x="359410" y="988060"/>
            <a:ext cx="8549640" cy="1476375"/>
          </a:xfrm>
          <a:prstGeom prst="rect">
            <a:avLst/>
          </a:prstGeom>
          <a:noFill/>
        </p:spPr>
        <p:txBody>
          <a:bodyPr wrap="square" lIns="91440" tIns="45720" rIns="91440" bIns="45720" rtlCol="0" anchor="t">
            <a:spAutoFit/>
          </a:bodyPr>
          <a:lstStyle/>
          <a:p>
            <a:pPr lvl="0" algn="just" fontAlgn="auto">
              <a:lnSpc>
                <a:spcPct val="125000"/>
              </a:lnSpc>
              <a:spcBef>
                <a:spcPct val="0"/>
              </a:spcBef>
            </a:pPr>
            <a:r>
              <a:rPr lang="en-US" altLang="zh-CN" sz="2400" smtClean="0">
                <a:latin typeface="Heiti SC Light"/>
                <a:ea typeface="Heiti SC Light"/>
                <a:cs typeface="Heiti SC Light"/>
                <a:sym typeface="+mn-ea"/>
              </a:rPr>
              <a:t>材料一  废除地主阶级封建剥削的土地所有制，实行农民的土地所有制……没收地主的土地，分给无地或少地的农民耕种；同时也分给地主一份，让他们自己耕种，自食其力。</a:t>
            </a:r>
          </a:p>
        </p:txBody>
      </p:sp>
      <p:sp>
        <p:nvSpPr>
          <p:cNvPr id="3" name="矩形 2"/>
          <p:cNvSpPr/>
          <p:nvPr/>
        </p:nvSpPr>
        <p:spPr bwMode="auto">
          <a:xfrm>
            <a:off x="215515" y="4285615"/>
            <a:ext cx="8829675" cy="553085"/>
          </a:xfrm>
          <a:prstGeom prst="rect">
            <a:avLst/>
          </a:prstGeom>
          <a:noFill/>
        </p:spPr>
        <p:txBody>
          <a:bodyPr wrap="square" lIns="91440" tIns="45720" rIns="91440" bIns="45720" rtlCol="0" anchor="t">
            <a:spAutoFit/>
          </a:bodyPr>
          <a:lstStyle/>
          <a:p>
            <a:pPr lvl="0" algn="just">
              <a:lnSpc>
                <a:spcPct val="125000"/>
              </a:lnSpc>
              <a:spcBef>
                <a:spcPts val="600"/>
              </a:spcBef>
            </a:pPr>
            <a:r>
              <a:rPr lang="en-US" altLang="zh-CN" sz="2400" b="1" smtClean="0">
                <a:solidFill>
                  <a:srgbClr val="1D41D5"/>
                </a:solidFill>
                <a:latin typeface="Heiti SC Light"/>
                <a:ea typeface="Heiti SC Light"/>
                <a:cs typeface="Heiti SC Light"/>
                <a:sym typeface="+mn-ea"/>
              </a:rPr>
              <a:t>土地所有权发生了什么变化？阶级关系发生了什么变化？</a:t>
            </a:r>
          </a:p>
        </p:txBody>
      </p:sp>
      <p:sp>
        <p:nvSpPr>
          <p:cNvPr id="4" name="矩形 3"/>
          <p:cNvSpPr/>
          <p:nvPr/>
        </p:nvSpPr>
        <p:spPr bwMode="auto">
          <a:xfrm>
            <a:off x="314642" y="4942205"/>
            <a:ext cx="8662988" cy="553085"/>
          </a:xfrm>
          <a:prstGeom prst="rect">
            <a:avLst/>
          </a:prstGeom>
          <a:noFill/>
        </p:spPr>
        <p:txBody>
          <a:bodyPr wrap="square" lIns="91440" tIns="45720" rIns="91440" bIns="45720" rtlCol="0" anchor="t">
            <a:spAutoFit/>
          </a:bodyPr>
          <a:lstStyle/>
          <a:p>
            <a:pPr lvl="0" algn="just">
              <a:lnSpc>
                <a:spcPct val="125000"/>
              </a:lnSpc>
              <a:spcBef>
                <a:spcPts val="600"/>
              </a:spcBef>
            </a:pPr>
            <a:r>
              <a:rPr lang="en-US" altLang="zh-CN" sz="2400" b="1" smtClean="0">
                <a:solidFill>
                  <a:srgbClr val="FF0000"/>
                </a:solidFill>
                <a:latin typeface="Heiti SC Light"/>
                <a:ea typeface="Heiti SC Light"/>
                <a:cs typeface="Heiti SC Light"/>
                <a:sym typeface="+mn-ea"/>
              </a:rPr>
              <a:t>农民成了土地的新主人，实现了“耕者有其田”的理想。</a:t>
            </a:r>
          </a:p>
        </p:txBody>
      </p:sp>
      <p:sp>
        <p:nvSpPr>
          <p:cNvPr id="2" name="文本框 1"/>
          <p:cNvSpPr txBox="1"/>
          <p:nvPr/>
        </p:nvSpPr>
        <p:spPr>
          <a:xfrm>
            <a:off x="314325" y="5629910"/>
            <a:ext cx="6985000" cy="460375"/>
          </a:xfrm>
          <a:prstGeom prst="rect">
            <a:avLst/>
          </a:prstGeom>
          <a:noFill/>
        </p:spPr>
        <p:txBody>
          <a:bodyPr wrap="square" rtlCol="0">
            <a:spAutoFit/>
          </a:bodyPr>
          <a:lstStyle/>
          <a:p>
            <a:pPr algn="l"/>
            <a:r>
              <a:rPr lang="en-US" altLang="zh-CN" sz="2400" b="1" smtClean="0">
                <a:solidFill>
                  <a:srgbClr val="FF0000"/>
                </a:solidFill>
                <a:latin typeface="Heiti SC Light"/>
                <a:ea typeface="Heiti SC Light"/>
                <a:cs typeface="Heiti SC Light"/>
                <a:sym typeface="+mn-ea"/>
              </a:rPr>
              <a:t>彻底摧毁了封建土地制度，消灭了地主阶级</a:t>
            </a:r>
            <a:r>
              <a:rPr lang="zh-CN" altLang="en-US" sz="2400" b="1" smtClean="0">
                <a:solidFill>
                  <a:srgbClr val="FF0000"/>
                </a:solidFill>
                <a:latin typeface="Heiti SC Light"/>
                <a:ea typeface="Heiti SC Light"/>
                <a:cs typeface="Heiti SC Light"/>
                <a:sym typeface="+mn-ea"/>
              </a:rPr>
              <a:t>。</a:t>
            </a:r>
          </a:p>
        </p:txBody>
      </p:sp>
      <p:sp>
        <p:nvSpPr>
          <p:cNvPr id="6" name="矩形 5"/>
          <p:cNvSpPr/>
          <p:nvPr/>
        </p:nvSpPr>
        <p:spPr bwMode="auto">
          <a:xfrm>
            <a:off x="377825" y="2802255"/>
            <a:ext cx="8387715" cy="1014730"/>
          </a:xfrm>
          <a:prstGeom prst="rect">
            <a:avLst/>
          </a:prstGeom>
          <a:noFill/>
        </p:spPr>
        <p:txBody>
          <a:bodyPr wrap="square" lIns="91440" tIns="45720" rIns="91440" bIns="45720" rtlCol="0" anchor="t">
            <a:spAutoFit/>
          </a:bodyPr>
          <a:lstStyle/>
          <a:p>
            <a:pPr lvl="0" algn="just">
              <a:lnSpc>
                <a:spcPct val="125000"/>
              </a:lnSpc>
              <a:spcBef>
                <a:spcPct val="0"/>
              </a:spcBef>
            </a:pPr>
            <a:r>
              <a:rPr lang="en-US" altLang="zh-CN" sz="2400" smtClean="0">
                <a:latin typeface="Heiti SC Light"/>
                <a:ea typeface="Heiti SC Light"/>
                <a:cs typeface="Heiti SC Light"/>
                <a:sym typeface="+mn-ea"/>
              </a:rPr>
              <a:t>材料二   在属于自己的土地上，耕耘和收获。这就是劳动农民翻身做主人的感觉。</a:t>
            </a:r>
          </a:p>
        </p:txBody>
      </p:sp>
      <p:cxnSp>
        <p:nvCxnSpPr>
          <p:cNvPr id="9" name="直接连接符 8"/>
          <p:cNvCxnSpPr/>
          <p:nvPr/>
        </p:nvCxnSpPr>
        <p:spPr>
          <a:xfrm>
            <a:off x="2080260" y="1954530"/>
            <a:ext cx="6578600"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1487805" y="3309620"/>
            <a:ext cx="4897120"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00"/>
                                        </p:tgtEl>
                                        <p:attrNameLst>
                                          <p:attrName>style.visibility</p:attrName>
                                        </p:attrNameLst>
                                      </p:cBhvr>
                                      <p:to>
                                        <p:strVal val="visible"/>
                                      </p:to>
                                    </p:set>
                                    <p:animEffect transition="in" filter="blinds(horizontal)">
                                      <p:cBhvr>
                                        <p:cTn id="10" dur="500"/>
                                        <p:tgtEl>
                                          <p:spTgt spid="10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linds(horizontal)">
                                      <p:cBhvr>
                                        <p:cTn id="15" dur="500"/>
                                        <p:tgtEl>
                                          <p:spTgt spid="9"/>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linds(horizontal)">
                                      <p:cBhvr>
                                        <p:cTn id="20" dur="500"/>
                                        <p:tgtEl>
                                          <p:spTgt spid="8"/>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linds(horizontal)">
                                      <p:cBhvr>
                                        <p:cTn id="23" dur="500"/>
                                        <p:tgtEl>
                                          <p:spTgt spid="6"/>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linds(horizontal)">
                                      <p:cBhvr>
                                        <p:cTn id="28" dur="500"/>
                                        <p:tgtEl>
                                          <p:spTgt spid="10"/>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blinds(horizontal)">
                                      <p:cBhvr>
                                        <p:cTn id="33" dur="500"/>
                                        <p:tgtEl>
                                          <p:spTgt spid="3"/>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linds(horizontal)">
                                      <p:cBhvr>
                                        <p:cTn id="38" dur="500"/>
                                        <p:tgtEl>
                                          <p:spTgt spid="4"/>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blinds(horizontal)">
                                      <p:cBhvr>
                                        <p:cTn id="4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3" grpId="0"/>
      <p:bldP spid="4" grpId="0"/>
      <p:bldP spid="2" grpId="0"/>
      <p:bldP spid="6" grpId="0"/>
    </p:bldLst>
  </p:timing>
</p:sld>
</file>

<file path=ppt/slides/slide1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pic>
        <p:nvPicPr>
          <p:cNvPr id="5" name="图片 4" descr="VCG41173585260.jpg"/>
          <p:cNvPicPr>
            <a:picLocks noChangeAspect="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b="4412"/>
          <a:stretch>
            <a:fillRect/>
          </a:stretch>
        </p:blipFill>
        <p:spPr>
          <a:xfrm>
            <a:off x="178435" y="1188085"/>
            <a:ext cx="8729980" cy="2058670"/>
          </a:xfrm>
          <a:prstGeom prst="rect">
            <a:avLst/>
          </a:prstGeom>
          <a:ln>
            <a:noFill/>
          </a:ln>
          <a:effectLst>
            <a:outerShdw blurRad="292100" dist="139700" dir="2700000" algn="tl" rotWithShape="0">
              <a:srgbClr val="333333">
                <a:alpha val="65000"/>
              </a:srgbClr>
            </a:outerShdw>
          </a:effectLst>
        </p:spPr>
      </p:pic>
      <p:sp>
        <p:nvSpPr>
          <p:cNvPr id="100" name="矩形 99"/>
          <p:cNvSpPr/>
          <p:nvPr/>
        </p:nvSpPr>
        <p:spPr bwMode="auto">
          <a:xfrm>
            <a:off x="319405" y="1223645"/>
            <a:ext cx="8452485" cy="1938020"/>
          </a:xfrm>
          <a:prstGeom prst="rect">
            <a:avLst/>
          </a:prstGeom>
          <a:noFill/>
        </p:spPr>
        <p:txBody>
          <a:bodyPr wrap="square" lIns="91440" tIns="45720" rIns="91440" bIns="45720" rtlCol="0" anchor="t">
            <a:spAutoFit/>
          </a:bodyPr>
          <a:lstStyle/>
          <a:p>
            <a:pPr lvl="0" algn="just">
              <a:lnSpc>
                <a:spcPct val="125000"/>
              </a:lnSpc>
              <a:spcBef>
                <a:spcPct val="0"/>
              </a:spcBef>
            </a:pPr>
            <a:r>
              <a:rPr lang="en-US" altLang="zh-CN" sz="2400" smtClean="0">
                <a:latin typeface="Heiti SC Light"/>
                <a:ea typeface="Heiti SC Light"/>
                <a:cs typeface="Heiti SC Light"/>
                <a:sym typeface="+mn-ea"/>
              </a:rPr>
              <a:t>材料三 时任中共山西省委第一书记的陶鲁笳说：“农民得到了土地，我们的党就得到了农民的拥护。全国农民拥护的事情，那个时候，没有办不成的。所以说，这是一次最彻底的最全面的最成功的一次土地改革。”</a:t>
            </a:r>
          </a:p>
        </p:txBody>
      </p:sp>
      <p:sp>
        <p:nvSpPr>
          <p:cNvPr id="2" name="矩形 1"/>
          <p:cNvSpPr/>
          <p:nvPr/>
        </p:nvSpPr>
        <p:spPr bwMode="auto">
          <a:xfrm>
            <a:off x="319405" y="4702810"/>
            <a:ext cx="5657215" cy="553085"/>
          </a:xfrm>
          <a:prstGeom prst="rect">
            <a:avLst/>
          </a:prstGeom>
          <a:noFill/>
        </p:spPr>
        <p:txBody>
          <a:bodyPr wrap="square" lIns="91440" tIns="45720" rIns="91440" bIns="45720" rtlCol="0" anchor="t">
            <a:spAutoFit/>
          </a:bodyPr>
          <a:lstStyle/>
          <a:p>
            <a:pPr lvl="0" algn="just">
              <a:lnSpc>
                <a:spcPct val="125000"/>
              </a:lnSpc>
              <a:spcBef>
                <a:spcPts val="600"/>
              </a:spcBef>
            </a:pPr>
            <a:r>
              <a:rPr lang="en-US" altLang="zh-CN" sz="2400" b="1" smtClean="0">
                <a:solidFill>
                  <a:srgbClr val="FF0000"/>
                </a:solidFill>
                <a:latin typeface="Heiti SC Light"/>
                <a:ea typeface="Heiti SC Light"/>
                <a:cs typeface="Heiti SC Light"/>
                <a:sym typeface="+mn-ea"/>
              </a:rPr>
              <a:t>对新中国的人民政权起了巩固的作用。</a:t>
            </a:r>
          </a:p>
        </p:txBody>
      </p:sp>
      <p:sp>
        <p:nvSpPr>
          <p:cNvPr id="3" name="矩形 2"/>
          <p:cNvSpPr/>
          <p:nvPr/>
        </p:nvSpPr>
        <p:spPr bwMode="auto">
          <a:xfrm>
            <a:off x="178435" y="3459480"/>
            <a:ext cx="8730615" cy="1014730"/>
          </a:xfrm>
          <a:prstGeom prst="rect">
            <a:avLst/>
          </a:prstGeom>
          <a:noFill/>
        </p:spPr>
        <p:txBody>
          <a:bodyPr wrap="square" lIns="91440" tIns="45720" rIns="91440" bIns="45720" rtlCol="0" anchor="t">
            <a:spAutoFit/>
          </a:bodyPr>
          <a:lstStyle/>
          <a:p>
            <a:pPr lvl="0" algn="just">
              <a:lnSpc>
                <a:spcPct val="125000"/>
              </a:lnSpc>
              <a:spcBef>
                <a:spcPts val="600"/>
              </a:spcBef>
            </a:pPr>
            <a:r>
              <a:rPr lang="zh-CN" altLang="en-US" sz="2400" b="1" smtClean="0">
                <a:solidFill>
                  <a:srgbClr val="1D41D5"/>
                </a:solidFill>
                <a:latin typeface="Heiti SC Light"/>
                <a:ea typeface="Heiti SC Light"/>
                <a:cs typeface="Heiti SC Light"/>
                <a:sym typeface="+mn-ea"/>
              </a:rPr>
              <a:t>通过土地改革农民翻了身，对于新中国人民政权的生存和发展起了什么作用？</a:t>
            </a:r>
          </a:p>
        </p:txBody>
      </p:sp>
      <p:cxnSp>
        <p:nvCxnSpPr>
          <p:cNvPr id="9" name="直接连接符 8"/>
          <p:cNvCxnSpPr/>
          <p:nvPr/>
        </p:nvCxnSpPr>
        <p:spPr>
          <a:xfrm>
            <a:off x="319405" y="2192655"/>
            <a:ext cx="5345430"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7268210" y="1713230"/>
            <a:ext cx="1503680"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6" name="文本框 3"/>
          <p:cNvSpPr txBox="1">
            <a:spLocks noChangeArrowheads="1"/>
          </p:cNvSpPr>
          <p:nvPr/>
        </p:nvSpPr>
        <p:spPr bwMode="auto">
          <a:xfrm>
            <a:off x="178435" y="213678"/>
            <a:ext cx="3771900" cy="521970"/>
          </a:xfrm>
          <a:prstGeom prst="rect">
            <a:avLst/>
          </a:prstGeom>
        </p:spPr>
        <p:style>
          <a:lnRef idx="1">
            <a:schemeClr val="accent1"/>
          </a:lnRef>
          <a:fillRef idx="3">
            <a:schemeClr val="accent1"/>
          </a:fillRef>
          <a:effectRef idx="2">
            <a:schemeClr val="accent1"/>
          </a:effectRef>
          <a:fontRef idx="minor">
            <a:schemeClr val="lt1"/>
          </a:fontRef>
        </p:style>
        <p:txBody>
          <a:bodyPr vertOverflow="overflow" horzOverflow="overflow" vert="horz" wrap="square" numCol="1" spcCol="0" rtlCol="0" fromWordArt="0" anchor="ctr" anchorCtr="0" forceAA="0" compatLnSpc="1">
            <a:spAutoFit/>
          </a:bodyPr>
          <a:lstStyle>
            <a:defPPr>
              <a:defRPr lang="zh-CN"/>
            </a:defPPr>
            <a:lvl1pPr algn="just">
              <a:defRPr kumimoji="1" sz="2800" b="1">
                <a:solidFill>
                  <a:srgbClr val="FFFF00"/>
                </a:solidFill>
                <a:latin typeface="楷体" panose="02010609060101010101" charset="-122"/>
                <a:ea typeface="楷体" panose="02010609060101010101" charset="-122"/>
                <a:cs typeface="楷体" panose="02010609060101010101"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lvl="0" algn="ctr">
              <a:defRPr/>
            </a:pPr>
            <a:r>
              <a:rPr lang="zh-CN" altLang="en-US" smtClean="0">
                <a:latin typeface="黑体" panose="02010609060101010101" charset="-122"/>
                <a:ea typeface="黑体" panose="02010609060101010101" charset="-122"/>
                <a:cs typeface="+mn-cs"/>
                <a:sym typeface="+mn-ea"/>
              </a:rPr>
              <a:t>二、土地改革的意义</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linds(horizontal)">
                                      <p:cBhvr>
                                        <p:cTn id="15" dur="500"/>
                                        <p:tgtEl>
                                          <p:spTgt spid="3"/>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horizontal)">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pic>
        <p:nvPicPr>
          <p:cNvPr id="8" name="图片 7" descr="VCG41173585260.jpg"/>
          <p:cNvPicPr>
            <a:picLocks noChangeAspect="1"/>
          </p:cNvPicPr>
          <p:nvPr/>
        </p:nvPicPr>
        <p:blipFill>
          <a:blip r:embed="rId2">
            <a:duotone>
              <a:schemeClr val="accent4">
                <a:shade val="45000"/>
                <a:satMod val="135000"/>
              </a:schemeClr>
              <a:prstClr val="white"/>
            </a:duotone>
            <a:extLst>
              <a:ext uri="{28A0092B-C50C-407E-A947-70E740481C1C}">
                <a14:useLocalDpi xmlns:a14="http://schemas.microsoft.com/office/drawing/2010/main" val="0"/>
              </a:ext>
            </a:extLst>
          </a:blip>
          <a:srcRect b="4412"/>
          <a:stretch>
            <a:fillRect/>
          </a:stretch>
        </p:blipFill>
        <p:spPr>
          <a:xfrm>
            <a:off x="241300" y="2543175"/>
            <a:ext cx="8517255" cy="1596390"/>
          </a:xfrm>
          <a:prstGeom prst="rect">
            <a:avLst/>
          </a:prstGeom>
          <a:ln>
            <a:noFill/>
          </a:ln>
          <a:effectLst>
            <a:outerShdw blurRad="292100" dist="139700" dir="2700000" algn="tl" rotWithShape="0">
              <a:srgbClr val="333333">
                <a:alpha val="65000"/>
              </a:srgbClr>
            </a:outerShdw>
          </a:effectLst>
        </p:spPr>
      </p:pic>
      <p:pic>
        <p:nvPicPr>
          <p:cNvPr id="5" name="图片 4" descr="VCG41173585260.jpg"/>
          <p:cNvPicPr>
            <a:picLocks noChangeAspect="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b="4412"/>
          <a:stretch>
            <a:fillRect/>
          </a:stretch>
        </p:blipFill>
        <p:spPr>
          <a:xfrm>
            <a:off x="245110" y="828040"/>
            <a:ext cx="8513445" cy="1569720"/>
          </a:xfrm>
          <a:prstGeom prst="rect">
            <a:avLst/>
          </a:prstGeom>
          <a:ln>
            <a:noFill/>
          </a:ln>
          <a:effectLst>
            <a:outerShdw blurRad="292100" dist="139700" dir="2700000" algn="tl" rotWithShape="0">
              <a:srgbClr val="333333">
                <a:alpha val="65000"/>
              </a:srgbClr>
            </a:outerShdw>
          </a:effectLst>
        </p:spPr>
      </p:pic>
      <p:sp>
        <p:nvSpPr>
          <p:cNvPr id="100" name="矩形 99"/>
          <p:cNvSpPr/>
          <p:nvPr/>
        </p:nvSpPr>
        <p:spPr bwMode="auto">
          <a:xfrm>
            <a:off x="436245" y="874395"/>
            <a:ext cx="8145780" cy="1476375"/>
          </a:xfrm>
          <a:prstGeom prst="rect">
            <a:avLst/>
          </a:prstGeom>
          <a:noFill/>
        </p:spPr>
        <p:txBody>
          <a:bodyPr wrap="square" lIns="91440" tIns="45720" rIns="91440" bIns="45720" rtlCol="0" anchor="t">
            <a:spAutoFit/>
          </a:bodyPr>
          <a:lstStyle/>
          <a:p>
            <a:pPr lvl="0" algn="just">
              <a:lnSpc>
                <a:spcPct val="125000"/>
              </a:lnSpc>
              <a:spcBef>
                <a:spcPct val="0"/>
              </a:spcBef>
            </a:pPr>
            <a:r>
              <a:rPr lang="en-US" altLang="zh-CN" sz="2400" smtClean="0">
                <a:latin typeface="Heiti SC Light"/>
                <a:ea typeface="Heiti SC Light"/>
                <a:cs typeface="Heiti SC Light"/>
                <a:sym typeface="+mn-ea"/>
              </a:rPr>
              <a:t>材料四  土地改革解放了农村的生产力，极大地提高了农民的生产积极性。1951年，中国粮食产量达到1.4363亿吨</a:t>
            </a:r>
            <a:r>
              <a:rPr lang="zh-CN" altLang="en-US" sz="2400" smtClean="0">
                <a:latin typeface="Heiti SC Light"/>
                <a:ea typeface="Heiti SC Light"/>
                <a:cs typeface="Heiti SC Light"/>
                <a:sym typeface="+mn-ea"/>
              </a:rPr>
              <a:t>。</a:t>
            </a:r>
            <a:r>
              <a:rPr lang="en-US" altLang="zh-CN" sz="2400" smtClean="0">
                <a:latin typeface="Heiti SC Light"/>
                <a:ea typeface="Heiti SC Light"/>
                <a:cs typeface="Heiti SC Light"/>
                <a:sym typeface="+mn-ea"/>
              </a:rPr>
              <a:t>比1949年增长了26.9%。</a:t>
            </a:r>
          </a:p>
        </p:txBody>
      </p:sp>
      <p:sp>
        <p:nvSpPr>
          <p:cNvPr id="2" name="矩形 1"/>
          <p:cNvSpPr/>
          <p:nvPr/>
        </p:nvSpPr>
        <p:spPr bwMode="auto">
          <a:xfrm>
            <a:off x="286861" y="4286885"/>
            <a:ext cx="8513445" cy="1014730"/>
          </a:xfrm>
          <a:prstGeom prst="rect">
            <a:avLst/>
          </a:prstGeom>
          <a:noFill/>
        </p:spPr>
        <p:txBody>
          <a:bodyPr wrap="square" lIns="91440" tIns="45720" rIns="91440" bIns="45720" rtlCol="0" anchor="t">
            <a:spAutoFit/>
          </a:bodyPr>
          <a:lstStyle/>
          <a:p>
            <a:pPr lvl="0" algn="just">
              <a:lnSpc>
                <a:spcPct val="125000"/>
              </a:lnSpc>
              <a:spcBef>
                <a:spcPts val="600"/>
              </a:spcBef>
            </a:pPr>
            <a:r>
              <a:rPr lang="zh-CN" altLang="en-US" sz="2400" b="1" smtClean="0">
                <a:solidFill>
                  <a:srgbClr val="1D41D5"/>
                </a:solidFill>
                <a:latin typeface="Heiti SC Light"/>
                <a:ea typeface="Heiti SC Light"/>
                <a:cs typeface="Heiti SC Light"/>
                <a:sym typeface="+mn-ea"/>
              </a:rPr>
              <a:t>土地改革对农村生产力、农业生产和国家的工业化建设分别起到了怎样的作用？ </a:t>
            </a:r>
          </a:p>
        </p:txBody>
      </p:sp>
      <p:sp>
        <p:nvSpPr>
          <p:cNvPr id="3" name="矩形 2"/>
          <p:cNvSpPr/>
          <p:nvPr/>
        </p:nvSpPr>
        <p:spPr bwMode="auto">
          <a:xfrm>
            <a:off x="189865" y="5386070"/>
            <a:ext cx="8502015" cy="1014730"/>
          </a:xfrm>
          <a:prstGeom prst="rect">
            <a:avLst/>
          </a:prstGeom>
          <a:noFill/>
        </p:spPr>
        <p:txBody>
          <a:bodyPr wrap="square" lIns="91440" tIns="45720" rIns="91440" bIns="45720" rtlCol="0" anchor="t">
            <a:spAutoFit/>
          </a:bodyPr>
          <a:lstStyle/>
          <a:p>
            <a:pPr lvl="0" algn="just">
              <a:lnSpc>
                <a:spcPct val="125000"/>
              </a:lnSpc>
              <a:spcBef>
                <a:spcPts val="600"/>
              </a:spcBef>
            </a:pPr>
            <a:r>
              <a:rPr lang="en-US" altLang="zh-CN" sz="2400" b="1" smtClean="0">
                <a:solidFill>
                  <a:srgbClr val="FF0000"/>
                </a:solidFill>
                <a:latin typeface="Heiti SC Light"/>
                <a:ea typeface="Heiti SC Light"/>
                <a:cs typeface="Heiti SC Light"/>
                <a:sym typeface="+mn-ea"/>
              </a:rPr>
              <a:t>农村生产力获得极大解放，农业生产迅速恢复和发展，粮食产量不断增加，为国家的工业化建设准备了条件。</a:t>
            </a:r>
          </a:p>
        </p:txBody>
      </p:sp>
      <p:sp>
        <p:nvSpPr>
          <p:cNvPr id="4" name="文本框 3"/>
          <p:cNvSpPr txBox="1"/>
          <p:nvPr/>
        </p:nvSpPr>
        <p:spPr>
          <a:xfrm>
            <a:off x="436245" y="2570480"/>
            <a:ext cx="8145780" cy="1476375"/>
          </a:xfrm>
          <a:prstGeom prst="rect">
            <a:avLst/>
          </a:prstGeom>
          <a:noFill/>
        </p:spPr>
        <p:txBody>
          <a:bodyPr wrap="square" rtlCol="0">
            <a:spAutoFit/>
          </a:bodyPr>
          <a:lstStyle/>
          <a:p>
            <a:pPr lvl="0" algn="just">
              <a:lnSpc>
                <a:spcPct val="125000"/>
              </a:lnSpc>
              <a:spcBef>
                <a:spcPct val="0"/>
              </a:spcBef>
            </a:pPr>
            <a:r>
              <a:rPr lang="en-US" altLang="zh-CN" sz="2400" smtClean="0">
                <a:latin typeface="Heiti SC Light"/>
                <a:ea typeface="Heiti SC Light"/>
                <a:cs typeface="Heiti SC Light"/>
                <a:sym typeface="+mn-ea"/>
              </a:rPr>
              <a:t>材料五  毛泽东也曾兴奋地说：“我为新中国数万万农民获得翻身的机会和国家获得工业化的基本条件而表示高兴表示庆贺。”</a:t>
            </a:r>
          </a:p>
        </p:txBody>
      </p:sp>
      <p:cxnSp>
        <p:nvCxnSpPr>
          <p:cNvPr id="9" name="直接连接符 8"/>
          <p:cNvCxnSpPr/>
          <p:nvPr/>
        </p:nvCxnSpPr>
        <p:spPr>
          <a:xfrm>
            <a:off x="2641600" y="3541395"/>
            <a:ext cx="3736340"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436245" y="2296160"/>
            <a:ext cx="3429000"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0" name="文本框 3"/>
          <p:cNvSpPr txBox="1">
            <a:spLocks noChangeArrowheads="1"/>
          </p:cNvSpPr>
          <p:nvPr/>
        </p:nvSpPr>
        <p:spPr bwMode="auto">
          <a:xfrm>
            <a:off x="178435" y="213678"/>
            <a:ext cx="3771900" cy="521970"/>
          </a:xfrm>
          <a:prstGeom prst="rect">
            <a:avLst/>
          </a:prstGeom>
        </p:spPr>
        <p:style>
          <a:lnRef idx="1">
            <a:schemeClr val="accent1"/>
          </a:lnRef>
          <a:fillRef idx="3">
            <a:schemeClr val="accent1"/>
          </a:fillRef>
          <a:effectRef idx="2">
            <a:schemeClr val="accent1"/>
          </a:effectRef>
          <a:fontRef idx="minor">
            <a:schemeClr val="lt1"/>
          </a:fontRef>
        </p:style>
        <p:txBody>
          <a:bodyPr vertOverflow="overflow" horzOverflow="overflow" vert="horz" wrap="square" numCol="1" spcCol="0" rtlCol="0" fromWordArt="0" anchor="ctr" anchorCtr="0" forceAA="0" compatLnSpc="1">
            <a:spAutoFit/>
          </a:bodyPr>
          <a:lstStyle>
            <a:defPPr>
              <a:defRPr lang="zh-CN"/>
            </a:defPPr>
            <a:lvl1pPr algn="just">
              <a:defRPr kumimoji="1" sz="2800" b="1">
                <a:solidFill>
                  <a:srgbClr val="FFFF00"/>
                </a:solidFill>
                <a:latin typeface="楷体" panose="02010609060101010101" charset="-122"/>
                <a:ea typeface="楷体" panose="02010609060101010101" charset="-122"/>
                <a:cs typeface="楷体" panose="02010609060101010101"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lvl="0" algn="ctr">
              <a:defRPr/>
            </a:pPr>
            <a:r>
              <a:rPr lang="zh-CN" altLang="en-US" smtClean="0">
                <a:latin typeface="黑体" panose="02010609060101010101" charset="-122"/>
                <a:ea typeface="黑体" panose="02010609060101010101" charset="-122"/>
                <a:cs typeface="+mn-cs"/>
                <a:sym typeface="+mn-ea"/>
              </a:rPr>
              <a:t>二、土地改革的意义</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par>
                                <p:cTn id="13" presetID="3" presetClass="entr" presetSubtype="1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linds(horizontal)">
                                      <p:cBhvr>
                                        <p:cTn id="15" dur="500"/>
                                        <p:tgtEl>
                                          <p:spTgt spid="8"/>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linds(horizontal)">
                                      <p:cBhvr>
                                        <p:cTn id="20" dur="500"/>
                                        <p:tgtEl>
                                          <p:spTgt spid="9"/>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linds(horizontal)">
                                      <p:cBhvr>
                                        <p:cTn id="25" dur="500"/>
                                        <p:tgtEl>
                                          <p:spTgt spid="2"/>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blinds(horizontal)">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15363" name="矩形 15362"/>
          <p:cNvSpPr>
            <a:spLocks noChangeArrowheads="1"/>
          </p:cNvSpPr>
          <p:nvPr/>
        </p:nvSpPr>
        <p:spPr bwMode="auto">
          <a:xfrm>
            <a:off x="436245" y="1443990"/>
            <a:ext cx="8270875" cy="3969385"/>
          </a:xfrm>
          <a:prstGeom prst="rect">
            <a:avLst/>
          </a:prstGeom>
          <a:noFill/>
        </p:spPr>
        <p:txBody>
          <a:bodyPr wrap="square" lIns="91440" tIns="45720" rIns="91440" bIns="45720" rtlCol="0" anchor="t">
            <a:spAutoFit/>
          </a:bodyPr>
          <a:lstStyle/>
          <a:p>
            <a:pPr marL="457200" lvl="0" indent="-457200" algn="just" fontAlgn="auto">
              <a:lnSpc>
                <a:spcPct val="150000"/>
              </a:lnSpc>
              <a:spcBef>
                <a:spcPct val="0"/>
              </a:spcBef>
              <a:buFont typeface="+mj-lt"/>
              <a:buAutoNum type="arabicPeriod"/>
            </a:pPr>
            <a:r>
              <a:rPr lang="en-US" altLang="zh-CN" sz="2800" b="1" smtClean="0">
                <a:latin typeface="Heiti SC Light"/>
                <a:ea typeface="Heiti SC Light"/>
                <a:cs typeface="Heiti SC Light"/>
                <a:sym typeface="+mn-ea"/>
              </a:rPr>
              <a:t>彻底摧毁了我国存在2000多年的封建土地制度，消灭了地主阶级；</a:t>
            </a:r>
          </a:p>
          <a:p>
            <a:pPr marL="457200" lvl="0" indent="-457200" algn="just" fontAlgn="auto">
              <a:lnSpc>
                <a:spcPct val="150000"/>
              </a:lnSpc>
              <a:spcBef>
                <a:spcPct val="0"/>
              </a:spcBef>
              <a:buFont typeface="+mj-lt"/>
              <a:buAutoNum type="arabicPeriod"/>
            </a:pPr>
            <a:r>
              <a:rPr lang="en-US" altLang="zh-CN" sz="2800" b="1" smtClean="0">
                <a:latin typeface="Heiti SC Light"/>
                <a:ea typeface="Heiti SC Light"/>
                <a:cs typeface="Heiti SC Light"/>
                <a:sym typeface="+mn-ea"/>
              </a:rPr>
              <a:t>农民翻了身，得到了土地，成为土地的主人；</a:t>
            </a:r>
          </a:p>
          <a:p>
            <a:pPr marL="457200" lvl="0" indent="-457200" algn="just" fontAlgn="auto">
              <a:lnSpc>
                <a:spcPct val="150000"/>
              </a:lnSpc>
              <a:spcBef>
                <a:spcPct val="0"/>
              </a:spcBef>
              <a:buFont typeface="+mj-lt"/>
              <a:buAutoNum type="arabicPeriod"/>
            </a:pPr>
            <a:r>
              <a:rPr lang="en-US" altLang="zh-CN" sz="2800" b="1" smtClean="0">
                <a:latin typeface="Heiti SC Light"/>
                <a:ea typeface="Heiti SC Light"/>
                <a:cs typeface="Heiti SC Light"/>
                <a:sym typeface="+mn-ea"/>
              </a:rPr>
              <a:t>人民政权更加巩固；也大大解放了农村</a:t>
            </a:r>
            <a:r>
              <a:rPr lang="en-US" altLang="zh-CN" sz="2800" b="1" smtClean="0">
                <a:latin typeface="Heiti SC Light"/>
                <a:ea typeface="Heiti SC Light"/>
                <a:cs typeface="Heiti SC Light"/>
                <a:sym typeface="宋体" panose="02010600030101010101" pitchFamily="2" charset="-122"/>
              </a:rPr>
              <a:t>生产力；</a:t>
            </a:r>
          </a:p>
          <a:p>
            <a:pPr marL="457200" lvl="0" indent="-457200" algn="just" fontAlgn="auto">
              <a:lnSpc>
                <a:spcPct val="150000"/>
              </a:lnSpc>
              <a:spcBef>
                <a:spcPct val="0"/>
              </a:spcBef>
              <a:buFont typeface="+mj-lt"/>
              <a:buAutoNum type="arabicPeriod"/>
            </a:pPr>
            <a:r>
              <a:rPr lang="en-US" altLang="zh-CN" sz="2800" b="1" smtClean="0">
                <a:latin typeface="Heiti SC Light"/>
                <a:ea typeface="Heiti SC Light"/>
                <a:cs typeface="Heiti SC Light"/>
                <a:sym typeface="+mn-ea"/>
              </a:rPr>
              <a:t>农业生产获得迅速恢复和发展，为国家的工业化建设准备了条件。</a:t>
            </a:r>
          </a:p>
        </p:txBody>
      </p:sp>
      <p:sp>
        <p:nvSpPr>
          <p:cNvPr id="2" name="文本框 3"/>
          <p:cNvSpPr txBox="1">
            <a:spLocks noChangeArrowheads="1"/>
          </p:cNvSpPr>
          <p:nvPr/>
        </p:nvSpPr>
        <p:spPr bwMode="auto">
          <a:xfrm>
            <a:off x="178435" y="213678"/>
            <a:ext cx="3771900" cy="521970"/>
          </a:xfrm>
          <a:prstGeom prst="rect">
            <a:avLst/>
          </a:prstGeom>
        </p:spPr>
        <p:style>
          <a:lnRef idx="1">
            <a:schemeClr val="accent1"/>
          </a:lnRef>
          <a:fillRef idx="3">
            <a:schemeClr val="accent1"/>
          </a:fillRef>
          <a:effectRef idx="2">
            <a:schemeClr val="accent1"/>
          </a:effectRef>
          <a:fontRef idx="minor">
            <a:schemeClr val="lt1"/>
          </a:fontRef>
        </p:style>
        <p:txBody>
          <a:bodyPr vertOverflow="overflow" horzOverflow="overflow" vert="horz" wrap="square" numCol="1" spcCol="0" rtlCol="0" fromWordArt="0" anchor="ctr" anchorCtr="0" forceAA="0" compatLnSpc="1">
            <a:spAutoFit/>
          </a:bodyPr>
          <a:lstStyle>
            <a:defPPr>
              <a:defRPr lang="zh-CN"/>
            </a:defPPr>
            <a:lvl1pPr algn="just">
              <a:defRPr kumimoji="1" sz="2800" b="1">
                <a:solidFill>
                  <a:srgbClr val="FFFF00"/>
                </a:solidFill>
                <a:latin typeface="楷体" panose="02010609060101010101" charset="-122"/>
                <a:ea typeface="楷体" panose="02010609060101010101" charset="-122"/>
                <a:cs typeface="楷体" panose="02010609060101010101"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lvl="0" algn="ctr">
              <a:defRPr/>
            </a:pPr>
            <a:r>
              <a:rPr lang="zh-CN" altLang="en-US" smtClean="0">
                <a:latin typeface="黑体" panose="02010609060101010101" charset="-122"/>
                <a:ea typeface="黑体" panose="02010609060101010101" charset="-122"/>
                <a:cs typeface="+mn-cs"/>
                <a:sym typeface="+mn-ea"/>
              </a:rPr>
              <a:t>二、土地改革的意义</a:t>
            </a:r>
          </a:p>
        </p:txBody>
      </p:sp>
    </p:spTree>
    <p:custDataLst>
      <p:tags r:id="rId2"/>
    </p:custData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blinds(horizontal)">
                                      <p:cBhvr>
                                        <p:cTn id="7" dur="500"/>
                                        <p:tgtEl>
                                          <p:spTgt spid="1536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5363">
                                            <p:txEl>
                                              <p:pRg st="1" end="1"/>
                                            </p:txEl>
                                          </p:spTgt>
                                        </p:tgtEl>
                                        <p:attrNameLst>
                                          <p:attrName>style.visibility</p:attrName>
                                        </p:attrNameLst>
                                      </p:cBhvr>
                                      <p:to>
                                        <p:strVal val="visible"/>
                                      </p:to>
                                    </p:set>
                                    <p:animEffect transition="in" filter="blinds(horizontal)">
                                      <p:cBhvr>
                                        <p:cTn id="12" dur="500"/>
                                        <p:tgtEl>
                                          <p:spTgt spid="15363">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5363">
                                            <p:txEl>
                                              <p:pRg st="2" end="2"/>
                                            </p:txEl>
                                          </p:spTgt>
                                        </p:tgtEl>
                                        <p:attrNameLst>
                                          <p:attrName>style.visibility</p:attrName>
                                        </p:attrNameLst>
                                      </p:cBhvr>
                                      <p:to>
                                        <p:strVal val="visible"/>
                                      </p:to>
                                    </p:set>
                                    <p:animEffect transition="in" filter="blinds(horizontal)">
                                      <p:cBhvr>
                                        <p:cTn id="17" dur="500"/>
                                        <p:tgtEl>
                                          <p:spTgt spid="15363">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5363">
                                            <p:txEl>
                                              <p:pRg st="3" end="3"/>
                                            </p:txEl>
                                          </p:spTgt>
                                        </p:tgtEl>
                                        <p:attrNameLst>
                                          <p:attrName>style.visibility</p:attrName>
                                        </p:attrNameLst>
                                      </p:cBhvr>
                                      <p:to>
                                        <p:strVal val="visible"/>
                                      </p:to>
                                    </p:set>
                                    <p:animEffect transition="in" filter="blinds(horizontal)">
                                      <p:cBhvr>
                                        <p:cTn id="22" dur="500"/>
                                        <p:tgtEl>
                                          <p:spTgt spid="1536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grpSp>
        <p:nvGrpSpPr>
          <p:cNvPr id="14337" name="Group 2"/>
          <p:cNvGrpSpPr/>
          <p:nvPr/>
        </p:nvGrpSpPr>
        <p:grpSpPr>
          <a:xfrm>
            <a:off x="477520" y="1697355"/>
            <a:ext cx="8284210" cy="4519295"/>
            <a:chExt cx="5184" cy="3364"/>
          </a:xfrm>
        </p:grpSpPr>
        <p:sp>
          <p:nvSpPr>
            <p:cNvPr id="14338" name="Rectangle 3"/>
            <p:cNvSpPr>
              <a:spLocks noChangeArrowheads="1"/>
            </p:cNvSpPr>
            <p:nvPr/>
          </p:nvSpPr>
          <p:spPr bwMode="auto">
            <a:xfrm>
              <a:off x="3110" y="2443"/>
              <a:ext cx="1296" cy="921"/>
            </a:xfrm>
            <a:prstGeom prst="rect">
              <a:avLst/>
            </a:prstGeom>
            <a:noFill/>
            <a:ln>
              <a:noFill/>
            </a:ln>
          </p:spPr>
          <p:txBody>
            <a:bodyPr/>
            <a:lstStyle/>
            <a:p>
              <a:pPr>
                <a:spcBef>
                  <a:spcPct val="20000"/>
                </a:spcBef>
                <a:buClr>
                  <a:schemeClr val="bg2"/>
                </a:buClr>
                <a:buSzPct val="75000"/>
                <a:buFont typeface="Wingdings"/>
                <a:buNone/>
              </a:pPr>
              <a:endParaRPr lang="zh-CN" altLang="en-US" sz="2800">
                <a:latin typeface="华文新魏" charset="0"/>
                <a:ea typeface="华文新魏" charset="0"/>
                <a:cs typeface="华文新魏" charset="0"/>
              </a:endParaRPr>
            </a:p>
          </p:txBody>
        </p:sp>
        <p:sp>
          <p:nvSpPr>
            <p:cNvPr id="14339" name="Rectangle 4"/>
            <p:cNvSpPr>
              <a:spLocks noChangeArrowheads="1"/>
            </p:cNvSpPr>
            <p:nvPr/>
          </p:nvSpPr>
          <p:spPr bwMode="auto">
            <a:xfrm>
              <a:off x="1776" y="2443"/>
              <a:ext cx="1334" cy="921"/>
            </a:xfrm>
            <a:prstGeom prst="rect">
              <a:avLst/>
            </a:prstGeom>
            <a:noFill/>
            <a:ln>
              <a:noFill/>
            </a:ln>
          </p:spPr>
          <p:txBody>
            <a:bodyPr/>
            <a:lstStyle/>
            <a:p>
              <a:pPr>
                <a:spcBef>
                  <a:spcPct val="20000"/>
                </a:spcBef>
                <a:buClr>
                  <a:schemeClr val="bg2"/>
                </a:buClr>
                <a:buSzPct val="75000"/>
                <a:buFont typeface="Wingdings"/>
                <a:buNone/>
              </a:pPr>
              <a:endParaRPr lang="zh-CN" altLang="en-US" sz="2800">
                <a:latin typeface="华文新魏" charset="0"/>
                <a:ea typeface="华文新魏" charset="0"/>
                <a:cs typeface="华文新魏" charset="0"/>
              </a:endParaRPr>
            </a:p>
          </p:txBody>
        </p:sp>
        <p:sp>
          <p:nvSpPr>
            <p:cNvPr id="14340" name="Rectangle 5"/>
            <p:cNvSpPr>
              <a:spLocks noChangeArrowheads="1"/>
            </p:cNvSpPr>
            <p:nvPr/>
          </p:nvSpPr>
          <p:spPr bwMode="auto">
            <a:xfrm>
              <a:off x="868" y="2443"/>
              <a:ext cx="908" cy="921"/>
            </a:xfrm>
            <a:prstGeom prst="rect">
              <a:avLst/>
            </a:prstGeom>
            <a:noFill/>
            <a:ln>
              <a:noFill/>
            </a:ln>
          </p:spPr>
          <p:txBody>
            <a:bodyPr/>
            <a:lstStyle/>
            <a:p>
              <a:pPr>
                <a:spcBef>
                  <a:spcPct val="20000"/>
                </a:spcBef>
                <a:buClr>
                  <a:schemeClr val="bg2"/>
                </a:buClr>
                <a:buSzPct val="75000"/>
                <a:buFont typeface="Wingdings"/>
                <a:buNone/>
              </a:pPr>
              <a:endParaRPr lang="zh-CN" altLang="en-US" sz="2800">
                <a:latin typeface="华文新魏" charset="0"/>
                <a:ea typeface="华文新魏" charset="0"/>
                <a:cs typeface="华文新魏" charset="0"/>
              </a:endParaRPr>
            </a:p>
          </p:txBody>
        </p:sp>
        <p:sp>
          <p:nvSpPr>
            <p:cNvPr id="14341" name="Rectangle 6"/>
            <p:cNvSpPr>
              <a:spLocks noChangeArrowheads="1"/>
            </p:cNvSpPr>
            <p:nvPr/>
          </p:nvSpPr>
          <p:spPr bwMode="auto">
            <a:xfrm>
              <a:off x="0" y="2443"/>
              <a:ext cx="868" cy="921"/>
            </a:xfrm>
            <a:prstGeom prst="rect">
              <a:avLst/>
            </a:prstGeom>
            <a:noFill/>
            <a:ln>
              <a:noFill/>
            </a:ln>
          </p:spPr>
          <p:txBody>
            <a:bodyPr/>
            <a:lstStyle/>
            <a:p>
              <a:pPr>
                <a:spcBef>
                  <a:spcPct val="20000"/>
                </a:spcBef>
                <a:buClr>
                  <a:schemeClr val="bg2"/>
                </a:buClr>
                <a:buSzPct val="75000"/>
                <a:buFont typeface="Wingdings"/>
                <a:buNone/>
              </a:pPr>
              <a:endParaRPr lang="zh-CN" altLang="en-US" sz="2800">
                <a:latin typeface="华文新魏" charset="0"/>
                <a:ea typeface="华文新魏" charset="0"/>
                <a:cs typeface="华文新魏" charset="0"/>
              </a:endParaRPr>
            </a:p>
          </p:txBody>
        </p:sp>
        <p:sp>
          <p:nvSpPr>
            <p:cNvPr id="14342" name="Rectangle 7"/>
            <p:cNvSpPr>
              <a:spLocks noChangeArrowheads="1"/>
            </p:cNvSpPr>
            <p:nvPr/>
          </p:nvSpPr>
          <p:spPr bwMode="auto">
            <a:xfrm>
              <a:off x="3110" y="1471"/>
              <a:ext cx="1296" cy="972"/>
            </a:xfrm>
            <a:prstGeom prst="rect">
              <a:avLst/>
            </a:prstGeom>
            <a:noFill/>
            <a:ln>
              <a:noFill/>
            </a:ln>
          </p:spPr>
          <p:txBody>
            <a:bodyPr/>
            <a:lstStyle/>
            <a:p>
              <a:pPr>
                <a:spcBef>
                  <a:spcPct val="20000"/>
                </a:spcBef>
                <a:buClr>
                  <a:schemeClr val="bg2"/>
                </a:buClr>
                <a:buSzPct val="75000"/>
                <a:buFont typeface="Wingdings"/>
                <a:buNone/>
              </a:pPr>
              <a:endParaRPr lang="zh-CN" altLang="en-US" sz="2800">
                <a:latin typeface="华文新魏" charset="0"/>
                <a:ea typeface="华文新魏" charset="0"/>
                <a:cs typeface="华文新魏" charset="0"/>
              </a:endParaRPr>
            </a:p>
          </p:txBody>
        </p:sp>
        <p:sp>
          <p:nvSpPr>
            <p:cNvPr id="14343" name="Rectangle 8"/>
            <p:cNvSpPr>
              <a:spLocks noChangeArrowheads="1"/>
            </p:cNvSpPr>
            <p:nvPr/>
          </p:nvSpPr>
          <p:spPr bwMode="auto">
            <a:xfrm>
              <a:off x="1776" y="1471"/>
              <a:ext cx="1334" cy="972"/>
            </a:xfrm>
            <a:prstGeom prst="rect">
              <a:avLst/>
            </a:prstGeom>
            <a:noFill/>
            <a:ln>
              <a:noFill/>
            </a:ln>
          </p:spPr>
          <p:txBody>
            <a:bodyPr/>
            <a:lstStyle/>
            <a:p>
              <a:pPr>
                <a:spcBef>
                  <a:spcPct val="20000"/>
                </a:spcBef>
                <a:buClr>
                  <a:schemeClr val="bg2"/>
                </a:buClr>
                <a:buSzPct val="75000"/>
                <a:buFont typeface="Wingdings"/>
                <a:buNone/>
              </a:pPr>
              <a:endParaRPr lang="zh-CN" altLang="en-US" sz="2800">
                <a:latin typeface="华文新魏" charset="0"/>
                <a:ea typeface="华文新魏" charset="0"/>
                <a:cs typeface="华文新魏" charset="0"/>
              </a:endParaRPr>
            </a:p>
          </p:txBody>
        </p:sp>
        <p:sp>
          <p:nvSpPr>
            <p:cNvPr id="14344" name="Rectangle 9"/>
            <p:cNvSpPr>
              <a:spLocks noChangeArrowheads="1"/>
            </p:cNvSpPr>
            <p:nvPr/>
          </p:nvSpPr>
          <p:spPr bwMode="auto">
            <a:xfrm>
              <a:off x="868" y="1471"/>
              <a:ext cx="908" cy="972"/>
            </a:xfrm>
            <a:prstGeom prst="rect">
              <a:avLst/>
            </a:prstGeom>
            <a:noFill/>
            <a:ln>
              <a:noFill/>
            </a:ln>
          </p:spPr>
          <p:txBody>
            <a:bodyPr/>
            <a:lstStyle/>
            <a:p>
              <a:pPr>
                <a:spcBef>
                  <a:spcPct val="20000"/>
                </a:spcBef>
                <a:buClr>
                  <a:schemeClr val="bg2"/>
                </a:buClr>
                <a:buSzPct val="75000"/>
                <a:buFont typeface="Wingdings"/>
                <a:buNone/>
              </a:pPr>
              <a:endParaRPr lang="zh-CN" altLang="en-US" sz="2800">
                <a:latin typeface="华文新魏" charset="0"/>
                <a:ea typeface="华文新魏" charset="0"/>
                <a:cs typeface="华文新魏" charset="0"/>
              </a:endParaRPr>
            </a:p>
          </p:txBody>
        </p:sp>
        <p:sp>
          <p:nvSpPr>
            <p:cNvPr id="14345" name="Rectangle 10"/>
            <p:cNvSpPr>
              <a:spLocks noChangeArrowheads="1"/>
            </p:cNvSpPr>
            <p:nvPr/>
          </p:nvSpPr>
          <p:spPr bwMode="auto">
            <a:xfrm>
              <a:off x="0" y="1471"/>
              <a:ext cx="868" cy="972"/>
            </a:xfrm>
            <a:prstGeom prst="rect">
              <a:avLst/>
            </a:prstGeom>
            <a:noFill/>
            <a:ln>
              <a:noFill/>
            </a:ln>
          </p:spPr>
          <p:txBody>
            <a:bodyPr/>
            <a:lstStyle/>
            <a:p>
              <a:pPr algn="ctr">
                <a:spcBef>
                  <a:spcPct val="20000"/>
                </a:spcBef>
                <a:buClr>
                  <a:schemeClr val="bg2"/>
                </a:buClr>
                <a:buSzPct val="75000"/>
                <a:buFont typeface="Wingdings"/>
                <a:buNone/>
              </a:pPr>
              <a:endParaRPr lang="zh-CN" altLang="en-US" sz="2400" b="1">
                <a:solidFill>
                  <a:srgbClr val="FF0000"/>
                </a:solidFill>
                <a:latin typeface="华文新魏" charset="0"/>
                <a:ea typeface="华文新魏" charset="0"/>
                <a:cs typeface="华文新魏" charset="0"/>
              </a:endParaRPr>
            </a:p>
          </p:txBody>
        </p:sp>
        <p:sp>
          <p:nvSpPr>
            <p:cNvPr id="14346" name="Rectangle 11"/>
            <p:cNvSpPr>
              <a:spLocks noChangeArrowheads="1"/>
            </p:cNvSpPr>
            <p:nvPr/>
          </p:nvSpPr>
          <p:spPr bwMode="auto">
            <a:xfrm>
              <a:off x="4406" y="499"/>
              <a:ext cx="778" cy="2865"/>
            </a:xfrm>
            <a:prstGeom prst="rect">
              <a:avLst/>
            </a:prstGeom>
            <a:noFill/>
            <a:ln>
              <a:noFill/>
            </a:ln>
          </p:spPr>
          <p:txBody>
            <a:bodyPr/>
            <a:lstStyle/>
            <a:p>
              <a:pPr>
                <a:spcBef>
                  <a:spcPct val="20000"/>
                </a:spcBef>
                <a:buClr>
                  <a:schemeClr val="bg2"/>
                </a:buClr>
                <a:buSzPct val="75000"/>
                <a:buFont typeface="Wingdings"/>
                <a:buNone/>
              </a:pPr>
              <a:endParaRPr lang="zh-CN" altLang="en-US" sz="2800">
                <a:latin typeface="华文新魏" charset="0"/>
                <a:ea typeface="华文新魏" charset="0"/>
                <a:cs typeface="华文新魏" charset="0"/>
              </a:endParaRPr>
            </a:p>
          </p:txBody>
        </p:sp>
        <p:sp>
          <p:nvSpPr>
            <p:cNvPr id="14347" name="Rectangle 12"/>
            <p:cNvSpPr txBox="1">
              <a:spLocks noChangeArrowheads="1"/>
            </p:cNvSpPr>
            <p:nvPr/>
          </p:nvSpPr>
          <p:spPr bwMode="auto">
            <a:xfrm>
              <a:off x="3110" y="747"/>
              <a:ext cx="1296" cy="343"/>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0" algn="ctr">
                <a:spcBef>
                  <a:spcPct val="50000"/>
                </a:spcBef>
              </a:pPr>
              <a:r>
                <a:rPr lang="zh-CN" altLang="en-US" sz="2400" b="1">
                  <a:latin typeface="微软雅黑" panose="020b0503020204020204" charset="-122"/>
                  <a:ea typeface="微软雅黑" panose="020b0503020204020204" charset="-122"/>
                  <a:cs typeface="+mn-cs"/>
                  <a:sym typeface="+mn-ea"/>
                </a:rPr>
                <a:t>产品分配</a:t>
              </a:r>
            </a:p>
          </p:txBody>
        </p:sp>
        <p:sp>
          <p:nvSpPr>
            <p:cNvPr id="14348" name="Rectangle 13"/>
            <p:cNvSpPr>
              <a:spLocks noChangeArrowheads="1"/>
            </p:cNvSpPr>
            <p:nvPr/>
          </p:nvSpPr>
          <p:spPr bwMode="auto">
            <a:xfrm>
              <a:off x="1776" y="499"/>
              <a:ext cx="1334" cy="972"/>
            </a:xfrm>
            <a:prstGeom prst="rect">
              <a:avLst/>
            </a:prstGeom>
            <a:noFill/>
            <a:ln>
              <a:noFill/>
            </a:ln>
          </p:spPr>
          <p:txBody>
            <a:bodyPr/>
            <a:lstStyle/>
            <a:p>
              <a:pPr algn="ctr">
                <a:spcBef>
                  <a:spcPct val="20000"/>
                </a:spcBef>
                <a:buClr>
                  <a:schemeClr val="bg2"/>
                </a:buClr>
                <a:buSzPct val="75000"/>
                <a:buFont typeface="Wingdings"/>
                <a:buNone/>
              </a:pPr>
              <a:endParaRPr lang="en-US" altLang="zh-CN" sz="2800">
                <a:latin typeface="华文新魏" charset="0"/>
                <a:ea typeface="华文新魏" charset="0"/>
                <a:cs typeface="华文新魏" charset="0"/>
              </a:endParaRPr>
            </a:p>
            <a:p>
              <a:pPr algn="ctr">
                <a:spcBef>
                  <a:spcPct val="20000"/>
                </a:spcBef>
                <a:buClr>
                  <a:schemeClr val="bg2"/>
                </a:buClr>
                <a:buSzPct val="75000"/>
                <a:buFont typeface="Wingdings"/>
                <a:buNone/>
              </a:pPr>
              <a:endParaRPr lang="en-US" altLang="zh-CN" sz="2800">
                <a:latin typeface="华文新魏" charset="0"/>
                <a:ea typeface="华文新魏" charset="0"/>
                <a:cs typeface="华文新魏" charset="0"/>
              </a:endParaRPr>
            </a:p>
            <a:p>
              <a:pPr>
                <a:spcBef>
                  <a:spcPct val="20000"/>
                </a:spcBef>
                <a:buClr>
                  <a:schemeClr val="bg2"/>
                </a:buClr>
                <a:buSzPct val="75000"/>
                <a:buFont typeface="Wingdings"/>
                <a:buNone/>
              </a:pPr>
              <a:endParaRPr lang="en-US" altLang="zh-CN" sz="2800">
                <a:latin typeface="华文新魏" charset="0"/>
                <a:ea typeface="华文新魏" charset="0"/>
                <a:cs typeface="华文新魏" charset="0"/>
              </a:endParaRPr>
            </a:p>
          </p:txBody>
        </p:sp>
        <p:sp>
          <p:nvSpPr>
            <p:cNvPr id="14349" name="Rectangle 14"/>
            <p:cNvSpPr>
              <a:spLocks noChangeArrowheads="1"/>
            </p:cNvSpPr>
            <p:nvPr/>
          </p:nvSpPr>
          <p:spPr bwMode="auto">
            <a:xfrm>
              <a:off x="868" y="499"/>
              <a:ext cx="908" cy="972"/>
            </a:xfrm>
            <a:prstGeom prst="rect">
              <a:avLst/>
            </a:prstGeom>
            <a:noFill/>
            <a:ln>
              <a:noFill/>
            </a:ln>
          </p:spPr>
          <p:txBody>
            <a:bodyPr/>
            <a:lstStyle/>
            <a:p>
              <a:pPr>
                <a:spcBef>
                  <a:spcPct val="20000"/>
                </a:spcBef>
                <a:buClr>
                  <a:schemeClr val="bg2"/>
                </a:buClr>
                <a:buSzPct val="75000"/>
                <a:buFont typeface="Wingdings"/>
                <a:buNone/>
              </a:pPr>
              <a:endParaRPr lang="zh-CN" altLang="en-US" sz="2800">
                <a:latin typeface="华文新魏" charset="0"/>
                <a:ea typeface="华文新魏" charset="0"/>
                <a:cs typeface="华文新魏" charset="0"/>
              </a:endParaRPr>
            </a:p>
          </p:txBody>
        </p:sp>
        <p:sp>
          <p:nvSpPr>
            <p:cNvPr id="14350" name="Rectangle 15"/>
            <p:cNvSpPr>
              <a:spLocks noChangeArrowheads="1"/>
            </p:cNvSpPr>
            <p:nvPr/>
          </p:nvSpPr>
          <p:spPr bwMode="auto">
            <a:xfrm>
              <a:off x="4406" y="0"/>
              <a:ext cx="778" cy="499"/>
            </a:xfrm>
            <a:prstGeom prst="rect">
              <a:avLst/>
            </a:prstGeom>
            <a:noFill/>
            <a:ln>
              <a:noFill/>
            </a:ln>
          </p:spPr>
          <p:txBody>
            <a:bodyPr/>
            <a:lstStyle/>
            <a:p>
              <a:pPr>
                <a:spcBef>
                  <a:spcPct val="20000"/>
                </a:spcBef>
                <a:buClr>
                  <a:schemeClr val="bg2"/>
                </a:buClr>
                <a:buSzPct val="75000"/>
                <a:buFont typeface="Wingdings"/>
                <a:buNone/>
              </a:pPr>
              <a:endParaRPr lang="zh-CN" altLang="en-US" sz="2800">
                <a:latin typeface="华文新魏" charset="0"/>
                <a:ea typeface="华文新魏" charset="0"/>
                <a:cs typeface="华文新魏" charset="0"/>
              </a:endParaRPr>
            </a:p>
          </p:txBody>
        </p:sp>
        <p:sp>
          <p:nvSpPr>
            <p:cNvPr id="14351" name="Rectangle 16"/>
            <p:cNvSpPr>
              <a:spLocks noChangeArrowheads="1"/>
            </p:cNvSpPr>
            <p:nvPr/>
          </p:nvSpPr>
          <p:spPr bwMode="auto">
            <a:xfrm>
              <a:off x="868" y="0"/>
              <a:ext cx="3538" cy="499"/>
            </a:xfrm>
            <a:prstGeom prst="rect">
              <a:avLst/>
            </a:prstGeom>
            <a:noFill/>
            <a:ln>
              <a:noFill/>
            </a:ln>
          </p:spPr>
          <p:txBody>
            <a:bodyPr/>
            <a:lstStyle/>
            <a:p>
              <a:pPr>
                <a:spcBef>
                  <a:spcPct val="20000"/>
                </a:spcBef>
                <a:buClr>
                  <a:schemeClr val="bg2"/>
                </a:buClr>
                <a:buSzPct val="75000"/>
                <a:buFont typeface="Wingdings"/>
                <a:buNone/>
              </a:pPr>
              <a:endParaRPr lang="zh-CN" altLang="en-US" sz="2800">
                <a:latin typeface="华文新魏" charset="0"/>
                <a:ea typeface="华文新魏" charset="0"/>
                <a:cs typeface="华文新魏" charset="0"/>
              </a:endParaRPr>
            </a:p>
          </p:txBody>
        </p:sp>
        <p:sp>
          <p:nvSpPr>
            <p:cNvPr id="14352" name="Rectangle 17"/>
            <p:cNvSpPr>
              <a:spLocks noChangeArrowheads="1"/>
            </p:cNvSpPr>
            <p:nvPr/>
          </p:nvSpPr>
          <p:spPr bwMode="auto">
            <a:xfrm>
              <a:off x="0" y="0"/>
              <a:ext cx="868" cy="1471"/>
            </a:xfrm>
            <a:prstGeom prst="rect">
              <a:avLst/>
            </a:prstGeom>
            <a:noFill/>
            <a:ln>
              <a:noFill/>
            </a:ln>
          </p:spPr>
          <p:txBody>
            <a:bodyPr/>
            <a:lstStyle/>
            <a:p>
              <a:pPr>
                <a:spcBef>
                  <a:spcPct val="20000"/>
                </a:spcBef>
                <a:buClr>
                  <a:schemeClr val="bg2"/>
                </a:buClr>
                <a:buSzPct val="75000"/>
                <a:buFont typeface="Wingdings"/>
                <a:buNone/>
              </a:pPr>
              <a:endParaRPr lang="zh-CN" altLang="en-US" sz="2800">
                <a:latin typeface="华文新魏" charset="0"/>
                <a:ea typeface="华文新魏" charset="0"/>
                <a:cs typeface="华文新魏" charset="0"/>
              </a:endParaRPr>
            </a:p>
          </p:txBody>
        </p:sp>
        <p:sp>
          <p:nvSpPr>
            <p:cNvPr id="14353" name="Line 18"/>
            <p:cNvSpPr>
              <a:spLocks noChangeShapeType="1"/>
            </p:cNvSpPr>
            <p:nvPr/>
          </p:nvSpPr>
          <p:spPr bwMode="auto">
            <a:xfrm>
              <a:off x="0" y="0"/>
              <a:ext cx="5184" cy="0"/>
            </a:xfrm>
            <a:prstGeom prst="line">
              <a:avLst/>
            </a:prstGeom>
            <a:noFill/>
            <a:ln w="28575" cap="sq">
              <a:solidFill>
                <a:schemeClr val="tx1"/>
              </a:solidFill>
              <a:bevel/>
            </a:ln>
          </p:spPr>
          <p:txBody>
            <a:bodyPr/>
            <a:lstStyle/>
            <a:p>
              <a:endParaRPr lang="zh-CN" altLang="en-US"/>
            </a:p>
          </p:txBody>
        </p:sp>
        <p:sp>
          <p:nvSpPr>
            <p:cNvPr id="14354" name="Line 19"/>
            <p:cNvSpPr>
              <a:spLocks noChangeShapeType="1"/>
            </p:cNvSpPr>
            <p:nvPr/>
          </p:nvSpPr>
          <p:spPr bwMode="auto">
            <a:xfrm>
              <a:off x="0" y="1471"/>
              <a:ext cx="4406" cy="0"/>
            </a:xfrm>
            <a:prstGeom prst="line">
              <a:avLst/>
            </a:prstGeom>
            <a:noFill/>
            <a:ln w="12700">
              <a:solidFill>
                <a:schemeClr val="tx1"/>
              </a:solidFill>
              <a:bevel/>
            </a:ln>
          </p:spPr>
          <p:txBody>
            <a:bodyPr/>
            <a:lstStyle/>
            <a:p>
              <a:endParaRPr lang="zh-CN" altLang="en-US"/>
            </a:p>
          </p:txBody>
        </p:sp>
        <p:sp>
          <p:nvSpPr>
            <p:cNvPr id="14355" name="Line 20"/>
            <p:cNvSpPr>
              <a:spLocks noChangeShapeType="1"/>
            </p:cNvSpPr>
            <p:nvPr/>
          </p:nvSpPr>
          <p:spPr bwMode="auto">
            <a:xfrm>
              <a:off x="0" y="2443"/>
              <a:ext cx="4406" cy="0"/>
            </a:xfrm>
            <a:prstGeom prst="line">
              <a:avLst/>
            </a:prstGeom>
            <a:noFill/>
            <a:ln w="12700">
              <a:solidFill>
                <a:schemeClr val="tx1"/>
              </a:solidFill>
              <a:bevel/>
            </a:ln>
          </p:spPr>
          <p:txBody>
            <a:bodyPr/>
            <a:lstStyle/>
            <a:p>
              <a:endParaRPr lang="zh-CN" altLang="en-US"/>
            </a:p>
          </p:txBody>
        </p:sp>
        <p:sp>
          <p:nvSpPr>
            <p:cNvPr id="14356" name="Line 21"/>
            <p:cNvSpPr>
              <a:spLocks noChangeShapeType="1"/>
            </p:cNvSpPr>
            <p:nvPr/>
          </p:nvSpPr>
          <p:spPr bwMode="auto">
            <a:xfrm>
              <a:off x="0" y="3364"/>
              <a:ext cx="5184" cy="0"/>
            </a:xfrm>
            <a:prstGeom prst="line">
              <a:avLst/>
            </a:prstGeom>
            <a:noFill/>
            <a:ln w="28575" cap="sq">
              <a:solidFill>
                <a:schemeClr val="tx1"/>
              </a:solidFill>
              <a:bevel/>
            </a:ln>
          </p:spPr>
          <p:txBody>
            <a:bodyPr/>
            <a:lstStyle/>
            <a:p>
              <a:endParaRPr lang="zh-CN" altLang="en-US"/>
            </a:p>
          </p:txBody>
        </p:sp>
        <p:sp>
          <p:nvSpPr>
            <p:cNvPr id="14357" name="Line 22"/>
            <p:cNvSpPr>
              <a:spLocks noChangeShapeType="1"/>
            </p:cNvSpPr>
            <p:nvPr/>
          </p:nvSpPr>
          <p:spPr bwMode="auto">
            <a:xfrm flipH="1">
              <a:off x="0" y="0"/>
              <a:ext cx="0" cy="3364"/>
            </a:xfrm>
            <a:prstGeom prst="line">
              <a:avLst/>
            </a:prstGeom>
            <a:noFill/>
            <a:ln w="28575" cap="sq">
              <a:solidFill>
                <a:schemeClr val="tx1"/>
              </a:solidFill>
              <a:bevel/>
            </a:ln>
          </p:spPr>
          <p:txBody>
            <a:bodyPr/>
            <a:lstStyle/>
            <a:p>
              <a:endParaRPr lang="zh-CN" altLang="en-US"/>
            </a:p>
          </p:txBody>
        </p:sp>
        <p:sp>
          <p:nvSpPr>
            <p:cNvPr id="14358" name="Line 23"/>
            <p:cNvSpPr>
              <a:spLocks noChangeShapeType="1"/>
            </p:cNvSpPr>
            <p:nvPr/>
          </p:nvSpPr>
          <p:spPr bwMode="auto">
            <a:xfrm flipH="1">
              <a:off x="868" y="0"/>
              <a:ext cx="0" cy="3364"/>
            </a:xfrm>
            <a:prstGeom prst="line">
              <a:avLst/>
            </a:prstGeom>
            <a:noFill/>
            <a:ln w="12700">
              <a:solidFill>
                <a:schemeClr val="tx1"/>
              </a:solidFill>
              <a:bevel/>
            </a:ln>
          </p:spPr>
          <p:txBody>
            <a:bodyPr/>
            <a:lstStyle/>
            <a:p>
              <a:endParaRPr lang="zh-CN" altLang="en-US"/>
            </a:p>
          </p:txBody>
        </p:sp>
        <p:sp>
          <p:nvSpPr>
            <p:cNvPr id="14359" name="Line 24"/>
            <p:cNvSpPr>
              <a:spLocks noChangeShapeType="1"/>
            </p:cNvSpPr>
            <p:nvPr/>
          </p:nvSpPr>
          <p:spPr bwMode="auto">
            <a:xfrm flipH="1">
              <a:off x="4406" y="0"/>
              <a:ext cx="0" cy="3364"/>
            </a:xfrm>
            <a:prstGeom prst="line">
              <a:avLst/>
            </a:prstGeom>
            <a:noFill/>
            <a:ln w="12700">
              <a:solidFill>
                <a:schemeClr val="tx1"/>
              </a:solidFill>
              <a:bevel/>
            </a:ln>
          </p:spPr>
          <p:txBody>
            <a:bodyPr/>
            <a:lstStyle/>
            <a:p>
              <a:endParaRPr lang="zh-CN" altLang="en-US"/>
            </a:p>
          </p:txBody>
        </p:sp>
        <p:sp>
          <p:nvSpPr>
            <p:cNvPr id="14360" name="Line 25"/>
            <p:cNvSpPr>
              <a:spLocks noChangeShapeType="1"/>
            </p:cNvSpPr>
            <p:nvPr/>
          </p:nvSpPr>
          <p:spPr bwMode="auto">
            <a:xfrm flipH="1">
              <a:off x="5184" y="0"/>
              <a:ext cx="0" cy="3364"/>
            </a:xfrm>
            <a:prstGeom prst="line">
              <a:avLst/>
            </a:prstGeom>
            <a:noFill/>
            <a:ln w="28575" cap="sq">
              <a:solidFill>
                <a:schemeClr val="tx1"/>
              </a:solidFill>
              <a:bevel/>
            </a:ln>
          </p:spPr>
          <p:txBody>
            <a:bodyPr/>
            <a:lstStyle/>
            <a:p>
              <a:endParaRPr lang="zh-CN" altLang="en-US"/>
            </a:p>
          </p:txBody>
        </p:sp>
        <p:sp>
          <p:nvSpPr>
            <p:cNvPr id="14361" name="Line 26"/>
            <p:cNvSpPr>
              <a:spLocks noChangeShapeType="1"/>
            </p:cNvSpPr>
            <p:nvPr/>
          </p:nvSpPr>
          <p:spPr bwMode="auto">
            <a:xfrm flipH="1">
              <a:off x="1776" y="499"/>
              <a:ext cx="0" cy="2865"/>
            </a:xfrm>
            <a:prstGeom prst="line">
              <a:avLst/>
            </a:prstGeom>
            <a:noFill/>
            <a:ln w="12700">
              <a:solidFill>
                <a:schemeClr val="tx1"/>
              </a:solidFill>
              <a:bevel/>
            </a:ln>
          </p:spPr>
          <p:txBody>
            <a:bodyPr/>
            <a:lstStyle/>
            <a:p>
              <a:endParaRPr lang="zh-CN" altLang="en-US"/>
            </a:p>
          </p:txBody>
        </p:sp>
        <p:sp>
          <p:nvSpPr>
            <p:cNvPr id="14362" name="Line 27"/>
            <p:cNvSpPr>
              <a:spLocks noChangeShapeType="1"/>
            </p:cNvSpPr>
            <p:nvPr/>
          </p:nvSpPr>
          <p:spPr bwMode="auto">
            <a:xfrm flipH="1">
              <a:off x="3110" y="499"/>
              <a:ext cx="0" cy="2865"/>
            </a:xfrm>
            <a:prstGeom prst="line">
              <a:avLst/>
            </a:prstGeom>
            <a:noFill/>
            <a:ln w="12700">
              <a:solidFill>
                <a:schemeClr val="tx1"/>
              </a:solidFill>
              <a:bevel/>
            </a:ln>
          </p:spPr>
          <p:txBody>
            <a:bodyPr/>
            <a:lstStyle/>
            <a:p>
              <a:endParaRPr lang="zh-CN" altLang="en-US"/>
            </a:p>
          </p:txBody>
        </p:sp>
        <p:sp>
          <p:nvSpPr>
            <p:cNvPr id="14363" name="Line 28"/>
            <p:cNvSpPr>
              <a:spLocks noChangeShapeType="1"/>
            </p:cNvSpPr>
            <p:nvPr/>
          </p:nvSpPr>
          <p:spPr bwMode="auto">
            <a:xfrm>
              <a:off x="868" y="499"/>
              <a:ext cx="4316" cy="0"/>
            </a:xfrm>
            <a:prstGeom prst="line">
              <a:avLst/>
            </a:prstGeom>
            <a:noFill/>
            <a:ln w="12700">
              <a:solidFill>
                <a:schemeClr val="tx1"/>
              </a:solidFill>
              <a:bevel/>
            </a:ln>
          </p:spPr>
          <p:txBody>
            <a:bodyPr/>
            <a:lstStyle/>
            <a:p>
              <a:endParaRPr lang="zh-CN" altLang="en-US"/>
            </a:p>
          </p:txBody>
        </p:sp>
      </p:grpSp>
      <p:sp>
        <p:nvSpPr>
          <p:cNvPr id="18461" name="Text Box 30"/>
          <p:cNvSpPr txBox="1">
            <a:spLocks noChangeArrowheads="1"/>
          </p:cNvSpPr>
          <p:nvPr/>
        </p:nvSpPr>
        <p:spPr bwMode="auto">
          <a:xfrm>
            <a:off x="1906905" y="4121150"/>
            <a:ext cx="1407160" cy="553085"/>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0" algn="ctr">
              <a:lnSpc>
                <a:spcPct val="125000"/>
              </a:lnSpc>
              <a:spcBef>
                <a:spcPct val="0"/>
              </a:spcBef>
            </a:pPr>
            <a:r>
              <a:rPr lang="zh-CN" altLang="en-US" sz="2400" b="1">
                <a:solidFill>
                  <a:srgbClr val="1D41D5"/>
                </a:solidFill>
                <a:latin typeface="微软雅黑" panose="020b0503020204020204" charset="-122"/>
                <a:ea typeface="微软雅黑" panose="020b0503020204020204" charset="-122"/>
                <a:cs typeface="+mn-cs"/>
                <a:sym typeface="+mn-ea"/>
              </a:rPr>
              <a:t>地主阶级</a:t>
            </a:r>
          </a:p>
        </p:txBody>
      </p:sp>
      <p:sp>
        <p:nvSpPr>
          <p:cNvPr id="18462" name="Text Box 31"/>
          <p:cNvSpPr txBox="1">
            <a:spLocks noChangeArrowheads="1"/>
          </p:cNvSpPr>
          <p:nvPr/>
        </p:nvSpPr>
        <p:spPr bwMode="auto">
          <a:xfrm>
            <a:off x="2053273" y="5370513"/>
            <a:ext cx="1220787" cy="553085"/>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0" algn="ctr">
              <a:lnSpc>
                <a:spcPct val="125000"/>
              </a:lnSpc>
              <a:spcBef>
                <a:spcPct val="0"/>
              </a:spcBef>
            </a:pPr>
            <a:r>
              <a:rPr lang="zh-CN" altLang="en-US" sz="2400" b="1">
                <a:solidFill>
                  <a:srgbClr val="1D41D5"/>
                </a:solidFill>
                <a:latin typeface="微软雅黑" panose="020b0503020204020204" charset="-122"/>
                <a:ea typeface="微软雅黑" panose="020b0503020204020204" charset="-122"/>
                <a:cs typeface="+mn-cs"/>
                <a:sym typeface="+mn-ea"/>
              </a:rPr>
              <a:t>农民</a:t>
            </a:r>
          </a:p>
        </p:txBody>
      </p:sp>
      <p:sp>
        <p:nvSpPr>
          <p:cNvPr id="18463" name="Text Box 32"/>
          <p:cNvSpPr txBox="1">
            <a:spLocks noChangeArrowheads="1"/>
          </p:cNvSpPr>
          <p:nvPr/>
        </p:nvSpPr>
        <p:spPr bwMode="auto">
          <a:xfrm>
            <a:off x="3348038" y="4117975"/>
            <a:ext cx="2133600" cy="553085"/>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0" algn="ctr">
              <a:lnSpc>
                <a:spcPct val="125000"/>
              </a:lnSpc>
              <a:spcBef>
                <a:spcPct val="0"/>
              </a:spcBef>
            </a:pPr>
            <a:r>
              <a:rPr lang="zh-CN" altLang="en-US" sz="2400" b="1">
                <a:solidFill>
                  <a:srgbClr val="1D41D5"/>
                </a:solidFill>
                <a:latin typeface="微软雅黑" panose="020b0503020204020204" charset="-122"/>
                <a:ea typeface="微软雅黑" panose="020b0503020204020204" charset="-122"/>
                <a:cs typeface="+mn-cs"/>
                <a:sym typeface="+mn-ea"/>
              </a:rPr>
              <a:t>剥削与被剥削</a:t>
            </a:r>
          </a:p>
        </p:txBody>
      </p:sp>
      <p:sp>
        <p:nvSpPr>
          <p:cNvPr id="18464" name="Text Box 33"/>
          <p:cNvSpPr txBox="1">
            <a:spLocks noChangeArrowheads="1"/>
          </p:cNvSpPr>
          <p:nvPr/>
        </p:nvSpPr>
        <p:spPr bwMode="auto">
          <a:xfrm>
            <a:off x="3460750" y="5370513"/>
            <a:ext cx="1703388" cy="553085"/>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0" algn="ctr">
              <a:lnSpc>
                <a:spcPct val="125000"/>
              </a:lnSpc>
              <a:spcBef>
                <a:spcPct val="0"/>
              </a:spcBef>
            </a:pPr>
            <a:r>
              <a:rPr lang="zh-CN" altLang="en-US" sz="2400" b="1">
                <a:solidFill>
                  <a:srgbClr val="1D41D5"/>
                </a:solidFill>
                <a:latin typeface="微软雅黑" panose="020b0503020204020204" charset="-122"/>
                <a:ea typeface="微软雅黑" panose="020b0503020204020204" charset="-122"/>
                <a:cs typeface="+mn-cs"/>
                <a:sym typeface="+mn-ea"/>
              </a:rPr>
              <a:t>平等</a:t>
            </a:r>
          </a:p>
        </p:txBody>
      </p:sp>
      <p:sp>
        <p:nvSpPr>
          <p:cNvPr id="18465" name="Text Box 34"/>
          <p:cNvSpPr txBox="1">
            <a:spLocks noChangeArrowheads="1"/>
          </p:cNvSpPr>
          <p:nvPr/>
        </p:nvSpPr>
        <p:spPr bwMode="auto">
          <a:xfrm>
            <a:off x="5606415" y="3726815"/>
            <a:ext cx="1753235" cy="1198880"/>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0" algn="ctr" fontAlgn="auto">
              <a:lnSpc>
                <a:spcPct val="100000"/>
              </a:lnSpc>
              <a:spcBef>
                <a:spcPct val="0"/>
              </a:spcBef>
            </a:pPr>
            <a:r>
              <a:rPr lang="zh-CN" altLang="en-US" sz="2400" b="1">
                <a:solidFill>
                  <a:srgbClr val="1D41D5"/>
                </a:solidFill>
                <a:latin typeface="微软雅黑" panose="020b0503020204020204" charset="-122"/>
                <a:ea typeface="微软雅黑" panose="020b0503020204020204" charset="-122"/>
                <a:cs typeface="+mn-cs"/>
                <a:sym typeface="+mn-ea"/>
              </a:rPr>
              <a:t>地主阶级占有绝大部分劳动成果</a:t>
            </a:r>
          </a:p>
        </p:txBody>
      </p:sp>
      <p:sp>
        <p:nvSpPr>
          <p:cNvPr id="18466" name="Text Box 35"/>
          <p:cNvSpPr txBox="1">
            <a:spLocks noChangeArrowheads="1"/>
          </p:cNvSpPr>
          <p:nvPr/>
        </p:nvSpPr>
        <p:spPr bwMode="auto">
          <a:xfrm>
            <a:off x="5488940" y="5182553"/>
            <a:ext cx="1765300" cy="829945"/>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0" algn="ctr">
              <a:spcBef>
                <a:spcPct val="0"/>
              </a:spcBef>
            </a:pPr>
            <a:r>
              <a:rPr lang="zh-CN" altLang="en-US" sz="2400" b="1">
                <a:solidFill>
                  <a:srgbClr val="1D41D5"/>
                </a:solidFill>
                <a:latin typeface="微软雅黑" panose="020b0503020204020204" charset="-122"/>
                <a:ea typeface="微软雅黑" panose="020b0503020204020204" charset="-122"/>
                <a:cs typeface="+mn-cs"/>
                <a:sym typeface="+mn-ea"/>
              </a:rPr>
              <a:t>农民自己占有劳动成果</a:t>
            </a:r>
          </a:p>
        </p:txBody>
      </p:sp>
      <p:sp>
        <p:nvSpPr>
          <p:cNvPr id="18467" name="Text Box 36"/>
          <p:cNvSpPr txBox="1">
            <a:spLocks noChangeArrowheads="1"/>
          </p:cNvSpPr>
          <p:nvPr/>
        </p:nvSpPr>
        <p:spPr bwMode="auto">
          <a:xfrm>
            <a:off x="7773353" y="2822258"/>
            <a:ext cx="733425" cy="2676525"/>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0" algn="ctr">
              <a:spcBef>
                <a:spcPct val="50000"/>
              </a:spcBef>
            </a:pPr>
            <a:r>
              <a:rPr lang="zh-CN" altLang="en-US" sz="2400" b="1">
                <a:solidFill>
                  <a:srgbClr val="1D41D5"/>
                </a:solidFill>
                <a:latin typeface="微软雅黑" panose="020b0503020204020204" charset="-122"/>
                <a:ea typeface="微软雅黑" panose="020b0503020204020204" charset="-122"/>
                <a:cs typeface="+mn-cs"/>
                <a:sym typeface="+mn-ea"/>
              </a:rPr>
              <a:t>土地归私人所有</a:t>
            </a:r>
          </a:p>
        </p:txBody>
      </p:sp>
      <p:sp>
        <p:nvSpPr>
          <p:cNvPr id="14371" name="Text Box 37"/>
          <p:cNvSpPr txBox="1">
            <a:spLocks noChangeArrowheads="1"/>
          </p:cNvSpPr>
          <p:nvPr/>
        </p:nvSpPr>
        <p:spPr bwMode="auto">
          <a:xfrm>
            <a:off x="3706813" y="1770063"/>
            <a:ext cx="1706562" cy="460375"/>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0" algn="l">
              <a:spcBef>
                <a:spcPct val="50000"/>
              </a:spcBef>
            </a:pPr>
            <a:r>
              <a:rPr lang="zh-CN" altLang="en-US" sz="2400" b="1">
                <a:latin typeface="微软雅黑" panose="020b0503020204020204" charset="-122"/>
                <a:ea typeface="微软雅黑" panose="020b0503020204020204" charset="-122"/>
                <a:cs typeface="+mn-cs"/>
                <a:sym typeface="+mn-ea"/>
              </a:rPr>
              <a:t>  不同点</a:t>
            </a:r>
          </a:p>
        </p:txBody>
      </p:sp>
      <p:sp>
        <p:nvSpPr>
          <p:cNvPr id="14372" name="Text Box 38"/>
          <p:cNvSpPr txBox="1">
            <a:spLocks noChangeArrowheads="1"/>
          </p:cNvSpPr>
          <p:nvPr/>
        </p:nvSpPr>
        <p:spPr bwMode="auto">
          <a:xfrm>
            <a:off x="7565390" y="1809433"/>
            <a:ext cx="1552575" cy="460375"/>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0" algn="l">
              <a:spcBef>
                <a:spcPct val="50000"/>
              </a:spcBef>
            </a:pPr>
            <a:r>
              <a:rPr lang="zh-CN" altLang="en-US" sz="2400" b="1">
                <a:latin typeface="微软雅黑" panose="020b0503020204020204" charset="-122"/>
                <a:ea typeface="微软雅黑" panose="020b0503020204020204" charset="-122"/>
                <a:cs typeface="+mn-cs"/>
                <a:sym typeface="+mn-ea"/>
              </a:rPr>
              <a:t>相同点</a:t>
            </a:r>
          </a:p>
        </p:txBody>
      </p:sp>
      <p:sp>
        <p:nvSpPr>
          <p:cNvPr id="14373" name="Text Box 39"/>
          <p:cNvSpPr txBox="1">
            <a:spLocks noChangeArrowheads="1"/>
          </p:cNvSpPr>
          <p:nvPr/>
        </p:nvSpPr>
        <p:spPr bwMode="auto">
          <a:xfrm>
            <a:off x="1840230" y="2474595"/>
            <a:ext cx="1524000" cy="1014730"/>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0" algn="ctr" fontAlgn="auto">
              <a:lnSpc>
                <a:spcPct val="125000"/>
              </a:lnSpc>
              <a:spcBef>
                <a:spcPct val="0"/>
              </a:spcBef>
            </a:pPr>
            <a:r>
              <a:rPr lang="zh-CN" altLang="en-US" sz="2400" b="1">
                <a:latin typeface="微软雅黑" panose="020b0503020204020204" charset="-122"/>
                <a:ea typeface="微软雅黑" panose="020b0503020204020204" charset="-122"/>
                <a:cs typeface="+mn-cs"/>
                <a:sym typeface="+mn-ea"/>
              </a:rPr>
              <a:t>土地</a:t>
            </a:r>
          </a:p>
          <a:p>
            <a:pPr lvl="0" algn="ctr" fontAlgn="auto">
              <a:lnSpc>
                <a:spcPct val="125000"/>
              </a:lnSpc>
              <a:spcBef>
                <a:spcPct val="0"/>
              </a:spcBef>
            </a:pPr>
            <a:r>
              <a:rPr lang="zh-CN" altLang="en-US" sz="2400" b="1">
                <a:latin typeface="微软雅黑" panose="020b0503020204020204" charset="-122"/>
                <a:ea typeface="微软雅黑" panose="020b0503020204020204" charset="-122"/>
                <a:cs typeface="+mn-cs"/>
                <a:sym typeface="+mn-ea"/>
              </a:rPr>
              <a:t>占有者</a:t>
            </a:r>
          </a:p>
        </p:txBody>
      </p:sp>
      <p:sp>
        <p:nvSpPr>
          <p:cNvPr id="14374" name="Text Box 40"/>
          <p:cNvSpPr txBox="1">
            <a:spLocks noChangeArrowheads="1"/>
          </p:cNvSpPr>
          <p:nvPr/>
        </p:nvSpPr>
        <p:spPr bwMode="auto">
          <a:xfrm>
            <a:off x="856615" y="2208530"/>
            <a:ext cx="629285" cy="953135"/>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800" b="1">
                <a:latin typeface="微软雅黑" panose="020b0503020204020204" charset="-122"/>
                <a:ea typeface="微软雅黑" panose="020b0503020204020204" charset="-122"/>
                <a:cs typeface="+mn-cs"/>
              </a:rPr>
              <a:t>类别</a:t>
            </a:r>
          </a:p>
        </p:txBody>
      </p:sp>
      <p:sp>
        <p:nvSpPr>
          <p:cNvPr id="14376" name="Text Box 42"/>
          <p:cNvSpPr txBox="1">
            <a:spLocks noChangeArrowheads="1"/>
          </p:cNvSpPr>
          <p:nvPr/>
        </p:nvSpPr>
        <p:spPr bwMode="auto">
          <a:xfrm>
            <a:off x="3367723" y="2523173"/>
            <a:ext cx="1889125" cy="1014730"/>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0" algn="ctr">
              <a:spcBef>
                <a:spcPct val="50000"/>
              </a:spcBef>
            </a:pPr>
            <a:r>
              <a:rPr lang="zh-CN" altLang="en-US" sz="2400" b="1">
                <a:latin typeface="微软雅黑" panose="020b0503020204020204" charset="-122"/>
                <a:ea typeface="微软雅黑" panose="020b0503020204020204" charset="-122"/>
                <a:cs typeface="+mn-cs"/>
                <a:sym typeface="+mn-ea"/>
              </a:rPr>
              <a:t>地主阶级</a:t>
            </a:r>
          </a:p>
          <a:p>
            <a:pPr lvl="0" algn="ctr">
              <a:spcBef>
                <a:spcPct val="50000"/>
              </a:spcBef>
            </a:pPr>
            <a:r>
              <a:rPr lang="zh-CN" altLang="en-US" sz="2400" b="1">
                <a:latin typeface="微软雅黑" panose="020b0503020204020204" charset="-122"/>
                <a:ea typeface="微软雅黑" panose="020b0503020204020204" charset="-122"/>
                <a:cs typeface="+mn-cs"/>
                <a:sym typeface="+mn-ea"/>
              </a:rPr>
              <a:t>与农民关系</a:t>
            </a:r>
          </a:p>
        </p:txBody>
      </p:sp>
      <p:sp>
        <p:nvSpPr>
          <p:cNvPr id="14377" name="文本框 18474"/>
          <p:cNvSpPr txBox="1">
            <a:spLocks noChangeArrowheads="1"/>
          </p:cNvSpPr>
          <p:nvPr/>
        </p:nvSpPr>
        <p:spPr bwMode="auto">
          <a:xfrm>
            <a:off x="-118745" y="3894455"/>
            <a:ext cx="2636520" cy="1476375"/>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0" algn="ctr">
              <a:lnSpc>
                <a:spcPct val="125000"/>
              </a:lnSpc>
              <a:spcBef>
                <a:spcPct val="0"/>
              </a:spcBef>
            </a:pPr>
            <a:r>
              <a:rPr lang="zh-CN" altLang="en-US" sz="2400" b="1">
                <a:latin typeface="微软雅黑" panose="020b0503020204020204" charset="-122"/>
                <a:ea typeface="微软雅黑" panose="020b0503020204020204" charset="-122"/>
                <a:cs typeface="+mn-cs"/>
                <a:sym typeface="+mn-ea"/>
              </a:rPr>
              <a:t>封建土地   </a:t>
            </a:r>
          </a:p>
          <a:p>
            <a:pPr lvl="0" algn="ctr">
              <a:lnSpc>
                <a:spcPct val="125000"/>
              </a:lnSpc>
              <a:spcBef>
                <a:spcPct val="0"/>
              </a:spcBef>
            </a:pPr>
            <a:r>
              <a:rPr lang="zh-CN" altLang="en-US" sz="2400" b="1">
                <a:latin typeface="微软雅黑" panose="020b0503020204020204" charset="-122"/>
                <a:ea typeface="微软雅黑" panose="020b0503020204020204" charset="-122"/>
                <a:cs typeface="+mn-cs"/>
                <a:sym typeface="+mn-ea"/>
              </a:rPr>
              <a:t>  所有制</a:t>
            </a:r>
          </a:p>
          <a:p>
            <a:pPr lvl="0" algn="ctr">
              <a:lnSpc>
                <a:spcPct val="125000"/>
              </a:lnSpc>
              <a:spcBef>
                <a:spcPct val="0"/>
              </a:spcBef>
            </a:pPr>
            <a:endParaRPr lang="zh-CN" altLang="en-US" sz="2400" b="1">
              <a:latin typeface="微软雅黑" panose="020b0503020204020204" charset="-122"/>
              <a:ea typeface="微软雅黑" panose="020b0503020204020204" charset="-122"/>
              <a:cs typeface="+mn-cs"/>
              <a:sym typeface="+mn-ea"/>
            </a:endParaRPr>
          </a:p>
        </p:txBody>
      </p:sp>
      <p:sp>
        <p:nvSpPr>
          <p:cNvPr id="14378" name="文本框 18475"/>
          <p:cNvSpPr txBox="1">
            <a:spLocks noChangeArrowheads="1"/>
          </p:cNvSpPr>
          <p:nvPr/>
        </p:nvSpPr>
        <p:spPr bwMode="auto">
          <a:xfrm>
            <a:off x="33655" y="5090795"/>
            <a:ext cx="2275205" cy="1014730"/>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0" algn="ctr">
              <a:lnSpc>
                <a:spcPct val="125000"/>
              </a:lnSpc>
              <a:spcBef>
                <a:spcPct val="0"/>
              </a:spcBef>
            </a:pPr>
            <a:r>
              <a:rPr lang="zh-CN" altLang="en-US" sz="2400" b="1">
                <a:latin typeface="微软雅黑" panose="020b0503020204020204" charset="-122"/>
                <a:ea typeface="微软雅黑" panose="020b0503020204020204" charset="-122"/>
                <a:cs typeface="+mn-cs"/>
                <a:sym typeface="+mn-ea"/>
              </a:rPr>
              <a:t>农民土地</a:t>
            </a:r>
          </a:p>
          <a:p>
            <a:pPr lvl="0" algn="ctr">
              <a:lnSpc>
                <a:spcPct val="125000"/>
              </a:lnSpc>
              <a:spcBef>
                <a:spcPct val="0"/>
              </a:spcBef>
            </a:pPr>
            <a:r>
              <a:rPr lang="zh-CN" altLang="en-US" sz="2400" b="1">
                <a:latin typeface="微软雅黑" panose="020b0503020204020204" charset="-122"/>
                <a:ea typeface="微软雅黑" panose="020b0503020204020204" charset="-122"/>
                <a:cs typeface="+mn-cs"/>
                <a:sym typeface="+mn-ea"/>
              </a:rPr>
              <a:t>  所有制</a:t>
            </a:r>
          </a:p>
        </p:txBody>
      </p:sp>
      <p:sp>
        <p:nvSpPr>
          <p:cNvPr id="14379" name="文本框 14"/>
          <p:cNvSpPr>
            <a:spLocks noChangeArrowheads="1"/>
          </p:cNvSpPr>
          <p:nvPr/>
        </p:nvSpPr>
        <p:spPr bwMode="auto">
          <a:xfrm>
            <a:off x="1113790" y="935990"/>
            <a:ext cx="7073265" cy="460375"/>
          </a:xfrm>
          <a:prstGeom prst="rect">
            <a:avLst/>
          </a:prstGeom>
          <a:solidFill>
            <a:schemeClr val="bg2"/>
          </a:solidFill>
          <a:ln>
            <a:noFill/>
          </a:ln>
        </p:spPr>
        <p:style>
          <a:lnRef idx="3">
            <a:schemeClr val="lt1"/>
          </a:lnRef>
          <a:fillRef idx="1">
            <a:schemeClr val="accent2"/>
          </a:fillRef>
          <a:effectRef idx="1">
            <a:schemeClr val="accent2"/>
          </a:effectRef>
          <a:fontRef idx="minor">
            <a:schemeClr val="lt1"/>
          </a:fontRef>
        </p:style>
        <p:txBody>
          <a:bodyPr vertOverflow="overflow" horzOverflow="overflow" vert="horz" wrap="square" numCol="1" spcCol="0" rtlCol="0" fromWordArt="0" anchor="ctr" anchorCtr="0" forceAA="0" compatLnSpc="1">
            <a:spAutoFit/>
          </a:bodyPr>
          <a:lstStyle>
            <a:lvl1pPr>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0" algn="ctr" fontAlgn="base">
              <a:buFont typeface="Arial" panose="020b0604020202020204" pitchFamily="34" charset="0"/>
            </a:pPr>
            <a:r>
              <a:rPr lang="zh-CN" altLang="en-US" sz="2400" b="1">
                <a:latin typeface="微软雅黑" panose="020b0503020204020204" charset="-122"/>
                <a:ea typeface="微软雅黑" panose="020b0503020204020204" charset="-122"/>
                <a:cs typeface="+mn-cs"/>
                <a:sym typeface="+mn-ea"/>
              </a:rPr>
              <a:t>比较封建土地所有制和农民土地所有制的异同</a:t>
            </a:r>
          </a:p>
        </p:txBody>
      </p:sp>
      <p:sp>
        <p:nvSpPr>
          <p:cNvPr id="7" name="文本框 6"/>
          <p:cNvSpPr txBox="1"/>
          <p:nvPr/>
        </p:nvSpPr>
        <p:spPr>
          <a:xfrm>
            <a:off x="178435" y="135255"/>
            <a:ext cx="7417435" cy="521970"/>
          </a:xfrm>
          <a:prstGeom prst="rect">
            <a:avLst/>
          </a:prstGeom>
        </p:spPr>
        <p:style>
          <a:lnRef idx="1">
            <a:schemeClr val="accent1"/>
          </a:lnRef>
          <a:fillRef idx="3">
            <a:schemeClr val="accent1"/>
          </a:fillRef>
          <a:effectRef idx="2">
            <a:schemeClr val="accent1"/>
          </a:effectRef>
          <a:fontRef idx="minor">
            <a:schemeClr val="lt1"/>
          </a:fontRef>
        </p:style>
        <p:txBody>
          <a:bodyPr vertOverflow="overflow" horzOverflow="overflow" vert="horz" wrap="square" numCol="1" spcCol="0" rtlCol="0" fromWordArt="0" anchor="ctr" anchorCtr="0" forceAA="0" compatLnSpc="1">
            <a:spAutoFit/>
          </a:bodyPr>
          <a:lstStyle>
            <a:defPPr>
              <a:defRPr lang="zh-CN"/>
            </a:defPPr>
            <a:lvl1pPr algn="just">
              <a:defRPr kumimoji="1" sz="2800" b="1">
                <a:solidFill>
                  <a:srgbClr val="FFFF00"/>
                </a:solidFill>
                <a:latin typeface="楷体" panose="02010609060101010101" charset="-122"/>
                <a:ea typeface="楷体" panose="02010609060101010101" charset="-122"/>
                <a:cs typeface="楷体" panose="02010609060101010101"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lvl="0" algn="ctr">
              <a:defRPr/>
            </a:pPr>
            <a:r>
              <a:rPr lang="zh-CN" altLang="en-US" smtClean="0">
                <a:latin typeface="黑体" panose="02010609060101010101" charset="-122"/>
                <a:ea typeface="黑体" panose="02010609060101010101" charset="-122"/>
                <a:cs typeface="+mn-cs"/>
                <a:sym typeface="+mn-ea"/>
              </a:rPr>
              <a:t>一、《中华人民共和国土地改革法》的实施 </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461"/>
                                        </p:tgtEl>
                                        <p:attrNameLst>
                                          <p:attrName>style.visibility</p:attrName>
                                        </p:attrNameLst>
                                      </p:cBhvr>
                                      <p:to>
                                        <p:strVal val="visible"/>
                                      </p:to>
                                    </p:set>
                                    <p:animEffect transition="in" filter="blinds(horizontal)">
                                      <p:cBhvr>
                                        <p:cTn id="7" dur="500"/>
                                        <p:tgtEl>
                                          <p:spTgt spid="1846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462"/>
                                        </p:tgtEl>
                                        <p:attrNameLst>
                                          <p:attrName>style.visibility</p:attrName>
                                        </p:attrNameLst>
                                      </p:cBhvr>
                                      <p:to>
                                        <p:strVal val="visible"/>
                                      </p:to>
                                    </p:set>
                                    <p:animEffect transition="in" filter="blinds(horizontal)">
                                      <p:cBhvr>
                                        <p:cTn id="12" dur="500"/>
                                        <p:tgtEl>
                                          <p:spTgt spid="1846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8463"/>
                                        </p:tgtEl>
                                        <p:attrNameLst>
                                          <p:attrName>style.visibility</p:attrName>
                                        </p:attrNameLst>
                                      </p:cBhvr>
                                      <p:to>
                                        <p:strVal val="visible"/>
                                      </p:to>
                                    </p:set>
                                    <p:animEffect transition="in" filter="blinds(horizontal)">
                                      <p:cBhvr>
                                        <p:cTn id="17" dur="500"/>
                                        <p:tgtEl>
                                          <p:spTgt spid="1846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8464"/>
                                        </p:tgtEl>
                                        <p:attrNameLst>
                                          <p:attrName>style.visibility</p:attrName>
                                        </p:attrNameLst>
                                      </p:cBhvr>
                                      <p:to>
                                        <p:strVal val="visible"/>
                                      </p:to>
                                    </p:set>
                                    <p:animEffect transition="in" filter="blinds(horizontal)">
                                      <p:cBhvr>
                                        <p:cTn id="22" dur="500"/>
                                        <p:tgtEl>
                                          <p:spTgt spid="1846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8465"/>
                                        </p:tgtEl>
                                        <p:attrNameLst>
                                          <p:attrName>style.visibility</p:attrName>
                                        </p:attrNameLst>
                                      </p:cBhvr>
                                      <p:to>
                                        <p:strVal val="visible"/>
                                      </p:to>
                                    </p:set>
                                    <p:animEffect transition="in" filter="blinds(horizontal)">
                                      <p:cBhvr>
                                        <p:cTn id="27" dur="500"/>
                                        <p:tgtEl>
                                          <p:spTgt spid="1846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8466"/>
                                        </p:tgtEl>
                                        <p:attrNameLst>
                                          <p:attrName>style.visibility</p:attrName>
                                        </p:attrNameLst>
                                      </p:cBhvr>
                                      <p:to>
                                        <p:strVal val="visible"/>
                                      </p:to>
                                    </p:set>
                                    <p:animEffect transition="in" filter="blinds(horizontal)">
                                      <p:cBhvr>
                                        <p:cTn id="32" dur="500"/>
                                        <p:tgtEl>
                                          <p:spTgt spid="18466"/>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8467"/>
                                        </p:tgtEl>
                                        <p:attrNameLst>
                                          <p:attrName>style.visibility</p:attrName>
                                        </p:attrNameLst>
                                      </p:cBhvr>
                                      <p:to>
                                        <p:strVal val="visible"/>
                                      </p:to>
                                    </p:set>
                                    <p:animEffect transition="in" filter="blinds(horizontal)">
                                      <p:cBhvr>
                                        <p:cTn id="37" dur="500"/>
                                        <p:tgtEl>
                                          <p:spTgt spid="184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61" grpId="0"/>
      <p:bldP spid="18462" grpId="0"/>
      <p:bldP spid="18463" grpId="0"/>
      <p:bldP spid="18464" grpId="0"/>
      <p:bldP spid="18465" grpId="0"/>
      <p:bldP spid="18466" grpId="0"/>
      <p:bldP spid="18467" grpId="0"/>
    </p:bldLst>
  </p:timing>
</p:sld>
</file>

<file path=ppt/slides/slide1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16385" name="文本框 4103"/>
          <p:cNvSpPr txBox="1">
            <a:spLocks noChangeArrowheads="1"/>
          </p:cNvSpPr>
          <p:nvPr/>
        </p:nvSpPr>
        <p:spPr bwMode="auto">
          <a:xfrm>
            <a:off x="3514725" y="155575"/>
            <a:ext cx="2464435" cy="521970"/>
          </a:xfrm>
          <a:prstGeom prst="rect">
            <a:avLst/>
          </a:prstGeom>
        </p:spPr>
        <p:style>
          <a:lnRef idx="1">
            <a:schemeClr val="accent1"/>
          </a:lnRef>
          <a:fillRef idx="3">
            <a:schemeClr val="accent1"/>
          </a:fillRef>
          <a:effectRef idx="2">
            <a:schemeClr val="accent1"/>
          </a:effectRef>
          <a:fontRef idx="minor">
            <a:schemeClr val="lt1"/>
          </a:fontRef>
        </p:style>
        <p:txBody>
          <a:bodyPr vertOverflow="overflow" horzOverflow="overflow" vert="horz" wrap="square" lIns="91440" tIns="45720" rIns="91440" bIns="45720" numCol="1" spcCol="0" rtlCol="0" fromWordArt="0" anchor="ctr" anchorCtr="0" forceAA="0" compatLnSpc="1">
            <a:spAutoFit/>
          </a:bodyPr>
          <a:lstStyle>
            <a:defPPr>
              <a:defRPr lang="zh-CN"/>
            </a:defPPr>
            <a:lvl1pPr algn="just">
              <a:defRPr kumimoji="1" sz="2800" b="1">
                <a:solidFill>
                  <a:srgbClr val="FFFF00"/>
                </a:solidFill>
                <a:latin typeface="楷体" panose="02010609060101010101" charset="-122"/>
                <a:ea typeface="楷体" panose="02010609060101010101" charset="-122"/>
                <a:cs typeface="楷体" panose="02010609060101010101"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lvl="0" algn="ctr">
              <a:defRPr/>
            </a:pPr>
            <a:r>
              <a:rPr lang="zh-CN" altLang="en-US" smtClean="0">
                <a:latin typeface="黑体" panose="02010609060101010101" charset="-122"/>
                <a:ea typeface="黑体" panose="02010609060101010101" charset="-122"/>
                <a:cs typeface="+mn-cs"/>
                <a:sym typeface="+mn-ea"/>
              </a:rPr>
              <a:t>课堂小结</a:t>
            </a:r>
          </a:p>
        </p:txBody>
      </p:sp>
      <p:sp>
        <p:nvSpPr>
          <p:cNvPr id="8" name="矩形 7"/>
          <p:cNvSpPr/>
          <p:nvPr/>
        </p:nvSpPr>
        <p:spPr bwMode="auto">
          <a:xfrm>
            <a:off x="615950" y="2376170"/>
            <a:ext cx="595630" cy="2306955"/>
          </a:xfrm>
          <a:prstGeom prst="rect">
            <a:avLst/>
          </a:prstGeom>
          <a:noFill/>
        </p:spPr>
        <p:txBody>
          <a:bodyPr wrap="square" lIns="91440" tIns="45720" rIns="91440" bIns="45720" rtlCol="0" anchor="t">
            <a:spAutoFit/>
          </a:bodyPr>
          <a:lstStyle/>
          <a:p>
            <a:pPr lvl="0" indent="0" algn="just">
              <a:lnSpc>
                <a:spcPct val="150000"/>
              </a:lnSpc>
              <a:spcBef>
                <a:spcPct val="0"/>
              </a:spcBef>
              <a:buFont typeface="+mj-lt"/>
              <a:buNone/>
            </a:pPr>
            <a:r>
              <a:rPr lang="en-US" altLang="zh-CN" sz="24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土 地 改 革</a:t>
            </a:r>
          </a:p>
        </p:txBody>
      </p:sp>
      <p:sp>
        <p:nvSpPr>
          <p:cNvPr id="9" name="矩形 8"/>
          <p:cNvSpPr/>
          <p:nvPr/>
        </p:nvSpPr>
        <p:spPr bwMode="auto">
          <a:xfrm>
            <a:off x="1697355" y="1510665"/>
            <a:ext cx="1676400" cy="460375"/>
          </a:xfrm>
          <a:prstGeom prst="rect">
            <a:avLst/>
          </a:prstGeom>
          <a:noFill/>
        </p:spPr>
        <p:txBody>
          <a:bodyPr wrap="square" lIns="91440" tIns="45720" rIns="91440" bIns="45720" rtlCol="0" anchor="t">
            <a:spAutoFit/>
          </a:bodyPr>
          <a:lstStyle/>
          <a:p>
            <a:pPr lvl="0" algn="just" fontAlgn="auto">
              <a:lnSpc>
                <a:spcPct val="100000"/>
              </a:lnSpc>
              <a:spcBef>
                <a:spcPct val="0"/>
              </a:spcBef>
              <a:buFont typeface="+mj-lt"/>
            </a:pPr>
            <a:r>
              <a:rPr lang="en-US" altLang="zh-CN"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原因</a:t>
            </a:r>
            <a:r>
              <a:rPr lang="zh-CN" altLang="en-US"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a:t>
            </a:r>
          </a:p>
        </p:txBody>
      </p:sp>
      <p:sp>
        <p:nvSpPr>
          <p:cNvPr id="10" name="矩形 9"/>
          <p:cNvSpPr/>
          <p:nvPr/>
        </p:nvSpPr>
        <p:spPr bwMode="auto">
          <a:xfrm>
            <a:off x="1697355" y="2376170"/>
            <a:ext cx="1593850" cy="460375"/>
          </a:xfrm>
          <a:prstGeom prst="rect">
            <a:avLst/>
          </a:prstGeom>
          <a:noFill/>
        </p:spPr>
        <p:txBody>
          <a:bodyPr wrap="square" lIns="91440" tIns="45720" rIns="91440" bIns="45720" rtlCol="0" anchor="t">
            <a:spAutoFit/>
          </a:bodyPr>
          <a:lstStyle/>
          <a:p>
            <a:pPr lvl="0" algn="just">
              <a:spcBef>
                <a:spcPct val="0"/>
              </a:spcBef>
              <a:buFont typeface="+mj-lt"/>
            </a:pPr>
            <a:r>
              <a:rPr lang="en-US" altLang="zh-CN"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时间</a:t>
            </a:r>
            <a:r>
              <a:rPr lang="zh-CN" altLang="en-US"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a:t>
            </a:r>
          </a:p>
        </p:txBody>
      </p:sp>
      <p:sp>
        <p:nvSpPr>
          <p:cNvPr id="11" name="矩形 10"/>
          <p:cNvSpPr/>
          <p:nvPr/>
        </p:nvSpPr>
        <p:spPr bwMode="auto">
          <a:xfrm>
            <a:off x="1697355" y="3242310"/>
            <a:ext cx="3340735" cy="460375"/>
          </a:xfrm>
          <a:prstGeom prst="rect">
            <a:avLst/>
          </a:prstGeom>
          <a:noFill/>
        </p:spPr>
        <p:txBody>
          <a:bodyPr wrap="square" lIns="91440" tIns="45720" rIns="91440" bIns="45720" rtlCol="0" anchor="t">
            <a:spAutoFit/>
          </a:bodyPr>
          <a:lstStyle/>
          <a:p>
            <a:pPr lvl="0" algn="just">
              <a:spcBef>
                <a:spcPct val="0"/>
              </a:spcBef>
              <a:buFont typeface="+mj-lt"/>
            </a:pPr>
            <a:r>
              <a:rPr lang="en-US" altLang="zh-CN"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法律依据</a:t>
            </a:r>
            <a:r>
              <a:rPr lang="zh-CN" altLang="en-US"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a:t>
            </a:r>
          </a:p>
        </p:txBody>
      </p:sp>
      <p:sp>
        <p:nvSpPr>
          <p:cNvPr id="13" name="矩形 12"/>
          <p:cNvSpPr/>
          <p:nvPr/>
        </p:nvSpPr>
        <p:spPr bwMode="auto">
          <a:xfrm>
            <a:off x="1770380" y="4178300"/>
            <a:ext cx="1530985" cy="460375"/>
          </a:xfrm>
          <a:prstGeom prst="rect">
            <a:avLst/>
          </a:prstGeom>
          <a:noFill/>
        </p:spPr>
        <p:txBody>
          <a:bodyPr wrap="square" lIns="91440" tIns="45720" rIns="91440" bIns="45720" rtlCol="0" anchor="t">
            <a:spAutoFit/>
          </a:bodyPr>
          <a:lstStyle/>
          <a:p>
            <a:pPr lvl="0" algn="just">
              <a:spcBef>
                <a:spcPct val="0"/>
              </a:spcBef>
              <a:buFont typeface="+mj-lt"/>
            </a:pPr>
            <a:r>
              <a:rPr lang="en-US" altLang="zh-CN"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内容</a:t>
            </a:r>
            <a:r>
              <a:rPr lang="zh-CN" altLang="en-US"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a:t>
            </a:r>
          </a:p>
        </p:txBody>
      </p:sp>
      <p:sp>
        <p:nvSpPr>
          <p:cNvPr id="14" name="矩形 13"/>
          <p:cNvSpPr/>
          <p:nvPr/>
        </p:nvSpPr>
        <p:spPr bwMode="auto">
          <a:xfrm>
            <a:off x="1697355" y="5130165"/>
            <a:ext cx="1453515" cy="460375"/>
          </a:xfrm>
          <a:prstGeom prst="rect">
            <a:avLst/>
          </a:prstGeom>
          <a:noFill/>
        </p:spPr>
        <p:txBody>
          <a:bodyPr wrap="square" lIns="91440" tIns="45720" rIns="91440" bIns="45720" rtlCol="0" anchor="t">
            <a:spAutoFit/>
          </a:bodyPr>
          <a:lstStyle/>
          <a:p>
            <a:pPr lvl="0" algn="just">
              <a:spcBef>
                <a:spcPct val="0"/>
              </a:spcBef>
              <a:buFont typeface="+mj-lt"/>
            </a:pPr>
            <a:r>
              <a:rPr lang="en-US" altLang="zh-CN"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意义</a:t>
            </a:r>
            <a:r>
              <a:rPr lang="zh-CN" altLang="en-US"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a:t>
            </a:r>
          </a:p>
        </p:txBody>
      </p:sp>
      <p:sp>
        <p:nvSpPr>
          <p:cNvPr id="17" name="矩形 16"/>
          <p:cNvSpPr/>
          <p:nvPr/>
        </p:nvSpPr>
        <p:spPr bwMode="auto">
          <a:xfrm>
            <a:off x="2561590" y="1510665"/>
            <a:ext cx="6804025" cy="460375"/>
          </a:xfrm>
          <a:prstGeom prst="rect">
            <a:avLst/>
          </a:prstGeom>
          <a:noFill/>
        </p:spPr>
        <p:txBody>
          <a:bodyPr wrap="square" lIns="91440" tIns="45720" rIns="91440" bIns="45720" rtlCol="0" anchor="t">
            <a:spAutoFit/>
          </a:bodyPr>
          <a:lstStyle/>
          <a:p>
            <a:pPr lvl="0" algn="just">
              <a:spcBef>
                <a:spcPct val="0"/>
              </a:spcBef>
              <a:buFont typeface="+mj-lt"/>
            </a:pPr>
            <a:r>
              <a:rPr lang="en-US" altLang="zh-CN"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封建土地制度阻碍经济发展</a:t>
            </a:r>
          </a:p>
        </p:txBody>
      </p:sp>
      <p:sp>
        <p:nvSpPr>
          <p:cNvPr id="18" name="文本框 17"/>
          <p:cNvSpPr txBox="1"/>
          <p:nvPr/>
        </p:nvSpPr>
        <p:spPr>
          <a:xfrm>
            <a:off x="2561590" y="2376170"/>
            <a:ext cx="2330450" cy="460375"/>
          </a:xfrm>
          <a:prstGeom prst="rect">
            <a:avLst/>
          </a:prstGeom>
          <a:noFill/>
        </p:spPr>
        <p:txBody>
          <a:bodyPr wrap="none" rtlCol="0">
            <a:spAutoFit/>
          </a:bodyPr>
          <a:lstStyle/>
          <a:p>
            <a:pPr algn="l"/>
            <a:r>
              <a:rPr lang="en-US" sz="2400" b="1">
                <a:solidFill>
                  <a:schemeClr val="tx1"/>
                </a:solidFill>
                <a:latin typeface="宋体" panose="02010600030101010101" pitchFamily="2" charset="-122"/>
                <a:ea typeface="宋体" panose="02010600030101010101" pitchFamily="2" charset="-122"/>
                <a:cs typeface="宋体" panose="02010600030101010101" pitchFamily="2" charset="-122"/>
                <a:sym typeface="Arial" panose="020b0604020202020204" pitchFamily="34" charset="0"/>
              </a:rPr>
              <a:t>1950—1952</a:t>
            </a: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sym typeface="Arial" panose="020b0604020202020204" pitchFamily="34" charset="0"/>
              </a:rPr>
              <a:t>年底</a:t>
            </a:r>
          </a:p>
        </p:txBody>
      </p:sp>
      <p:sp>
        <p:nvSpPr>
          <p:cNvPr id="19" name="文本框 18"/>
          <p:cNvSpPr txBox="1"/>
          <p:nvPr/>
        </p:nvSpPr>
        <p:spPr>
          <a:xfrm>
            <a:off x="3150870" y="3242310"/>
            <a:ext cx="4467860" cy="460375"/>
          </a:xfrm>
          <a:prstGeom prst="rect">
            <a:avLst/>
          </a:prstGeom>
          <a:noFill/>
        </p:spPr>
        <p:txBody>
          <a:bodyPr wrap="none" rtlCol="0">
            <a:spAutoFit/>
          </a:bodyPr>
          <a:lstStyle/>
          <a:p>
            <a:pPr algn="l"/>
            <a:r>
              <a:rPr lang="zh-CN" altLang="da-DK" sz="2400" b="1">
                <a:solidFill>
                  <a:schemeClr val="tx1"/>
                </a:solidFill>
                <a:latin typeface="宋体" panose="02010600030101010101" pitchFamily="2" charset="-122"/>
                <a:ea typeface="宋体" panose="02010600030101010101" pitchFamily="2" charset="-122"/>
                <a:cs typeface="黑体" panose="02010609060101010101" charset="-122"/>
                <a:sym typeface="Arial" panose="020b0604020202020204" pitchFamily="34" charset="0"/>
              </a:rPr>
              <a:t>《中华人民共和国土地改革法》</a:t>
            </a:r>
          </a:p>
        </p:txBody>
      </p:sp>
      <p:sp>
        <p:nvSpPr>
          <p:cNvPr id="20" name="文本框 19"/>
          <p:cNvSpPr txBox="1"/>
          <p:nvPr/>
        </p:nvSpPr>
        <p:spPr>
          <a:xfrm>
            <a:off x="2741295" y="4178300"/>
            <a:ext cx="3243580" cy="460375"/>
          </a:xfrm>
          <a:prstGeom prst="rect">
            <a:avLst/>
          </a:prstGeom>
          <a:noFill/>
        </p:spPr>
        <p:txBody>
          <a:bodyPr wrap="none" rtlCol="0">
            <a:spAutoFit/>
          </a:bodyPr>
          <a:lstStyle/>
          <a:p>
            <a:pPr algn="l"/>
            <a:r>
              <a:rPr lang="zh-CN" altLang="da-DK" sz="2400" b="1">
                <a:solidFill>
                  <a:schemeClr val="tx1"/>
                </a:solidFill>
                <a:latin typeface="宋体" panose="02010600030101010101" pitchFamily="2" charset="-122"/>
                <a:ea typeface="宋体" panose="02010600030101010101" pitchFamily="2" charset="-122"/>
                <a:cs typeface="黑体" panose="02010609060101010101" charset="-122"/>
                <a:sym typeface="Arial" panose="020b0604020202020204" pitchFamily="34" charset="0"/>
              </a:rPr>
              <a:t>实行农民的土地所有制</a:t>
            </a:r>
          </a:p>
        </p:txBody>
      </p:sp>
      <p:sp>
        <p:nvSpPr>
          <p:cNvPr id="21" name="文本框 20"/>
          <p:cNvSpPr txBox="1"/>
          <p:nvPr/>
        </p:nvSpPr>
        <p:spPr>
          <a:xfrm>
            <a:off x="2561590" y="5130165"/>
            <a:ext cx="6304280" cy="460375"/>
          </a:xfrm>
          <a:prstGeom prst="rect">
            <a:avLst/>
          </a:prstGeom>
          <a:noFill/>
        </p:spPr>
        <p:txBody>
          <a:bodyPr wrap="none" rtlCol="0" anchor="t">
            <a:spAutoFit/>
          </a:bodyPr>
          <a:lstStyle/>
          <a:p>
            <a:r>
              <a:rPr lang="zh-CN" altLang="en-US" sz="2400" b="1">
                <a:solidFill>
                  <a:schemeClr val="tx1"/>
                </a:solidFill>
                <a:latin typeface="宋体" panose="02010600030101010101" pitchFamily="2" charset="-122"/>
                <a:ea typeface="宋体" panose="02010600030101010101" pitchFamily="2" charset="-122"/>
                <a:cs typeface="黑体" panose="02010609060101010101" charset="-122"/>
                <a:sym typeface="Arial" panose="020b0604020202020204" pitchFamily="34" charset="0"/>
              </a:rPr>
              <a:t>彻底摧毁了封建土地制度，解放了农村生产力</a:t>
            </a:r>
          </a:p>
        </p:txBody>
      </p:sp>
      <p:sp>
        <p:nvSpPr>
          <p:cNvPr id="22" name="左大括号 21"/>
          <p:cNvSpPr/>
          <p:nvPr/>
        </p:nvSpPr>
        <p:spPr>
          <a:xfrm>
            <a:off x="1159510" y="1657350"/>
            <a:ext cx="512445" cy="3805555"/>
          </a:xfrm>
          <a:prstGeom prst="leftBrace">
            <a:avLst>
              <a:gd name="adj1" fmla="val 43839"/>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Tree>
  </p:cSld>
  <p:clrMapOvr>
    <a:masterClrMapping/>
  </p:clrMapOvr>
  <p:transition spd="slow">
    <p:zoom dir="in"/>
  </p:transition>
  <p:timing/>
</p:sld>
</file>

<file path=ppt/slides/slide1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17409" name="文本框 1"/>
          <p:cNvSpPr>
            <a:spLocks noChangeArrowheads="1"/>
          </p:cNvSpPr>
          <p:nvPr/>
        </p:nvSpPr>
        <p:spPr bwMode="auto">
          <a:xfrm>
            <a:off x="390525" y="790575"/>
            <a:ext cx="8501063" cy="5631180"/>
          </a:xfrm>
          <a:prstGeom prst="rect">
            <a:avLst/>
          </a:prstGeom>
          <a:noFill/>
        </p:spPr>
        <p:txBody>
          <a:bodyPr wrap="square" lIns="91440" tIns="45720" rIns="91440" bIns="45720" rtlCol="0" anchor="t">
            <a:spAutoFit/>
          </a:bodyPr>
          <a:lstStyle/>
          <a:p>
            <a:pPr lvl="0" algn="just">
              <a:lnSpc>
                <a:spcPct val="150000"/>
              </a:lnSpc>
              <a:spcBef>
                <a:spcPct val="0"/>
              </a:spcBef>
              <a:buFont typeface="+mj-lt"/>
            </a:pPr>
            <a:r>
              <a:rPr lang="en-US" altLang="zh-CN" sz="2400" b="1" smtClean="0">
                <a:latin typeface="Heiti SC Light"/>
                <a:ea typeface="Heiti SC Light"/>
                <a:cs typeface="Heiti SC Light"/>
                <a:sym typeface="+mn-ea"/>
              </a:rPr>
              <a:t>1.下表是新中国成立前，中国农村的土地占有状况。为改变这种状况，中央人民政府于1950 年6月颁布了</a:t>
            </a:r>
          </a:p>
          <a:p>
            <a:pPr lvl="0" algn="just">
              <a:lnSpc>
                <a:spcPct val="150000"/>
              </a:lnSpc>
              <a:spcBef>
                <a:spcPct val="0"/>
              </a:spcBef>
              <a:buFont typeface="+mj-lt"/>
            </a:pPr>
            <a:r>
              <a:rPr lang="en-US" altLang="zh-CN" sz="2400" b="1" smtClean="0">
                <a:latin typeface="Heiti SC Light"/>
                <a:ea typeface="Heiti SC Light"/>
                <a:cs typeface="Heiti SC Light"/>
                <a:sym typeface="+mn-ea"/>
              </a:rPr>
              <a:t> </a:t>
            </a:r>
          </a:p>
          <a:p>
            <a:pPr lvl="0" algn="just">
              <a:lnSpc>
                <a:spcPct val="150000"/>
              </a:lnSpc>
              <a:spcBef>
                <a:spcPct val="0"/>
              </a:spcBef>
              <a:buFont typeface="+mj-lt"/>
            </a:pPr>
            <a:endParaRPr lang="en-US" altLang="zh-CN" sz="2400" b="1" smtClean="0">
              <a:latin typeface="Heiti SC Light"/>
              <a:ea typeface="Heiti SC Light"/>
              <a:cs typeface="Heiti SC Light"/>
              <a:sym typeface="+mn-ea"/>
            </a:endParaRPr>
          </a:p>
          <a:p>
            <a:pPr lvl="0" algn="just">
              <a:lnSpc>
                <a:spcPct val="150000"/>
              </a:lnSpc>
              <a:spcBef>
                <a:spcPct val="0"/>
              </a:spcBef>
              <a:buFont typeface="+mj-lt"/>
            </a:pPr>
            <a:endParaRPr lang="en-US" altLang="zh-CN" sz="2400" b="1" smtClean="0">
              <a:latin typeface="Heiti SC Light"/>
              <a:ea typeface="Heiti SC Light"/>
              <a:cs typeface="Heiti SC Light"/>
              <a:sym typeface="+mn-ea"/>
            </a:endParaRPr>
          </a:p>
          <a:p>
            <a:pPr lvl="0" algn="just">
              <a:lnSpc>
                <a:spcPct val="150000"/>
              </a:lnSpc>
              <a:spcBef>
                <a:spcPct val="0"/>
              </a:spcBef>
              <a:buFont typeface="+mj-lt"/>
            </a:pPr>
            <a:endParaRPr lang="en-US" altLang="zh-CN" sz="2400" b="1" smtClean="0">
              <a:latin typeface="Heiti SC Light"/>
              <a:ea typeface="Heiti SC Light"/>
              <a:cs typeface="Heiti SC Light"/>
              <a:sym typeface="+mn-ea"/>
            </a:endParaRPr>
          </a:p>
          <a:p>
            <a:pPr lvl="0" algn="just">
              <a:lnSpc>
                <a:spcPct val="150000"/>
              </a:lnSpc>
              <a:spcBef>
                <a:spcPct val="0"/>
              </a:spcBef>
              <a:buFont typeface="+mj-lt"/>
            </a:pPr>
            <a:r>
              <a:rPr lang="en-US" altLang="zh-CN" sz="2400" b="1" smtClean="0">
                <a:latin typeface="Heiti SC Light"/>
                <a:ea typeface="Heiti SC Light"/>
                <a:cs typeface="Heiti SC Light"/>
                <a:sym typeface="+mn-ea"/>
              </a:rPr>
              <a:t>A.《中华人民政治协商会议共同纲领》</a:t>
            </a:r>
          </a:p>
          <a:p>
            <a:pPr lvl="0" algn="just">
              <a:lnSpc>
                <a:spcPct val="150000"/>
              </a:lnSpc>
              <a:spcBef>
                <a:spcPct val="0"/>
              </a:spcBef>
              <a:buFont typeface="+mj-lt"/>
            </a:pPr>
            <a:r>
              <a:rPr lang="en-US" altLang="zh-CN" sz="2400" b="1" smtClean="0">
                <a:latin typeface="Heiti SC Light"/>
                <a:ea typeface="Heiti SC Light"/>
                <a:cs typeface="Heiti SC Light"/>
                <a:sym typeface="+mn-ea"/>
              </a:rPr>
              <a:t>B.《中华人民共和国民族区域自治实施纲要》</a:t>
            </a:r>
          </a:p>
          <a:p>
            <a:pPr lvl="0" algn="just">
              <a:lnSpc>
                <a:spcPct val="150000"/>
              </a:lnSpc>
              <a:spcBef>
                <a:spcPct val="0"/>
              </a:spcBef>
              <a:buFont typeface="+mj-lt"/>
            </a:pPr>
            <a:r>
              <a:rPr lang="en-US" altLang="zh-CN" sz="2400" b="1" smtClean="0">
                <a:latin typeface="Heiti SC Light"/>
                <a:ea typeface="Heiti SC Light"/>
                <a:cs typeface="Heiti SC Light"/>
                <a:sym typeface="+mn-ea"/>
              </a:rPr>
              <a:t>C.《中华人民共和国土地改革法》</a:t>
            </a:r>
          </a:p>
          <a:p>
            <a:pPr lvl="0" algn="just">
              <a:lnSpc>
                <a:spcPct val="150000"/>
              </a:lnSpc>
              <a:spcBef>
                <a:spcPct val="0"/>
              </a:spcBef>
              <a:buFont typeface="+mj-lt"/>
            </a:pPr>
            <a:r>
              <a:rPr lang="en-US" altLang="zh-CN" sz="2400" b="1" smtClean="0">
                <a:latin typeface="Heiti SC Light"/>
                <a:ea typeface="Heiti SC Light"/>
                <a:cs typeface="Heiti SC Light"/>
                <a:sym typeface="+mn-ea"/>
              </a:rPr>
              <a:t>D.《中华人民共和国宪法》</a:t>
            </a:r>
          </a:p>
        </p:txBody>
      </p:sp>
      <p:graphicFrame>
        <p:nvGraphicFramePr>
          <p:cNvPr id="3" name="表格 2"/>
          <p:cNvGraphicFramePr>
            <a:graphicFrameLocks noGrp="1"/>
          </p:cNvGraphicFramePr>
          <p:nvPr/>
        </p:nvGraphicFramePr>
        <p:xfrm>
          <a:off x="390525" y="2052955"/>
          <a:ext cx="8500745" cy="2113455"/>
        </p:xfrm>
        <a:graphic>
          <a:graphicData uri="http://schemas.openxmlformats.org/drawingml/2006/table">
            <a:tbl>
              <a:tblPr firstRow="1" bandRow="1">
                <a:tableStyleId>{5C22544A-7EE6-4342-B048-85BDC9FD1C3A}</a:tableStyleId>
              </a:tblPr>
              <a:tblGrid>
                <a:gridCol w="2725420"/>
                <a:gridCol w="2338705"/>
                <a:gridCol w="3436620"/>
              </a:tblGrid>
              <a:tr h="924719">
                <a:tc>
                  <a:txBody>
                    <a:bodyPr vert="horz" wrap="square"/>
                    <a:lstStyle/>
                    <a:p>
                      <a:pPr algn="ctr">
                        <a:buNone/>
                      </a:pPr>
                      <a:r>
                        <a:rPr lang="zh-CN" altLang="en-US" sz="2400" b="1">
                          <a:sym typeface="+mn-ea"/>
                        </a:rPr>
                        <a:t>地主和富农</a:t>
                      </a:r>
                    </a:p>
                  </a:txBody>
                  <a:tcPr marL="91447" marR="91447" marT="45728" marB="45728" anchor="ctr"/>
                </a:tc>
                <a:tc>
                  <a:txBody>
                    <a:bodyPr vert="horz" wrap="square"/>
                    <a:lstStyle/>
                    <a:p>
                      <a:pPr algn="ctr">
                        <a:buNone/>
                      </a:pPr>
                      <a:r>
                        <a:rPr lang="zh-CN" altLang="en-US" sz="2400" b="1">
                          <a:sym typeface="+mn-ea"/>
                        </a:rPr>
                        <a:t>占乡村人口 不到10%</a:t>
                      </a:r>
                    </a:p>
                  </a:txBody>
                  <a:tcPr marL="91447" marR="91447" marT="45728" marB="45728" anchor="ctr"/>
                </a:tc>
                <a:tc>
                  <a:txBody>
                    <a:bodyPr vert="horz" wrap="square"/>
                    <a:lstStyle/>
                    <a:p>
                      <a:pPr algn="ctr">
                        <a:buNone/>
                      </a:pPr>
                      <a:r>
                        <a:rPr lang="zh-CN" altLang="en-US" sz="2400" b="1">
                          <a:sym typeface="+mn-ea"/>
                        </a:rPr>
                        <a:t>占有土地 70%—80%</a:t>
                      </a:r>
                    </a:p>
                    <a:p>
                      <a:pPr algn="ctr">
                        <a:buNone/>
                      </a:pPr>
                      <a:endParaRPr lang="zh-CN" altLang="en-US" sz="2400" b="1">
                        <a:sym typeface="+mn-ea"/>
                      </a:endParaRPr>
                    </a:p>
                  </a:txBody>
                  <a:tcPr marL="91447" marR="91447" marT="45728" marB="45728" anchor="ctr"/>
                </a:tc>
              </a:tr>
              <a:tr h="924719">
                <a:tc>
                  <a:txBody>
                    <a:bodyPr vert="horz" wrap="square"/>
                    <a:lstStyle/>
                    <a:p>
                      <a:pPr algn="ctr">
                        <a:buNone/>
                      </a:pPr>
                      <a:r>
                        <a:rPr lang="zh-CN" altLang="en-US" sz="2400" b="1">
                          <a:sym typeface="+mn-ea"/>
                        </a:rPr>
                        <a:t>贫农、雇农 和中农</a:t>
                      </a:r>
                    </a:p>
                  </a:txBody>
                  <a:tcPr marL="91447" marR="91447" marT="45728" marB="45728" anchor="ctr"/>
                </a:tc>
                <a:tc>
                  <a:txBody>
                    <a:bodyPr vert="horz" wrap="square"/>
                    <a:lstStyle/>
                    <a:p>
                      <a:pPr algn="ctr">
                        <a:buNone/>
                      </a:pPr>
                      <a:r>
                        <a:rPr lang="zh-CN" altLang="en-US" sz="2400" b="1">
                          <a:sym typeface="+mn-ea"/>
                        </a:rPr>
                        <a:t>占乡村人口 90%</a:t>
                      </a:r>
                    </a:p>
                  </a:txBody>
                  <a:tcPr marL="91447" marR="91447" marT="45728" marB="45728" anchor="ctr"/>
                </a:tc>
                <a:tc>
                  <a:txBody>
                    <a:bodyPr vert="horz" wrap="square"/>
                    <a:lstStyle/>
                    <a:p>
                      <a:pPr algn="ctr">
                        <a:buNone/>
                      </a:pPr>
                      <a:endParaRPr lang="zh-CN" altLang="en-US" sz="2400" b="1">
                        <a:sym typeface="+mn-ea"/>
                      </a:endParaRPr>
                    </a:p>
                    <a:p>
                      <a:pPr algn="ctr">
                        <a:buNone/>
                      </a:pPr>
                      <a:r>
                        <a:rPr lang="zh-CN" altLang="en-US" sz="2400" b="1">
                          <a:sym typeface="+mn-ea"/>
                        </a:rPr>
                        <a:t>占有土地 20%—30%</a:t>
                      </a:r>
                    </a:p>
                    <a:p>
                      <a:pPr algn="ctr">
                        <a:buNone/>
                      </a:pPr>
                      <a:endParaRPr lang="zh-CN" altLang="en-US" sz="2400" b="1">
                        <a:sym typeface="+mn-ea"/>
                      </a:endParaRPr>
                    </a:p>
                  </a:txBody>
                  <a:tcPr marL="91447" marR="91447" marT="45728" marB="45728" anchor="ctr"/>
                </a:tc>
              </a:tr>
            </a:tbl>
          </a:graphicData>
        </a:graphic>
      </p:graphicFrame>
      <p:sp>
        <p:nvSpPr>
          <p:cNvPr id="16385" name="文本框 4103"/>
          <p:cNvSpPr txBox="1">
            <a:spLocks noChangeArrowheads="1"/>
          </p:cNvSpPr>
          <p:nvPr/>
        </p:nvSpPr>
        <p:spPr bwMode="auto">
          <a:xfrm>
            <a:off x="3514725" y="155575"/>
            <a:ext cx="2464435" cy="521970"/>
          </a:xfrm>
          <a:prstGeom prst="rect">
            <a:avLst/>
          </a:prstGeom>
        </p:spPr>
        <p:style>
          <a:lnRef idx="1">
            <a:schemeClr val="accent1"/>
          </a:lnRef>
          <a:fillRef idx="3">
            <a:schemeClr val="accent1"/>
          </a:fillRef>
          <a:effectRef idx="2">
            <a:schemeClr val="accent1"/>
          </a:effectRef>
          <a:fontRef idx="minor">
            <a:schemeClr val="lt1"/>
          </a:fontRef>
        </p:style>
        <p:txBody>
          <a:bodyPr vertOverflow="overflow" horzOverflow="overflow" vert="horz" wrap="square" lIns="91440" tIns="45720" rIns="91440" bIns="45720" numCol="1" spcCol="0" rtlCol="0" fromWordArt="0" anchor="ctr" anchorCtr="0" forceAA="0" compatLnSpc="1">
            <a:spAutoFit/>
          </a:bodyPr>
          <a:lstStyle>
            <a:defPPr>
              <a:defRPr lang="zh-CN"/>
            </a:defPPr>
            <a:lvl1pPr algn="just">
              <a:defRPr kumimoji="1" sz="2800" b="1">
                <a:solidFill>
                  <a:srgbClr val="FFFF00"/>
                </a:solidFill>
                <a:latin typeface="楷体" panose="02010609060101010101" charset="-122"/>
                <a:ea typeface="楷体" panose="02010609060101010101" charset="-122"/>
                <a:cs typeface="楷体" panose="02010609060101010101"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lvl="0" algn="ctr">
              <a:defRPr/>
            </a:pPr>
            <a:r>
              <a:rPr lang="zh-CN" altLang="en-US" smtClean="0">
                <a:latin typeface="黑体" panose="02010609060101010101" charset="-122"/>
                <a:ea typeface="黑体" panose="02010609060101010101" charset="-122"/>
                <a:cs typeface="+mn-cs"/>
                <a:sym typeface="+mn-ea"/>
              </a:rPr>
              <a:t>课堂检测</a:t>
            </a:r>
          </a:p>
        </p:txBody>
      </p:sp>
      <p:sp>
        <p:nvSpPr>
          <p:cNvPr id="2" name="文本框 1"/>
          <p:cNvSpPr txBox="1"/>
          <p:nvPr/>
        </p:nvSpPr>
        <p:spPr>
          <a:xfrm>
            <a:off x="6457950" y="1223010"/>
            <a:ext cx="625475" cy="1014730"/>
          </a:xfrm>
          <a:prstGeom prst="rect">
            <a:avLst/>
          </a:prstGeom>
          <a:noFill/>
        </p:spPr>
        <p:txBody>
          <a:bodyPr wrap="square" rtlCol="0">
            <a:spAutoFit/>
          </a:bodyPr>
          <a:lstStyle/>
          <a:p>
            <a:r>
              <a:rPr lang="en-US" altLang="zh-CN" sz="6000" b="1">
                <a:solidFill>
                  <a:srgbClr val="FF0000"/>
                </a:solidFill>
              </a:rPr>
              <a:t>C</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18434" name="文本框 2"/>
          <p:cNvSpPr>
            <a:spLocks noChangeArrowheads="1"/>
          </p:cNvSpPr>
          <p:nvPr/>
        </p:nvSpPr>
        <p:spPr bwMode="auto">
          <a:xfrm>
            <a:off x="393065" y="459105"/>
            <a:ext cx="5399405" cy="5631180"/>
          </a:xfrm>
          <a:prstGeom prst="rect">
            <a:avLst/>
          </a:prstGeom>
          <a:noFill/>
        </p:spPr>
        <p:txBody>
          <a:bodyPr wrap="square" lIns="91440" tIns="45720" rIns="91440" bIns="45720" rtlCol="0" anchor="t">
            <a:spAutoFit/>
          </a:bodyPr>
          <a:lstStyle/>
          <a:p>
            <a:pPr lvl="0" algn="just">
              <a:lnSpc>
                <a:spcPct val="150000"/>
              </a:lnSpc>
              <a:spcBef>
                <a:spcPct val="0"/>
              </a:spcBef>
              <a:buFont typeface="+mj-lt"/>
            </a:pPr>
            <a:r>
              <a:rPr lang="en-US" altLang="zh-CN" sz="2400" b="1" smtClean="0">
                <a:latin typeface="Heiti SC Light"/>
                <a:ea typeface="Heiti SC Light"/>
                <a:cs typeface="Heiti SC Light"/>
                <a:sym typeface="+mn-ea"/>
              </a:rPr>
              <a:t>2.右图所示历史事件的目的是</a:t>
            </a:r>
          </a:p>
          <a:p>
            <a:pPr lvl="0" algn="just">
              <a:lnSpc>
                <a:spcPct val="150000"/>
              </a:lnSpc>
              <a:spcBef>
                <a:spcPct val="0"/>
              </a:spcBef>
              <a:buFont typeface="+mj-lt"/>
            </a:pPr>
            <a:r>
              <a:rPr lang="en-US" altLang="zh-CN" sz="2400" b="1" smtClean="0">
                <a:latin typeface="Heiti SC Light"/>
                <a:ea typeface="Heiti SC Light"/>
                <a:cs typeface="Heiti SC Light"/>
                <a:sym typeface="+mn-ea"/>
              </a:rPr>
              <a:t>❶废除地主阶级封建剥削的土地所有制，实行农民的土地所有制  </a:t>
            </a:r>
          </a:p>
          <a:p>
            <a:pPr lvl="0" algn="just">
              <a:lnSpc>
                <a:spcPct val="150000"/>
              </a:lnSpc>
              <a:spcBef>
                <a:spcPct val="0"/>
              </a:spcBef>
              <a:buFont typeface="+mj-lt"/>
            </a:pPr>
            <a:r>
              <a:rPr lang="en-US" altLang="zh-CN" sz="2400" b="1" smtClean="0">
                <a:latin typeface="Heiti SC Light"/>
                <a:ea typeface="Heiti SC Light"/>
                <a:cs typeface="Heiti SC Light"/>
                <a:sym typeface="+mn-ea"/>
              </a:rPr>
              <a:t>❷解放农村生产力，发展农业生产  </a:t>
            </a:r>
          </a:p>
          <a:p>
            <a:pPr lvl="0" algn="just">
              <a:lnSpc>
                <a:spcPct val="150000"/>
              </a:lnSpc>
              <a:spcBef>
                <a:spcPct val="0"/>
              </a:spcBef>
              <a:buFont typeface="+mj-lt"/>
            </a:pPr>
            <a:r>
              <a:rPr lang="en-US" altLang="zh-CN" sz="2400" b="1" smtClean="0">
                <a:latin typeface="Heiti SC Light"/>
                <a:ea typeface="Heiti SC Light"/>
                <a:cs typeface="Heiti SC Light"/>
                <a:sym typeface="+mn-ea"/>
              </a:rPr>
              <a:t>❸为新中国工业化开辟道路  </a:t>
            </a:r>
          </a:p>
          <a:p>
            <a:pPr lvl="0" algn="just">
              <a:lnSpc>
                <a:spcPct val="150000"/>
              </a:lnSpc>
              <a:spcBef>
                <a:spcPct val="0"/>
              </a:spcBef>
              <a:buFont typeface="+mj-lt"/>
            </a:pPr>
            <a:r>
              <a:rPr lang="en-US" altLang="zh-CN" sz="2400" b="1" smtClean="0">
                <a:latin typeface="Heiti SC Light"/>
                <a:ea typeface="Heiti SC Light"/>
                <a:cs typeface="Heiti SC Light"/>
                <a:sym typeface="+mn-ea"/>
              </a:rPr>
              <a:t>❹建立“有田同耕、有饭同食”的理想社会</a:t>
            </a:r>
          </a:p>
          <a:p>
            <a:pPr lvl="0" algn="just">
              <a:lnSpc>
                <a:spcPct val="150000"/>
              </a:lnSpc>
              <a:spcBef>
                <a:spcPct val="0"/>
              </a:spcBef>
              <a:buFont typeface="+mj-lt"/>
            </a:pPr>
            <a:endParaRPr lang="en-US" altLang="zh-CN" sz="2400" b="1" smtClean="0">
              <a:latin typeface="Heiti SC Light"/>
              <a:ea typeface="Heiti SC Light"/>
              <a:cs typeface="Heiti SC Light"/>
              <a:sym typeface="+mn-ea"/>
            </a:endParaRPr>
          </a:p>
          <a:p>
            <a:pPr lvl="0" algn="just">
              <a:lnSpc>
                <a:spcPct val="150000"/>
              </a:lnSpc>
              <a:spcBef>
                <a:spcPct val="0"/>
              </a:spcBef>
              <a:buFont typeface="+mj-lt"/>
            </a:pPr>
            <a:r>
              <a:rPr lang="en-US" altLang="zh-CN" sz="2400" b="1" smtClean="0">
                <a:latin typeface="Heiti SC Light"/>
                <a:ea typeface="Heiti SC Light"/>
                <a:cs typeface="Heiti SC Light"/>
                <a:sym typeface="+mn-ea"/>
              </a:rPr>
              <a:t>A.❶❷❸            B.❶❷❹</a:t>
            </a:r>
          </a:p>
          <a:p>
            <a:pPr lvl="0" algn="just">
              <a:lnSpc>
                <a:spcPct val="150000"/>
              </a:lnSpc>
              <a:spcBef>
                <a:spcPct val="0"/>
              </a:spcBef>
              <a:buFont typeface="+mj-lt"/>
            </a:pPr>
            <a:r>
              <a:rPr lang="en-US" altLang="zh-CN" sz="2400" b="1" smtClean="0">
                <a:latin typeface="Heiti SC Light"/>
                <a:ea typeface="Heiti SC Light"/>
                <a:cs typeface="Heiti SC Light"/>
                <a:sym typeface="+mn-ea"/>
              </a:rPr>
              <a:t>C.❶❷❸❹        D.❷❸❹</a:t>
            </a:r>
          </a:p>
        </p:txBody>
      </p:sp>
      <p:sp>
        <p:nvSpPr>
          <p:cNvPr id="2" name="文本框 1"/>
          <p:cNvSpPr txBox="1"/>
          <p:nvPr/>
        </p:nvSpPr>
        <p:spPr>
          <a:xfrm>
            <a:off x="1460500" y="3749675"/>
            <a:ext cx="625475" cy="1014730"/>
          </a:xfrm>
          <a:prstGeom prst="rect">
            <a:avLst/>
          </a:prstGeom>
          <a:noFill/>
        </p:spPr>
        <p:txBody>
          <a:bodyPr wrap="square" rtlCol="0">
            <a:spAutoFit/>
          </a:bodyPr>
          <a:lstStyle/>
          <a:p>
            <a:r>
              <a:rPr lang="en-US" altLang="zh-CN" sz="6000" b="1">
                <a:solidFill>
                  <a:srgbClr val="FF0000"/>
                </a:solidFill>
              </a:rPr>
              <a:t>A</a:t>
            </a:r>
          </a:p>
        </p:txBody>
      </p:sp>
      <p:pic>
        <p:nvPicPr>
          <p:cNvPr id="4" name="Picture 2" descr="《中华人民共和国土地改革法》159-1"/>
          <p:cNvPicPr>
            <a:picLocks noChangeAspect="1" noChangeArrowheads="1"/>
          </p:cNvPicPr>
          <p:nvPr/>
        </p:nvPicPr>
        <p:blipFill>
          <a:blip r:embed="rId2">
            <a:lum bright="18000" contrast="6000"/>
            <a:extLst>
              <a:ext uri="{28A0092B-C50C-407E-A947-70E740481C1C}">
                <a14:useLocalDpi xmlns:a14="http://schemas.microsoft.com/office/drawing/2010/main" val="0"/>
              </a:ext>
            </a:extLst>
          </a:blip>
          <a:stretch>
            <a:fillRect/>
          </a:stretch>
        </p:blipFill>
        <p:spPr bwMode="auto">
          <a:xfrm>
            <a:off x="6250940" y="996315"/>
            <a:ext cx="2585720" cy="4003040"/>
          </a:xfrm>
          <a:prstGeom prst="rect">
            <a:avLst/>
          </a:prstGeom>
          <a:noFill/>
          <a:ln w="76200">
            <a:solidFill>
              <a:srgbClr val="000000"/>
            </a:solidFill>
            <a:miter lim="800000"/>
          </a:ln>
          <a:effectLst>
            <a:outerShdw blurRad="50800" dist="38100" dir="2700000" algn="tl" rotWithShape="0">
              <a:prstClr val="black">
                <a:alpha val="40000"/>
              </a:prst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21505" name="文本框 1"/>
          <p:cNvSpPr txBox="1">
            <a:spLocks noChangeArrowheads="1"/>
          </p:cNvSpPr>
          <p:nvPr/>
        </p:nvSpPr>
        <p:spPr bwMode="auto">
          <a:xfrm>
            <a:off x="491490" y="477520"/>
            <a:ext cx="8117205" cy="3969385"/>
          </a:xfrm>
          <a:prstGeom prst="rect">
            <a:avLst/>
          </a:prstGeom>
          <a:noFill/>
        </p:spPr>
        <p:txBody>
          <a:bodyPr wrap="square" lIns="91440" tIns="45720" rIns="91440" bIns="45720" rtlCol="0" anchor="t">
            <a:spAutoFit/>
          </a:bodyPr>
          <a:lstStyle/>
          <a:p>
            <a:pPr lvl="0" algn="just">
              <a:lnSpc>
                <a:spcPct val="150000"/>
              </a:lnSpc>
              <a:spcBef>
                <a:spcPct val="0"/>
              </a:spcBef>
              <a:buFont typeface="+mj-lt"/>
            </a:pPr>
            <a:r>
              <a:rPr lang="en-US" altLang="zh-CN" sz="2800" b="1" smtClean="0">
                <a:latin typeface="Heiti SC Light"/>
                <a:ea typeface="Heiti SC Light"/>
                <a:cs typeface="Heiti SC Light"/>
                <a:sym typeface="+mn-ea"/>
              </a:rPr>
              <a:t>3.下列事件中，既巩固了政权，又促进 了经济发展，为国家工业化创造了条件的是</a:t>
            </a:r>
          </a:p>
          <a:p>
            <a:pPr lvl="0" algn="just">
              <a:lnSpc>
                <a:spcPct val="150000"/>
              </a:lnSpc>
              <a:spcBef>
                <a:spcPct val="0"/>
              </a:spcBef>
              <a:buFont typeface="+mj-lt"/>
            </a:pPr>
            <a:r>
              <a:rPr lang="en-US" altLang="zh-CN" sz="2800" b="1" smtClean="0">
                <a:latin typeface="Heiti SC Light"/>
                <a:ea typeface="Heiti SC Light"/>
                <a:cs typeface="Heiti SC Light"/>
                <a:sym typeface="+mn-ea"/>
              </a:rPr>
              <a:t>   A.和平解放西藏  </a:t>
            </a:r>
          </a:p>
          <a:p>
            <a:pPr lvl="0" algn="just">
              <a:lnSpc>
                <a:spcPct val="150000"/>
              </a:lnSpc>
              <a:spcBef>
                <a:spcPct val="0"/>
              </a:spcBef>
              <a:buFont typeface="+mj-lt"/>
            </a:pPr>
            <a:r>
              <a:rPr lang="en-US" altLang="zh-CN" sz="2800" b="1" smtClean="0">
                <a:latin typeface="Heiti SC Light"/>
                <a:ea typeface="Heiti SC Light"/>
                <a:cs typeface="Heiti SC Light"/>
                <a:sym typeface="+mn-ea"/>
              </a:rPr>
              <a:t>   B.土地改革的完成  </a:t>
            </a:r>
          </a:p>
          <a:p>
            <a:pPr lvl="0" algn="just">
              <a:lnSpc>
                <a:spcPct val="150000"/>
              </a:lnSpc>
              <a:spcBef>
                <a:spcPct val="0"/>
              </a:spcBef>
              <a:buFont typeface="+mj-lt"/>
            </a:pPr>
            <a:r>
              <a:rPr lang="en-US" altLang="zh-CN" sz="2800" b="1" smtClean="0">
                <a:latin typeface="Heiti SC Light"/>
                <a:ea typeface="Heiti SC Light"/>
                <a:cs typeface="Heiti SC Light"/>
                <a:sym typeface="+mn-ea"/>
              </a:rPr>
              <a:t>   C.抗美援朝的胜利</a:t>
            </a:r>
          </a:p>
          <a:p>
            <a:pPr lvl="0" algn="just">
              <a:lnSpc>
                <a:spcPct val="150000"/>
              </a:lnSpc>
              <a:spcBef>
                <a:spcPct val="0"/>
              </a:spcBef>
              <a:buFont typeface="+mj-lt"/>
            </a:pPr>
            <a:r>
              <a:rPr lang="en-US" altLang="zh-CN" sz="2800" b="1" smtClean="0">
                <a:latin typeface="Heiti SC Light"/>
                <a:ea typeface="Heiti SC Light"/>
                <a:cs typeface="Heiti SC Light"/>
                <a:sym typeface="+mn-ea"/>
              </a:rPr>
              <a:t>   D.制定出第一部宪法</a:t>
            </a:r>
          </a:p>
        </p:txBody>
      </p:sp>
      <p:sp>
        <p:nvSpPr>
          <p:cNvPr id="3" name="文本框 2"/>
          <p:cNvSpPr txBox="1"/>
          <p:nvPr/>
        </p:nvSpPr>
        <p:spPr>
          <a:xfrm>
            <a:off x="7471410" y="1348105"/>
            <a:ext cx="625475" cy="1014730"/>
          </a:xfrm>
          <a:prstGeom prst="rect">
            <a:avLst/>
          </a:prstGeom>
          <a:noFill/>
        </p:spPr>
        <p:txBody>
          <a:bodyPr wrap="square" rtlCol="0">
            <a:spAutoFit/>
          </a:bodyPr>
          <a:lstStyle/>
          <a:p>
            <a:r>
              <a:rPr lang="en-US" altLang="zh-CN" sz="6000" b="1">
                <a:solidFill>
                  <a:srgbClr val="FF0000"/>
                </a:solidFill>
              </a:rPr>
              <a:t>B</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16385" name="文本框 4103"/>
          <p:cNvSpPr txBox="1">
            <a:spLocks noChangeArrowheads="1"/>
          </p:cNvSpPr>
          <p:nvPr/>
        </p:nvSpPr>
        <p:spPr bwMode="auto">
          <a:xfrm>
            <a:off x="3514725" y="155575"/>
            <a:ext cx="2464435" cy="521970"/>
          </a:xfrm>
          <a:prstGeom prst="rect">
            <a:avLst/>
          </a:prstGeom>
        </p:spPr>
        <p:style>
          <a:lnRef idx="1">
            <a:schemeClr val="accent1"/>
          </a:lnRef>
          <a:fillRef idx="3">
            <a:schemeClr val="accent1"/>
          </a:fillRef>
          <a:effectRef idx="2">
            <a:schemeClr val="accent1"/>
          </a:effectRef>
          <a:fontRef idx="minor">
            <a:schemeClr val="lt1"/>
          </a:fontRef>
        </p:style>
        <p:txBody>
          <a:bodyPr vertOverflow="overflow" horzOverflow="overflow" vert="horz" wrap="square" lIns="91440" tIns="45720" rIns="91440" bIns="45720" numCol="1" spcCol="0" rtlCol="0" fromWordArt="0" anchor="ctr" anchorCtr="0" forceAA="0" compatLnSpc="1">
            <a:spAutoFit/>
          </a:bodyPr>
          <a:lstStyle>
            <a:defPPr>
              <a:defRPr lang="zh-CN"/>
            </a:defPPr>
            <a:lvl1pPr algn="just">
              <a:defRPr kumimoji="1" sz="2800" b="1">
                <a:solidFill>
                  <a:srgbClr val="FFFF00"/>
                </a:solidFill>
                <a:latin typeface="楷体" panose="02010609060101010101" charset="-122"/>
                <a:ea typeface="楷体" panose="02010609060101010101" charset="-122"/>
                <a:cs typeface="楷体" panose="02010609060101010101"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lvl="0" algn="ctr">
              <a:defRPr/>
            </a:pPr>
            <a:r>
              <a:rPr lang="zh-CN" altLang="en-US" smtClean="0">
                <a:latin typeface="黑体" panose="02010609060101010101" charset="-122"/>
                <a:ea typeface="黑体" panose="02010609060101010101" charset="-122"/>
                <a:cs typeface="+mn-cs"/>
                <a:sym typeface="+mn-ea"/>
              </a:rPr>
              <a:t>课堂笔记</a:t>
            </a:r>
          </a:p>
        </p:txBody>
      </p:sp>
      <p:sp>
        <p:nvSpPr>
          <p:cNvPr id="8" name="矩形 7"/>
          <p:cNvSpPr/>
          <p:nvPr/>
        </p:nvSpPr>
        <p:spPr bwMode="auto">
          <a:xfrm>
            <a:off x="615950" y="2376170"/>
            <a:ext cx="595630" cy="2306955"/>
          </a:xfrm>
          <a:prstGeom prst="rect">
            <a:avLst/>
          </a:prstGeom>
          <a:noFill/>
        </p:spPr>
        <p:txBody>
          <a:bodyPr wrap="square" lIns="91440" tIns="45720" rIns="91440" bIns="45720" rtlCol="0" anchor="t">
            <a:spAutoFit/>
          </a:bodyPr>
          <a:lstStyle/>
          <a:p>
            <a:pPr lvl="0" indent="0" algn="just">
              <a:lnSpc>
                <a:spcPct val="150000"/>
              </a:lnSpc>
              <a:spcBef>
                <a:spcPct val="0"/>
              </a:spcBef>
              <a:buFont typeface="+mj-lt"/>
              <a:buNone/>
            </a:pPr>
            <a:r>
              <a:rPr lang="en-US" altLang="zh-CN" sz="24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土 地 改 革</a:t>
            </a:r>
          </a:p>
        </p:txBody>
      </p:sp>
      <p:sp>
        <p:nvSpPr>
          <p:cNvPr id="9" name="矩形 8"/>
          <p:cNvSpPr/>
          <p:nvPr/>
        </p:nvSpPr>
        <p:spPr bwMode="auto">
          <a:xfrm>
            <a:off x="1697355" y="1510665"/>
            <a:ext cx="1676400" cy="460375"/>
          </a:xfrm>
          <a:prstGeom prst="rect">
            <a:avLst/>
          </a:prstGeom>
          <a:noFill/>
        </p:spPr>
        <p:txBody>
          <a:bodyPr wrap="square" lIns="91440" tIns="45720" rIns="91440" bIns="45720" rtlCol="0" anchor="t">
            <a:spAutoFit/>
          </a:bodyPr>
          <a:lstStyle/>
          <a:p>
            <a:pPr lvl="0" algn="just" fontAlgn="auto">
              <a:lnSpc>
                <a:spcPct val="100000"/>
              </a:lnSpc>
              <a:spcBef>
                <a:spcPct val="0"/>
              </a:spcBef>
              <a:buFont typeface="+mj-lt"/>
            </a:pPr>
            <a:r>
              <a:rPr lang="en-US" altLang="zh-CN"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原因</a:t>
            </a:r>
            <a:r>
              <a:rPr lang="zh-CN" altLang="en-US"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a:t>
            </a:r>
          </a:p>
        </p:txBody>
      </p:sp>
      <p:sp>
        <p:nvSpPr>
          <p:cNvPr id="10" name="矩形 9"/>
          <p:cNvSpPr/>
          <p:nvPr/>
        </p:nvSpPr>
        <p:spPr bwMode="auto">
          <a:xfrm>
            <a:off x="1697355" y="2376170"/>
            <a:ext cx="1593850" cy="460375"/>
          </a:xfrm>
          <a:prstGeom prst="rect">
            <a:avLst/>
          </a:prstGeom>
          <a:noFill/>
        </p:spPr>
        <p:txBody>
          <a:bodyPr wrap="square" lIns="91440" tIns="45720" rIns="91440" bIns="45720" rtlCol="0" anchor="t">
            <a:spAutoFit/>
          </a:bodyPr>
          <a:lstStyle/>
          <a:p>
            <a:pPr lvl="0" algn="just">
              <a:spcBef>
                <a:spcPct val="0"/>
              </a:spcBef>
              <a:buFont typeface="+mj-lt"/>
            </a:pPr>
            <a:r>
              <a:rPr lang="en-US" altLang="zh-CN"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时间</a:t>
            </a:r>
            <a:r>
              <a:rPr lang="zh-CN" altLang="en-US"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a:t>
            </a:r>
          </a:p>
        </p:txBody>
      </p:sp>
      <p:sp>
        <p:nvSpPr>
          <p:cNvPr id="11" name="矩形 10"/>
          <p:cNvSpPr/>
          <p:nvPr/>
        </p:nvSpPr>
        <p:spPr bwMode="auto">
          <a:xfrm>
            <a:off x="1697355" y="3242310"/>
            <a:ext cx="3340735" cy="460375"/>
          </a:xfrm>
          <a:prstGeom prst="rect">
            <a:avLst/>
          </a:prstGeom>
          <a:noFill/>
        </p:spPr>
        <p:txBody>
          <a:bodyPr wrap="square" lIns="91440" tIns="45720" rIns="91440" bIns="45720" rtlCol="0" anchor="t">
            <a:spAutoFit/>
          </a:bodyPr>
          <a:lstStyle/>
          <a:p>
            <a:pPr lvl="0" algn="just">
              <a:spcBef>
                <a:spcPct val="0"/>
              </a:spcBef>
              <a:buFont typeface="+mj-lt"/>
            </a:pPr>
            <a:r>
              <a:rPr lang="en-US" altLang="zh-CN"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法律依据</a:t>
            </a:r>
            <a:r>
              <a:rPr lang="zh-CN" altLang="en-US"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a:t>
            </a:r>
          </a:p>
        </p:txBody>
      </p:sp>
      <p:sp>
        <p:nvSpPr>
          <p:cNvPr id="13" name="矩形 12"/>
          <p:cNvSpPr/>
          <p:nvPr/>
        </p:nvSpPr>
        <p:spPr bwMode="auto">
          <a:xfrm>
            <a:off x="1770380" y="4178300"/>
            <a:ext cx="1530985" cy="460375"/>
          </a:xfrm>
          <a:prstGeom prst="rect">
            <a:avLst/>
          </a:prstGeom>
          <a:noFill/>
        </p:spPr>
        <p:txBody>
          <a:bodyPr wrap="square" lIns="91440" tIns="45720" rIns="91440" bIns="45720" rtlCol="0" anchor="t">
            <a:spAutoFit/>
          </a:bodyPr>
          <a:lstStyle/>
          <a:p>
            <a:pPr lvl="0" algn="just">
              <a:spcBef>
                <a:spcPct val="0"/>
              </a:spcBef>
              <a:buFont typeface="+mj-lt"/>
            </a:pPr>
            <a:r>
              <a:rPr lang="en-US" altLang="zh-CN"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内容</a:t>
            </a:r>
            <a:r>
              <a:rPr lang="zh-CN" altLang="en-US"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a:t>
            </a:r>
          </a:p>
        </p:txBody>
      </p:sp>
      <p:sp>
        <p:nvSpPr>
          <p:cNvPr id="14" name="矩形 13"/>
          <p:cNvSpPr/>
          <p:nvPr/>
        </p:nvSpPr>
        <p:spPr bwMode="auto">
          <a:xfrm>
            <a:off x="1697355" y="5130165"/>
            <a:ext cx="1453515" cy="460375"/>
          </a:xfrm>
          <a:prstGeom prst="rect">
            <a:avLst/>
          </a:prstGeom>
          <a:noFill/>
        </p:spPr>
        <p:txBody>
          <a:bodyPr wrap="square" lIns="91440" tIns="45720" rIns="91440" bIns="45720" rtlCol="0" anchor="t">
            <a:spAutoFit/>
          </a:bodyPr>
          <a:lstStyle/>
          <a:p>
            <a:pPr lvl="0" algn="just">
              <a:spcBef>
                <a:spcPct val="0"/>
              </a:spcBef>
              <a:buFont typeface="+mj-lt"/>
            </a:pPr>
            <a:r>
              <a:rPr lang="en-US" altLang="zh-CN"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意义</a:t>
            </a:r>
            <a:r>
              <a:rPr lang="zh-CN" altLang="en-US"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a:t>
            </a:r>
          </a:p>
        </p:txBody>
      </p:sp>
      <p:sp>
        <p:nvSpPr>
          <p:cNvPr id="17" name="矩形 16"/>
          <p:cNvSpPr/>
          <p:nvPr/>
        </p:nvSpPr>
        <p:spPr bwMode="auto">
          <a:xfrm>
            <a:off x="2561590" y="1510665"/>
            <a:ext cx="6804025" cy="460375"/>
          </a:xfrm>
          <a:prstGeom prst="rect">
            <a:avLst/>
          </a:prstGeom>
          <a:noFill/>
        </p:spPr>
        <p:txBody>
          <a:bodyPr wrap="square" lIns="91440" tIns="45720" rIns="91440" bIns="45720" rtlCol="0" anchor="t">
            <a:spAutoFit/>
          </a:bodyPr>
          <a:lstStyle/>
          <a:p>
            <a:pPr lvl="0" algn="just">
              <a:spcBef>
                <a:spcPct val="0"/>
              </a:spcBef>
              <a:buFont typeface="+mj-lt"/>
            </a:pPr>
            <a:r>
              <a:rPr lang="en-US" altLang="zh-CN" sz="2400" b="1" smtClean="0">
                <a:solidFill>
                  <a:schemeClr val="tx1"/>
                </a:solidFill>
                <a:latin typeface="宋体" panose="02010600030101010101" pitchFamily="2" charset="-122"/>
                <a:ea typeface="宋体" panose="02010600030101010101" pitchFamily="2" charset="-122"/>
                <a:cs typeface="Heiti SC Light"/>
                <a:sym typeface="Arial" panose="020b0604020202020204" pitchFamily="34" charset="0"/>
              </a:rPr>
              <a:t>封建土地制度阻碍经济发展</a:t>
            </a:r>
          </a:p>
        </p:txBody>
      </p:sp>
      <p:sp>
        <p:nvSpPr>
          <p:cNvPr id="18" name="文本框 17"/>
          <p:cNvSpPr txBox="1"/>
          <p:nvPr/>
        </p:nvSpPr>
        <p:spPr>
          <a:xfrm>
            <a:off x="2561590" y="2376170"/>
            <a:ext cx="2330450" cy="460375"/>
          </a:xfrm>
          <a:prstGeom prst="rect">
            <a:avLst/>
          </a:prstGeom>
          <a:noFill/>
        </p:spPr>
        <p:txBody>
          <a:bodyPr wrap="none" rtlCol="0">
            <a:spAutoFit/>
          </a:bodyPr>
          <a:lstStyle/>
          <a:p>
            <a:pPr algn="l"/>
            <a:r>
              <a:rPr lang="en-US" sz="2400" b="1">
                <a:solidFill>
                  <a:schemeClr val="tx1"/>
                </a:solidFill>
                <a:latin typeface="宋体" panose="02010600030101010101" pitchFamily="2" charset="-122"/>
                <a:ea typeface="宋体" panose="02010600030101010101" pitchFamily="2" charset="-122"/>
                <a:cs typeface="宋体" panose="02010600030101010101" pitchFamily="2" charset="-122"/>
                <a:sym typeface="Arial" panose="020b0604020202020204" pitchFamily="34" charset="0"/>
              </a:rPr>
              <a:t>1950—1952</a:t>
            </a: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sym typeface="Arial" panose="020b0604020202020204" pitchFamily="34" charset="0"/>
              </a:rPr>
              <a:t>年底</a:t>
            </a:r>
          </a:p>
        </p:txBody>
      </p:sp>
      <p:sp>
        <p:nvSpPr>
          <p:cNvPr id="19" name="文本框 18"/>
          <p:cNvSpPr txBox="1"/>
          <p:nvPr/>
        </p:nvSpPr>
        <p:spPr>
          <a:xfrm>
            <a:off x="3150870" y="3242310"/>
            <a:ext cx="4467860" cy="460375"/>
          </a:xfrm>
          <a:prstGeom prst="rect">
            <a:avLst/>
          </a:prstGeom>
          <a:noFill/>
        </p:spPr>
        <p:txBody>
          <a:bodyPr wrap="none" rtlCol="0">
            <a:spAutoFit/>
          </a:bodyPr>
          <a:lstStyle/>
          <a:p>
            <a:pPr algn="l"/>
            <a:r>
              <a:rPr lang="zh-CN" altLang="da-DK" sz="2400" b="1">
                <a:solidFill>
                  <a:schemeClr val="tx1"/>
                </a:solidFill>
                <a:latin typeface="宋体" panose="02010600030101010101" pitchFamily="2" charset="-122"/>
                <a:ea typeface="宋体" panose="02010600030101010101" pitchFamily="2" charset="-122"/>
                <a:cs typeface="黑体" panose="02010609060101010101" charset="-122"/>
                <a:sym typeface="Arial" panose="020b0604020202020204" pitchFamily="34" charset="0"/>
              </a:rPr>
              <a:t>《中华人民共和国土地改革法》</a:t>
            </a:r>
          </a:p>
        </p:txBody>
      </p:sp>
      <p:sp>
        <p:nvSpPr>
          <p:cNvPr id="20" name="文本框 19"/>
          <p:cNvSpPr txBox="1"/>
          <p:nvPr/>
        </p:nvSpPr>
        <p:spPr>
          <a:xfrm>
            <a:off x="2741295" y="4178300"/>
            <a:ext cx="3243580" cy="460375"/>
          </a:xfrm>
          <a:prstGeom prst="rect">
            <a:avLst/>
          </a:prstGeom>
          <a:noFill/>
        </p:spPr>
        <p:txBody>
          <a:bodyPr wrap="none" rtlCol="0">
            <a:spAutoFit/>
          </a:bodyPr>
          <a:lstStyle/>
          <a:p>
            <a:pPr algn="l"/>
            <a:r>
              <a:rPr lang="zh-CN" altLang="da-DK" sz="2400" b="1">
                <a:solidFill>
                  <a:schemeClr val="tx1"/>
                </a:solidFill>
                <a:latin typeface="宋体" panose="02010600030101010101" pitchFamily="2" charset="-122"/>
                <a:ea typeface="宋体" panose="02010600030101010101" pitchFamily="2" charset="-122"/>
                <a:cs typeface="黑体" panose="02010609060101010101" charset="-122"/>
                <a:sym typeface="Arial" panose="020b0604020202020204" pitchFamily="34" charset="0"/>
              </a:rPr>
              <a:t>实行农民的土地所有制</a:t>
            </a:r>
          </a:p>
        </p:txBody>
      </p:sp>
      <p:sp>
        <p:nvSpPr>
          <p:cNvPr id="22" name="左大括号 21"/>
          <p:cNvSpPr/>
          <p:nvPr/>
        </p:nvSpPr>
        <p:spPr>
          <a:xfrm>
            <a:off x="1159510" y="1657350"/>
            <a:ext cx="512445" cy="3805555"/>
          </a:xfrm>
          <a:prstGeom prst="leftBrace">
            <a:avLst>
              <a:gd name="adj1" fmla="val 43839"/>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文本框 14"/>
          <p:cNvSpPr txBox="1"/>
          <p:nvPr/>
        </p:nvSpPr>
        <p:spPr>
          <a:xfrm>
            <a:off x="2561590" y="4981555"/>
            <a:ext cx="6647974" cy="1169551"/>
          </a:xfrm>
          <a:prstGeom prst="rect">
            <a:avLst/>
          </a:prstGeom>
          <a:noFill/>
        </p:spPr>
        <p:txBody>
          <a:bodyPr wrap="none" rtlCol="0" anchor="t">
            <a:spAutoFit/>
          </a:bodyPr>
          <a:lstStyle/>
          <a:p>
            <a:pPr>
              <a:lnSpc>
                <a:spcPct val="150000"/>
              </a:lnSpc>
            </a:pPr>
            <a:r>
              <a:rPr lang="zh-CN" altLang="en-US" sz="2400" b="1">
                <a:solidFill>
                  <a:schemeClr val="tx1"/>
                </a:solidFill>
                <a:latin typeface="宋体" panose="02010600030101010101" pitchFamily="2" charset="-122"/>
                <a:ea typeface="宋体" panose="02010600030101010101" pitchFamily="2" charset="-122"/>
                <a:cs typeface="黑体" panose="02010609060101010101" charset="-122"/>
                <a:sym typeface="Arial" panose="020b0604020202020204" pitchFamily="34" charset="0"/>
              </a:rPr>
              <a:t>彻底摧毁了封建土地制度，</a:t>
            </a:r>
            <a:r>
              <a:rPr lang="zh-CN" altLang="en-US" sz="2400" b="1" smtClean="0">
                <a:solidFill>
                  <a:schemeClr val="tx1"/>
                </a:solidFill>
                <a:latin typeface="宋体" panose="02010600030101010101" pitchFamily="2" charset="-122"/>
                <a:ea typeface="宋体" panose="02010600030101010101" pitchFamily="2" charset="-122"/>
                <a:cs typeface="黑体" panose="02010609060101010101" charset="-122"/>
                <a:sym typeface="Arial" panose="020b0604020202020204" pitchFamily="34" charset="0"/>
              </a:rPr>
              <a:t>解放了农村生产力，</a:t>
            </a:r>
            <a:endParaRPr lang="en-US" altLang="zh-CN" sz="2400" b="1" smtClean="0">
              <a:solidFill>
                <a:schemeClr val="tx1"/>
              </a:solidFill>
              <a:latin typeface="宋体" panose="02010600030101010101" pitchFamily="2" charset="-122"/>
              <a:ea typeface="宋体" panose="02010600030101010101" pitchFamily="2" charset="-122"/>
              <a:cs typeface="黑体" panose="02010609060101010101" charset="-122"/>
              <a:sym typeface="Arial" panose="020b0604020202020204" pitchFamily="34" charset="0"/>
            </a:endParaRPr>
          </a:p>
          <a:p>
            <a:pPr>
              <a:lnSpc>
                <a:spcPct val="150000"/>
              </a:lnSpc>
            </a:pPr>
            <a:r>
              <a:rPr lang="zh-CN" altLang="en-US" sz="2400" b="1" smtClean="0">
                <a:solidFill>
                  <a:schemeClr val="tx1"/>
                </a:solidFill>
                <a:latin typeface="宋体" panose="02010600030101010101" pitchFamily="2" charset="-122"/>
                <a:ea typeface="宋体" panose="02010600030101010101" pitchFamily="2" charset="-122"/>
                <a:cs typeface="黑体" panose="02010609060101010101" charset="-122"/>
                <a:sym typeface="Arial" panose="020b0604020202020204" pitchFamily="34" charset="0"/>
              </a:rPr>
              <a:t>为工业化建设准备了条件</a:t>
            </a:r>
            <a:endParaRPr lang="zh-CN" altLang="en-US" sz="2400" b="1">
              <a:solidFill>
                <a:schemeClr val="tx1"/>
              </a:solidFill>
              <a:latin typeface="宋体" panose="02010600030101010101" pitchFamily="2" charset="-122"/>
              <a:ea typeface="宋体" panose="02010600030101010101" pitchFamily="2" charset="-122"/>
              <a:cs typeface="黑体" panose="02010609060101010101" charset="-122"/>
              <a:sym typeface="Arial" panose="020b0604020202020204" pitchFamily="34" charset="0"/>
            </a:endParaRPr>
          </a:p>
        </p:txBody>
      </p:sp>
      <p:pic>
        <p:nvPicPr>
          <p:cNvPr id="16386" name="New picture" hidden="1"/>
          <p:cNvPicPr/>
          <p:nvPr/>
        </p:nvPicPr>
        <p:blipFill>
          <a:blip r:embed="rId2"/>
          <a:stretch>
            <a:fillRect/>
          </a:stretch>
        </p:blipFill>
        <p:spPr>
          <a:xfrm>
            <a:off x="10756900" y="10896600"/>
            <a:ext cx="304800" cy="317500"/>
          </a:xfrm>
          <a:prstGeom prst="cube">
            <a:avLst/>
          </a:prstGeom>
        </p:spPr>
      </p:pic>
    </p:spTree>
  </p:cSld>
  <p:clrMapOvr>
    <a:masterClrMapping/>
  </p:clrMapOvr>
  <p:transition spd="slow">
    <p:zoom dir="in"/>
  </p:transition>
  <p:timing/>
</p:sld>
</file>

<file path=ppt/tags/tag1.xml><?xml version="1.0" encoding="utf-8"?>
<p:tagLst xmlns:p="http://schemas.openxmlformats.org/presentationml/2006/main">
  <p:tag name="KSO_WM_BEAUTIFY_FLAG" val="#wm#"/>
  <p:tag name="KSO_WM_DIAGRAM_GROUP_CODE" val="l1-1"/>
  <p:tag name="KSO_WM_SLIDE_ID" val="150995204"/>
  <p:tag name="KSO_WM_SLIDE_INDEX" val="5"/>
  <p:tag name="KSO_WM_SLIDE_ITEM_CNT" val="2"/>
  <p:tag name="KSO_WM_SLIDE_LAYOUT" val="a_l"/>
  <p:tag name="KSO_WM_SLIDE_LAYOUT_CNT" val="1_1"/>
  <p:tag name="KSO_WM_SLIDE_POSITION" val="132*185"/>
  <p:tag name="KSO_WM_SLIDE_SIZE" val="456*243"/>
  <p:tag name="KSO_WM_SLIDE_TYPE" val="text"/>
  <p:tag name="KSO_WM_TAG_VERSION" val="1.0"/>
  <p:tag name="KSO_WM_TEMPLATE_CATEGORY" val="diagram"/>
  <p:tag name="KSO_WM_TEMPLATE_INDEX" val="214"/>
</p:tagLst>
</file>

<file path=ppt/tags/tag2.xml><?xml version="1.0" encoding="utf-8"?>
<p:tagLst xmlns:p="http://schemas.openxmlformats.org/presentationml/2006/main">
  <p:tag name="AS_NET" val="4.0.30319.42000"/>
  <p:tag name="AS_OS" val="Microsoft Windows NT 6.1.7601 Service Pack 1"/>
  <p:tag name="AS_RELEASE_DATE" val="2018.10.10"/>
  <p:tag name="AS_TITLE" val="Aspose.Slides for .NET 4.0 Client Profile"/>
  <p:tag name="AS_VERSION" val="18.10"/>
</p:tagLst>
</file>

<file path=ppt/theme/theme1.xml><?xml version="1.0" encoding="utf-8"?>
<a:theme xmlns:r="http://schemas.openxmlformats.org/officeDocument/2006/relationships" xmlns:a="http://schemas.openxmlformats.org/drawingml/2006/main" name="气流">
  <a:themeElements>
    <a:clrScheme name="气流">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气流">
      <a:majorFont>
        <a:latin typeface="Trebuchet MS"/>
        <a:ea typeface="Arial"/>
        <a:cs typeface="Arial"/>
        <a:font script="Jpan" typeface="ＭＳ ゴシック"/>
        <a:font script="Hang" typeface="HY그래픽B"/>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Arial"/>
        <a:cs typeface="Arial"/>
        <a:font script="Jpan" typeface="ＭＳ ゴシック"/>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气流">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办公室">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办公室">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气流.thmx</Template>
  <Company/>
  <PresentationFormat>On-screen Show (4:3)</PresentationFormat>
  <Paragraphs>156</Paragraphs>
  <Slides>20</Slides>
  <Notes>0</Notes>
  <TotalTime>75</TotalTime>
  <HiddenSlides>0</HiddenSlides>
  <MMClips>0</MMClips>
  <ScaleCrop>0</ScaleCrop>
  <HeadingPairs>
    <vt:vector baseType="variant" size="4">
      <vt:variant>
        <vt:lpstr>Theme</vt:lpstr>
      </vt:variant>
      <vt:variant>
        <vt:i4>1</vt:i4>
      </vt:variant>
      <vt:variant>
        <vt:lpstr>Slide Titles</vt:lpstr>
      </vt:variant>
      <vt:variant>
        <vt:i4>20</vt:i4>
      </vt:variant>
    </vt:vector>
  </HeadingPairs>
  <TitlesOfParts>
    <vt:vector baseType="lpstr" size="21">
      <vt:lpstr>气流</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LinksUpToDate>0</LinksUpToDate>
  <SharedDoc>0</SharedDoc>
  <HyperlinksChanged>0</HyperlinksChanged>
  <Application>Aspose.Slides for .NET</Application>
  <AppVersion>18.1000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2017-07-24T06:16:00Z</cp:lastPrinted>
  <dcterms:created xsi:type="dcterms:W3CDTF">2017-07-24T06:09:00Z</dcterms:created>
  <dcterms:modified xsi:type="dcterms:W3CDTF">2020-06-02T07:05:20Z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2052-11.1.0.7849</vt:lpwstr>
  </property>
</Properties>
</file>