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54"/>
  </p:handoutMasterIdLst>
  <p:sldIdLst>
    <p:sldId id="961" r:id="rId3"/>
    <p:sldId id="1194" r:id="rId4"/>
    <p:sldId id="1250" r:id="rId5"/>
    <p:sldId id="965" r:id="rId6"/>
    <p:sldId id="1251" r:id="rId7"/>
    <p:sldId id="1016" r:id="rId8"/>
    <p:sldId id="1196" r:id="rId9"/>
    <p:sldId id="1253" r:id="rId10"/>
    <p:sldId id="1198" r:id="rId12"/>
    <p:sldId id="1256" r:id="rId13"/>
    <p:sldId id="1257" r:id="rId14"/>
    <p:sldId id="1258" r:id="rId15"/>
    <p:sldId id="1259" r:id="rId16"/>
    <p:sldId id="1260" r:id="rId17"/>
    <p:sldId id="1254" r:id="rId18"/>
    <p:sldId id="1255" r:id="rId19"/>
    <p:sldId id="1202" r:id="rId20"/>
    <p:sldId id="1203" r:id="rId21"/>
    <p:sldId id="1261" r:id="rId22"/>
    <p:sldId id="1205" r:id="rId23"/>
    <p:sldId id="1262" r:id="rId24"/>
    <p:sldId id="1263" r:id="rId25"/>
    <p:sldId id="1264" r:id="rId26"/>
    <p:sldId id="1265" r:id="rId27"/>
    <p:sldId id="1266" r:id="rId28"/>
    <p:sldId id="1267" r:id="rId29"/>
    <p:sldId id="1283" r:id="rId30"/>
    <p:sldId id="1268" r:id="rId31"/>
    <p:sldId id="1269" r:id="rId32"/>
    <p:sldId id="1271" r:id="rId33"/>
    <p:sldId id="1282" r:id="rId34"/>
    <p:sldId id="1272" r:id="rId35"/>
    <p:sldId id="1273" r:id="rId36"/>
    <p:sldId id="1274" r:id="rId37"/>
    <p:sldId id="1275" r:id="rId38"/>
    <p:sldId id="1291" r:id="rId39"/>
    <p:sldId id="1292" r:id="rId40"/>
    <p:sldId id="1284" r:id="rId41"/>
    <p:sldId id="1285" r:id="rId42"/>
    <p:sldId id="1286" r:id="rId43"/>
    <p:sldId id="1288" r:id="rId44"/>
    <p:sldId id="1289" r:id="rId45"/>
    <p:sldId id="1290" r:id="rId46"/>
    <p:sldId id="1277" r:id="rId47"/>
    <p:sldId id="1280" r:id="rId48"/>
    <p:sldId id="1281" r:id="rId49"/>
    <p:sldId id="1229" r:id="rId50"/>
    <p:sldId id="1228" r:id="rId51"/>
    <p:sldId id="1293" r:id="rId52"/>
    <p:sldId id="1294" r:id="rId53"/>
  </p:sldIdLst>
  <p:sldSz cx="9144000" cy="5143500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F5E2"/>
    <a:srgbClr val="BABCB1"/>
    <a:srgbClr val="CEDA9D"/>
    <a:srgbClr val="999933"/>
    <a:srgbClr val="9DA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/>
    <p:restoredTop sz="94600"/>
  </p:normalViewPr>
  <p:slideViewPr>
    <p:cSldViewPr showGuides="1">
      <p:cViewPr varScale="1">
        <p:scale>
          <a:sx n="84" d="100"/>
          <a:sy n="84" d="100"/>
        </p:scale>
        <p:origin x="-1152" y="-78"/>
      </p:cViewPr>
      <p:guideLst>
        <p:guide orient="horz" pos="1994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7" Type="http://schemas.openxmlformats.org/officeDocument/2006/relationships/tableStyles" Target="tableStyles.xml"/><Relationship Id="rId56" Type="http://schemas.openxmlformats.org/officeDocument/2006/relationships/viewProps" Target="viewProps.xml"/><Relationship Id="rId55" Type="http://schemas.openxmlformats.org/officeDocument/2006/relationships/presProps" Target="presProps.xml"/><Relationship Id="rId54" Type="http://schemas.openxmlformats.org/officeDocument/2006/relationships/handoutMaster" Target="handoutMasters/handoutMaster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Rectangle 4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2290" name="Rectangle 2"/>
          <p:cNvSpPr>
            <a:spLocks noRot="1" noTextEdit="1"/>
          </p:cNvSpPr>
          <p:nvPr>
            <p:ph type="sldImg"/>
          </p:nvPr>
        </p:nvSpPr>
        <p:spPr>
          <a:xfrm>
            <a:off x="1141413" y="754063"/>
            <a:ext cx="4392612" cy="3294062"/>
          </a:xfrm>
        </p:spPr>
      </p:sp>
      <p:sp>
        <p:nvSpPr>
          <p:cNvPr id="12291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58300" cy="5151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圆角矩形 11"/>
          <p:cNvSpPr/>
          <p:nvPr/>
        </p:nvSpPr>
        <p:spPr>
          <a:xfrm>
            <a:off x="2503488" y="568325"/>
            <a:ext cx="4362450" cy="11477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聚焦中考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——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河南专版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14380"/>
            <a:ext cx="77724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1343260"/>
            <a:ext cx="7772400" cy="308664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96"/>
            <a:ext cx="8229600" cy="85501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457200" y="1200360"/>
            <a:ext cx="4038600" cy="3398638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4648200" y="1200360"/>
            <a:ext cx="4038600" cy="33986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CE1D588-4302-4848-B52C-758A16D78D1B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pPr fontAlgn="base"/>
            <a:r>
              <a:rPr lang="zh-CN" altLang="en-US" sz="135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96"/>
            <a:ext cx="8229600" cy="85501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457200" y="1200360"/>
            <a:ext cx="4038600" cy="3398638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200360"/>
            <a:ext cx="4038600" cy="33986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9FF9DE-21BF-495E-827E-2911EE9CEDAC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8396"/>
            <a:ext cx="8229600" cy="4390602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70A83C1-3A2E-4CAF-948A-19D3DAC1E273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96"/>
            <a:ext cx="8229600" cy="85501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200360"/>
            <a:ext cx="4038600" cy="33986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200360"/>
            <a:ext cx="4038600" cy="3398638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827EE74-1C60-49EE-9FFA-0CC83E07629D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defRPr/>
            </a:pPr>
            <a:fld id="{E14CA20F-3FF9-4EA1-A208-CCCE9C9871C8}" type="datetimeFigureOut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defRPr/>
            </a:pPr>
            <a:fld id="{CC7FC748-FB75-4C9A-AEC4-BA0F01A2742C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8" name="组合 6"/>
          <p:cNvGrpSpPr/>
          <p:nvPr userDrawn="1"/>
        </p:nvGrpSpPr>
        <p:grpSpPr>
          <a:xfrm>
            <a:off x="0" y="-114300"/>
            <a:ext cx="9144000" cy="658813"/>
            <a:chOff x="0" y="-152902"/>
            <a:chExt cx="12192000" cy="880310"/>
          </a:xfrm>
        </p:grpSpPr>
        <p:pic>
          <p:nvPicPr>
            <p:cNvPr id="10249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50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61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charset="-122"/>
                  <a:ea typeface="华文行楷" charset="-122"/>
                  <a:cs typeface="+mn-cs"/>
                </a:rPr>
                <a:t>合作探究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endParaRPr>
            </a:p>
          </p:txBody>
        </p:sp>
        <p:pic>
          <p:nvPicPr>
            <p:cNvPr id="10252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2" name="组合 6"/>
          <p:cNvGrpSpPr/>
          <p:nvPr userDrawn="1"/>
        </p:nvGrpSpPr>
        <p:grpSpPr>
          <a:xfrm>
            <a:off x="0" y="-114300"/>
            <a:ext cx="9144000" cy="658813"/>
            <a:chOff x="0" y="-152902"/>
            <a:chExt cx="12192000" cy="880310"/>
          </a:xfrm>
        </p:grpSpPr>
        <p:pic>
          <p:nvPicPr>
            <p:cNvPr id="11273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4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61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charset="-122"/>
                  <a:ea typeface="华文行楷" charset="-122"/>
                  <a:cs typeface="+mn-cs"/>
                </a:rPr>
                <a:t>课堂小结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endParaRPr>
            </a:p>
          </p:txBody>
        </p:sp>
        <p:pic>
          <p:nvPicPr>
            <p:cNvPr id="11276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fontAlgn="base"/>
            <a:fld id="{53A34AF9-1664-4634-98DD-8A193B72BA2B}" type="datetime1">
              <a:rPr lang="zh-CN" altLang="en-US" strike="noStrike" noProof="1" smtClean="0">
                <a:solidFill>
                  <a:srgbClr val="003760">
                    <a:tint val="75000"/>
                  </a:srgb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/>
          <a:p>
            <a:pPr fontAlgn="base"/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fontAlgn="base"/>
            <a:fld id="{0C913308-F349-4B6D-A68A-DD1791B4A57B}" type="slidenum">
              <a:rPr lang="zh-CN" altLang="en-US" strike="noStrike" noProof="1" smtClean="0">
                <a:solidFill>
                  <a:srgbClr val="003760">
                    <a:tint val="75000"/>
                  </a:srgb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5263" y="171450"/>
            <a:ext cx="8015287" cy="6858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日期占位符 29703"/>
          <p:cNvSpPr>
            <a:spLocks noGrp="1"/>
          </p:cNvSpPr>
          <p:nvPr>
            <p:ph type="dt" sz="half" idx="2"/>
          </p:nvPr>
        </p:nvSpPr>
        <p:spPr>
          <a:xfrm>
            <a:off x="457200" y="4686300"/>
            <a:ext cx="2133600" cy="3429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29704"/>
          <p:cNvSpPr>
            <a:spLocks noGrp="1"/>
          </p:cNvSpPr>
          <p:nvPr>
            <p:ph type="ftr" sz="quarter" idx="3"/>
          </p:nvPr>
        </p:nvSpPr>
        <p:spPr>
          <a:xfrm>
            <a:off x="3124200" y="4686300"/>
            <a:ext cx="2895600" cy="3429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29705"/>
          <p:cNvSpPr>
            <a:spLocks noGrp="1"/>
          </p:cNvSpPr>
          <p:nvPr>
            <p:ph type="sldNum" sz="quarter" idx="4"/>
          </p:nvPr>
        </p:nvSpPr>
        <p:spPr>
          <a:xfrm>
            <a:off x="6553200" y="4686300"/>
            <a:ext cx="21336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4703763"/>
            <a:ext cx="9144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23888" y="4710113"/>
            <a:ext cx="2132013" cy="2984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rPr>
              <a:t>山 东 省 宁 阳 第 四 中 学</a:t>
            </a:r>
            <a:endParaRPr kumimoji="0" lang="zh-CN" altLang="en-US" sz="13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charset="-122"/>
              <a:ea typeface="华文行楷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23888" y="4872038"/>
            <a:ext cx="3079750" cy="2984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ShanDongShengNingYangDiSiZhongXue</a:t>
            </a:r>
            <a:endParaRPr kumimoji="0" lang="zh-CN" altLang="en-US" sz="13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348" name="图片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4686300"/>
            <a:ext cx="603250" cy="452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5868143" y="27840"/>
            <a:ext cx="3312368" cy="4140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诱思导学</a:t>
            </a:r>
            <a:r>
              <a:rPr kumimoji="0" lang="en-US" altLang="zh-CN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*</a:t>
            </a:r>
            <a:r>
              <a:rPr kumimoji="0" lang="zh-CN" altLang="en-US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主体探究</a:t>
            </a:r>
            <a:endParaRPr kumimoji="0" lang="zh-CN" altLang="en-US" sz="2100" b="1" i="0" u="none" strike="noStrike" kern="1200" cap="all" spc="0" normalizeH="0" baseline="0" noProof="0" dirty="0">
              <a:ln>
                <a:noFill/>
              </a:ln>
              <a:solidFill>
                <a:schemeClr val="bg1"/>
              </a:solidFill>
              <a:effectLst>
                <a:reflection blurRad="10000" stA="55000" endPos="48000" dist="500" dir="5400000" sy="-100000" algn="bl" rotWithShape="0"/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4" Type="http://schemas.openxmlformats.org/officeDocument/2006/relationships/theme" Target="../theme/theme1.xml"/><Relationship Id="rId23" Type="http://schemas.openxmlformats.org/officeDocument/2006/relationships/image" Target="../media/image10.png"/><Relationship Id="rId22" Type="http://schemas.openxmlformats.org/officeDocument/2006/relationships/image" Target="../media/image9.png"/><Relationship Id="rId21" Type="http://schemas.openxmlformats.org/officeDocument/2006/relationships/image" Target="../media/image8.png"/><Relationship Id="rId20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588" y="0"/>
            <a:ext cx="9142412" cy="5145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单击此处编辑母版标题样式</a:t>
            </a:r>
            <a:endParaRPr kumimoji="0" lang="zh-CN" altLang="en-US" sz="33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628650" y="1370013"/>
            <a:ext cx="7886700" cy="3263900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685800" marR="0" lvl="1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第二级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1143000" marR="0" lvl="2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5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第三级</a:t>
            </a:r>
            <a:endParaRPr kumimoji="0" lang="zh-CN" altLang="en-US" sz="15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1600200" marR="0" lvl="3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第四级</a:t>
            </a:r>
            <a:endParaRPr kumimoji="0" lang="zh-CN" altLang="en-US" sz="135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第五级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pic>
        <p:nvPicPr>
          <p:cNvPr id="1032" name="图片 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3" name="图片 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0"/>
            <a:ext cx="979488" cy="342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4" name="图片 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72488" y="0"/>
            <a:ext cx="671512" cy="10366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ransition>
    <p:fade thruBlk="1"/>
  </p:transition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audio1.wav"/><Relationship Id="rId1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9.GIF"/><Relationship Id="rId1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1.jpeg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slide" Target="slide1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audio3.wav"/><Relationship Id="rId1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1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9.jpeg"/><Relationship Id="rId1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44.png"/><Relationship Id="rId1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6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9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50.jpeg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9.png"/><Relationship Id="rId8" Type="http://schemas.openxmlformats.org/officeDocument/2006/relationships/image" Target="../media/image58.jpeg"/><Relationship Id="rId7" Type="http://schemas.openxmlformats.org/officeDocument/2006/relationships/image" Target="../media/image57.jpeg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5" Type="http://schemas.openxmlformats.org/officeDocument/2006/relationships/slideLayout" Target="../slideLayouts/slideLayout5.xml"/><Relationship Id="rId14" Type="http://schemas.openxmlformats.org/officeDocument/2006/relationships/image" Target="../media/image62.png"/><Relationship Id="rId13" Type="http://schemas.microsoft.com/office/2007/relationships/media" Target="file:///G:\&#32654;&#22269;&#21335;&#21271;&#25112;&#20105;&#23450;&#31295;\&#32431;&#38899;&#20048;%20-%20&#26580;&#26495;.mp3" TargetMode="External"/><Relationship Id="rId12" Type="http://schemas.openxmlformats.org/officeDocument/2006/relationships/audio" Target="file:///G:\&#32654;&#22269;&#21335;&#21271;&#25112;&#20105;&#23450;&#31295;\&#32431;&#38899;&#20048;%20-%20&#26580;&#26495;.mp3" TargetMode="External"/><Relationship Id="rId11" Type="http://schemas.openxmlformats.org/officeDocument/2006/relationships/image" Target="../media/image61.png"/><Relationship Id="rId10" Type="http://schemas.openxmlformats.org/officeDocument/2006/relationships/image" Target="../media/image60.jpeg"/><Relationship Id="rId1" Type="http://schemas.openxmlformats.org/officeDocument/2006/relationships/image" Target="../media/image51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7" Type="http://schemas.openxmlformats.org/officeDocument/2006/relationships/image" Target="../media/image69.png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png"/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image" Target="../media/image63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70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文本框 1"/>
          <p:cNvSpPr txBox="1"/>
          <p:nvPr/>
        </p:nvSpPr>
        <p:spPr>
          <a:xfrm>
            <a:off x="908050" y="1228725"/>
            <a:ext cx="7958138" cy="21837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第一单元 殖民地人民的反抗与资本主义制度的扩展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zh-CN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第三课  美国内战</a:t>
            </a:r>
            <a:endParaRPr lang="zh-CN" altLang="zh-CN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0" name="图片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5600" y="4044950"/>
            <a:ext cx="5772150" cy="708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AutoShape 7"/>
          <p:cNvSpPr/>
          <p:nvPr/>
        </p:nvSpPr>
        <p:spPr>
          <a:xfrm>
            <a:off x="1143000" y="4895850"/>
            <a:ext cx="6858000" cy="249238"/>
          </a:xfrm>
          <a:prstGeom prst="flowChartProcess">
            <a:avLst/>
          </a:prstGeom>
          <a:solidFill>
            <a:srgbClr val="008080"/>
          </a:solidFill>
          <a:ln w="9525">
            <a:noFill/>
          </a:ln>
        </p:spPr>
        <p:txBody>
          <a:bodyPr anchor="ctr"/>
          <a:p>
            <a:endParaRPr lang="zh-CN" altLang="en-US" sz="100" dirty="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9615" y="408305"/>
            <a:ext cx="3087370" cy="4198620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051" name="WordArt 3"/>
          <p:cNvSpPr/>
          <p:nvPr/>
        </p:nvSpPr>
        <p:spPr>
          <a:xfrm rot="-360000">
            <a:off x="4842272" y="627460"/>
            <a:ext cx="3115865" cy="26574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977"/>
              </a:avLst>
            </a:prstTxWarp>
            <a:normAutofit/>
          </a:bodyPr>
          <a:p>
            <a:pPr algn="ctr" eaLnBrk="0" hangingPunct="0"/>
            <a:r>
              <a:rPr lang="zh-CN" altLang="en-US" sz="27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10800000" scaled="1"/>
                  <a:tileRect/>
                </a:gradFill>
                <a:effectLst>
                  <a:prstShdw prst="shdw11" dir="16200000">
                    <a:srgbClr val="C0C0C0">
                      <a:alpha val="75000"/>
                    </a:srgbClr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他是谁？</a:t>
            </a:r>
            <a:endParaRPr lang="zh-CN" altLang="en-US" sz="27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10800000" scaled="1"/>
                <a:tileRect/>
              </a:gradFill>
              <a:effectLst>
                <a:prstShdw prst="shdw11" dir="16200000">
                  <a:srgbClr val="C0C0C0">
                    <a:alpha val="75000"/>
                  </a:srgbClr>
                </a:prst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553585" y="373698"/>
            <a:ext cx="3870960" cy="4323080"/>
          </a:xfrm>
          <a:prstGeom prst="rect">
            <a:avLst/>
          </a:prstGeom>
          <a:solidFill>
            <a:srgbClr val="FFFF00">
              <a:alpha val="57999"/>
            </a:srgbClr>
          </a:solidFill>
          <a:ln w="34925">
            <a:solidFill>
              <a:srgbClr val="800080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在我们纪念第16任总统诞辰200周年之际，我能说我对这位伟人怀有特殊的感激之情，</a:t>
            </a:r>
            <a:r>
              <a:rPr kumimoji="0" lang="zh-CN" altLang="en-US" sz="2700" b="0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没有林肯，就没有今天的我！</a:t>
            </a:r>
            <a:r>
              <a:rPr kumimoji="0" lang="zh-CN" altLang="en-US" sz="2700" b="0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是他让我的故事成为可能，是他让美国的故事成为可能。</a:t>
            </a:r>
            <a:r>
              <a:rPr kumimoji="0" lang="zh-CN" altLang="en-US" sz="2700" b="0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”</a:t>
            </a:r>
            <a:r>
              <a:rPr kumimoji="0" lang="zh-CN" altLang="en-US" sz="2700" b="0" i="0" u="sng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 </a:t>
            </a:r>
            <a:endParaRPr kumimoji="0" lang="zh-CN" altLang="en-US" sz="2700" b="0" i="0" u="sng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     ——</a:t>
            </a: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奥巴马             </a:t>
            </a:r>
            <a:endParaRPr kumimoji="0" lang="zh-CN" altLang="en-US" sz="27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                 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 </a:t>
            </a: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（2009.2.12）</a:t>
            </a:r>
            <a:endParaRPr kumimoji="0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2057400" y="153670"/>
            <a:ext cx="61099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GB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“美国人心目中最伟大的总统”评选的结果 </a:t>
            </a:r>
            <a:endParaRPr lang="zh-CN" altLang="en-GB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23" name="表格 5122"/>
          <p:cNvGraphicFramePr/>
          <p:nvPr/>
        </p:nvGraphicFramePr>
        <p:xfrm>
          <a:off x="1428750" y="861695"/>
          <a:ext cx="4800600" cy="1922780"/>
        </p:xfrm>
        <a:graphic>
          <a:graphicData uri="http://schemas.openxmlformats.org/drawingml/2006/table">
            <a:tbl>
              <a:tblPr/>
              <a:tblGrid>
                <a:gridCol w="818515"/>
                <a:gridCol w="995045"/>
                <a:gridCol w="995680"/>
                <a:gridCol w="995045"/>
                <a:gridCol w="996315"/>
              </a:tblGrid>
              <a:tr h="45974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排名                 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1948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 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1969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1998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 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2010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48133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1</a:t>
                      </a:r>
                      <a:endParaRPr lang="zh-CN" altLang="en-US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667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2</a:t>
                      </a:r>
                      <a:endParaRPr lang="zh-CN" altLang="en-US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1498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3</a:t>
                      </a:r>
                      <a:endParaRPr lang="zh-CN" altLang="en-US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64185" y="139621"/>
            <a:ext cx="1254760" cy="4140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情景导入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3520" y="2959100"/>
            <a:ext cx="8836660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>
              <a:lnSpc>
                <a:spcPct val="130000"/>
              </a:lnSpc>
            </a:pP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美国人心目中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最伟大的总统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，排名第一的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林肯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，从他入主白宫到遇刺身亡，只有四年的时间，四年里他只做了一件事，领导了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美国内战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，这场战争导致美国损失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618000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个青壮年劳力，伤亡人数超过了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150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多万，成千上万的家庭流离失所。而与这场战争息息相关的林肯，为什么依旧是美国人心目中最受尊重的总统呢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? 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让我们回到那场如火如荼的美国内战中去一探究竟。</a:t>
            </a:r>
            <a:r>
              <a:rPr lang="zh-CN" altLang="en-US" sz="2000" b="1" dirty="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宋体" panose="02010600030101010101" pitchFamily="2" charset="-122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Abraham Lincoln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43650" y="769620"/>
            <a:ext cx="2060575" cy="22078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RTR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TextBox 14"/>
          <p:cNvSpPr txBox="1"/>
          <p:nvPr/>
        </p:nvSpPr>
        <p:spPr>
          <a:xfrm>
            <a:off x="3603625" y="265113"/>
            <a:ext cx="2390775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学习目标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578" name="Picture 4" descr="c:\users\administrator\appdata\roaming\360se6\User Data\temp\t01af057eabdd6f97a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15" y="4420235"/>
            <a:ext cx="911225" cy="696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603250" y="897255"/>
            <a:ext cx="8248015" cy="34632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580" name="矩形 1"/>
          <p:cNvSpPr/>
          <p:nvPr/>
        </p:nvSpPr>
        <p:spPr>
          <a:xfrm>
            <a:off x="631190" y="882015"/>
            <a:ext cx="8148320" cy="4311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了解美国内战的爆发的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原因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过程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结果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理解北方在美国内战中取胜的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原因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和美国内战的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性质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意义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3.</a:t>
            </a:r>
            <a:r>
              <a:rPr lang="zh-CN" altLang="zh-CN" sz="2800" b="1" dirty="0">
                <a:latin typeface="宋体" panose="02010600030101010101" pitchFamily="2" charset="-122"/>
                <a:sym typeface="+mn-ea"/>
              </a:rPr>
              <a:t>正确评价林肯在南北战争中的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作用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zh-CN" sz="2800" b="1" dirty="0">
                <a:latin typeface="宋体" panose="02010600030101010101" pitchFamily="2" charset="-122"/>
                <a:sym typeface="+mn-ea"/>
              </a:rPr>
              <a:t>知道林肯一生致力于争取民主和种族平等的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事迹</a:t>
            </a:r>
            <a:r>
              <a:rPr lang="zh-CN" altLang="zh-CN" sz="2800" b="1" dirty="0">
                <a:latin typeface="宋体" panose="02010600030101010101" pitchFamily="2" charset="-122"/>
                <a:sym typeface="+mn-ea"/>
              </a:rPr>
              <a:t>，处处以国家利益为重的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高尚品格</a:t>
            </a:r>
            <a:r>
              <a:rPr lang="zh-CN" altLang="zh-CN" sz="2800" b="1" dirty="0">
                <a:latin typeface="宋体" panose="02010600030101010101" pitchFamily="2" charset="-122"/>
                <a:sym typeface="+mn-ea"/>
              </a:rPr>
              <a:t>，获得美国和世界人民的尊敬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0" hangingPunct="0"/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/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43828" y="253365"/>
            <a:ext cx="2023586" cy="55308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3000" b="1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独立自学</a:t>
            </a:r>
            <a:endParaRPr lang="zh-CN" altLang="en-US" sz="3000" b="1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0124" name="Text Box 12"/>
          <p:cNvSpPr txBox="1"/>
          <p:nvPr/>
        </p:nvSpPr>
        <p:spPr>
          <a:xfrm>
            <a:off x="338138" y="1188244"/>
            <a:ext cx="8321040" cy="506730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南北方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经济类型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分别是什么？双方存在哪些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矛盾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2700" b="1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12"/>
          <p:cNvSpPr txBox="1"/>
          <p:nvPr/>
        </p:nvSpPr>
        <p:spPr>
          <a:xfrm>
            <a:off x="338138" y="1798320"/>
            <a:ext cx="8011478" cy="506730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找到南北战争的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导火线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、爆发的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时间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700" b="1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12"/>
          <p:cNvSpPr txBox="1"/>
          <p:nvPr/>
        </p:nvSpPr>
        <p:spPr>
          <a:xfrm>
            <a:off x="349091" y="2446973"/>
            <a:ext cx="8011478" cy="506730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战争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初期战况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如何？联邦政府采取了怎样的</a:t>
            </a:r>
            <a:r>
              <a:rPr lang="zh-CN" altLang="en-US" sz="27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举措</a:t>
            </a:r>
            <a:r>
              <a:rPr lang="zh-CN" altLang="en-US" sz="2700" b="1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2700" b="1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12"/>
          <p:cNvSpPr txBox="1"/>
          <p:nvPr/>
        </p:nvSpPr>
        <p:spPr>
          <a:xfrm>
            <a:off x="670560" y="3160871"/>
            <a:ext cx="8011478" cy="506730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0126" name="Text Box 14"/>
          <p:cNvSpPr txBox="1"/>
          <p:nvPr/>
        </p:nvSpPr>
        <p:spPr>
          <a:xfrm>
            <a:off x="2279333" y="498158"/>
            <a:ext cx="5854065" cy="460375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阅读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P10-12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分钟内找到下列问题的答案：</a:t>
            </a:r>
            <a:endParaRPr lang="zh-CN" altLang="en-US" sz="2400" b="1" dirty="0">
              <a:solidFill>
                <a:schemeClr val="accent2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1" name="组合 6147"/>
          <p:cNvGrpSpPr/>
          <p:nvPr/>
        </p:nvGrpSpPr>
        <p:grpSpPr>
          <a:xfrm>
            <a:off x="166688" y="88900"/>
            <a:ext cx="1884362" cy="763588"/>
            <a:chOff x="-151" y="0"/>
            <a:chExt cx="3667" cy="1214"/>
          </a:xfrm>
        </p:grpSpPr>
        <p:sp>
          <p:nvSpPr>
            <p:cNvPr id="2560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161953" rIns="134802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05" name="文本框 6152"/>
            <p:cNvSpPr txBox="1"/>
            <p:nvPr/>
          </p:nvSpPr>
          <p:spPr>
            <a:xfrm>
              <a:off x="-151" y="453"/>
              <a:ext cx="872" cy="7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一</a:t>
              </a:r>
              <a:endPara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5606" name="文本框 4103"/>
          <p:cNvSpPr txBox="1"/>
          <p:nvPr/>
        </p:nvSpPr>
        <p:spPr>
          <a:xfrm>
            <a:off x="101600" y="71438"/>
            <a:ext cx="971550" cy="315912"/>
          </a:xfrm>
          <a:prstGeom prst="rect">
            <a:avLst/>
          </a:prstGeom>
          <a:noFill/>
          <a:ln w="9525">
            <a:noFill/>
          </a:ln>
        </p:spPr>
        <p:txBody>
          <a:bodyPr lIns="67639" tIns="35248" rIns="67639" bIns="35248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16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新课</a:t>
            </a:r>
            <a:r>
              <a:rPr lang="zh-CN" altLang="en-US" sz="16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探究</a:t>
            </a:r>
            <a:endParaRPr lang="zh-CN" altLang="en-US" sz="1600" b="1" dirty="0">
              <a:solidFill>
                <a:srgbClr val="006666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  <p:sp>
        <p:nvSpPr>
          <p:cNvPr id="25607" name="文本框 6151"/>
          <p:cNvSpPr txBox="1"/>
          <p:nvPr/>
        </p:nvSpPr>
        <p:spPr>
          <a:xfrm>
            <a:off x="581025" y="376238"/>
            <a:ext cx="35496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66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探究点：南北矛盾的加剧</a:t>
            </a:r>
            <a:endParaRPr lang="en-US" altLang="zh-CN" sz="2400" b="1" dirty="0">
              <a:solidFill>
                <a:srgbClr val="006666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5122" name="Picture 2" descr="图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585" y="1035526"/>
            <a:ext cx="2430066" cy="151209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Picture 3" descr="图片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040" y="2926874"/>
            <a:ext cx="2740819" cy="16025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4"/>
          <p:cNvSpPr txBox="1"/>
          <p:nvPr/>
        </p:nvSpPr>
        <p:spPr>
          <a:xfrm>
            <a:off x="811848" y="2496424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独立初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6847761" y="4568905"/>
            <a:ext cx="113411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20世纪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4058761" y="2607072"/>
            <a:ext cx="14401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19世纪初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pic>
        <p:nvPicPr>
          <p:cNvPr id="5127" name="Picture 6" descr="18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596" y="1035526"/>
            <a:ext cx="2700338" cy="1566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Text Box 8"/>
          <p:cNvSpPr txBox="1"/>
          <p:nvPr/>
        </p:nvSpPr>
        <p:spPr>
          <a:xfrm>
            <a:off x="437515" y="3217466"/>
            <a:ext cx="415885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楷体" panose="02010609060101010101" pitchFamily="49" charset="-122"/>
                <a:sym typeface="宋体" panose="02010600030101010101" pitchFamily="2" charset="-122"/>
              </a:rPr>
              <a:t>三个时期的美国国旗有什么变化？</a:t>
            </a:r>
            <a:endParaRPr lang="zh-CN" altLang="en-US" sz="2800" b="1" dirty="0">
              <a:latin typeface="宋体" panose="02010600030101010101" pitchFamily="2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437674" y="4314349"/>
            <a:ext cx="48304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楷体" panose="02010609060101010101" pitchFamily="49" charset="-122"/>
                <a:sym typeface="宋体" panose="02010600030101010101" pitchFamily="2" charset="-122"/>
              </a:rPr>
              <a:t>你知道这一变化说明了什么？</a:t>
            </a:r>
            <a:endParaRPr lang="zh-CN" altLang="en-US" sz="2800" b="1" dirty="0">
              <a:latin typeface="宋体" panose="02010600030101010101" pitchFamily="2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bldLvl="0"/>
      <p:bldP spid="717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2" descr="美国领土扩张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1891" y="-13096"/>
            <a:ext cx="5886450" cy="515659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1" name="AutoShape 3"/>
          <p:cNvSpPr/>
          <p:nvPr/>
        </p:nvSpPr>
        <p:spPr>
          <a:xfrm>
            <a:off x="1083310" y="3500120"/>
            <a:ext cx="2220595" cy="328295"/>
          </a:xfrm>
          <a:prstGeom prst="wedgeRectCallout">
            <a:avLst>
              <a:gd name="adj1" fmla="val 28935"/>
              <a:gd name="adj2" fmla="val 134069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800" b="1" dirty="0">
                <a:solidFill>
                  <a:srgbClr val="008000"/>
                </a:solidFill>
                <a:latin typeface="Arial" panose="020B0604020202020204" pitchFamily="34" charset="0"/>
              </a:rPr>
              <a:t>1867年从俄国购得</a:t>
            </a:r>
            <a:endParaRPr lang="zh-CN" altLang="en-US" sz="18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68612" name="AutoShape 4"/>
          <p:cNvSpPr/>
          <p:nvPr/>
        </p:nvSpPr>
        <p:spPr>
          <a:xfrm>
            <a:off x="4564380" y="3382645"/>
            <a:ext cx="1489710" cy="252095"/>
          </a:xfrm>
          <a:prstGeom prst="wedgeRectCallout">
            <a:avLst>
              <a:gd name="adj1" fmla="val -43787"/>
              <a:gd name="adj2" fmla="val 17687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800" b="1" dirty="0">
                <a:solidFill>
                  <a:srgbClr val="008000"/>
                </a:solidFill>
                <a:latin typeface="Arial" panose="020B0604020202020204" pitchFamily="34" charset="0"/>
              </a:rPr>
              <a:t>1898年吞并</a:t>
            </a:r>
            <a:endParaRPr lang="zh-CN" altLang="en-US" sz="18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747022" y="195263"/>
            <a:ext cx="2740819" cy="2757488"/>
            <a:chOff x="2913" y="164"/>
            <a:chExt cx="2302" cy="2316"/>
          </a:xfrm>
        </p:grpSpPr>
        <p:sp>
          <p:nvSpPr>
            <p:cNvPr id="6172" name="Freeform 6"/>
            <p:cNvSpPr/>
            <p:nvPr/>
          </p:nvSpPr>
          <p:spPr>
            <a:xfrm>
              <a:off x="2913" y="354"/>
              <a:ext cx="2216" cy="2126"/>
            </a:xfrm>
            <a:custGeom>
              <a:avLst/>
              <a:gdLst>
                <a:gd name="txL" fmla="*/ 0 w 2216"/>
                <a:gd name="txT" fmla="*/ 0 h 2126"/>
                <a:gd name="txR" fmla="*/ 2216 w 2216"/>
                <a:gd name="txB" fmla="*/ 2126 h 2126"/>
              </a:gdLst>
              <a:ahLst/>
              <a:cxnLst>
                <a:cxn ang="0">
                  <a:pos x="132" y="167"/>
                </a:cxn>
                <a:cxn ang="0">
                  <a:pos x="324" y="222"/>
                </a:cxn>
                <a:cxn ang="0">
                  <a:pos x="424" y="249"/>
                </a:cxn>
                <a:cxn ang="0">
                  <a:pos x="296" y="313"/>
                </a:cxn>
                <a:cxn ang="0">
                  <a:pos x="296" y="377"/>
                </a:cxn>
                <a:cxn ang="0">
                  <a:pos x="534" y="304"/>
                </a:cxn>
                <a:cxn ang="0">
                  <a:pos x="634" y="368"/>
                </a:cxn>
                <a:cxn ang="0">
                  <a:pos x="817" y="341"/>
                </a:cxn>
                <a:cxn ang="0">
                  <a:pos x="845" y="387"/>
                </a:cxn>
                <a:cxn ang="0">
                  <a:pos x="735" y="432"/>
                </a:cxn>
                <a:cxn ang="0">
                  <a:pos x="634" y="569"/>
                </a:cxn>
                <a:cxn ang="0">
                  <a:pos x="634" y="697"/>
                </a:cxn>
                <a:cxn ang="0">
                  <a:pos x="772" y="789"/>
                </a:cxn>
                <a:cxn ang="0">
                  <a:pos x="808" y="524"/>
                </a:cxn>
                <a:cxn ang="0">
                  <a:pos x="890" y="460"/>
                </a:cxn>
                <a:cxn ang="0">
                  <a:pos x="954" y="652"/>
                </a:cxn>
                <a:cxn ang="0">
                  <a:pos x="1055" y="688"/>
                </a:cxn>
                <a:cxn ang="0">
                  <a:pos x="1018" y="844"/>
                </a:cxn>
                <a:cxn ang="0">
                  <a:pos x="1366" y="697"/>
                </a:cxn>
                <a:cxn ang="0">
                  <a:pos x="1540" y="560"/>
                </a:cxn>
                <a:cxn ang="0">
                  <a:pos x="1576" y="441"/>
                </a:cxn>
                <a:cxn ang="0">
                  <a:pos x="1878" y="304"/>
                </a:cxn>
                <a:cxn ang="0">
                  <a:pos x="1969" y="21"/>
                </a:cxn>
                <a:cxn ang="0">
                  <a:pos x="2125" y="158"/>
                </a:cxn>
                <a:cxn ang="0">
                  <a:pos x="2097" y="332"/>
                </a:cxn>
                <a:cxn ang="0">
                  <a:pos x="2033" y="615"/>
                </a:cxn>
                <a:cxn ang="0">
                  <a:pos x="2052" y="661"/>
                </a:cxn>
                <a:cxn ang="0">
                  <a:pos x="1951" y="707"/>
                </a:cxn>
                <a:cxn ang="0">
                  <a:pos x="1850" y="780"/>
                </a:cxn>
                <a:cxn ang="0">
                  <a:pos x="1924" y="771"/>
                </a:cxn>
                <a:cxn ang="0">
                  <a:pos x="1759" y="1008"/>
                </a:cxn>
                <a:cxn ang="0">
                  <a:pos x="1722" y="1191"/>
                </a:cxn>
                <a:cxn ang="0">
                  <a:pos x="1677" y="1109"/>
                </a:cxn>
                <a:cxn ang="0">
                  <a:pos x="1686" y="1200"/>
                </a:cxn>
                <a:cxn ang="0">
                  <a:pos x="1722" y="1356"/>
                </a:cxn>
                <a:cxn ang="0">
                  <a:pos x="1732" y="1475"/>
                </a:cxn>
                <a:cxn ang="0">
                  <a:pos x="1549" y="1676"/>
                </a:cxn>
                <a:cxn ang="0">
                  <a:pos x="1000" y="2051"/>
                </a:cxn>
                <a:cxn ang="0">
                  <a:pos x="442" y="1950"/>
                </a:cxn>
                <a:cxn ang="0">
                  <a:pos x="424" y="1776"/>
                </a:cxn>
                <a:cxn ang="0">
                  <a:pos x="506" y="1648"/>
                </a:cxn>
                <a:cxn ang="0">
                  <a:pos x="570" y="1447"/>
                </a:cxn>
                <a:cxn ang="0">
                  <a:pos x="433" y="1209"/>
                </a:cxn>
                <a:cxn ang="0">
                  <a:pos x="369" y="1063"/>
                </a:cxn>
                <a:cxn ang="0">
                  <a:pos x="424" y="844"/>
                </a:cxn>
                <a:cxn ang="0">
                  <a:pos x="296" y="652"/>
                </a:cxn>
                <a:cxn ang="0">
                  <a:pos x="141" y="414"/>
                </a:cxn>
                <a:cxn ang="0">
                  <a:pos x="95" y="304"/>
                </a:cxn>
              </a:cxnLst>
              <a:rect l="txL" t="txT" r="txR" b="txB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73" name="AutoShape 7"/>
            <p:cNvSpPr/>
            <p:nvPr/>
          </p:nvSpPr>
          <p:spPr>
            <a:xfrm>
              <a:off x="3878" y="164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latin typeface="宋体" panose="02010600030101010101" pitchFamily="2" charset="-122"/>
                </a:rPr>
                <a:t>1783年美国独立时的领土</a:t>
              </a:r>
              <a:endParaRPr lang="zh-CN" altLang="en-US" sz="1800" b="1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3188494" y="0"/>
            <a:ext cx="2270522" cy="3092054"/>
            <a:chOff x="1604" y="0"/>
            <a:chExt cx="1907" cy="2597"/>
          </a:xfrm>
        </p:grpSpPr>
        <p:sp>
          <p:nvSpPr>
            <p:cNvPr id="6170" name="Freeform 9"/>
            <p:cNvSpPr/>
            <p:nvPr/>
          </p:nvSpPr>
          <p:spPr>
            <a:xfrm>
              <a:off x="1604" y="375"/>
              <a:ext cx="1907" cy="2222"/>
            </a:xfrm>
            <a:custGeom>
              <a:avLst/>
              <a:gdLst>
                <a:gd name="txL" fmla="*/ 0 w 1907"/>
                <a:gd name="txT" fmla="*/ 0 h 2222"/>
                <a:gd name="txR" fmla="*/ 1907 w 1907"/>
                <a:gd name="txB" fmla="*/ 2222 h 2222"/>
              </a:gdLst>
              <a:ahLst/>
              <a:cxnLst>
                <a:cxn ang="0">
                  <a:pos x="197" y="36"/>
                </a:cxn>
                <a:cxn ang="0">
                  <a:pos x="746" y="100"/>
                </a:cxn>
                <a:cxn ang="0">
                  <a:pos x="837" y="137"/>
                </a:cxn>
                <a:cxn ang="0">
                  <a:pos x="883" y="174"/>
                </a:cxn>
                <a:cxn ang="0">
                  <a:pos x="947" y="219"/>
                </a:cxn>
                <a:cxn ang="0">
                  <a:pos x="1148" y="375"/>
                </a:cxn>
                <a:cxn ang="0">
                  <a:pos x="1294" y="484"/>
                </a:cxn>
                <a:cxn ang="0">
                  <a:pos x="1340" y="420"/>
                </a:cxn>
                <a:cxn ang="0">
                  <a:pos x="1441" y="320"/>
                </a:cxn>
                <a:cxn ang="0">
                  <a:pos x="1413" y="439"/>
                </a:cxn>
                <a:cxn ang="0">
                  <a:pos x="1514" y="558"/>
                </a:cxn>
                <a:cxn ang="0">
                  <a:pos x="1642" y="686"/>
                </a:cxn>
                <a:cxn ang="0">
                  <a:pos x="1697" y="786"/>
                </a:cxn>
                <a:cxn ang="0">
                  <a:pos x="1724" y="932"/>
                </a:cxn>
                <a:cxn ang="0">
                  <a:pos x="1687" y="1143"/>
                </a:cxn>
                <a:cxn ang="0">
                  <a:pos x="1788" y="1252"/>
                </a:cxn>
                <a:cxn ang="0">
                  <a:pos x="1815" y="1335"/>
                </a:cxn>
                <a:cxn ang="0">
                  <a:pos x="1843" y="1417"/>
                </a:cxn>
                <a:cxn ang="0">
                  <a:pos x="1779" y="1655"/>
                </a:cxn>
                <a:cxn ang="0">
                  <a:pos x="1715" y="2048"/>
                </a:cxn>
                <a:cxn ang="0">
                  <a:pos x="1779" y="2158"/>
                </a:cxn>
                <a:cxn ang="0">
                  <a:pos x="1889" y="2148"/>
                </a:cxn>
                <a:cxn ang="0">
                  <a:pos x="1559" y="2212"/>
                </a:cxn>
                <a:cxn ang="0">
                  <a:pos x="1523" y="2130"/>
                </a:cxn>
                <a:cxn ang="0">
                  <a:pos x="1505" y="1883"/>
                </a:cxn>
                <a:cxn ang="0">
                  <a:pos x="1221" y="1764"/>
                </a:cxn>
                <a:cxn ang="0">
                  <a:pos x="974" y="1682"/>
                </a:cxn>
                <a:cxn ang="0">
                  <a:pos x="929" y="1646"/>
                </a:cxn>
                <a:cxn ang="0">
                  <a:pos x="947" y="1463"/>
                </a:cxn>
                <a:cxn ang="0">
                  <a:pos x="892" y="1344"/>
                </a:cxn>
                <a:cxn ang="0">
                  <a:pos x="618" y="1271"/>
                </a:cxn>
                <a:cxn ang="0">
                  <a:pos x="453" y="1234"/>
                </a:cxn>
                <a:cxn ang="0">
                  <a:pos x="453" y="978"/>
                </a:cxn>
                <a:cxn ang="0">
                  <a:pos x="389" y="841"/>
                </a:cxn>
                <a:cxn ang="0">
                  <a:pos x="334" y="814"/>
                </a:cxn>
                <a:cxn ang="0">
                  <a:pos x="234" y="640"/>
                </a:cxn>
                <a:cxn ang="0">
                  <a:pos x="179" y="576"/>
                </a:cxn>
                <a:cxn ang="0">
                  <a:pos x="133" y="539"/>
                </a:cxn>
                <a:cxn ang="0">
                  <a:pos x="14" y="466"/>
                </a:cxn>
                <a:cxn ang="0">
                  <a:pos x="60" y="366"/>
                </a:cxn>
                <a:cxn ang="0">
                  <a:pos x="51" y="0"/>
                </a:cxn>
              </a:cxnLst>
              <a:rect l="txL" t="txT" r="txR" b="txB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71" name="AutoShape 10"/>
            <p:cNvSpPr/>
            <p:nvPr/>
          </p:nvSpPr>
          <p:spPr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1803年从法购得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4" name="Group 11"/>
          <p:cNvGrpSpPr/>
          <p:nvPr/>
        </p:nvGrpSpPr>
        <p:grpSpPr>
          <a:xfrm>
            <a:off x="5208985" y="2851547"/>
            <a:ext cx="3378993" cy="1395413"/>
            <a:chOff x="3301" y="2395"/>
            <a:chExt cx="2838" cy="1172"/>
          </a:xfrm>
        </p:grpSpPr>
        <p:sp>
          <p:nvSpPr>
            <p:cNvPr id="6168" name="Freeform 12"/>
            <p:cNvSpPr/>
            <p:nvPr/>
          </p:nvSpPr>
          <p:spPr>
            <a:xfrm>
              <a:off x="3301" y="2395"/>
              <a:ext cx="1203" cy="594"/>
            </a:xfrm>
            <a:custGeom>
              <a:avLst/>
              <a:gdLst>
                <a:gd name="txL" fmla="*/ 0 w 1203"/>
                <a:gd name="txT" fmla="*/ 0 h 594"/>
                <a:gd name="txR" fmla="*/ 1203 w 1203"/>
                <a:gd name="txB" fmla="*/ 594 h 594"/>
              </a:gdLst>
              <a:ahLst/>
              <a:cxnLst>
                <a:cxn ang="0">
                  <a:pos x="0" y="0"/>
                </a:cxn>
                <a:cxn ang="0">
                  <a:pos x="813" y="28"/>
                </a:cxn>
                <a:cxn ang="0">
                  <a:pos x="960" y="19"/>
                </a:cxn>
                <a:cxn ang="0">
                  <a:pos x="996" y="28"/>
                </a:cxn>
                <a:cxn ang="0">
                  <a:pos x="1024" y="119"/>
                </a:cxn>
                <a:cxn ang="0">
                  <a:pos x="1097" y="211"/>
                </a:cxn>
                <a:cxn ang="0">
                  <a:pos x="1115" y="266"/>
                </a:cxn>
                <a:cxn ang="0">
                  <a:pos x="1133" y="293"/>
                </a:cxn>
                <a:cxn ang="0">
                  <a:pos x="1170" y="375"/>
                </a:cxn>
                <a:cxn ang="0">
                  <a:pos x="1197" y="476"/>
                </a:cxn>
                <a:cxn ang="0">
                  <a:pos x="1106" y="576"/>
                </a:cxn>
                <a:cxn ang="0">
                  <a:pos x="1033" y="503"/>
                </a:cxn>
                <a:cxn ang="0">
                  <a:pos x="987" y="439"/>
                </a:cxn>
                <a:cxn ang="0">
                  <a:pos x="932" y="384"/>
                </a:cxn>
                <a:cxn ang="0">
                  <a:pos x="923" y="357"/>
                </a:cxn>
                <a:cxn ang="0">
                  <a:pos x="941" y="302"/>
                </a:cxn>
                <a:cxn ang="0">
                  <a:pos x="914" y="284"/>
                </a:cxn>
                <a:cxn ang="0">
                  <a:pos x="896" y="284"/>
                </a:cxn>
                <a:cxn ang="0">
                  <a:pos x="813" y="128"/>
                </a:cxn>
                <a:cxn ang="0">
                  <a:pos x="731" y="92"/>
                </a:cxn>
                <a:cxn ang="0">
                  <a:pos x="685" y="128"/>
                </a:cxn>
                <a:cxn ang="0">
                  <a:pos x="621" y="147"/>
                </a:cxn>
                <a:cxn ang="0">
                  <a:pos x="576" y="119"/>
                </a:cxn>
                <a:cxn ang="0">
                  <a:pos x="557" y="101"/>
                </a:cxn>
                <a:cxn ang="0">
                  <a:pos x="448" y="74"/>
                </a:cxn>
                <a:cxn ang="0">
                  <a:pos x="283" y="83"/>
                </a:cxn>
                <a:cxn ang="0">
                  <a:pos x="228" y="101"/>
                </a:cxn>
                <a:cxn ang="0">
                  <a:pos x="109" y="147"/>
                </a:cxn>
                <a:cxn ang="0">
                  <a:pos x="36" y="92"/>
                </a:cxn>
                <a:cxn ang="0">
                  <a:pos x="0" y="0"/>
                </a:cxn>
              </a:cxnLst>
              <a:rect l="txL" t="txT" r="txR" b="txB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800"/>
            </a:p>
          </p:txBody>
        </p:sp>
        <p:sp>
          <p:nvSpPr>
            <p:cNvPr id="6169" name="AutoShape 13"/>
            <p:cNvSpPr/>
            <p:nvPr/>
          </p:nvSpPr>
          <p:spPr>
            <a:xfrm>
              <a:off x="3939" y="3278"/>
              <a:ext cx="2200" cy="289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1810-1819取自西班牙</a:t>
              </a:r>
              <a:endParaRPr lang="zh-CN" altLang="en-US" sz="1800" b="1" dirty="0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14"/>
          <p:cNvGrpSpPr/>
          <p:nvPr/>
        </p:nvGrpSpPr>
        <p:grpSpPr>
          <a:xfrm>
            <a:off x="1251347" y="33338"/>
            <a:ext cx="2324100" cy="1403747"/>
            <a:chOff x="-23" y="28"/>
            <a:chExt cx="1952" cy="1179"/>
          </a:xfrm>
        </p:grpSpPr>
        <p:sp>
          <p:nvSpPr>
            <p:cNvPr id="6166" name="Freeform 15"/>
            <p:cNvSpPr/>
            <p:nvPr/>
          </p:nvSpPr>
          <p:spPr>
            <a:xfrm>
              <a:off x="609" y="226"/>
              <a:ext cx="1320" cy="981"/>
            </a:xfrm>
            <a:custGeom>
              <a:avLst/>
              <a:gdLst>
                <a:gd name="txL" fmla="*/ 0 w 1320"/>
                <a:gd name="txT" fmla="*/ 0 h 981"/>
                <a:gd name="txR" fmla="*/ 1320 w 1320"/>
                <a:gd name="txB" fmla="*/ 981 h 981"/>
              </a:gdLst>
              <a:ahLst/>
              <a:cxnLst>
                <a:cxn ang="0">
                  <a:pos x="1028" y="167"/>
                </a:cxn>
                <a:cxn ang="0">
                  <a:pos x="790" y="121"/>
                </a:cxn>
                <a:cxn ang="0">
                  <a:pos x="488" y="48"/>
                </a:cxn>
                <a:cxn ang="0">
                  <a:pos x="351" y="12"/>
                </a:cxn>
                <a:cxn ang="0">
                  <a:pos x="333" y="112"/>
                </a:cxn>
                <a:cxn ang="0">
                  <a:pos x="287" y="195"/>
                </a:cxn>
                <a:cxn ang="0">
                  <a:pos x="305" y="112"/>
                </a:cxn>
                <a:cxn ang="0">
                  <a:pos x="205" y="48"/>
                </a:cxn>
                <a:cxn ang="0">
                  <a:pos x="150" y="39"/>
                </a:cxn>
                <a:cxn ang="0">
                  <a:pos x="168" y="131"/>
                </a:cxn>
                <a:cxn ang="0">
                  <a:pos x="122" y="359"/>
                </a:cxn>
                <a:cxn ang="0">
                  <a:pos x="58" y="515"/>
                </a:cxn>
                <a:cxn ang="0">
                  <a:pos x="40" y="569"/>
                </a:cxn>
                <a:cxn ang="0">
                  <a:pos x="22" y="597"/>
                </a:cxn>
                <a:cxn ang="0">
                  <a:pos x="4" y="652"/>
                </a:cxn>
                <a:cxn ang="0">
                  <a:pos x="13" y="716"/>
                </a:cxn>
                <a:cxn ang="0">
                  <a:pos x="58" y="725"/>
                </a:cxn>
                <a:cxn ang="0">
                  <a:pos x="113" y="743"/>
                </a:cxn>
                <a:cxn ang="0">
                  <a:pos x="168" y="761"/>
                </a:cxn>
                <a:cxn ang="0">
                  <a:pos x="351" y="825"/>
                </a:cxn>
                <a:cxn ang="0">
                  <a:pos x="616" y="871"/>
                </a:cxn>
                <a:cxn ang="0">
                  <a:pos x="744" y="899"/>
                </a:cxn>
                <a:cxn ang="0">
                  <a:pos x="826" y="926"/>
                </a:cxn>
                <a:cxn ang="0">
                  <a:pos x="1028" y="935"/>
                </a:cxn>
                <a:cxn ang="0">
                  <a:pos x="1156" y="963"/>
                </a:cxn>
                <a:cxn ang="0">
                  <a:pos x="1320" y="981"/>
                </a:cxn>
                <a:cxn ang="0">
                  <a:pos x="1256" y="889"/>
                </a:cxn>
                <a:cxn ang="0">
                  <a:pos x="1210" y="771"/>
                </a:cxn>
                <a:cxn ang="0">
                  <a:pos x="1201" y="743"/>
                </a:cxn>
                <a:cxn ang="0">
                  <a:pos x="1128" y="688"/>
                </a:cxn>
                <a:cxn ang="0">
                  <a:pos x="1101" y="670"/>
                </a:cxn>
                <a:cxn ang="0">
                  <a:pos x="1046" y="652"/>
                </a:cxn>
                <a:cxn ang="0">
                  <a:pos x="1018" y="643"/>
                </a:cxn>
                <a:cxn ang="0">
                  <a:pos x="1028" y="551"/>
                </a:cxn>
                <a:cxn ang="0">
                  <a:pos x="1037" y="496"/>
                </a:cxn>
                <a:cxn ang="0">
                  <a:pos x="1055" y="441"/>
                </a:cxn>
                <a:cxn ang="0">
                  <a:pos x="1028" y="167"/>
                </a:cxn>
              </a:cxnLst>
              <a:rect l="txL" t="txT" r="txR" b="txB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7" name="AutoShape 16"/>
            <p:cNvSpPr/>
            <p:nvPr/>
          </p:nvSpPr>
          <p:spPr>
            <a:xfrm>
              <a:off x="-23" y="28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1842-1846取自英国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6" name="Group 17"/>
          <p:cNvGrpSpPr/>
          <p:nvPr/>
        </p:nvGrpSpPr>
        <p:grpSpPr>
          <a:xfrm>
            <a:off x="3488531" y="1423988"/>
            <a:ext cx="1651397" cy="2157413"/>
            <a:chOff x="1856" y="1196"/>
            <a:chExt cx="1387" cy="1812"/>
          </a:xfrm>
        </p:grpSpPr>
        <p:sp>
          <p:nvSpPr>
            <p:cNvPr id="6164" name="Freeform 18"/>
            <p:cNvSpPr/>
            <p:nvPr/>
          </p:nvSpPr>
          <p:spPr>
            <a:xfrm>
              <a:off x="1856" y="1196"/>
              <a:ext cx="1289" cy="1812"/>
            </a:xfrm>
            <a:custGeom>
              <a:avLst/>
              <a:gdLst>
                <a:gd name="txL" fmla="*/ 0 w 1289"/>
                <a:gd name="txT" fmla="*/ 0 h 1812"/>
                <a:gd name="txR" fmla="*/ 1289 w 1289"/>
                <a:gd name="txB" fmla="*/ 1812 h 1812"/>
              </a:gdLst>
              <a:ahLst/>
              <a:cxnLst>
                <a:cxn ang="0">
                  <a:pos x="91" y="2"/>
                </a:cxn>
                <a:cxn ang="0">
                  <a:pos x="46" y="422"/>
                </a:cxn>
                <a:cxn ang="0">
                  <a:pos x="110" y="486"/>
                </a:cxn>
                <a:cxn ang="0">
                  <a:pos x="174" y="578"/>
                </a:cxn>
                <a:cxn ang="0">
                  <a:pos x="155" y="678"/>
                </a:cxn>
                <a:cxn ang="0">
                  <a:pos x="73" y="761"/>
                </a:cxn>
                <a:cxn ang="0">
                  <a:pos x="0" y="962"/>
                </a:cxn>
                <a:cxn ang="0">
                  <a:pos x="55" y="1172"/>
                </a:cxn>
                <a:cxn ang="0">
                  <a:pos x="82" y="1181"/>
                </a:cxn>
                <a:cxn ang="0">
                  <a:pos x="128" y="1218"/>
                </a:cxn>
                <a:cxn ang="0">
                  <a:pos x="183" y="1282"/>
                </a:cxn>
                <a:cxn ang="0">
                  <a:pos x="229" y="1364"/>
                </a:cxn>
                <a:cxn ang="0">
                  <a:pos x="293" y="1437"/>
                </a:cxn>
                <a:cxn ang="0">
                  <a:pos x="384" y="1455"/>
                </a:cxn>
                <a:cxn ang="0">
                  <a:pos x="421" y="1410"/>
                </a:cxn>
                <a:cxn ang="0">
                  <a:pos x="430" y="1382"/>
                </a:cxn>
                <a:cxn ang="0">
                  <a:pos x="485" y="1364"/>
                </a:cxn>
                <a:cxn ang="0">
                  <a:pos x="613" y="1492"/>
                </a:cxn>
                <a:cxn ang="0">
                  <a:pos x="667" y="1593"/>
                </a:cxn>
                <a:cxn ang="0">
                  <a:pos x="704" y="1666"/>
                </a:cxn>
                <a:cxn ang="0">
                  <a:pos x="805" y="1775"/>
                </a:cxn>
                <a:cxn ang="0">
                  <a:pos x="887" y="1803"/>
                </a:cxn>
                <a:cxn ang="0">
                  <a:pos x="914" y="1812"/>
                </a:cxn>
                <a:cxn ang="0">
                  <a:pos x="896" y="1730"/>
                </a:cxn>
                <a:cxn ang="0">
                  <a:pos x="942" y="1565"/>
                </a:cxn>
                <a:cxn ang="0">
                  <a:pos x="1024" y="1529"/>
                </a:cxn>
                <a:cxn ang="0">
                  <a:pos x="1134" y="1483"/>
                </a:cxn>
                <a:cxn ang="0">
                  <a:pos x="1253" y="1382"/>
                </a:cxn>
                <a:cxn ang="0">
                  <a:pos x="1289" y="1300"/>
                </a:cxn>
                <a:cxn ang="0">
                  <a:pos x="1243" y="1090"/>
                </a:cxn>
                <a:cxn ang="0">
                  <a:pos x="1225" y="1035"/>
                </a:cxn>
                <a:cxn ang="0">
                  <a:pos x="1216" y="1007"/>
                </a:cxn>
                <a:cxn ang="0">
                  <a:pos x="1115" y="943"/>
                </a:cxn>
                <a:cxn ang="0">
                  <a:pos x="1061" y="925"/>
                </a:cxn>
                <a:cxn ang="0">
                  <a:pos x="859" y="916"/>
                </a:cxn>
                <a:cxn ang="0">
                  <a:pos x="768" y="889"/>
                </a:cxn>
                <a:cxn ang="0">
                  <a:pos x="695" y="843"/>
                </a:cxn>
                <a:cxn ang="0">
                  <a:pos x="649" y="770"/>
                </a:cxn>
                <a:cxn ang="0">
                  <a:pos x="658" y="715"/>
                </a:cxn>
                <a:cxn ang="0">
                  <a:pos x="677" y="697"/>
                </a:cxn>
                <a:cxn ang="0">
                  <a:pos x="686" y="669"/>
                </a:cxn>
                <a:cxn ang="0">
                  <a:pos x="677" y="532"/>
                </a:cxn>
                <a:cxn ang="0">
                  <a:pos x="622" y="514"/>
                </a:cxn>
                <a:cxn ang="0">
                  <a:pos x="594" y="505"/>
                </a:cxn>
                <a:cxn ang="0">
                  <a:pos x="357" y="450"/>
                </a:cxn>
                <a:cxn ang="0">
                  <a:pos x="201" y="404"/>
                </a:cxn>
                <a:cxn ang="0">
                  <a:pos x="174" y="276"/>
                </a:cxn>
                <a:cxn ang="0">
                  <a:pos x="192" y="221"/>
                </a:cxn>
                <a:cxn ang="0">
                  <a:pos x="128" y="20"/>
                </a:cxn>
                <a:cxn ang="0">
                  <a:pos x="91" y="2"/>
                </a:cxn>
              </a:cxnLst>
              <a:rect l="txL" t="txT" r="txR" b="txB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5" name="AutoShape 19"/>
            <p:cNvSpPr/>
            <p:nvPr/>
          </p:nvSpPr>
          <p:spPr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1845吞并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7" name="Group 20"/>
          <p:cNvGrpSpPr/>
          <p:nvPr/>
        </p:nvGrpSpPr>
        <p:grpSpPr>
          <a:xfrm>
            <a:off x="1964531" y="897731"/>
            <a:ext cx="3742135" cy="1877616"/>
            <a:chOff x="576" y="754"/>
            <a:chExt cx="3143" cy="1577"/>
          </a:xfrm>
        </p:grpSpPr>
        <p:sp>
          <p:nvSpPr>
            <p:cNvPr id="6162" name="Freeform 21"/>
            <p:cNvSpPr/>
            <p:nvPr/>
          </p:nvSpPr>
          <p:spPr>
            <a:xfrm>
              <a:off x="576" y="942"/>
              <a:ext cx="1442" cy="1389"/>
            </a:xfrm>
            <a:custGeom>
              <a:avLst/>
              <a:gdLst>
                <a:gd name="txL" fmla="*/ 0 w 1442"/>
                <a:gd name="txT" fmla="*/ 0 h 1389"/>
                <a:gd name="txR" fmla="*/ 1442 w 1442"/>
                <a:gd name="txB" fmla="*/ 1389 h 1389"/>
              </a:gdLst>
              <a:ahLst/>
              <a:cxnLst>
                <a:cxn ang="0">
                  <a:pos x="46" y="0"/>
                </a:cxn>
                <a:cxn ang="0">
                  <a:pos x="439" y="109"/>
                </a:cxn>
                <a:cxn ang="0">
                  <a:pos x="658" y="146"/>
                </a:cxn>
                <a:cxn ang="0">
                  <a:pos x="887" y="210"/>
                </a:cxn>
                <a:cxn ang="0">
                  <a:pos x="1015" y="219"/>
                </a:cxn>
                <a:cxn ang="0">
                  <a:pos x="1097" y="247"/>
                </a:cxn>
                <a:cxn ang="0">
                  <a:pos x="1262" y="265"/>
                </a:cxn>
                <a:cxn ang="0">
                  <a:pos x="1381" y="292"/>
                </a:cxn>
                <a:cxn ang="0">
                  <a:pos x="1353" y="567"/>
                </a:cxn>
                <a:cxn ang="0">
                  <a:pos x="1408" y="768"/>
                </a:cxn>
                <a:cxn ang="0">
                  <a:pos x="1435" y="859"/>
                </a:cxn>
                <a:cxn ang="0">
                  <a:pos x="1408" y="978"/>
                </a:cxn>
                <a:cxn ang="0">
                  <a:pos x="1362" y="1024"/>
                </a:cxn>
                <a:cxn ang="0">
                  <a:pos x="1317" y="1143"/>
                </a:cxn>
                <a:cxn ang="0">
                  <a:pos x="1307" y="1188"/>
                </a:cxn>
                <a:cxn ang="0">
                  <a:pos x="1289" y="1243"/>
                </a:cxn>
                <a:cxn ang="0">
                  <a:pos x="1280" y="1380"/>
                </a:cxn>
                <a:cxn ang="0">
                  <a:pos x="1289" y="1353"/>
                </a:cxn>
                <a:cxn ang="0">
                  <a:pos x="1253" y="1307"/>
                </a:cxn>
                <a:cxn ang="0">
                  <a:pos x="1161" y="1298"/>
                </a:cxn>
                <a:cxn ang="0">
                  <a:pos x="1134" y="1289"/>
                </a:cxn>
                <a:cxn ang="0">
                  <a:pos x="1125" y="1261"/>
                </a:cxn>
                <a:cxn ang="0">
                  <a:pos x="1042" y="1179"/>
                </a:cxn>
                <a:cxn ang="0">
                  <a:pos x="869" y="1152"/>
                </a:cxn>
                <a:cxn ang="0">
                  <a:pos x="741" y="1143"/>
                </a:cxn>
                <a:cxn ang="0">
                  <a:pos x="686" y="1161"/>
                </a:cxn>
                <a:cxn ang="0">
                  <a:pos x="658" y="1170"/>
                </a:cxn>
                <a:cxn ang="0">
                  <a:pos x="357" y="1133"/>
                </a:cxn>
                <a:cxn ang="0">
                  <a:pos x="347" y="1106"/>
                </a:cxn>
                <a:cxn ang="0">
                  <a:pos x="320" y="1033"/>
                </a:cxn>
                <a:cxn ang="0">
                  <a:pos x="219" y="932"/>
                </a:cxn>
                <a:cxn ang="0">
                  <a:pos x="146" y="877"/>
                </a:cxn>
                <a:cxn ang="0">
                  <a:pos x="110" y="823"/>
                </a:cxn>
                <a:cxn ang="0">
                  <a:pos x="46" y="594"/>
                </a:cxn>
                <a:cxn ang="0">
                  <a:pos x="27" y="429"/>
                </a:cxn>
                <a:cxn ang="0">
                  <a:pos x="18" y="384"/>
                </a:cxn>
                <a:cxn ang="0">
                  <a:pos x="0" y="329"/>
                </a:cxn>
                <a:cxn ang="0">
                  <a:pos x="9" y="146"/>
                </a:cxn>
                <a:cxn ang="0">
                  <a:pos x="46" y="0"/>
                </a:cxn>
              </a:cxnLst>
              <a:rect l="txL" t="txT" r="txR" b="txB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3" name="AutoShape 22"/>
            <p:cNvSpPr/>
            <p:nvPr/>
          </p:nvSpPr>
          <p:spPr>
            <a:xfrm>
              <a:off x="1610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1848年从墨西哥夺取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1278731" y="2470547"/>
            <a:ext cx="2266950" cy="912019"/>
            <a:chOff x="0" y="2075"/>
            <a:chExt cx="1904" cy="766"/>
          </a:xfrm>
        </p:grpSpPr>
        <p:sp>
          <p:nvSpPr>
            <p:cNvPr id="6160" name="Freeform 24"/>
            <p:cNvSpPr/>
            <p:nvPr/>
          </p:nvSpPr>
          <p:spPr>
            <a:xfrm>
              <a:off x="1179" y="2075"/>
              <a:ext cx="686" cy="284"/>
            </a:xfrm>
            <a:custGeom>
              <a:avLst/>
              <a:gdLst>
                <a:gd name="txL" fmla="*/ 0 w 686"/>
                <a:gd name="txT" fmla="*/ 0 h 284"/>
                <a:gd name="txR" fmla="*/ 686 w 686"/>
                <a:gd name="txB" fmla="*/ 284 h 284"/>
              </a:gdLst>
              <a:ahLst/>
              <a:cxnLst>
                <a:cxn ang="0">
                  <a:pos x="0" y="37"/>
                </a:cxn>
                <a:cxn ang="0">
                  <a:pos x="156" y="156"/>
                </a:cxn>
                <a:cxn ang="0">
                  <a:pos x="284" y="229"/>
                </a:cxn>
                <a:cxn ang="0">
                  <a:pos x="476" y="284"/>
                </a:cxn>
                <a:cxn ang="0">
                  <a:pos x="558" y="275"/>
                </a:cxn>
                <a:cxn ang="0">
                  <a:pos x="576" y="256"/>
                </a:cxn>
                <a:cxn ang="0">
                  <a:pos x="586" y="229"/>
                </a:cxn>
                <a:cxn ang="0">
                  <a:pos x="686" y="220"/>
                </a:cxn>
                <a:cxn ang="0">
                  <a:pos x="558" y="174"/>
                </a:cxn>
                <a:cxn ang="0">
                  <a:pos x="476" y="101"/>
                </a:cxn>
                <a:cxn ang="0">
                  <a:pos x="467" y="74"/>
                </a:cxn>
                <a:cxn ang="0">
                  <a:pos x="439" y="64"/>
                </a:cxn>
                <a:cxn ang="0">
                  <a:pos x="430" y="37"/>
                </a:cxn>
                <a:cxn ang="0">
                  <a:pos x="275" y="0"/>
                </a:cxn>
                <a:cxn ang="0">
                  <a:pos x="138" y="10"/>
                </a:cxn>
                <a:cxn ang="0">
                  <a:pos x="119" y="28"/>
                </a:cxn>
                <a:cxn ang="0">
                  <a:pos x="0" y="37"/>
                </a:cxn>
              </a:cxnLst>
              <a:rect l="txL" t="txT" r="txR" b="txB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1" name="AutoShape 25"/>
            <p:cNvSpPr/>
            <p:nvPr/>
          </p:nvSpPr>
          <p:spPr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1853年从墨西哥购得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6156" name="WordArt 26"/>
          <p:cNvSpPr>
            <a:spLocks noTextEdit="1"/>
          </p:cNvSpPr>
          <p:nvPr/>
        </p:nvSpPr>
        <p:spPr>
          <a:xfrm>
            <a:off x="964327" y="519113"/>
            <a:ext cx="350044" cy="2400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</a:bodyPr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美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国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领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土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扩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张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8635" name="Picture 27" descr="1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2057400"/>
            <a:ext cx="3177779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36" name="Text Box 28"/>
          <p:cNvSpPr txBox="1"/>
          <p:nvPr/>
        </p:nvSpPr>
        <p:spPr>
          <a:xfrm>
            <a:off x="6393656" y="1967230"/>
            <a:ext cx="450850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b">
            <a:spAutoFit/>
          </a:bodyPr>
          <a:p>
            <a:r>
              <a:rPr lang="zh-CN" altLang="en-US" sz="2100" b="1" dirty="0">
                <a:solidFill>
                  <a:srgbClr val="0000CC"/>
                </a:solidFill>
                <a:latin typeface="Arial" panose="020B0604020202020204" pitchFamily="34" charset="0"/>
              </a:rPr>
              <a:t>东</a:t>
            </a:r>
            <a:endParaRPr lang="zh-CN" altLang="en-US" sz="21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68637" name="Text Box 29"/>
          <p:cNvSpPr txBox="1"/>
          <p:nvPr/>
        </p:nvSpPr>
        <p:spPr>
          <a:xfrm>
            <a:off x="2681288" y="2006521"/>
            <a:ext cx="450850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b">
            <a:spAutoFit/>
          </a:bodyPr>
          <a:p>
            <a:r>
              <a:rPr lang="zh-CN" altLang="en-US" sz="2100" b="1" dirty="0">
                <a:solidFill>
                  <a:srgbClr val="0000CC"/>
                </a:solidFill>
                <a:latin typeface="Arial" panose="020B0604020202020204" pitchFamily="34" charset="0"/>
              </a:rPr>
              <a:t>西</a:t>
            </a:r>
            <a:endParaRPr lang="zh-CN" altLang="en-US" sz="21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ldLvl="0" animBg="1"/>
      <p:bldP spid="68612" grpId="0" bldLvl="0" animBg="1"/>
      <p:bldP spid="68636" grpId="0" bldLvl="0" animBg="1"/>
      <p:bldP spid="6863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Rectangle 2"/>
          <p:cNvSpPr>
            <a:spLocks noGrp="1" noRot="1"/>
          </p:cNvSpPr>
          <p:nvPr>
            <p:ph type="title"/>
          </p:nvPr>
        </p:nvSpPr>
        <p:spPr>
          <a:xfrm>
            <a:off x="268605" y="113824"/>
            <a:ext cx="1810703" cy="547688"/>
          </a:xfrm>
          <a:solidFill>
            <a:schemeClr val="accent6">
              <a:lumMod val="40000"/>
              <a:lumOff val="60000"/>
            </a:schemeClr>
          </a:solidFill>
        </p:spPr>
        <p:txBody>
          <a:bodyPr wrap="square" lIns="68580" tIns="34290" rIns="68580" bIns="34290" anchor="ctr">
            <a:normAutofit/>
          </a:bodyPr>
          <a:p>
            <a:pPr eaLnBrk="1" hangingPunct="1"/>
            <a:r>
              <a:rPr lang="zh-CN" altLang="en-US" sz="3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引导探究</a:t>
            </a:r>
            <a:endParaRPr lang="zh-CN" altLang="en-US" sz="3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0115" name="Group 3"/>
          <p:cNvGrpSpPr/>
          <p:nvPr/>
        </p:nvGrpSpPr>
        <p:grpSpPr>
          <a:xfrm>
            <a:off x="301232" y="732700"/>
            <a:ext cx="4121225" cy="2905931"/>
            <a:chOff x="48" y="-22"/>
            <a:chExt cx="6063" cy="5474"/>
          </a:xfrm>
        </p:grpSpPr>
        <p:grpSp>
          <p:nvGrpSpPr>
            <p:cNvPr id="11267" name="Group 4"/>
            <p:cNvGrpSpPr/>
            <p:nvPr/>
          </p:nvGrpSpPr>
          <p:grpSpPr>
            <a:xfrm>
              <a:off x="48" y="0"/>
              <a:ext cx="6063" cy="5452"/>
              <a:chOff x="48" y="0"/>
              <a:chExt cx="6063" cy="5452"/>
            </a:xfrm>
          </p:grpSpPr>
          <p:pic>
            <p:nvPicPr>
              <p:cNvPr id="11268" name="Picture 5"/>
              <p:cNvPicPr>
                <a:picLocks noChangeAspect="1"/>
              </p:cNvPicPr>
              <p:nvPr/>
            </p:nvPicPr>
            <p:blipFill>
              <a:blip r:embed="rId1">
                <a:lum contrast="17998"/>
              </a:blip>
              <a:stretch>
                <a:fillRect/>
              </a:stretch>
            </p:blipFill>
            <p:spPr>
              <a:xfrm>
                <a:off x="103" y="0"/>
                <a:ext cx="6008" cy="46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69" name="Text Box 6"/>
              <p:cNvSpPr txBox="1"/>
              <p:nvPr/>
            </p:nvSpPr>
            <p:spPr>
              <a:xfrm>
                <a:off x="48" y="4585"/>
                <a:ext cx="5885" cy="8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algn="ctr"/>
                <a:r>
                  <a:rPr lang="zh-CN" altLang="en-US" sz="2400" b="1" dirty="0">
                    <a:solidFill>
                      <a:srgbClr val="00206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北方资本主义工业经济</a:t>
                </a:r>
                <a:endParaRPr lang="en-US" altLang="zh-CN" sz="2100" b="1" dirty="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270" name="Text Box 7"/>
            <p:cNvSpPr txBox="1"/>
            <p:nvPr/>
          </p:nvSpPr>
          <p:spPr>
            <a:xfrm>
              <a:off x="2720" y="-22"/>
              <a:ext cx="2836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000" b="1" dirty="0">
                  <a:latin typeface="Arial" panose="020B0604020202020204" pitchFamily="34" charset="0"/>
                  <a:ea typeface="黑体" panose="02010609060101010101" pitchFamily="49" charset="-122"/>
                </a:rPr>
                <a:t>动力织布机厂</a:t>
              </a:r>
              <a:endPara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0120" name="Group 8"/>
          <p:cNvGrpSpPr/>
          <p:nvPr/>
        </p:nvGrpSpPr>
        <p:grpSpPr>
          <a:xfrm>
            <a:off x="4794885" y="744379"/>
            <a:ext cx="3852863" cy="2927752"/>
            <a:chOff x="0" y="0"/>
            <a:chExt cx="6238" cy="5033"/>
          </a:xfrm>
        </p:grpSpPr>
        <p:sp>
          <p:nvSpPr>
            <p:cNvPr id="11272" name="Text Box 9"/>
            <p:cNvSpPr txBox="1"/>
            <p:nvPr/>
          </p:nvSpPr>
          <p:spPr>
            <a:xfrm>
              <a:off x="446" y="4242"/>
              <a:ext cx="5347" cy="7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南方种植园经济</a:t>
              </a:r>
              <a:endParaRPr lang="zh-CN" altLang="zh-CN" sz="2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1273" name="Picture 10" descr="图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238" cy="424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0123" name="Text Box 11"/>
          <p:cNvSpPr txBox="1"/>
          <p:nvPr/>
        </p:nvSpPr>
        <p:spPr>
          <a:xfrm>
            <a:off x="338614" y="3649504"/>
            <a:ext cx="4874419" cy="460375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使用大机器生产，雇佣自由劳动力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0124" name="Text Box 12"/>
          <p:cNvSpPr txBox="1"/>
          <p:nvPr/>
        </p:nvSpPr>
        <p:spPr>
          <a:xfrm>
            <a:off x="980123" y="4087178"/>
            <a:ext cx="3014186" cy="460375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生产方式：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25" name="Text Box 13"/>
          <p:cNvSpPr txBox="1"/>
          <p:nvPr/>
        </p:nvSpPr>
        <p:spPr>
          <a:xfrm>
            <a:off x="5213033" y="3649504"/>
            <a:ext cx="3255169" cy="460375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强迫奴隶在种植园劳动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0126" name="Text Box 14"/>
          <p:cNvSpPr txBox="1"/>
          <p:nvPr/>
        </p:nvSpPr>
        <p:spPr>
          <a:xfrm>
            <a:off x="5577364" y="4221480"/>
            <a:ext cx="2526030" cy="460375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生产方式：落后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78" name="Rectangle 15"/>
          <p:cNvSpPr>
            <a:spLocks noRot="1"/>
          </p:cNvSpPr>
          <p:nvPr/>
        </p:nvSpPr>
        <p:spPr>
          <a:xfrm>
            <a:off x="1554004" y="-40957"/>
            <a:ext cx="6405563" cy="857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0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内战前的国内局势</a:t>
            </a:r>
            <a:endParaRPr lang="zh-CN" altLang="en-US" sz="3000" b="1" dirty="0">
              <a:solidFill>
                <a:srgbClr val="00206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3" grpId="0" bldLvl="0" animBg="1"/>
      <p:bldP spid="90124" grpId="0" bldLvl="0" animBg="1"/>
      <p:bldP spid="90125" grpId="0" bldLvl="0" animBg="1"/>
      <p:bldP spid="9012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5888" y="1649016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1649016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Text Box 4"/>
          <p:cNvSpPr txBox="1"/>
          <p:nvPr/>
        </p:nvSpPr>
        <p:spPr>
          <a:xfrm>
            <a:off x="1588294" y="3876675"/>
            <a:ext cx="15621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1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</a:t>
            </a:r>
            <a:endParaRPr lang="zh-CN" altLang="en-US" sz="1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1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安德森</a:t>
            </a:r>
            <a:endParaRPr lang="zh-CN" altLang="en-US" sz="1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6187083" y="3863578"/>
            <a:ext cx="15621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约翰逊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8" name="Text Box 6">
            <a:hlinkClick r:id="rId3" action="ppaction://hlinksldjump"/>
          </p:cNvPr>
          <p:cNvSpPr txBox="1"/>
          <p:nvPr/>
        </p:nvSpPr>
        <p:spPr>
          <a:xfrm>
            <a:off x="1614488" y="832247"/>
            <a:ext cx="6230620" cy="438785"/>
          </a:xfrm>
          <a:prstGeom prst="rect">
            <a:avLst/>
          </a:prstGeom>
          <a:solidFill>
            <a:schemeClr val="bg1"/>
          </a:solidFill>
          <a:ln w="222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一段北方工厂老板和南方种植园主的对话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……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51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6" name="AutoShape 4"/>
          <p:cNvSpPr/>
          <p:nvPr/>
        </p:nvSpPr>
        <p:spPr>
          <a:xfrm>
            <a:off x="1331119" y="34529"/>
            <a:ext cx="3240881" cy="2110978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你们种植园里生产的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棉花和原料，不能只卖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给英国，我们北方同样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需要！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8917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谁叫你们出不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起更高的价钱？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0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原料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bldLvl="0" animBg="1"/>
      <p:bldP spid="38917" grpId="0" bldLvl="0" animBg="1"/>
      <p:bldP spid="3892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4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5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0" name="AutoShape 4"/>
          <p:cNvSpPr/>
          <p:nvPr/>
        </p:nvSpPr>
        <p:spPr>
          <a:xfrm>
            <a:off x="1385888" y="33338"/>
            <a:ext cx="3186113" cy="1890713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你们老是进口英国货，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我们的产品没市场！！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39941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英国货，物美价廉哪！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39944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市场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ldLvl="0" animBg="1"/>
      <p:bldP spid="39941" grpId="0" bldLvl="0" animBg="1"/>
      <p:bldP spid="3994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298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299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4" name="AutoShape 4"/>
          <p:cNvSpPr/>
          <p:nvPr/>
        </p:nvSpPr>
        <p:spPr>
          <a:xfrm>
            <a:off x="1223963" y="33338"/>
            <a:ext cx="3348038" cy="1944291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我们北方的产品跟外国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的产品竞争激烈，我觉得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政府应该提高些关税！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40965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那可不行，否则我们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买英国货可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就要多交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不少税了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0968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关税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ldLvl="0" animBg="1"/>
      <p:bldP spid="40965" grpId="0" bldLvl="0" animBg="1"/>
      <p:bldP spid="4096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2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23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8" name="AutoShape 4"/>
          <p:cNvSpPr/>
          <p:nvPr/>
        </p:nvSpPr>
        <p:spPr>
          <a:xfrm>
            <a:off x="1385888" y="33338"/>
            <a:ext cx="3186113" cy="1890713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我的新工厂严重缺人！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给奴隶们自由吧！让他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们来我这儿工作！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41989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给了黑奴自由，谁给我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干活？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41992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劳动力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 animBg="1"/>
      <p:bldP spid="41989" grpId="0" bldLvl="0" animBg="1"/>
      <p:bldP spid="4199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6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47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2" name="AutoShape 4"/>
          <p:cNvSpPr/>
          <p:nvPr/>
        </p:nvSpPr>
        <p:spPr>
          <a:xfrm>
            <a:off x="1385888" y="33338"/>
            <a:ext cx="3186113" cy="1890713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不行，奴隶制绝对不能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推行到西部土地上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43013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希望西部新成立的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州可以蓄奴，这样我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就能赚更多的钱了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43016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西部土地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ldLvl="0" animBg="1"/>
      <p:bldP spid="43013" grpId="0" bldLvl="0" animBg="1"/>
      <p:bldP spid="4301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Text Box 2"/>
          <p:cNvSpPr txBox="1"/>
          <p:nvPr/>
        </p:nvSpPr>
        <p:spPr>
          <a:xfrm>
            <a:off x="295751" y="132874"/>
            <a:ext cx="8332946" cy="12725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latin typeface="Arial" panose="020B0604020202020204" pitchFamily="34" charset="0"/>
                <a:ea typeface="隶书" pitchFamily="49" charset="-122"/>
              </a:rPr>
              <a:t>找一找：</a:t>
            </a:r>
            <a:r>
              <a:rPr lang="zh-CN" altLang="en-US" sz="2400" b="1" dirty="0">
                <a:latin typeface="Arial" panose="020B0604020202020204" pitchFamily="34" charset="0"/>
                <a:ea typeface="华文中宋" pitchFamily="2" charset="-122"/>
              </a:rPr>
              <a:t>下列材料各反映两种经济制度哪些方面存在矛盾？</a:t>
            </a:r>
            <a:endParaRPr lang="zh-CN" altLang="en-US" sz="2400" b="1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100" b="1" dirty="0">
                <a:latin typeface="Arial" panose="020B0604020202020204" pitchFamily="34" charset="0"/>
                <a:ea typeface="华文中宋" pitchFamily="2" charset="-122"/>
              </a:rPr>
              <a:t>      </a:t>
            </a:r>
            <a:r>
              <a:rPr lang="zh-CN" altLang="en-US" sz="2400" b="1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  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材料一：南方的种植园主把棉花和其他原料运往英国，从英国输入大批工业品。</a:t>
            </a:r>
            <a:r>
              <a:rPr lang="zh-CN" altLang="en-US" sz="2100" b="1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  </a:t>
            </a:r>
            <a:r>
              <a:rPr lang="zh-CN" altLang="en-US" sz="2100" b="1" dirty="0">
                <a:solidFill>
                  <a:schemeClr val="accent5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  <a:r>
              <a:rPr lang="zh-CN" altLang="en-US" sz="2100" b="1" dirty="0">
                <a:latin typeface="Arial" panose="020B0604020202020204" pitchFamily="34" charset="0"/>
                <a:ea typeface="华文中宋" pitchFamily="2" charset="-122"/>
              </a:rPr>
              <a:t>         </a:t>
            </a:r>
            <a:endParaRPr lang="zh-CN" altLang="en-US" sz="2100" b="1" dirty="0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69635" name="Text Box 3"/>
          <p:cNvSpPr txBox="1"/>
          <p:nvPr/>
        </p:nvSpPr>
        <p:spPr>
          <a:xfrm>
            <a:off x="4100513" y="1002506"/>
            <a:ext cx="17145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原料、市场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9636" name="Text Box 4"/>
          <p:cNvSpPr txBox="1"/>
          <p:nvPr/>
        </p:nvSpPr>
        <p:spPr>
          <a:xfrm>
            <a:off x="4436745" y="3297555"/>
            <a:ext cx="13785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劳动力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9637" name="Text Box 5"/>
          <p:cNvSpPr txBox="1"/>
          <p:nvPr/>
        </p:nvSpPr>
        <p:spPr>
          <a:xfrm>
            <a:off x="3929063" y="4409123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处理西部土地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17" name="Rectangle 6">
            <a:hlinkClick r:id="rId1" action="ppaction://hlinksldjump"/>
          </p:cNvPr>
          <p:cNvSpPr/>
          <p:nvPr/>
        </p:nvSpPr>
        <p:spPr>
          <a:xfrm>
            <a:off x="258128" y="3668554"/>
            <a:ext cx="8452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材料四：对于新扩张的西部领土，北方希望以自由州身份加入联邦；南部希望以蓄奴州身份加入联邦。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9639" name="Rectangle 7"/>
          <p:cNvSpPr/>
          <p:nvPr/>
        </p:nvSpPr>
        <p:spPr>
          <a:xfrm>
            <a:off x="4408409" y="2167414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关税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19" name="Rectangle 8"/>
          <p:cNvSpPr/>
          <p:nvPr/>
        </p:nvSpPr>
        <p:spPr>
          <a:xfrm>
            <a:off x="210026" y="2612708"/>
            <a:ext cx="8627269" cy="755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材料三：南方种植园奴隶主采用奴隶制生产方式占有大量劳动力；北方资本主义经济发展需要大量廉价自由劳动力。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9425" y="1522095"/>
            <a:ext cx="8546465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材料二：北方资产阶级希望提高关税，保护本土工业，南方种植园奴隶主主张自由贸易，使其得到廉价进口货。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963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/>
      <p:bldP spid="69636" grpId="0"/>
      <p:bldP spid="696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0658" name="Group 2"/>
          <p:cNvGrpSpPr/>
          <p:nvPr/>
        </p:nvGrpSpPr>
        <p:grpSpPr>
          <a:xfrm>
            <a:off x="3006329" y="2527697"/>
            <a:ext cx="3086100" cy="1379934"/>
            <a:chOff x="1680" y="1871"/>
            <a:chExt cx="2160" cy="1159"/>
          </a:xfrm>
        </p:grpSpPr>
        <p:sp>
          <p:nvSpPr>
            <p:cNvPr id="14338" name="Oval 3"/>
            <p:cNvSpPr/>
            <p:nvPr/>
          </p:nvSpPr>
          <p:spPr>
            <a:xfrm>
              <a:off x="1680" y="1872"/>
              <a:ext cx="2160" cy="1158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39" name="Arc 4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/>
              <a:ahLst/>
              <a:cxnLst>
                <a:cxn ang="0">
                  <a:pos x="0" y="178"/>
                </a:cxn>
                <a:cxn ang="0">
                  <a:pos x="1538" y="227"/>
                </a:cxn>
                <a:cxn ang="0">
                  <a:pos x="748" y="288"/>
                </a:cxn>
              </a:cxnLst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lnTo>
                    <a:pt x="0" y="13377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</p:grpSp>
      <p:grpSp>
        <p:nvGrpSpPr>
          <p:cNvPr id="70661" name="Group 5"/>
          <p:cNvGrpSpPr/>
          <p:nvPr/>
        </p:nvGrpSpPr>
        <p:grpSpPr>
          <a:xfrm>
            <a:off x="3028950" y="1428750"/>
            <a:ext cx="2971800" cy="1485900"/>
            <a:chOff x="1632" y="960"/>
            <a:chExt cx="2112" cy="1248"/>
          </a:xfrm>
        </p:grpSpPr>
        <p:sp>
          <p:nvSpPr>
            <p:cNvPr id="14341" name="Oval 6"/>
            <p:cNvSpPr/>
            <p:nvPr/>
          </p:nvSpPr>
          <p:spPr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2" name="Text Box 7"/>
            <p:cNvSpPr txBox="1"/>
            <p:nvPr/>
          </p:nvSpPr>
          <p:spPr>
            <a:xfrm>
              <a:off x="2400" y="1056"/>
              <a:ext cx="624" cy="387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北方</a:t>
              </a:r>
              <a:endParaRPr lang="zh-CN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3" name="Text Box 8"/>
            <p:cNvSpPr txBox="1"/>
            <p:nvPr/>
          </p:nvSpPr>
          <p:spPr>
            <a:xfrm>
              <a:off x="2016" y="1420"/>
              <a:ext cx="1477" cy="387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资本主义工业</a:t>
              </a:r>
              <a:endPara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0665" name="Group 9"/>
          <p:cNvGrpSpPr/>
          <p:nvPr/>
        </p:nvGrpSpPr>
        <p:grpSpPr>
          <a:xfrm>
            <a:off x="3200400" y="2961084"/>
            <a:ext cx="2571750" cy="814389"/>
            <a:chOff x="1968" y="2247"/>
            <a:chExt cx="1680" cy="684"/>
          </a:xfrm>
        </p:grpSpPr>
        <p:sp>
          <p:nvSpPr>
            <p:cNvPr id="14345" name="Text Box 10"/>
            <p:cNvSpPr txBox="1"/>
            <p:nvPr/>
          </p:nvSpPr>
          <p:spPr>
            <a:xfrm>
              <a:off x="2496" y="2247"/>
              <a:ext cx="696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1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南方</a:t>
              </a:r>
              <a:endParaRPr lang="zh-CN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6" name="Text Box 11"/>
            <p:cNvSpPr txBox="1"/>
            <p:nvPr/>
          </p:nvSpPr>
          <p:spPr>
            <a:xfrm>
              <a:off x="1968" y="2544"/>
              <a:ext cx="1680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种植园经济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</p:grpSp>
      <p:grpSp>
        <p:nvGrpSpPr>
          <p:cNvPr id="70668" name="Group 12"/>
          <p:cNvGrpSpPr/>
          <p:nvPr/>
        </p:nvGrpSpPr>
        <p:grpSpPr>
          <a:xfrm>
            <a:off x="1809863" y="3656171"/>
            <a:ext cx="1561987" cy="1172766"/>
            <a:chOff x="962" y="3120"/>
            <a:chExt cx="1102" cy="985"/>
          </a:xfrm>
        </p:grpSpPr>
        <p:sp>
          <p:nvSpPr>
            <p:cNvPr id="14348" name="Text Box 13"/>
            <p:cNvSpPr txBox="1"/>
            <p:nvPr/>
          </p:nvSpPr>
          <p:spPr>
            <a:xfrm>
              <a:off x="962" y="3408"/>
              <a:ext cx="1102" cy="6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输出棉花、工业原料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9" name="Line 14"/>
            <p:cNvSpPr/>
            <p:nvPr/>
          </p:nvSpPr>
          <p:spPr>
            <a:xfrm flipH="1">
              <a:off x="1632" y="3120"/>
              <a:ext cx="43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1" name="Group 15"/>
          <p:cNvGrpSpPr/>
          <p:nvPr/>
        </p:nvGrpSpPr>
        <p:grpSpPr>
          <a:xfrm>
            <a:off x="1595438" y="1175147"/>
            <a:ext cx="1776413" cy="771525"/>
            <a:chOff x="705" y="843"/>
            <a:chExt cx="1119" cy="648"/>
          </a:xfrm>
        </p:grpSpPr>
        <p:sp>
          <p:nvSpPr>
            <p:cNvPr id="14351" name="Text Box 16"/>
            <p:cNvSpPr txBox="1"/>
            <p:nvPr/>
          </p:nvSpPr>
          <p:spPr>
            <a:xfrm>
              <a:off x="705" y="843"/>
              <a:ext cx="1119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缺工业原料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2" name="Line 17"/>
            <p:cNvSpPr/>
            <p:nvPr/>
          </p:nvSpPr>
          <p:spPr>
            <a:xfrm>
              <a:off x="1336" y="1155"/>
              <a:ext cx="28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4" name="Group 18"/>
          <p:cNvGrpSpPr/>
          <p:nvPr/>
        </p:nvGrpSpPr>
        <p:grpSpPr>
          <a:xfrm>
            <a:off x="4833461" y="3827621"/>
            <a:ext cx="1558171" cy="1025129"/>
            <a:chOff x="2424" y="3264"/>
            <a:chExt cx="1138" cy="861"/>
          </a:xfrm>
        </p:grpSpPr>
        <p:sp>
          <p:nvSpPr>
            <p:cNvPr id="14354" name="Text Box 19"/>
            <p:cNvSpPr txBox="1"/>
            <p:nvPr/>
          </p:nvSpPr>
          <p:spPr>
            <a:xfrm>
              <a:off x="2424" y="3738"/>
              <a:ext cx="1138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抵制关税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5" name="Line 20"/>
            <p:cNvSpPr/>
            <p:nvPr/>
          </p:nvSpPr>
          <p:spPr>
            <a:xfrm>
              <a:off x="2936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7" name="Group 21"/>
          <p:cNvGrpSpPr/>
          <p:nvPr/>
        </p:nvGrpSpPr>
        <p:grpSpPr>
          <a:xfrm>
            <a:off x="2768382" y="703660"/>
            <a:ext cx="1885415" cy="782241"/>
            <a:chOff x="2165" y="303"/>
            <a:chExt cx="1173" cy="657"/>
          </a:xfrm>
        </p:grpSpPr>
        <p:sp>
          <p:nvSpPr>
            <p:cNvPr id="14357" name="Text Box 22"/>
            <p:cNvSpPr txBox="1"/>
            <p:nvPr/>
          </p:nvSpPr>
          <p:spPr>
            <a:xfrm>
              <a:off x="2165" y="303"/>
              <a:ext cx="1173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缺销售市场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8" name="Line 23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0" name="Group 24"/>
          <p:cNvGrpSpPr/>
          <p:nvPr/>
        </p:nvGrpSpPr>
        <p:grpSpPr>
          <a:xfrm>
            <a:off x="6057900" y="3370421"/>
            <a:ext cx="2437130" cy="1071563"/>
            <a:chOff x="3600" y="3024"/>
            <a:chExt cx="1616" cy="900"/>
          </a:xfrm>
        </p:grpSpPr>
        <p:sp>
          <p:nvSpPr>
            <p:cNvPr id="14360" name="Text Box 25"/>
            <p:cNvSpPr txBox="1"/>
            <p:nvPr/>
          </p:nvSpPr>
          <p:spPr>
            <a:xfrm>
              <a:off x="3600" y="3537"/>
              <a:ext cx="1616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占有大量劳动力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61" name="Line 26"/>
            <p:cNvSpPr/>
            <p:nvPr/>
          </p:nvSpPr>
          <p:spPr>
            <a:xfrm>
              <a:off x="3600" y="3024"/>
              <a:ext cx="33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3" name="Group 27"/>
          <p:cNvGrpSpPr/>
          <p:nvPr/>
        </p:nvGrpSpPr>
        <p:grpSpPr>
          <a:xfrm>
            <a:off x="5715000" y="937022"/>
            <a:ext cx="2229507" cy="720329"/>
            <a:chOff x="3696" y="739"/>
            <a:chExt cx="1697" cy="605"/>
          </a:xfrm>
        </p:grpSpPr>
        <p:sp>
          <p:nvSpPr>
            <p:cNvPr id="14363" name="Text Box 28"/>
            <p:cNvSpPr txBox="1"/>
            <p:nvPr/>
          </p:nvSpPr>
          <p:spPr>
            <a:xfrm>
              <a:off x="3740" y="739"/>
              <a:ext cx="1653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缺自由劳动力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64" name="Line 29"/>
            <p:cNvSpPr/>
            <p:nvPr/>
          </p:nvSpPr>
          <p:spPr>
            <a:xfrm flipV="1">
              <a:off x="3696" y="1056"/>
              <a:ext cx="384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6" name="Group 30"/>
          <p:cNvGrpSpPr/>
          <p:nvPr/>
        </p:nvGrpSpPr>
        <p:grpSpPr>
          <a:xfrm>
            <a:off x="4972050" y="2400300"/>
            <a:ext cx="1771650" cy="367903"/>
            <a:chOff x="2976" y="1728"/>
            <a:chExt cx="1488" cy="309"/>
          </a:xfrm>
        </p:grpSpPr>
        <p:sp>
          <p:nvSpPr>
            <p:cNvPr id="14366" name="Line 31"/>
            <p:cNvSpPr/>
            <p:nvPr/>
          </p:nvSpPr>
          <p:spPr>
            <a:xfrm>
              <a:off x="2976" y="2016"/>
              <a:ext cx="14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4367" name="Text Box 32"/>
            <p:cNvSpPr txBox="1"/>
            <p:nvPr/>
          </p:nvSpPr>
          <p:spPr>
            <a:xfrm>
              <a:off x="3744" y="1728"/>
              <a:ext cx="720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结果</a:t>
              </a:r>
              <a:endParaRPr lang="zh-CN" altLang="en-US" sz="18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0689" name="Group 33"/>
          <p:cNvGrpSpPr/>
          <p:nvPr/>
        </p:nvGrpSpPr>
        <p:grpSpPr>
          <a:xfrm>
            <a:off x="6457950" y="2171700"/>
            <a:ext cx="1485900" cy="1143000"/>
            <a:chOff x="4464" y="1680"/>
            <a:chExt cx="1248" cy="960"/>
          </a:xfrm>
        </p:grpSpPr>
        <p:sp>
          <p:nvSpPr>
            <p:cNvPr id="14369" name="AutoShape 34"/>
            <p:cNvSpPr/>
            <p:nvPr/>
          </p:nvSpPr>
          <p:spPr>
            <a:xfrm>
              <a:off x="4464" y="168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70" name="Text Box 35"/>
            <p:cNvSpPr txBox="1"/>
            <p:nvPr/>
          </p:nvSpPr>
          <p:spPr>
            <a:xfrm>
              <a:off x="4656" y="1920"/>
              <a:ext cx="864" cy="4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内战</a:t>
              </a:r>
              <a:endParaRPr lang="zh-CN" altLang="en-US" sz="3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70692" name="Text Box 36"/>
          <p:cNvSpPr txBox="1"/>
          <p:nvPr/>
        </p:nvSpPr>
        <p:spPr>
          <a:xfrm>
            <a:off x="4109561" y="2503646"/>
            <a:ext cx="8782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矛盾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0693" name="Group 37"/>
          <p:cNvGrpSpPr/>
          <p:nvPr/>
        </p:nvGrpSpPr>
        <p:grpSpPr>
          <a:xfrm>
            <a:off x="661988" y="2062163"/>
            <a:ext cx="3228975" cy="1198959"/>
            <a:chOff x="-312" y="1522"/>
            <a:chExt cx="2712" cy="1007"/>
          </a:xfrm>
        </p:grpSpPr>
        <p:sp>
          <p:nvSpPr>
            <p:cNvPr id="14373" name="Text Box 38"/>
            <p:cNvSpPr txBox="1"/>
            <p:nvPr/>
          </p:nvSpPr>
          <p:spPr>
            <a:xfrm>
              <a:off x="-312" y="1522"/>
              <a:ext cx="1692" cy="10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pPr fontAlgn="auto">
                <a:spcBef>
                  <a:spcPts val="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矛盾焦点：</a:t>
              </a:r>
              <a:endPara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fontAlgn="auto">
                <a:spcBef>
                  <a:spcPts val="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奴隶制的废存问题</a:t>
              </a:r>
              <a:endPara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74" name="Line 39"/>
            <p:cNvSpPr/>
            <p:nvPr/>
          </p:nvSpPr>
          <p:spPr>
            <a:xfrm flipV="1">
              <a:off x="1440" y="2064"/>
              <a:ext cx="9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75" name="Line 40"/>
          <p:cNvSpPr/>
          <p:nvPr/>
        </p:nvSpPr>
        <p:spPr>
          <a:xfrm flipH="1">
            <a:off x="4895850" y="960835"/>
            <a:ext cx="54769" cy="377428"/>
          </a:xfrm>
          <a:prstGeom prst="line">
            <a:avLst/>
          </a:prstGeom>
          <a:ln w="9525">
            <a:noFill/>
          </a:ln>
        </p:spPr>
      </p:sp>
      <p:sp>
        <p:nvSpPr>
          <p:cNvPr id="14376" name="Line 41"/>
          <p:cNvSpPr/>
          <p:nvPr/>
        </p:nvSpPr>
        <p:spPr>
          <a:xfrm flipV="1">
            <a:off x="4895850" y="960835"/>
            <a:ext cx="161925" cy="432197"/>
          </a:xfrm>
          <a:prstGeom prst="line">
            <a:avLst/>
          </a:prstGeom>
          <a:ln w="9525">
            <a:noFill/>
          </a:ln>
        </p:spPr>
      </p:sp>
      <p:grpSp>
        <p:nvGrpSpPr>
          <p:cNvPr id="70698" name="Group 42"/>
          <p:cNvGrpSpPr/>
          <p:nvPr/>
        </p:nvGrpSpPr>
        <p:grpSpPr>
          <a:xfrm>
            <a:off x="4301729" y="798910"/>
            <a:ext cx="1543050" cy="685800"/>
            <a:chOff x="2256" y="384"/>
            <a:chExt cx="960" cy="576"/>
          </a:xfrm>
        </p:grpSpPr>
        <p:sp>
          <p:nvSpPr>
            <p:cNvPr id="14378" name="Text Box 43"/>
            <p:cNvSpPr txBox="1"/>
            <p:nvPr/>
          </p:nvSpPr>
          <p:spPr>
            <a:xfrm>
              <a:off x="2256" y="384"/>
              <a:ext cx="960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保护关税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79" name="Line 44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80" name="Line 45"/>
          <p:cNvSpPr/>
          <p:nvPr/>
        </p:nvSpPr>
        <p:spPr>
          <a:xfrm>
            <a:off x="5219700" y="3916919"/>
            <a:ext cx="215504" cy="540544"/>
          </a:xfrm>
          <a:prstGeom prst="line">
            <a:avLst/>
          </a:prstGeom>
          <a:ln w="9525">
            <a:noFill/>
          </a:ln>
        </p:spPr>
      </p:sp>
      <p:grpSp>
        <p:nvGrpSpPr>
          <p:cNvPr id="70702" name="Group 46"/>
          <p:cNvGrpSpPr/>
          <p:nvPr/>
        </p:nvGrpSpPr>
        <p:grpSpPr>
          <a:xfrm>
            <a:off x="3248085" y="3916918"/>
            <a:ext cx="1742778" cy="907256"/>
            <a:chOff x="2352" y="3264"/>
            <a:chExt cx="1019" cy="762"/>
          </a:xfrm>
        </p:grpSpPr>
        <p:sp>
          <p:nvSpPr>
            <p:cNvPr id="14382" name="Text Box 47"/>
            <p:cNvSpPr txBox="1"/>
            <p:nvPr/>
          </p:nvSpPr>
          <p:spPr>
            <a:xfrm>
              <a:off x="2352" y="3639"/>
              <a:ext cx="1019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输入工业品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83" name="Line 48"/>
            <p:cNvSpPr/>
            <p:nvPr/>
          </p:nvSpPr>
          <p:spPr>
            <a:xfrm>
              <a:off x="2832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4596" name="WordArt 49"/>
          <p:cNvSpPr/>
          <p:nvPr/>
        </p:nvSpPr>
        <p:spPr>
          <a:xfrm>
            <a:off x="1045369" y="288131"/>
            <a:ext cx="2075974" cy="3957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70000"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27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根本原因：</a:t>
            </a:r>
            <a:endParaRPr lang="zh-CN" altLang="en-US" sz="27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7" name="WordArt 51"/>
          <p:cNvSpPr>
            <a:spLocks noTextEdit="1"/>
          </p:cNvSpPr>
          <p:nvPr/>
        </p:nvSpPr>
        <p:spPr>
          <a:xfrm>
            <a:off x="3486150" y="98108"/>
            <a:ext cx="4742974" cy="685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27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奴隶制阻碍美国资本主义发展</a:t>
            </a:r>
            <a:endParaRPr lang="zh-CN" altLang="en-US" sz="27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0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0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0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0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2" descr="1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05" y="0"/>
            <a:ext cx="90551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3"/>
          <p:cNvSpPr txBox="1"/>
          <p:nvPr/>
        </p:nvSpPr>
        <p:spPr>
          <a:xfrm>
            <a:off x="1885950" y="457200"/>
            <a:ext cx="5429250" cy="378460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“黑人亨利逃跑了，他的左眼已被挖掉，左臂和左肋上有几处匕首刺的伤痕，鞭痕满身。”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“悬赏伍拾美 元捉拿黑人杰姆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布莱克，他的两耳都被割去一块，左手中指齐第二个关节已被砍掉。” 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“逃跑了一个黑人女孩，名叫玛利。她的眼睛上方有一道小伤痕，不少牙齿被敲掉，脸颊和前额烙有字母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。”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2" name="Text Box 4"/>
          <p:cNvSpPr txBox="1"/>
          <p:nvPr/>
        </p:nvSpPr>
        <p:spPr>
          <a:xfrm>
            <a:off x="3257550" y="4286250"/>
            <a:ext cx="4000500" cy="506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7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狄更斯《美国纪行》</a:t>
            </a:r>
            <a:endParaRPr lang="zh-CN" altLang="en-US" sz="27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Picture 2" descr="奴隶广告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00250" y="0"/>
            <a:ext cx="3619500" cy="51435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</p:pic>
      <p:sp>
        <p:nvSpPr>
          <p:cNvPr id="62467" name="AutoShape 3"/>
          <p:cNvSpPr/>
          <p:nvPr/>
        </p:nvSpPr>
        <p:spPr>
          <a:xfrm>
            <a:off x="5657850" y="228600"/>
            <a:ext cx="2000250" cy="800100"/>
          </a:xfrm>
          <a:prstGeom prst="cloudCallout">
            <a:avLst>
              <a:gd name="adj1" fmla="val -51667"/>
              <a:gd name="adj2" fmla="val -20833"/>
            </a:avLst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出售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68" name="AutoShape 4"/>
          <p:cNvSpPr/>
          <p:nvPr/>
        </p:nvSpPr>
        <p:spPr>
          <a:xfrm rot="-222506">
            <a:off x="6072505" y="1071245"/>
            <a:ext cx="1599010" cy="741760"/>
          </a:xfrm>
          <a:prstGeom prst="cloudCallout">
            <a:avLst>
              <a:gd name="adj1" fmla="val -93565"/>
              <a:gd name="adj2" fmla="val 130574"/>
            </a:avLst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黑人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17" name="Line 5"/>
          <p:cNvSpPr/>
          <p:nvPr/>
        </p:nvSpPr>
        <p:spPr>
          <a:xfrm>
            <a:off x="2457450" y="3429000"/>
            <a:ext cx="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70" name="AutoShape 6"/>
          <p:cNvSpPr/>
          <p:nvPr/>
        </p:nvSpPr>
        <p:spPr>
          <a:xfrm>
            <a:off x="5748020" y="2212975"/>
            <a:ext cx="2639695" cy="1454785"/>
          </a:xfrm>
          <a:prstGeom prst="cloudCallout">
            <a:avLst>
              <a:gd name="adj1" fmla="val -59319"/>
              <a:gd name="adj2" fmla="val 60278"/>
            </a:avLst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39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个男人，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个男孩，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24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个女人和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个女孩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471" name="AutoShape 7"/>
          <p:cNvSpPr/>
          <p:nvPr/>
        </p:nvSpPr>
        <p:spPr>
          <a:xfrm>
            <a:off x="6343650" y="4403090"/>
            <a:ext cx="1314450" cy="685800"/>
          </a:xfrm>
          <a:prstGeom prst="cloudCallout">
            <a:avLst>
              <a:gd name="adj1" fmla="val -115417"/>
              <a:gd name="adj2" fmla="val -16319"/>
            </a:avLst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新到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72" name="Rectangle 8"/>
          <p:cNvSpPr/>
          <p:nvPr/>
        </p:nvSpPr>
        <p:spPr>
          <a:xfrm>
            <a:off x="2114550" y="161409"/>
            <a:ext cx="3255169" cy="64516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r>
              <a:rPr lang="en-US" altLang="zh-CN" sz="3600" b="1" dirty="0">
                <a:latin typeface="Arial" panose="020B0604020202020204" pitchFamily="34" charset="0"/>
              </a:rPr>
              <a:t>TO  BE  SOLD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62473" name="Rectangle 9"/>
          <p:cNvSpPr/>
          <p:nvPr/>
        </p:nvSpPr>
        <p:spPr>
          <a:xfrm>
            <a:off x="2057400" y="1472565"/>
            <a:ext cx="3346450" cy="85280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algn="ctr"/>
            <a:r>
              <a:rPr lang="en-US" altLang="zh-CN" sz="4950" b="1" dirty="0">
                <a:latin typeface="Arial" panose="020B0604020202020204" pitchFamily="34" charset="0"/>
              </a:rPr>
              <a:t>NEGROES</a:t>
            </a:r>
            <a:endParaRPr lang="zh-CN" altLang="en-US" sz="4950" b="1" dirty="0">
              <a:latin typeface="Arial" panose="020B0604020202020204" pitchFamily="34" charset="0"/>
            </a:endParaRPr>
          </a:p>
        </p:txBody>
      </p:sp>
      <p:sp>
        <p:nvSpPr>
          <p:cNvPr id="62474" name="Rectangle 10"/>
          <p:cNvSpPr/>
          <p:nvPr/>
        </p:nvSpPr>
        <p:spPr>
          <a:xfrm>
            <a:off x="2057400" y="2656364"/>
            <a:ext cx="3314700" cy="15684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Thirty-nine Men  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Fifteen Boys 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Twenty-four Women  Sixteen Girls</a:t>
            </a:r>
            <a:endParaRPr lang="zh-CN" altLang="en-US" sz="2400" b="1" u="sng" dirty="0">
              <a:latin typeface="Arial" panose="020B0604020202020204" pitchFamily="34" charset="0"/>
            </a:endParaRPr>
          </a:p>
        </p:txBody>
      </p:sp>
      <p:sp>
        <p:nvSpPr>
          <p:cNvPr id="62475" name="Rectangle 11"/>
          <p:cNvSpPr/>
          <p:nvPr/>
        </p:nvSpPr>
        <p:spPr>
          <a:xfrm>
            <a:off x="2046843" y="4406344"/>
            <a:ext cx="3357245" cy="59880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p>
            <a:pPr algn="ctr"/>
            <a:r>
              <a:rPr lang="en-US" altLang="zh-CN" sz="3300" b="1" dirty="0">
                <a:latin typeface="Arial" panose="020B0604020202020204" pitchFamily="34" charset="0"/>
              </a:rPr>
              <a:t>JUST  ARRIVED</a:t>
            </a:r>
            <a:endParaRPr lang="zh-CN" altLang="en-US" sz="3300" b="1" u="sng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5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2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8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ldLvl="0" animBg="1"/>
      <p:bldP spid="62468" grpId="0" bldLvl="0" animBg="1"/>
      <p:bldP spid="62470" grpId="0" bldLvl="0" animBg="1"/>
      <p:bldP spid="62471" grpId="0" bldLvl="0" animBg="1"/>
      <p:bldP spid="62472" grpId="0" bldLvl="0" animBg="1"/>
      <p:bldP spid="62472" grpId="1" bldLvl="0" animBg="1"/>
      <p:bldP spid="62473" grpId="0" bldLvl="0" animBg="1"/>
      <p:bldP spid="62473" grpId="1" bldLvl="0" animBg="1"/>
      <p:bldP spid="62474" grpId="0" bldLvl="0" animBg="1"/>
      <p:bldP spid="62474" grpId="1" bldLvl="0" animBg="1"/>
      <p:bldP spid="62475" grpId="0" bldLvl="0" animBg="1"/>
      <p:bldP spid="62475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Rectangle 2"/>
          <p:cNvSpPr>
            <a:spLocks noGrp="1" noRot="1"/>
          </p:cNvSpPr>
          <p:nvPr>
            <p:ph type="title"/>
          </p:nvPr>
        </p:nvSpPr>
        <p:spPr>
          <a:xfrm>
            <a:off x="278924" y="724535"/>
            <a:ext cx="3456623" cy="626269"/>
          </a:xfrm>
        </p:spPr>
        <p:txBody>
          <a:bodyPr wrap="square" lIns="68580" tIns="34290" rIns="68580" bIns="34290" anchor="ctr">
            <a:normAutofit/>
            <a:scene3d>
              <a:camera prst="orthographicFront"/>
              <a:lightRig rig="threePt" dir="t"/>
            </a:scene3d>
          </a:bodyPr>
          <a:p>
            <a:pPr algn="ctr" eaLnBrk="1" hangingPunct="1"/>
            <a:r>
              <a:rPr lang="zh-CN" altLang="en-US" sz="3000" b="1" dirty="0">
                <a:solidFill>
                  <a:srgbClr val="C00000"/>
                </a:solidFill>
                <a:effectLst/>
              </a:rPr>
              <a:t>林肯的演讲名言</a:t>
            </a:r>
            <a:endParaRPr lang="zh-CN" altLang="en-US" sz="3000" b="1" dirty="0">
              <a:solidFill>
                <a:srgbClr val="C00000"/>
              </a:solidFill>
              <a:effectLst/>
            </a:endParaRPr>
          </a:p>
        </p:txBody>
      </p:sp>
      <p:sp>
        <p:nvSpPr>
          <p:cNvPr id="27650" name="Rectangle 3"/>
          <p:cNvSpPr>
            <a:spLocks noGrp="1" noRot="1"/>
          </p:cNvSpPr>
          <p:nvPr>
            <p:ph idx="1"/>
          </p:nvPr>
        </p:nvSpPr>
        <p:spPr>
          <a:xfrm>
            <a:off x="427038" y="1285081"/>
            <a:ext cx="8408194" cy="1446848"/>
          </a:xfrm>
        </p:spPr>
        <p:txBody>
          <a:bodyPr wrap="square" lIns="68580" tIns="34290" rIns="68580" bIns="34290" anchor="t">
            <a:normAutofit lnSpcReduction="10000"/>
          </a:bodyPr>
          <a:p>
            <a:pPr marL="0" indent="0" eaLnBrk="0" fontAlgn="auto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7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en-US" sz="27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一幢裂开的房子是站立不住的。我相信这个政府不能永远维持半奴隶半自由的状态。我不期望联邦解散，我不期望房子崩塌，但我的确希望它停止分裂。”</a:t>
            </a:r>
            <a:endParaRPr lang="zh-CN" altLang="en-US" sz="27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5845" name="Rectangle 5"/>
          <p:cNvSpPr/>
          <p:nvPr/>
        </p:nvSpPr>
        <p:spPr>
          <a:xfrm>
            <a:off x="1660525" y="4413091"/>
            <a:ext cx="5655945" cy="7000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anchor="ctr"/>
          <a:p>
            <a:pPr algn="ctr" fontAlgn="auto">
              <a:lnSpc>
                <a:spcPct val="100000"/>
              </a:lnSpc>
            </a:pP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希望联邦避免分裂，维护国家统一。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322739" y="2614295"/>
            <a:ext cx="8789194" cy="1337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文中的“房子”是指什么？</a:t>
            </a:r>
            <a:endParaRPr lang="zh-CN" altLang="en-US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.“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半奴隶半自由的状态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分别指哪两种不同的经济制度</a:t>
            </a:r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zh-CN" altLang="zh-CN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双方矛盾的焦点是什么</a:t>
            </a:r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zh-CN" altLang="zh-CN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4762341" y="2614295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国家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9" name="Text Box 9"/>
          <p:cNvSpPr txBox="1"/>
          <p:nvPr/>
        </p:nvSpPr>
        <p:spPr>
          <a:xfrm>
            <a:off x="4229656" y="3436779"/>
            <a:ext cx="49276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南方种植园经济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北方资本主义经济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677545" y="3929221"/>
            <a:ext cx="3200400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黑人奴隶制的存废</a:t>
            </a:r>
            <a:endParaRPr lang="zh-CN" altLang="en-US" sz="27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45057" name="组合 6147"/>
          <p:cNvGrpSpPr/>
          <p:nvPr/>
        </p:nvGrpSpPr>
        <p:grpSpPr>
          <a:xfrm>
            <a:off x="166688" y="17145"/>
            <a:ext cx="1884362" cy="763588"/>
            <a:chOff x="-151" y="0"/>
            <a:chExt cx="3667" cy="1214"/>
          </a:xfrm>
        </p:grpSpPr>
        <p:sp>
          <p:nvSpPr>
            <p:cNvPr id="45058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5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6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161953" rIns="134802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45061" name="文本框 6152"/>
            <p:cNvSpPr txBox="1"/>
            <p:nvPr/>
          </p:nvSpPr>
          <p:spPr>
            <a:xfrm>
              <a:off x="-151" y="453"/>
              <a:ext cx="872" cy="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二</a:t>
              </a:r>
              <a:endPara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45062" name="文本框 6151"/>
          <p:cNvSpPr txBox="1"/>
          <p:nvPr/>
        </p:nvSpPr>
        <p:spPr>
          <a:xfrm>
            <a:off x="581025" y="304483"/>
            <a:ext cx="263144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66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探究点：内战爆发</a:t>
            </a:r>
            <a:endParaRPr lang="en-US" altLang="zh-CN" sz="2400" b="1" dirty="0">
              <a:solidFill>
                <a:srgbClr val="006666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1440656" y="628650"/>
            <a:ext cx="3504010" cy="28397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7627" tIns="35242" rIns="67627" bIns="35242">
            <a:spAutoFit/>
          </a:bodyPr>
          <a:p>
            <a:r>
              <a:rPr lang="zh-CN" altLang="en-US" sz="3000" b="1" dirty="0">
                <a:solidFill>
                  <a:srgbClr val="0033CC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1860年总统竞选的主题：</a:t>
            </a:r>
            <a:endParaRPr lang="zh-CN" altLang="en-US" sz="3000" b="1" dirty="0">
              <a:solidFill>
                <a:srgbClr val="0033CC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endParaRPr lang="zh-CN" altLang="en-US" sz="3000" b="1" dirty="0">
              <a:solidFill>
                <a:srgbClr val="0033CC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“联邦必须而且将会得到保留”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3" name="Picture 3" descr="link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2544" y="303610"/>
            <a:ext cx="2700338" cy="3780234"/>
          </a:xfrm>
          <a:prstGeom prst="rect">
            <a:avLst/>
          </a:prstGeom>
          <a:noFill/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364" name="Text Box 4"/>
          <p:cNvSpPr txBox="1"/>
          <p:nvPr/>
        </p:nvSpPr>
        <p:spPr>
          <a:xfrm>
            <a:off x="5381625" y="4245769"/>
            <a:ext cx="23253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亚伯拉罕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林肯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5651897" y="4677966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1809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－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1865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6390" name="Text Box 6"/>
          <p:cNvSpPr txBox="1"/>
          <p:nvPr/>
        </p:nvSpPr>
        <p:spPr>
          <a:xfrm>
            <a:off x="1290638" y="466725"/>
            <a:ext cx="3655219" cy="33013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7627" tIns="35242" rIns="67627" bIns="35242">
            <a:spAutoFit/>
          </a:bodyPr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1860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月林肯当选为美国第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任总统</a:t>
            </a:r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1" name="AutoShape 7">
            <a:hlinkClick r:id="" action="ppaction://hlinkshowjump?jump=nextslide"/>
          </p:cNvPr>
          <p:cNvSpPr/>
          <p:nvPr/>
        </p:nvSpPr>
        <p:spPr>
          <a:xfrm>
            <a:off x="1223963" y="35719"/>
            <a:ext cx="3720704" cy="1185863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r>
              <a:rPr lang="zh-CN" altLang="en-US" sz="33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战争爆发的</a:t>
            </a:r>
            <a:endParaRPr lang="zh-CN" altLang="en-US" sz="33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300" b="1" dirty="0">
                <a:latin typeface="黑体" panose="02010609060101010101" pitchFamily="49" charset="-122"/>
                <a:ea typeface="黑体" panose="02010609060101010101" pitchFamily="49" charset="-122"/>
              </a:rPr>
              <a:t>直接原因（导火线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2" name="Text Box 8"/>
          <p:cNvSpPr txBox="1"/>
          <p:nvPr/>
        </p:nvSpPr>
        <p:spPr>
          <a:xfrm>
            <a:off x="1223010" y="3243739"/>
            <a:ext cx="3721894" cy="1685290"/>
          </a:xfrm>
          <a:prstGeom prst="rect">
            <a:avLst/>
          </a:prstGeom>
          <a:solidFill>
            <a:srgbClr val="FFFF99"/>
          </a:solidFill>
          <a:ln w="158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7627" tIns="35242" rIns="67627" bIns="35242">
            <a:spAutoFit/>
          </a:bodyPr>
          <a:p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南部各州脱离联邦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，宣布成立一个独立的国家，号称“南部联盟”，公开制造国家分裂。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1861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年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4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月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南方军队挑起战争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，内战爆发了。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3" name="AutoShape 9">
            <a:hlinkClick r:id="" action="ppaction://hlinkshowjump?jump=nextslide"/>
          </p:cNvPr>
          <p:cNvSpPr/>
          <p:nvPr/>
        </p:nvSpPr>
        <p:spPr>
          <a:xfrm>
            <a:off x="1221820" y="1945005"/>
            <a:ext cx="3720703" cy="1185863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战争开始的标志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charRg st="2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0">
                                            <p:txEl>
                                              <p:charRg st="2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9000"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bldLvl="0" animBg="1" build="allAtOnce"/>
      <p:bldP spid="16391" grpId="0" bldLvl="0" animBg="1"/>
      <p:bldP spid="16392" grpId="0" bldLvl="0" animBg="1"/>
      <p:bldP spid="1639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 Box 2"/>
          <p:cNvSpPr txBox="1"/>
          <p:nvPr/>
        </p:nvSpPr>
        <p:spPr>
          <a:xfrm>
            <a:off x="326708" y="261938"/>
            <a:ext cx="8683943" cy="85280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t">
            <a:spAutoFit/>
          </a:bodyPr>
          <a:p>
            <a:pPr algn="ctr" eaLnBrk="0" fontAlgn="auto" hangingPunct="0"/>
            <a:r>
              <a:rPr lang="zh-CN" altLang="en-US" sz="30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为什么林肯当选总统成了南北战争的导火线</a:t>
            </a:r>
            <a:r>
              <a:rPr lang="zh-CN" altLang="en-US" sz="495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endParaRPr lang="zh-CN" altLang="en-US" sz="495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5779" name="Text Box 3"/>
          <p:cNvSpPr txBox="1"/>
          <p:nvPr/>
        </p:nvSpPr>
        <p:spPr>
          <a:xfrm>
            <a:off x="487680" y="1383030"/>
            <a:ext cx="8456295" cy="2399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002060"/>
                </a:solidFill>
                <a:latin typeface="Times New Roman" panose="02020603050405020304" pitchFamily="18" charset="0"/>
                <a:ea typeface="隶书" pitchFamily="49" charset="-122"/>
              </a:rPr>
              <a:t>        </a:t>
            </a:r>
            <a:r>
              <a:rPr lang="zh-CN" altLang="en-US" sz="3000" b="1" dirty="0">
                <a:solidFill>
                  <a:srgbClr val="002060"/>
                </a:solidFill>
                <a:latin typeface="Times New Roman" panose="02020603050405020304" pitchFamily="18" charset="0"/>
                <a:ea typeface="隶书" pitchFamily="49" charset="-122"/>
              </a:rPr>
              <a:t>林肯作为代表北方资产阶级利益、同情黑人奴隶、反对奴隶制度的共和党人执政，意味着至少在四年内，林肯政府必将行使权力，逐步限制、废除黑人奴隶制，南方种植园主把林肯的当选看做一场灾难。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  <a:endParaRPr lang="zh-CN" altLang="en-US" sz="3000" b="1" dirty="0">
              <a:solidFill>
                <a:srgbClr val="00206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Text Box 2"/>
          <p:cNvSpPr txBox="1"/>
          <p:nvPr/>
        </p:nvSpPr>
        <p:spPr>
          <a:xfrm>
            <a:off x="1742837" y="4277201"/>
            <a:ext cx="6399609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1861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</a:t>
            </a: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12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日，南方同盟军炮轰萨姆特要塞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6804" name="Text Box 4"/>
          <p:cNvSpPr txBox="1"/>
          <p:nvPr/>
        </p:nvSpPr>
        <p:spPr>
          <a:xfrm>
            <a:off x="861060" y="627698"/>
            <a:ext cx="6858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、爆发：</a:t>
            </a:r>
            <a:r>
              <a:rPr lang="en-US" altLang="zh-CN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月，南方宣布独立， 挑起内战。</a:t>
            </a:r>
            <a:endParaRPr lang="zh-CN" altLang="en-US" sz="2400" b="1" dirty="0">
              <a:solidFill>
                <a:srgbClr val="00206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1" name="WordArt 7">
            <a:hlinkClick r:id="" action="ppaction://noaction"/>
          </p:cNvPr>
          <p:cNvSpPr>
            <a:spLocks noTextEdit="1"/>
          </p:cNvSpPr>
          <p:nvPr/>
        </p:nvSpPr>
        <p:spPr>
          <a:xfrm>
            <a:off x="2403158" y="107633"/>
            <a:ext cx="4877276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南北战争的经过（1861-1865）</a:t>
            </a:r>
            <a:endParaRPr lang="zh-CN" altLang="en-US" sz="2700" b="1">
              <a:solidFill>
                <a:srgbClr val="FF0000"/>
              </a:solidFill>
              <a:effectLst>
                <a:prstShdw prst="shdw17" dist="17961" dir="13499999">
                  <a:srgbClr val="990000"/>
                </a:prst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29703" name="Picture 9" descr="南北战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" y="1065371"/>
            <a:ext cx="3486150" cy="31080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4" name="Picture 11" descr="南北战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973" y="1086803"/>
            <a:ext cx="3314700" cy="308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3505" y="2465705"/>
            <a:ext cx="551815" cy="703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2400" b="1">
                <a:solidFill>
                  <a:srgbClr val="002060"/>
                </a:solidFill>
              </a:rPr>
              <a:t>南军</a:t>
            </a:r>
            <a:endParaRPr lang="zh-CN" altLang="en-US" sz="2400" b="1">
              <a:solidFill>
                <a:srgbClr val="00206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383111" y="1998821"/>
            <a:ext cx="551815" cy="703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2400" b="1">
                <a:solidFill>
                  <a:srgbClr val="002060"/>
                </a:solidFill>
              </a:rPr>
              <a:t>北军</a:t>
            </a:r>
            <a:endParaRPr lang="zh-CN" altLang="en-US" sz="24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Text Box 2"/>
          <p:cNvSpPr txBox="1"/>
          <p:nvPr/>
        </p:nvSpPr>
        <p:spPr>
          <a:xfrm>
            <a:off x="3143250" y="4468416"/>
            <a:ext cx="3657600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美国南北战争形势图</a:t>
            </a:r>
            <a:endParaRPr lang="zh-CN" altLang="en-US" sz="21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31746" name="Picture 3" descr="美国内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400050"/>
            <a:ext cx="5886450" cy="3993356"/>
          </a:xfrm>
          <a:prstGeom prst="rect">
            <a:avLst/>
          </a:prstGeom>
          <a:noFill/>
          <a:ln w="57150" cap="flat" cmpd="thickThin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84996" name="Picture 4" descr="叛乱诸州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03622"/>
            <a:ext cx="5886450" cy="399454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Picture 5" descr="自由区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056" y="371475"/>
            <a:ext cx="5893594" cy="39981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8" name="AutoShape 6"/>
          <p:cNvSpPr/>
          <p:nvPr/>
        </p:nvSpPr>
        <p:spPr>
          <a:xfrm>
            <a:off x="5600700" y="3657600"/>
            <a:ext cx="1885950" cy="571500"/>
          </a:xfrm>
          <a:prstGeom prst="wedgeRoundRectCallout">
            <a:avLst>
              <a:gd name="adj1" fmla="val -72537"/>
              <a:gd name="adj2" fmla="val -117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叛乱区域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84999" name="Picture 7" descr="留在联邦中的各奴隶州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400050"/>
            <a:ext cx="5886450" cy="39933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0" name="AutoShape 8"/>
          <p:cNvSpPr/>
          <p:nvPr/>
        </p:nvSpPr>
        <p:spPr>
          <a:xfrm>
            <a:off x="3371850" y="685800"/>
            <a:ext cx="1885950" cy="571500"/>
          </a:xfrm>
          <a:prstGeom prst="wedgeRoundRectCallout">
            <a:avLst>
              <a:gd name="adj1" fmla="val -63449"/>
              <a:gd name="adj2" fmla="val 132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自由区域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5001" name="AutoShape 9"/>
          <p:cNvSpPr/>
          <p:nvPr/>
        </p:nvSpPr>
        <p:spPr>
          <a:xfrm>
            <a:off x="6091714" y="1257300"/>
            <a:ext cx="2400300" cy="971550"/>
          </a:xfrm>
          <a:prstGeom prst="wedgeRoundRectCallout">
            <a:avLst>
              <a:gd name="adj1" fmla="val -63472"/>
              <a:gd name="adj2" fmla="val 86078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留在联邦中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的各奴隶州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ldLvl="0" animBg="1"/>
      <p:bldP spid="85000" grpId="0" bldLvl="0" animBg="1"/>
      <p:bldP spid="85001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7826" name="Picture 2" descr="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4831" y="911305"/>
            <a:ext cx="3486150" cy="266819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7" name="Text Box 3"/>
          <p:cNvSpPr txBox="1"/>
          <p:nvPr/>
        </p:nvSpPr>
        <p:spPr>
          <a:xfrm>
            <a:off x="593408" y="3579495"/>
            <a:ext cx="3447574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7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月，北方军队进攻里士满，大败而归。</a:t>
            </a:r>
            <a:endParaRPr lang="zh-CN" altLang="en-US" sz="2400" b="1" dirty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77828" name="Picture 4" descr="91"/>
          <p:cNvPicPr>
            <a:picLocks noChangeAspect="1"/>
          </p:cNvPicPr>
          <p:nvPr/>
        </p:nvPicPr>
        <p:blipFill>
          <a:blip r:embed="rId2">
            <a:lum bright="23999" contrast="12000"/>
          </a:blip>
          <a:stretch>
            <a:fillRect/>
          </a:stretch>
        </p:blipFill>
        <p:spPr>
          <a:xfrm>
            <a:off x="5046821" y="911543"/>
            <a:ext cx="3143250" cy="2667953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Text Box 5"/>
          <p:cNvSpPr txBox="1"/>
          <p:nvPr/>
        </p:nvSpPr>
        <p:spPr>
          <a:xfrm>
            <a:off x="4988243" y="3601403"/>
            <a:ext cx="321659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林肯面临巨大压力</a:t>
            </a:r>
            <a:endParaRPr lang="zh-CN" altLang="en-US" sz="2400" b="1" dirty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4821" name="Text Box 6"/>
          <p:cNvSpPr txBox="1"/>
          <p:nvPr/>
        </p:nvSpPr>
        <p:spPr>
          <a:xfrm>
            <a:off x="240745" y="189786"/>
            <a:ext cx="3955256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、初期：北方失利</a:t>
            </a:r>
            <a:endParaRPr lang="zh-CN" altLang="en-US" sz="27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2"/>
          <p:cNvSpPr txBox="1"/>
          <p:nvPr/>
        </p:nvSpPr>
        <p:spPr>
          <a:xfrm>
            <a:off x="218599" y="1072515"/>
            <a:ext cx="4637246" cy="19380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从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1863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日起，任何忠于联邦政府的美国人只要交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美元手续费，就可以在西部得到一块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160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亩的土地，连续耕种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年以上即归个人所有。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1" name="Text Box 3"/>
          <p:cNvSpPr txBox="1"/>
          <p:nvPr/>
        </p:nvSpPr>
        <p:spPr>
          <a:xfrm>
            <a:off x="4966335" y="1348740"/>
            <a:ext cx="4101465" cy="1660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从</a:t>
            </a:r>
            <a:r>
              <a:rPr lang="en-US" altLang="zh-CN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1863</a:t>
            </a: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altLang="zh-CN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</a:t>
            </a:r>
            <a:r>
              <a:rPr lang="en-US" altLang="zh-CN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日起，所有南部叛乱各州的黑人奴隶一律获得人身自由。并允许奴隶作为自由人参加北方军队。</a:t>
            </a:r>
            <a:endParaRPr lang="zh-CN" altLang="en-US" sz="255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2" name="Text Box 4"/>
          <p:cNvSpPr txBox="1"/>
          <p:nvPr/>
        </p:nvSpPr>
        <p:spPr>
          <a:xfrm>
            <a:off x="418148" y="3050381"/>
            <a:ext cx="8538686" cy="92202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上面两部法令颁布后，对战争局势的发展起到怎样的作用？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3" name="Rectangle 5"/>
          <p:cNvSpPr/>
          <p:nvPr/>
        </p:nvSpPr>
        <p:spPr>
          <a:xfrm>
            <a:off x="4789170" y="526256"/>
            <a:ext cx="4411504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/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《解放黑人奴隶宣言》</a:t>
            </a:r>
            <a:r>
              <a:rPr lang="en-US" altLang="zh-CN" sz="2700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Emancipation Proclamation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262414" y="591026"/>
            <a:ext cx="4571048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宅地法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》</a:t>
            </a:r>
            <a:r>
              <a:rPr lang="en-US" altLang="zh-CN" sz="2700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Homestead Act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250746" y="107156"/>
            <a:ext cx="2126456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、举措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6871" name="Rectangle 8"/>
          <p:cNvSpPr/>
          <p:nvPr/>
        </p:nvSpPr>
        <p:spPr>
          <a:xfrm>
            <a:off x="3285649" y="148590"/>
            <a:ext cx="2257901" cy="53673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  <a:endParaRPr lang="zh-CN" altLang="en-US" sz="2700" b="1" u="sng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Rectangle 2"/>
          <p:cNvSpPr/>
          <p:nvPr/>
        </p:nvSpPr>
        <p:spPr>
          <a:xfrm>
            <a:off x="261461" y="866934"/>
            <a:ext cx="8574405" cy="23533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黑人在南部联盟的后方发动起义，展开游击战争，牵制敌人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万兵力。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万黑人奴隶逃跑，严重破坏了南部种植园经济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万黑人应征入伍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25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万人担任军队的后勤工作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万多黑人直接参加了战斗，其中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13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万多来自南部叛乱各州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890" name="Text Box 3"/>
          <p:cNvSpPr txBox="1"/>
          <p:nvPr/>
        </p:nvSpPr>
        <p:spPr>
          <a:xfrm>
            <a:off x="260985" y="236220"/>
            <a:ext cx="7427595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对战局的影响</a:t>
            </a:r>
            <a:endParaRPr lang="zh-CN" altLang="en-US" sz="3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45369" y="3208973"/>
            <a:ext cx="6747510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auto">
              <a:spcBef>
                <a:spcPts val="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①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解放了黑人奴隶；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②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黑人踊跃参军，北方军队获得雄厚兵源；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③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加速了北方的胜利。</a:t>
            </a:r>
            <a:endParaRPr lang="zh-CN" altLang="en-US" sz="27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7112" name="Text Box 8"/>
          <p:cNvSpPr txBox="1"/>
          <p:nvPr/>
        </p:nvSpPr>
        <p:spPr>
          <a:xfrm>
            <a:off x="36830" y="4595495"/>
            <a:ext cx="9086850" cy="4603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作用：提高了黑人奴隶为争取自身自由的斗争积极性，扭转了战局</a:t>
            </a:r>
            <a:endParaRPr lang="zh-CN" altLang="en-US" sz="2400" dirty="0">
              <a:solidFill>
                <a:srgbClr val="00206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711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cac900fc8c398f3209244dfc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3999" contrast="-12000"/>
          </a:blip>
          <a:stretch>
            <a:fillRect/>
          </a:stretch>
        </p:blipFill>
        <p:spPr>
          <a:xfrm>
            <a:off x="922735" y="516731"/>
            <a:ext cx="7266384" cy="457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WordArt 3" descr="weave"/>
          <p:cNvSpPr>
            <a:spLocks noChangeArrowheads="1" noChangeShapeType="1"/>
          </p:cNvSpPr>
          <p:nvPr/>
        </p:nvSpPr>
        <p:spPr bwMode="auto">
          <a:xfrm>
            <a:off x="1450181" y="126206"/>
            <a:ext cx="4239816" cy="39052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700" b="0" i="0" u="none" strike="noStrike" kern="1200" cap="none" spc="0" normalizeH="0" baseline="0" noProof="0" dirty="0">
                <a:ln w="9525">
                  <a:rou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老黑奴约翰的回忆：</a:t>
            </a:r>
            <a:endParaRPr kumimoji="0" lang="zh-CN" altLang="en-US" sz="2700" b="0" i="0" u="none" strike="noStrike" kern="1200" cap="none" spc="0" normalizeH="0" baseline="0" noProof="0" dirty="0">
              <a:ln w="9525">
                <a:rou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1834754" y="1110853"/>
            <a:ext cx="5470922" cy="3646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100" b="1" dirty="0">
                <a:solidFill>
                  <a:srgbClr val="1F1F1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XinGothic-SinaWeibo" charset="0"/>
              </a:rPr>
              <a:t>大约在186</a:t>
            </a:r>
            <a:r>
              <a:rPr lang="en-US" altLang="zh-CN" sz="2100" b="1" dirty="0">
                <a:solidFill>
                  <a:srgbClr val="1F1F1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XinGothic-SinaWeibo" charset="0"/>
              </a:rPr>
              <a:t>2</a:t>
            </a:r>
            <a:r>
              <a:rPr lang="zh-CN" altLang="en-US" sz="2100" b="1" dirty="0">
                <a:solidFill>
                  <a:srgbClr val="1F1F1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XinGothic-SinaWeibo" charset="0"/>
              </a:rPr>
              <a:t>年的9月，我那时还是一个小男孩，大约10岁左右。我听说林肯颁布了《解放黑人奴隶宣言》 ，使南方所有蓄奴州的黑人都获得了自由。……虽然时值冬天，夜间寒冷异常，但是每个人己开始作离开的准备。谁也不再理会女主人——她正打算到联邦边境去。整个夜晚，黑人们都在屋外跳啊，唱啊。第二天早晨，天亮了，我们背着一大堆羊毛毯、衣服，手里拎着锅碗等炊具和鸡鸭出发了。哦，对了，林肯还颁布了《宅地法》 ，这使很多人在西部有了自己的土地。</a:t>
            </a:r>
            <a:endParaRPr lang="zh-CN" altLang="en-US" sz="2100" b="1" dirty="0">
              <a:solidFill>
                <a:srgbClr val="1F1F1F"/>
              </a:solidFill>
              <a:latin typeface="楷体" panose="02010609060101010101" pitchFamily="49" charset="-122"/>
              <a:ea typeface="楷体" panose="02010609060101010101" pitchFamily="49" charset="-122"/>
              <a:sym typeface="XinGothic-SinaWeibo" charset="0"/>
            </a:endParaRPr>
          </a:p>
        </p:txBody>
      </p:sp>
      <p:sp>
        <p:nvSpPr>
          <p:cNvPr id="20485" name="Rectangle 5"/>
          <p:cNvSpPr/>
          <p:nvPr/>
        </p:nvSpPr>
        <p:spPr>
          <a:xfrm>
            <a:off x="2649141" y="1110854"/>
            <a:ext cx="854869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20486" name="Rectangle 6"/>
          <p:cNvSpPr/>
          <p:nvPr/>
        </p:nvSpPr>
        <p:spPr>
          <a:xfrm>
            <a:off x="1866900" y="1795463"/>
            <a:ext cx="1637110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20487" name="Rectangle 7"/>
          <p:cNvSpPr/>
          <p:nvPr/>
        </p:nvSpPr>
        <p:spPr>
          <a:xfrm>
            <a:off x="5881688" y="1452563"/>
            <a:ext cx="1423988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20488" name="Rectangle 8"/>
          <p:cNvSpPr/>
          <p:nvPr/>
        </p:nvSpPr>
        <p:spPr>
          <a:xfrm>
            <a:off x="5442347" y="4021931"/>
            <a:ext cx="1353740" cy="342900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sz="1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ldLvl="0" animBg="1"/>
      <p:bldP spid="20486" grpId="0" bldLvl="0" animBg="1"/>
      <p:bldP spid="20487" grpId="0" bldLvl="0" animBg="1"/>
      <p:bldP spid="2048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Text Box 2"/>
          <p:cNvSpPr txBox="1"/>
          <p:nvPr/>
        </p:nvSpPr>
        <p:spPr>
          <a:xfrm>
            <a:off x="1439466" y="4450556"/>
            <a:ext cx="6265069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发表后民众拥护林肯的情景</a:t>
            </a:r>
            <a:endParaRPr lang="zh-CN" altLang="en-US" sz="21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0962" name="Picture 3" descr="图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0"/>
            <a:ext cx="6787515" cy="44615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Rectangle 2"/>
          <p:cNvSpPr>
            <a:spLocks noGrp="1" noRot="1"/>
          </p:cNvSpPr>
          <p:nvPr>
            <p:ph type="title"/>
          </p:nvPr>
        </p:nvSpPr>
        <p:spPr>
          <a:xfrm>
            <a:off x="522446" y="260509"/>
            <a:ext cx="3996214" cy="658178"/>
          </a:xfrm>
          <a:solidFill>
            <a:srgbClr val="FFFF99"/>
          </a:solidFill>
        </p:spPr>
        <p:txBody>
          <a:bodyPr wrap="square" lIns="68580" tIns="34290" rIns="68580" bIns="34290" anchor="ctr">
            <a:normAutofit/>
          </a:bodyPr>
          <a:p>
            <a:pPr eaLnBrk="1" hangingPunct="1"/>
            <a:r>
              <a:rPr lang="zh-CN" altLang="en-US" b="1" dirty="0"/>
              <a:t>北方军队中的黑人</a:t>
            </a:r>
            <a:endParaRPr lang="zh-CN" altLang="en-US" b="1" dirty="0"/>
          </a:p>
        </p:txBody>
      </p:sp>
      <p:pic>
        <p:nvPicPr>
          <p:cNvPr id="59395" name="Picture 3" descr="北方军队中的黑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864" y="1155383"/>
            <a:ext cx="5181600" cy="329279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5" descr="W0201008254776555338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781" y="1155145"/>
            <a:ext cx="2143125" cy="335041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Rectangle 2"/>
          <p:cNvSpPr>
            <a:spLocks noGrp="1" noRot="1"/>
          </p:cNvSpPr>
          <p:nvPr>
            <p:ph type="title"/>
          </p:nvPr>
        </p:nvSpPr>
        <p:spPr>
          <a:xfrm>
            <a:off x="4996339" y="797243"/>
            <a:ext cx="2662238" cy="844154"/>
          </a:xfrm>
          <a:solidFill>
            <a:srgbClr val="FFFF99"/>
          </a:solidFill>
        </p:spPr>
        <p:txBody>
          <a:bodyPr wrap="square" lIns="68580" tIns="34290" rIns="68580" bIns="34290" anchor="ctr">
            <a:normAutofit fontScale="90000"/>
          </a:bodyPr>
          <a:p>
            <a:pPr eaLnBrk="1" hangingPunct="1"/>
            <a:r>
              <a:rPr lang="zh-CN" altLang="en-US" b="1" dirty="0"/>
              <a:t>葛底斯堡战役</a:t>
            </a:r>
            <a:endParaRPr lang="zh-CN" altLang="en-US" b="1" dirty="0"/>
          </a:p>
        </p:txBody>
      </p:sp>
      <p:pic>
        <p:nvPicPr>
          <p:cNvPr id="60419" name="Picture 3" descr="1863年葛底斯堡战役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513" y="637461"/>
            <a:ext cx="3005138" cy="3868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 Box 4"/>
          <p:cNvSpPr txBox="1"/>
          <p:nvPr/>
        </p:nvSpPr>
        <p:spPr>
          <a:xfrm>
            <a:off x="3799999" y="1729264"/>
            <a:ext cx="517969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美国历史上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规模最大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的一场战斗。在葛底斯堡方圆不到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平方英里，人口不足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2400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人的小镇辖地，双方集结了近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17.2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万兵力和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634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门大炮。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战役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扭转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了战局，此后南方同盟军转入了战略防御，联邦军完全掌握了战争主动权。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2"/>
          <p:cNvSpPr txBox="1"/>
          <p:nvPr/>
        </p:nvSpPr>
        <p:spPr>
          <a:xfrm>
            <a:off x="1314450" y="114300"/>
            <a:ext cx="3399235" cy="506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1863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en-US" sz="27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葛底斯堡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战役</a:t>
            </a:r>
            <a:endParaRPr lang="zh-CN" altLang="en-US" sz="27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4686300" y="114300"/>
            <a:ext cx="3314700" cy="506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700" b="1" dirty="0">
                <a:solidFill>
                  <a:srgbClr val="66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北军转入全面反攻</a:t>
            </a:r>
            <a:endParaRPr lang="zh-CN" altLang="en-US" sz="2700" b="1" dirty="0">
              <a:solidFill>
                <a:srgbClr val="66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6" name="Picture 4" descr="美国南北战争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685800"/>
            <a:ext cx="6858000" cy="4457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/>
      <p:bldP spid="23554" grpId="1" bldLvl="0"/>
      <p:bldP spid="23554" grpId="2" bldLvl="0"/>
      <p:bldP spid="23554" grpId="3" bldLvl="0"/>
      <p:bldP spid="23554" grpId="4" bldLvl="0"/>
      <p:bldP spid="23554" grpId="5" bldLvl="0"/>
      <p:bldP spid="23554" grpId="6" bldLvl="0"/>
      <p:bldP spid="23554" grpId="7" bldLvl="0"/>
      <p:bldP spid="23554" grpId="8" bldLvl="0" animBg="1"/>
      <p:bldP spid="23555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Text Box 3"/>
          <p:cNvSpPr txBox="1"/>
          <p:nvPr/>
        </p:nvSpPr>
        <p:spPr>
          <a:xfrm>
            <a:off x="941070" y="231458"/>
            <a:ext cx="1727597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7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Text Box 4"/>
          <p:cNvSpPr txBox="1"/>
          <p:nvPr/>
        </p:nvSpPr>
        <p:spPr>
          <a:xfrm>
            <a:off x="2516744" y="231458"/>
            <a:ext cx="5616178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27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1790" y="877570"/>
            <a:ext cx="6316345" cy="3433445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2668905" y="4537472"/>
            <a:ext cx="4098131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年，南方投降仪式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6081" name="Picture 2" descr="surrender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18000" y="2409825"/>
            <a:ext cx="3829050" cy="2397919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6082" name="Text Box 3"/>
          <p:cNvSpPr txBox="1"/>
          <p:nvPr/>
        </p:nvSpPr>
        <p:spPr>
          <a:xfrm>
            <a:off x="5144770" y="4400550"/>
            <a:ext cx="3003947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南方签署投降协议</a:t>
            </a:r>
            <a:endParaRPr lang="zh-CN" altLang="en-US" sz="21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6083" name="Picture 4" descr="南北讨论投降事宜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848" y="0"/>
            <a:ext cx="3829050" cy="25550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4" name="Text Box 5"/>
          <p:cNvSpPr txBox="1"/>
          <p:nvPr/>
        </p:nvSpPr>
        <p:spPr>
          <a:xfrm>
            <a:off x="1297623" y="1762125"/>
            <a:ext cx="3205163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1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南北将领商讨投降事宜</a:t>
            </a:r>
            <a:endParaRPr lang="zh-CN" altLang="en-US" sz="21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077754" y="909479"/>
          <a:ext cx="6987540" cy="4206240"/>
        </p:xfrm>
        <a:graphic>
          <a:graphicData uri="http://schemas.openxmlformats.org/drawingml/2006/table">
            <a:tbl>
              <a:tblPr/>
              <a:tblGrid>
                <a:gridCol w="3394075"/>
                <a:gridCol w="1863090"/>
                <a:gridCol w="1730375"/>
              </a:tblGrid>
              <a:tr h="5226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814864" y="79851"/>
            <a:ext cx="4531043" cy="6210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p>
            <a:pPr algn="ctr"/>
            <a:r>
              <a:rPr lang="zh-CN" altLang="en-US" sz="33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北方为什么能获胜？</a:t>
            </a:r>
            <a:endParaRPr lang="zh-CN" altLang="en-US" sz="33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6" name="AutoShape 4"/>
          <p:cNvSpPr/>
          <p:nvPr/>
        </p:nvSpPr>
        <p:spPr>
          <a:xfrm>
            <a:off x="2574131" y="1245394"/>
            <a:ext cx="4323160" cy="2402681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“</a:t>
            </a:r>
            <a:r>
              <a:rPr lang="zh-CN" altLang="en-US" sz="21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我们会像一头巨象踩扁</a:t>
            </a:r>
            <a:endParaRPr lang="zh-CN" altLang="en-US" sz="21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一只耗子似地踏平这场叛乱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”</a:t>
            </a:r>
            <a:endParaRPr lang="zh-CN" altLang="en-US" sz="21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ctr"/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391001" y="1245394"/>
            <a:ext cx="8180546" cy="349186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林肯政府措施有力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1" grpId="0" bldLvl="0" animBg="1"/>
      <p:bldP spid="18436" grpId="0" bldLvl="0" animBg="1" build="allAtOnce"/>
      <p:bldP spid="18436" grpId="1" bldLvl="0" animBg="1" build="allAtOnce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4" name="Text Box 4"/>
          <p:cNvSpPr txBox="1"/>
          <p:nvPr/>
        </p:nvSpPr>
        <p:spPr>
          <a:xfrm>
            <a:off x="69533" y="109538"/>
            <a:ext cx="899445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南北战争结束不久，拥护奴隶派的狂热分子在剧院刺杀了林肯。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0963" name="Rectangle 27"/>
          <p:cNvSpPr/>
          <p:nvPr/>
        </p:nvSpPr>
        <p:spPr>
          <a:xfrm>
            <a:off x="2336245" y="4277678"/>
            <a:ext cx="5183981" cy="50673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fontAlgn="base" hangingPunct="1"/>
            <a:r>
              <a:rPr lang="en-US" altLang="x-none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1865</a:t>
            </a:r>
            <a:r>
              <a:rPr lang="zh-CN" altLang="en-US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年</a:t>
            </a:r>
            <a:r>
              <a:rPr lang="en-US" altLang="x-none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4</a:t>
            </a:r>
            <a:r>
              <a:rPr lang="zh-CN" altLang="en-US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月</a:t>
            </a:r>
            <a:r>
              <a:rPr lang="en-US" altLang="x-none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15</a:t>
            </a:r>
            <a:r>
              <a:rPr lang="zh-CN" altLang="en-US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日凌晨，林肯去世</a:t>
            </a:r>
            <a:endParaRPr lang="zh-CN" altLang="en-US" sz="2700" b="1" strike="noStrike" noProof="1" dirty="0">
              <a:solidFill>
                <a:srgbClr val="3D10FC"/>
              </a:solidFill>
              <a:effectLst/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3012" name="Group 2"/>
          <p:cNvGrpSpPr/>
          <p:nvPr/>
        </p:nvGrpSpPr>
        <p:grpSpPr>
          <a:xfrm>
            <a:off x="1503284" y="650558"/>
            <a:ext cx="6136481" cy="3515916"/>
            <a:chOff x="0" y="0"/>
            <a:chExt cx="5034" cy="2767"/>
          </a:xfrm>
        </p:grpSpPr>
        <p:pic>
          <p:nvPicPr>
            <p:cNvPr id="43013" name="Picture 3" descr="tem048"/>
            <p:cNvPicPr>
              <a:picLocks noChangeAspect="1"/>
            </p:cNvPicPr>
            <p:nvPr/>
          </p:nvPicPr>
          <p:blipFill>
            <a:blip r:embed="rId1"/>
            <a:srcRect t="10064"/>
            <a:stretch>
              <a:fillRect/>
            </a:stretch>
          </p:blipFill>
          <p:spPr>
            <a:xfrm>
              <a:off x="0" y="278"/>
              <a:ext cx="5034" cy="2489"/>
            </a:xfrm>
            <a:prstGeom prst="rect">
              <a:avLst/>
            </a:prstGeom>
            <a:noFill/>
            <a:ln w="1270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3014" name="Text Box 4"/>
            <p:cNvSpPr txBox="1"/>
            <p:nvPr/>
          </p:nvSpPr>
          <p:spPr>
            <a:xfrm>
              <a:off x="0" y="0"/>
              <a:ext cx="4936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square" lIns="0" tIns="0" rIns="0" bIns="0" anchor="t">
              <a:spAutoFit/>
            </a:bodyPr>
            <a:p>
              <a:pPr algn="ctr"/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蒲斯刺杀林肯于华盛顿福特戏院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3" name="图片 41986" descr="比重表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4936331" y="1036320"/>
            <a:ext cx="4203383" cy="3110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41988"/>
          <p:cNvSpPr/>
          <p:nvPr/>
        </p:nvSpPr>
        <p:spPr>
          <a:xfrm>
            <a:off x="282893" y="1182529"/>
            <a:ext cx="4653915" cy="2646521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美国南北战争粉碎了奴隶主的反动势力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从而维护了美国的统一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如果美国分裂成了两个或者更多的国家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或者北方没有赢得胜利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美国就不可能成为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世纪世界第一强国。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 algn="r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摘自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大国崛起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94" name="TextBox 8"/>
          <p:cNvSpPr txBox="1"/>
          <p:nvPr/>
        </p:nvSpPr>
        <p:spPr>
          <a:xfrm>
            <a:off x="127397" y="149543"/>
            <a:ext cx="1554480" cy="5067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r>
              <a:rPr lang="zh-CN" altLang="en-US" sz="2700" b="1" noProof="1" dirty="0">
                <a:effectLst/>
                <a:latin typeface="隶书" pitchFamily="49" charset="-122"/>
                <a:ea typeface="隶书" pitchFamily="49" charset="-122"/>
                <a:cs typeface="+mn-ea"/>
              </a:rPr>
              <a:t>引导探究</a:t>
            </a:r>
            <a:endParaRPr lang="zh-CN" altLang="en-US" sz="2700" b="1" noProof="1" dirty="0">
              <a:effectLst/>
              <a:latin typeface="隶书" pitchFamily="49" charset="-122"/>
              <a:ea typeface="隶书" pitchFamily="49" charset="-122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18799" y="149543"/>
            <a:ext cx="7044214" cy="875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55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北方的胜利使美国最终维护了统一，这对美国的发展产生了什么影响？</a:t>
            </a:r>
            <a:endParaRPr lang="zh-CN" altLang="en-US" sz="255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3"/>
          <p:cNvSpPr txBox="1"/>
          <p:nvPr/>
        </p:nvSpPr>
        <p:spPr>
          <a:xfrm>
            <a:off x="1601391" y="1059419"/>
            <a:ext cx="6399609" cy="2159794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维护了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废除了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清除了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障碍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发展创造了条件。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TextBox 7"/>
          <p:cNvSpPr txBox="1"/>
          <p:nvPr/>
        </p:nvSpPr>
        <p:spPr>
          <a:xfrm>
            <a:off x="386715" y="192644"/>
            <a:ext cx="6156722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 eaLnBrk="0" hangingPunct="0"/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引导探究</a:t>
            </a:r>
            <a:r>
              <a:rPr lang="zh-CN" altLang="en-US" sz="2700" b="1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27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美国南北战争的意义</a:t>
            </a:r>
            <a:endParaRPr lang="zh-CN" altLang="en-US" sz="2700" b="1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27578" y="2139554"/>
            <a:ext cx="248031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 资本主义发展的 </a:t>
            </a:r>
            <a:endParaRPr lang="zh-CN" altLang="en-US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47900" y="2680097"/>
            <a:ext cx="2000250" cy="437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资本主义经济</a:t>
            </a:r>
            <a:endParaRPr lang="zh-CN" altLang="en-US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56324" y="1059656"/>
            <a:ext cx="161798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国家的统一</a:t>
            </a:r>
            <a:endParaRPr lang="zh-CN" altLang="en-US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4458" y="1585913"/>
            <a:ext cx="133096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zh-CN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黑奴制度</a:t>
            </a:r>
            <a:endParaRPr lang="zh-CN" altLang="zh-CN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sp>
        <p:nvSpPr>
          <p:cNvPr id="33797" name="Text Box 5"/>
          <p:cNvSpPr txBox="1"/>
          <p:nvPr/>
        </p:nvSpPr>
        <p:spPr>
          <a:xfrm>
            <a:off x="438150" y="3328511"/>
            <a:ext cx="1622108" cy="5988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3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zh-CN" altLang="en-US" sz="33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2247662" y="3374708"/>
            <a:ext cx="362902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第二次</a:t>
            </a:r>
            <a:r>
              <a:rPr lang="zh-CN" altLang="en-US" sz="3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资产阶级革命</a:t>
            </a:r>
            <a:endParaRPr lang="zh-CN" altLang="en-US" sz="3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  <p:bldP spid="7" grpId="0"/>
      <p:bldP spid="33797" grpId="0" bldLvl="0" animBg="1"/>
      <p:bldP spid="3379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6" descr="2009021209581197caa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14350" y="519430"/>
            <a:ext cx="2289175" cy="2855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23" name="矩形 2"/>
          <p:cNvSpPr/>
          <p:nvPr/>
        </p:nvSpPr>
        <p:spPr>
          <a:xfrm>
            <a:off x="3376057" y="517684"/>
            <a:ext cx="4768453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" dirty="0">
                <a:latin typeface="Arial" panose="020B0604020202020204" pitchFamily="34" charset="0"/>
              </a:rPr>
              <a:t>         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亚伯拉罕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 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美国第</a:t>
            </a:r>
            <a:r>
              <a:rPr lang="en-US" altLang="zh-CN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任总统，他为推动美国社会向前发展作出了巨大贡献，受到美国人民的崇敬。他的不幸逝世引起了国内外巨大震动，有</a:t>
            </a:r>
            <a:r>
              <a:rPr lang="en-US" altLang="zh-CN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700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多万人停立在道路两旁向出殡的行列致哀，有</a:t>
            </a:r>
            <a:r>
              <a:rPr lang="en-US" altLang="zh-CN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150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万人瞻仰了林肯的遗容。</a:t>
            </a:r>
            <a:endParaRPr lang="en-US" altLang="zh-CN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3"/>
          <p:cNvSpPr txBox="1"/>
          <p:nvPr/>
        </p:nvSpPr>
        <p:spPr>
          <a:xfrm>
            <a:off x="1131094" y="1526381"/>
            <a:ext cx="4536281" cy="4077891"/>
          </a:xfrm>
          <a:prstGeom prst="rect">
            <a:avLst/>
          </a:prstGeom>
          <a:noFill/>
          <a:ln w="9525">
            <a:noFill/>
          </a:ln>
        </p:spPr>
        <p:txBody>
          <a:bodyPr lIns="68539" tIns="34269" rIns="68539" bIns="34269"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生意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23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竞选州议员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24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生意再次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25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当选州议员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26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爱人去世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精神崩溃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竞选州议长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34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竞选国会议员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当选国会议员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7" name="Rectangle 4"/>
          <p:cNvSpPr txBox="1"/>
          <p:nvPr/>
        </p:nvSpPr>
        <p:spPr>
          <a:xfrm>
            <a:off x="3894535" y="1258491"/>
            <a:ext cx="4212431" cy="2072878"/>
          </a:xfrm>
          <a:prstGeom prst="rect">
            <a:avLst/>
          </a:prstGeom>
          <a:noFill/>
          <a:ln w="9525">
            <a:noFill/>
          </a:ln>
        </p:spPr>
        <p:txBody>
          <a:bodyPr lIns="68539" tIns="34269" rIns="68539" bIns="34269"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竞选国会议员连任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46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竞选参议员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竞选副总统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竞选参议员再次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51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当选美国总统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8" name="AutoShape 10"/>
          <p:cNvSpPr/>
          <p:nvPr/>
        </p:nvSpPr>
        <p:spPr>
          <a:xfrm>
            <a:off x="6941106" y="3331369"/>
            <a:ext cx="1133475" cy="972741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8539" tIns="34269" rIns="68539" bIns="34269" anchor="ctr"/>
          <a:p>
            <a:r>
              <a:rPr lang="zh-CN" altLang="en-US" sz="2400" b="1" dirty="0">
                <a:solidFill>
                  <a:srgbClr val="F7FD0F"/>
                </a:solidFill>
                <a:latin typeface="Calibri" panose="020F0502020204030204" charset="0"/>
                <a:ea typeface="幼圆" pitchFamily="49" charset="-122"/>
              </a:rPr>
              <a:t>成功</a:t>
            </a:r>
            <a:endParaRPr lang="zh-CN" altLang="en-US" sz="2400" b="1" dirty="0">
              <a:solidFill>
                <a:srgbClr val="F7FD0F"/>
              </a:solidFill>
              <a:latin typeface="Calibri" panose="020F0502020204030204" charset="0"/>
              <a:ea typeface="幼圆" pitchFamily="49" charset="-122"/>
            </a:endParaRPr>
          </a:p>
        </p:txBody>
      </p:sp>
      <p:pic>
        <p:nvPicPr>
          <p:cNvPr id="5" name="图片 9" descr="林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310" y="-71755"/>
            <a:ext cx="1454785" cy="161353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</p:pic>
      <p:sp>
        <p:nvSpPr>
          <p:cNvPr id="6" name="文本框 10"/>
          <p:cNvSpPr txBox="1"/>
          <p:nvPr/>
        </p:nvSpPr>
        <p:spPr>
          <a:xfrm>
            <a:off x="2724785" y="75565"/>
            <a:ext cx="5526405" cy="106616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7627" tIns="35242" rIns="67627" bIns="35242">
            <a:spAutoFit/>
          </a:bodyPr>
          <a:p>
            <a:pPr>
              <a:lnSpc>
                <a:spcPct val="9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他是一个“不会被困难所吓倒，不会为成功所迷惑的人，他不屈不挠地迈向自己的伟大目标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    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---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马克思</a:t>
            </a:r>
            <a:endParaRPr lang="zh-CN" altLang="en-US" sz="16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4612085" y="4563984"/>
            <a:ext cx="3907790" cy="574675"/>
          </a:xfrm>
          <a:prstGeom prst="rect">
            <a:avLst/>
          </a:prstGeom>
          <a:noFill/>
          <a:ln>
            <a:noFill/>
          </a:ln>
        </p:spPr>
        <p:txBody>
          <a:bodyPr wrap="none" lIns="68539" tIns="34269" rIns="68539" bIns="3426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一位永不退缩的伟人</a:t>
            </a:r>
            <a:endParaRPr kumimoji="0" lang="zh-CN" altLang="en-US" sz="3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Picture 2" descr="5b21b84ce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8535" y="209550"/>
            <a:ext cx="5800725" cy="3762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WordArt 3"/>
          <p:cNvSpPr/>
          <p:nvPr/>
        </p:nvSpPr>
        <p:spPr>
          <a:xfrm>
            <a:off x="4745117" y="379175"/>
            <a:ext cx="15430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/>
            <a:r>
              <a:rPr lang="zh-CN" altLang="en-US" sz="101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林肯纪念堂</a:t>
            </a:r>
            <a:endParaRPr lang="zh-CN" altLang="en-US" sz="101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1608535" y="4264819"/>
            <a:ext cx="608052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这座希腊神殿式建筑的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56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级台阶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象征着林肯一生走过的</a:t>
            </a:r>
            <a:r>
              <a:rPr lang="en-US" altLang="zh-CN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56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年，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36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个廊柱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代表了他遇刺时的</a:t>
            </a:r>
            <a:r>
              <a:rPr lang="en-US" altLang="zh-CN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36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个州。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6915" name="Rectangle 3"/>
          <p:cNvSpPr/>
          <p:nvPr/>
        </p:nvSpPr>
        <p:spPr>
          <a:xfrm>
            <a:off x="4212590" y="164465"/>
            <a:ext cx="442087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他是一位达到了伟大境界而仍能保持自己优良品质的罕有的人物</a:t>
            </a:r>
            <a:r>
              <a:rPr lang="en-US" altLang="zh-CN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以至于只有在他成为殉难者倒下去之后，全世界才发现他是一位英雄。 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 algn="r"/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36867" name="Picture 4" descr="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8861" y="622221"/>
            <a:ext cx="3053953" cy="44469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4392930" y="2962910"/>
            <a:ext cx="4213860" cy="2214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在美国历史和人类历史上，林肯必将与华盛顿齐名。</a:t>
            </a:r>
            <a:endParaRPr lang="zh-CN" altLang="en-US" sz="32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  <a:endParaRPr lang="zh-CN" altLang="en-US" sz="28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8940" y="1195070"/>
            <a:ext cx="3053715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他为了人民拯救了联邦，永久地活在人民的心里。</a:t>
            </a: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870" name="WordArt 5"/>
          <p:cNvSpPr>
            <a:spLocks noTextEdit="1"/>
          </p:cNvSpPr>
          <p:nvPr/>
        </p:nvSpPr>
        <p:spPr>
          <a:xfrm>
            <a:off x="571580" y="296228"/>
            <a:ext cx="2807494" cy="594122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9"/>
              </a:avLst>
            </a:prstTxWarp>
            <a:normAutofit/>
          </a:bodyPr>
          <a:p>
            <a:pPr algn="ctr" eaLnBrk="0" hangingPunct="0"/>
            <a:r>
              <a:rPr lang="zh-CN" altLang="en-US" sz="2700" b="1">
                <a:ln w="63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国人心中的林肯</a:t>
            </a:r>
            <a:endParaRPr lang="zh-CN" altLang="en-US" sz="2700" b="1">
              <a:ln w="63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8115300" y="342900"/>
            <a:ext cx="26974800" cy="4295775"/>
            <a:chOff x="0" y="0"/>
            <a:chExt cx="22656" cy="3608"/>
          </a:xfrm>
        </p:grpSpPr>
        <p:grpSp>
          <p:nvGrpSpPr>
            <p:cNvPr id="37893" name="Group 3"/>
            <p:cNvGrpSpPr/>
            <p:nvPr/>
          </p:nvGrpSpPr>
          <p:grpSpPr>
            <a:xfrm>
              <a:off x="0" y="0"/>
              <a:ext cx="22464" cy="3608"/>
              <a:chOff x="0" y="0"/>
              <a:chExt cx="22464" cy="3608"/>
            </a:xfrm>
          </p:grpSpPr>
          <p:grpSp>
            <p:nvGrpSpPr>
              <p:cNvPr id="37895" name="Group 4"/>
              <p:cNvGrpSpPr>
                <a:grpSpLocks noChangeAspect="1"/>
              </p:cNvGrpSpPr>
              <p:nvPr/>
            </p:nvGrpSpPr>
            <p:grpSpPr>
              <a:xfrm>
                <a:off x="0" y="0"/>
                <a:ext cx="7488" cy="3608"/>
                <a:chOff x="0" y="0"/>
                <a:chExt cx="7488" cy="3608"/>
              </a:xfrm>
            </p:grpSpPr>
            <p:pic>
              <p:nvPicPr>
                <p:cNvPr id="37908" name="Picture 5" descr="8813015_074631773000_2"/>
                <p:cNvPicPr>
                  <a:picLocks noChangeAspect="1"/>
                </p:cNvPicPr>
                <p:nvPr/>
              </p:nvPicPr>
              <p:blipFill>
                <a:blip r:embed="rId1"/>
                <a:stretch>
                  <a:fillRect/>
                </a:stretch>
              </p:blipFill>
              <p:spPr>
                <a:xfrm>
                  <a:off x="0" y="0"/>
                  <a:ext cx="7488" cy="36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909" name="Picture 6" descr="无标题4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5088" y="528"/>
                  <a:ext cx="2352" cy="249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910" name="Picture 7" descr="W020100825477652563496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592" y="528"/>
                  <a:ext cx="2352" cy="249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911" name="Picture 8" descr="0e5c9a3c0c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96" y="528"/>
                  <a:ext cx="2375" cy="249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grpSp>
            <p:nvGrpSpPr>
              <p:cNvPr id="37896" name="Group 9"/>
              <p:cNvGrpSpPr/>
              <p:nvPr/>
            </p:nvGrpSpPr>
            <p:grpSpPr>
              <a:xfrm>
                <a:off x="7488" y="0"/>
                <a:ext cx="7488" cy="3608"/>
                <a:chOff x="0" y="0"/>
                <a:chExt cx="7488" cy="3608"/>
              </a:xfrm>
            </p:grpSpPr>
            <p:pic>
              <p:nvPicPr>
                <p:cNvPr id="37902" name="Picture 10" descr="8813015_074631773000_2"/>
                <p:cNvPicPr>
                  <a:picLocks noChangeAspect="1"/>
                </p:cNvPicPr>
                <p:nvPr/>
              </p:nvPicPr>
              <p:blipFill>
                <a:blip r:embed="rId1"/>
                <a:stretch>
                  <a:fillRect/>
                </a:stretch>
              </p:blipFill>
              <p:spPr>
                <a:xfrm>
                  <a:off x="0" y="0"/>
                  <a:ext cx="7488" cy="36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903" name="Picture 11" descr="1865年，南方投降协议的签署仪式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088" y="528"/>
                  <a:ext cx="2301" cy="2496"/>
                </a:xfrm>
                <a:prstGeom prst="rect">
                  <a:avLst/>
                </a:prstGeom>
                <a:noFill/>
                <a:ln w="9525" cap="flat" cmpd="sng">
                  <a:solidFill>
                    <a:srgbClr val="00CCF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pic>
            <p:grpSp>
              <p:nvGrpSpPr>
                <p:cNvPr id="37904" name="Group 12"/>
                <p:cNvGrpSpPr/>
                <p:nvPr/>
              </p:nvGrpSpPr>
              <p:grpSpPr>
                <a:xfrm>
                  <a:off x="2544" y="528"/>
                  <a:ext cx="2400" cy="2565"/>
                  <a:chOff x="0" y="0"/>
                  <a:chExt cx="2832" cy="3112"/>
                </a:xfrm>
              </p:grpSpPr>
              <p:pic>
                <p:nvPicPr>
                  <p:cNvPr id="37906" name="Picture 13" descr="u=2347473530,1161217607&amp;fm=52&amp;gp=0"/>
                  <p:cNvPicPr>
                    <a:picLocks noChangeAspect="1"/>
                  </p:cNvPicPr>
                  <p:nvPr/>
                </p:nvPicPr>
                <p:blipFill>
                  <a:blip r:embed="rId6"/>
                  <a:stretch>
                    <a:fillRect/>
                  </a:stretch>
                </p:blipFill>
                <p:spPr>
                  <a:xfrm>
                    <a:off x="0" y="0"/>
                    <a:ext cx="2832" cy="302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</p:pic>
              <p:sp>
                <p:nvSpPr>
                  <p:cNvPr id="37907" name="Text Box 14"/>
                  <p:cNvSpPr txBox="1"/>
                  <p:nvPr/>
                </p:nvSpPr>
                <p:spPr>
                  <a:xfrm>
                    <a:off x="431" y="2784"/>
                    <a:ext cx="1970" cy="32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 algn="ctr">
                      <a:spcBef>
                        <a:spcPct val="50000"/>
                      </a:spcBef>
                    </a:pPr>
                    <a:r>
                      <a:rPr lang="zh-CN" altLang="en-US" sz="15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黑体" panose="02010609060101010101" pitchFamily="49" charset="-122"/>
                      </a:rPr>
                      <a:t>林肯在战场上</a:t>
                    </a:r>
                    <a:endParaRPr lang="zh-CN" altLang="en-US" sz="1500" b="1" dirty="0">
                      <a:solidFill>
                        <a:srgbClr val="FF0000"/>
                      </a:solidFill>
                      <a:latin typeface="Arial" panose="020B0604020202020204" pitchFamily="34" charset="0"/>
                      <a:ea typeface="黑体" panose="02010609060101010101" pitchFamily="49" charset="-122"/>
                    </a:endParaRPr>
                  </a:p>
                </p:txBody>
              </p:sp>
            </p:grpSp>
            <p:pic>
              <p:nvPicPr>
                <p:cNvPr id="37905" name="Picture 15" descr="60"/>
                <p:cNvPicPr>
                  <a:picLocks noChangeAspect="1"/>
                </p:cNvPicPr>
                <p:nvPr/>
              </p:nvPicPr>
              <p:blipFill>
                <a:blip r:embed="rId7">
                  <a:lum bright="12000" contrast="12000"/>
                </a:blip>
                <a:srcRect l="15283" t="13197" r="19092" b="9505"/>
                <a:stretch>
                  <a:fillRect/>
                </a:stretch>
              </p:blipFill>
              <p:spPr>
                <a:xfrm>
                  <a:off x="110" y="576"/>
                  <a:ext cx="2290" cy="2448"/>
                </a:xfrm>
                <a:prstGeom prst="rect">
                  <a:avLst/>
                </a:prstGeom>
                <a:noFill/>
                <a:ln w="57150" cap="flat" cmpd="thickThin">
                  <a:solidFill>
                    <a:srgbClr val="FFFF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pic>
          </p:grpSp>
          <p:grpSp>
            <p:nvGrpSpPr>
              <p:cNvPr id="37897" name="Group 16"/>
              <p:cNvGrpSpPr>
                <a:grpSpLocks noChangeAspect="1"/>
              </p:cNvGrpSpPr>
              <p:nvPr/>
            </p:nvGrpSpPr>
            <p:grpSpPr>
              <a:xfrm>
                <a:off x="14976" y="0"/>
                <a:ext cx="7488" cy="3608"/>
                <a:chOff x="0" y="0"/>
                <a:chExt cx="7488" cy="3608"/>
              </a:xfrm>
            </p:grpSpPr>
            <p:pic>
              <p:nvPicPr>
                <p:cNvPr id="37898" name="Picture 17" descr="8813015_074631773000_2"/>
                <p:cNvPicPr>
                  <a:picLocks noChangeAspect="1"/>
                </p:cNvPicPr>
                <p:nvPr/>
              </p:nvPicPr>
              <p:blipFill>
                <a:blip r:embed="rId1"/>
                <a:stretch>
                  <a:fillRect/>
                </a:stretch>
              </p:blipFill>
              <p:spPr>
                <a:xfrm>
                  <a:off x="0" y="0"/>
                  <a:ext cx="7488" cy="36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899" name="Picture 18" descr="21002834014c0548b9b00dc"/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040" y="528"/>
                  <a:ext cx="2388" cy="25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900" name="Picture 19" descr="林肯坐像"/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592" y="528"/>
                  <a:ext cx="2309" cy="25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7901" name="Picture 20"/>
                <p:cNvPicPr>
                  <a:picLocks noChangeAspect="1"/>
                </p:cNvPicPr>
                <p:nvPr/>
              </p:nvPicPr>
              <p:blipFill>
                <a:blip r:embed="rId10">
                  <a:lum bright="35999"/>
                </a:blip>
                <a:stretch>
                  <a:fillRect/>
                </a:stretch>
              </p:blipFill>
              <p:spPr>
                <a:xfrm>
                  <a:off x="108" y="576"/>
                  <a:ext cx="2292" cy="2496"/>
                </a:xfrm>
                <a:prstGeom prst="rect">
                  <a:avLst/>
                </a:prstGeom>
                <a:noFill/>
                <a:ln w="7620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pic>
          </p:grpSp>
        </p:grpSp>
        <p:pic>
          <p:nvPicPr>
            <p:cNvPr id="37894" name="Picture 2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2416" y="8"/>
              <a:ext cx="240" cy="360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2790" name="纯音乐 - 柔板.mp3" descr="纯音乐 - 柔板">
            <a:hlinkClick r:id="" action="ppaction://media"/>
          </p:cNvPr>
          <p:cNvPicPr>
            <a:picLocks noRot="1"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link="rId1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543800" y="4524375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91" name="Text Box 23"/>
          <p:cNvSpPr txBox="1">
            <a:spLocks noChangeArrowheads="1"/>
          </p:cNvSpPr>
          <p:nvPr/>
        </p:nvSpPr>
        <p:spPr bwMode="auto">
          <a:xfrm>
            <a:off x="1143000" y="4400550"/>
            <a:ext cx="6858000" cy="73723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00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美国现任总统奥巴马说：</a:t>
            </a:r>
            <a:r>
              <a:rPr kumimoji="0" lang="zh-CN" altLang="en-US" sz="21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21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没有林肯，就没有今天的我！是他让我的故事成为可能，是他让美国的故事成为可能</a:t>
            </a:r>
            <a:r>
              <a:rPr kumimoji="0" lang="en-US" altLang="zh-CN" sz="21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!</a:t>
            </a:r>
            <a:r>
              <a:rPr kumimoji="0" lang="en-US" altLang="zh-CN" sz="21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”</a:t>
            </a:r>
            <a:r>
              <a:rPr kumimoji="0" lang="en-US" altLang="zh-CN" sz="1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endParaRPr kumimoji="0" lang="en-US" altLang="zh-CN" sz="100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02312E-6 L -3.98333 2.02312E-6 " pathEditMode="relative" rAng="0" ptsTypes="AA">
                                      <p:cBhvr>
                                        <p:cTn id="6" dur="4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2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76044" fill="hold"/>
                                        <p:tgtEl>
                                          <p:spTgt spid="327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790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8915" name="Group 3"/>
          <p:cNvGrpSpPr/>
          <p:nvPr/>
        </p:nvGrpSpPr>
        <p:grpSpPr>
          <a:xfrm>
            <a:off x="1188403" y="3173016"/>
            <a:ext cx="2591991" cy="1697831"/>
            <a:chOff x="120" y="-39"/>
            <a:chExt cx="2177" cy="1426"/>
          </a:xfrm>
        </p:grpSpPr>
        <p:pic>
          <p:nvPicPr>
            <p:cNvPr id="38928" name="Picture 4" descr="c71d0e38e13860c3b211c78a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0" y="-39"/>
              <a:ext cx="2177" cy="1426"/>
            </a:xfrm>
            <a:prstGeom prst="rect">
              <a:avLst/>
            </a:prstGeom>
            <a:noFill/>
            <a:ln w="571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8929" name="Text Box 5"/>
            <p:cNvSpPr txBox="1"/>
            <p:nvPr/>
          </p:nvSpPr>
          <p:spPr>
            <a:xfrm>
              <a:off x="740" y="46"/>
              <a:ext cx="1528" cy="5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800" b="1" dirty="0">
                  <a:solidFill>
                    <a:srgbClr val="333300"/>
                  </a:solidFill>
                  <a:latin typeface="Arial" panose="020B0604020202020204" pitchFamily="34" charset="0"/>
                  <a:ea typeface="华文行楷" charset="-122"/>
                </a:rPr>
                <a:t>“林肯号”航母</a:t>
              </a:r>
              <a:br>
                <a:rPr lang="zh-CN" altLang="en-US" sz="1800" b="1" dirty="0">
                  <a:solidFill>
                    <a:srgbClr val="3333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</a:br>
              <a:endParaRPr lang="zh-CN" altLang="en-US" sz="1800" b="1" dirty="0">
                <a:solidFill>
                  <a:srgbClr val="3333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pic>
        <p:nvPicPr>
          <p:cNvPr id="38916" name="Picture 6" descr="bd5084541f24ece7b745aea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0619" y="863997"/>
            <a:ext cx="2862263" cy="1295400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38917" name="Group 7"/>
          <p:cNvGrpSpPr/>
          <p:nvPr/>
        </p:nvGrpSpPr>
        <p:grpSpPr>
          <a:xfrm>
            <a:off x="442675" y="645875"/>
            <a:ext cx="3321844" cy="2214563"/>
            <a:chOff x="0" y="0"/>
            <a:chExt cx="2971" cy="2450"/>
          </a:xfrm>
        </p:grpSpPr>
        <p:grpSp>
          <p:nvGrpSpPr>
            <p:cNvPr id="38924" name="Group 8"/>
            <p:cNvGrpSpPr>
              <a:grpSpLocks noChangeAspect="1"/>
            </p:cNvGrpSpPr>
            <p:nvPr/>
          </p:nvGrpSpPr>
          <p:grpSpPr>
            <a:xfrm>
              <a:off x="0" y="0"/>
              <a:ext cx="2971" cy="2450"/>
              <a:chOff x="0" y="0"/>
              <a:chExt cx="5262" cy="3311"/>
            </a:xfrm>
          </p:grpSpPr>
          <p:pic>
            <p:nvPicPr>
              <p:cNvPr id="38926" name="Picture 9" descr="36712009060804263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5262" cy="331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8927" name="Picture 10" descr="1_2009021803504712Arss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95" y="91"/>
                <a:ext cx="227" cy="36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3323" name="WordArt 11" descr="20070206_455571"/>
            <p:cNvSpPr>
              <a:spLocks noChangeArrowheads="1" noChangeShapeType="1"/>
            </p:cNvSpPr>
            <p:nvPr/>
          </p:nvSpPr>
          <p:spPr bwMode="auto">
            <a:xfrm>
              <a:off x="1270" y="1633"/>
              <a:ext cx="1432" cy="293"/>
            </a:xfrm>
            <a:prstGeom prst="rect">
              <a:avLst/>
            </a:prstGeom>
          </p:spPr>
          <p:txBody>
            <a:bodyPr wrap="none" numCol="1" fromWordArt="1">
              <a:prstTxWarp prst="textPlain">
                <a:avLst>
                  <a:gd name="adj" fmla="val 50000"/>
                </a:avLst>
              </a:prstTxWarp>
              <a:scene3d>
                <a:camera prst="legacyObliqueRight"/>
                <a:lightRig rig="legacyFlat1" dir="r"/>
              </a:scene3d>
              <a:sp3d extrusionH="100000" prstMaterial="legacyMatte">
                <a:extrusionClr>
                  <a:srgbClr val="663300"/>
                </a:extrusion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700" b="1" i="0" u="none" strike="noStrike" kern="1200" cap="none" spc="0" normalizeH="0" baseline="0" noProof="0">
                  <a:ln w="9525">
                    <a:round/>
                  </a:ln>
                  <a:blipFill dpi="0" rotWithShape="0">
                    <a:blip r:embed="rId5"/>
                    <a:srcRect/>
                    <a:stretch>
                      <a:fillRect/>
                    </a:stretch>
                  </a:blip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Lincoln</a:t>
              </a:r>
              <a:endParaRPr kumimoji="0" lang="zh-CN" altLang="en-US" sz="2700" b="1" i="0" u="none" strike="noStrike" kern="1200" cap="none" spc="0" normalizeH="0" baseline="0" noProof="0">
                <a:ln w="9525">
                  <a:rou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8918" name="Group 13"/>
          <p:cNvGrpSpPr/>
          <p:nvPr/>
        </p:nvGrpSpPr>
        <p:grpSpPr>
          <a:xfrm>
            <a:off x="5704761" y="2842022"/>
            <a:ext cx="2753915" cy="1944290"/>
            <a:chOff x="0" y="0"/>
            <a:chExt cx="2313" cy="1633"/>
          </a:xfrm>
        </p:grpSpPr>
        <p:pic>
          <p:nvPicPr>
            <p:cNvPr id="38922" name="Picture 14" descr="800px-Lincoln%27s_Tomb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2267" cy="1633"/>
            </a:xfrm>
            <a:prstGeom prst="rect">
              <a:avLst/>
            </a:prstGeom>
            <a:noFill/>
            <a:ln w="762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8923" name="Text Box 15"/>
            <p:cNvSpPr txBox="1"/>
            <p:nvPr/>
          </p:nvSpPr>
          <p:spPr>
            <a:xfrm>
              <a:off x="1315" y="29"/>
              <a:ext cx="998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800" b="1" dirty="0">
                  <a:solidFill>
                    <a:schemeClr val="bg1"/>
                  </a:solidFill>
                  <a:latin typeface="Arial" panose="020B0604020202020204" pitchFamily="34" charset="0"/>
                  <a:ea typeface="华文行楷" charset="-122"/>
                </a:rPr>
                <a:t>林肯陵墓</a:t>
              </a:r>
              <a:endPara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华文行楷" charset="-122"/>
              </a:endParaRPr>
            </a:p>
          </p:txBody>
        </p:sp>
      </p:grpSp>
      <p:pic>
        <p:nvPicPr>
          <p:cNvPr id="38919" name="Picture 16" descr="m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6225" y="2516981"/>
            <a:ext cx="1403747" cy="1351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19"/>
          <p:cNvSpPr/>
          <p:nvPr/>
        </p:nvSpPr>
        <p:spPr>
          <a:xfrm>
            <a:off x="5715652" y="142541"/>
            <a:ext cx="1562100" cy="5067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1" i="0" u="none" strike="noStrike" kern="10" cap="all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触摸林肯</a:t>
            </a:r>
            <a:endParaRPr kumimoji="0" lang="zh-CN" altLang="en-US" sz="2700" b="1" i="0" u="none" strike="noStrike" kern="10" cap="all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Picture 2" descr="Mt%20Rushmo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2020" y="380524"/>
            <a:ext cx="7299484" cy="4206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椭圆形标注 8"/>
          <p:cNvSpPr/>
          <p:nvPr/>
        </p:nvSpPr>
        <p:spPr>
          <a:xfrm>
            <a:off x="5893911" y="1332071"/>
            <a:ext cx="1614488" cy="2268141"/>
          </a:xfrm>
          <a:prstGeom prst="wedgeEllipseCallout">
            <a:avLst>
              <a:gd name="adj1" fmla="val 58417"/>
              <a:gd name="adj2" fmla="val 20968"/>
            </a:avLst>
          </a:prstGeom>
          <a:noFill/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00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33796" name="Rectangle 16"/>
          <p:cNvSpPr/>
          <p:nvPr/>
        </p:nvSpPr>
        <p:spPr>
          <a:xfrm>
            <a:off x="1337707" y="4691261"/>
            <a:ext cx="6398419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拉什莫尔山国家纪念公园，俗称总统山 </a:t>
            </a:r>
            <a:endParaRPr lang="zh-CN" altLang="en-US" sz="2400" b="1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Rot="1"/>
          </p:cNvSpPr>
          <p:nvPr/>
        </p:nvSpPr>
        <p:spPr>
          <a:xfrm>
            <a:off x="511493" y="78581"/>
            <a:ext cx="2645093" cy="665798"/>
          </a:xfrm>
          <a:prstGeom prst="rect">
            <a:avLst/>
          </a:prstGeom>
        </p:spPr>
        <p:txBody>
          <a:bodyPr vert="horz" wrap="square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/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课堂小结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6322" name="Text Box 3"/>
          <p:cNvSpPr txBox="1"/>
          <p:nvPr/>
        </p:nvSpPr>
        <p:spPr>
          <a:xfrm>
            <a:off x="2000250" y="4624388"/>
            <a:ext cx="1085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1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1018699" y="884635"/>
            <a:ext cx="1458516" cy="313134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起  因：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导火线：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  始：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转  折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  束：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  质：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  义：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21" name="Text Box 5"/>
          <p:cNvSpPr txBox="1"/>
          <p:nvPr/>
        </p:nvSpPr>
        <p:spPr>
          <a:xfrm>
            <a:off x="2385060" y="866775"/>
            <a:ext cx="53936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南北两种不同的经济制度之间的矛盾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2" name="Text Box 6"/>
          <p:cNvSpPr txBox="1"/>
          <p:nvPr/>
        </p:nvSpPr>
        <p:spPr>
          <a:xfrm>
            <a:off x="2385536" y="1352312"/>
            <a:ext cx="329446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林肯当选美国总统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3" name="Text Box 7"/>
          <p:cNvSpPr txBox="1"/>
          <p:nvPr/>
        </p:nvSpPr>
        <p:spPr>
          <a:xfrm>
            <a:off x="2385536" y="1827371"/>
            <a:ext cx="442793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月，南方挑起内战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4" name="Text Box 8"/>
          <p:cNvSpPr txBox="1"/>
          <p:nvPr/>
        </p:nvSpPr>
        <p:spPr>
          <a:xfrm>
            <a:off x="2251234" y="2288858"/>
            <a:ext cx="5452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解放黑人奴隶的宣言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宅地法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5" name="Text Box 9"/>
          <p:cNvSpPr txBox="1"/>
          <p:nvPr/>
        </p:nvSpPr>
        <p:spPr>
          <a:xfrm>
            <a:off x="2385536" y="2774950"/>
            <a:ext cx="286226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1865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年，北方胜利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29" name="Text Box 10"/>
          <p:cNvSpPr txBox="1"/>
          <p:nvPr/>
        </p:nvSpPr>
        <p:spPr>
          <a:xfrm>
            <a:off x="2693908" y="3365659"/>
            <a:ext cx="309880" cy="1014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zh-CN" sz="6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2425541" y="3259931"/>
            <a:ext cx="515659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是美国历史上的第二次资产阶级革命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8" name="Text Box 12"/>
          <p:cNvSpPr txBox="1"/>
          <p:nvPr/>
        </p:nvSpPr>
        <p:spPr>
          <a:xfrm>
            <a:off x="2425541" y="3817144"/>
            <a:ext cx="5223034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维护国家统一，废除奴隶制度，扫清资本主义发 展的又一障碍。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48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4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  <p:bldP spid="34824" grpId="0"/>
      <p:bldP spid="34825" grpId="0"/>
      <p:bldP spid="34827" grpId="0"/>
      <p:bldP spid="3482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3" name="Text Box 2"/>
          <p:cNvSpPr txBox="1"/>
          <p:nvPr/>
        </p:nvSpPr>
        <p:spPr>
          <a:xfrm>
            <a:off x="210503" y="360363"/>
            <a:ext cx="8722043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en-US" altLang="zh-CN" sz="405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5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3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在美国资本主义发展史上存在过两大障碍，它们分别是什么？美国分别通过什么方式扫除了障碍？</a:t>
            </a:r>
            <a:endParaRPr lang="zh-CN" altLang="en-US" sz="3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69" name="Rectangle 5"/>
          <p:cNvSpPr/>
          <p:nvPr/>
        </p:nvSpPr>
        <p:spPr>
          <a:xfrm>
            <a:off x="676751" y="2024539"/>
            <a:ext cx="7636193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独立战争扫除了第一个障碍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英殖民统治。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2470" name="Text Box 6"/>
          <p:cNvSpPr txBox="1"/>
          <p:nvPr/>
        </p:nvSpPr>
        <p:spPr>
          <a:xfrm>
            <a:off x="676751" y="2717006"/>
            <a:ext cx="8055293" cy="596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394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南北战争扫除了第二个障碍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黑人奴隶制。      </a:t>
            </a:r>
            <a:endParaRPr lang="zh-CN" altLang="en-US" sz="27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Rectangle 2"/>
          <p:cNvSpPr/>
          <p:nvPr/>
        </p:nvSpPr>
        <p:spPr>
          <a:xfrm>
            <a:off x="1702594" y="0"/>
            <a:ext cx="571500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3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独立战争、南北战争比较</a:t>
            </a:r>
            <a:endParaRPr lang="zh-CN" altLang="en-US" sz="33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/>
            <a:endParaRPr lang="zh-CN" altLang="en-US" sz="3300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34819" name="Group 3"/>
          <p:cNvGraphicFramePr>
            <a:graphicFrameLocks noGrp="1"/>
          </p:cNvGraphicFramePr>
          <p:nvPr/>
        </p:nvGraphicFramePr>
        <p:xfrm>
          <a:off x="1223963" y="685800"/>
          <a:ext cx="6776720" cy="4217035"/>
        </p:xfrm>
        <a:graphic>
          <a:graphicData uri="http://schemas.openxmlformats.org/drawingml/2006/table">
            <a:tbl>
              <a:tblPr/>
              <a:tblGrid>
                <a:gridCol w="1061720"/>
                <a:gridCol w="2880360"/>
                <a:gridCol w="283464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项目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独立战争</a:t>
                      </a:r>
                      <a:endParaRPr kumimoji="0" lang="zh-CN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南北战争</a:t>
                      </a:r>
                      <a:endParaRPr kumimoji="0" lang="zh-CN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251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时间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根本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原因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1694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意义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289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性质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4845" name="Text Box 29"/>
          <p:cNvSpPr txBox="1"/>
          <p:nvPr/>
        </p:nvSpPr>
        <p:spPr>
          <a:xfrm>
            <a:off x="2433638" y="1257300"/>
            <a:ext cx="245745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dirty="0">
                <a:latin typeface="Arial" panose="020B0604020202020204" pitchFamily="34" charset="0"/>
              </a:rPr>
              <a:t>    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1775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-1783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4846" name="Text Box 30"/>
          <p:cNvSpPr txBox="1"/>
          <p:nvPr/>
        </p:nvSpPr>
        <p:spPr>
          <a:xfrm>
            <a:off x="5436394" y="1257300"/>
            <a:ext cx="2159794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1861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-1865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4847" name="Text Box 31"/>
          <p:cNvSpPr txBox="1"/>
          <p:nvPr/>
        </p:nvSpPr>
        <p:spPr>
          <a:xfrm>
            <a:off x="2358629" y="1815704"/>
            <a:ext cx="288012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英国殖民统治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阻碍了北美资本主义的发展</a:t>
            </a:r>
            <a:endParaRPr lang="zh-CN" altLang="en-US" sz="1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48" name="Text Box 32"/>
          <p:cNvSpPr txBox="1"/>
          <p:nvPr/>
        </p:nvSpPr>
        <p:spPr>
          <a:xfrm>
            <a:off x="5219700" y="1815704"/>
            <a:ext cx="2726531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南方奴隶制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阻碍了美国资本主义的发展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49" name="Text Box 33"/>
          <p:cNvSpPr txBox="1"/>
          <p:nvPr/>
        </p:nvSpPr>
        <p:spPr>
          <a:xfrm>
            <a:off x="2423319" y="2683431"/>
            <a:ext cx="263366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使美国脱离英国走向独立，为资本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	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主义发展扫清障碍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50" name="Text Box 34"/>
          <p:cNvSpPr txBox="1"/>
          <p:nvPr/>
        </p:nvSpPr>
        <p:spPr>
          <a:xfrm>
            <a:off x="5219700" y="2680097"/>
            <a:ext cx="2596754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维护了国家统一，废除了奴隶制，扫清了资本主义发展的又一大障碍。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51" name="Text Box 35"/>
          <p:cNvSpPr txBox="1"/>
          <p:nvPr/>
        </p:nvSpPr>
        <p:spPr>
          <a:xfrm>
            <a:off x="2784872" y="3786188"/>
            <a:ext cx="2106215" cy="899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民族解放战争、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52" name="Text Box 36"/>
          <p:cNvSpPr txBox="1"/>
          <p:nvPr/>
        </p:nvSpPr>
        <p:spPr>
          <a:xfrm>
            <a:off x="5523310" y="3992166"/>
            <a:ext cx="194429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dirty="0">
                <a:latin typeface="Arial" panose="020B0604020202020204" pitchFamily="34" charset="0"/>
              </a:rPr>
              <a:t> 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2021" name="Text Box 37"/>
          <p:cNvSpPr txBox="1"/>
          <p:nvPr/>
        </p:nvSpPr>
        <p:spPr>
          <a:xfrm>
            <a:off x="6515100" y="4229100"/>
            <a:ext cx="742950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1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5" grpId="0"/>
      <p:bldP spid="34846" grpId="0"/>
      <p:bldP spid="34847" grpId="0"/>
      <p:bldP spid="34848" grpId="0"/>
      <p:bldP spid="34849" grpId="0"/>
      <p:bldP spid="34850" grpId="0"/>
      <p:bldP spid="34851" grpId="0"/>
      <p:bldP spid="3485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6601" name="Group 41"/>
          <p:cNvGraphicFramePr>
            <a:graphicFrameLocks noGrp="1"/>
          </p:cNvGraphicFramePr>
          <p:nvPr/>
        </p:nvGraphicFramePr>
        <p:xfrm>
          <a:off x="927735" y="45720"/>
          <a:ext cx="7756525" cy="4961255"/>
        </p:xfrm>
        <a:graphic>
          <a:graphicData uri="http://schemas.openxmlformats.org/drawingml/2006/table">
            <a:tbl>
              <a:tblPr/>
              <a:tblGrid>
                <a:gridCol w="1407160"/>
                <a:gridCol w="2906395"/>
                <a:gridCol w="3442970"/>
              </a:tblGrid>
              <a:tr h="4876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项目</a:t>
                      </a:r>
                      <a:endParaRPr kumimoji="0" lang="zh-CN" altLang="en-US" sz="22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琥珀" pitchFamily="2" charset="-122"/>
                        <a:ea typeface="华文琥珀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独　立　战　争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琥珀" pitchFamily="2" charset="-122"/>
                        <a:ea typeface="华文琥珀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南　北　战　争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琥珀" pitchFamily="2" charset="-122"/>
                        <a:ea typeface="华文琥珀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时间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1775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～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1783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1861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～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1865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23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原因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英国殖民统治严重阻碍北美资本主义的发展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奴隶制种植园经济严重阻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碍美国资本主义经济发展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领导者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华盛顿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林肯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重要文献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独立宣言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宅地法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解放黑奴宣言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重要事件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莱克星顿、萨拉托加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结果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成立了独立的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美利坚合众国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维护了国家统一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废除了奴隶制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性质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民族解放战争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资产阶级革命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美国内战是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第二次资产阶级革命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3"/>
          <p:cNvSpPr txBox="1"/>
          <p:nvPr/>
        </p:nvSpPr>
        <p:spPr>
          <a:xfrm>
            <a:off x="1371600" y="685800"/>
            <a:ext cx="6215063" cy="2353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1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、美国是一个崇尚自由的国家，更是一个崇拜英雄的国度，能赢得美国人民尊敬的美国总统并不多，美国人民心中却有两位被誉为“开国元勋”和“黑奴解放者”的伟大总统，他们分别是（        ）</a:t>
            </a:r>
            <a:endParaRPr lang="zh-CN" altLang="en-US" sz="21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、华盛顿、林肯          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、杰斐逊、杜鲁门</a:t>
            </a:r>
            <a:endParaRPr lang="zh-CN" altLang="en-US" sz="21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、华盛顿、里根          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、罗斯福、布什</a:t>
            </a:r>
            <a:endParaRPr lang="zh-CN" altLang="en-US" sz="21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3973" name="Text Box 5"/>
          <p:cNvSpPr txBox="1"/>
          <p:nvPr/>
        </p:nvSpPr>
        <p:spPr>
          <a:xfrm>
            <a:off x="6025754" y="1588294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1508" name="Rectangle 5"/>
          <p:cNvSpPr/>
          <p:nvPr/>
        </p:nvSpPr>
        <p:spPr>
          <a:xfrm>
            <a:off x="1143000" y="3086100"/>
            <a:ext cx="67437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2.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美国内战前，南北矛盾的实质是（           ）</a:t>
            </a:r>
            <a:endParaRPr lang="zh-CN" altLang="en-US" sz="21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、两种社会制度的矛盾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、两个剥削阶级的对立</a:t>
            </a:r>
            <a:endParaRPr lang="zh-CN" altLang="en-US" sz="21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、地方与中央的对立             </a:t>
            </a:r>
            <a:r>
              <a:rPr lang="en-US" altLang="zh-CN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D</a:t>
            </a:r>
            <a:r>
              <a:rPr lang="zh-CN" altLang="en-US" sz="21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、两种经济制度的矛盾</a:t>
            </a:r>
            <a:endParaRPr lang="zh-CN" altLang="en-US" sz="21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1927" name="Text Box 7"/>
          <p:cNvSpPr txBox="1"/>
          <p:nvPr/>
        </p:nvSpPr>
        <p:spPr>
          <a:xfrm>
            <a:off x="5632847" y="2994422"/>
            <a:ext cx="539353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57300" y="171450"/>
            <a:ext cx="2415540" cy="4140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达标检测</a:t>
            </a: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巩固新知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192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3"/>
          <p:cNvSpPr txBox="1"/>
          <p:nvPr/>
        </p:nvSpPr>
        <p:spPr>
          <a:xfrm>
            <a:off x="1385888" y="1545431"/>
            <a:ext cx="6265069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100" dirty="0">
              <a:latin typeface="Arial" panose="020B0604020202020204" pitchFamily="34" charset="0"/>
            </a:endParaRPr>
          </a:p>
        </p:txBody>
      </p:sp>
      <p:sp>
        <p:nvSpPr>
          <p:cNvPr id="22531" name="Text Box 4"/>
          <p:cNvSpPr txBox="1"/>
          <p:nvPr/>
        </p:nvSpPr>
        <p:spPr>
          <a:xfrm>
            <a:off x="1143000" y="114300"/>
            <a:ext cx="6946265" cy="1868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、南北矛盾的焦点问题是（          ）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、关税问题       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、奴隶制的存废问题     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、向西部领土扩张的问题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D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、争夺劳动力力的问题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1926" name="Text Box 6"/>
          <p:cNvSpPr txBox="1"/>
          <p:nvPr/>
        </p:nvSpPr>
        <p:spPr>
          <a:xfrm>
            <a:off x="4572000" y="57150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2533" name="Rectangle 9"/>
          <p:cNvSpPr/>
          <p:nvPr/>
        </p:nvSpPr>
        <p:spPr>
          <a:xfrm>
            <a:off x="1198960" y="1428750"/>
            <a:ext cx="634484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、美国内战的性质是：　　　　（ 　　　）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资产阶级改革　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资产阶级革命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社会主义革命　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D.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民族解放运动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5568554" y="1428750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2535" name="矩形 9"/>
          <p:cNvSpPr/>
          <p:nvPr/>
        </p:nvSpPr>
        <p:spPr>
          <a:xfrm>
            <a:off x="1200150" y="2743200"/>
            <a:ext cx="6800850" cy="235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5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1862</a:t>
            </a:r>
            <a:r>
              <a:rPr lang="zh-CN" altLang="en-US" sz="2100" b="1" dirty="0">
                <a:latin typeface="宋体" panose="02010600030101010101" pitchFamily="2" charset="-122"/>
              </a:rPr>
              <a:t>年</a:t>
            </a:r>
            <a:r>
              <a:rPr lang="en-US" altLang="zh-CN" sz="2100" b="1" dirty="0">
                <a:latin typeface="宋体" panose="02010600030101010101" pitchFamily="2" charset="-122"/>
              </a:rPr>
              <a:t>9</a:t>
            </a:r>
            <a:r>
              <a:rPr lang="zh-CN" altLang="en-US" sz="2100" b="1" dirty="0">
                <a:latin typeface="宋体" panose="02010600030101010101" pitchFamily="2" charset="-122"/>
              </a:rPr>
              <a:t>月，林肯在签署某文件后庄严宣布：“在我的一生中，从来没有比此刻签署这个文件时更加坚信自己是正义的。”林肯签署的这份文件是（     ）</a:t>
            </a:r>
            <a:endParaRPr lang="zh-CN" altLang="en-US" sz="2100" b="1" dirty="0"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A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独立宣言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        B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人权宣言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</a:t>
            </a:r>
            <a:endParaRPr lang="en-US" altLang="zh-CN" sz="2100" b="1" dirty="0"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C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解放黑人奴隶宣言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D</a:t>
            </a:r>
            <a:r>
              <a:rPr lang="zh-CN" altLang="en-US" sz="2100" b="1" dirty="0">
                <a:latin typeface="宋体" panose="02010600030101010101" pitchFamily="2" charset="-122"/>
              </a:rPr>
              <a:t>、废除农奴制法令</a:t>
            </a:r>
            <a:endParaRPr lang="zh-CN" altLang="en-US" sz="2100" b="1" dirty="0">
              <a:latin typeface="宋体" panose="02010600030101010101" pitchFamily="2" charset="-122"/>
            </a:endParaRPr>
          </a:p>
        </p:txBody>
      </p:sp>
      <p:sp>
        <p:nvSpPr>
          <p:cNvPr id="11" name="Text Box 3"/>
          <p:cNvSpPr txBox="1"/>
          <p:nvPr/>
        </p:nvSpPr>
        <p:spPr>
          <a:xfrm>
            <a:off x="6172200" y="3600450"/>
            <a:ext cx="6858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2" grpId="0"/>
      <p:bldP spid="11" grpId="0"/>
    </p:bldLst>
  </p:timing>
</p:sld>
</file>

<file path=ppt/theme/theme1.xml><?xml version="1.0" encoding="utf-8"?>
<a:theme xmlns:a="http://schemas.openxmlformats.org/drawingml/2006/main" name="主题8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主题8</Template>
  <TotalTime>0</TotalTime>
  <Words>5744</Words>
  <PresentationFormat>全屏显示(4:3)</PresentationFormat>
  <Paragraphs>714</Paragraphs>
  <Slides>50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78" baseType="lpstr">
      <vt:lpstr>Arial</vt:lpstr>
      <vt:lpstr>宋体</vt:lpstr>
      <vt:lpstr>Wingdings</vt:lpstr>
      <vt:lpstr>Calibri Light</vt:lpstr>
      <vt:lpstr>隶书</vt:lpstr>
      <vt:lpstr>Calibri</vt:lpstr>
      <vt:lpstr>华文行楷</vt:lpstr>
      <vt:lpstr>Arial Black</vt:lpstr>
      <vt:lpstr>Times New Roman</vt:lpstr>
      <vt:lpstr>黑体</vt:lpstr>
      <vt:lpstr>微软雅黑</vt:lpstr>
      <vt:lpstr>Comic Sans MS</vt:lpstr>
      <vt:lpstr>楷体_GB2312</vt:lpstr>
      <vt:lpstr>Arial</vt:lpstr>
      <vt:lpstr>方正姚体</vt:lpstr>
      <vt:lpstr>楷体</vt:lpstr>
      <vt:lpstr>华文楷体</vt:lpstr>
      <vt:lpstr>Arial Unicode MS</vt:lpstr>
      <vt:lpstr>华文中宋</vt:lpstr>
      <vt:lpstr>仿宋</vt:lpstr>
      <vt:lpstr>Tahoma</vt:lpstr>
      <vt:lpstr>XinGothic-SinaWeibo</vt:lpstr>
      <vt:lpstr>幼圆</vt:lpstr>
      <vt:lpstr>华文琥珀</vt:lpstr>
      <vt:lpstr>华文细黑</vt:lpstr>
      <vt:lpstr>新宋体</vt:lpstr>
      <vt:lpstr>Segoe Print</vt:lpstr>
      <vt:lpstr>主题8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引导探究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林肯的演讲名言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北方军队中的黑人</vt:lpstr>
      <vt:lpstr>葛底斯堡战役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2017-01-16T14:31:00Z</dcterms:created>
  <dcterms:modified xsi:type="dcterms:W3CDTF">2018-12-04T13:27:44Z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TC010690672052</vt:lpwstr>
  </property>
  <property fmtid="{D5CDD505-2E9C-101B-9397-08002B2CF9AE}" pid="3" name="KSOProductBuildVer">
    <vt:lpwstr>2052-10.1.0.7521</vt:lpwstr>
  </property>
</Properties>
</file>