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39"/>
  </p:notesMasterIdLst>
  <p:sldIdLst>
    <p:sldId id="257" r:id="rId2"/>
    <p:sldId id="276" r:id="rId3"/>
    <p:sldId id="317" r:id="rId4"/>
    <p:sldId id="318"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340" r:id="rId27"/>
    <p:sldId id="341" r:id="rId28"/>
    <p:sldId id="342" r:id="rId29"/>
    <p:sldId id="343" r:id="rId30"/>
    <p:sldId id="344" r:id="rId31"/>
    <p:sldId id="345" r:id="rId32"/>
    <p:sldId id="346" r:id="rId33"/>
    <p:sldId id="347" r:id="rId34"/>
    <p:sldId id="348" r:id="rId35"/>
    <p:sldId id="349" r:id="rId36"/>
    <p:sldId id="350" r:id="rId37"/>
    <p:sldId id="316" r:id="rId38"/>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t>2018/12/21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t>‹#›</a:t>
            </a:fld>
            <a:endParaRPr lang="zh-CN" altLang="en-US"/>
          </a:p>
        </p:txBody>
      </p:sp>
    </p:spTree>
    <p:extLst>
      <p:ext uri="{BB962C8B-B14F-4D97-AF65-F5344CB8AC3E}">
        <p14:creationId xmlns:p14="http://schemas.microsoft.com/office/powerpoint/2010/main"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1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zh-CN" dirty="0">
                <a:latin typeface="Times New Roman" panose="02020603050405020304" pitchFamily="18" charset="0"/>
              </a:rPr>
              <a:t>9</a:t>
            </a:fld>
            <a:endParaRPr lang="en-US" altLang="zh-CN" dirty="0">
              <a:latin typeface="Times New Roman" panose="02020603050405020304" pitchFamily="18" charset="0"/>
            </a:endParaRPr>
          </a:p>
        </p:txBody>
      </p:sp>
      <p:sp>
        <p:nvSpPr>
          <p:cNvPr id="15363" name="Rectangle 2"/>
          <p:cNvSpPr>
            <a:spLocks noGrp="1" noRot="1" noChangeAspect="1" noTextEdit="1"/>
          </p:cNvSpPr>
          <p:nvPr>
            <p:ph type="sldImg"/>
          </p:nvPr>
        </p:nvSpPr>
        <p:spPr>
          <a:ln>
            <a:solidFill>
              <a:srgbClr val="000000">
                <a:alpha val="100000"/>
              </a:srgbClr>
            </a:solidFill>
            <a:miter lim="800000"/>
          </a:ln>
        </p:spPr>
      </p:sp>
      <p:sp>
        <p:nvSpPr>
          <p:cNvPr id="15364" name="Rectangle 3"/>
          <p:cNvSpPr>
            <a:spLocks noGrp="1"/>
          </p:cNvSpPr>
          <p:nvPr>
            <p:ph type="body" idx="1"/>
          </p:nvPr>
        </p:nvSpPr>
        <p:spPr>
          <a:noFill/>
          <a:ln>
            <a:noFill/>
          </a:ln>
        </p:spPr>
        <p:txBody>
          <a:bodyPr wrap="square" lIns="91440" tIns="45720" rIns="91440" bIns="45720" anchor="t"/>
          <a:lstStyle/>
          <a:p>
            <a:pPr lvl="0" eaLnBrk="1" hangingPunct="1"/>
            <a:endParaRPr lang="zh-CN"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2FAA23A1-2247-4C1A-9A2D-B99DA056EEC7}" type="slidenum">
              <a:rPr lang="zh-CN" altLang="en-US" smtClean="0"/>
              <a:t>14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28674" name="幻灯片图像占位符 15361"/>
          <p:cNvSpPr>
            <a:spLocks noGrp="1" noRot="1" noChangeAspect="1" noChangeArrowheads="1" noTextEdit="1"/>
          </p:cNvSpPr>
          <p:nvPr>
            <p:ph type="sldImg" idx="4294967295"/>
          </p:nvPr>
        </p:nvSpPr>
        <p:spPr/>
      </p:sp>
      <p:sp>
        <p:nvSpPr>
          <p:cNvPr id="28675" name="文本占位符 15362"/>
          <p:cNvSpPr>
            <a:spLocks noGrp="1" noRot="1" noChangeArrowheads="1"/>
          </p:cNvSpPr>
          <p:nvPr>
            <p:ph type="body" idx="429496729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zh-CN" altLang="en-US" smtClean="0"/>
              <a:t>世界五大中心力量的主要组合：</a:t>
            </a:r>
            <a:r>
              <a:rPr lang="en-US" altLang="zh-CN" smtClean="0"/>
              <a:t>①</a:t>
            </a:r>
            <a:r>
              <a:rPr lang="zh-CN" altLang="en-US" smtClean="0"/>
              <a:t>经济上，北美、欧盟、东亚呈三足鼎立之势；</a:t>
            </a:r>
            <a:r>
              <a:rPr lang="en-US" altLang="zh-CN" smtClean="0"/>
              <a:t>②</a:t>
            </a:r>
            <a:r>
              <a:rPr lang="zh-CN" altLang="en-US" smtClean="0"/>
              <a:t>政治上，美欧俄和美中日两个三角分别在欧洲和亚太事务中发挥决定性作用。</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8" name="Slide Number Placeholder 7"/>
          <p:cNvSpPr>
            <a:spLocks noGrp="1"/>
          </p:cNvSpPr>
          <p:nvPr>
            <p:ph type="sldNum" sz="quarter" idx="11"/>
          </p:nvPr>
        </p:nvSpPr>
        <p:spPr/>
        <p:txBody>
          <a:bodyPr/>
          <a:lstStyle/>
          <a:p>
            <a:fld id="{0C913308-F349-4B6D-A68A-DD1791B4A57B}" type="slidenum">
              <a:rPr lang="zh-CN" altLang="en-US" smtClean="0"/>
              <a:t>‹#›</a:t>
            </a:fld>
            <a:endParaRPr lang="zh-CN" altLang="en-US"/>
          </a:p>
        </p:txBody>
      </p:sp>
      <p:sp>
        <p:nvSpPr>
          <p:cNvPr id="9" name="Footer Placeholder 8"/>
          <p:cNvSpPr>
            <a:spLocks noGrp="1"/>
          </p:cNvSpPr>
          <p:nvPr>
            <p:ph type="ftr" sz="quarter" idx="12"/>
          </p:nvPr>
        </p:nvSpPr>
        <p:spPr/>
        <p:txBody>
          <a:bodyPr/>
          <a:lstStyle/>
          <a:p>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Content Placeholder 8"/>
          <p:cNvSpPr>
            <a:spLocks noGrp="1"/>
          </p:cNvSpPr>
          <p:nvPr>
            <p:ph sz="quarter" idx="13"/>
          </p:nvPr>
        </p:nvSpPr>
        <p:spPr>
          <a:xfrm>
            <a:off x="365760" y="1600200"/>
            <a:ext cx="4041648" cy="452628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1" name="Content Placeholder 10"/>
          <p:cNvSpPr>
            <a:spLocks noGrp="1"/>
          </p:cNvSpPr>
          <p:nvPr>
            <p:ph sz="quarter" idx="13"/>
          </p:nvPr>
        </p:nvSpPr>
        <p:spPr>
          <a:xfrm>
            <a:off x="457200" y="2212848"/>
            <a:ext cx="4041648" cy="391363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zh-CN" altLang="en-US" smtClean="0"/>
              <a:t>单击此处编辑母版标题样式</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zh-CN" altLang="en-US" smtClean="0"/>
              <a:t>单击此处编辑母版标题样式</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2018/12/21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530820CF-B880-4189-942D-D702A7CBA730}" type="datetimeFigureOut">
              <a:rPr lang="zh-CN" altLang="en-US" smtClean="0"/>
              <a:t>2018/12/21</a:t>
            </a:fld>
            <a:endParaRPr lang="zh-CN" alt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zh-CN" alt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0C913308-F349-4B6D-A68A-DD1791B4A57B}" type="slidenum">
              <a:rPr lang="zh-CN" altLang="en-US" smtClean="0"/>
              <a:t>‹#›</a:t>
            </a:fld>
            <a:endParaRPr lang="zh-CN" alt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5.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9" Type="http://schemas.openxmlformats.org/officeDocument/2006/relationships/image" Target="../media/image2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hyperlink" Target="http://photo.blog.sina.com.cn/showpic.html" TargetMode="External"/><Relationship Id="rId7" Type="http://schemas.openxmlformats.org/officeDocument/2006/relationships/image" Target="../media/image46.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hyperlink" Target="http://laiba.tianya.cn/laiba/ShowImage?src=http://img1.laibafile.cn/laiba/images/11249828/12551761881303072248/A/1/o.jpg" TargetMode="External"/><Relationship Id="rId5" Type="http://schemas.openxmlformats.org/officeDocument/2006/relationships/image" Target="../media/image45.jpeg"/><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hyperlink" Target="http://photo.blog.sina.com.cn/showpic.html" TargetMode="External"/><Relationship Id="rId7" Type="http://schemas.openxmlformats.org/officeDocument/2006/relationships/image" Target="../media/image46.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hyperlink" Target="http://laiba.tianya.cn/laiba/ShowImage?src=http://img1.laibafile.cn/laiba/images/11249828/12551761881303072248/A/1/o.jpg" TargetMode="External"/><Relationship Id="rId5" Type="http://schemas.openxmlformats.org/officeDocument/2006/relationships/image" Target="../media/image45.jpeg"/><Relationship Id="rId4" Type="http://schemas.openxmlformats.org/officeDocument/2006/relationships/image" Target="../media/image44.jpeg"/></Relationships>
</file>

<file path=ppt/slides/_rels/slide3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hyperlink" Target="http://photo.blog.sina.com.cn/showpic.html" TargetMode="External"/><Relationship Id="rId7" Type="http://schemas.openxmlformats.org/officeDocument/2006/relationships/image" Target="../media/image46.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hyperlink" Target="http://laiba.tianya.cn/laiba/ShowImage?src=http://img1.laibafile.cn/laiba/images/11249828/12551761881303072248/A/1/o.jpg" TargetMode="External"/><Relationship Id="rId5" Type="http://schemas.openxmlformats.org/officeDocument/2006/relationships/image" Target="../media/image45.jpeg"/><Relationship Id="rId4" Type="http://schemas.openxmlformats.org/officeDocument/2006/relationships/image" Target="../media/image44.jpeg"/></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00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第</a:t>
            </a:r>
            <a:r>
              <a:rPr lang="en-US" altLang="zh-CN"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21</a:t>
            </a:r>
            <a:r>
              <a:rPr lang="zh-CN" altLang="en-US" sz="3600" dirty="0" smtClean="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课   冷战</a:t>
            </a: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后的世界格局</a:t>
            </a:r>
            <a:endParaRPr lang="zh-CN" altLang="en-US" sz="3600" dirty="0">
              <a:ln w="22225">
                <a:solidFill>
                  <a:schemeClr val="accent2"/>
                </a:solidFill>
                <a:prstDash val="solid"/>
              </a:ln>
              <a:solidFill>
                <a:schemeClr val="accent2">
                  <a:lumMod val="40000"/>
                  <a:lumOff val="60000"/>
                </a:schemeClr>
              </a:solidFill>
              <a:effectLst/>
              <a:latin typeface="汉仪大宋简" pitchFamily="49" charset="-122"/>
              <a:ea typeface="汉仪大宋简" pitchFamily="49" charset="-122"/>
            </a:endParaRPr>
          </a:p>
        </p:txBody>
      </p:sp>
    </p:spTree>
    <p:extLst>
      <p:ext uri="{BB962C8B-B14F-4D97-AF65-F5344CB8AC3E}">
        <p14:creationId xmlns:p14="http://schemas.microsoft.com/office/powerpoint/2010/main" val="2762655753"/>
      </p:ext>
    </p:extLst>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652" y="3057525"/>
            <a:ext cx="2552700" cy="3800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547" y="43543"/>
            <a:ext cx="2185214"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新课导入</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 name="矩形 2"/>
          <p:cNvSpPr/>
          <p:nvPr/>
        </p:nvSpPr>
        <p:spPr>
          <a:xfrm>
            <a:off x="3722311" y="105098"/>
            <a:ext cx="1627369" cy="523220"/>
          </a:xfrm>
          <a:prstGeom prst="rect">
            <a:avLst/>
          </a:prstGeom>
        </p:spPr>
        <p:txBody>
          <a:bodyPr wrap="none">
            <a:spAutoFit/>
          </a:bodyPr>
          <a:lstStyle/>
          <a:p>
            <a:r>
              <a:rPr lang="zh-CN" altLang="en-US" sz="2800" b="1" dirty="0">
                <a:solidFill>
                  <a:srgbClr val="FF0000"/>
                </a:solidFill>
              </a:rPr>
              <a:t>朝韩分裂</a:t>
            </a:r>
            <a:endParaRPr lang="zh-CN" altLang="en-US" sz="2800" b="1" dirty="0">
              <a:solidFill>
                <a:srgbClr val="FF0000"/>
              </a:solidFill>
            </a:endParaRPr>
          </a:p>
        </p:txBody>
      </p:sp>
      <p:sp>
        <p:nvSpPr>
          <p:cNvPr id="4" name="矩形 3"/>
          <p:cNvSpPr/>
          <p:nvPr/>
        </p:nvSpPr>
        <p:spPr>
          <a:xfrm>
            <a:off x="107504" y="620688"/>
            <a:ext cx="8856984" cy="4401205"/>
          </a:xfrm>
          <a:prstGeom prst="rect">
            <a:avLst/>
          </a:prstGeom>
        </p:spPr>
        <p:txBody>
          <a:bodyPr wrap="square">
            <a:spAutoFit/>
          </a:bodyPr>
          <a:lstStyle/>
          <a:p>
            <a:r>
              <a:rPr lang="en-US" altLang="zh-CN" sz="2000" dirty="0" smtClean="0">
                <a:solidFill>
                  <a:srgbClr val="7030A0"/>
                </a:solidFill>
              </a:rPr>
              <a:t>       1945</a:t>
            </a:r>
            <a:r>
              <a:rPr lang="zh-CN" altLang="en-US" sz="2000" dirty="0">
                <a:solidFill>
                  <a:srgbClr val="7030A0"/>
                </a:solidFill>
              </a:rPr>
              <a:t>年，日本投降后，朝鲜半岛以北纬</a:t>
            </a:r>
            <a:r>
              <a:rPr lang="en-US" altLang="zh-CN" sz="2000" dirty="0">
                <a:solidFill>
                  <a:srgbClr val="7030A0"/>
                </a:solidFill>
              </a:rPr>
              <a:t>38</a:t>
            </a:r>
            <a:r>
              <a:rPr lang="zh-CN" altLang="en-US" sz="2000" dirty="0">
                <a:solidFill>
                  <a:srgbClr val="7030A0"/>
                </a:solidFill>
              </a:rPr>
              <a:t>度线为界，分别由苏联和美国军队接收。在美苏的各自支持下于</a:t>
            </a:r>
            <a:r>
              <a:rPr lang="en-US" altLang="zh-CN" sz="2000" dirty="0">
                <a:solidFill>
                  <a:srgbClr val="7030A0"/>
                </a:solidFill>
              </a:rPr>
              <a:t>1948</a:t>
            </a:r>
            <a:r>
              <a:rPr lang="zh-CN" altLang="en-US" sz="2000" dirty="0">
                <a:solidFill>
                  <a:srgbClr val="7030A0"/>
                </a:solidFill>
              </a:rPr>
              <a:t>年</a:t>
            </a:r>
            <a:r>
              <a:rPr lang="en-US" altLang="zh-CN" sz="2000" dirty="0">
                <a:solidFill>
                  <a:srgbClr val="7030A0"/>
                </a:solidFill>
              </a:rPr>
              <a:t>8</a:t>
            </a:r>
            <a:r>
              <a:rPr lang="zh-CN" altLang="en-US" sz="2000" dirty="0">
                <a:solidFill>
                  <a:srgbClr val="7030A0"/>
                </a:solidFill>
              </a:rPr>
              <a:t>月朝鲜半岛南部成立大韩民国（亦称南朝鲜或南韩），</a:t>
            </a:r>
            <a:r>
              <a:rPr lang="en-US" altLang="zh-CN" sz="2000" dirty="0">
                <a:solidFill>
                  <a:srgbClr val="7030A0"/>
                </a:solidFill>
              </a:rPr>
              <a:t>1948</a:t>
            </a:r>
            <a:r>
              <a:rPr lang="zh-CN" altLang="en-US" sz="2000" dirty="0">
                <a:solidFill>
                  <a:srgbClr val="7030A0"/>
                </a:solidFill>
              </a:rPr>
              <a:t>年</a:t>
            </a:r>
            <a:r>
              <a:rPr lang="en-US" altLang="zh-CN" sz="2000" dirty="0">
                <a:solidFill>
                  <a:srgbClr val="7030A0"/>
                </a:solidFill>
              </a:rPr>
              <a:t>9</a:t>
            </a:r>
            <a:r>
              <a:rPr lang="zh-CN" altLang="en-US" sz="2000" dirty="0">
                <a:solidFill>
                  <a:srgbClr val="7030A0"/>
                </a:solidFill>
              </a:rPr>
              <a:t>月朝鲜半岛北部成立朝鲜民主主义人民共和国（亦称北朝鲜或北韩）</a:t>
            </a:r>
            <a:r>
              <a:rPr lang="zh-CN" altLang="en-US" sz="2000" dirty="0" smtClean="0">
                <a:solidFill>
                  <a:srgbClr val="7030A0"/>
                </a:solidFill>
              </a:rPr>
              <a:t>。</a:t>
            </a:r>
            <a:endParaRPr lang="en-US" altLang="zh-CN" sz="2000" dirty="0" smtClean="0">
              <a:solidFill>
                <a:srgbClr val="7030A0"/>
              </a:solidFill>
            </a:endParaRPr>
          </a:p>
          <a:p>
            <a:r>
              <a:rPr lang="en-US" altLang="zh-CN" sz="2000" dirty="0" smtClean="0">
                <a:solidFill>
                  <a:srgbClr val="7030A0"/>
                </a:solidFill>
              </a:rPr>
              <a:t>      1950</a:t>
            </a:r>
            <a:r>
              <a:rPr lang="zh-CN" altLang="en-US" sz="2000" dirty="0">
                <a:solidFill>
                  <a:srgbClr val="7030A0"/>
                </a:solidFill>
              </a:rPr>
              <a:t>年</a:t>
            </a:r>
            <a:r>
              <a:rPr lang="en-US" altLang="zh-CN" sz="2000" dirty="0">
                <a:solidFill>
                  <a:srgbClr val="7030A0"/>
                </a:solidFill>
              </a:rPr>
              <a:t>6</a:t>
            </a:r>
            <a:r>
              <a:rPr lang="zh-CN" altLang="en-US" sz="2000" dirty="0">
                <a:solidFill>
                  <a:srgbClr val="7030A0"/>
                </a:solidFill>
              </a:rPr>
              <a:t>月</a:t>
            </a:r>
            <a:r>
              <a:rPr lang="en-US" altLang="zh-CN" sz="2000" dirty="0">
                <a:solidFill>
                  <a:srgbClr val="7030A0"/>
                </a:solidFill>
              </a:rPr>
              <a:t>25</a:t>
            </a:r>
            <a:r>
              <a:rPr lang="zh-CN" altLang="en-US" sz="2000" dirty="0">
                <a:solidFill>
                  <a:srgbClr val="7030A0"/>
                </a:solidFill>
              </a:rPr>
              <a:t>日朝鲜战争爆发。朝鲜人民军起初一路胜利，将韩国军压制到釜山一带，于是美国决心介入，派兵在仁川登陆，朝鲜人民军面临被美韩军队拦腰斩断之势，被迫撤退。并被美军一路压制到鸭绿江一带。战火烧到鸭绿江边，严重威胁东北边疆的安宁，这使得成立才一年有余的新中国也被迫介入。</a:t>
            </a:r>
            <a:r>
              <a:rPr lang="en-US" altLang="zh-CN" sz="2000" dirty="0">
                <a:solidFill>
                  <a:srgbClr val="7030A0"/>
                </a:solidFill>
              </a:rPr>
              <a:t>10</a:t>
            </a:r>
            <a:r>
              <a:rPr lang="zh-CN" altLang="en-US" sz="2000" dirty="0">
                <a:solidFill>
                  <a:srgbClr val="7030A0"/>
                </a:solidFill>
              </a:rPr>
              <a:t>月</a:t>
            </a:r>
            <a:r>
              <a:rPr lang="en-US" altLang="zh-CN" sz="2000" dirty="0">
                <a:solidFill>
                  <a:srgbClr val="7030A0"/>
                </a:solidFill>
              </a:rPr>
              <a:t>19</a:t>
            </a:r>
            <a:r>
              <a:rPr lang="zh-CN" altLang="en-US" sz="2000" dirty="0">
                <a:solidFill>
                  <a:srgbClr val="7030A0"/>
                </a:solidFill>
              </a:rPr>
              <a:t>日中国人民志愿军跨过鸭绿江，开始抗美援朝。</a:t>
            </a:r>
            <a:r>
              <a:rPr lang="en-US" altLang="zh-CN" sz="2000" dirty="0">
                <a:solidFill>
                  <a:srgbClr val="7030A0"/>
                </a:solidFill>
              </a:rPr>
              <a:t>10</a:t>
            </a:r>
            <a:r>
              <a:rPr lang="zh-CN" altLang="en-US" sz="2000" dirty="0">
                <a:solidFill>
                  <a:srgbClr val="7030A0"/>
                </a:solidFill>
              </a:rPr>
              <a:t>月</a:t>
            </a:r>
            <a:r>
              <a:rPr lang="en-US" altLang="zh-CN" sz="2000" dirty="0">
                <a:solidFill>
                  <a:srgbClr val="7030A0"/>
                </a:solidFill>
              </a:rPr>
              <a:t>25</a:t>
            </a:r>
            <a:r>
              <a:rPr lang="zh-CN" altLang="en-US" sz="2000" dirty="0">
                <a:solidFill>
                  <a:srgbClr val="7030A0"/>
                </a:solidFill>
              </a:rPr>
              <a:t>日，志愿军首战歼灭韩国六师。经过反复的拉锯战以后，双方最终决定</a:t>
            </a:r>
            <a:r>
              <a:rPr lang="en-US" altLang="zh-CN" sz="2000" dirty="0">
                <a:solidFill>
                  <a:srgbClr val="7030A0"/>
                </a:solidFill>
              </a:rPr>
              <a:t>1953</a:t>
            </a:r>
            <a:r>
              <a:rPr lang="zh-CN" altLang="en-US" sz="2000" dirty="0">
                <a:solidFill>
                  <a:srgbClr val="7030A0"/>
                </a:solidFill>
              </a:rPr>
              <a:t>年</a:t>
            </a:r>
            <a:r>
              <a:rPr lang="en-US" altLang="zh-CN" sz="2000" dirty="0">
                <a:solidFill>
                  <a:srgbClr val="7030A0"/>
                </a:solidFill>
              </a:rPr>
              <a:t>7</a:t>
            </a:r>
            <a:r>
              <a:rPr lang="zh-CN" altLang="en-US" sz="2000" dirty="0">
                <a:solidFill>
                  <a:srgbClr val="7030A0"/>
                </a:solidFill>
              </a:rPr>
              <a:t>月</a:t>
            </a:r>
            <a:r>
              <a:rPr lang="en-US" altLang="zh-CN" sz="2000" dirty="0">
                <a:solidFill>
                  <a:srgbClr val="7030A0"/>
                </a:solidFill>
              </a:rPr>
              <a:t>27</a:t>
            </a:r>
            <a:r>
              <a:rPr lang="zh-CN" altLang="en-US" sz="2000" dirty="0">
                <a:solidFill>
                  <a:srgbClr val="7030A0"/>
                </a:solidFill>
              </a:rPr>
              <a:t>日以临时分界线（三八线）为界，中朝联军同美国主导下的联合国军签定停战协定，并由联合国指派永久中立国瑞士及瑞典驻军于共同警备区域，以监察两国在边境的军事行动。</a:t>
            </a:r>
            <a:r>
              <a:rPr lang="en-US" altLang="zh-CN" sz="2000" dirty="0">
                <a:solidFill>
                  <a:srgbClr val="7030A0"/>
                </a:solidFill>
              </a:rPr>
              <a:t>1958</a:t>
            </a:r>
            <a:r>
              <a:rPr lang="zh-CN" altLang="en-US" sz="2000" dirty="0">
                <a:solidFill>
                  <a:srgbClr val="7030A0"/>
                </a:solidFill>
              </a:rPr>
              <a:t>年</a:t>
            </a:r>
            <a:r>
              <a:rPr lang="en-US" altLang="zh-CN" sz="2000" dirty="0">
                <a:solidFill>
                  <a:srgbClr val="7030A0"/>
                </a:solidFill>
              </a:rPr>
              <a:t>10</a:t>
            </a:r>
            <a:r>
              <a:rPr lang="zh-CN" altLang="en-US" sz="2000" dirty="0">
                <a:solidFill>
                  <a:srgbClr val="7030A0"/>
                </a:solidFill>
              </a:rPr>
              <a:t>月</a:t>
            </a:r>
            <a:r>
              <a:rPr lang="en-US" altLang="zh-CN" sz="2000" dirty="0">
                <a:solidFill>
                  <a:srgbClr val="7030A0"/>
                </a:solidFill>
              </a:rPr>
              <a:t>26</a:t>
            </a:r>
            <a:r>
              <a:rPr lang="zh-CN" altLang="en-US" sz="2000" dirty="0">
                <a:solidFill>
                  <a:srgbClr val="7030A0"/>
                </a:solidFill>
              </a:rPr>
              <a:t>日，中国人民志愿军全部撤离朝鲜半岛，而美国至今仍有军队驻扎在韩国（南朝鲜）。</a:t>
            </a:r>
            <a:endParaRPr lang="zh-CN" altLang="en-US" sz="2000" dirty="0">
              <a:solidFill>
                <a:srgbClr val="7030A0"/>
              </a:solidFill>
            </a:endParaRPr>
          </a:p>
        </p:txBody>
      </p:sp>
    </p:spTree>
    <p:extLst>
      <p:ext uri="{BB962C8B-B14F-4D97-AF65-F5344CB8AC3E}">
        <p14:creationId xmlns:p14="http://schemas.microsoft.com/office/powerpoint/2010/main" val="4116042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Text Box 6"/>
          <p:cNvSpPr txBox="1">
            <a:spLocks noChangeArrowheads="1"/>
          </p:cNvSpPr>
          <p:nvPr/>
        </p:nvSpPr>
        <p:spPr bwMode="auto">
          <a:xfrm>
            <a:off x="228600" y="381000"/>
            <a:ext cx="8534400"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600" b="1" dirty="0">
                <a:solidFill>
                  <a:srgbClr val="FF0000"/>
                </a:solidFill>
              </a:rPr>
              <a:t>学习目标</a:t>
            </a:r>
            <a:endParaRPr lang="en-US" altLang="zh-CN" sz="3600" b="1" dirty="0">
              <a:solidFill>
                <a:srgbClr val="FF0000"/>
              </a:solidFill>
            </a:endParaRPr>
          </a:p>
          <a:p>
            <a:pPr eaLnBrk="1" hangingPunct="1"/>
            <a:endParaRPr lang="en-US" sz="2400" b="1" dirty="0">
              <a:solidFill>
                <a:srgbClr val="FF0000"/>
              </a:solidFill>
            </a:endParaRPr>
          </a:p>
          <a:p>
            <a:pPr eaLnBrk="1" hangingPunct="1"/>
            <a:r>
              <a:rPr lang="en-US" altLang="zh-CN" sz="2200" b="1" dirty="0">
                <a:solidFill>
                  <a:srgbClr val="FF0000"/>
                </a:solidFill>
              </a:rPr>
              <a:t>1</a:t>
            </a:r>
            <a:r>
              <a:rPr lang="zh-CN" altLang="en-US" sz="2200" b="1" dirty="0">
                <a:solidFill>
                  <a:srgbClr val="FF0000"/>
                </a:solidFill>
              </a:rPr>
              <a:t>．了解冷战结束后，世界形势的总趋势是走向缓和，但仍然存在着很多矛盾冲突，世界政治格局朝着多极化方向发展，大多数国家为建立国际政治经济新秩序而努力。</a:t>
            </a:r>
            <a:endParaRPr lang="en-US" altLang="zh-CN" sz="2200" b="1" dirty="0">
              <a:solidFill>
                <a:srgbClr val="FF0000"/>
              </a:solidFill>
            </a:endParaRPr>
          </a:p>
          <a:p>
            <a:pPr eaLnBrk="1" hangingPunct="1"/>
            <a:endParaRPr lang="zh-CN" altLang="en-US" sz="2200" b="1" dirty="0">
              <a:solidFill>
                <a:srgbClr val="FF0000"/>
              </a:solidFill>
            </a:endParaRPr>
          </a:p>
          <a:p>
            <a:pPr eaLnBrk="1" hangingPunct="1"/>
            <a:r>
              <a:rPr lang="en-US" altLang="zh-CN" sz="2200" b="1" dirty="0">
                <a:solidFill>
                  <a:srgbClr val="FF0000"/>
                </a:solidFill>
              </a:rPr>
              <a:t>2</a:t>
            </a:r>
            <a:r>
              <a:rPr lang="zh-CN" altLang="en-US" sz="2200" b="1" dirty="0">
                <a:solidFill>
                  <a:srgbClr val="FF0000"/>
                </a:solidFill>
              </a:rPr>
              <a:t>．分析苏联解体后世界形势的基本特点</a:t>
            </a:r>
            <a:r>
              <a:rPr lang="en-US" altLang="zh-CN" sz="2200" b="1" dirty="0">
                <a:solidFill>
                  <a:srgbClr val="FF0000"/>
                </a:solidFill>
              </a:rPr>
              <a:t>——</a:t>
            </a:r>
            <a:r>
              <a:rPr lang="zh-CN" altLang="en-US" sz="2200" b="1" dirty="0">
                <a:solidFill>
                  <a:srgbClr val="FF0000"/>
                </a:solidFill>
              </a:rPr>
              <a:t>美国、欧盟、日本、中国和俄罗斯等国家实力对比的变化。</a:t>
            </a:r>
            <a:endParaRPr lang="en-US" altLang="zh-CN" sz="2200" b="1" dirty="0">
              <a:solidFill>
                <a:srgbClr val="FF0000"/>
              </a:solidFill>
            </a:endParaRPr>
          </a:p>
          <a:p>
            <a:pPr eaLnBrk="1" hangingPunct="1"/>
            <a:endParaRPr lang="zh-CN" altLang="en-US" sz="2200" b="1" dirty="0">
              <a:solidFill>
                <a:srgbClr val="FF0000"/>
              </a:solidFill>
            </a:endParaRPr>
          </a:p>
          <a:p>
            <a:pPr eaLnBrk="1" hangingPunct="1"/>
            <a:r>
              <a:rPr lang="en-US" altLang="zh-CN" sz="2200" b="1" dirty="0">
                <a:solidFill>
                  <a:srgbClr val="FF0000"/>
                </a:solidFill>
              </a:rPr>
              <a:t>3</a:t>
            </a:r>
            <a:r>
              <a:rPr lang="zh-CN" altLang="en-US" sz="2200" b="1" dirty="0">
                <a:solidFill>
                  <a:srgbClr val="FF0000"/>
                </a:solidFill>
              </a:rPr>
              <a:t>．认识到地区冲突、民族矛盾等成为威胁当今世界安全的因素。霸权主义利用并入矛盾，加剧了世界的不安定。</a:t>
            </a:r>
            <a:endParaRPr lang="en-US" altLang="zh-CN" sz="2200" b="1" dirty="0">
              <a:solidFill>
                <a:srgbClr val="FF0000"/>
              </a:solidFill>
            </a:endParaRPr>
          </a:p>
          <a:p>
            <a:pPr eaLnBrk="1" hangingPunct="1"/>
            <a:endParaRPr lang="zh-CN" altLang="en-US" sz="2200" b="1" dirty="0">
              <a:solidFill>
                <a:srgbClr val="FF0000"/>
              </a:solidFill>
            </a:endParaRPr>
          </a:p>
          <a:p>
            <a:pPr eaLnBrk="1" hangingPunct="1"/>
            <a:r>
              <a:rPr lang="en-US" altLang="zh-CN" sz="2200" b="1" dirty="0">
                <a:solidFill>
                  <a:srgbClr val="FF0000"/>
                </a:solidFill>
              </a:rPr>
              <a:t>4</a:t>
            </a:r>
            <a:r>
              <a:rPr lang="zh-CN" altLang="en-US" sz="2200" b="1" dirty="0">
                <a:solidFill>
                  <a:srgbClr val="FF0000"/>
                </a:solidFill>
              </a:rPr>
              <a:t>．经济实力决定各国在世界格局中的地位，我们要抓住时机，发展经济，增强经济实力，在新的世界格局中占据有利地位。</a:t>
            </a:r>
          </a:p>
          <a:p>
            <a:pPr eaLnBrk="1" hangingPunct="1"/>
            <a:r>
              <a:rPr lang="zh-CN" altLang="en-US" sz="2200" b="1" dirty="0">
                <a:solidFill>
                  <a:srgbClr val="FF0000"/>
                </a:solidFill>
              </a:rPr>
              <a:t>教学重点：霸权主义与地区冲突、世界多极化的发展。</a:t>
            </a:r>
          </a:p>
          <a:p>
            <a:pPr eaLnBrk="1" hangingPunct="1"/>
            <a:r>
              <a:rPr lang="zh-CN" altLang="en-US" sz="2200" b="1" dirty="0">
                <a:solidFill>
                  <a:srgbClr val="FF0000"/>
                </a:solidFill>
              </a:rPr>
              <a:t>教学难点：多极化的原因与应对。</a:t>
            </a:r>
            <a:endParaRPr lang="zh-CN" altLang="en-US" sz="2200" b="1" dirty="0">
              <a:solidFill>
                <a:srgbClr val="FF0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895126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xEl>
                                              <p:pRg st="2" end="2"/>
                                            </p:txEl>
                                          </p:spTgt>
                                        </p:tgtEl>
                                        <p:attrNameLst>
                                          <p:attrName>style.visibility</p:attrName>
                                        </p:attrNameLst>
                                      </p:cBhvr>
                                      <p:to>
                                        <p:strVal val="visible"/>
                                      </p:to>
                                    </p:set>
                                    <p:animEffect transition="in" filter="blinds(horizontal)">
                                      <p:cBhvr>
                                        <p:cTn id="7" dur="500"/>
                                        <p:tgtEl>
                                          <p:spTgt spid="307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4">
                                            <p:txEl>
                                              <p:pRg st="0" end="0"/>
                                            </p:txEl>
                                          </p:spTgt>
                                        </p:tgtEl>
                                        <p:attrNameLst>
                                          <p:attrName>style.visibility</p:attrName>
                                        </p:attrNameLst>
                                      </p:cBhvr>
                                      <p:to>
                                        <p:strVal val="visible"/>
                                      </p:to>
                                    </p:set>
                                    <p:animEffect transition="in" filter="blinds(horizontal)">
                                      <p:cBhvr>
                                        <p:cTn id="12" dur="500"/>
                                        <p:tgtEl>
                                          <p:spTgt spid="307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074">
                                            <p:txEl>
                                              <p:pRg st="4" end="4"/>
                                            </p:txEl>
                                          </p:spTgt>
                                        </p:tgtEl>
                                        <p:attrNameLst>
                                          <p:attrName>style.visibility</p:attrName>
                                        </p:attrNameLst>
                                      </p:cBhvr>
                                      <p:to>
                                        <p:strVal val="visible"/>
                                      </p:to>
                                    </p:set>
                                    <p:animEffect transition="in" filter="blinds(horizontal)">
                                      <p:cBhvr>
                                        <p:cTn id="17" dur="500"/>
                                        <p:tgtEl>
                                          <p:spTgt spid="307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074">
                                            <p:txEl>
                                              <p:pRg st="6" end="6"/>
                                            </p:txEl>
                                          </p:spTgt>
                                        </p:tgtEl>
                                        <p:attrNameLst>
                                          <p:attrName>style.visibility</p:attrName>
                                        </p:attrNameLst>
                                      </p:cBhvr>
                                      <p:to>
                                        <p:strVal val="visible"/>
                                      </p:to>
                                    </p:set>
                                    <p:animEffect transition="in" filter="blinds(horizontal)">
                                      <p:cBhvr>
                                        <p:cTn id="22" dur="500"/>
                                        <p:tgtEl>
                                          <p:spTgt spid="307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074">
                                            <p:txEl>
                                              <p:pRg st="8" end="8"/>
                                            </p:txEl>
                                          </p:spTgt>
                                        </p:tgtEl>
                                        <p:attrNameLst>
                                          <p:attrName>style.visibility</p:attrName>
                                        </p:attrNameLst>
                                      </p:cBhvr>
                                      <p:to>
                                        <p:strVal val="visible"/>
                                      </p:to>
                                    </p:set>
                                    <p:animEffect transition="in" filter="blinds(horizontal)">
                                      <p:cBhvr>
                                        <p:cTn id="27" dur="500"/>
                                        <p:tgtEl>
                                          <p:spTgt spid="307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074">
                                            <p:txEl>
                                              <p:pRg st="9" end="9"/>
                                            </p:txEl>
                                          </p:spTgt>
                                        </p:tgtEl>
                                        <p:attrNameLst>
                                          <p:attrName>style.visibility</p:attrName>
                                        </p:attrNameLst>
                                      </p:cBhvr>
                                      <p:to>
                                        <p:strVal val="visible"/>
                                      </p:to>
                                    </p:set>
                                    <p:animEffect transition="in" filter="blinds(horizontal)">
                                      <p:cBhvr>
                                        <p:cTn id="32" dur="500"/>
                                        <p:tgtEl>
                                          <p:spTgt spid="3074">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074">
                                            <p:txEl>
                                              <p:pRg st="10" end="10"/>
                                            </p:txEl>
                                          </p:spTgt>
                                        </p:tgtEl>
                                        <p:attrNameLst>
                                          <p:attrName>style.visibility</p:attrName>
                                        </p:attrNameLst>
                                      </p:cBhvr>
                                      <p:to>
                                        <p:strVal val="visible"/>
                                      </p:to>
                                    </p:set>
                                    <p:animEffect transition="in" filter="blinds(horizontal)">
                                      <p:cBhvr>
                                        <p:cTn id="37" dur="500"/>
                                        <p:tgtEl>
                                          <p:spTgt spid="307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文本框 2"/>
          <p:cNvSpPr txBox="1">
            <a:spLocks noChangeArrowheads="1"/>
          </p:cNvSpPr>
          <p:nvPr/>
        </p:nvSpPr>
        <p:spPr bwMode="auto">
          <a:xfrm>
            <a:off x="304800" y="1193800"/>
            <a:ext cx="86868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dirty="0"/>
              <a:t>1</a:t>
            </a:r>
            <a:r>
              <a:rPr lang="zh-CN" altLang="en-US" sz="2400" dirty="0"/>
              <a:t>．冷战的结束使世界形势发展的总趋势走向缓和，和平与发展成为时代的主题，但仍然存在着很多矛盾冲突。</a:t>
            </a:r>
          </a:p>
          <a:p>
            <a:pPr eaLnBrk="1" hangingPunct="1"/>
            <a:r>
              <a:rPr lang="en-US" altLang="zh-CN" sz="2400" dirty="0"/>
              <a:t>2</a:t>
            </a:r>
            <a:r>
              <a:rPr lang="zh-CN" altLang="en-US" sz="2400" dirty="0"/>
              <a:t>．霸权主义、地区冲突、民族矛盾和宗教纠纷、恐怖活动，威胁着世界安全。</a:t>
            </a:r>
          </a:p>
        </p:txBody>
      </p:sp>
      <p:pic>
        <p:nvPicPr>
          <p:cNvPr id="5123" name="图片 4"/>
          <p:cNvPicPr>
            <a:picLocks noChangeAspect="1" noChangeArrowheads="1"/>
          </p:cNvPicPr>
          <p:nvPr/>
        </p:nvPicPr>
        <p:blipFill>
          <a:blip r:embed="rId2"/>
          <a:srcRect/>
          <a:stretch>
            <a:fillRect/>
          </a:stretch>
        </p:blipFill>
        <p:spPr bwMode="auto">
          <a:xfrm>
            <a:off x="2133600" y="2971800"/>
            <a:ext cx="3941763"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0" name="矩形 7197"/>
          <p:cNvSpPr>
            <a:spLocks noChangeArrowheads="1"/>
          </p:cNvSpPr>
          <p:nvPr/>
        </p:nvSpPr>
        <p:spPr bwMode="auto">
          <a:xfrm>
            <a:off x="228600" y="152400"/>
            <a:ext cx="4095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buFontTx/>
              <a:buNone/>
            </a:pPr>
            <a:r>
              <a:rPr lang="zh-CN" altLang="en-US"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一、霸权主义与地区冲突</a:t>
            </a:r>
            <a:endParaRPr lang="zh-CN" altLang="zh-CN"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Tree>
    <p:extLst>
      <p:ext uri="{BB962C8B-B14F-4D97-AF65-F5344CB8AC3E}">
        <p14:creationId xmlns:p14="http://schemas.microsoft.com/office/powerpoint/2010/main" val="256410242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1378">
                                            <p:txEl>
                                              <p:pRg st="0" end="0"/>
                                            </p:txEl>
                                          </p:spTgt>
                                        </p:tgtEl>
                                        <p:attrNameLst>
                                          <p:attrName>style.visibility</p:attrName>
                                        </p:attrNameLst>
                                      </p:cBhvr>
                                      <p:to>
                                        <p:strVal val="visible"/>
                                      </p:to>
                                    </p:set>
                                    <p:animEffect transition="in" filter="blinds(horizontal)">
                                      <p:cBhvr>
                                        <p:cTn id="7" dur="500"/>
                                        <p:tgtEl>
                                          <p:spTgt spid="10137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1378">
                                            <p:txEl>
                                              <p:pRg st="1" end="1"/>
                                            </p:txEl>
                                          </p:spTgt>
                                        </p:tgtEl>
                                        <p:attrNameLst>
                                          <p:attrName>style.visibility</p:attrName>
                                        </p:attrNameLst>
                                      </p:cBhvr>
                                      <p:to>
                                        <p:strVal val="visible"/>
                                      </p:to>
                                    </p:set>
                                    <p:animEffect transition="in" filter="blinds(horizontal)">
                                      <p:cBhvr>
                                        <p:cTn id="12" dur="500"/>
                                        <p:tgtEl>
                                          <p:spTgt spid="10137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1380"/>
                                        </p:tgtEl>
                                        <p:attrNameLst>
                                          <p:attrName>style.visibility</p:attrName>
                                        </p:attrNameLst>
                                      </p:cBhvr>
                                      <p:to>
                                        <p:strVal val="visible"/>
                                      </p:to>
                                    </p:set>
                                    <p:animEffect transition="in" filter="blinds(horizontal)">
                                      <p:cBhvr>
                                        <p:cTn id="17" dur="500"/>
                                        <p:tgtEl>
                                          <p:spTgt spid="101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2"/>
          <p:cNvSpPr/>
          <p:nvPr/>
        </p:nvSpPr>
        <p:spPr>
          <a:xfrm>
            <a:off x="236538" y="188913"/>
            <a:ext cx="8656637" cy="1076325"/>
          </a:xfrm>
          <a:prstGeom prst="rect">
            <a:avLst/>
          </a:prstGeom>
          <a:noFill/>
          <a:ln w="9525">
            <a:noFill/>
          </a:ln>
        </p:spPr>
        <p:txBody>
          <a:bodyPr>
            <a:spAutoFit/>
          </a:bodyPr>
          <a:lstStyle/>
          <a:p>
            <a:pPr eaLnBrk="1" hangingPunct="1"/>
            <a:r>
              <a:rPr lang="zh-CN" altLang="en-US" sz="3200" b="1" dirty="0">
                <a:solidFill>
                  <a:srgbClr val="C00000"/>
                </a:solidFill>
                <a:latin typeface="宋体" panose="02010600030101010101" pitchFamily="2" charset="-122"/>
              </a:rPr>
              <a:t>结合教材和相关史料，举例说明霸权主义的表现。</a:t>
            </a:r>
          </a:p>
        </p:txBody>
      </p:sp>
      <p:pic>
        <p:nvPicPr>
          <p:cNvPr id="9219" name="图片 2"/>
          <p:cNvPicPr>
            <a:picLocks noChangeAspect="1"/>
          </p:cNvPicPr>
          <p:nvPr/>
        </p:nvPicPr>
        <p:blipFill>
          <a:blip r:embed="rId2"/>
          <a:stretch>
            <a:fillRect/>
          </a:stretch>
        </p:blipFill>
        <p:spPr>
          <a:xfrm>
            <a:off x="1116013" y="1412875"/>
            <a:ext cx="6911975" cy="3240088"/>
          </a:xfrm>
          <a:prstGeom prst="rect">
            <a:avLst/>
          </a:prstGeom>
          <a:noFill/>
          <a:ln w="9525">
            <a:noFill/>
          </a:ln>
        </p:spPr>
      </p:pic>
      <p:sp>
        <p:nvSpPr>
          <p:cNvPr id="9220" name="矩形 3"/>
          <p:cNvSpPr/>
          <p:nvPr/>
        </p:nvSpPr>
        <p:spPr>
          <a:xfrm>
            <a:off x="1979613" y="5732463"/>
            <a:ext cx="4572000" cy="369887"/>
          </a:xfrm>
          <a:prstGeom prst="rect">
            <a:avLst/>
          </a:prstGeom>
          <a:noFill/>
          <a:ln w="9525">
            <a:noFill/>
          </a:ln>
        </p:spPr>
        <p:txBody>
          <a:bodyPr>
            <a:spAutoFit/>
          </a:bodyPr>
          <a:lstStyle/>
          <a:p>
            <a:pPr eaLnBrk="1" hangingPunct="1"/>
            <a:endParaRPr lang="zh-CN" altLang="zh-CN" dirty="0">
              <a:latin typeface="Calibri" panose="020F0502020204030204" pitchFamily="34" charset="0"/>
            </a:endParaRPr>
          </a:p>
        </p:txBody>
      </p:sp>
      <p:sp>
        <p:nvSpPr>
          <p:cNvPr id="5" name="矩形 4"/>
          <p:cNvSpPr/>
          <p:nvPr/>
        </p:nvSpPr>
        <p:spPr>
          <a:xfrm>
            <a:off x="620713" y="4740275"/>
            <a:ext cx="7902575" cy="1568450"/>
          </a:xfrm>
          <a:prstGeom prst="rect">
            <a:avLst/>
          </a:prstGeom>
          <a:noFill/>
          <a:ln w="9525">
            <a:noFill/>
          </a:ln>
        </p:spPr>
        <p:txBody>
          <a:bodyPr>
            <a:spAutoFit/>
          </a:bodyPr>
          <a:lstStyle/>
          <a:p>
            <a:pPr eaLnBrk="1" hangingPunct="1"/>
            <a:r>
              <a:rPr lang="zh-CN" altLang="en-US" sz="3200" b="1" dirty="0">
                <a:latin typeface="宋体" panose="02010600030101010101" pitchFamily="2" charset="-122"/>
              </a:rPr>
              <a:t>图一反映了哪一历史事件？</a:t>
            </a:r>
            <a:endParaRPr lang="en-US" altLang="zh-CN" sz="3200" b="1" dirty="0">
              <a:latin typeface="宋体" panose="02010600030101010101" pitchFamily="2" charset="-122"/>
            </a:endParaRPr>
          </a:p>
          <a:p>
            <a:pPr eaLnBrk="1" hangingPunct="1"/>
            <a:r>
              <a:rPr lang="zh-CN" altLang="en-US" sz="3200" b="1" dirty="0">
                <a:latin typeface="宋体" panose="02010600030101010101" pitchFamily="2" charset="-122"/>
              </a:rPr>
              <a:t>图一中国学生为什么如此抗议美国的暴行？</a:t>
            </a:r>
            <a:endParaRPr lang="en-US" altLang="zh-CN" sz="3200" b="1" dirty="0">
              <a:latin typeface="宋体" panose="02010600030101010101" pitchFamily="2" charset="-122"/>
            </a:endParaRPr>
          </a:p>
          <a:p>
            <a:pPr eaLnBrk="1" hangingPunct="1"/>
            <a:r>
              <a:rPr lang="zh-CN" altLang="en-US" sz="3200" b="1" dirty="0">
                <a:latin typeface="宋体" panose="02010600030101010101" pitchFamily="2" charset="-122"/>
              </a:rPr>
              <a:t>图二漫画揭露了该事件什么本质？</a:t>
            </a:r>
          </a:p>
        </p:txBody>
      </p:sp>
    </p:spTree>
    <p:extLst>
      <p:ext uri="{BB962C8B-B14F-4D97-AF65-F5344CB8AC3E}">
        <p14:creationId xmlns:p14="http://schemas.microsoft.com/office/powerpoint/2010/main" val="7997722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p:cNvSpPr>
          <p:nvPr>
            <p:ph type="title" idx="4294967295"/>
          </p:nvPr>
        </p:nvSpPr>
        <p:spPr>
          <a:xfrm>
            <a:off x="323850" y="188913"/>
            <a:ext cx="4929188" cy="1214437"/>
          </a:xfrm>
          <a:prstGeom prst="rect">
            <a:avLst/>
          </a:prstGeom>
          <a:noFill/>
          <a:ln w="9525">
            <a:noFill/>
          </a:ln>
        </p:spPr>
        <p:txBody>
          <a:bodyPr lIns="0" rIns="0" bIns="0" anchor="b"/>
          <a:lstStyle/>
          <a:p>
            <a:r>
              <a:rPr lang="zh-CN" altLang="en-US" sz="4200" dirty="0">
                <a:latin typeface="宋体" panose="02010600030101010101" pitchFamily="2" charset="-122"/>
                <a:ea typeface="宋体" panose="02010600030101010101" pitchFamily="2" charset="-122"/>
              </a:rPr>
              <a:t>科索沃战争</a:t>
            </a:r>
          </a:p>
        </p:txBody>
      </p:sp>
      <p:sp>
        <p:nvSpPr>
          <p:cNvPr id="24579" name="Rectangle 3"/>
          <p:cNvSpPr>
            <a:spLocks noGrp="1"/>
          </p:cNvSpPr>
          <p:nvPr>
            <p:ph idx="4294967295"/>
          </p:nvPr>
        </p:nvSpPr>
        <p:spPr>
          <a:xfrm>
            <a:off x="0" y="1700213"/>
            <a:ext cx="4357688" cy="4086225"/>
          </a:xfrm>
          <a:prstGeom prst="rect">
            <a:avLst/>
          </a:prstGeom>
          <a:noFill/>
          <a:ln w="9525">
            <a:noFill/>
          </a:ln>
        </p:spPr>
        <p:txBody>
          <a:bodyPr/>
          <a:lstStyle/>
          <a:p>
            <a:pPr>
              <a:buFont typeface="Wingdings" panose="05000000000000000000" pitchFamily="2" charset="2"/>
              <a:buNone/>
            </a:pPr>
            <a:r>
              <a:rPr lang="en-US" altLang="zh-CN" sz="2800" dirty="0">
                <a:latin typeface="宋体" panose="02010600030101010101" pitchFamily="2" charset="-122"/>
              </a:rPr>
              <a:t>  1999</a:t>
            </a:r>
            <a:r>
              <a:rPr lang="zh-CN" altLang="en-US" sz="2800" dirty="0">
                <a:latin typeface="宋体" panose="02010600030101010101" pitchFamily="2" charset="-122"/>
              </a:rPr>
              <a:t>年</a:t>
            </a:r>
            <a:r>
              <a:rPr lang="en-US" altLang="zh-CN" sz="2800" dirty="0">
                <a:latin typeface="宋体" panose="02010600030101010101" pitchFamily="2" charset="-122"/>
              </a:rPr>
              <a:t>3</a:t>
            </a:r>
            <a:r>
              <a:rPr lang="zh-CN" altLang="en-US" sz="2800" dirty="0">
                <a:latin typeface="宋体" panose="02010600030101010101" pitchFamily="2" charset="-122"/>
              </a:rPr>
              <a:t>月</a:t>
            </a:r>
            <a:r>
              <a:rPr lang="en-US" altLang="zh-CN" sz="2800" dirty="0">
                <a:latin typeface="宋体" panose="02010600030101010101" pitchFamily="2" charset="-122"/>
              </a:rPr>
              <a:t>—6</a:t>
            </a:r>
            <a:r>
              <a:rPr lang="zh-CN" altLang="en-US" sz="2800" dirty="0">
                <a:latin typeface="宋体" panose="02010600030101010101" pitchFamily="2" charset="-122"/>
              </a:rPr>
              <a:t>月，以美国为首的北约越过联合国安理会，以南联盟军队屠杀科索沃的阿尔巴尼亚族人为借口，对南联盟境内进行狂轰滥炸</a:t>
            </a:r>
            <a:r>
              <a:rPr lang="en-US" altLang="zh-CN" sz="2800" dirty="0">
                <a:latin typeface="宋体" panose="02010600030101010101" pitchFamily="2" charset="-122"/>
              </a:rPr>
              <a:t>……</a:t>
            </a:r>
          </a:p>
        </p:txBody>
      </p:sp>
      <p:pic>
        <p:nvPicPr>
          <p:cNvPr id="10244" name="Picture 4" descr="轰炸南联盟"/>
          <p:cNvPicPr>
            <a:picLocks noChangeAspect="1"/>
          </p:cNvPicPr>
          <p:nvPr/>
        </p:nvPicPr>
        <p:blipFill>
          <a:blip r:embed="rId3"/>
          <a:stretch>
            <a:fillRect/>
          </a:stretch>
        </p:blipFill>
        <p:spPr>
          <a:xfrm>
            <a:off x="4284663" y="549275"/>
            <a:ext cx="4643437" cy="5786438"/>
          </a:xfrm>
          <a:prstGeom prst="rect">
            <a:avLst/>
          </a:prstGeom>
          <a:noFill/>
          <a:ln w="9525">
            <a:noFill/>
          </a:ln>
        </p:spPr>
      </p:pic>
    </p:spTree>
    <p:extLst>
      <p:ext uri="{BB962C8B-B14F-4D97-AF65-F5344CB8AC3E}">
        <p14:creationId xmlns:p14="http://schemas.microsoft.com/office/powerpoint/2010/main" val="315642360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4579">
                                            <p:txEl>
                                              <p:pRg st="0" end="0"/>
                                            </p:txEl>
                                          </p:spTgt>
                                        </p:tgtEl>
                                        <p:attrNameLst>
                                          <p:attrName>style.visibility</p:attrName>
                                        </p:attrNameLst>
                                      </p:cBhvr>
                                      <p:to>
                                        <p:strVal val="visible"/>
                                      </p:to>
                                    </p:set>
                                    <p:anim calcmode="discrete" valueType="clr">
                                      <p:cBhvr override="childStyle">
                                        <p:cTn id="7" dur="200"/>
                                        <p:tgtEl>
                                          <p:spTgt spid="2457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00"/>
                                        <p:tgtEl>
                                          <p:spTgt spid="24579">
                                            <p:txEl>
                                              <p:pRg st="0" end="0"/>
                                            </p:txEl>
                                          </p:spTgt>
                                        </p:tgtEl>
                                        <p:attrNameLst>
                                          <p:attrName>fillcolor</p:attrName>
                                        </p:attrNameLst>
                                      </p:cBhvr>
                                      <p:tavLst>
                                        <p:tav tm="0">
                                          <p:val>
                                            <p:clrVal>
                                              <a:schemeClr val="accent2"/>
                                            </p:clrVal>
                                          </p:val>
                                        </p:tav>
                                        <p:tav tm="50000">
                                          <p:val>
                                            <p:clrVal>
                                              <a:schemeClr val="hlink"/>
                                            </p:clrVal>
                                          </p:val>
                                        </p:tav>
                                      </p:tavLst>
                                    </p:anim>
                                    <p:set>
                                      <p:cBhvr>
                                        <p:cTn id="9" dur="200"/>
                                        <p:tgtEl>
                                          <p:spTgt spid="24579">
                                            <p:txEl>
                                              <p:pRg st="0" end="0"/>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4495800" y="4286250"/>
            <a:ext cx="4267200" cy="1200150"/>
          </a:xfrm>
          <a:prstGeom prst="rect">
            <a:avLst/>
          </a:prstGeom>
          <a:solidFill>
            <a:schemeClr val="bg1"/>
          </a:solidFill>
          <a:ln w="9525">
            <a:solidFill>
              <a:schemeClr val="bg2"/>
            </a:solidFill>
            <a:miter lim="800000"/>
          </a:ln>
          <a:effectLst/>
        </p:spPr>
        <p:txBody>
          <a:bodyPr anchor="ct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0" i="0" u="none" strike="noStrike" kern="1200" cap="none" spc="0" normalizeH="0" baseline="0" noProof="0">
                <a:ln>
                  <a:noFill/>
                </a:ln>
                <a:solidFill>
                  <a:srgbClr val="000099"/>
                </a:solidFill>
                <a:effectLst>
                  <a:outerShdw blurRad="38100" dist="38100" dir="2700000" algn="tl">
                    <a:srgbClr val="C0C0C0"/>
                  </a:outerShdw>
                </a:effectLst>
                <a:uLnTx/>
                <a:uFillTx/>
                <a:latin typeface="华文新魏" pitchFamily="2" charset="-122"/>
                <a:ea typeface="华文新魏" pitchFamily="2" charset="-122"/>
                <a:cs typeface="+mn-cs"/>
              </a:rPr>
              <a:t>化做废墟的中国驻 南斯拉夫大使馆 </a:t>
            </a:r>
          </a:p>
        </p:txBody>
      </p:sp>
      <p:pic>
        <p:nvPicPr>
          <p:cNvPr id="11267" name="Picture 5" descr="废墟"/>
          <p:cNvPicPr>
            <a:picLocks noChangeAspect="1"/>
          </p:cNvPicPr>
          <p:nvPr/>
        </p:nvPicPr>
        <p:blipFill>
          <a:blip r:embed="rId2"/>
          <a:stretch>
            <a:fillRect/>
          </a:stretch>
        </p:blipFill>
        <p:spPr>
          <a:xfrm>
            <a:off x="381000" y="533400"/>
            <a:ext cx="3760788" cy="5867400"/>
          </a:xfrm>
          <a:prstGeom prst="rect">
            <a:avLst/>
          </a:prstGeom>
          <a:noFill/>
          <a:ln w="9525" cap="flat" cmpd="sng">
            <a:solidFill>
              <a:schemeClr val="bg2"/>
            </a:solidFill>
            <a:prstDash val="solid"/>
            <a:miter/>
            <a:headEnd type="none" w="med" len="med"/>
            <a:tailEnd type="none" w="med" len="med"/>
          </a:ln>
        </p:spPr>
      </p:pic>
      <p:pic>
        <p:nvPicPr>
          <p:cNvPr id="2" name="Picture 6" descr="040618180731tufeixu02"/>
          <p:cNvPicPr>
            <a:picLocks noChangeAspect="1"/>
          </p:cNvPicPr>
          <p:nvPr/>
        </p:nvPicPr>
        <p:blipFill>
          <a:blip r:embed="rId3"/>
          <a:stretch>
            <a:fillRect/>
          </a:stretch>
        </p:blipFill>
        <p:spPr>
          <a:xfrm>
            <a:off x="4476750" y="533400"/>
            <a:ext cx="4286250" cy="2857500"/>
          </a:xfrm>
          <a:prstGeom prst="rect">
            <a:avLst/>
          </a:prstGeom>
          <a:noFill/>
          <a:ln w="9525" cap="flat" cmpd="sng">
            <a:solidFill>
              <a:schemeClr val="bg2"/>
            </a:solidFill>
            <a:prstDash val="solid"/>
            <a:miter/>
            <a:headEnd type="none" w="med" len="med"/>
            <a:tailEnd type="none" w="med" len="med"/>
          </a:ln>
        </p:spPr>
      </p:pic>
    </p:spTree>
    <p:extLst>
      <p:ext uri="{BB962C8B-B14F-4D97-AF65-F5344CB8AC3E}">
        <p14:creationId xmlns:p14="http://schemas.microsoft.com/office/powerpoint/2010/main" val="3671771008"/>
      </p:ext>
    </p:extLst>
  </p:cSld>
  <p:clrMapOvr>
    <a:masterClrMapping/>
  </p:clrMapOvr>
  <p:transition>
    <p:zo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zgwj03328_50yearse5023"/>
          <p:cNvPicPr>
            <a:picLocks noGrp="1" noChangeAspect="1"/>
          </p:cNvPicPr>
          <p:nvPr>
            <p:ph idx="4294967295"/>
          </p:nvPr>
        </p:nvPicPr>
        <p:blipFill>
          <a:blip r:embed="rId2"/>
          <a:stretch>
            <a:fillRect/>
          </a:stretch>
        </p:blipFill>
        <p:spPr>
          <a:xfrm>
            <a:off x="0" y="642938"/>
            <a:ext cx="5003800" cy="5643562"/>
          </a:xfrm>
          <a:prstGeom prst="rect">
            <a:avLst/>
          </a:prstGeom>
          <a:noFill/>
          <a:ln w="9525">
            <a:noFill/>
          </a:ln>
        </p:spPr>
      </p:pic>
      <p:pic>
        <p:nvPicPr>
          <p:cNvPr id="13315" name="Picture 4" descr="抗议美国"/>
          <p:cNvPicPr>
            <a:picLocks noChangeAspect="1"/>
          </p:cNvPicPr>
          <p:nvPr/>
        </p:nvPicPr>
        <p:blipFill>
          <a:blip r:embed="rId3"/>
          <a:stretch>
            <a:fillRect/>
          </a:stretch>
        </p:blipFill>
        <p:spPr>
          <a:xfrm>
            <a:off x="4946650" y="571500"/>
            <a:ext cx="4197350" cy="5715000"/>
          </a:xfrm>
          <a:prstGeom prst="rect">
            <a:avLst/>
          </a:prstGeom>
          <a:noFill/>
          <a:ln w="9525">
            <a:noFill/>
          </a:ln>
        </p:spPr>
      </p:pic>
    </p:spTree>
    <p:extLst>
      <p:ext uri="{BB962C8B-B14F-4D97-AF65-F5344CB8AC3E}">
        <p14:creationId xmlns:p14="http://schemas.microsoft.com/office/powerpoint/2010/main" val="224163378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idx="4294967295"/>
          </p:nvPr>
        </p:nvSpPr>
        <p:spPr>
          <a:xfrm>
            <a:off x="2133600" y="260350"/>
            <a:ext cx="7010400" cy="955675"/>
          </a:xfrm>
          <a:prstGeom prst="rect">
            <a:avLst/>
          </a:prstGeom>
          <a:noFill/>
          <a:ln w="9525">
            <a:noFill/>
          </a:ln>
        </p:spPr>
        <p:txBody>
          <a:bodyPr lIns="0" rIns="0" bIns="0" anchor="b"/>
          <a:lstStyle/>
          <a:p>
            <a:r>
              <a:rPr lang="zh-CN" altLang="en-US" dirty="0"/>
              <a:t>我们并不孤独</a:t>
            </a:r>
          </a:p>
        </p:txBody>
      </p:sp>
      <p:grpSp>
        <p:nvGrpSpPr>
          <p:cNvPr id="2" name="Group 7"/>
          <p:cNvGrpSpPr/>
          <p:nvPr/>
        </p:nvGrpSpPr>
        <p:grpSpPr>
          <a:xfrm>
            <a:off x="1042988" y="1341438"/>
            <a:ext cx="6985000" cy="4654550"/>
            <a:chOff x="748" y="935"/>
            <a:chExt cx="4400" cy="2932"/>
          </a:xfrm>
        </p:grpSpPr>
        <p:pic>
          <p:nvPicPr>
            <p:cNvPr id="14346" name="Picture 4" descr="意大利抗议者抗议北约轰炸"/>
            <p:cNvPicPr>
              <a:picLocks noChangeAspect="1"/>
            </p:cNvPicPr>
            <p:nvPr/>
          </p:nvPicPr>
          <p:blipFill>
            <a:blip r:embed="rId3"/>
            <a:stretch>
              <a:fillRect/>
            </a:stretch>
          </p:blipFill>
          <p:spPr>
            <a:xfrm>
              <a:off x="748" y="935"/>
              <a:ext cx="4400" cy="2932"/>
            </a:xfrm>
            <a:prstGeom prst="rect">
              <a:avLst/>
            </a:prstGeom>
            <a:noFill/>
            <a:ln w="9525">
              <a:noFill/>
            </a:ln>
          </p:spPr>
        </p:pic>
        <p:sp>
          <p:nvSpPr>
            <p:cNvPr id="14347" name="Text Box 6"/>
            <p:cNvSpPr txBox="1"/>
            <p:nvPr/>
          </p:nvSpPr>
          <p:spPr>
            <a:xfrm>
              <a:off x="1383" y="1026"/>
              <a:ext cx="1179" cy="327"/>
            </a:xfrm>
            <a:prstGeom prst="rect">
              <a:avLst/>
            </a:prstGeom>
            <a:solidFill>
              <a:schemeClr val="accent1"/>
            </a:solidFill>
            <a:ln w="9525">
              <a:noFill/>
            </a:ln>
          </p:spPr>
          <p:txBody>
            <a:bodyPr>
              <a:spAutoFit/>
            </a:bodyPr>
            <a:lstStyle/>
            <a:p>
              <a:pPr eaLnBrk="1" hangingPunct="1">
                <a:spcBef>
                  <a:spcPct val="50000"/>
                </a:spcBef>
              </a:pPr>
              <a:r>
                <a:rPr lang="zh-CN" altLang="en-US" sz="2800" b="1" dirty="0">
                  <a:solidFill>
                    <a:schemeClr val="bg2"/>
                  </a:solidFill>
                  <a:latin typeface="Times New Roman" panose="02020603050405020304" pitchFamily="18" charset="0"/>
                </a:rPr>
                <a:t>在意大利</a:t>
              </a:r>
            </a:p>
          </p:txBody>
        </p:sp>
      </p:grpSp>
      <p:grpSp>
        <p:nvGrpSpPr>
          <p:cNvPr id="3" name="Group 12"/>
          <p:cNvGrpSpPr/>
          <p:nvPr/>
        </p:nvGrpSpPr>
        <p:grpSpPr>
          <a:xfrm>
            <a:off x="1042988" y="1412875"/>
            <a:ext cx="7272337" cy="4687888"/>
            <a:chOff x="295" y="1162"/>
            <a:chExt cx="4581" cy="2953"/>
          </a:xfrm>
        </p:grpSpPr>
        <p:pic>
          <p:nvPicPr>
            <p:cNvPr id="14344" name="Picture 10" descr="厄瓜多尔抗议北约轰炸"/>
            <p:cNvPicPr>
              <a:picLocks noChangeAspect="1"/>
            </p:cNvPicPr>
            <p:nvPr/>
          </p:nvPicPr>
          <p:blipFill>
            <a:blip r:embed="rId4"/>
            <a:stretch>
              <a:fillRect/>
            </a:stretch>
          </p:blipFill>
          <p:spPr>
            <a:xfrm>
              <a:off x="295" y="1162"/>
              <a:ext cx="4581" cy="2953"/>
            </a:xfrm>
            <a:prstGeom prst="rect">
              <a:avLst/>
            </a:prstGeom>
            <a:noFill/>
            <a:ln w="9525">
              <a:noFill/>
            </a:ln>
          </p:spPr>
        </p:pic>
        <p:sp>
          <p:nvSpPr>
            <p:cNvPr id="14345" name="Text Box 11"/>
            <p:cNvSpPr txBox="1"/>
            <p:nvPr/>
          </p:nvSpPr>
          <p:spPr>
            <a:xfrm>
              <a:off x="340" y="1253"/>
              <a:ext cx="1270" cy="327"/>
            </a:xfrm>
            <a:prstGeom prst="rect">
              <a:avLst/>
            </a:prstGeom>
            <a:solidFill>
              <a:schemeClr val="accent1"/>
            </a:solidFill>
            <a:ln w="9525">
              <a:noFill/>
            </a:ln>
          </p:spPr>
          <p:txBody>
            <a:bodyPr>
              <a:spAutoFit/>
            </a:bodyPr>
            <a:lstStyle/>
            <a:p>
              <a:pPr eaLnBrk="1" hangingPunct="1">
                <a:spcBef>
                  <a:spcPct val="50000"/>
                </a:spcBef>
              </a:pPr>
              <a:r>
                <a:rPr lang="zh-CN" altLang="en-US" sz="2800" b="1" dirty="0">
                  <a:solidFill>
                    <a:schemeClr val="bg2"/>
                  </a:solidFill>
                  <a:latin typeface="Times New Roman" panose="02020603050405020304" pitchFamily="18" charset="0"/>
                </a:rPr>
                <a:t>在厄瓜多尔</a:t>
              </a:r>
              <a:r>
                <a:rPr lang="zh-CN" altLang="en-US" sz="2400" dirty="0">
                  <a:latin typeface="Times New Roman" panose="02020603050405020304" pitchFamily="18" charset="0"/>
                </a:rPr>
                <a:t> </a:t>
              </a:r>
            </a:p>
          </p:txBody>
        </p:sp>
      </p:grpSp>
      <p:grpSp>
        <p:nvGrpSpPr>
          <p:cNvPr id="4" name="Group 9"/>
          <p:cNvGrpSpPr/>
          <p:nvPr/>
        </p:nvGrpSpPr>
        <p:grpSpPr>
          <a:xfrm>
            <a:off x="1042988" y="1125538"/>
            <a:ext cx="7272337" cy="5184775"/>
            <a:chOff x="884" y="935"/>
            <a:chExt cx="4377" cy="3147"/>
          </a:xfrm>
        </p:grpSpPr>
        <p:pic>
          <p:nvPicPr>
            <p:cNvPr id="14342" name="Picture 5" descr="柏林抗议轰炸"/>
            <p:cNvPicPr>
              <a:picLocks noChangeAspect="1"/>
            </p:cNvPicPr>
            <p:nvPr/>
          </p:nvPicPr>
          <p:blipFill>
            <a:blip r:embed="rId5"/>
            <a:stretch>
              <a:fillRect/>
            </a:stretch>
          </p:blipFill>
          <p:spPr>
            <a:xfrm>
              <a:off x="884" y="935"/>
              <a:ext cx="4377" cy="3147"/>
            </a:xfrm>
            <a:prstGeom prst="rect">
              <a:avLst/>
            </a:prstGeom>
            <a:noFill/>
            <a:ln w="9525">
              <a:noFill/>
            </a:ln>
          </p:spPr>
        </p:pic>
        <p:sp>
          <p:nvSpPr>
            <p:cNvPr id="14343" name="Text Box 8"/>
            <p:cNvSpPr txBox="1"/>
            <p:nvPr/>
          </p:nvSpPr>
          <p:spPr>
            <a:xfrm>
              <a:off x="2245" y="1071"/>
              <a:ext cx="862" cy="315"/>
            </a:xfrm>
            <a:prstGeom prst="rect">
              <a:avLst/>
            </a:prstGeom>
            <a:solidFill>
              <a:schemeClr val="accent1"/>
            </a:solidFill>
            <a:ln w="9525">
              <a:noFill/>
            </a:ln>
          </p:spPr>
          <p:txBody>
            <a:bodyPr>
              <a:spAutoFit/>
            </a:bodyPr>
            <a:lstStyle/>
            <a:p>
              <a:pPr eaLnBrk="1" hangingPunct="1">
                <a:spcBef>
                  <a:spcPct val="50000"/>
                </a:spcBef>
              </a:pPr>
              <a:r>
                <a:rPr lang="zh-CN" altLang="en-US" sz="2800" b="1" dirty="0">
                  <a:solidFill>
                    <a:schemeClr val="bg2"/>
                  </a:solidFill>
                  <a:latin typeface="Times New Roman" panose="02020603050405020304" pitchFamily="18" charset="0"/>
                </a:rPr>
                <a:t>在柏林</a:t>
              </a:r>
            </a:p>
          </p:txBody>
        </p:sp>
      </p:grpSp>
    </p:spTree>
    <p:extLst>
      <p:ext uri="{BB962C8B-B14F-4D97-AF65-F5344CB8AC3E}">
        <p14:creationId xmlns:p14="http://schemas.microsoft.com/office/powerpoint/2010/main" val="200492628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伊拉克战争"/>
          <p:cNvPicPr>
            <a:picLocks noChangeAspect="1"/>
          </p:cNvPicPr>
          <p:nvPr/>
        </p:nvPicPr>
        <p:blipFill>
          <a:blip r:embed="rId2"/>
          <a:stretch>
            <a:fillRect/>
          </a:stretch>
        </p:blipFill>
        <p:spPr>
          <a:xfrm>
            <a:off x="1258888" y="1341438"/>
            <a:ext cx="7451725" cy="4981575"/>
          </a:xfrm>
          <a:prstGeom prst="rect">
            <a:avLst/>
          </a:prstGeom>
          <a:noFill/>
          <a:ln w="9525">
            <a:noFill/>
          </a:ln>
        </p:spPr>
      </p:pic>
      <p:sp>
        <p:nvSpPr>
          <p:cNvPr id="16387" name="Rectangle 2"/>
          <p:cNvSpPr>
            <a:spLocks noGrp="1"/>
          </p:cNvSpPr>
          <p:nvPr>
            <p:ph type="title" idx="4294967295"/>
          </p:nvPr>
        </p:nvSpPr>
        <p:spPr>
          <a:xfrm>
            <a:off x="2735263" y="476250"/>
            <a:ext cx="6408737" cy="792163"/>
          </a:xfrm>
          <a:prstGeom prst="rect">
            <a:avLst/>
          </a:prstGeom>
          <a:noFill/>
          <a:ln w="9525">
            <a:noFill/>
          </a:ln>
        </p:spPr>
        <p:txBody>
          <a:bodyPr lIns="0" rIns="0" bIns="0" anchor="b"/>
          <a:lstStyle/>
          <a:p>
            <a:r>
              <a:rPr lang="en-US" altLang="zh-CN" sz="3900" dirty="0">
                <a:solidFill>
                  <a:schemeClr val="tx1"/>
                </a:solidFill>
                <a:latin typeface="宋体" panose="02010600030101010101" pitchFamily="2" charset="-122"/>
                <a:ea typeface="宋体" panose="02010600030101010101" pitchFamily="2" charset="-122"/>
              </a:rPr>
              <a:t>2003    </a:t>
            </a:r>
            <a:r>
              <a:rPr lang="zh-CN" altLang="en-US" sz="3900" dirty="0">
                <a:solidFill>
                  <a:schemeClr val="tx1"/>
                </a:solidFill>
                <a:latin typeface="宋体" panose="02010600030101010101" pitchFamily="2" charset="-122"/>
                <a:ea typeface="宋体" panose="02010600030101010101" pitchFamily="2" charset="-122"/>
              </a:rPr>
              <a:t>伊拉克战争 </a:t>
            </a:r>
          </a:p>
        </p:txBody>
      </p:sp>
    </p:spTree>
    <p:extLst>
      <p:ext uri="{BB962C8B-B14F-4D97-AF65-F5344CB8AC3E}">
        <p14:creationId xmlns:p14="http://schemas.microsoft.com/office/powerpoint/2010/main" val="3473051531"/>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影响伊拉克战争进程的10大人物"/>
          <p:cNvPicPr>
            <a:picLocks noChangeAspect="1"/>
          </p:cNvPicPr>
          <p:nvPr/>
        </p:nvPicPr>
        <p:blipFill>
          <a:blip r:embed="rId2"/>
          <a:stretch>
            <a:fillRect/>
          </a:stretch>
        </p:blipFill>
        <p:spPr>
          <a:xfrm>
            <a:off x="1357313" y="692150"/>
            <a:ext cx="5286375" cy="5665788"/>
          </a:xfrm>
          <a:prstGeom prst="rect">
            <a:avLst/>
          </a:prstGeom>
          <a:noFill/>
          <a:ln w="9525">
            <a:noFill/>
          </a:ln>
        </p:spPr>
      </p:pic>
      <p:sp>
        <p:nvSpPr>
          <p:cNvPr id="17411" name="Text Box 5"/>
          <p:cNvSpPr txBox="1"/>
          <p:nvPr/>
        </p:nvSpPr>
        <p:spPr>
          <a:xfrm>
            <a:off x="6727825" y="1268413"/>
            <a:ext cx="1416050" cy="3600450"/>
          </a:xfrm>
          <a:prstGeom prst="rect">
            <a:avLst/>
          </a:prstGeom>
          <a:noFill/>
          <a:ln w="9525">
            <a:noFill/>
          </a:ln>
        </p:spPr>
        <p:txBody>
          <a:bodyPr vert="eaVert">
            <a:spAutoFit/>
          </a:bodyPr>
          <a:lstStyle/>
          <a:p>
            <a:pPr eaLnBrk="1" hangingPunct="1">
              <a:spcBef>
                <a:spcPct val="50000"/>
              </a:spcBef>
            </a:pPr>
            <a:r>
              <a:rPr lang="zh-CN" altLang="en-US" sz="4000" b="1" dirty="0">
                <a:solidFill>
                  <a:schemeClr val="tx2"/>
                </a:solidFill>
                <a:latin typeface="Times New Roman" panose="02020603050405020304" pitchFamily="18" charset="0"/>
              </a:rPr>
              <a:t>成者王侯败者寇</a:t>
            </a:r>
            <a:br>
              <a:rPr lang="zh-CN" altLang="en-US" sz="4000" b="1" dirty="0">
                <a:solidFill>
                  <a:schemeClr val="tx2"/>
                </a:solidFill>
                <a:latin typeface="Times New Roman" panose="02020603050405020304" pitchFamily="18" charset="0"/>
              </a:rPr>
            </a:br>
            <a:r>
              <a:rPr lang="zh-CN" altLang="en-US" sz="4000" b="1" dirty="0">
                <a:solidFill>
                  <a:schemeClr val="tx2"/>
                </a:solidFill>
                <a:latin typeface="Times New Roman" panose="02020603050405020304" pitchFamily="18" charset="0"/>
              </a:rPr>
              <a:t>几家欢喜几家愁</a:t>
            </a:r>
          </a:p>
        </p:txBody>
      </p:sp>
    </p:spTree>
    <p:extLst>
      <p:ext uri="{BB962C8B-B14F-4D97-AF65-F5344CB8AC3E}">
        <p14:creationId xmlns:p14="http://schemas.microsoft.com/office/powerpoint/2010/main" val="1994790294"/>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027" name="组合 11265"/>
          <p:cNvGrpSpPr/>
          <p:nvPr/>
        </p:nvGrpSpPr>
        <p:grpSpPr bwMode="auto">
          <a:xfrm>
            <a:off x="900113" y="4508500"/>
            <a:ext cx="7745412" cy="2089150"/>
            <a:chOff x="0" y="0"/>
            <a:chExt cx="4879" cy="1316"/>
          </a:xfrm>
        </p:grpSpPr>
        <p:grpSp>
          <p:nvGrpSpPr>
            <p:cNvPr id="1046" name="组合 11266"/>
            <p:cNvGrpSpPr/>
            <p:nvPr/>
          </p:nvGrpSpPr>
          <p:grpSpPr bwMode="auto">
            <a:xfrm>
              <a:off x="117" y="64"/>
              <a:ext cx="4661" cy="1252"/>
              <a:chOff x="0" y="0"/>
              <a:chExt cx="4661" cy="1252"/>
            </a:xfrm>
          </p:grpSpPr>
          <p:sp>
            <p:nvSpPr>
              <p:cNvPr id="1049" name="流程图: 摘录 11267"/>
              <p:cNvSpPr>
                <a:spLocks noChangeArrowheads="1"/>
              </p:cNvSpPr>
              <p:nvPr/>
            </p:nvSpPr>
            <p:spPr bwMode="auto">
              <a:xfrm>
                <a:off x="2105" y="798"/>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ln>
            </p:spPr>
            <p:txBody>
              <a:bodyPr/>
              <a:lstStyle/>
              <a:p>
                <a:endParaRPr lang="zh-CN" altLang="en-US"/>
              </a:p>
            </p:txBody>
          </p:sp>
          <p:sp>
            <p:nvSpPr>
              <p:cNvPr id="1050" name="立方体 11268"/>
              <p:cNvSpPr>
                <a:spLocks noChangeArrowheads="1"/>
              </p:cNvSpPr>
              <p:nvPr/>
            </p:nvSpPr>
            <p:spPr bwMode="auto">
              <a:xfrm rot="-760466">
                <a:off x="0" y="503"/>
                <a:ext cx="2448" cy="544"/>
              </a:xfrm>
              <a:prstGeom prst="cube">
                <a:avLst>
                  <a:gd name="adj" fmla="val 25000"/>
                </a:avLst>
              </a:prstGeom>
              <a:gradFill rotWithShape="1">
                <a:gsLst>
                  <a:gs pos="0">
                    <a:schemeClr val="accent2"/>
                  </a:gs>
                  <a:gs pos="100000">
                    <a:srgbClr val="181847"/>
                  </a:gs>
                </a:gsLst>
                <a:lin ang="5400000" scaled="1"/>
              </a:gradFill>
              <a:ln w="9525">
                <a:solidFill>
                  <a:schemeClr val="tx1"/>
                </a:solidFill>
                <a:miter lim="800000"/>
              </a:ln>
            </p:spPr>
            <p:txBody>
              <a:bodyPr/>
              <a:lstStyle/>
              <a:p>
                <a:endParaRPr lang="zh-CN" altLang="en-US"/>
              </a:p>
            </p:txBody>
          </p:sp>
          <p:sp>
            <p:nvSpPr>
              <p:cNvPr id="1051" name="立方体 11269"/>
              <p:cNvSpPr>
                <a:spLocks noChangeArrowheads="1"/>
              </p:cNvSpPr>
              <p:nvPr/>
            </p:nvSpPr>
            <p:spPr bwMode="auto">
              <a:xfrm rot="-760466">
                <a:off x="2257" y="0"/>
                <a:ext cx="2404" cy="544"/>
              </a:xfrm>
              <a:prstGeom prst="cube">
                <a:avLst>
                  <a:gd name="adj" fmla="val 25000"/>
                </a:avLst>
              </a:prstGeom>
              <a:solidFill>
                <a:srgbClr val="CC3300"/>
              </a:solidFill>
              <a:ln w="9525">
                <a:solidFill>
                  <a:schemeClr val="tx1"/>
                </a:solidFill>
                <a:miter lim="800000"/>
              </a:ln>
            </p:spPr>
            <p:txBody>
              <a:bodyPr/>
              <a:lstStyle/>
              <a:p>
                <a:endParaRPr lang="zh-CN" altLang="en-US"/>
              </a:p>
            </p:txBody>
          </p:sp>
        </p:grpSp>
        <p:sp>
          <p:nvSpPr>
            <p:cNvPr id="1047" name="流程图: 直接访问存储器 11270"/>
            <p:cNvSpPr>
              <a:spLocks noChangeArrowheads="1"/>
            </p:cNvSpPr>
            <p:nvPr/>
          </p:nvSpPr>
          <p:spPr bwMode="auto">
            <a:xfrm rot="-6148246">
              <a:off x="1102" y="-512"/>
              <a:ext cx="136" cy="2339"/>
            </a:xfrm>
            <a:prstGeom prst="flowChartMagneticDrum">
              <a:avLst/>
            </a:prstGeom>
            <a:solidFill>
              <a:schemeClr val="accent1"/>
            </a:solidFill>
            <a:ln w="9525">
              <a:solidFill>
                <a:schemeClr val="tx1"/>
              </a:solidFill>
              <a:round/>
            </a:ln>
          </p:spPr>
          <p:txBody>
            <a:bodyPr/>
            <a:lstStyle/>
            <a:p>
              <a:endParaRPr lang="zh-CN" altLang="en-US"/>
            </a:p>
          </p:txBody>
        </p:sp>
        <p:sp>
          <p:nvSpPr>
            <p:cNvPr id="1048" name="流程图: 直接访问存储器 11271"/>
            <p:cNvSpPr>
              <a:spLocks noChangeArrowheads="1"/>
            </p:cNvSpPr>
            <p:nvPr/>
          </p:nvSpPr>
          <p:spPr bwMode="auto">
            <a:xfrm rot="-6162323">
              <a:off x="3636" y="-1101"/>
              <a:ext cx="137" cy="2339"/>
            </a:xfrm>
            <a:prstGeom prst="flowChartMagneticDrum">
              <a:avLst/>
            </a:prstGeom>
            <a:solidFill>
              <a:schemeClr val="accent1"/>
            </a:solidFill>
            <a:ln w="9525">
              <a:solidFill>
                <a:schemeClr val="tx1"/>
              </a:solidFill>
              <a:round/>
            </a:ln>
          </p:spPr>
          <p:txBody>
            <a:bodyPr/>
            <a:lstStyle/>
            <a:p>
              <a:endParaRPr lang="zh-CN" altLang="en-US"/>
            </a:p>
          </p:txBody>
        </p:sp>
      </p:grpSp>
      <p:sp>
        <p:nvSpPr>
          <p:cNvPr id="1028" name="文本框 11272"/>
          <p:cNvSpPr txBox="1">
            <a:spLocks noChangeArrowheads="1"/>
          </p:cNvSpPr>
          <p:nvPr/>
        </p:nvSpPr>
        <p:spPr bwMode="auto">
          <a:xfrm rot="-682570">
            <a:off x="1300163" y="5713413"/>
            <a:ext cx="3044825"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solidFill>
                  <a:schemeClr val="bg1"/>
                </a:solidFill>
                <a:latin typeface="华文行楷" pitchFamily="2" charset="-122"/>
                <a:ea typeface="华文行楷" pitchFamily="2" charset="-122"/>
              </a:rPr>
              <a:t>一        超</a:t>
            </a:r>
          </a:p>
        </p:txBody>
      </p:sp>
      <p:sp>
        <p:nvSpPr>
          <p:cNvPr id="11274" name="文本框 11273"/>
          <p:cNvSpPr txBox="1">
            <a:spLocks noChangeArrowheads="1"/>
          </p:cNvSpPr>
          <p:nvPr/>
        </p:nvSpPr>
        <p:spPr bwMode="auto">
          <a:xfrm rot="-831594">
            <a:off x="5111750" y="4799013"/>
            <a:ext cx="2990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600" b="1">
                <a:solidFill>
                  <a:schemeClr val="bg1"/>
                </a:solidFill>
                <a:latin typeface="华文行楷" pitchFamily="2" charset="-122"/>
                <a:ea typeface="华文行楷" pitchFamily="2" charset="-122"/>
              </a:rPr>
              <a:t>多        强</a:t>
            </a:r>
          </a:p>
        </p:txBody>
      </p:sp>
      <p:grpSp>
        <p:nvGrpSpPr>
          <p:cNvPr id="1030" name="组合 11274"/>
          <p:cNvGrpSpPr/>
          <p:nvPr/>
        </p:nvGrpSpPr>
        <p:grpSpPr bwMode="auto">
          <a:xfrm>
            <a:off x="457200" y="1981200"/>
            <a:ext cx="3814763" cy="3816350"/>
            <a:chOff x="0" y="0"/>
            <a:chExt cx="2403" cy="2404"/>
          </a:xfrm>
        </p:grpSpPr>
        <p:graphicFrame>
          <p:nvGraphicFramePr>
            <p:cNvPr id="1026" name="对象 11275"/>
            <p:cNvGraphicFramePr>
              <a:graphicFrameLocks noChangeAspect="1"/>
            </p:cNvGraphicFramePr>
            <p:nvPr/>
          </p:nvGraphicFramePr>
          <p:xfrm>
            <a:off x="0" y="0"/>
            <a:ext cx="2403" cy="2404"/>
          </p:xfrm>
          <a:graphic>
            <a:graphicData uri="http://schemas.openxmlformats.org/presentationml/2006/ole">
              <mc:AlternateContent xmlns:mc="http://schemas.openxmlformats.org/markup-compatibility/2006">
                <mc:Choice xmlns:v="urn:schemas-microsoft-com:vml" Requires="v">
                  <p:oleObj spid="_x0000_s1027" r:id="rId3" imgW="1844040" imgH="1844040" progId="">
                    <p:embed/>
                  </p:oleObj>
                </mc:Choice>
                <mc:Fallback>
                  <p:oleObj r:id="rId3" imgW="1844040" imgH="1844040"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403" cy="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45" name="文本框 11276"/>
            <p:cNvSpPr txBox="1">
              <a:spLocks noChangeArrowheads="1"/>
            </p:cNvSpPr>
            <p:nvPr/>
          </p:nvSpPr>
          <p:spPr bwMode="auto">
            <a:xfrm>
              <a:off x="771" y="725"/>
              <a:ext cx="862" cy="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9600" b="1">
                  <a:solidFill>
                    <a:schemeClr val="accent2"/>
                  </a:solidFill>
                </a:rPr>
                <a:t>美</a:t>
              </a:r>
            </a:p>
          </p:txBody>
        </p:sp>
      </p:grpSp>
      <p:grpSp>
        <p:nvGrpSpPr>
          <p:cNvPr id="5" name="组合 11277"/>
          <p:cNvGrpSpPr/>
          <p:nvPr/>
        </p:nvGrpSpPr>
        <p:grpSpPr bwMode="auto">
          <a:xfrm>
            <a:off x="4800600" y="3276600"/>
            <a:ext cx="1511300" cy="1512888"/>
            <a:chOff x="0" y="0"/>
            <a:chExt cx="952" cy="953"/>
          </a:xfrm>
        </p:grpSpPr>
        <p:sp>
          <p:nvSpPr>
            <p:cNvPr id="1043" name="椭圆 11278"/>
            <p:cNvSpPr>
              <a:spLocks noChangeArrowheads="1"/>
            </p:cNvSpPr>
            <p:nvPr/>
          </p:nvSpPr>
          <p:spPr bwMode="auto">
            <a:xfrm>
              <a:off x="0" y="0"/>
              <a:ext cx="952" cy="953"/>
            </a:xfrm>
            <a:prstGeom prst="ellipse">
              <a:avLst/>
            </a:prstGeom>
            <a:gradFill rotWithShape="1">
              <a:gsLst>
                <a:gs pos="0">
                  <a:schemeClr val="accent1"/>
                </a:gs>
                <a:gs pos="100000">
                  <a:srgbClr val="576869"/>
                </a:gs>
              </a:gsLst>
              <a:path path="shape">
                <a:fillToRect l="50000" t="50000" r="50000" b="50000"/>
              </a:path>
            </a:gradFill>
            <a:ln w="9525">
              <a:solidFill>
                <a:schemeClr val="tx1"/>
              </a:solidFill>
              <a:round/>
            </a:ln>
          </p:spPr>
          <p:txBody>
            <a:bodyPr/>
            <a:lstStyle/>
            <a:p>
              <a:endParaRPr lang="zh-CN" altLang="en-US"/>
            </a:p>
          </p:txBody>
        </p:sp>
        <p:sp>
          <p:nvSpPr>
            <p:cNvPr id="1044" name="文本框 11279"/>
            <p:cNvSpPr txBox="1">
              <a:spLocks noChangeArrowheads="1"/>
            </p:cNvSpPr>
            <p:nvPr/>
          </p:nvSpPr>
          <p:spPr bwMode="auto">
            <a:xfrm>
              <a:off x="227" y="227"/>
              <a:ext cx="453"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800" b="1"/>
                <a:t>日</a:t>
              </a:r>
            </a:p>
          </p:txBody>
        </p:sp>
      </p:grpSp>
      <p:grpSp>
        <p:nvGrpSpPr>
          <p:cNvPr id="6" name="组合 11280"/>
          <p:cNvGrpSpPr/>
          <p:nvPr/>
        </p:nvGrpSpPr>
        <p:grpSpPr bwMode="auto">
          <a:xfrm>
            <a:off x="7272338" y="2514600"/>
            <a:ext cx="1871662" cy="1873250"/>
            <a:chOff x="0" y="0"/>
            <a:chExt cx="1179" cy="1180"/>
          </a:xfrm>
        </p:grpSpPr>
        <p:sp>
          <p:nvSpPr>
            <p:cNvPr id="1041" name="椭圆 11281"/>
            <p:cNvSpPr>
              <a:spLocks noChangeArrowheads="1"/>
            </p:cNvSpPr>
            <p:nvPr/>
          </p:nvSpPr>
          <p:spPr bwMode="auto">
            <a:xfrm>
              <a:off x="0" y="0"/>
              <a:ext cx="1179" cy="118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ln>
          </p:spPr>
          <p:txBody>
            <a:bodyPr/>
            <a:lstStyle/>
            <a:p>
              <a:endParaRPr lang="zh-CN" altLang="en-US"/>
            </a:p>
          </p:txBody>
        </p:sp>
        <p:sp>
          <p:nvSpPr>
            <p:cNvPr id="1042" name="文本框 11282"/>
            <p:cNvSpPr txBox="1">
              <a:spLocks noChangeArrowheads="1"/>
            </p:cNvSpPr>
            <p:nvPr/>
          </p:nvSpPr>
          <p:spPr bwMode="auto">
            <a:xfrm>
              <a:off x="318" y="227"/>
              <a:ext cx="771"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000" b="1">
                  <a:solidFill>
                    <a:schemeClr val="bg1"/>
                  </a:solidFill>
                </a:rPr>
                <a:t>中</a:t>
              </a:r>
            </a:p>
          </p:txBody>
        </p:sp>
      </p:grpSp>
      <p:grpSp>
        <p:nvGrpSpPr>
          <p:cNvPr id="7" name="组合 11283"/>
          <p:cNvGrpSpPr/>
          <p:nvPr/>
        </p:nvGrpSpPr>
        <p:grpSpPr bwMode="auto">
          <a:xfrm>
            <a:off x="5791200" y="2895600"/>
            <a:ext cx="1728788" cy="1655763"/>
            <a:chOff x="0" y="0"/>
            <a:chExt cx="1089" cy="1043"/>
          </a:xfrm>
        </p:grpSpPr>
        <p:sp>
          <p:nvSpPr>
            <p:cNvPr id="1039" name="椭圆 11284"/>
            <p:cNvSpPr>
              <a:spLocks noChangeArrowheads="1"/>
            </p:cNvSpPr>
            <p:nvPr/>
          </p:nvSpPr>
          <p:spPr bwMode="auto">
            <a:xfrm>
              <a:off x="0" y="0"/>
              <a:ext cx="1089" cy="1043"/>
            </a:xfrm>
            <a:prstGeom prst="ellipse">
              <a:avLst/>
            </a:prstGeom>
            <a:gradFill rotWithShape="1">
              <a:gsLst>
                <a:gs pos="0">
                  <a:schemeClr val="accent2"/>
                </a:gs>
                <a:gs pos="100000">
                  <a:srgbClr val="181847"/>
                </a:gs>
              </a:gsLst>
              <a:path path="shape">
                <a:fillToRect l="50000" t="50000" r="50000" b="50000"/>
              </a:path>
            </a:gradFill>
            <a:ln w="9525">
              <a:solidFill>
                <a:schemeClr val="tx1"/>
              </a:solidFill>
              <a:round/>
            </a:ln>
          </p:spPr>
          <p:txBody>
            <a:bodyPr/>
            <a:lstStyle/>
            <a:p>
              <a:endParaRPr lang="zh-CN" altLang="en-US"/>
            </a:p>
          </p:txBody>
        </p:sp>
        <p:sp>
          <p:nvSpPr>
            <p:cNvPr id="1040" name="文本框 11285"/>
            <p:cNvSpPr txBox="1">
              <a:spLocks noChangeArrowheads="1"/>
            </p:cNvSpPr>
            <p:nvPr/>
          </p:nvSpPr>
          <p:spPr bwMode="auto">
            <a:xfrm>
              <a:off x="272" y="227"/>
              <a:ext cx="635"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800" b="1">
                  <a:solidFill>
                    <a:schemeClr val="bg1"/>
                  </a:solidFill>
                </a:rPr>
                <a:t>俄</a:t>
              </a:r>
            </a:p>
          </p:txBody>
        </p:sp>
      </p:grpSp>
      <p:grpSp>
        <p:nvGrpSpPr>
          <p:cNvPr id="8" name="组合 11286"/>
          <p:cNvGrpSpPr/>
          <p:nvPr/>
        </p:nvGrpSpPr>
        <p:grpSpPr bwMode="auto">
          <a:xfrm>
            <a:off x="6400800" y="1371600"/>
            <a:ext cx="1728788" cy="1728788"/>
            <a:chOff x="0" y="0"/>
            <a:chExt cx="1089" cy="1089"/>
          </a:xfrm>
        </p:grpSpPr>
        <p:sp>
          <p:nvSpPr>
            <p:cNvPr id="1037" name="椭圆 11287"/>
            <p:cNvSpPr>
              <a:spLocks noChangeArrowheads="1"/>
            </p:cNvSpPr>
            <p:nvPr/>
          </p:nvSpPr>
          <p:spPr bwMode="auto">
            <a:xfrm>
              <a:off x="0" y="0"/>
              <a:ext cx="1089" cy="1089"/>
            </a:xfrm>
            <a:prstGeom prst="ellipse">
              <a:avLst/>
            </a:prstGeom>
            <a:gradFill rotWithShape="1">
              <a:gsLst>
                <a:gs pos="0">
                  <a:srgbClr val="33CC33"/>
                </a:gs>
                <a:gs pos="100000">
                  <a:srgbClr val="185E18"/>
                </a:gs>
              </a:gsLst>
              <a:path path="shape">
                <a:fillToRect l="50000" t="50000" r="50000" b="50000"/>
              </a:path>
            </a:gradFill>
            <a:ln w="9525">
              <a:solidFill>
                <a:schemeClr val="tx1"/>
              </a:solidFill>
              <a:round/>
            </a:ln>
          </p:spPr>
          <p:txBody>
            <a:bodyPr/>
            <a:lstStyle/>
            <a:p>
              <a:endParaRPr lang="zh-CN" altLang="en-US"/>
            </a:p>
          </p:txBody>
        </p:sp>
        <p:sp>
          <p:nvSpPr>
            <p:cNvPr id="1038" name="文本框 11288"/>
            <p:cNvSpPr txBox="1">
              <a:spLocks noChangeArrowheads="1"/>
            </p:cNvSpPr>
            <p:nvPr/>
          </p:nvSpPr>
          <p:spPr bwMode="auto">
            <a:xfrm>
              <a:off x="181" y="318"/>
              <a:ext cx="771"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4000" b="1">
                  <a:solidFill>
                    <a:srgbClr val="FF3300"/>
                  </a:solidFill>
                </a:rPr>
                <a:t>欧盟</a:t>
              </a:r>
            </a:p>
          </p:txBody>
        </p:sp>
      </p:grpSp>
      <p:sp>
        <p:nvSpPr>
          <p:cNvPr id="11297" name="椭圆 11296"/>
          <p:cNvSpPr>
            <a:spLocks noChangeArrowheads="1"/>
          </p:cNvSpPr>
          <p:nvPr/>
        </p:nvSpPr>
        <p:spPr bwMode="auto">
          <a:xfrm>
            <a:off x="4038600" y="609600"/>
            <a:ext cx="2590800" cy="2819400"/>
          </a:xfrm>
          <a:prstGeom prst="ellipse">
            <a:avLst/>
          </a:prstGeom>
          <a:solidFill>
            <a:srgbClr val="800000"/>
          </a:solidFill>
          <a:ln w="9525">
            <a:solidFill>
              <a:schemeClr val="tx1"/>
            </a:solidFill>
            <a:round/>
          </a:ln>
        </p:spPr>
        <p:txBody>
          <a:bodyPr wrap="none" anchor="ctr"/>
          <a:lstStyle/>
          <a:p>
            <a:pPr algn="ctr"/>
            <a:endParaRPr lang="zh-CN" altLang="en-US" sz="2800" b="1">
              <a:solidFill>
                <a:schemeClr val="bg1"/>
              </a:solidFill>
              <a:ea typeface="黑体" panose="02010609060101010101" pitchFamily="49" charset="-122"/>
            </a:endParaRPr>
          </a:p>
        </p:txBody>
      </p:sp>
      <p:sp>
        <p:nvSpPr>
          <p:cNvPr id="11298" name="文本框 11297"/>
          <p:cNvSpPr txBox="1">
            <a:spLocks noChangeArrowheads="1"/>
          </p:cNvSpPr>
          <p:nvPr/>
        </p:nvSpPr>
        <p:spPr bwMode="auto">
          <a:xfrm>
            <a:off x="4572000" y="1371600"/>
            <a:ext cx="147161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rPr>
              <a:t>发展中国家</a:t>
            </a:r>
          </a:p>
        </p:txBody>
      </p:sp>
      <p:sp>
        <p:nvSpPr>
          <p:cNvPr id="21506" name="矩形 7197"/>
          <p:cNvSpPr/>
          <p:nvPr/>
        </p:nvSpPr>
        <p:spPr>
          <a:xfrm>
            <a:off x="63500" y="85408"/>
            <a:ext cx="4450080" cy="521970"/>
          </a:xfrm>
          <a:prstGeom prst="rect">
            <a:avLst/>
          </a:prstGeom>
          <a:noFill/>
          <a:ln w="9525">
            <a:noFill/>
          </a:ln>
        </p:spPr>
        <p:txBody>
          <a:bodyPr wrap="none">
            <a:spAutoFit/>
          </a:bodyPr>
          <a:lstStyle/>
          <a:p>
            <a:pPr eaLnBrk="1" hangingPunct="1"/>
            <a:r>
              <a:rPr lang="zh-CN" altLang="en-US"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二：世界多极化趋势的发展</a:t>
            </a:r>
            <a:endParaRPr lang="zh-CN" altLang="zh-CN"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Tree>
    <p:extLst>
      <p:ext uri="{BB962C8B-B14F-4D97-AF65-F5344CB8AC3E}">
        <p14:creationId xmlns:p14="http://schemas.microsoft.com/office/powerpoint/2010/main" val="172209949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274">
                                            <p:txEl>
                                              <p:pRg st="0" end="0"/>
                                            </p:txEl>
                                          </p:spTgt>
                                        </p:tgtEl>
                                        <p:attrNameLst>
                                          <p:attrName>style.visibility</p:attrName>
                                        </p:attrNameLst>
                                      </p:cBhvr>
                                      <p:to>
                                        <p:strVal val="visible"/>
                                      </p:to>
                                    </p:set>
                                    <p:anim calcmode="lin" valueType="num">
                                      <p:cBhvr>
                                        <p:cTn id="7" dur="1000" fill="hold"/>
                                        <p:tgtEl>
                                          <p:spTgt spid="11274">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274">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27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childTnLst>
                                </p:cTn>
                              </p:par>
                            </p:childTnLst>
                          </p:cTn>
                        </p:par>
                        <p:par>
                          <p:cTn id="21" fill="hold">
                            <p:stCondLst>
                              <p:cond delay="1000"/>
                            </p:stCondLst>
                            <p:childTnLst>
                              <p:par>
                                <p:cTn id="22" presetID="23" presetClass="entr" presetSubtype="16"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500"/>
                            </p:stCondLst>
                            <p:childTnLst>
                              <p:par>
                                <p:cTn id="27" presetID="23" presetClass="entr" presetSubtype="16"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1297"/>
                                        </p:tgtEl>
                                        <p:attrNameLst>
                                          <p:attrName>style.visibility</p:attrName>
                                        </p:attrNameLst>
                                      </p:cBhvr>
                                      <p:to>
                                        <p:strVal val="visible"/>
                                      </p:to>
                                    </p:set>
                                    <p:animEffect transition="in" filter="blinds(horizontal)">
                                      <p:cBhvr>
                                        <p:cTn id="35" dur="500"/>
                                        <p:tgtEl>
                                          <p:spTgt spid="1129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1298"/>
                                        </p:tgtEl>
                                        <p:attrNameLst>
                                          <p:attrName>style.visibility</p:attrName>
                                        </p:attrNameLst>
                                      </p:cBhvr>
                                      <p:to>
                                        <p:strVal val="visible"/>
                                      </p:to>
                                    </p:set>
                                    <p:animEffect transition="in" filter="blinds(horizontal)">
                                      <p:cBhvr>
                                        <p:cTn id="40" dur="500"/>
                                        <p:tgtEl>
                                          <p:spTgt spid="11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97" grpId="0" bldLvl="0" animBg="1"/>
      <p:bldP spid="112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533400" y="914400"/>
          <a:ext cx="7855024" cy="5048250"/>
        </p:xfrm>
        <a:graphic>
          <a:graphicData uri="http://schemas.openxmlformats.org/drawingml/2006/table">
            <a:tbl>
              <a:tblPr/>
              <a:tblGrid>
                <a:gridCol w="7855024"/>
              </a:tblGrid>
              <a:tr h="5048250">
                <a:tc>
                  <a:txBody>
                    <a:bodyPr/>
                    <a:lstStyle/>
                    <a:p>
                      <a:pPr algn="l">
                        <a:lnSpc>
                          <a:spcPct val="115000"/>
                        </a:lnSpc>
                        <a:spcBef>
                          <a:spcPts val="60"/>
                        </a:spcBef>
                        <a:spcAft>
                          <a:spcPts val="1000"/>
                        </a:spcAft>
                      </a:pPr>
                      <a:r>
                        <a:rPr lang="zh-CN" sz="2800" kern="100" dirty="0" smtClean="0">
                          <a:solidFill>
                            <a:srgbClr val="FF0000"/>
                          </a:solidFill>
                          <a:latin typeface="Calibri" panose="020F0502020204030204"/>
                          <a:ea typeface="微软雅黑" panose="020B0503020204020204" pitchFamily="34" charset="-122"/>
                          <a:cs typeface="微软雅黑" panose="020B0503020204020204" pitchFamily="34" charset="-122"/>
                        </a:rPr>
                        <a:t>苏联</a:t>
                      </a:r>
                      <a:r>
                        <a:rPr lang="zh-CN" sz="2800" kern="100" dirty="0">
                          <a:solidFill>
                            <a:srgbClr val="FF0000"/>
                          </a:solidFill>
                          <a:latin typeface="Calibri" panose="020F0502020204030204"/>
                          <a:ea typeface="微软雅黑" panose="020B0503020204020204" pitchFamily="34" charset="-122"/>
                          <a:cs typeface="微软雅黑" panose="020B0503020204020204" pitchFamily="34" charset="-122"/>
                        </a:rPr>
                        <a:t>解体后，美国成为唯一的</a:t>
                      </a:r>
                      <a:r>
                        <a:rPr lang="en-US" sz="2800" kern="100" dirty="0">
                          <a:solidFill>
                            <a:srgbClr val="FF0000"/>
                          </a:solidFill>
                          <a:latin typeface="Calibri" panose="020F0502020204030204"/>
                          <a:ea typeface="微软雅黑" panose="020B0503020204020204" pitchFamily="34" charset="-122"/>
                          <a:cs typeface="微软雅黑" panose="020B0503020204020204" pitchFamily="34" charset="-122"/>
                        </a:rPr>
                        <a:t>_</a:t>
                      </a:r>
                      <a:r>
                        <a:rPr lang="zh-CN" sz="2800" kern="100" dirty="0">
                          <a:solidFill>
                            <a:srgbClr val="FF0000"/>
                          </a:solidFill>
                          <a:latin typeface="Calibri" panose="020F0502020204030204"/>
                          <a:ea typeface="微软雅黑" panose="020B0503020204020204" pitchFamily="34" charset="-122"/>
                          <a:cs typeface="微软雅黑" panose="020B0503020204020204" pitchFamily="34" charset="-122"/>
                        </a:rPr>
                        <a:t>超级大国，企图凭借强大的经济、军事和科技力量，建立一个以美国为主导的“单极世界”。但是，欧盟、日本、中国和俄罗斯等一些具备较强综合实力的国家或国家联盟也在国际和地区事务中发挥着重要作用，推动世界朝着多极化方向发展。</a:t>
                      </a:r>
                      <a:endParaRPr lang="zh-CN" sz="2800" kern="100" dirty="0">
                        <a:solidFill>
                          <a:srgbClr val="FF0000"/>
                        </a:solidFill>
                        <a:latin typeface="Calibri" panose="020F0502020204030204"/>
                        <a:ea typeface="宋体" panose="02010600030101010101" pitchFamily="2" charset="-122"/>
                        <a:cs typeface="Times New Roman" panose="02020603050405020304"/>
                      </a:endParaRPr>
                    </a:p>
                  </a:txBody>
                  <a:tcPr marL="114300" marR="114300" marT="0" marB="0">
                    <a:lnL>
                      <a:noFill/>
                    </a:lnL>
                    <a:lnR>
                      <a:noFill/>
                    </a:lnR>
                    <a:lnT>
                      <a:noFill/>
                    </a:lnT>
                    <a:lnB>
                      <a:noFill/>
                    </a:lnB>
                  </a:tcPr>
                </a:tc>
              </a:tr>
            </a:tbl>
          </a:graphicData>
        </a:graphic>
      </p:graphicFrame>
    </p:spTree>
    <p:extLst>
      <p:ext uri="{BB962C8B-B14F-4D97-AF65-F5344CB8AC3E}">
        <p14:creationId xmlns:p14="http://schemas.microsoft.com/office/powerpoint/2010/main" val="2568942885"/>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203848" y="1484784"/>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www.1ppt.com/sucai/</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www.1ppt.com/tubiao/      </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www.1ppt.com/powerpoint/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www.1ppt.com/fanwen/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www.1ppt.com/jiaoan/               </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www.1ppt.com/kejian/shuxue/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www.1ppt.com/kejian/meishu/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www.1ppt.com/kejian/wuli/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panose="020F0502020204030204"/>
                <a:ea typeface="宋体" panose="02010600030101010101" pitchFamily="2" charset="-122"/>
                <a:cs typeface="+mn-cs"/>
              </a:rPr>
              <a:t>www.1ppt.com/kejian/lishi/        </a:t>
            </a:r>
          </a:p>
        </p:txBody>
      </p:sp>
      <p:sp>
        <p:nvSpPr>
          <p:cNvPr id="7170" name="TextBox 1"/>
          <p:cNvSpPr txBox="1">
            <a:spLocks noChangeArrowheads="1"/>
          </p:cNvSpPr>
          <p:nvPr/>
        </p:nvSpPr>
        <p:spPr bwMode="auto">
          <a:xfrm>
            <a:off x="251520" y="836712"/>
            <a:ext cx="86868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FF0000"/>
                </a:solidFill>
              </a:rPr>
              <a:t>欧盟成立后，欧洲的实力进一步增强，地位进一步提高，在国际事务中发挥着日益重要的作用。日本也在积极谋求政治大国的地位。中国通过改革开放，经济快速发展，国家综合实力显著增强。</a:t>
            </a:r>
            <a:r>
              <a:rPr lang="en-US" altLang="zh-CN" sz="2800" b="1" dirty="0">
                <a:solidFill>
                  <a:srgbClr val="FF0000"/>
                </a:solidFill>
              </a:rPr>
              <a:t>2010</a:t>
            </a:r>
            <a:r>
              <a:rPr lang="zh-CN" altLang="en-US" sz="2800" b="1" dirty="0">
                <a:solidFill>
                  <a:srgbClr val="FF0000"/>
                </a:solidFill>
              </a:rPr>
              <a:t>年，中国的经济规模已经位居世界第二，仅次于美国。俄罗斯凭借丰富的自然资源致力于国家复兴，力求在国际舞台上扮演更重要的角色。广大发展中国家的总体实力不断增强，国际影响不断扩大，成为推动世界多极化趋势发展的一支不可忽视的力量。</a:t>
            </a:r>
          </a:p>
        </p:txBody>
      </p:sp>
    </p:spTree>
    <p:extLst>
      <p:ext uri="{BB962C8B-B14F-4D97-AF65-F5344CB8AC3E}">
        <p14:creationId xmlns:p14="http://schemas.microsoft.com/office/powerpoint/2010/main" val="1801702265"/>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文本框 19458"/>
          <p:cNvSpPr txBox="1">
            <a:spLocks noChangeArrowheads="1"/>
          </p:cNvSpPr>
          <p:nvPr/>
        </p:nvSpPr>
        <p:spPr bwMode="auto">
          <a:xfrm>
            <a:off x="304800" y="4038600"/>
            <a:ext cx="8480425" cy="2349500"/>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nSpc>
                <a:spcPts val="4400"/>
              </a:lnSpc>
              <a:defRPr/>
            </a:pPr>
            <a:r>
              <a:rPr lang="zh-CN" altLang="en-US" sz="3200" dirty="0">
                <a:latin typeface="黑体" panose="02010609060101010101" pitchFamily="49" charset="-122"/>
                <a:ea typeface="黑体" panose="02010609060101010101" pitchFamily="49" charset="-122"/>
              </a:rPr>
              <a:t>   </a:t>
            </a:r>
            <a:r>
              <a:rPr lang="zh-CN" altLang="en-US" sz="2800" dirty="0">
                <a:latin typeface="黑体" panose="02010609060101010101" pitchFamily="49" charset="-122"/>
                <a:ea typeface="黑体" panose="02010609060101010101" pitchFamily="49" charset="-122"/>
              </a:rPr>
              <a:t>日本是世界上经济大国，</a:t>
            </a:r>
            <a:r>
              <a:rPr lang="en-US" altLang="zh-CN" sz="2800" dirty="0">
                <a:latin typeface="黑体" panose="02010609060101010101" pitchFamily="49" charset="-122"/>
                <a:ea typeface="黑体" panose="02010609060101010101" pitchFamily="49" charset="-122"/>
              </a:rPr>
              <a:t>GDP</a:t>
            </a:r>
            <a:r>
              <a:rPr lang="zh-CN" altLang="en-US" sz="2800" dirty="0">
                <a:latin typeface="黑体" panose="02010609060101010101" pitchFamily="49" charset="-122"/>
                <a:ea typeface="黑体" panose="02010609060101010101" pitchFamily="49" charset="-122"/>
              </a:rPr>
              <a:t>值约为美国的</a:t>
            </a:r>
            <a:r>
              <a:rPr lang="en-US" altLang="zh-CN" sz="2800" dirty="0">
                <a:latin typeface="黑体" panose="02010609060101010101" pitchFamily="49" charset="-122"/>
                <a:ea typeface="黑体" panose="02010609060101010101" pitchFamily="49" charset="-122"/>
              </a:rPr>
              <a:t>50%</a:t>
            </a:r>
            <a:r>
              <a:rPr lang="zh-CN" altLang="en-US" sz="2800" dirty="0">
                <a:latin typeface="黑体" panose="02010609060101010101" pitchFamily="49" charset="-122"/>
                <a:ea typeface="黑体" panose="02010609060101010101" pitchFamily="49" charset="-122"/>
              </a:rPr>
              <a:t>左右。其军事力量在质量上已超过英、法、德等国，居世界第三位。日本积极谋求政治大国和军事大国的地位。</a:t>
            </a:r>
          </a:p>
        </p:txBody>
      </p:sp>
      <p:pic>
        <p:nvPicPr>
          <p:cNvPr id="8195" name="Picture 5" descr="https://gss0.bdstatic.com/94o3dSag_xI4khGkpoWK1HF6hhy/baike/c0%3Dbaike116%2C5%2C5%2C116%2C38/sign=6604e8e77fd98d1062d904634056d36b/8d5494eef01f3a29652cabd59a25bc315d607cc0.jpg"/>
          <p:cNvPicPr>
            <a:picLocks noChangeAspect="1" noChangeArrowheads="1"/>
          </p:cNvPicPr>
          <p:nvPr/>
        </p:nvPicPr>
        <p:blipFill>
          <a:blip r:embed="rId2" cstate="email"/>
          <a:srcRect/>
          <a:stretch>
            <a:fillRect/>
          </a:stretch>
        </p:blipFill>
        <p:spPr bwMode="auto">
          <a:xfrm>
            <a:off x="3124200" y="1041400"/>
            <a:ext cx="403860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044014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ppt_x"/>
                                          </p:val>
                                        </p:tav>
                                        <p:tav tm="100000">
                                          <p:val>
                                            <p:strVal val="#ppt_x"/>
                                          </p:val>
                                        </p:tav>
                                      </p:tavLst>
                                    </p:anim>
                                    <p:anim calcmode="lin" valueType="num">
                                      <p:cBhvr additive="base">
                                        <p:cTn id="8"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14337"/>
          <p:cNvSpPr txBox="1">
            <a:spLocks noChangeArrowheads="1"/>
          </p:cNvSpPr>
          <p:nvPr/>
        </p:nvSpPr>
        <p:spPr bwMode="auto">
          <a:xfrm>
            <a:off x="381000" y="4330700"/>
            <a:ext cx="8229600" cy="1384300"/>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just">
              <a:defRPr/>
            </a:pPr>
            <a:r>
              <a:rPr lang="zh-CN" altLang="en-US" sz="2800" dirty="0">
                <a:latin typeface="黑体" panose="02010609060101010101" pitchFamily="49" charset="-122"/>
                <a:ea typeface="黑体" panose="02010609060101010101" pitchFamily="49" charset="-122"/>
              </a:rPr>
              <a:t>中国改革开放</a:t>
            </a:r>
            <a:r>
              <a:rPr lang="en-US" altLang="zh-CN" sz="2800" dirty="0">
                <a:latin typeface="黑体" panose="02010609060101010101" pitchFamily="49" charset="-122"/>
                <a:ea typeface="黑体" panose="02010609060101010101" pitchFamily="49" charset="-122"/>
              </a:rPr>
              <a:t>40</a:t>
            </a:r>
            <a:r>
              <a:rPr lang="zh-CN" altLang="en-US" sz="2800" dirty="0">
                <a:latin typeface="黑体" panose="02010609060101010101" pitchFamily="49" charset="-122"/>
                <a:ea typeface="黑体" panose="02010609060101010101" pitchFamily="49" charset="-122"/>
              </a:rPr>
              <a:t>年来，经济建设取得了举世瞩目的成就，</a:t>
            </a:r>
            <a:r>
              <a:rPr lang="en-US" altLang="zh-CN" sz="2800" dirty="0">
                <a:latin typeface="黑体" panose="02010609060101010101" pitchFamily="49" charset="-122"/>
                <a:ea typeface="黑体" panose="02010609060101010101" pitchFamily="49" charset="-122"/>
              </a:rPr>
              <a:t>2010</a:t>
            </a:r>
            <a:r>
              <a:rPr lang="zh-CN" altLang="en-US" sz="2800" dirty="0">
                <a:latin typeface="黑体" panose="02010609060101010101" pitchFamily="49" charset="-122"/>
                <a:ea typeface="黑体" panose="02010609060101010101" pitchFamily="49" charset="-122"/>
              </a:rPr>
              <a:t>年，中国的经济规模仅次于美国，位居世界第二，中国的崛起对世界格局产生了重大影响。</a:t>
            </a:r>
          </a:p>
        </p:txBody>
      </p:sp>
      <p:pic>
        <p:nvPicPr>
          <p:cNvPr id="9219" name="Picture 5" descr="https://gss0.bdstatic.com/-4o3dSag_xI4khGkpoWK1HF6hhy/baike/w%3D268%3Bg%3D0/sign=f5dd395488025aafd33279cdc3d6cc59/4a36acaf2edda3cc5817c7b40be93901203f92b6.jpg"/>
          <p:cNvPicPr>
            <a:picLocks noChangeAspect="1" noChangeArrowheads="1"/>
          </p:cNvPicPr>
          <p:nvPr/>
        </p:nvPicPr>
        <p:blipFill>
          <a:blip r:embed="rId2"/>
          <a:srcRect/>
          <a:stretch>
            <a:fillRect/>
          </a:stretch>
        </p:blipFill>
        <p:spPr bwMode="auto">
          <a:xfrm>
            <a:off x="381000" y="992188"/>
            <a:ext cx="4038600" cy="295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AutoShape 7" descr="data:image/jpeg;base64,/9j/4AAQSkZJRgABAQAAAQABAAD/2wBDAAgGBgcGBQgHBwcJCQgKDBQNDAsLDBkSEw8UHRofHh0aHBwgJC4nICIsIxwcKDcpLDAxNDQ0Hyc5PTgyPC4zNDL/2wBDAQkJCQwLDBgNDRgyIRwhMjIyMjIyMjIyMjIyMjIyMjIyMjIyMjIyMjIyMjIyMjIyMjIyMjIyMjIyMjIyMjIyMjL/wAARCAEsAf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HcKN1Q5pQeKgslByK868a+BdOuC95azLa3TZbY3Kua9CVjUF5aW9/F5cw3AdCOq1FROSsdGFrujPmR86yafd2FwVbfFKvQrn+YrotJ8d+I9JEaPK1zAp+7KO31rvNQ8PXUMv7mPz4+gOORUll4U+1WubpRDk42Fa4kqidkfQzx+GqwtUijb8NeJrTxJYiaH5Jl4lhPVTW3xXIWfgmPTdQS9068eCRTgqB8rj0IrrkyV+Y845xXdBytqfP4iNPnbp7Dh0paBilx6A1RymR4h1238O6U9/cIzgEKqr1Yms3Q/Hei61tjE4guG6RS8Gm+OfD+peItLS0sZYkUPuYP3xXmsfwu8SmYZSJecb9/T3rGU5qWmx62HoYadH95KzPdAAVBB4IpGXFYfhfRdQ0XTktr7UnuyowARwv41uketbLY8ycYxk1F3GEYFJinkU0imRvoxMZ49RivFbvxZr/hbxHd2kk5mhSUt5cndT6Gva8enrXBfEbwn/AGpZ/wBp2iZuoFO8Acuv/wBasqie6PSy6VNVOSqtGdRoWtW2v6XHe25A3D5l67T3FaR4r5u0rW9S0W6EthcPEwPKD7pPuK9s8D+IrnxLo8lzdRokscmw7ehqadTm0Ncflzw6518J0n4UmM1IQAar3V1BZqjzyBFZwoz3J7Vuzyld7D8UhHqKkGCARyKwPFHiaPw1bQzS2ctwshK5jH3frSbsaQpyk+VI2CKMVieF/FFv4ptZp4LeSERMFO/ua3tv5HpQncU4ODsxu32o2j0p+KQ9aCCM9aDTiKaRQAZpdxFJikoAlDECnK+aiBp6nigCbNBFMBpd1ACFaaQBSk0wnmgBc0ZptFAC5pOKQ0lADuKQ0lGaQDqTApe1FMApCKWmsaAEooNFABRgUUtIBMUvajNFABilHWm0uaAHg4pc0wc80tAEm4UoYVDmlFMCfIoBFRbqUGgCTNFNBooGUYrhpOGgdD3zVjOKZml7UkD1HZoGKbSgUxD8n1pSaaKXn04pDu+g9Tginbz61HnmjNBOq3JlenBwagzSg4pjehZz0waM/jWNquvWuior3gmEbfxohYD61Rg8deHJ1BXVIQfRuKTkuppGhUkvdVzp+Sc0h4rIh8S6LcYEeq2jE9P3gq1LqNuls00UiXG0Z2xMGJpcyE6U1o0XM8UhzjiuXXxexchrQKo9Wwag1XxW89r5diGhkYYLnqPpUOtFGkcLUbtY6aTUbOO7W1e4jWZhkIzcn8KssFYbSAQRXz1eaJr13qDXcl2ZJd3EpkIbFdZpvibxRolqFm8rUol6qc7wPr3qFXTdjtqZdyxUoSuzA8faIuh+IW8uIC3uQZE44B7iq2g+MdS8P27Q2BiMbkko471Z8aeMY/FEdtG1jJbTQMSSx9q49SVc4xWE5csrxPpsLTdbDqFdXPbPDfxItNUdLXUk+z3LYAb+FjXS63BcPHBd2w877M/mGAf8tRjpXzgLhwwYHkHgjqPeu/0L4q3mn2a295ardbBhX3YP41rCtfc8nG5Pyvnobdjrb34labZ2Dt9nkF2jbWtZOGBrf0bWNO8TaUtxEEZWHzxPglT6EV5H4l1/RvE0TXbWr2l+v3dmCH+tYGia3qPh68W6spTj+KPPDfWj21nqQsocqXNFNSPou1s7axQpaW8cCsdxCDGTU9c54V8Y6f4ltgqSLFdgfPCx7+1dMVrpi01dHhVqc4TtMjNJjJqQjFNximZ3IqSpwlHligLkGKbjmpiMGmHFADcUqmlwaTGOlAC0oORQAfSjpQAh6UUE0UAJRS02gBM0lLSUAGaKKMUgHUtNzRupgOJpp5NITRmgANJS5ooAKM0UYpAGaKKMGgAoxS4ooAAcUZpKWgAB5peKTiigBc0oNNzQKAJQeKKjzRTAbilxS96XigAUcUoxSZozSBkcyzMn7qQKfcVj3EmoWjEuW2k9RyK2+9LgNwRkehqZRvsaRmlujg9Y8bXWnXCWNlELu/kGVjA6V0vhu61m708vrVqsFwW+VVPUVbi0qxgvJLyO1jW4fAL7eaujOKUYtPU3q1abilGIvFGKBRz6VpbU43uNdElQpIqup6hhkGuY1jwFomrozJbC2m/vx8DP0rqCQOpA/Gk3p3dfzqWkzopTrUneJ5AvwtmtWmuL+bbaxkn9z8zuPXFaGmweG9KtBrWm3F7cS252/ZmJBY+6mvUMx/3l596zNS0/S542M4hhfHDhgvNZyjyrQ7JYqpVsp/kcdcX76lOJ2jVC4GEA6e31q+PD1+1p54UA9RGTyRS6daeXeNJZS295JHyUV84rotO1K6lEx1C2W0WNgFZmA3+9YRpKTuyqlWUNII82PiXTLG5aG63h1OCkkZBFNm8f6Wkm2GzYp3fFbfjq90k3UaalpCz2jjH22Ijcp/CuJ1DwYht1u9EvI72BskR5AcD6d6l07PQ78P7Oa/eKzOnnk0zXrLzFgi8yRfvJjP41yFx4T1CGOR1CSRpk4U8kVz6SXFnKwV5IZF4IBwRWgniDVGiMJvH2kY98Vm/M9ShSnD4HdGaylTxz7U0EdcmrAhllfcoLE96txabESDNMEz1qOax6DXVmYH2tkHmrSSBgc4z61durO0C7YJA7is0xSRckHHrRuCT3JoJp7O4S5tJWjmQ5VlOOa9t8BeMx4ks2trkhL6EZcf3l9a8LJZcccHvXZ/DOW1t/FCz3NykAVCoDHG8mt6M7Ox5Oa4WFSk521R7rg4pcUmeARyKd15Fd9z4vXqGMUhFLk8U0mgdmMI5qPGKlNNY8UDGZozSZptAJ3JN2BTCeaMikNAC0ZpM8UZpALRRjJpSKAG4pMUpoxQAmKKD1pKAF70w06kOKAEopKM80AOHWlpOlFAC0UlLQAtGaSl7UALkUmaQ0UAFFFFMAozSGlHNIAoB5oooAXiikooAUdKKQE4qO4uYLO2ae5lWKJRku5xQ3YqMXLREuaK841f4sWcMvlaVbNcMDy8nygj2qgnxX1S4byrXQ1kmJwAHJ5PSo9ojs+oVuXmaPVx0oxVTTWum06Br8It0yguE6A+lXRx3zVnDJNOwmKUHHWnAUY5oAjkmjhGZZVRR/eIFZV74o0O1jYTanAvBB2Nk1dvtJtNSTZcqxGMcNisH/AIVt4ayS1pIx9PMNS79Dpoqlf3zyPXb9hqkosNXubm3dsqd5GPas1rjUcZ827I9dzV7afC/hbwvC9/LZMyZGCUaTH4VUn8f+D4V2+SzAcYFqR/MVg6b6s9ylj42UacLnj0epX68G9uAfTef8aSa5nuSDJcTOf9pya6rWfFvh+/lcJ4dTZ/DIH2k/lXKhfOmZ44SsZOQueg+tYzdup7GGtVV3Cw+z1C806bzbS5lgfuyNgmpdW13V9XZGvL6WVUGAM4/QUwx28ODNLk/3V6iprW3jvd6221pRyIycFvp6ms1UlsjepQo7tIorPPLB5MkkjRn+EkkVPpV7daNqcV7aj94h6HoRTLid7Zyr2zxN6OCD+tVnvpW6YH0ppyT1Bwozhyo6/wARajo3iS0W5a1NjqaDJK/deuRzBB0yx9aqtPIxwzGmgEnJOfrTbuRQhGirQLUuoSEYT5B7VXMjuckk004HalUUkkW5NscHxggkGrUN8QMPgiqJyTTTkUNIOdo0JMH5o24PY1C+7IJBBHOQe9VN5Hepo7nbwwyKSVhOcZaM9J8OfFKfSdOSz1C3a7Ea4jkVsHHofWpX+JmvNq9rcG3+zacXAMezO8H3rzuPyn74HcV2Ph7xdZ6fbLp2rQi6sc4BK5ZP8a3hUd9TzMVl9GMXOMbnuMM63EMcqH5WUEc+tB+tY2i6rpV9Yxrpd3HJEowqBvmUemOtaW4g812Jqx8lOm4t6WJd2KaTxTc5pB978adyEIGB6fnRnivMNS8cz+GfG99aSL5+nswZkz8yHHUf4V3mj6/peu24msLpHPeMnDD6io503Y6J4WcIqVtGaXNHandOKQ8GqMPUSl4oxRimIcGxQWzTcUuKQCE0vNJ3pQaAEpKUmkHNADTSGnGkNACUnelwaQjmgB1FGaO9AC0tJxnFGT2oAWg5GRjH41la/bajeaLcw6Tci3vSP3ch559PavC9ZsfidCskl698YowSzxyjGB1PFUkB9D7wTjcpPoDSk4NfIlt4h12O6jeDUrvziw2/OeTmvqjw+19JoFjJqa4vGiHmjvmkwuaeaM0AcCjvSAWgcUuOKSgAooooAKKKKAMXWvElnoihCHuLqTiK2jG52P07CuMv/Dfivxg5nv5V0+1/5ZwE9vevSRFH53neWnm/39o3fnUgqZRudNOv7LWK1PID8I9SMgH2+3Cdz3r0Tw14atfDmnLbRYllPLysvJPtW5z2NOA5pRppF1sdVqqz2GgccVIBgAnp3oCj0rmvF+h63q8ES6RftbqARJFnG78apt20OejFTlaWhf1fxRo+hJm/vERiMqg5Y/hXI33xd02JitjZzXHfc3yisI/CrxDcS5luIjxgs7k1dtvgxd9bnU40H+ytYuUz16dDA0170rnQaD8T9K1m8is54ZLWWQ7VLfdJ+td6FzyM15WPBPhDw44m1bVPPkU5CB8HP0FaV18WdEsohHZW004UYGT2q4yt8Rz1cH7WX+zxbR6GUVl2soI9COtULjQtLuVJmsIHz1ygrzOT4zT7yU0xAvbLVDL8ZbxkwmmxBu3zUOtBBHLcXHZHc3XgDw7dNn7AEP8As8Vz+sfCuKW2P9l3jxPj7rj5TXBXvxG8T30u8X7QL2WIYqNPiF4pjH/ITdvqAaycqb6HpU8HjqaupGdrfhvVtBl8u+tXVc8SqMqfxrKRmQiRWKlTwRxXSX3jrxBqVm1tdXatG4wfkGTXNEY/HrXO0k7o9igqrhaqes+BIJfF2lzpr1tHPaxjbFMy/OT9a898V2Nhp3iG4tNMkLwRnGSc4PcVBY67qunwmCzv5oYj/ArcVQYs8hLEsSckk5yfWrlJNHNQwdSFZyvoMCk0pUDualHyqcVGSQayPU5dCI0DI6U44zSjGOBTM7ajfrTGNPIJHNNI46UEtEZo49aUjmmnpTMZIerEcZpd5zjNRcjFPUEmgakye3vLiyn821nkilHRlOK9K8F/Em5lvoNM1j50kIRJ+4PvXmG3B5pVZkZXBwVIIPpWkJtM5MTg4VIttH1SBmlHAJB6VleH9Ui1bQrW7jkD7oxux645rT7/AIV2J3R8lOPJU5WfOXim5F14n1KZuf3xX8qyrW/urG4E9rO8Mq9CpxXR+PPDl5o+uXVx5Tta3DmRJAOBntXHlsdM8d64pJpn1tGcKlGKPXvCXxSE0kdlroCknatwOmfevUgysqupUqwyCD1HbFfJ+/PBr0bwZ8SZtJgh07Uh51quFST+JB6e4ranU6M8nGZfe8qZ7ZjmlIxVayvbbUbOO6tZRLG/QqelWCecV0Jp7HitOLsxKPxoJphoJA0dqKQigAzRmm0UALmkzmkPSkB5oAdmg9aMUhzmgBcc1Hc3MNnbSXNxII4YwWZz2FSd+aiubeO8tJ7aT5opoypx6YoAjsb+11K1S8sbhLi3k+66HI+lWQTmvEfhbqx0PxPrmkSysbGFJJADyF2Ht+Fet6Lrdh4hsBe6dMJYScHsVPuKGFyTWbi7t9Gu57BUe6jjLqH6cV4Drfxc8Qavpk2nOkEKyZSR4wckeleu/EnWhofgq8cP++uB5UXPUnr+lfNt5pl3ZWVpeXEZWO7UvEf7wzjP6VS2Ey/4R1Sz0fxLZ39/bC4t4nyU9/X8K+sbedbm3huIzlJUDr+NeUeAPhhoVxollrN+Gu55h5ioW+RfbHevWUARVRV2qowFHGBQwQvPelzSfjSUhjwaKaMUueaAFooopAFFFFACDp1qREJHtT40Udefwomura1GZpY4h28w4p6IIxlLYBGfaniMd6w7/wAa+H9NDedqURcDOxDuJ/KuTvPjJYK7LZ6ZcSgdGdguah1Io6qeCr1PhielBQvJOBXO6/450bw+hSSUTTjpFEcnPue1eU6/8Sta1mMwwFbKFuojbLH8a4xndnLyOzuTkljkmsZV+x62FyRyd6ux6Le/F/XJZ2FrbWsMWflDKWOPfmsLU/iD4l1JPLfUDEh6iEBa5Ykk0qj5s1g6k2e3DL8PDaA+SaWZi0jl3PUsck03nvSn5aZk45qNep2xioik0n0NIaUdKB7i0lBoHXmgLC54prZJpT7U/btGWoDlvoNVKUnbxTmPHpTOv1pFWsKDzTccmnH1pCeaAZGw5oHFOIz2pvQ0GTQnJppyKeSOwpNuaZLGHtTCPapSoHXmjBYcAYFBm4sjVNzAVKAF7UBSOlGGNBUVYRjTdwxzSkM/SoipFMznJmvpPifWNCYnTbtokJyUOCp/A12ei/F3UYplj1e2inhJ/wBZGu1l/Doa8y5xSBmA61pGTR51bC06l20e4eL3j8b+FIjomox5jfzHgLAFx6H0rxOdHhkaGRcOhwR6GmxzzRE+XKy/7pIpuS5yxyacnczw9D2Wi2ExSglcUtNJqTrkux2Xg3xdd6Bdrhi9u3+siJ4Ir3bTtRt9Vso7q1ffG4/I+lfLkTlCGB5HSvQ/h74rbTdRS1uZP9FuGCn/AGG7H6VpTqWdmcOPwUa0OaC1R7XSYp2O+AR2IPX3pM+tdSPmmtRMUlOyKQ4oAYaTtTjikoENPSmjrTmpooAkzQQDTcil+hoGZ+v5/wCEf1LY5Qi3fDDqOK8V+F/jqaxur7T9Wv2a2eFniaZshWA9fevbdYga70W+t14MkDr+lfIa21w921vFE7yhiNiLk/lVIlnS+GPEltpHiLU727jaWG7hmj46gt0Ndz8C7+Q3+qWIJ8pkEig9Ac1x3g34d6p4nv3ScPZWkPMssiEH6AdzXrdroejfCjQNR1NLiWWWRML5gGS3ZR+NDA4j4za9FeeIrXRlbNtaAGXHJ3Hr+lc94+8V6V4gtNKstKs3hisIvLEjn73TtWl4X8CXnxAt9V127ujCzO3lMeQ79cfSub1xNEtdEsbK0gmTVoZHW+8wcZHAx7UIRWs/GPiOxs0srXV7mG3j+6iNgCvXfhB4j8QawbuDU5Zbm0RcpPJyVb0z3ryrwp4O1PxRdhbaFhapzLOR8qgdcep9q9m8AeMfDsmzwzY2s9nNB8q+dt/esOp4PWmxnou7IzSZNBH/AOukqRi7qcpqM0ZNAEuacMEVGGpwNIBxzRQpooAw7yXxZJLMlla2UcecRu78keuK8e8c2uu2GoxR61ffaJZV3qFbgDOK7X4gePp7G4/szR5gsq486VecH0Feaa94j1HxHcR3GourSRpsUgY4rnqyWx72X4aompyWhlg4OcnNPBz3qNQD1NOOBwK5T6KEUh4JHFL360xTxR3oNYuw/qcU5eKToKQHPWg0Q40lAPtS9aChMcUoHY0Z4pVGaAsDDmjbxk1Kq0j+lIvlEG0YxzR35oA4460EUAkIQNuc0zPPAqXkjA4pgGG5oE0KEJqeOJe55pozj2pQTUNiaEdME4GagZCatBc01giD3qY3M2iqE+bHSlC44pW5ORQzE8+laoaVhhwD0yaYacxyeKb1pkMQHmlDYNA96CKCUwD7SaacMfSgjNMYUGcxjLg0004moyc1SOeTSCgHFNBp6oW4AyaoyWuwmaOtXoNLlnxyFz61ow+HCTmWUADqBUuSRp7KbWxhKMmrtoWWZQCfw7VvXdnYQWqoYvvHAI61lYhgUsvKjoDUqV9janSa1Z6R4Z8f6hEI7a+iWeIlUjboR9a9TJ3YIxgjOK+abG11bU7gSWcEk7QsDhBnHpX0XpjTtpNobnImMSmQH+9iuui5Pc+bzalSjK9Ms55pCaWm963PGAiikJpN1AwbpTO9KWpueaBD8U7IpmeKWgYuAeMZBHSsbT/C2i6XfyXtpp8UdxKSTJjJBNbGaQZLDmncRT1TUrPRdOnv7x1it4uXYCvCvF/iO4+JHiez0jRw5swwCcYyT1Y/StH4ueLZdV1OPw1p+5443Hmhed7+n4V2Pw18CDwvYtfXig6jcJgj/nmvp9aYihr3jGx+GOmW/huwtDNcpAG39FBPc+teDXt3LfXs11OcyyuXb6mvRfjVYXCeMlufKcxSwLhgvHArz+y0q91KcQ2dpNM5OAFUmmSdbo/xJ1LQfCf9i6dBHExLFrjHzYNc7oF/NbeJ7C7Vz5n2lCTn1bmu50P4LaxfxCXUbiOyBHCMNzU7wv8ACbVZPFKjUo2hsbWYMZD/AMtMHjFIbPf852n1AppFLgAYXoOKWkUhmOaAKfigAUAR856Uu4in5ppxSGKGopneigD5mZ5HZndi7E5JPeozGJOQfwp4cHtQVzyvWvNP0PlSXKtiJlK/w4puasAHoevvTSitzjBoDlIwKXvTiuKaOtA7DxjvR3oAzTgue9BokJnjilUEmnBewFSKgTkigtRYwR+tPXAzkUpx9KQ49almqSQhbPSmk96dlR2pvWgl3FB707GaRUJ57U4/KMA0FpAVGOtNHXGKcfu1H3oB2J1xjBoOB3qIGjknmlYTQ5npoyevSnbCScUoHbFOwlHuMIGKiPHA6VMwBHWoyB3pkTRHikCnmpdvHWm9OKZk0QkEmn44GaTFT2sTTTBe3c+gpN2ItqaGnaILuHzp3MaE4XHU1dvPD1jBEP3rhgOuepq1ZStiSUgLbQL8o9T2rm7m7mnmLu55OeTWScmyXBX1GPpb5IjYOKiOlXC8lMD3NXIrtkGTGceopTdljja341opMqVGm9SithtzuYD6c0/MVtjA5pJ5mUsC2B6CqTuW5PNWrs55uEPhNGK9O7p9KuTXkkcCkgbmOetY1tu3jAOR6VbuyTCpJ59KlxTNYVG4tssi4+2sqyMoxworb8P6Hby3stxqi+ZZWsZlaNDzJjsK5CByrlgQCOma2bXVGaBomyCeAQetNe6YTbqwcUz3DSdA0VvsWs6MjWgdA37tuHU9mHqK6Inn0HavnfTPGWueHJjHaXIa3U58mT5lH+Fe5eGtZ/t7QbW/KqkswJeMMDg12wqJo+UxmFq03eWpqMRmmk0pphrXzOC99DK1TxDYaRe2trduyPcnCNjj8a0j0H86wfFvhtPEuk+Up2XUXzQSdMH0q5odte2Oi29rqM6T3MY2l0z07Zz3qU2bzjDkujSNNPWlpDVmA8dKXNMzil5NIAJzRnGRRjnpSgYPSgGcdo3w50rS/ENxrkrvd3cshdPMHEZPcCuxH3u+aeB78+9Q3S3Js5hZ7Bc7D5RccBvegR5nrOo6hZ/F630+/uIptIulDJBOilACPf3r0y3srS1UC1tYIQehiiC/qK+ervTdT1j4kR2XivU4baVSC0vmDaq+gx0r1bxzcwWHglZrXWzYiIAQSRkN5xA+7VCO1Hy8/wA6O2Pw6VwvwsuNUvvCxvdU1AXZml/dgtlkAruc9uaQxwPFJmm5ozQA7NJupM5pKQC5pDRg0UDFxRTcmigD5fzipUYnpUZUjgilUkdDXnH6CrljIbqOPWgr6VCGOalWTtSNYtMaVwaNoIqXGRxTVTDYNBpyDQMVLGmetOVeafg0rmqhYZ904pCcnrTiKbt44ouU0xGPHWkHNP8ALNAUAc0gSYKoxk0oA9KAM07oOBQWkIW7U00v1pGFAMTPFJiilAyfagkAKeMd6UACkIJPFBVrIQnmk69KUjmjAA60CY1gQOMUwkjHQ0/p3pnQ0GUhjNz0xTGqQrmrVvpzzJ5jkRx+p7/SncyabKSIzuFUZJPArestNbKxbWBbl3xwPar+h6dCs0jCLO0cM/rV7Ub1IwYxneR8qqOprnnUu7IyTd7Gdqc0VvZC2jHykjGOhxXPvas3zsVVTzVtiVczXJO4fwntWfNO0jMSeD2rSEbI1sktSdpoo02x9B1z3qjcXLu+c4+lMJPPrUTkk1qlY5qk9NBjMW5PJpAfSnKM4oZSnUVZyNdSz5UkOGwQcZNMaR3Kg8+lNad3O5mPTFMRhn5snjilYtS6D3QAHJ5FNidkYipFjLxlgwyO1RyMwAzT3FL3XdFt1SeLg5k9qitNSvrCYNbXc0LL3RiBUUDMZAM4NJcIUfvzQtCK0Y1Fdnf6L8WNUsgsWpRrdxf3ujivQNG8f6FrtxFawTSR3UvCxOvOa+elc8irumXkmnalbXcTFXhkVh+daxm1ueXWwMJRbitT6dJ9qYTmuWg8f6Zd6tbadZpJcyzAFmjHypXUkHJroTVjwqlNwdmOHNLim9MevvVZtUsl1JdONyn2xl3iHPOKollqne3f+VHcgdRVHUNc0vR086/voYFU9HYZP4d6BHP+LPiPpHhG5NpMr3N5tyYo/wCH61heGfjFa65rcGnXOnNbmdtkbqcgE9M15H481Cw1TxhfXunTSTW8rbgz+vfHtWRpWpyaVqttqEIDS27h1DdDirsRfU+hPH/jrVPCOoWkFlpouY5oySxBPzZ6cVxOoa14813R7jUr2caRpSDBZh5e7PQDuaswfHdm2/bdEhkI5JBz+WelddFqmjfFnwxcWaPLA0Z8x4QfmGOlA73PGQnhmPTkur29vL/U5Rl4kGAn1Y12uumO/wDhno0sGg3a2VjdASRy53FcdR7GsHwXo2h2XjGW38TiS1SJs28U4wrkHjNfQkN1a3ECiG4t5IcAABgRjtxSYkjjfAfirw9qcZ0nR9PmsXjTe0TIQD68122OOtRRQWkLM0EVsjMOTGqgn8qnHTpSZSG/hRTs5FGT2pAIBR+FO3fLzSAigBOaCKUdaUigYzFFPAooA+aGi5wDn60xoSBnb+VSFvnNODYGc5rzL3P0rlRVMfoeaAuOtWMK5weKYwZT7UxciQ0H0qTOcDv60znsKlUY6daVzWI9RgUZOaMnPNJnnpUs6FsOoopQKEUlcYaQVJtzUwtJ2UOIjtPftQ2kS9CuOlIelStEyoDjANRHnpQmmK6Gc04DNAU0/FMEhuMGnYx9KUCkY4oLtYPpR39qbvoL0CTQHGetITignNNCk0EPyEJoxmnLHk4xmrSWuAoOSx6KBSbSM7a6kKRDhiPl/nVoTiPa0x3Y+6vpRPEYAC5+f+76VmyOSxyalK7CbSRpvrlwodI8KGpgvLhVEzPlsYHrVGCPe5PappOTnHtT5VciMepBNM8rlnYk+9VyTzUzjmoyD25q0YzvciJzUL1MeOtQkVRy1Bq9akJLDB5NMFO6VRmloRNkcdqUMOOKVgSaWNRuGRQZWaZM+AqlsgkdAKrsSc/1qdiDliSOwqBsb+pIoRU72HRnDAg1amImgDY5HFV1wWyRgCpFkHPzUeY42tZlQgq3pViOIvHuzkfTrTZEB5znHWuh8G6dbzeILSXVDJBYo2/eynYxHQE1SVzlq1FSTbIfC2ut4V1xbuS1LqQVZWGCR7V7loPiPTfEVsZrGX51+/EfvL9ak1Dw/o+s2wFzZwyI4+V0Azj1BFYPh/wBb+G/EDajZXsjW5QjyWHc9Oe9dEYtHg161OqrtWZa8beMrfwhpBlJWS9lBWCHPU/3j7CvBtA8Z3GneMk8QagJLp8tvGcZyOg9qvfFma4bx7eJMxZVC+Wp6Ae1cSAXYBQSTwBW6R5rbud3r/xX8Q6vJItrN9gtj0SH72PrWFp+geI/Fdzut7e6uyessjEgfia77wF8I2vki1PxAGjtz80VvnBf3b0Feka54s8N+BrQW0jIjqMR2sA+Yj+n40AfPfibwXq3hMWzamsS/aASmxs9Ko6RZWVy9y2oXZt44oiy7Rku3YCtTxv41uvGOqrcyxiG3i+WGIc7R7+9cwCxIx1JqkIXaW+7kjoK95+DXhW50myuNYvEaJ7lQkUbf3PU1S+HPwtiWKDWtbUOzASQW3UY9Wr1LUrtrKKBYfLUyyCNWfhUHrUNlIh13w3pHiW3MOqWkcv92QDDr9DXnlz8EwkxOm+IbmCIn7rZyPyNd5Lq9zausbrHdHDnNuCenqKqp4kuvOVmt1MAVmkIHzKO3FF2MwvDvwwl0DWbfUn8R3dz5OT5bA4b2OTXS61NqEV6gszKEwudoG3lhnd7Yqta6/eXX2kokWI4wyAjAJPvT7LXLu7vIIGCbSP3hVDwc+9FwKsupaorqd0hZkICKnQ+pzUkeo6wkY3o0hmmbyiExjAPyn26EGtDUNTurbU/s8YhWMp8rMMndjODVAeINRSRFdIHJVThVIByu489qALGmX1xJqKRFriVWjJkLqAqkfyrfHXHOK5u2129e3tZ2hR1kZjKFUgqgHOPWkHiSaWJpo2hiVF3ZcE7x/hQB068GnYrm21y8S6yIllgfyyqqp34Zc1saTfNqFj9oeMxnzHTZjkbWxzQBbANFSbaKQHzP9mm25MTk/7tIsM2ceWw+orYtvEUiQMJhuc/dIFZ11f3N0wZpTjPAHFeSr3P0qLY9dMu5T8lu5HXOMVaTQr1wA6Kg9Sajt9avU2Ay5Vf4abc6ldXB5kZV9jUvmuVab2L0fhvC5luVUnkUraPZKSBqCbqy/tk3llC5IPrUQJ3Z4z9KXLIuMJ9zVfw/Kcm3njl9gcVTl067g4eE8dcc1GLqZTlWK/Q06G9nhm8zzWJ6HJzTs0aKM1uyFkdTyh/KlXnsa0TrEhP+rjYepWnwasFJ8yKPOcghalykVzTIrTSZ7gF2Bjj9TUwvP7MlaEETIBxg1He6vcXQKK2yP0Ws05pcre4RjKXxGuNUjLEG1TDdcUjxWc67hA0X+0p4rKU1LFNJCflPB7Gh0+xfsktiy2l7mxBOj+x4p40O9bog5HGTUcN2kcqM8eUyC/vWtfeJ1vWQLbLHHHwiDj8zS99I55yrKajFaFVPDkmf3twiD25q+vhuwVCWmaRvas065P5gKxqFXtT5fEV0+RGqJ9BUP2jJlTrSZV1DTI7Z/lBCnpWf5GWABzmrdxfXFzxLJn8KrZxznmtoXtqdcKdlqPOnTLyQoHuaYYghxxSF/Uk/jTd4qlcaSW5Ytow8mwkKPXNaHnW1ihEWJJj39Kx/M9KQE+uKmUOZ6kSSew65lkmdnY/MaqbMYyamcZGe3rTRjFaLTYxlEVOOlSEqwx3qPr0pQcH3qgWiGsvJ/lUBYqSAKtOpcA4+nFQFc5Vhg9jTMJorvg5qBjVhkI4xUDjnFNHJUVhopS3ahaRutMx6Ac0KxU5puaM0yL6k27cM981HIRngYNOVzt9vpUbHJoHJ3QhY0isaCM03vTRk20TIw3dM8dK9b+HHii21OzHh/UkiMoXEW9Rh19PrXkCnsamt7iW1uI54HKSRtuVgeQaqLsc+Ipe1hY9kubyf4f67HDIzyaFdt8obnyG/wAK75HSaNJY2DI6hlYdwe9cVpmoWnxH8HyWdzhbuNcPnqr9mHtU3gG6vrW2n8PaqjLc2J/dM3R4+2DXSn1PAq00o26nl/xqiUeNo2VCGa3XJx96ug+Ffw8QRJr2r2+5s5toXHT/AGiK9WvdH0zUpop72wguJY+FeRMkCrgAUAKAAOAAOBWlzjtYS4uEtLWa4fhIY2f24FfIviDVpdZ129v5WLNNKxHPbPFfUXjE3J8H6mtpG0k7QkKq9TnivnTSPh/4k1q4WODTpEUnl5RtUUIGcpnJ9qt2VpcX1zFbWsTSzyNhVUZJNW9S0OfSvED6RclfPjlEbbemTX0p4U8F6N4YtIHtrRWvDGN9w/LZxzj0qm7CSNDwvYXOmeGdPsrxy1xFCA3PT2rUkRJVMbRq6nqpHWlzk9Otcz4xl8TDT0h8MwxPPJkPK7coPUVAzYnudN0tB9omtrZRn7zAVnDxR4XBYLq1iCRjhxz7V5xa/CLW9XvDc+JdYJ3clVYs3+ArqovhF4SS38p7ad3xjeZOaY0dbatpl4pktDbTKVwTGQ3HpxVlbS2Uowt4wV5U7eleMeKvCd78NZLfXfD2oT/YxIFkiZun19Qa9T8JeJbfxTocGoRbRIRiZB/C3pTBM2DBE8omaJDIBgMRzilMEf8AzzQj0xUm00YpAQpbQRH93EijnoKDZ2z7d1vGQv3Rt6VNinD0oAZ5MZYsUUscc49KkRAowqgDrxTgKXmkA5RxRQDjtRQB8vKMU4dcjio/mHJoEgz3rzD9LTJgME89acMgY7VEGB6mngjHBpG0WLznjNO5JyaTOByKXtwKDRDgRSYBNKDQcZpG1rgM9KOaUYpQByaTGkAyRijArR0nR73WZhHZW7yerAfKPxq7rvhv+wYo1uLuN7pjzEnOB71XJK1zmeNoqoqad2YGfands0hGTz0oZSRwam5082lwLkjApo3Z5NPiieSRY40Z3boqjJNd94d+F+o6mEn1Bvs0B52/xEVUKcp7I4MZj6GHV6jOBKszAKNzHoBRgjpX0NZ+B9F0ewl8i1RpQh/ePyc4r5+uMrdzg8Ykb+daVaLprUwy7NY42pJQVkiHJ70hFOzzSZxWB66SGEUm2nsOfSk79qabJaQ3p2oyDTyM8VGV96ZEtBHOV4pqDI9KdtGz71KsTPwFY/QU0n2OapNR1bI3O0gZNSKoPNRycEED8acrZI5phfUUb+3H1pobkq/NP3L1c0m+JunWhMmTI5F2NnqCOKrtGr8jg1OfLYnJqPanYmg55pMgaEp71CwPpVlnAOAaZkN1Iq0c84roViKQ1I+Ae1M7jI4pnPJWFViOD0p2B1zT0VHOBSmIDvQyoxdiIhSPeoyOalZWBwRmmHpTRnKw0HFAYdKQ0hpmbdjc8La/N4c1uK8Rj5RO2VP7y19EW00N3BDdxbWWRAyPjqD2zXy31BB6V7f8KtTkvfCzW8jEm1k2An+6ea3pPozyMfSVuZHoOOBjig9KajcUrMOlbHkDSfem7/nA9+aY5phOHzQFj588V24l+MTwkZDXaf0r6IJ5A9BxXgeuL5nxzjX1ukr3gkFzntTZJy8njeFPiBH4Z8v70YPm/wC31x+VaHivWb7QtGku9P0576bO3y15x7mvHdGnk1L44eaWJ23L/kBiut+JXj/WvD1+dO06BYUdM/aWXOfpRYZu/DrxfqHiy0vm1C3SGW2kC/ICK7KC4hnY+RNHI4PzKrglfrXzl8Pr/wAST+KQmlXMmbiQPc8ZUjuSK9U1H4fXieMLfWdE1A2kbyB7mPccH1wPehoSZa+LA3fDu9x/DIn86zPgja+X4NuZsczT4+uBW38TovM+HeqA9lU/juqj8HCB4BhI/wCezGmHU9BAJGaMULjp2qQY9qQyPFGOelSlRmkxSAQH2p2O9A+tOH1pgJtop4I9KKAPlZTxg0m09cULzmpFO047V5Z+krUAvy5BpU4PzU3kHNPB3dRSZpEkYggYNKDtGAaYPl4IzQDxg0jZMlGTQM55pqNg+1SIAzAEHmk3Y1UkJ8v0rp/BvhSbxNeszAx2MRHmSevsKpaRpL6rfQ2cEeXkbH0Hqa9G8T39r4X8OR6Bpc3k3QQFto5IPU5rSly/E+h4uZY2d1Qo/E/wMjxX4jttFiTRvDjpCq5WeRB82R2zWR4e8Eat4ol+0yu8VuTlppOWb6Zqz4D8LL4j1iS6uSXt7cgvu/5aNXtsvlabpzvGiokSZABwOK6acfa+89jxsVjFgV7CjrPqzx3xb4Q0/wAP2UdtZ2stzcyKWM5PCgVyWi+H77XrpbezjJ5+ZyOFHrXptol/8Q7O8S7jNmkc2IriPqVB6e9dzoegWOhWKW1nEFA6tjlj6mqeHjJ+Qo51UwtFwk7zMfwt4C03w/CshUTXWPmkccg+1dgFG3AHFKoHel7V0xio6I+crVp1pc1R3ZDOgeJ1PdTXy5q8Qi1q+j/uzsP1r6lkPynPpXy94gYN4j1Ijp9obFc2L2PpeFm1WkvIzCOafGhZhjBNIBg9KUMVOV6157Pt+UvSWcnlrvXI9qrSwxxyADBXv6irdhcz3E6wBWkMhCqqjJNdvpfgeXcIruwkmnk5BxhIx6k9zUwhUeyPMxGYUsN8bPN5YtrjH3W5FbXhzwjqPiW4C2y7IAfnlI4H09a9Os/hJYjm8uZJBnO1eB9BXfadplrpdoltaRLFEowABXdSwz3keDjuIYuLVDc5PSvhhoFhZ+XPb/aZGXDu/f6V0C+G9JjtPsqWcSoE2DCjIGK2MY6U1hzmuxU0tEfLTxVab5pTZ87+PvDFh4a1OO2s3lPmAuVfnA7YrjmZQOhBr334j+E/7c01r22jdr2AfIFGSw9MV5Lp/hGYSXDa6JNNt0TKvLgZb2HeuGrSalofXZdmUHhkpvVHKFjnNMzzxVq9jtkupVtZGeAHCMwwT71UPWsdj0+fmjzDc800sR0NKQaZTRjJiE0gG7qcUGm5qjJsdgY60xhg8UFqQnNMyk0ICc8VZSUsBuxkUWFul5qFtbSSrCksgVpG6KD3r1r/AIU7YYheHUpidyltwGGHtirUOY5KmMjR3OY8LaLaxatCfEUTwW88X7kuPlYn3qr4s8D3nh+Vp0Xz7FzlJk7Z7GvatQOgak58OXckP2jywFiYfMoxwQareH9Pkj0JtPvZY7yKKR4kfcG3pnjPuOn4VoqehwfX5OfOz5tZSD0NNxx0rufE/gy6sNT1ApGsWnxfvEmkOAc/wj1NclYwi5vreGOMu8kgAUc55rPld7HoKtCUOZMp8AY/WvXvhp4g0S30aLS9/k3zyEurdJD25ql458AQ29sdU0yIqqAGaEdvcVyPg7SpNU8SWgt1fbC4kd8cKBWivFnHVcK9N6n0GjkCkLmmg8U0muhHhtWHFiaQfM4HvimkkU5T84/3qGK54Nqk4f44q46C8UV7yw++R1wa+f8AULdofjSI+pN8rfrX0IQCxGR3FNiR4J8OkMvxYuXIyyNM2PxrpvjPrttFp0GjCJXuZD5hcj7i+xrnfCDjSfjLPBPhTJLIgJ9+RXqHiy58HwBX8SG0eSP7qNzJ9MCmI+ctKuNUt7jGlyXKTOMfuScn24r6U8BnWf8AhE7ZddVlvFJALn5ivbPvXH2/xO8DaPxpulOp9UiUH8zXV+FviFo/iy+azsY7hJ1QuRIOCPrQxIl+IcbSfD7WFHXygfyNYXwUl83wOyD/AJZ3Bz7V1/iu0a98I6tboAWa2bH4DNef/Ai4J0jVLQ8GOVTijoN7nreCBgUDrTsH0pwQmkMTNGafsPpRsP8AdoAZmnDkUhX1BoBIoAcAaKQMaKEB8vFVz8q8UoX0qeaJopCD1HXHSo8g855ryk7n6clYjPBzinRks2OKeNpHPNM2AHIPQ9KTCzHbTyD2oUYPXFAYqeR1p7EtjgUGm4RFSxDEVPGUjbkjGarhec4rV8OaHN4g122sIlO12zI3ZVHWhR5nYzrzVGm5y2Ou8O6haeGdPOp3MMjXF0CIQo6L657Vyup6pJfXs1y7O+88FucD611fxD1WCIw6Pp8yGG2HlyQ7OVI964VGeZhEibncgBQMnNVUg17iPNy2MZKWJqLV/kdv8N7zWTqRtdPZVtgfMncrnj0rv49av/EerG108xtp8b7LoyLgqR1A9c1j2MCeCPBe3Ef9qXvAVjyxPYfhXYeDtHj0nRYlWIxyyjfKCcncetd1GNopHzWZYinUrSqxXp/mbdtaw2sKxQRrGg6KowKsBRjpQqgU+uk8TfcTAoPSlwKQmgCKYZQ/Svl7XkWPxBqCqeBO386+o3HH1r5o8YxRW/i7UI4hhfMyfqa5MV8J9PwxO2IkvIwjWtoGgXniK/8AstnGeOXkPRB70vh3QbrxDqItrdDtX5nfHQV714T8OwaDpSwxwhJG5Y9yfrXPRpc7uz283zeOGi4U37xxHgzTLHSNeu4IohK8cixmSTgLgckE16tGEZAVwR61z8XhdJtdfU7za7KT5UajCr7n1NdGihVwBgCvQhHl0Ph8VXdaXM3qLijpSjiirRy7jTTW604000DWg1hk1h+IvCumeJbcQ30O4j7rg4K1uZOaO/tSeq1HGXI7o8D8XfC+50K0mv7GUXFpFy6n7yivOjtIyK+uLy1hvbaS3uY1khkGGRhkEeleBfEDwfeabrks9rZE2Mn3PJThfauKrStqj6XK8z5/3dVnn574phFTsuGII5qIrntXOe40REU0ipMH0phBqkYyQwijjFOxmkYYqjFoRsbeuK+jvAk9zP4N0+S63F9mNx67c8V4n4L8Nv4m19LYgi2jHmTN6KK+ioIY7W3ighXbFGoVQPauikjw8xnFvlMPxFp9paGXxOlm1zf2sOEVTwR615b4H8ZrYeJZ3v5xb6fdFnePkqre3pXugKlHDqCrDBB7j3rxHx/4FOmTSatpsZNm5JkiA/1Z/wAKqV1qjnwsoT/dzPW5YdN8S6WGHkXcDKTGTyoOMDPvXn3gvwxaaJ4tvbXUkRr+L95bH+Er6ge1P+DlpqMdne3TswsJDtSNu7eorstc0H+0tV03UoJRDcWcoJYD7ydxTSvqRzezbgnoXZkEkbRuAyuuGB6EVmaPoVhoUEkVlEF8xyzsepzzitaTBOQMA8iozyaqyOfmlHRMOp54pMUppRTJEoHBp1GBmhiOAuPA1zL8UI/EGY2ss+Y2TyrDtivQMfMT+lMnmS2t5Z3DbI1LNtGSQK8v1T42WEGY9N0+SZxkbpTgU9xbGv4r8Bw3PiG38Tw3qWRtnWS4L9CF5zVp9C8EeP7mS9icXMy/6xkcqfx9q8k1fxz4m8ZsNMBPlTNxbQL96r2laP478CO9/Z6fIqMv7wbdwK+9MVz2TT/AHhfT1xFpELH+9L8xrZ07QtK0qV5LCwgt3cYZo1wTXL/D3x4vi+1kiuUWLUoOZEXow9RXcKKTEjnvHSXx8EaqdOcpcCEk4HJX+L9K8w+AszjVtUhJ+QxBj9c17iVVkZGAIdSpB6EHqK5/w14M0nwvcXk+no2+6bLFj90eg9qY9zpdwx1pwkUVDj1pwA9aQyUTDNODg9agozzQBZ+U96YyjNRBqMmgB23iim5I70UDsfNiNuUI4y46MKglUA5A57imQylxx96rA2un+0O1eTY/T1aUblYY7U44I44oK85H41IyICuG4PU07jRGe2KATipZIfKx8wOe4qPgUJl6DgSK9R8EXlr4a8G3XiD7KZp94QjoSM9q8zt4vObHavYLu2t9N+FscMqK/mBSQOOSRV0pJNvseNnU+aMKXdnGa/c23i3xZBLp8BiNwVV+OpPevV9O+H+h2N5Beraj7RGoGe2R3x61w3w2sYLjXVLRKWgG9Seor2njpXRhv3i52fPZtiJ0ZLD03ZJHHN4Uub7xv/bF/Mslpbpi1h/unuTXZIoAAxQAM04dK7EktjxJVHPR9ApaKKZAU08GnU1vagCKZwkbtnopNfMOrl9Q8Q3bxgvLLcMFA7819H38ckVneOHLBoztX0OK4/wf4BttPkj1G8Blum+cbhwpNc9aDnZHs5VjI4NTqPfoXfh54Yk0DR91yB9on+Zhj7vtXahVx0FCgLgU8VtGKirI8yvWlXqOpPdiAClxRRVGImKTFLRQAwimkVISKYxpDGd6XvSUZpAIec+uK838ceJNc8P6xbAxQnSJHXfLsyQM8ivR881R1LTbTV7J7O8iWSFwQQ3+etJpvQ1oVIwneSPAfH2hfYNZbULRN2n3g82N1GQCe1cS74JGOK+moPDUWm+FZ9LDfbFUMYRMASuei14bL4A8ULuk/sd23dgy/wCNcVSk07n0eAx0ZQ5ZO1jkyeODTGOa1b3w7rNgD9q0q5iHclM/yrKIx1/Ko5Wej7WMldMZnmnIjyyqiKWdjgKO5r0fRPhimveDodTtborfOrHYfukjt7VZ8HfC/UTdx6hqbfYzbzfJCRuMm3qfpWqps8+pjoJPUv8Aws0XV9FursX+ntFBcxhllJ5BHavTwpx0qU7V6HNMZ8DiumKsj56tU9rPmIpuFwOpqEW8c0DwzqrxuCrKw4INSZLnNKTimZ7O6GW1vbafapa2kKwwx/dRRgCkZxjihsnPNQseaYeYjHNMNOzTTSAbSjrSYpelAC0vem4NOx3zxQwHYDfKQMHjBrwn4l6V4Z0a8a00y2Z9WuW3SYbKxZPQD1NeneOPGMHhPRzICHvpQRDF3B/vH2rh/ht4NuNZ1J/FWvhpNz7oI3/jbruPt6VSJbudH8L/AAPHoGlrql9Ep1Gcbl3DJiT0+tdd4o1qHQPDWoX0zAERMEU/xMeAK1HlihR5ZZFSFFyzHgKB3NeDeOPEV38QvE9voOiKz2cb7VI6Oe7H2oESfBjTL688WT6uuUtYlbzD0DE9q9+GPXisLwxoFr4Z0G30y1AJQfvH/vt3NbIPpSZSRKCKXNRilpAO3UnU0nenAUwClFAHNOAouAgzTsU4LTttAEeKKkEZopjPlCOQowIq/GwkAZT81ZoqaJ9h56V5TP0OjOzL+QxweGpSv93qaI9jpnNPBUYyM1DPQjZlcKxfDHGKlIiQ4YmptquPl/I0x4ASCcg1NyZRsXNOUT3PlxDqK7PUbi7u9JtrSV8xwjkD2rl9AhCakD3KmuyjVSu09+tcdWo4uyPOxMY8ycuhrfDC0aLVLqVhj5ABntXoGvX93p+mST2Vs1zMMBI1Gc1yHgULHrF2wPLqOK6vxLqM2l6FcXVum+WMZANe1gnfDpnx2ZNzxb8y/pss81jBJcpsmZQXX0PpV4VlaDenUtGtbtvvSIGPHfvWoK7IfCjzZqzsLRRRVEhTT1NLQaAK9wSFCgA5OMGpQoGOBxUOd92B/dHNWAOKQ2GBmnUYFJTEBoopKACkzRRjNACE0xqeVppWgCM00tzTVuIpZHjjkVnjOGVTkj60pFSU0MZjmoy55p5BpvlknJOKNg9SMv60wn61P5HI5/OqsbRzSSpFKHaJtsgHY9aL9xrVCND56lXQMvQgjNcaPBPh7WNdu5p7BVkt32FE4Vs9yK7hVZe+RkVzehXTf8Jfr8fZfLb9KiUVc3pzmk2nsaul6RZaLZ/ZbCPy4c7gmfWrDuR1qwZFAxjr2qGRUYdhVGLbk7lRn5NNzmnSIqg81WaQr9KQySRwpwDUatnNV3fLdakiOaBkjNgVAx5qcrmoyh9KBDO1KF4zShcdadjjigCIg+lN781Oc46VGyHPNACAdKzdf1208O6RLqF44VU4Rc8u3oBWlnmvLfGPh7WfGPj9dMLMml2yK5fHygHr9TTEzA8OaNf/ABI8UTazqgb+zo3zzwPZBXS/EbW9a8H6pp17pJCaeYfKEZX5Mjsa9D0zTbXSNOhsLKMRwRDAA4yfX60++sLTU7Rra+tUngbqjrkUAj5+1Xx34o8aGLSYlwJT/qbdfvn39q9T8C+DrLwPpxvdTlhjvpRiSWRgBGD/AAjPeuk0zw9pGilhp1hDbF/vOq/Nj615efEmpWeu6toOr2Q1nTrdzK4k5ZI89RTWpLR7NDNFMgeGVJFx95GDD9KmGMV5b8M44rzxFreq6YHh0gkJFDk4B+leng0ikSg0meaaDxSjk0gJBinioR1qQHtQA+nAHPWmZpdwHemgJh9aXNRB+OooVsmmBMGIopoNFID5QC+tSKMdRxTFkx2pxbnIrzD9DSiOWQoeM4q1FIGx61RzmnxsVIqWjanUaZrxYPWnPJ5WQMk1RWY4/Cu90XwSNb8ETasjsLoMxQdiFPSpjSlJ6E4nFwoJSnszO0+3uJvDY1Gwg8y4gmZZiOqpt64rt9DsoNb8JLfRHF5GD5gB6kdq574Uu0utX2lyA+VPbkuPcHH9atWPhfXdP8VT6La3Mttp8xMhlVSQV9M9K3WHhJao8HGVm6koOVrWfyNTwdqkSeJ403KfMUqceor1O6t4ruB4Zk3RsOQe9fPmoW8fg7xJCkV9JPcRzB5AY9oA+te/2F0l9YQ3CEMsqBhitsJDki4M8vNqaUo1obMnt4Ut4EhiUIijAUdqsCowQMU8Gu21tDxhaKTNLQAvakPpRRQBGsarIW/iPepaSigBaSiigBCaydR1+x0y6it7uUxNJ91iOPzrVYZqC4tILlds8Mcg9GXNA4tdSSKQSRhgcgjII7088UxECAKowBwAKcetLUQm7AqJ5Qqs7HAA59MVKcYrg/iPrk1lpg0yxc/bb0iNcdQp4OKUnZXNaNKVSajE2fD1rpbT3mpaahzcyt5khOd5B7e1b2Bisrw/YLpGgWdiOTFEAT6mtBpMfSkmKppKxJkCmM4wageU9zUTOxzzTvcki1bUk03TLm8bpGhPX2rlPhtdNd6FeX8gYPdXjyHJz6VD8Sr77P4ca2VvnnPT2q74HtTZ+DdPjYYZ1Ln8STWPNedjv9koYXm6s6rzBniuR8OMr+KvEE6tuy6p9CK6JnEaFieAMn8K5HwQGkttRvX4+1XTMPoKuT1MaStCT7nYtKAck5qGS4LjpTDzjnrWNqupfZdX0zT1OHuXJbHoKHKxlCDlsa7FiKZxtwRU+OcUyQADkU7iKUirnIpqPtapigzUbR85pgTq2cVLgYqmjkHmrIII60gEkChGJ6AZp+0BUIOQVBqC7byrKaTGQEPGafBJutYWIxlFP6UASFQBmo9pY1IxyKAMCgCMpikAUVNs3UxoT2piG7QTxSbOA2ce5pNpVgWz9K831Tw3451vXJ7eXWY7TRzISrRsd230AA5P40AdNrPjDRtHkMUlwbi4PAgtxuc/4V5x4n0u61nU5dfnb/hHrSWLZK0rnzJh3wveu0vNO0n4d+HJNRtNON9dKQokfl5G9ST0H0rz2T/hLdf0/Vdfv7SAW4hODdA/Ip7Rr600Jl3wp8P/ABNLpxnsddk060kffEATlx2YgGvXtFttQs9Lhg1W8S7ukGGlRdu4dvxrzT4UWfixViuLm4KaLtwkc3JYf7I7CvWu2eaTGhwxThiowT6CndqAJBjFBbAzTB0o6ikAu4nvSAnd1oxSYoGPLcU9DUYGacvFAiwrcUU1VopgfKgbaTxThk80KnrTwAK8w/QYxfUQLT1XHNKBxSg0joUUPXp9K9o+EmrW76BcabNIqmByfmPVW5/xrxZWPY1agu5bcOI2x5i7WGeCKunNxdzmx+EWKpcidj6I0DwZp+ha1earaMXe6GApPCgnPFa2t6tFoenyX00EsqJ97y0yR7/SuD+FPis3ls2kXkpMsIzCzH7y+n4V3uu6Lb69p5srh5FiJBcRtjcPQ+1d8GnG6PiMVTnTr8tZnnfxE0+x1vw5B4jsSG+UEuB95TVn4TeKPtNlJo1zIPNgP7sk/eX/AOtUd5ZDUA/gsQvp0SfNA6jcsiD1riNX0XUvAOvWky3AJPzIy8Z55BFYzbjLmPWoqnXwzw03r0Powd6eOlc/4V8Q2viLSkuImHmgYkTPKmt+uqMuZXR8/UhKnJxktUOFKKZuAp2aZAtFJRQAtFJmjNAC0U3NG6gLi0hppYetMckAnPOKVxDy1NLgVkaRc6tPPc/2haxwxK+IdrZLD1NaLNwScDA55ouXKPQratqcGladNe3DYihXc3/1q8z0GT/hN/Hrattf7FaoNm4d6pfEXxK+tanFoOnEyIrgPs/jfsPwr0HwdocXh7REtiB5zDfK3q1YX55W6HqqmsLh+d/FLb0OgEeD1qG9E62Mpt0DzAHYpOMmpWba2a5jXrq5m1vTLe0ukRN5a4jD4YittEjzacXOV0aOmfbhp6f2kU+09XC9B7VYJGf1rmtX1ua98QW+g2D7WYeZcyr/AAIOw9zW9JIlrbvJI2I4lyxJ9Ki6tc0dNtq+7PKfiHeSX/i620yFshAqkDnk16haQC0sYLdfuxxqo/KvHdNvFu/FlzrdyC6rKWRexYn5RXssO+RAWG1iASB24rKk7ts9DHr2cIUzI8Uah/Znhu8uP4ynloPVm4FL4c097Dw5ZwsmG2bmz6msnxOP7V8S6RoETZRZPtVxj0XoD+Nd4NrRKq4wBirWrOGfuUlHqZqjnBHNcraaHdyeOdR1a9VvIiVY7UN05AyR+NdjIrI+7gjNSffTOOaq12RCbitCkgJOTmnsVPFOJIJ7VXcjd1p2ICRBniq78GpS4FQs4Y0wGMKcjFabupSc/WkBV1qQnQbwBipEZOR1qXTCf7Gsg5LN5K5J+lct451i6sLSG3gGEnBDOR+lW/BOszappbRyr/x74RW7EUCOnDkVIJBxUJIPSjuKALYan5qqGNSBzmgCV1DDmoCuDUgJJpCuT1oAiZFddrKrD0YZFeZ/GVorfQoT9smhmkbYtujYVx3JFeoY5rlPHXguPxhpccCSiK5hJaJj0+lNAzL+E9/eX3g9Fu7uGYoxSGMMNyqPUV3g/H15FeXeFPhLPol/bahc6m6zRPuMcPAYema9SAB5FNgJUqpxTBxUimkAFD2pMVKCT16U7YDQMiA4pADnpVkQ5FKIaBFfbRirHlCmhOaBCx9KKeq9aKYXPlRSSeaBim7jsB7mkB4NeWfoalsS5yOKbz600GnCkap3HDp05qVRxlsikt+ZOakk5k29qluxXNZm54Otbm98VWUVncm2l3bvNHUAdRivetUXxAmraYbB4msVP+lh+CR7V86WV1Npt4l3auUmg2ujehJwa928P+INQ1DX7a2nkXyWtPNZQvVsV14eelj5bO4NVOdHYvFEH84xpvUfe28gfWuTTUfC/jKW5s3jikuIS0eJRhuO6115A8s5Gc8V4f8AEbRrbQNVW/0xpbeaUl22vxmumo7I8rCU1OVr69DIa/v/AAF4xuUs3Plxvkxk5Doe1e1+GfFth4isllt5MS4+eJj8ymvnG81O71KRZryXzZAAu5hyRT7DUrvSrn7VZTNFLGMgqeD9fWuWFZxlY+kxWVRr0FUb95dT6sBp2a5bwfrF3q+iQXN0VMhHJUYzXTLyM13RlzHyNSDhJxZIDRmmGjNFzMcTzRnmm0lAh4OTTGOOBx3FIWI6UmSRzQF7GB5uu3N1qFtLDFBDsxbXCMScnuRV7RLe8s9Lit9QuvtNyv3pMYzVm9dorOZ1+8kZYfWuD8AX95ql7qV5eXUsrq2xVJ+UDPYVL01N4Lng2egSSKiFy2F6k15l4z8dSSudG0DMtxJ8jSIM7fYe9T+LdWvLjxHZ6J5pjs5ziTy+GI+tdNofhnSdIiDWlookPWRuWP41F+bRHZRpwoRVWauc54E8EjSR/aepKJL5+UDc7P8A69dhqeqW2k2L3l4xWFByAOfwrRKg44qlf2lvdWkn2iFJRGC6hxkZAqlFRWhz1q0q9TmmZmv66mleHJdRzy0eY88EkjjiuS8H2kllot14i1BWnv7kEx7uTjtiuWuNVvPEniC1sdRmLWxm2+WnygCuq04HUPHUthM7ra2KDyY0OAPr61g5uTPRdFUqNur1NPwdotzZpdanqIzfXr7mB/gXsKzPiF4hFrZNpVu486YYlIP3U7138nEZI6gH+RP9K8TMa6r4vjF3lxLcENz29KKr5VYWCSq1XUn9kv8AhbQWlvLCFkysZFzMewP8K16lLcJbxM7cKikk9sCkgsre0UrDGEyecd6g1GJHtJYnXKNGcj1qoR5YnLiK7rVlc5fwkkt9qmpa9NyZn8qHPZBXbQzhBz3rM0+2htLGGCBAkarwoqhqd3NDqOmwxthJpSH9wAaqOmpnU/eSsdDK+7BByKjNx5YwBVMyv60wyMTyas5mWjvfLA4qrLvB5pwlYA801mJHNMCPJ70UUUAG2lA4pRS4pDOX8eIh8NlioJEg69an8FRonheAqoBZ2zgdai8fADw2f+uoqx4J/wCRXtv95v50AbwXgU8KKB0p+OB70xDcAEU7vS4oPFAxwJ9KR5kiZA52722r7mnDpXCeN9QuYdZtIo5SqJh1A9aBHfYHek2A1FaO0lpFIxyzICfyqwvJoGRlOKaVPFT4oxmgCHbSgc1KFBNAjBPegQKCRUgHFNUc47VMvWgGC5qTB9KYakSgSE2ZpfLFPFLimAwJjoKKlAGKKBH/2Q=="/>
          <p:cNvSpPr>
            <a:spLocks noChangeAspect="1" noChangeArrowheads="1"/>
          </p:cNvSpPr>
          <p:nvPr/>
        </p:nvSpPr>
        <p:spPr bwMode="auto">
          <a:xfrm>
            <a:off x="155575" y="4524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zh-CN" altLang="en-US"/>
          </a:p>
        </p:txBody>
      </p:sp>
      <p:sp>
        <p:nvSpPr>
          <p:cNvPr id="9221" name="AutoShape 9" descr="data:image/jpeg;base64,/9j/4AAQSkZJRgABAQAAAQABAAD/2wBDAAgGBgcGBQgHBwcJCQgKDBQNDAsLDBkSEw8UHRofHh0aHBwgJC4nICIsIxwcKDcpLDAxNDQ0Hyc5PTgyPC4zNDL/2wBDAQkJCQwLDBgNDRgyIRwhMjIyMjIyMjIyMjIyMjIyMjIyMjIyMjIyMjIyMjIyMjIyMjIyMjIyMjIyMjIyMjIyMjL/wAARCAEsAf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HcKN1Q5pQeKgslByK868a+BdOuC95azLa3TZbY3Kua9CVjUF5aW9/F5cw3AdCOq1FROSsdGFrujPmR86yafd2FwVbfFKvQrn+YrotJ8d+I9JEaPK1zAp+7KO31rvNQ8PXUMv7mPz4+gOORUll4U+1WubpRDk42Fa4kqidkfQzx+GqwtUijb8NeJrTxJYiaH5Jl4lhPVTW3xXIWfgmPTdQS9068eCRTgqB8rj0IrrkyV+Y845xXdBytqfP4iNPnbp7Dh0paBilx6A1RymR4h1238O6U9/cIzgEKqr1Yms3Q/Hei61tjE4guG6RS8Gm+OfD+peItLS0sZYkUPuYP3xXmsfwu8SmYZSJecb9/T3rGU5qWmx62HoYadH95KzPdAAVBB4IpGXFYfhfRdQ0XTktr7UnuyowARwv41uketbLY8ycYxk1F3GEYFJinkU0imRvoxMZ49RivFbvxZr/hbxHd2kk5mhSUt5cndT6Gva8enrXBfEbwn/AGpZ/wBp2iZuoFO8Acuv/wBasqie6PSy6VNVOSqtGdRoWtW2v6XHe25A3D5l67T3FaR4r5u0rW9S0W6EthcPEwPKD7pPuK9s8D+IrnxLo8lzdRokscmw7ehqadTm0Ncflzw6518J0n4UmM1IQAar3V1BZqjzyBFZwoz3J7Vuzyld7D8UhHqKkGCARyKwPFHiaPw1bQzS2ctwshK5jH3frSbsaQpyk+VI2CKMVieF/FFv4ptZp4LeSERMFO/ua3tv5HpQncU4ODsxu32o2j0p+KQ9aCCM9aDTiKaRQAZpdxFJikoAlDECnK+aiBp6nigCbNBFMBpd1ACFaaQBSk0wnmgBc0ZptFAC5pOKQ0lADuKQ0lGaQDqTApe1FMApCKWmsaAEooNFABRgUUtIBMUvajNFABilHWm0uaAHg4pc0wc80tAEm4UoYVDmlFMCfIoBFRbqUGgCTNFNBooGUYrhpOGgdD3zVjOKZml7UkD1HZoGKbSgUxD8n1pSaaKXn04pDu+g9Tginbz61HnmjNBOq3JlenBwagzSg4pjehZz0waM/jWNquvWuior3gmEbfxohYD61Rg8deHJ1BXVIQfRuKTkuppGhUkvdVzp+Sc0h4rIh8S6LcYEeq2jE9P3gq1LqNuls00UiXG0Z2xMGJpcyE6U1o0XM8UhzjiuXXxexchrQKo9Wwag1XxW89r5diGhkYYLnqPpUOtFGkcLUbtY6aTUbOO7W1e4jWZhkIzcn8KssFYbSAQRXz1eaJr13qDXcl2ZJd3EpkIbFdZpvibxRolqFm8rUol6qc7wPr3qFXTdjtqZdyxUoSuzA8faIuh+IW8uIC3uQZE44B7iq2g+MdS8P27Q2BiMbkko471Z8aeMY/FEdtG1jJbTQMSSx9q49SVc4xWE5csrxPpsLTdbDqFdXPbPDfxItNUdLXUk+z3LYAb+FjXS63BcPHBd2w877M/mGAf8tRjpXzgLhwwYHkHgjqPeu/0L4q3mn2a295ardbBhX3YP41rCtfc8nG5Pyvnobdjrb34labZ2Dt9nkF2jbWtZOGBrf0bWNO8TaUtxEEZWHzxPglT6EV5H4l1/RvE0TXbWr2l+v3dmCH+tYGia3qPh68W6spTj+KPPDfWj21nqQsocqXNFNSPou1s7axQpaW8cCsdxCDGTU9c54V8Y6f4ltgqSLFdgfPCx7+1dMVrpi01dHhVqc4TtMjNJjJqQjFNximZ3IqSpwlHligLkGKbjmpiMGmHFADcUqmlwaTGOlAC0oORQAfSjpQAh6UUE0UAJRS02gBM0lLSUAGaKKMUgHUtNzRupgOJpp5NITRmgANJS5ooAKM0UYpAGaKKMGgAoxS4ooAAcUZpKWgAB5peKTiigBc0oNNzQKAJQeKKjzRTAbilxS96XigAUcUoxSZozSBkcyzMn7qQKfcVj3EmoWjEuW2k9RyK2+9LgNwRkehqZRvsaRmlujg9Y8bXWnXCWNlELu/kGVjA6V0vhu61m708vrVqsFwW+VVPUVbi0qxgvJLyO1jW4fAL7eaujOKUYtPU3q1abilGIvFGKBRz6VpbU43uNdElQpIqup6hhkGuY1jwFomrozJbC2m/vx8DP0rqCQOpA/Gk3p3dfzqWkzopTrUneJ5AvwtmtWmuL+bbaxkn9z8zuPXFaGmweG9KtBrWm3F7cS252/ZmJBY+6mvUMx/3l596zNS0/S542M4hhfHDhgvNZyjyrQ7JYqpVsp/kcdcX76lOJ2jVC4GEA6e31q+PD1+1p54UA9RGTyRS6daeXeNJZS295JHyUV84rotO1K6lEx1C2W0WNgFZmA3+9YRpKTuyqlWUNII82PiXTLG5aG63h1OCkkZBFNm8f6Wkm2GzYp3fFbfjq90k3UaalpCz2jjH22Ijcp/CuJ1DwYht1u9EvI72BskR5AcD6d6l07PQ78P7Oa/eKzOnnk0zXrLzFgi8yRfvJjP41yFx4T1CGOR1CSRpk4U8kVz6SXFnKwV5IZF4IBwRWgniDVGiMJvH2kY98Vm/M9ShSnD4HdGaylTxz7U0EdcmrAhllfcoLE96txabESDNMEz1qOax6DXVmYH2tkHmrSSBgc4z61durO0C7YJA7is0xSRckHHrRuCT3JoJp7O4S5tJWjmQ5VlOOa9t8BeMx4ks2trkhL6EZcf3l9a8LJZcccHvXZ/DOW1t/FCz3NykAVCoDHG8mt6M7Ox5Oa4WFSk521R7rg4pcUmeARyKd15Fd9z4vXqGMUhFLk8U0mgdmMI5qPGKlNNY8UDGZozSZptAJ3JN2BTCeaMikNAC0ZpM8UZpALRRjJpSKAG4pMUpoxQAmKKD1pKAF70w06kOKAEopKM80AOHWlpOlFAC0UlLQAtGaSl7UALkUmaQ0UAFFFFMAozSGlHNIAoB5oooAXiikooAUdKKQE4qO4uYLO2ae5lWKJRku5xQ3YqMXLREuaK841f4sWcMvlaVbNcMDy8nygj2qgnxX1S4byrXQ1kmJwAHJ5PSo9ojs+oVuXmaPVx0oxVTTWum06Br8It0yguE6A+lXRx3zVnDJNOwmKUHHWnAUY5oAjkmjhGZZVRR/eIFZV74o0O1jYTanAvBB2Nk1dvtJtNSTZcqxGMcNisH/AIVt4ayS1pIx9PMNS79Dpoqlf3zyPXb9hqkosNXubm3dsqd5GPas1rjUcZ827I9dzV7afC/hbwvC9/LZMyZGCUaTH4VUn8f+D4V2+SzAcYFqR/MVg6b6s9ylj42UacLnj0epX68G9uAfTef8aSa5nuSDJcTOf9pya6rWfFvh+/lcJ4dTZ/DIH2k/lXKhfOmZ44SsZOQueg+tYzdup7GGtVV3Cw+z1C806bzbS5lgfuyNgmpdW13V9XZGvL6WVUGAM4/QUwx28ODNLk/3V6iprW3jvd6221pRyIycFvp6ms1UlsjepQo7tIorPPLB5MkkjRn+EkkVPpV7daNqcV7aj94h6HoRTLid7Zyr2zxN6OCD+tVnvpW6YH0ppyT1Bwozhyo6/wARajo3iS0W5a1NjqaDJK/deuRzBB0yx9aqtPIxwzGmgEnJOfrTbuRQhGirQLUuoSEYT5B7VXMjuckk004HalUUkkW5NscHxggkGrUN8QMPgiqJyTTTkUNIOdo0JMH5o24PY1C+7IJBBHOQe9VN5Hepo7nbwwyKSVhOcZaM9J8OfFKfSdOSz1C3a7Ea4jkVsHHofWpX+JmvNq9rcG3+zacXAMezO8H3rzuPyn74HcV2Ph7xdZ6fbLp2rQi6sc4BK5ZP8a3hUd9TzMVl9GMXOMbnuMM63EMcqH5WUEc+tB+tY2i6rpV9Yxrpd3HJEowqBvmUemOtaW4g812Jqx8lOm4t6WJd2KaTxTc5pB978adyEIGB6fnRnivMNS8cz+GfG99aSL5+nswZkz8yHHUf4V3mj6/peu24msLpHPeMnDD6io503Y6J4WcIqVtGaXNHandOKQ8GqMPUSl4oxRimIcGxQWzTcUuKQCE0vNJ3pQaAEpKUmkHNADTSGnGkNACUnelwaQjmgB1FGaO9AC0tJxnFGT2oAWg5GRjH41la/bajeaLcw6Tci3vSP3ch559PavC9ZsfidCskl698YowSzxyjGB1PFUkB9D7wTjcpPoDSk4NfIlt4h12O6jeDUrvziw2/OeTmvqjw+19JoFjJqa4vGiHmjvmkwuaeaM0AcCjvSAWgcUuOKSgAooooAKKKKAMXWvElnoihCHuLqTiK2jG52P07CuMv/Dfivxg5nv5V0+1/5ZwE9vevSRFH53neWnm/39o3fnUgqZRudNOv7LWK1PID8I9SMgH2+3Cdz3r0Tw14atfDmnLbRYllPLysvJPtW5z2NOA5pRppF1sdVqqz2GgccVIBgAnp3oCj0rmvF+h63q8ES6RftbqARJFnG78apt20OejFTlaWhf1fxRo+hJm/vERiMqg5Y/hXI33xd02JitjZzXHfc3yisI/CrxDcS5luIjxgs7k1dtvgxd9bnU40H+ytYuUz16dDA0170rnQaD8T9K1m8is54ZLWWQ7VLfdJ+td6FzyM15WPBPhDw44m1bVPPkU5CB8HP0FaV18WdEsohHZW004UYGT2q4yt8Rz1cH7WX+zxbR6GUVl2soI9COtULjQtLuVJmsIHz1ygrzOT4zT7yU0xAvbLVDL8ZbxkwmmxBu3zUOtBBHLcXHZHc3XgDw7dNn7AEP8As8Vz+sfCuKW2P9l3jxPj7rj5TXBXvxG8T30u8X7QL2WIYqNPiF4pjH/ITdvqAaycqb6HpU8HjqaupGdrfhvVtBl8u+tXVc8SqMqfxrKRmQiRWKlTwRxXSX3jrxBqVm1tdXatG4wfkGTXNEY/HrXO0k7o9igqrhaqes+BIJfF2lzpr1tHPaxjbFMy/OT9a898V2Nhp3iG4tNMkLwRnGSc4PcVBY67qunwmCzv5oYj/ArcVQYs8hLEsSckk5yfWrlJNHNQwdSFZyvoMCk0pUDualHyqcVGSQayPU5dCI0DI6U44zSjGOBTM7ajfrTGNPIJHNNI46UEtEZo49aUjmmnpTMZIerEcZpd5zjNRcjFPUEmgakye3vLiyn821nkilHRlOK9K8F/Em5lvoNM1j50kIRJ+4PvXmG3B5pVZkZXBwVIIPpWkJtM5MTg4VIttH1SBmlHAJB6VleH9Ui1bQrW7jkD7oxux645rT7/AIV2J3R8lOPJU5WfOXim5F14n1KZuf3xX8qyrW/urG4E9rO8Mq9CpxXR+PPDl5o+uXVx5Tta3DmRJAOBntXHlsdM8d64pJpn1tGcKlGKPXvCXxSE0kdlroCknatwOmfevUgysqupUqwyCD1HbFfJ+/PBr0bwZ8SZtJgh07Uh51quFST+JB6e4ranU6M8nGZfe8qZ7ZjmlIxVayvbbUbOO6tZRLG/QqelWCecV0Jp7HitOLsxKPxoJphoJA0dqKQigAzRmm0UALmkzmkPSkB5oAdmg9aMUhzmgBcc1Hc3MNnbSXNxII4YwWZz2FSd+aiubeO8tJ7aT5opoypx6YoAjsb+11K1S8sbhLi3k+66HI+lWQTmvEfhbqx0PxPrmkSysbGFJJADyF2Ht+Fet6Lrdh4hsBe6dMJYScHsVPuKGFyTWbi7t9Gu57BUe6jjLqH6cV4Drfxc8Qavpk2nOkEKyZSR4wckeleu/EnWhofgq8cP++uB5UXPUnr+lfNt5pl3ZWVpeXEZWO7UvEf7wzjP6VS2Ey/4R1Sz0fxLZ39/bC4t4nyU9/X8K+sbedbm3huIzlJUDr+NeUeAPhhoVxollrN+Gu55h5ioW+RfbHevWUARVRV2qowFHGBQwQvPelzSfjSUhjwaKaMUueaAFooopAFFFFACDp1qREJHtT40Udefwomura1GZpY4h28w4p6IIxlLYBGfaniMd6w7/wAa+H9NDedqURcDOxDuJ/KuTvPjJYK7LZ6ZcSgdGdguah1Io6qeCr1PhielBQvJOBXO6/450bw+hSSUTTjpFEcnPue1eU6/8Sta1mMwwFbKFuojbLH8a4xndnLyOzuTkljkmsZV+x62FyRyd6ux6Le/F/XJZ2FrbWsMWflDKWOPfmsLU/iD4l1JPLfUDEh6iEBa5Ykk0qj5s1g6k2e3DL8PDaA+SaWZi0jl3PUsck03nvSn5aZk45qNep2xioik0n0NIaUdKB7i0lBoHXmgLC54prZJpT7U/btGWoDlvoNVKUnbxTmPHpTOv1pFWsKDzTccmnH1pCeaAZGw5oHFOIz2pvQ0GTQnJppyKeSOwpNuaZLGHtTCPapSoHXmjBYcAYFBm4sjVNzAVKAF7UBSOlGGNBUVYRjTdwxzSkM/SoipFMznJmvpPifWNCYnTbtokJyUOCp/A12ei/F3UYplj1e2inhJ/wBZGu1l/Doa8y5xSBmA61pGTR51bC06l20e4eL3j8b+FIjomox5jfzHgLAFx6H0rxOdHhkaGRcOhwR6GmxzzRE+XKy/7pIpuS5yxyacnczw9D2Wi2ExSglcUtNJqTrkux2Xg3xdd6Bdrhi9u3+siJ4Ir3bTtRt9Vso7q1ffG4/I+lfLkTlCGB5HSvQ/h74rbTdRS1uZP9FuGCn/AGG7H6VpTqWdmcOPwUa0OaC1R7XSYp2O+AR2IPX3pM+tdSPmmtRMUlOyKQ4oAYaTtTjikoENPSmjrTmpooAkzQQDTcil+hoGZ+v5/wCEf1LY5Qi3fDDqOK8V+F/jqaxur7T9Wv2a2eFniaZshWA9fevbdYga70W+t14MkDr+lfIa21w921vFE7yhiNiLk/lVIlnS+GPEltpHiLU727jaWG7hmj46gt0Ndz8C7+Q3+qWIJ8pkEig9Ac1x3g34d6p4nv3ScPZWkPMssiEH6AdzXrdroejfCjQNR1NLiWWWRML5gGS3ZR+NDA4j4za9FeeIrXRlbNtaAGXHJ3Hr+lc94+8V6V4gtNKstKs3hisIvLEjn73TtWl4X8CXnxAt9V127ujCzO3lMeQ79cfSub1xNEtdEsbK0gmTVoZHW+8wcZHAx7UIRWs/GPiOxs0srXV7mG3j+6iNgCvXfhB4j8QawbuDU5Zbm0RcpPJyVb0z3ryrwp4O1PxRdhbaFhapzLOR8qgdcep9q9m8AeMfDsmzwzY2s9nNB8q+dt/esOp4PWmxnou7IzSZNBH/AOukqRi7qcpqM0ZNAEuacMEVGGpwNIBxzRQpooAw7yXxZJLMlla2UcecRu78keuK8e8c2uu2GoxR61ffaJZV3qFbgDOK7X4gePp7G4/szR5gsq486VecH0Feaa94j1HxHcR3GourSRpsUgY4rnqyWx72X4aompyWhlg4OcnNPBz3qNQD1NOOBwK5T6KEUh4JHFL360xTxR3oNYuw/qcU5eKToKQHPWg0Q40lAPtS9aChMcUoHY0Z4pVGaAsDDmjbxk1Kq0j+lIvlEG0YxzR35oA4460EUAkIQNuc0zPPAqXkjA4pgGG5oE0KEJqeOJe55pozj2pQTUNiaEdME4GagZCatBc01giD3qY3M2iqE+bHSlC44pW5ORQzE8+laoaVhhwD0yaYacxyeKb1pkMQHmlDYNA96CKCUwD7SaacMfSgjNMYUGcxjLg0004moyc1SOeTSCgHFNBp6oW4AyaoyWuwmaOtXoNLlnxyFz61ow+HCTmWUADqBUuSRp7KbWxhKMmrtoWWZQCfw7VvXdnYQWqoYvvHAI61lYhgUsvKjoDUqV9janSa1Z6R4Z8f6hEI7a+iWeIlUjboR9a9TJ3YIxgjOK+abG11bU7gSWcEk7QsDhBnHpX0XpjTtpNobnImMSmQH+9iuui5Pc+bzalSjK9Ms55pCaWm963PGAiikJpN1AwbpTO9KWpueaBD8U7IpmeKWgYuAeMZBHSsbT/C2i6XfyXtpp8UdxKSTJjJBNbGaQZLDmncRT1TUrPRdOnv7x1it4uXYCvCvF/iO4+JHiez0jRw5swwCcYyT1Y/StH4ueLZdV1OPw1p+5443Hmhed7+n4V2Pw18CDwvYtfXig6jcJgj/nmvp9aYihr3jGx+GOmW/huwtDNcpAG39FBPc+teDXt3LfXs11OcyyuXb6mvRfjVYXCeMlufKcxSwLhgvHArz+y0q91KcQ2dpNM5OAFUmmSdbo/xJ1LQfCf9i6dBHExLFrjHzYNc7oF/NbeJ7C7Vz5n2lCTn1bmu50P4LaxfxCXUbiOyBHCMNzU7wv8ACbVZPFKjUo2hsbWYMZD/AMtMHjFIbPf852n1AppFLgAYXoOKWkUhmOaAKfigAUAR856Uu4in5ppxSGKGopneigD5mZ5HZndi7E5JPeozGJOQfwp4cHtQVzyvWvNP0PlSXKtiJlK/w4puasAHoevvTSitzjBoDlIwKXvTiuKaOtA7DxjvR3oAzTgue9BokJnjilUEmnBewFSKgTkigtRYwR+tPXAzkUpx9KQ49almqSQhbPSmk96dlR2pvWgl3FB707GaRUJ57U4/KMA0FpAVGOtNHXGKcfu1H3oB2J1xjBoOB3qIGjknmlYTQ5npoyevSnbCScUoHbFOwlHuMIGKiPHA6VMwBHWoyB3pkTRHikCnmpdvHWm9OKZk0QkEmn44GaTFT2sTTTBe3c+gpN2ItqaGnaILuHzp3MaE4XHU1dvPD1jBEP3rhgOuepq1ZStiSUgLbQL8o9T2rm7m7mnmLu55OeTWScmyXBX1GPpb5IjYOKiOlXC8lMD3NXIrtkGTGceopTdljja341opMqVGm9SithtzuYD6c0/MVtjA5pJ5mUsC2B6CqTuW5PNWrs55uEPhNGK9O7p9KuTXkkcCkgbmOetY1tu3jAOR6VbuyTCpJ59KlxTNYVG4tssi4+2sqyMoxworb8P6Hby3stxqi+ZZWsZlaNDzJjsK5CByrlgQCOma2bXVGaBomyCeAQetNe6YTbqwcUz3DSdA0VvsWs6MjWgdA37tuHU9mHqK6Inn0HavnfTPGWueHJjHaXIa3U58mT5lH+Fe5eGtZ/t7QbW/KqkswJeMMDg12wqJo+UxmFq03eWpqMRmmk0pphrXzOC99DK1TxDYaRe2trduyPcnCNjj8a0j0H86wfFvhtPEuk+Up2XUXzQSdMH0q5odte2Oi29rqM6T3MY2l0z07Zz3qU2bzjDkujSNNPWlpDVmA8dKXNMzil5NIAJzRnGRRjnpSgYPSgGcdo3w50rS/ENxrkrvd3cshdPMHEZPcCuxH3u+aeB78+9Q3S3Js5hZ7Bc7D5RccBvegR5nrOo6hZ/F630+/uIptIulDJBOilACPf3r0y3srS1UC1tYIQehiiC/qK+ervTdT1j4kR2XivU4baVSC0vmDaq+gx0r1bxzcwWHglZrXWzYiIAQSRkN5xA+7VCO1Hy8/wA6O2Pw6VwvwsuNUvvCxvdU1AXZml/dgtlkAruc9uaQxwPFJmm5ozQA7NJupM5pKQC5pDRg0UDFxRTcmigD5fzipUYnpUZUjgilUkdDXnH6CrljIbqOPWgr6VCGOalWTtSNYtMaVwaNoIqXGRxTVTDYNBpyDQMVLGmetOVeafg0rmqhYZ904pCcnrTiKbt44ouU0xGPHWkHNP8ALNAUAc0gSYKoxk0oA9KAM07oOBQWkIW7U00v1pGFAMTPFJiilAyfagkAKeMd6UACkIJPFBVrIQnmk69KUjmjAA60CY1gQOMUwkjHQ0/p3pnQ0GUhjNz0xTGqQrmrVvpzzJ5jkRx+p7/SncyabKSIzuFUZJPArestNbKxbWBbl3xwPar+h6dCs0jCLO0cM/rV7Ub1IwYxneR8qqOprnnUu7IyTd7Gdqc0VvZC2jHykjGOhxXPvas3zsVVTzVtiVczXJO4fwntWfNO0jMSeD2rSEbI1sktSdpoo02x9B1z3qjcXLu+c4+lMJPPrUTkk1qlY5qk9NBjMW5PJpAfSnKM4oZSnUVZyNdSz5UkOGwQcZNMaR3Kg8+lNad3O5mPTFMRhn5snjilYtS6D3QAHJ5FNidkYipFjLxlgwyO1RyMwAzT3FL3XdFt1SeLg5k9qitNSvrCYNbXc0LL3RiBUUDMZAM4NJcIUfvzQtCK0Y1Fdnf6L8WNUsgsWpRrdxf3ujivQNG8f6FrtxFawTSR3UvCxOvOa+elc8irumXkmnalbXcTFXhkVh+daxm1ueXWwMJRbitT6dJ9qYTmuWg8f6Zd6tbadZpJcyzAFmjHypXUkHJroTVjwqlNwdmOHNLim9MevvVZtUsl1JdONyn2xl3iHPOKollqne3f+VHcgdRVHUNc0vR086/voYFU9HYZP4d6BHP+LPiPpHhG5NpMr3N5tyYo/wCH61heGfjFa65rcGnXOnNbmdtkbqcgE9M15H481Cw1TxhfXunTSTW8rbgz+vfHtWRpWpyaVqttqEIDS27h1DdDirsRfU+hPH/jrVPCOoWkFlpouY5oySxBPzZ6cVxOoa14813R7jUr2caRpSDBZh5e7PQDuaswfHdm2/bdEhkI5JBz+WelddFqmjfFnwxcWaPLA0Z8x4QfmGOlA73PGQnhmPTkur29vL/U5Rl4kGAn1Y12uumO/wDhno0sGg3a2VjdASRy53FcdR7GsHwXo2h2XjGW38TiS1SJs28U4wrkHjNfQkN1a3ECiG4t5IcAABgRjtxSYkjjfAfirw9qcZ0nR9PmsXjTe0TIQD68122OOtRRQWkLM0EVsjMOTGqgn8qnHTpSZSG/hRTs5FGT2pAIBR+FO3fLzSAigBOaCKUdaUigYzFFPAooA+aGi5wDn60xoSBnb+VSFvnNODYGc5rzL3P0rlRVMfoeaAuOtWMK5weKYwZT7UxciQ0H0qTOcDv60znsKlUY6daVzWI9RgUZOaMnPNJnnpUs6FsOoopQKEUlcYaQVJtzUwtJ2UOIjtPftQ2kS9CuOlIelStEyoDjANRHnpQmmK6Gc04DNAU0/FMEhuMGnYx9KUCkY4oLtYPpR39qbvoL0CTQHGetITignNNCk0EPyEJoxmnLHk4xmrSWuAoOSx6KBSbSM7a6kKRDhiPl/nVoTiPa0x3Y+6vpRPEYAC5+f+76VmyOSxyalK7CbSRpvrlwodI8KGpgvLhVEzPlsYHrVGCPe5PappOTnHtT5VciMepBNM8rlnYk+9VyTzUzjmoyD25q0YzvciJzUL1MeOtQkVRy1Bq9akJLDB5NMFO6VRmloRNkcdqUMOOKVgSaWNRuGRQZWaZM+AqlsgkdAKrsSc/1qdiDliSOwqBsb+pIoRU72HRnDAg1amImgDY5HFV1wWyRgCpFkHPzUeY42tZlQgq3pViOIvHuzkfTrTZEB5znHWuh8G6dbzeILSXVDJBYo2/eynYxHQE1SVzlq1FSTbIfC2ut4V1xbuS1LqQVZWGCR7V7loPiPTfEVsZrGX51+/EfvL9ak1Dw/o+s2wFzZwyI4+V0Azj1BFYPh/wBb+G/EDajZXsjW5QjyWHc9Oe9dEYtHg161OqrtWZa8beMrfwhpBlJWS9lBWCHPU/3j7CvBtA8Z3GneMk8QagJLp8tvGcZyOg9qvfFma4bx7eJMxZVC+Wp6Ae1cSAXYBQSTwBW6R5rbud3r/xX8Q6vJItrN9gtj0SH72PrWFp+geI/Fdzut7e6uyessjEgfia77wF8I2vki1PxAGjtz80VvnBf3b0Feka54s8N+BrQW0jIjqMR2sA+Yj+n40AfPfibwXq3hMWzamsS/aASmxs9Ko6RZWVy9y2oXZt44oiy7Rku3YCtTxv41uvGOqrcyxiG3i+WGIc7R7+9cwCxIx1JqkIXaW+7kjoK95+DXhW50myuNYvEaJ7lQkUbf3PU1S+HPwtiWKDWtbUOzASQW3UY9Wr1LUrtrKKBYfLUyyCNWfhUHrUNlIh13w3pHiW3MOqWkcv92QDDr9DXnlz8EwkxOm+IbmCIn7rZyPyNd5Lq9zausbrHdHDnNuCenqKqp4kuvOVmt1MAVmkIHzKO3FF2MwvDvwwl0DWbfUn8R3dz5OT5bA4b2OTXS61NqEV6gszKEwudoG3lhnd7Yqta6/eXX2kokWI4wyAjAJPvT7LXLu7vIIGCbSP3hVDwc+9FwKsupaorqd0hZkICKnQ+pzUkeo6wkY3o0hmmbyiExjAPyn26EGtDUNTurbU/s8YhWMp8rMMndjODVAeINRSRFdIHJVThVIByu489qALGmX1xJqKRFriVWjJkLqAqkfyrfHXHOK5u2129e3tZ2hR1kZjKFUgqgHOPWkHiSaWJpo2hiVF3ZcE7x/hQB068GnYrm21y8S6yIllgfyyqqp34Zc1saTfNqFj9oeMxnzHTZjkbWxzQBbANFSbaKQHzP9mm25MTk/7tIsM2ceWw+orYtvEUiQMJhuc/dIFZ11f3N0wZpTjPAHFeSr3P0qLY9dMu5T8lu5HXOMVaTQr1wA6Kg9Sajt9avU2Ay5Vf4abc6ldXB5kZV9jUvmuVab2L0fhvC5luVUnkUraPZKSBqCbqy/tk3llC5IPrUQJ3Z4z9KXLIuMJ9zVfw/Kcm3njl9gcVTl067g4eE8dcc1GLqZTlWK/Q06G9nhm8zzWJ6HJzTs0aKM1uyFkdTyh/KlXnsa0TrEhP+rjYepWnwasFJ8yKPOcghalykVzTIrTSZ7gF2Bjj9TUwvP7MlaEETIBxg1He6vcXQKK2yP0Ws05pcre4RjKXxGuNUjLEG1TDdcUjxWc67hA0X+0p4rKU1LFNJCflPB7Gh0+xfsktiy2l7mxBOj+x4p40O9bog5HGTUcN2kcqM8eUyC/vWtfeJ1vWQLbLHHHwiDj8zS99I55yrKajFaFVPDkmf3twiD25q+vhuwVCWmaRvas065P5gKxqFXtT5fEV0+RGqJ9BUP2jJlTrSZV1DTI7Z/lBCnpWf5GWABzmrdxfXFzxLJn8KrZxznmtoXtqdcKdlqPOnTLyQoHuaYYghxxSF/Uk/jTd4qlcaSW5Ytow8mwkKPXNaHnW1ihEWJJj39Kx/M9KQE+uKmUOZ6kSSew65lkmdnY/MaqbMYyamcZGe3rTRjFaLTYxlEVOOlSEqwx3qPr0pQcH3qgWiGsvJ/lUBYqSAKtOpcA4+nFQFc5Vhg9jTMJorvg5qBjVhkI4xUDjnFNHJUVhopS3ahaRutMx6Ac0KxU5puaM0yL6k27cM981HIRngYNOVzt9vpUbHJoHJ3QhY0isaCM03vTRk20TIw3dM8dK9b+HHii21OzHh/UkiMoXEW9Rh19PrXkCnsamt7iW1uI54HKSRtuVgeQaqLsc+Ipe1hY9kubyf4f67HDIzyaFdt8obnyG/wAK75HSaNJY2DI6hlYdwe9cVpmoWnxH8HyWdzhbuNcPnqr9mHtU3gG6vrW2n8PaqjLc2J/dM3R4+2DXSn1PAq00o26nl/xqiUeNo2VCGa3XJx96ug+Ffw8QRJr2r2+5s5toXHT/AGiK9WvdH0zUpop72wguJY+FeRMkCrgAUAKAAOAAOBWlzjtYS4uEtLWa4fhIY2f24FfIviDVpdZ129v5WLNNKxHPbPFfUXjE3J8H6mtpG0k7QkKq9TnivnTSPh/4k1q4WODTpEUnl5RtUUIGcpnJ9qt2VpcX1zFbWsTSzyNhVUZJNW9S0OfSvED6RclfPjlEbbemTX0p4U8F6N4YtIHtrRWvDGN9w/LZxzj0qm7CSNDwvYXOmeGdPsrxy1xFCA3PT2rUkRJVMbRq6nqpHWlzk9Otcz4xl8TDT0h8MwxPPJkPK7coPUVAzYnudN0tB9omtrZRn7zAVnDxR4XBYLq1iCRjhxz7V5xa/CLW9XvDc+JdYJ3clVYs3+ArqovhF4SS38p7ad3xjeZOaY0dbatpl4pktDbTKVwTGQ3HpxVlbS2Uowt4wV5U7eleMeKvCd78NZLfXfD2oT/YxIFkiZun19Qa9T8JeJbfxTocGoRbRIRiZB/C3pTBM2DBE8omaJDIBgMRzilMEf8AzzQj0xUm00YpAQpbQRH93EijnoKDZ2z7d1vGQv3Rt6VNinD0oAZ5MZYsUUscc49KkRAowqgDrxTgKXmkA5RxRQDjtRQB8vKMU4dcjio/mHJoEgz3rzD9LTJgME89acMgY7VEGB6mngjHBpG0WLznjNO5JyaTOByKXtwKDRDgRSYBNKDQcZpG1rgM9KOaUYpQByaTGkAyRijArR0nR73WZhHZW7yerAfKPxq7rvhv+wYo1uLuN7pjzEnOB71XJK1zmeNoqoqad2YGfands0hGTz0oZSRwam5082lwLkjApo3Z5NPiieSRY40Z3boqjJNd94d+F+o6mEn1Bvs0B52/xEVUKcp7I4MZj6GHV6jOBKszAKNzHoBRgjpX0NZ+B9F0ewl8i1RpQh/ePyc4r5+uMrdzg8Ykb+daVaLprUwy7NY42pJQVkiHJ70hFOzzSZxWB66SGEUm2nsOfSk79qabJaQ3p2oyDTyM8VGV96ZEtBHOV4pqDI9KdtGz71KsTPwFY/QU0n2OapNR1bI3O0gZNSKoPNRycEED8acrZI5phfUUb+3H1pobkq/NP3L1c0m+JunWhMmTI5F2NnqCOKrtGr8jg1OfLYnJqPanYmg55pMgaEp71CwPpVlnAOAaZkN1Iq0c84roViKQ1I+Ae1M7jI4pnPJWFViOD0p2B1zT0VHOBSmIDvQyoxdiIhSPeoyOalZWBwRmmHpTRnKw0HFAYdKQ0hpmbdjc8La/N4c1uK8Rj5RO2VP7y19EW00N3BDdxbWWRAyPjqD2zXy31BB6V7f8KtTkvfCzW8jEm1k2An+6ea3pPozyMfSVuZHoOOBjig9KajcUrMOlbHkDSfem7/nA9+aY5phOHzQFj588V24l+MTwkZDXaf0r6IJ5A9BxXgeuL5nxzjX1ukr3gkFzntTZJy8njeFPiBH4Z8v70YPm/wC31x+VaHivWb7QtGku9P0576bO3y15x7mvHdGnk1L44eaWJ23L/kBiut+JXj/WvD1+dO06BYUdM/aWXOfpRYZu/DrxfqHiy0vm1C3SGW2kC/ICK7KC4hnY+RNHI4PzKrglfrXzl8Pr/wAST+KQmlXMmbiQPc8ZUjuSK9U1H4fXieMLfWdE1A2kbyB7mPccH1wPehoSZa+LA3fDu9x/DIn86zPgja+X4NuZsczT4+uBW38TovM+HeqA9lU/juqj8HCB4BhI/wCezGmHU9BAJGaMULjp2qQY9qQyPFGOelSlRmkxSAQH2p2O9A+tOH1pgJtop4I9KKAPlZTxg0m09cULzmpFO047V5Z+krUAvy5BpU4PzU3kHNPB3dRSZpEkYggYNKDtGAaYPl4IzQDxg0jZMlGTQM55pqNg+1SIAzAEHmk3Y1UkJ8v0rp/BvhSbxNeszAx2MRHmSevsKpaRpL6rfQ2cEeXkbH0Hqa9G8T39r4X8OR6Bpc3k3QQFto5IPU5rSly/E+h4uZY2d1Qo/E/wMjxX4jttFiTRvDjpCq5WeRB82R2zWR4e8Eat4ol+0yu8VuTlppOWb6Zqz4D8LL4j1iS6uSXt7cgvu/5aNXtsvlabpzvGiokSZABwOK6acfa+89jxsVjFgV7CjrPqzx3xb4Q0/wAP2UdtZ2stzcyKWM5PCgVyWi+H77XrpbezjJ5+ZyOFHrXptol/8Q7O8S7jNmkc2IriPqVB6e9dzoegWOhWKW1nEFA6tjlj6mqeHjJ+Qo51UwtFwk7zMfwt4C03w/CshUTXWPmkccg+1dgFG3AHFKoHel7V0xio6I+crVp1pc1R3ZDOgeJ1PdTXy5q8Qi1q+j/uzsP1r6lkPynPpXy94gYN4j1Ijp9obFc2L2PpeFm1WkvIzCOafGhZhjBNIBg9KUMVOV6157Pt+UvSWcnlrvXI9qrSwxxyADBXv6irdhcz3E6wBWkMhCqqjJNdvpfgeXcIruwkmnk5BxhIx6k9zUwhUeyPMxGYUsN8bPN5YtrjH3W5FbXhzwjqPiW4C2y7IAfnlI4H09a9Os/hJYjm8uZJBnO1eB9BXfadplrpdoltaRLFEowABXdSwz3keDjuIYuLVDc5PSvhhoFhZ+XPb/aZGXDu/f6V0C+G9JjtPsqWcSoE2DCjIGK2MY6U1hzmuxU0tEfLTxVab5pTZ87+PvDFh4a1OO2s3lPmAuVfnA7YrjmZQOhBr334j+E/7c01r22jdr2AfIFGSw9MV5Lp/hGYSXDa6JNNt0TKvLgZb2HeuGrSalofXZdmUHhkpvVHKFjnNMzzxVq9jtkupVtZGeAHCMwwT71UPWsdj0+fmjzDc800sR0NKQaZTRjJiE0gG7qcUGm5qjJsdgY60xhg8UFqQnNMyk0ICc8VZSUsBuxkUWFul5qFtbSSrCksgVpG6KD3r1r/AIU7YYheHUpidyltwGGHtirUOY5KmMjR3OY8LaLaxatCfEUTwW88X7kuPlYn3qr4s8D3nh+Vp0Xz7FzlJk7Z7GvatQOgak58OXckP2jywFiYfMoxwQareH9Pkj0JtPvZY7yKKR4kfcG3pnjPuOn4VoqehwfX5OfOz5tZSD0NNxx0rufE/gy6sNT1ApGsWnxfvEmkOAc/wj1NclYwi5vreGOMu8kgAUc55rPld7HoKtCUOZMp8AY/WvXvhp4g0S30aLS9/k3zyEurdJD25ql458AQ29sdU0yIqqAGaEdvcVyPg7SpNU8SWgt1fbC4kd8cKBWivFnHVcK9N6n0GjkCkLmmg8U0muhHhtWHFiaQfM4HvimkkU5T84/3qGK54Nqk4f44q46C8UV7yw++R1wa+f8AULdofjSI+pN8rfrX0IQCxGR3FNiR4J8OkMvxYuXIyyNM2PxrpvjPrttFp0GjCJXuZD5hcj7i+xrnfCDjSfjLPBPhTJLIgJ9+RXqHiy58HwBX8SG0eSP7qNzJ9MCmI+ctKuNUt7jGlyXKTOMfuScn24r6U8BnWf8AhE7ZddVlvFJALn5ivbPvXH2/xO8DaPxpulOp9UiUH8zXV+FviFo/iy+azsY7hJ1QuRIOCPrQxIl+IcbSfD7WFHXygfyNYXwUl83wOyD/AJZ3Bz7V1/iu0a98I6tboAWa2bH4DNef/Ai4J0jVLQ8GOVTijoN7nreCBgUDrTsH0pwQmkMTNGafsPpRsP8AdoAZmnDkUhX1BoBIoAcAaKQMaKEB8vFVz8q8UoX0qeaJopCD1HXHSo8g855ryk7n6clYjPBzinRks2OKeNpHPNM2AHIPQ9KTCzHbTyD2oUYPXFAYqeR1p7EtjgUGm4RFSxDEVPGUjbkjGarhec4rV8OaHN4g122sIlO12zI3ZVHWhR5nYzrzVGm5y2Ou8O6haeGdPOp3MMjXF0CIQo6L657Vyup6pJfXs1y7O+88FucD611fxD1WCIw6Pp8yGG2HlyQ7OVI964VGeZhEibncgBQMnNVUg17iPNy2MZKWJqLV/kdv8N7zWTqRtdPZVtgfMncrnj0rv49av/EerG108xtp8b7LoyLgqR1A9c1j2MCeCPBe3Ef9qXvAVjyxPYfhXYeDtHj0nRYlWIxyyjfKCcncetd1GNopHzWZYinUrSqxXp/mbdtaw2sKxQRrGg6KowKsBRjpQqgU+uk8TfcTAoPSlwKQmgCKYZQ/Svl7XkWPxBqCqeBO386+o3HH1r5o8YxRW/i7UI4hhfMyfqa5MV8J9PwxO2IkvIwjWtoGgXniK/8AstnGeOXkPRB70vh3QbrxDqItrdDtX5nfHQV714T8OwaDpSwxwhJG5Y9yfrXPRpc7uz283zeOGi4U37xxHgzTLHSNeu4IohK8cixmSTgLgckE16tGEZAVwR61z8XhdJtdfU7za7KT5UajCr7n1NdGihVwBgCvQhHl0Ph8VXdaXM3qLijpSjiirRy7jTTW604000DWg1hk1h+IvCumeJbcQ30O4j7rg4K1uZOaO/tSeq1HGXI7o8D8XfC+50K0mv7GUXFpFy6n7yivOjtIyK+uLy1hvbaS3uY1khkGGRhkEeleBfEDwfeabrks9rZE2Mn3PJThfauKrStqj6XK8z5/3dVnn574phFTsuGII5qIrntXOe40REU0ipMH0phBqkYyQwijjFOxmkYYqjFoRsbeuK+jvAk9zP4N0+S63F9mNx67c8V4n4L8Nv4m19LYgi2jHmTN6KK+ioIY7W3ighXbFGoVQPauikjw8xnFvlMPxFp9paGXxOlm1zf2sOEVTwR615b4H8ZrYeJZ3v5xb6fdFnePkqre3pXugKlHDqCrDBB7j3rxHx/4FOmTSatpsZNm5JkiA/1Z/wAKqV1qjnwsoT/dzPW5YdN8S6WGHkXcDKTGTyoOMDPvXn3gvwxaaJ4tvbXUkRr+L95bH+Er6ge1P+DlpqMdne3TswsJDtSNu7eorstc0H+0tV03UoJRDcWcoJYD7ydxTSvqRzezbgnoXZkEkbRuAyuuGB6EVmaPoVhoUEkVlEF8xyzsepzzitaTBOQMA8iozyaqyOfmlHRMOp54pMUppRTJEoHBp1GBmhiOAuPA1zL8UI/EGY2ss+Y2TyrDtivQMfMT+lMnmS2t5Z3DbI1LNtGSQK8v1T42WEGY9N0+SZxkbpTgU9xbGv4r8Bw3PiG38Tw3qWRtnWS4L9CF5zVp9C8EeP7mS9icXMy/6xkcqfx9q8k1fxz4m8ZsNMBPlTNxbQL96r2laP478CO9/Z6fIqMv7wbdwK+9MVz2TT/AHhfT1xFpELH+9L8xrZ07QtK0qV5LCwgt3cYZo1wTXL/D3x4vi+1kiuUWLUoOZEXow9RXcKKTEjnvHSXx8EaqdOcpcCEk4HJX+L9K8w+AszjVtUhJ+QxBj9c17iVVkZGAIdSpB6EHqK5/w14M0nwvcXk+no2+6bLFj90eg9qY9zpdwx1pwkUVDj1pwA9aQyUTDNODg9agozzQBZ+U96YyjNRBqMmgB23iim5I70UDsfNiNuUI4y46MKglUA5A57imQylxx96rA2un+0O1eTY/T1aUblYY7U44I44oK85H41IyICuG4PU07jRGe2KATipZIfKx8wOe4qPgUJl6DgSK9R8EXlr4a8G3XiD7KZp94QjoSM9q8zt4vObHavYLu2t9N+FscMqK/mBSQOOSRV0pJNvseNnU+aMKXdnGa/c23i3xZBLp8BiNwVV+OpPevV9O+H+h2N5Beraj7RGoGe2R3x61w3w2sYLjXVLRKWgG9Seor2njpXRhv3i52fPZtiJ0ZLD03ZJHHN4Uub7xv/bF/Mslpbpi1h/unuTXZIoAAxQAM04dK7EktjxJVHPR9ApaKKZAU08GnU1vagCKZwkbtnopNfMOrl9Q8Q3bxgvLLcMFA7819H38ckVneOHLBoztX0OK4/wf4BttPkj1G8Blum+cbhwpNc9aDnZHs5VjI4NTqPfoXfh54Yk0DR91yB9on+Zhj7vtXahVx0FCgLgU8VtGKirI8yvWlXqOpPdiAClxRRVGImKTFLRQAwimkVISKYxpDGd6XvSUZpAIec+uK838ceJNc8P6xbAxQnSJHXfLsyQM8ivR881R1LTbTV7J7O8iWSFwQQ3+etJpvQ1oVIwneSPAfH2hfYNZbULRN2n3g82N1GQCe1cS74JGOK+moPDUWm+FZ9LDfbFUMYRMASuei14bL4A8ULuk/sd23dgy/wCNcVSk07n0eAx0ZQ5ZO1jkyeODTGOa1b3w7rNgD9q0q5iHclM/yrKIx1/Ko5Wej7WMldMZnmnIjyyqiKWdjgKO5r0fRPhimveDodTtborfOrHYfukjt7VZ8HfC/UTdx6hqbfYzbzfJCRuMm3qfpWqps8+pjoJPUv8Aws0XV9FursX+ntFBcxhllJ5BHavTwpx0qU7V6HNMZ8DiumKsj56tU9rPmIpuFwOpqEW8c0DwzqrxuCrKw4INSZLnNKTimZ7O6GW1vbafapa2kKwwx/dRRgCkZxjihsnPNQseaYeYjHNMNOzTTSAbSjrSYpelAC0vem4NOx3zxQwHYDfKQMHjBrwn4l6V4Z0a8a00y2Z9WuW3SYbKxZPQD1NeneOPGMHhPRzICHvpQRDF3B/vH2rh/ht4NuNZ1J/FWvhpNz7oI3/jbruPt6VSJbudH8L/AAPHoGlrql9Ep1Gcbl3DJiT0+tdd4o1qHQPDWoX0zAERMEU/xMeAK1HlihR5ZZFSFFyzHgKB3NeDeOPEV38QvE9voOiKz2cb7VI6Oe7H2oESfBjTL688WT6uuUtYlbzD0DE9q9+GPXisLwxoFr4Z0G30y1AJQfvH/vt3NbIPpSZSRKCKXNRilpAO3UnU0nenAUwClFAHNOAouAgzTsU4LTttAEeKKkEZopjPlCOQowIq/GwkAZT81ZoqaJ9h56V5TP0OjOzL+QxweGpSv93qaI9jpnNPBUYyM1DPQjZlcKxfDHGKlIiQ4YmptquPl/I0x4ASCcg1NyZRsXNOUT3PlxDqK7PUbi7u9JtrSV8xwjkD2rl9AhCakD3KmuyjVSu09+tcdWo4uyPOxMY8ycuhrfDC0aLVLqVhj5ABntXoGvX93p+mST2Vs1zMMBI1Gc1yHgULHrF2wPLqOK6vxLqM2l6FcXVum+WMZANe1gnfDpnx2ZNzxb8y/pss81jBJcpsmZQXX0PpV4VlaDenUtGtbtvvSIGPHfvWoK7IfCjzZqzsLRRRVEhTT1NLQaAK9wSFCgA5OMGpQoGOBxUOd92B/dHNWAOKQ2GBmnUYFJTEBoopKACkzRRjNACE0xqeVppWgCM00tzTVuIpZHjjkVnjOGVTkj60pFSU0MZjmoy55p5BpvlknJOKNg9SMv60wn61P5HI5/OqsbRzSSpFKHaJtsgHY9aL9xrVCND56lXQMvQgjNcaPBPh7WNdu5p7BVkt32FE4Vs9yK7hVZe+RkVzehXTf8Jfr8fZfLb9KiUVc3pzmk2nsaul6RZaLZ/ZbCPy4c7gmfWrDuR1qwZFAxjr2qGRUYdhVGLbk7lRn5NNzmnSIqg81WaQr9KQySRwpwDUatnNV3fLdakiOaBkjNgVAx5qcrmoyh9KBDO1KF4zShcdadjjigCIg+lN781Oc46VGyHPNACAdKzdf1208O6RLqF44VU4Rc8u3oBWlnmvLfGPh7WfGPj9dMLMml2yK5fHygHr9TTEzA8OaNf/ABI8UTazqgb+zo3zzwPZBXS/EbW9a8H6pp17pJCaeYfKEZX5Mjsa9D0zTbXSNOhsLKMRwRDAA4yfX60++sLTU7Rra+tUngbqjrkUAj5+1Xx34o8aGLSYlwJT/qbdfvn39q9T8C+DrLwPpxvdTlhjvpRiSWRgBGD/AAjPeuk0zw9pGilhp1hDbF/vOq/Nj615efEmpWeu6toOr2Q1nTrdzK4k5ZI89RTWpLR7NDNFMgeGVJFx95GDD9KmGMV5b8M44rzxFreq6YHh0gkJFDk4B+leng0ikSg0meaaDxSjk0gJBinioR1qQHtQA+nAHPWmZpdwHemgJh9aXNRB+OooVsmmBMGIopoNFID5QC+tSKMdRxTFkx2pxbnIrzD9DSiOWQoeM4q1FIGx61RzmnxsVIqWjanUaZrxYPWnPJ5WQMk1RWY4/Cu90XwSNb8ETasjsLoMxQdiFPSpjSlJ6E4nFwoJSnszO0+3uJvDY1Gwg8y4gmZZiOqpt64rt9DsoNb8JLfRHF5GD5gB6kdq574Uu0utX2lyA+VPbkuPcHH9atWPhfXdP8VT6La3Mttp8xMhlVSQV9M9K3WHhJao8HGVm6koOVrWfyNTwdqkSeJ403KfMUqceor1O6t4ruB4Zk3RsOQe9fPmoW8fg7xJCkV9JPcRzB5AY9oA+te/2F0l9YQ3CEMsqBhitsJDki4M8vNqaUo1obMnt4Ut4EhiUIijAUdqsCowQMU8Gu21tDxhaKTNLQAvakPpRRQBGsarIW/iPepaSigBaSiigBCaydR1+x0y6it7uUxNJ91iOPzrVYZqC4tILlds8Mcg9GXNA4tdSSKQSRhgcgjII7088UxECAKowBwAKcetLUQm7AqJ5Qqs7HAA59MVKcYrg/iPrk1lpg0yxc/bb0iNcdQp4OKUnZXNaNKVSajE2fD1rpbT3mpaahzcyt5khOd5B7e1b2Bisrw/YLpGgWdiOTFEAT6mtBpMfSkmKppKxJkCmM4wageU9zUTOxzzTvcki1bUk03TLm8bpGhPX2rlPhtdNd6FeX8gYPdXjyHJz6VD8Sr77P4ca2VvnnPT2q74HtTZ+DdPjYYZ1Ln8STWPNedjv9koYXm6s6rzBniuR8OMr+KvEE6tuy6p9CK6JnEaFieAMn8K5HwQGkttRvX4+1XTMPoKuT1MaStCT7nYtKAck5qGS4LjpTDzjnrWNqupfZdX0zT1OHuXJbHoKHKxlCDlsa7FiKZxtwRU+OcUyQADkU7iKUirnIpqPtapigzUbR85pgTq2cVLgYqmjkHmrIII60gEkChGJ6AZp+0BUIOQVBqC7byrKaTGQEPGafBJutYWIxlFP6UASFQBmo9pY1IxyKAMCgCMpikAUVNs3UxoT2piG7QTxSbOA2ce5pNpVgWz9K831Tw3451vXJ7eXWY7TRzISrRsd230AA5P40AdNrPjDRtHkMUlwbi4PAgtxuc/4V5x4n0u61nU5dfnb/hHrSWLZK0rnzJh3wveu0vNO0n4d+HJNRtNON9dKQokfl5G9ST0H0rz2T/hLdf0/Vdfv7SAW4hODdA/Ip7Rr600Jl3wp8P/ABNLpxnsddk060kffEATlx2YgGvXtFttQs9Lhg1W8S7ukGGlRdu4dvxrzT4UWfixViuLm4KaLtwkc3JYf7I7CvWu2eaTGhwxThiowT6CndqAJBjFBbAzTB0o6ikAu4nvSAnd1oxSYoGPLcU9DUYGacvFAiwrcUU1VopgfKgbaTxThk80KnrTwAK8w/QYxfUQLT1XHNKBxSg0joUUPXp9K9o+EmrW76BcabNIqmByfmPVW5/xrxZWPY1agu5bcOI2x5i7WGeCKunNxdzmx+EWKpcidj6I0DwZp+ha1earaMXe6GApPCgnPFa2t6tFoenyX00EsqJ97y0yR7/SuD+FPis3ls2kXkpMsIzCzH7y+n4V3uu6Lb69p5srh5FiJBcRtjcPQ+1d8GnG6PiMVTnTr8tZnnfxE0+x1vw5B4jsSG+UEuB95TVn4TeKPtNlJo1zIPNgP7sk/eX/AOtUd5ZDUA/gsQvp0SfNA6jcsiD1riNX0XUvAOvWky3AJPzIy8Z55BFYzbjLmPWoqnXwzw03r0Powd6eOlc/4V8Q2viLSkuImHmgYkTPKmt+uqMuZXR8/UhKnJxktUOFKKZuAp2aZAtFJRQAtFJmjNAC0U3NG6gLi0hppYetMckAnPOKVxDy1NLgVkaRc6tPPc/2haxwxK+IdrZLD1NaLNwScDA55ouXKPQratqcGladNe3DYihXc3/1q8z0GT/hN/Hrattf7FaoNm4d6pfEXxK+tanFoOnEyIrgPs/jfsPwr0HwdocXh7REtiB5zDfK3q1YX55W6HqqmsLh+d/FLb0OgEeD1qG9E62Mpt0DzAHYpOMmpWba2a5jXrq5m1vTLe0ukRN5a4jD4YittEjzacXOV0aOmfbhp6f2kU+09XC9B7VYJGf1rmtX1ua98QW+g2D7WYeZcyr/AAIOw9zW9JIlrbvJI2I4lyxJ9Ki6tc0dNtq+7PKfiHeSX/i620yFshAqkDnk16haQC0sYLdfuxxqo/KvHdNvFu/FlzrdyC6rKWRexYn5RXssO+RAWG1iASB24rKk7ts9DHr2cIUzI8Uah/Znhu8uP4ynloPVm4FL4c097Dw5ZwsmG2bmz6msnxOP7V8S6RoETZRZPtVxj0XoD+Nd4NrRKq4wBirWrOGfuUlHqZqjnBHNcraaHdyeOdR1a9VvIiVY7UN05AyR+NdjIrI+7gjNSffTOOaq12RCbitCkgJOTmnsVPFOJIJ7VXcjd1p2ICRBniq78GpS4FQs4Y0wGMKcjFabupSc/WkBV1qQnQbwBipEZOR1qXTCf7Gsg5LN5K5J+lct451i6sLSG3gGEnBDOR+lW/BOszappbRyr/x74RW7EUCOnDkVIJBxUJIPSjuKALYan5qqGNSBzmgCV1DDmoCuDUgJJpCuT1oAiZFddrKrD0YZFeZ/GVorfQoT9smhmkbYtujYVx3JFeoY5rlPHXguPxhpccCSiK5hJaJj0+lNAzL+E9/eX3g9Fu7uGYoxSGMMNyqPUV3g/H15FeXeFPhLPol/bahc6m6zRPuMcPAYema9SAB5FNgJUqpxTBxUimkAFD2pMVKCT16U7YDQMiA4pADnpVkQ5FKIaBFfbRirHlCmhOaBCx9KKeq9aKYXPlRSSeaBim7jsB7mkB4NeWfoalsS5yOKbz600GnCkap3HDp05qVRxlsikt+ZOakk5k29qluxXNZm54Otbm98VWUVncm2l3bvNHUAdRivetUXxAmraYbB4msVP+lh+CR7V86WV1Npt4l3auUmg2ujehJwa928P+INQ1DX7a2nkXyWtPNZQvVsV14eelj5bO4NVOdHYvFEH84xpvUfe28gfWuTTUfC/jKW5s3jikuIS0eJRhuO6115A8s5Gc8V4f8AEbRrbQNVW/0xpbeaUl22vxmumo7I8rCU1OVr69DIa/v/AAF4xuUs3Plxvkxk5Doe1e1+GfFth4isllt5MS4+eJj8ymvnG81O71KRZryXzZAAu5hyRT7DUrvSrn7VZTNFLGMgqeD9fWuWFZxlY+kxWVRr0FUb95dT6sBp2a5bwfrF3q+iQXN0VMhHJUYzXTLyM13RlzHyNSDhJxZIDRmmGjNFzMcTzRnmm0lAh4OTTGOOBx3FIWI6UmSRzQF7GB5uu3N1qFtLDFBDsxbXCMScnuRV7RLe8s9Lit9QuvtNyv3pMYzVm9dorOZ1+8kZYfWuD8AX95ql7qV5eXUsrq2xVJ+UDPYVL01N4Lng2egSSKiFy2F6k15l4z8dSSudG0DMtxJ8jSIM7fYe9T+LdWvLjxHZ6J5pjs5ziTy+GI+tdNofhnSdIiDWlookPWRuWP41F+bRHZRpwoRVWauc54E8EjSR/aepKJL5+UDc7P8A69dhqeqW2k2L3l4xWFByAOfwrRKg44qlf2lvdWkn2iFJRGC6hxkZAqlFRWhz1q0q9TmmZmv66mleHJdRzy0eY88EkjjiuS8H2kllot14i1BWnv7kEx7uTjtiuWuNVvPEniC1sdRmLWxm2+WnygCuq04HUPHUthM7ra2KDyY0OAPr61g5uTPRdFUqNur1NPwdotzZpdanqIzfXr7mB/gXsKzPiF4hFrZNpVu486YYlIP3U7138nEZI6gH+RP9K8TMa6r4vjF3lxLcENz29KKr5VYWCSq1XUn9kv8AhbQWlvLCFkysZFzMewP8K16lLcJbxM7cKikk9sCkgsre0UrDGEyecd6g1GJHtJYnXKNGcj1qoR5YnLiK7rVlc5fwkkt9qmpa9NyZn8qHPZBXbQzhBz3rM0+2htLGGCBAkarwoqhqd3NDqOmwxthJpSH9wAaqOmpnU/eSsdDK+7BByKjNx5YwBVMyv60wyMTyas5mWjvfLA4qrLvB5pwlYA801mJHNMCPJ70UUUAG2lA4pRS4pDOX8eIh8NlioJEg69an8FRonheAqoBZ2zgdai8fADw2f+uoqx4J/wCRXtv95v50AbwXgU8KKB0p+OB70xDcAEU7vS4oPFAxwJ9KR5kiZA52722r7mnDpXCeN9QuYdZtIo5SqJh1A9aBHfYHek2A1FaO0lpFIxyzICfyqwvJoGRlOKaVPFT4oxmgCHbSgc1KFBNAjBPegQKCRUgHFNUc47VMvWgGC5qTB9KYakSgSE2ZpfLFPFLimAwJjoKKlAGKKBH/2Q=="/>
          <p:cNvSpPr>
            <a:spLocks noChangeAspect="1" noChangeArrowheads="1"/>
          </p:cNvSpPr>
          <p:nvPr/>
        </p:nvSpPr>
        <p:spPr bwMode="auto">
          <a:xfrm>
            <a:off x="155575" y="4524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zh-CN" altLang="en-US"/>
          </a:p>
        </p:txBody>
      </p:sp>
      <p:pic>
        <p:nvPicPr>
          <p:cNvPr id="31755" name="Picture 11" descr="https://timgsa.baidu.com/timg?image&amp;quality=80&amp;size=b9999_10000&amp;sec=1535538295239&amp;di=79e709207429faf895aec56d822439f4&amp;imgtype=0&amp;src=http%3A%2F%2Flishi.zhuixue.net%2Fuploads%2Fallimg%2F151101%2F1-151101003229260.jpg"/>
          <p:cNvPicPr>
            <a:picLocks noChangeAspect="1" noChangeArrowheads="1"/>
          </p:cNvPicPr>
          <p:nvPr/>
        </p:nvPicPr>
        <p:blipFill>
          <a:blip r:embed="rId3" cstate="email"/>
          <a:srcRect/>
          <a:stretch>
            <a:fillRect/>
          </a:stretch>
        </p:blipFill>
        <p:spPr bwMode="auto">
          <a:xfrm>
            <a:off x="4800600" y="987425"/>
            <a:ext cx="4191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314102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755"/>
                                        </p:tgtEl>
                                        <p:attrNameLst>
                                          <p:attrName>style.visibility</p:attrName>
                                        </p:attrNameLst>
                                      </p:cBhvr>
                                      <p:to>
                                        <p:strVal val="visible"/>
                                      </p:to>
                                    </p:set>
                                    <p:anim calcmode="lin" valueType="num">
                                      <p:cBhvr additive="base">
                                        <p:cTn id="7" dur="500" fill="hold"/>
                                        <p:tgtEl>
                                          <p:spTgt spid="31755"/>
                                        </p:tgtEl>
                                        <p:attrNameLst>
                                          <p:attrName>ppt_x</p:attrName>
                                        </p:attrNameLst>
                                      </p:cBhvr>
                                      <p:tavLst>
                                        <p:tav tm="0">
                                          <p:val>
                                            <p:strVal val="#ppt_x"/>
                                          </p:val>
                                        </p:tav>
                                        <p:tav tm="100000">
                                          <p:val>
                                            <p:strVal val="#ppt_x"/>
                                          </p:val>
                                        </p:tav>
                                      </p:tavLst>
                                    </p:anim>
                                    <p:anim calcmode="lin" valueType="num">
                                      <p:cBhvr additive="base">
                                        <p:cTn id="8" dur="500" fill="hold"/>
                                        <p:tgtEl>
                                          <p:spTgt spid="3175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additive="base">
                                        <p:cTn id="13" dur="500" fill="hold"/>
                                        <p:tgtEl>
                                          <p:spTgt spid="31746"/>
                                        </p:tgtEl>
                                        <p:attrNameLst>
                                          <p:attrName>ppt_x</p:attrName>
                                        </p:attrNameLst>
                                      </p:cBhvr>
                                      <p:tavLst>
                                        <p:tav tm="0">
                                          <p:val>
                                            <p:strVal val="#ppt_x"/>
                                          </p:val>
                                        </p:tav>
                                        <p:tav tm="100000">
                                          <p:val>
                                            <p:strVal val="#ppt_x"/>
                                          </p:val>
                                        </p:tav>
                                      </p:tavLst>
                                    </p:anim>
                                    <p:anim calcmode="lin" valueType="num">
                                      <p:cBhvr additive="base">
                                        <p:cTn id="14" dur="500" fill="hold"/>
                                        <p:tgtEl>
                                          <p:spTgt spid="317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15361" descr="W020080416544613790562"/>
          <p:cNvPicPr>
            <a:picLocks noChangeAspect="1" noChangeArrowheads="1"/>
          </p:cNvPicPr>
          <p:nvPr/>
        </p:nvPicPr>
        <p:blipFill>
          <a:blip r:embed="rId2"/>
          <a:srcRect/>
          <a:stretch>
            <a:fillRect/>
          </a:stretch>
        </p:blipFill>
        <p:spPr bwMode="auto">
          <a:xfrm>
            <a:off x="4267200" y="1152525"/>
            <a:ext cx="3429000"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文本框 15362"/>
          <p:cNvSpPr txBox="1">
            <a:spLocks noChangeArrowheads="1"/>
          </p:cNvSpPr>
          <p:nvPr/>
        </p:nvSpPr>
        <p:spPr bwMode="auto">
          <a:xfrm>
            <a:off x="304800" y="3657600"/>
            <a:ext cx="8351838" cy="2895600"/>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just">
              <a:lnSpc>
                <a:spcPts val="5500"/>
              </a:lnSpc>
              <a:defRPr/>
            </a:pPr>
            <a:r>
              <a:rPr lang="zh-CN" altLang="en-US" sz="3600" dirty="0">
                <a:latin typeface="黑体" panose="02010609060101010101" pitchFamily="49" charset="-122"/>
                <a:ea typeface="黑体" panose="02010609060101010101" pitchFamily="49" charset="-122"/>
              </a:rPr>
              <a:t>   </a:t>
            </a:r>
            <a:r>
              <a:rPr lang="zh-CN" altLang="en-US" sz="2800" dirty="0">
                <a:latin typeface="黑体" panose="02010609060101010101" pitchFamily="49" charset="-122"/>
                <a:ea typeface="黑体" panose="02010609060101010101" pitchFamily="49" charset="-122"/>
              </a:rPr>
              <a:t>俄罗斯在普京总统的领导下，凭借强大的军事科技力量、丰富的资源使俄罗斯走出低谷。在国际事务中，仍是对美国的全球支配地位构成威胁的国家。</a:t>
            </a:r>
          </a:p>
        </p:txBody>
      </p:sp>
      <p:pic>
        <p:nvPicPr>
          <p:cNvPr id="10244" name="Picture 5" descr="https://gss0.bdstatic.com/-4o3dSag_xI4khGkpoWK1HF6hhy/baike/w%3D268%3Bg%3D0/sign=55db994688025aafd33279cdc3d6cc59/4a36acaf2edda3ccf81167a60be93901203f92bb.jpg"/>
          <p:cNvPicPr>
            <a:picLocks noChangeAspect="1" noChangeArrowheads="1"/>
          </p:cNvPicPr>
          <p:nvPr/>
        </p:nvPicPr>
        <p:blipFill>
          <a:blip r:embed="rId3" cstate="email"/>
          <a:srcRect/>
          <a:stretch>
            <a:fillRect/>
          </a:stretch>
        </p:blipFill>
        <p:spPr bwMode="auto">
          <a:xfrm>
            <a:off x="1981200" y="1219200"/>
            <a:ext cx="167957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5208747"/>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571500" y="1143000"/>
            <a:ext cx="7700963"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Tx/>
              <a:buNone/>
            </a:pPr>
            <a:r>
              <a:rPr kumimoji="1" lang="en-US" altLang="zh-CN" sz="4000" b="1">
                <a:latin typeface="Times New Roman" panose="02020603050405020304" pitchFamily="18" charset="0"/>
              </a:rPr>
              <a:t>1980~1999</a:t>
            </a:r>
            <a:r>
              <a:rPr kumimoji="1" lang="zh-CN" altLang="en-US" sz="4000" b="1">
                <a:latin typeface="Times New Roman" panose="02020603050405020304" pitchFamily="18" charset="0"/>
              </a:rPr>
              <a:t>年的</a:t>
            </a:r>
            <a:r>
              <a:rPr kumimoji="1" lang="en-US" altLang="zh-CN" sz="4000" b="1">
                <a:latin typeface="Times New Roman" panose="02020603050405020304" pitchFamily="18" charset="0"/>
              </a:rPr>
              <a:t>GDP</a:t>
            </a:r>
            <a:r>
              <a:rPr kumimoji="1" lang="zh-CN" altLang="en-US" sz="4000" b="1">
                <a:latin typeface="Times New Roman" panose="02020603050405020304" pitchFamily="18" charset="0"/>
              </a:rPr>
              <a:t>年均增长率：</a:t>
            </a:r>
          </a:p>
          <a:p>
            <a:pPr eaLnBrk="1" hangingPunct="1">
              <a:buFontTx/>
              <a:buNone/>
            </a:pPr>
            <a:endParaRPr kumimoji="1" lang="zh-CN" altLang="en-US" sz="4000" b="1">
              <a:solidFill>
                <a:schemeClr val="accent2"/>
              </a:solidFill>
              <a:latin typeface="Times New Roman" panose="02020603050405020304" pitchFamily="18" charset="0"/>
            </a:endParaRPr>
          </a:p>
          <a:p>
            <a:pPr eaLnBrk="1" hangingPunct="1">
              <a:buFontTx/>
              <a:buNone/>
            </a:pPr>
            <a:r>
              <a:rPr kumimoji="1" lang="zh-CN" altLang="en-US" sz="4000" b="1">
                <a:solidFill>
                  <a:srgbClr val="FF0000"/>
                </a:solidFill>
                <a:latin typeface="Times New Roman" panose="02020603050405020304" pitchFamily="18" charset="0"/>
              </a:rPr>
              <a:t>发展中国家为</a:t>
            </a:r>
            <a:r>
              <a:rPr kumimoji="1" lang="en-US" altLang="zh-CN" sz="4000" b="1">
                <a:solidFill>
                  <a:srgbClr val="FF0000"/>
                </a:solidFill>
                <a:latin typeface="Times New Roman" panose="02020603050405020304" pitchFamily="18" charset="0"/>
              </a:rPr>
              <a:t>3.4%</a:t>
            </a:r>
            <a:r>
              <a:rPr kumimoji="1" lang="zh-CN" altLang="en-US" sz="4000" b="1">
                <a:solidFill>
                  <a:srgbClr val="FF0000"/>
                </a:solidFill>
                <a:latin typeface="Times New Roman" panose="02020603050405020304" pitchFamily="18" charset="0"/>
              </a:rPr>
              <a:t>，</a:t>
            </a:r>
          </a:p>
          <a:p>
            <a:pPr eaLnBrk="1" hangingPunct="1">
              <a:buFontTx/>
              <a:buNone/>
            </a:pPr>
            <a:endParaRPr kumimoji="1" lang="zh-CN" altLang="en-US" sz="4000" b="1">
              <a:solidFill>
                <a:schemeClr val="accent2"/>
              </a:solidFill>
              <a:latin typeface="Times New Roman" panose="02020603050405020304" pitchFamily="18" charset="0"/>
            </a:endParaRPr>
          </a:p>
          <a:p>
            <a:pPr eaLnBrk="1" hangingPunct="1">
              <a:buFontTx/>
              <a:buNone/>
            </a:pPr>
            <a:r>
              <a:rPr kumimoji="1" lang="zh-CN" altLang="en-US" sz="4000" b="1">
                <a:solidFill>
                  <a:schemeClr val="accent2"/>
                </a:solidFill>
                <a:latin typeface="Times New Roman" panose="02020603050405020304" pitchFamily="18" charset="0"/>
              </a:rPr>
              <a:t>发达国家为</a:t>
            </a:r>
            <a:r>
              <a:rPr kumimoji="1" lang="en-US" altLang="zh-CN" sz="4000" b="1">
                <a:solidFill>
                  <a:schemeClr val="accent2"/>
                </a:solidFill>
                <a:latin typeface="Times New Roman" panose="02020603050405020304" pitchFamily="18" charset="0"/>
              </a:rPr>
              <a:t>2.6%</a:t>
            </a:r>
            <a:r>
              <a:rPr kumimoji="1" lang="zh-CN" altLang="en-US" sz="4000" b="1">
                <a:solidFill>
                  <a:schemeClr val="accent2"/>
                </a:solidFill>
                <a:latin typeface="Times New Roman" panose="02020603050405020304" pitchFamily="18" charset="0"/>
              </a:rPr>
              <a:t>。</a:t>
            </a:r>
          </a:p>
        </p:txBody>
      </p:sp>
      <p:grpSp>
        <p:nvGrpSpPr>
          <p:cNvPr id="11267" name="Group 11"/>
          <p:cNvGrpSpPr/>
          <p:nvPr/>
        </p:nvGrpSpPr>
        <p:grpSpPr bwMode="auto">
          <a:xfrm>
            <a:off x="4189413" y="2255838"/>
            <a:ext cx="4848225" cy="0"/>
            <a:chOff x="0" y="0"/>
            <a:chExt cx="3054" cy="0"/>
          </a:xfrm>
        </p:grpSpPr>
        <p:sp>
          <p:nvSpPr>
            <p:cNvPr id="11301" name="Rectangle 3"/>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302" name="Rectangle 4"/>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68" name="Group 20"/>
          <p:cNvGrpSpPr/>
          <p:nvPr/>
        </p:nvGrpSpPr>
        <p:grpSpPr bwMode="auto">
          <a:xfrm>
            <a:off x="4189413" y="2995613"/>
            <a:ext cx="4848225" cy="0"/>
            <a:chOff x="0" y="0"/>
            <a:chExt cx="3054" cy="0"/>
          </a:xfrm>
        </p:grpSpPr>
        <p:sp>
          <p:nvSpPr>
            <p:cNvPr id="11299" name="Rectangle 12"/>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300" name="Rectangle 13"/>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69" name="Group 29"/>
          <p:cNvGrpSpPr/>
          <p:nvPr/>
        </p:nvGrpSpPr>
        <p:grpSpPr bwMode="auto">
          <a:xfrm>
            <a:off x="4189413" y="2995613"/>
            <a:ext cx="4848225" cy="0"/>
            <a:chOff x="0" y="0"/>
            <a:chExt cx="3054" cy="0"/>
          </a:xfrm>
        </p:grpSpPr>
        <p:sp>
          <p:nvSpPr>
            <p:cNvPr id="11297" name="Rectangle 21"/>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98" name="Rectangle 22"/>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0" name="Group 38"/>
          <p:cNvGrpSpPr/>
          <p:nvPr/>
        </p:nvGrpSpPr>
        <p:grpSpPr bwMode="auto">
          <a:xfrm>
            <a:off x="4189413" y="2995613"/>
            <a:ext cx="4848225" cy="0"/>
            <a:chOff x="0" y="0"/>
            <a:chExt cx="3054" cy="0"/>
          </a:xfrm>
        </p:grpSpPr>
        <p:sp>
          <p:nvSpPr>
            <p:cNvPr id="11295" name="Rectangle 30"/>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96" name="Rectangle 31"/>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1" name="Group 47"/>
          <p:cNvGrpSpPr/>
          <p:nvPr/>
        </p:nvGrpSpPr>
        <p:grpSpPr bwMode="auto">
          <a:xfrm>
            <a:off x="4189413" y="2995613"/>
            <a:ext cx="4848225" cy="0"/>
            <a:chOff x="0" y="0"/>
            <a:chExt cx="3054" cy="0"/>
          </a:xfrm>
        </p:grpSpPr>
        <p:sp>
          <p:nvSpPr>
            <p:cNvPr id="11293" name="Rectangle 39"/>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94" name="Rectangle 40"/>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2" name="Group 56"/>
          <p:cNvGrpSpPr/>
          <p:nvPr/>
        </p:nvGrpSpPr>
        <p:grpSpPr bwMode="auto">
          <a:xfrm>
            <a:off x="4189413" y="2995613"/>
            <a:ext cx="4848225" cy="0"/>
            <a:chOff x="0" y="0"/>
            <a:chExt cx="3054" cy="0"/>
          </a:xfrm>
        </p:grpSpPr>
        <p:sp>
          <p:nvSpPr>
            <p:cNvPr id="11291" name="Rectangle 48"/>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92" name="Rectangle 49"/>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3" name="Group 65"/>
          <p:cNvGrpSpPr/>
          <p:nvPr/>
        </p:nvGrpSpPr>
        <p:grpSpPr bwMode="auto">
          <a:xfrm>
            <a:off x="4189413" y="2995613"/>
            <a:ext cx="4848225" cy="0"/>
            <a:chOff x="0" y="0"/>
            <a:chExt cx="3054" cy="0"/>
          </a:xfrm>
        </p:grpSpPr>
        <p:sp>
          <p:nvSpPr>
            <p:cNvPr id="11289" name="Rectangle 57"/>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90" name="Rectangle 58"/>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4" name="Group 74"/>
          <p:cNvGrpSpPr/>
          <p:nvPr/>
        </p:nvGrpSpPr>
        <p:grpSpPr bwMode="auto">
          <a:xfrm>
            <a:off x="4189413" y="2995613"/>
            <a:ext cx="4848225" cy="0"/>
            <a:chOff x="0" y="0"/>
            <a:chExt cx="3054" cy="0"/>
          </a:xfrm>
        </p:grpSpPr>
        <p:sp>
          <p:nvSpPr>
            <p:cNvPr id="11287" name="Rectangle 66"/>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88" name="Rectangle 67"/>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5" name="Group 83"/>
          <p:cNvGrpSpPr/>
          <p:nvPr/>
        </p:nvGrpSpPr>
        <p:grpSpPr bwMode="auto">
          <a:xfrm>
            <a:off x="4189413" y="2995613"/>
            <a:ext cx="4848225" cy="0"/>
            <a:chOff x="0" y="0"/>
            <a:chExt cx="3054" cy="0"/>
          </a:xfrm>
        </p:grpSpPr>
        <p:sp>
          <p:nvSpPr>
            <p:cNvPr id="11285" name="Rectangle 75"/>
            <p:cNvSpPr>
              <a:spLocks noChangeArrowheads="1"/>
            </p:cNvSpPr>
            <p:nvPr/>
          </p:nvSpPr>
          <p:spPr bwMode="auto">
            <a:xfrm>
              <a:off x="0" y="0"/>
              <a:ext cx="3054"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sp>
          <p:nvSpPr>
            <p:cNvPr id="11286" name="Rectangle 76"/>
            <p:cNvSpPr>
              <a:spLocks noChangeArrowheads="1"/>
            </p:cNvSpPr>
            <p:nvPr/>
          </p:nvSpPr>
          <p:spPr bwMode="auto">
            <a:xfrm>
              <a:off x="0" y="0"/>
              <a:ext cx="298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Tx/>
                <a:buNone/>
              </a:pPr>
              <a:endParaRPr lang="zh-CN" altLang="en-US">
                <a:latin typeface="Calibri" panose="020F0502020204030204" pitchFamily="34" charset="0"/>
              </a:endParaRPr>
            </a:p>
          </p:txBody>
        </p:sp>
      </p:grpSp>
      <p:grpSp>
        <p:nvGrpSpPr>
          <p:cNvPr id="11276" name="Group 84"/>
          <p:cNvGrpSpPr/>
          <p:nvPr/>
        </p:nvGrpSpPr>
        <p:grpSpPr bwMode="auto">
          <a:xfrm>
            <a:off x="0" y="4797425"/>
            <a:ext cx="9144000" cy="1368425"/>
            <a:chOff x="1248" y="1968"/>
            <a:chExt cx="2774" cy="274"/>
          </a:xfrm>
        </p:grpSpPr>
        <p:pic>
          <p:nvPicPr>
            <p:cNvPr id="11277" name="Picture 15" descr="xinsrc_1611450e7dd442a88f49fe8617206f3c_3"/>
            <p:cNvPicPr>
              <a:picLocks noChangeAspect="1" noChangeArrowheads="1"/>
            </p:cNvPicPr>
            <p:nvPr/>
          </p:nvPicPr>
          <p:blipFill>
            <a:blip r:embed="rId2"/>
            <a:srcRect/>
            <a:stretch>
              <a:fillRect/>
            </a:stretch>
          </p:blipFill>
          <p:spPr bwMode="auto">
            <a:xfrm>
              <a:off x="1584" y="1968"/>
              <a:ext cx="403"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Picture 24" descr="xinsrc_8b55c298d12f41d596641cd0a631960f_2"/>
            <p:cNvPicPr>
              <a:picLocks noChangeAspect="1" noChangeArrowheads="1"/>
            </p:cNvPicPr>
            <p:nvPr/>
          </p:nvPicPr>
          <p:blipFill>
            <a:blip r:embed="rId3"/>
            <a:srcRect/>
            <a:stretch>
              <a:fillRect/>
            </a:stretch>
          </p:blipFill>
          <p:spPr bwMode="auto">
            <a:xfrm>
              <a:off x="2640" y="1968"/>
              <a:ext cx="403"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Picture 33" descr="xinsrc_60135003a9b145d78d878ea4d7781540_4"/>
            <p:cNvPicPr>
              <a:picLocks noChangeAspect="1" noChangeArrowheads="1"/>
            </p:cNvPicPr>
            <p:nvPr/>
          </p:nvPicPr>
          <p:blipFill>
            <a:blip r:embed="rId4"/>
            <a:srcRect/>
            <a:stretch>
              <a:fillRect/>
            </a:stretch>
          </p:blipFill>
          <p:spPr bwMode="auto">
            <a:xfrm>
              <a:off x="2304" y="1968"/>
              <a:ext cx="37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Picture 42" descr="xinsrc_e41720dc95a3416cbbe77e82e0593223_5"/>
            <p:cNvPicPr>
              <a:picLocks noChangeAspect="1" noChangeArrowheads="1"/>
            </p:cNvPicPr>
            <p:nvPr/>
          </p:nvPicPr>
          <p:blipFill>
            <a:blip r:embed="rId5"/>
            <a:srcRect/>
            <a:stretch>
              <a:fillRect/>
            </a:stretch>
          </p:blipFill>
          <p:spPr bwMode="auto">
            <a:xfrm>
              <a:off x="3024" y="1968"/>
              <a:ext cx="32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51" descr="xinsrc_0ff2b44b882a4d35a8a4b44d33e8e741_6"/>
            <p:cNvPicPr>
              <a:picLocks noChangeAspect="1" noChangeArrowheads="1"/>
            </p:cNvPicPr>
            <p:nvPr/>
          </p:nvPicPr>
          <p:blipFill>
            <a:blip r:embed="rId6"/>
            <a:srcRect/>
            <a:stretch>
              <a:fillRect/>
            </a:stretch>
          </p:blipFill>
          <p:spPr bwMode="auto">
            <a:xfrm>
              <a:off x="3312" y="1968"/>
              <a:ext cx="346"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60" descr="xinsrc_d03e6f0aab8d46bfb1565c6313f26899_7"/>
            <p:cNvPicPr>
              <a:picLocks noChangeAspect="1" noChangeArrowheads="1"/>
            </p:cNvPicPr>
            <p:nvPr/>
          </p:nvPicPr>
          <p:blipFill>
            <a:blip r:embed="rId7"/>
            <a:srcRect/>
            <a:stretch>
              <a:fillRect/>
            </a:stretch>
          </p:blipFill>
          <p:spPr bwMode="auto">
            <a:xfrm>
              <a:off x="1968" y="1968"/>
              <a:ext cx="37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Picture 69" descr="xinsrc_229cefd2ce8740eba1aa25fbbb17a627_9"/>
            <p:cNvPicPr>
              <a:picLocks noChangeAspect="1" noChangeArrowheads="1"/>
            </p:cNvPicPr>
            <p:nvPr/>
          </p:nvPicPr>
          <p:blipFill>
            <a:blip r:embed="rId8"/>
            <a:srcRect/>
            <a:stretch>
              <a:fillRect/>
            </a:stretch>
          </p:blipFill>
          <p:spPr bwMode="auto">
            <a:xfrm>
              <a:off x="1248" y="1968"/>
              <a:ext cx="331"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4" name="Picture 78" descr="xinsrc_f7aac1c0eb7f4067ae9205b81068e5fa_10"/>
            <p:cNvPicPr>
              <a:picLocks noChangeAspect="1" noChangeArrowheads="1"/>
            </p:cNvPicPr>
            <p:nvPr/>
          </p:nvPicPr>
          <p:blipFill>
            <a:blip r:embed="rId9"/>
            <a:srcRect/>
            <a:stretch>
              <a:fillRect/>
            </a:stretch>
          </p:blipFill>
          <p:spPr bwMode="auto">
            <a:xfrm>
              <a:off x="3648" y="1968"/>
              <a:ext cx="374" cy="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51706334"/>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10241"/>
          <p:cNvSpPr txBox="1">
            <a:spLocks noChangeArrowheads="1"/>
          </p:cNvSpPr>
          <p:nvPr/>
        </p:nvSpPr>
        <p:spPr bwMode="auto">
          <a:xfrm>
            <a:off x="609600" y="771525"/>
            <a:ext cx="8748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2800" b="1" noProof="1">
                <a:solidFill>
                  <a:srgbClr val="FF0000"/>
                </a:solidFill>
                <a:latin typeface="楷体_GB2312" pitchFamily="49" charset="-122"/>
                <a:ea typeface="楷体_GB2312" pitchFamily="49" charset="-122"/>
              </a:rPr>
              <a:t>两极的</a:t>
            </a:r>
            <a:r>
              <a:rPr lang="zh-CN" altLang="en-US" sz="2800" b="1" noProof="1">
                <a:solidFill>
                  <a:srgbClr val="FF0000"/>
                </a:solidFill>
                <a:ea typeface="楷体_GB2312" pitchFamily="49" charset="-122"/>
              </a:rPr>
              <a:t>“</a:t>
            </a:r>
            <a:r>
              <a:rPr lang="zh-CN" altLang="en-US" sz="2800" b="1" noProof="1">
                <a:solidFill>
                  <a:srgbClr val="FF0000"/>
                </a:solidFill>
                <a:latin typeface="楷体_GB2312" pitchFamily="49" charset="-122"/>
                <a:ea typeface="楷体_GB2312" pitchFamily="49" charset="-122"/>
              </a:rPr>
              <a:t>极</a:t>
            </a:r>
            <a:r>
              <a:rPr lang="zh-CN" altLang="en-US" sz="2800" b="1" noProof="1">
                <a:solidFill>
                  <a:srgbClr val="FF0000"/>
                </a:solidFill>
                <a:ea typeface="楷体_GB2312" pitchFamily="49" charset="-122"/>
              </a:rPr>
              <a:t>”</a:t>
            </a:r>
            <a:r>
              <a:rPr lang="zh-CN" altLang="en-US" sz="2800" b="1" noProof="1">
                <a:solidFill>
                  <a:srgbClr val="FF0000"/>
                </a:solidFill>
                <a:latin typeface="楷体_GB2312" pitchFamily="49" charset="-122"/>
                <a:ea typeface="楷体_GB2312" pitchFamily="49" charset="-122"/>
              </a:rPr>
              <a:t>与多极化的</a:t>
            </a:r>
            <a:r>
              <a:rPr lang="zh-CN" altLang="en-US" sz="2800" b="1" noProof="1">
                <a:solidFill>
                  <a:srgbClr val="FF0000"/>
                </a:solidFill>
                <a:ea typeface="楷体_GB2312" pitchFamily="49" charset="-122"/>
              </a:rPr>
              <a:t>“</a:t>
            </a:r>
            <a:r>
              <a:rPr lang="zh-CN" altLang="en-US" sz="2800" b="1" noProof="1">
                <a:solidFill>
                  <a:srgbClr val="FF0000"/>
                </a:solidFill>
                <a:latin typeface="楷体_GB2312" pitchFamily="49" charset="-122"/>
                <a:ea typeface="楷体_GB2312" pitchFamily="49" charset="-122"/>
              </a:rPr>
              <a:t>极</a:t>
            </a:r>
            <a:r>
              <a:rPr lang="zh-CN" altLang="en-US" sz="2800" b="1" noProof="1">
                <a:solidFill>
                  <a:srgbClr val="FF0000"/>
                </a:solidFill>
                <a:ea typeface="楷体_GB2312" pitchFamily="49" charset="-122"/>
              </a:rPr>
              <a:t>”</a:t>
            </a:r>
            <a:r>
              <a:rPr lang="zh-CN" altLang="en-US" sz="2800" b="1" noProof="1">
                <a:solidFill>
                  <a:srgbClr val="FF0000"/>
                </a:solidFill>
                <a:latin typeface="楷体_GB2312" pitchFamily="49" charset="-122"/>
                <a:ea typeface="楷体_GB2312" pitchFamily="49" charset="-122"/>
              </a:rPr>
              <a:t>有无区别？</a:t>
            </a:r>
            <a:r>
              <a:rPr lang="zh-CN" altLang="en-US" sz="2800" noProof="1">
                <a:ea typeface="方正舒体" pitchFamily="2" charset="-122"/>
              </a:rPr>
              <a:t> </a:t>
            </a:r>
          </a:p>
        </p:txBody>
      </p:sp>
      <p:sp>
        <p:nvSpPr>
          <p:cNvPr id="10243" name="文本框 10242"/>
          <p:cNvSpPr txBox="1"/>
          <p:nvPr/>
        </p:nvSpPr>
        <p:spPr>
          <a:xfrm>
            <a:off x="597421" y="1556792"/>
            <a:ext cx="7924800" cy="3917950"/>
          </a:xfrm>
          <a:prstGeom prst="rect">
            <a:avLst/>
          </a:prstGeom>
          <a:noFill/>
          <a:ln w="9525">
            <a:noFill/>
          </a:ln>
        </p:spPr>
        <p:txBody>
          <a:bodyPr>
            <a:spAutoFit/>
          </a:bodyPr>
          <a:lstStyle/>
          <a:p>
            <a:pPr algn="just">
              <a:lnSpc>
                <a:spcPct val="115000"/>
              </a:lnSpc>
              <a:spcBef>
                <a:spcPct val="50000"/>
              </a:spcBef>
              <a:defRPr/>
            </a:pPr>
            <a:r>
              <a:rPr lang="zh-CN" altLang="en-US" sz="3600" b="1" noProof="1">
                <a:latin typeface="楷体_GB2312" pitchFamily="49" charset="-122"/>
                <a:ea typeface="楷体_GB2312" pitchFamily="49" charset="-122"/>
              </a:rPr>
              <a:t>    </a:t>
            </a:r>
            <a:r>
              <a:rPr lang="zh-CN" altLang="en-US" sz="2800" b="1" noProof="1">
                <a:latin typeface="楷体_GB2312" pitchFamily="49" charset="-122"/>
                <a:ea typeface="楷体_GB2312" pitchFamily="49" charset="-122"/>
              </a:rPr>
              <a:t>①两极中的</a:t>
            </a:r>
            <a:r>
              <a:rPr lang="zh-CN" altLang="en-US" sz="2800" b="1" noProof="1">
                <a:ea typeface="楷体_GB2312" pitchFamily="49" charset="-122"/>
              </a:rPr>
              <a:t>“</a:t>
            </a:r>
            <a:r>
              <a:rPr lang="zh-CN" altLang="en-US" sz="2800" b="1" noProof="1">
                <a:latin typeface="楷体_GB2312" pitchFamily="49" charset="-122"/>
                <a:ea typeface="楷体_GB2312" pitchFamily="49" charset="-122"/>
              </a:rPr>
              <a:t>极</a:t>
            </a:r>
            <a:r>
              <a:rPr lang="zh-CN" altLang="en-US" sz="2800" b="1" noProof="1">
                <a:ea typeface="楷体_GB2312" pitchFamily="49" charset="-122"/>
              </a:rPr>
              <a:t>”</a:t>
            </a:r>
            <a:r>
              <a:rPr lang="zh-CN" altLang="en-US" sz="2800" b="1" noProof="1">
                <a:latin typeface="楷体_GB2312" pitchFamily="49" charset="-122"/>
                <a:ea typeface="楷体_GB2312" pitchFamily="49" charset="-122"/>
              </a:rPr>
              <a:t>是通过政治、军事实力来控制、操纵其他国家；而多极化中的</a:t>
            </a:r>
            <a:r>
              <a:rPr lang="zh-CN" altLang="en-US" sz="2800" b="1" noProof="1">
                <a:ea typeface="楷体_GB2312" pitchFamily="49" charset="-122"/>
              </a:rPr>
              <a:t>“</a:t>
            </a:r>
            <a:r>
              <a:rPr lang="zh-CN" altLang="en-US" sz="2800" b="1" noProof="1">
                <a:latin typeface="楷体_GB2312" pitchFamily="49" charset="-122"/>
                <a:ea typeface="楷体_GB2312" pitchFamily="49" charset="-122"/>
              </a:rPr>
              <a:t>极</a:t>
            </a:r>
            <a:r>
              <a:rPr lang="zh-CN" altLang="en-US" sz="2800" b="1" noProof="1">
                <a:ea typeface="楷体_GB2312" pitchFamily="49" charset="-122"/>
              </a:rPr>
              <a:t>”</a:t>
            </a:r>
            <a:r>
              <a:rPr lang="zh-CN" altLang="en-US" sz="2800" b="1" noProof="1">
                <a:latin typeface="楷体_GB2312" pitchFamily="49" charset="-122"/>
                <a:ea typeface="楷体_GB2312" pitchFamily="49" charset="-122"/>
              </a:rPr>
              <a:t>的主要凭借综合国力，对其他国家、地区乃至全球产生影响力和作用力。</a:t>
            </a:r>
          </a:p>
          <a:p>
            <a:pPr algn="just">
              <a:lnSpc>
                <a:spcPct val="115000"/>
              </a:lnSpc>
              <a:spcBef>
                <a:spcPct val="50000"/>
              </a:spcBef>
              <a:defRPr/>
            </a:pPr>
            <a:r>
              <a:rPr lang="zh-CN" altLang="en-US" sz="2800" b="1" noProof="1">
                <a:effectLst>
                  <a:outerShdw blurRad="38100" dist="38100" dir="2700000">
                    <a:srgbClr val="FFFFFF"/>
                  </a:outerShdw>
                </a:effectLst>
                <a:latin typeface="楷体_GB2312" pitchFamily="49" charset="-122"/>
                <a:ea typeface="楷体_GB2312" pitchFamily="49" charset="-122"/>
              </a:rPr>
              <a:t>   </a:t>
            </a:r>
            <a:r>
              <a:rPr lang="zh-CN" altLang="en-US" sz="2800" b="1" noProof="1">
                <a:latin typeface="楷体_GB2312" pitchFamily="49" charset="-122"/>
                <a:ea typeface="楷体_GB2312" pitchFamily="49" charset="-122"/>
              </a:rPr>
              <a:t> ②两极格局中的</a:t>
            </a:r>
            <a:r>
              <a:rPr lang="zh-CN" altLang="en-US" sz="2800" b="1" noProof="1">
                <a:ea typeface="楷体_GB2312" pitchFamily="49" charset="-122"/>
              </a:rPr>
              <a:t>“</a:t>
            </a:r>
            <a:r>
              <a:rPr lang="zh-CN" altLang="en-US" sz="2800" b="1" noProof="1">
                <a:latin typeface="楷体_GB2312" pitchFamily="49" charset="-122"/>
                <a:ea typeface="楷体_GB2312" pitchFamily="49" charset="-122"/>
              </a:rPr>
              <a:t>极</a:t>
            </a:r>
            <a:r>
              <a:rPr lang="zh-CN" altLang="en-US" sz="2800" b="1" noProof="1">
                <a:ea typeface="楷体_GB2312" pitchFamily="49" charset="-122"/>
              </a:rPr>
              <a:t>”</a:t>
            </a:r>
            <a:r>
              <a:rPr lang="zh-CN" altLang="en-US" sz="2800" b="1" noProof="1">
                <a:latin typeface="楷体_GB2312" pitchFamily="49" charset="-122"/>
                <a:ea typeface="楷体_GB2312" pitchFamily="49" charset="-122"/>
              </a:rPr>
              <a:t>实际上是指美苏两个超级大国；而构成多极化中的</a:t>
            </a:r>
            <a:r>
              <a:rPr lang="zh-CN" altLang="en-US" sz="2800" b="1" noProof="1">
                <a:ea typeface="楷体_GB2312" pitchFamily="49" charset="-122"/>
              </a:rPr>
              <a:t>“</a:t>
            </a:r>
            <a:r>
              <a:rPr lang="zh-CN" altLang="en-US" sz="2800" b="1" noProof="1">
                <a:latin typeface="楷体_GB2312" pitchFamily="49" charset="-122"/>
                <a:ea typeface="楷体_GB2312" pitchFamily="49" charset="-122"/>
              </a:rPr>
              <a:t>极</a:t>
            </a:r>
            <a:r>
              <a:rPr lang="zh-CN" altLang="en-US" sz="2800" b="1" noProof="1">
                <a:ea typeface="楷体_GB2312" pitchFamily="49" charset="-122"/>
              </a:rPr>
              <a:t>”</a:t>
            </a:r>
            <a:r>
              <a:rPr lang="zh-CN" altLang="en-US" sz="2800" b="1" noProof="1">
                <a:latin typeface="楷体_GB2312" pitchFamily="49" charset="-122"/>
                <a:ea typeface="楷体_GB2312" pitchFamily="49" charset="-122"/>
              </a:rPr>
              <a:t>既有国家，也有国家集团。</a:t>
            </a:r>
          </a:p>
        </p:txBody>
      </p:sp>
    </p:spTree>
    <p:extLst>
      <p:ext uri="{BB962C8B-B14F-4D97-AF65-F5344CB8AC3E}">
        <p14:creationId xmlns:p14="http://schemas.microsoft.com/office/powerpoint/2010/main" val="203546366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additive="base">
                                        <p:cTn id="13" dur="5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俄罗斯1"/>
          <p:cNvPicPr>
            <a:picLocks noChangeAspect="1" noChangeArrowheads="1"/>
          </p:cNvPicPr>
          <p:nvPr/>
        </p:nvPicPr>
        <p:blipFill>
          <a:blip r:embed="rId2"/>
          <a:srcRect/>
          <a:stretch>
            <a:fillRect/>
          </a:stretch>
        </p:blipFill>
        <p:spPr bwMode="auto">
          <a:xfrm>
            <a:off x="3454400" y="3648075"/>
            <a:ext cx="1295400" cy="647700"/>
          </a:xfrm>
          <a:prstGeom prst="rect">
            <a:avLst/>
          </a:prstGeom>
          <a:noFill/>
          <a:ln w="9525">
            <a:noFill/>
            <a:miter lim="800000"/>
            <a:headEnd/>
            <a:tailEnd/>
          </a:ln>
          <a:effectLst>
            <a:outerShdw dist="107763" dir="18900000" algn="ctr" rotWithShape="0">
              <a:srgbClr val="808080">
                <a:alpha val="50000"/>
              </a:srgbClr>
            </a:outerShdw>
          </a:effectLst>
        </p:spPr>
      </p:pic>
      <p:pic>
        <p:nvPicPr>
          <p:cNvPr id="27651" name="Picture 3" descr="国旗"/>
          <p:cNvPicPr>
            <a:picLocks noChangeAspect="1" noChangeArrowheads="1"/>
          </p:cNvPicPr>
          <p:nvPr/>
        </p:nvPicPr>
        <p:blipFill>
          <a:blip r:embed="rId3" cstate="email"/>
          <a:srcRect/>
          <a:stretch>
            <a:fillRect/>
          </a:stretch>
        </p:blipFill>
        <p:spPr bwMode="auto">
          <a:xfrm>
            <a:off x="3490913" y="2613025"/>
            <a:ext cx="1295400" cy="647700"/>
          </a:xfrm>
          <a:prstGeom prst="rect">
            <a:avLst/>
          </a:prstGeom>
          <a:noFill/>
          <a:ln w="9525">
            <a:noFill/>
            <a:miter lim="800000"/>
            <a:headEnd/>
            <a:tailEnd/>
          </a:ln>
          <a:effectLst>
            <a:outerShdw dist="107763" dir="18900000" algn="ctr" rotWithShape="0">
              <a:srgbClr val="808080">
                <a:alpha val="50000"/>
              </a:srgbClr>
            </a:outerShdw>
          </a:effectLst>
        </p:spPr>
      </p:pic>
      <p:pic>
        <p:nvPicPr>
          <p:cNvPr id="27652" name="Picture 4" descr="图像:Japan_flag_large.png"/>
          <p:cNvPicPr>
            <a:picLocks noChangeAspect="1" noChangeArrowheads="1"/>
          </p:cNvPicPr>
          <p:nvPr/>
        </p:nvPicPr>
        <p:blipFill>
          <a:blip r:embed="rId4" cstate="email"/>
          <a:srcRect/>
          <a:stretch>
            <a:fillRect/>
          </a:stretch>
        </p:blipFill>
        <p:spPr bwMode="auto">
          <a:xfrm>
            <a:off x="290513" y="3630613"/>
            <a:ext cx="1295400" cy="647700"/>
          </a:xfrm>
          <a:prstGeom prst="rect">
            <a:avLst/>
          </a:prstGeom>
          <a:noFill/>
          <a:ln w="9525">
            <a:noFill/>
            <a:miter lim="800000"/>
            <a:headEnd/>
            <a:tailEnd/>
          </a:ln>
          <a:effectLst>
            <a:outerShdw dist="107763" dir="18900000" algn="ctr" rotWithShape="0">
              <a:srgbClr val="808080">
                <a:alpha val="50000"/>
              </a:srgbClr>
            </a:outerShdw>
          </a:effectLst>
        </p:spPr>
      </p:pic>
      <p:pic>
        <p:nvPicPr>
          <p:cNvPr id="27653" name="Picture 5" descr="图片3"/>
          <p:cNvPicPr>
            <a:picLocks noChangeAspect="1" noChangeArrowheads="1"/>
          </p:cNvPicPr>
          <p:nvPr/>
        </p:nvPicPr>
        <p:blipFill>
          <a:blip r:embed="rId5" cstate="email"/>
          <a:srcRect/>
          <a:stretch>
            <a:fillRect/>
          </a:stretch>
        </p:blipFill>
        <p:spPr bwMode="auto">
          <a:xfrm>
            <a:off x="188913" y="2571750"/>
            <a:ext cx="1371600" cy="696913"/>
          </a:xfrm>
          <a:prstGeom prst="rect">
            <a:avLst/>
          </a:prstGeom>
          <a:noFill/>
          <a:ln w="9525">
            <a:noFill/>
            <a:miter lim="800000"/>
            <a:headEnd/>
            <a:tailEnd/>
          </a:ln>
          <a:effectLst>
            <a:outerShdw dist="107763" dir="18900000" algn="ctr" rotWithShape="0">
              <a:srgbClr val="808080">
                <a:alpha val="50000"/>
              </a:srgbClr>
            </a:outerShdw>
          </a:effectLst>
        </p:spPr>
      </p:pic>
      <p:pic>
        <p:nvPicPr>
          <p:cNvPr id="27654" name="Picture 6" descr="u"/>
          <p:cNvPicPr>
            <a:picLocks noChangeAspect="1" noChangeArrowheads="1"/>
          </p:cNvPicPr>
          <p:nvPr/>
        </p:nvPicPr>
        <p:blipFill>
          <a:blip r:embed="rId6" cstate="email"/>
          <a:srcRect b="6573"/>
          <a:stretch>
            <a:fillRect/>
          </a:stretch>
        </p:blipFill>
        <p:spPr bwMode="auto">
          <a:xfrm>
            <a:off x="1503363" y="1208088"/>
            <a:ext cx="1981200" cy="996950"/>
          </a:xfrm>
          <a:prstGeom prst="rect">
            <a:avLst/>
          </a:prstGeom>
          <a:noFill/>
          <a:ln w="9525">
            <a:noFill/>
            <a:miter lim="800000"/>
            <a:headEnd/>
            <a:tailEnd/>
          </a:ln>
          <a:effectLst>
            <a:outerShdw dist="107763" dir="18900000" algn="ctr" rotWithShape="0">
              <a:srgbClr val="808080">
                <a:alpha val="50000"/>
              </a:srgbClr>
            </a:outerShdw>
          </a:effectLst>
        </p:spPr>
      </p:pic>
      <p:sp>
        <p:nvSpPr>
          <p:cNvPr id="13319" name="AutoShape 7"/>
          <p:cNvSpPr>
            <a:spLocks noChangeArrowheads="1"/>
          </p:cNvSpPr>
          <p:nvPr/>
        </p:nvSpPr>
        <p:spPr bwMode="auto">
          <a:xfrm>
            <a:off x="1579563" y="2319338"/>
            <a:ext cx="1905000" cy="1371600"/>
          </a:xfrm>
          <a:custGeom>
            <a:avLst/>
            <a:gdLst>
              <a:gd name="T0" fmla="*/ 2 w 1905000"/>
              <a:gd name="T1" fmla="*/ 93244 h 1828800"/>
              <a:gd name="T2" fmla="*/ 727649 w 1905000"/>
              <a:gd name="T3" fmla="*/ 93244 h 1828800"/>
              <a:gd name="T4" fmla="*/ 952500 w 1905000"/>
              <a:gd name="T5" fmla="*/ 0 h 1828800"/>
              <a:gd name="T6" fmla="*/ 1177351 w 1905000"/>
              <a:gd name="T7" fmla="*/ 93244 h 1828800"/>
              <a:gd name="T8" fmla="*/ 1904998 w 1905000"/>
              <a:gd name="T9" fmla="*/ 93244 h 1828800"/>
              <a:gd name="T10" fmla="*/ 1316316 w 1905000"/>
              <a:gd name="T11" fmla="*/ 150871 h 1828800"/>
              <a:gd name="T12" fmla="*/ 1541176 w 1905000"/>
              <a:gd name="T13" fmla="*/ 244115 h 1828800"/>
              <a:gd name="T14" fmla="*/ 952500 w 1905000"/>
              <a:gd name="T15" fmla="*/ 186486 h 1828800"/>
              <a:gd name="T16" fmla="*/ 363824 w 1905000"/>
              <a:gd name="T17" fmla="*/ 244115 h 1828800"/>
              <a:gd name="T18" fmla="*/ 588684 w 1905000"/>
              <a:gd name="T19" fmla="*/ 150871 h 1828800"/>
              <a:gd name="T20" fmla="*/ 2 w 1905000"/>
              <a:gd name="T21" fmla="*/ 93244 h 18288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05000"/>
              <a:gd name="T34" fmla="*/ 0 h 1828800"/>
              <a:gd name="T35" fmla="*/ 1905000 w 1905000"/>
              <a:gd name="T36" fmla="*/ 1828800 h 18288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05000" h="1828800">
                <a:moveTo>
                  <a:pt x="2" y="698538"/>
                </a:moveTo>
                <a:lnTo>
                  <a:pt x="727649" y="698543"/>
                </a:lnTo>
                <a:lnTo>
                  <a:pt x="952500" y="0"/>
                </a:lnTo>
                <a:lnTo>
                  <a:pt x="1177351" y="698543"/>
                </a:lnTo>
                <a:lnTo>
                  <a:pt x="1904998" y="698538"/>
                </a:lnTo>
                <a:lnTo>
                  <a:pt x="1316316" y="1130256"/>
                </a:lnTo>
                <a:lnTo>
                  <a:pt x="1541176" y="1828795"/>
                </a:lnTo>
                <a:lnTo>
                  <a:pt x="952500" y="1397069"/>
                </a:lnTo>
                <a:lnTo>
                  <a:pt x="363824" y="1828795"/>
                </a:lnTo>
                <a:lnTo>
                  <a:pt x="588684" y="1130256"/>
                </a:lnTo>
                <a:lnTo>
                  <a:pt x="2" y="698538"/>
                </a:lnTo>
                <a:close/>
              </a:path>
            </a:pathLst>
          </a:custGeom>
          <a:solidFill>
            <a:schemeClr val="accent1"/>
          </a:solidFill>
          <a:ln w="9525">
            <a:solidFill>
              <a:schemeClr val="tx1"/>
            </a:solidFill>
            <a:round/>
          </a:ln>
        </p:spPr>
        <p:txBody>
          <a:bodyPr/>
          <a:lstStyle/>
          <a:p>
            <a:endParaRPr lang="zh-CN" altLang="en-US"/>
          </a:p>
        </p:txBody>
      </p:sp>
      <p:sp>
        <p:nvSpPr>
          <p:cNvPr id="13320" name="矩形 3"/>
          <p:cNvSpPr>
            <a:spLocks noChangeArrowheads="1"/>
          </p:cNvSpPr>
          <p:nvPr/>
        </p:nvSpPr>
        <p:spPr bwMode="auto">
          <a:xfrm>
            <a:off x="4116388" y="1143000"/>
            <a:ext cx="3622675" cy="787400"/>
          </a:xfrm>
          <a:prstGeom prst="rect">
            <a:avLst/>
          </a:prstGeom>
          <a:solidFill>
            <a:srgbClr val="99CCFF">
              <a:alpha val="65097"/>
            </a:srgbClr>
          </a:solidFill>
          <a:ln w="9525">
            <a:solidFill>
              <a:srgbClr val="0000FF"/>
            </a:solidFill>
            <a:miter lim="800000"/>
          </a:ln>
        </p:spPr>
        <p:txBody>
          <a:bodyPr wrap="none">
            <a:spAutoFit/>
          </a:bodyPr>
          <a:lstStyle/>
          <a:p>
            <a:pPr algn="ctr">
              <a:buFontTx/>
              <a:buNone/>
            </a:pPr>
            <a:r>
              <a:rPr lang="zh-CN" altLang="en-US" sz="4500" b="1">
                <a:solidFill>
                  <a:srgbClr val="000000"/>
                </a:solidFill>
                <a:latin typeface="楷体_GB2312" pitchFamily="49" charset="-122"/>
                <a:ea typeface="楷体_GB2312" pitchFamily="49" charset="-122"/>
                <a:sym typeface="楷体_GB2312" pitchFamily="49" charset="-122"/>
              </a:rPr>
              <a:t>当今世界格局</a:t>
            </a:r>
          </a:p>
        </p:txBody>
      </p:sp>
      <p:sp>
        <p:nvSpPr>
          <p:cNvPr id="46090" name="Text Box 9"/>
          <p:cNvSpPr txBox="1">
            <a:spLocks noChangeArrowheads="1"/>
          </p:cNvSpPr>
          <p:nvPr/>
        </p:nvSpPr>
        <p:spPr bwMode="auto">
          <a:xfrm>
            <a:off x="5176838" y="2259013"/>
            <a:ext cx="3656012" cy="222726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800">
                <a:solidFill>
                  <a:srgbClr val="000000"/>
                </a:solidFill>
                <a:latin typeface="黑体" panose="02010609060101010101" pitchFamily="49" charset="-122"/>
                <a:ea typeface="黑体" panose="02010609060101010101" pitchFamily="49" charset="-122"/>
                <a:sym typeface="Arial" panose="020B0604020202020204" pitchFamily="34" charset="0"/>
              </a:rPr>
              <a:t>   暂时形成“一超多强”的局面，朝着多极化方向发展，但是一个新的相对稳定的世界格局尚未定型。</a:t>
            </a:r>
          </a:p>
        </p:txBody>
      </p:sp>
      <p:sp>
        <p:nvSpPr>
          <p:cNvPr id="3" name="Rectangle 12"/>
          <p:cNvSpPr>
            <a:spLocks noChangeArrowheads="1"/>
          </p:cNvSpPr>
          <p:nvPr/>
        </p:nvSpPr>
        <p:spPr bwMode="auto">
          <a:xfrm>
            <a:off x="381000" y="4572000"/>
            <a:ext cx="4886325" cy="1244600"/>
          </a:xfrm>
          <a:prstGeom prst="rect">
            <a:avLst/>
          </a:prstGeom>
          <a:noFill/>
          <a:ln w="9525">
            <a:solidFill>
              <a:srgbClr val="0066CC"/>
            </a:solidFill>
            <a:miter lim="800000"/>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buFontTx/>
              <a:buNone/>
            </a:pPr>
            <a:r>
              <a:rPr lang="zh-CN" altLang="en-US" sz="3000" b="1">
                <a:solidFill>
                  <a:srgbClr val="800000"/>
                </a:solidFill>
                <a:latin typeface="迷你简雪峰"/>
                <a:ea typeface="迷你简雪峰"/>
                <a:cs typeface="迷你简雪峰"/>
              </a:rPr>
              <a:t>新的世界格局形成过程中</a:t>
            </a:r>
          </a:p>
          <a:p>
            <a:pPr>
              <a:spcBef>
                <a:spcPct val="50000"/>
              </a:spcBef>
              <a:buFontTx/>
              <a:buNone/>
            </a:pPr>
            <a:r>
              <a:rPr lang="zh-CN" altLang="en-US" sz="3000" b="1">
                <a:solidFill>
                  <a:srgbClr val="800000"/>
                </a:solidFill>
                <a:latin typeface="迷你简雪峰"/>
                <a:ea typeface="迷你简雪峰"/>
                <a:cs typeface="迷你简雪峰"/>
              </a:rPr>
              <a:t>具有决定性作用的因素是</a:t>
            </a:r>
            <a:r>
              <a:rPr lang="en-US" altLang="zh-CN" sz="3000" b="1">
                <a:solidFill>
                  <a:srgbClr val="800000"/>
                </a:solidFill>
                <a:latin typeface="迷你简雪峰"/>
                <a:ea typeface="迷你简雪峰"/>
                <a:cs typeface="迷你简雪峰"/>
              </a:rPr>
              <a:t>:</a:t>
            </a:r>
          </a:p>
        </p:txBody>
      </p:sp>
      <p:sp>
        <p:nvSpPr>
          <p:cNvPr id="27659" name="Rectangle 13"/>
          <p:cNvSpPr>
            <a:spLocks noChangeArrowheads="1"/>
          </p:cNvSpPr>
          <p:nvPr/>
        </p:nvSpPr>
        <p:spPr bwMode="auto">
          <a:xfrm>
            <a:off x="6477000" y="4724400"/>
            <a:ext cx="2486025" cy="787400"/>
          </a:xfrm>
          <a:prstGeom prst="rect">
            <a:avLst/>
          </a:prstGeom>
          <a:noFill/>
          <a:ln w="9525">
            <a:solidFill>
              <a:srgbClr val="0066CC"/>
            </a:solidFill>
            <a:miter lim="800000"/>
          </a:ln>
          <a:extLst>
            <a:ext uri="{909E8E84-426E-40DD-AFC4-6F175D3DCCD1}">
              <a14:hiddenFill xmlns:a14="http://schemas.microsoft.com/office/drawing/2010/main">
                <a:solidFill>
                  <a:srgbClr val="FFFFFF"/>
                </a:solidFill>
              </a14:hiddenFill>
            </a:ext>
          </a:extLst>
        </p:spPr>
        <p:txBody>
          <a:bodyPr wrap="none">
            <a:spAutoFit/>
          </a:bodyPr>
          <a:lstStyle/>
          <a:p>
            <a:pPr>
              <a:spcBef>
                <a:spcPct val="50000"/>
              </a:spcBef>
              <a:buFontTx/>
              <a:buNone/>
            </a:pPr>
            <a:r>
              <a:rPr lang="zh-CN" altLang="en-US" sz="4500" b="1">
                <a:solidFill>
                  <a:srgbClr val="FF0000"/>
                </a:solidFill>
                <a:ea typeface="迷你简雪峰"/>
                <a:cs typeface="迷你简雪峰"/>
                <a:sym typeface="Arial" panose="020B0604020202020204" pitchFamily="34" charset="0"/>
              </a:rPr>
              <a:t>经济实力</a:t>
            </a:r>
          </a:p>
        </p:txBody>
      </p:sp>
      <p:sp>
        <p:nvSpPr>
          <p:cNvPr id="39949" name="AutoShape 12"/>
          <p:cNvSpPr>
            <a:spLocks noChangeArrowheads="1"/>
          </p:cNvSpPr>
          <p:nvPr/>
        </p:nvSpPr>
        <p:spPr bwMode="auto">
          <a:xfrm>
            <a:off x="5410200" y="4876800"/>
            <a:ext cx="914400" cy="466725"/>
          </a:xfrm>
          <a:prstGeom prst="rightArrow">
            <a:avLst>
              <a:gd name="adj1" fmla="val 50000"/>
              <a:gd name="adj2" fmla="val 58676"/>
            </a:avLst>
          </a:prstGeom>
          <a:solidFill>
            <a:schemeClr val="accent1"/>
          </a:solidFill>
          <a:ln w="9525">
            <a:solidFill>
              <a:schemeClr val="tx1"/>
            </a:solidFill>
            <a:miter lim="800000"/>
          </a:ln>
        </p:spPr>
        <p:txBody>
          <a:bodyPr anchor="ctr"/>
          <a:lstStyle/>
          <a:p>
            <a:pPr>
              <a:buFontTx/>
              <a:buNone/>
            </a:pPr>
            <a:endParaRPr lang="zh-CN" altLang="en-US" sz="1300" noProof="1">
              <a:sym typeface="Arial" panose="020B0604020202020204" pitchFamily="34" charset="0"/>
            </a:endParaRPr>
          </a:p>
        </p:txBody>
      </p:sp>
    </p:spTree>
    <p:extLst>
      <p:ext uri="{BB962C8B-B14F-4D97-AF65-F5344CB8AC3E}">
        <p14:creationId xmlns:p14="http://schemas.microsoft.com/office/powerpoint/2010/main" val="255914672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dissolve">
                                      <p:cBhvr>
                                        <p:cTn id="7" dur="500"/>
                                        <p:tgtEl>
                                          <p:spTgt spid="276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7653"/>
                                        </p:tgtEl>
                                        <p:attrNameLst>
                                          <p:attrName>style.visibility</p:attrName>
                                        </p:attrNameLst>
                                      </p:cBhvr>
                                      <p:to>
                                        <p:strVal val="visible"/>
                                      </p:to>
                                    </p:set>
                                    <p:animEffect transition="in" filter="dissolve">
                                      <p:cBhvr>
                                        <p:cTn id="17" dur="500"/>
                                        <p:tgtEl>
                                          <p:spTgt spid="2765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7652"/>
                                        </p:tgtEl>
                                        <p:attrNameLst>
                                          <p:attrName>style.visibility</p:attrName>
                                        </p:attrNameLst>
                                      </p:cBhvr>
                                      <p:to>
                                        <p:strVal val="visible"/>
                                      </p:to>
                                    </p:set>
                                    <p:animEffect transition="in" filter="dissolve">
                                      <p:cBhvr>
                                        <p:cTn id="22" dur="500"/>
                                        <p:tgtEl>
                                          <p:spTgt spid="2765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7651"/>
                                        </p:tgtEl>
                                        <p:attrNameLst>
                                          <p:attrName>style.visibility</p:attrName>
                                        </p:attrNameLst>
                                      </p:cBhvr>
                                      <p:to>
                                        <p:strVal val="visible"/>
                                      </p:to>
                                    </p:set>
                                    <p:animEffect transition="in" filter="dissolve">
                                      <p:cBhvr>
                                        <p:cTn id="27" dur="500"/>
                                        <p:tgtEl>
                                          <p:spTgt spid="27651"/>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6090"/>
                                        </p:tgtEl>
                                        <p:attrNameLst>
                                          <p:attrName>style.visibility</p:attrName>
                                        </p:attrNameLst>
                                      </p:cBhvr>
                                      <p:to>
                                        <p:strVal val="visible"/>
                                      </p:to>
                                    </p:set>
                                    <p:anim calcmode="lin" valueType="num">
                                      <p:cBhvr additive="base">
                                        <p:cTn id="32" dur="500" fill="hold"/>
                                        <p:tgtEl>
                                          <p:spTgt spid="46090"/>
                                        </p:tgtEl>
                                        <p:attrNameLst>
                                          <p:attrName>ppt_x</p:attrName>
                                        </p:attrNameLst>
                                      </p:cBhvr>
                                      <p:tavLst>
                                        <p:tav tm="0">
                                          <p:val>
                                            <p:strVal val="#ppt_x"/>
                                          </p:val>
                                        </p:tav>
                                        <p:tav tm="100000">
                                          <p:val>
                                            <p:strVal val="#ppt_x"/>
                                          </p:val>
                                        </p:tav>
                                      </p:tavLst>
                                    </p:anim>
                                    <p:anim calcmode="lin" valueType="num">
                                      <p:cBhvr additive="base">
                                        <p:cTn id="33" dur="500" fill="hold"/>
                                        <p:tgtEl>
                                          <p:spTgt spid="46090"/>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ssolve">
                                      <p:cBhvr>
                                        <p:cTn id="38" dur="5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9949"/>
                                        </p:tgtEl>
                                        <p:attrNameLst>
                                          <p:attrName>style.visibility</p:attrName>
                                        </p:attrNameLst>
                                      </p:cBhvr>
                                      <p:to>
                                        <p:strVal val="visible"/>
                                      </p:to>
                                    </p:set>
                                    <p:anim calcmode="lin" valueType="num">
                                      <p:cBhvr additive="base">
                                        <p:cTn id="43" dur="500" fill="hold"/>
                                        <p:tgtEl>
                                          <p:spTgt spid="39949"/>
                                        </p:tgtEl>
                                        <p:attrNameLst>
                                          <p:attrName>ppt_x</p:attrName>
                                        </p:attrNameLst>
                                      </p:cBhvr>
                                      <p:tavLst>
                                        <p:tav tm="0">
                                          <p:val>
                                            <p:strVal val="#ppt_x"/>
                                          </p:val>
                                        </p:tav>
                                        <p:tav tm="100000">
                                          <p:val>
                                            <p:strVal val="#ppt_x"/>
                                          </p:val>
                                        </p:tav>
                                      </p:tavLst>
                                    </p:anim>
                                    <p:anim calcmode="lin" valueType="num">
                                      <p:cBhvr additive="base">
                                        <p:cTn id="44" dur="500" fill="hold"/>
                                        <p:tgtEl>
                                          <p:spTgt spid="3994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27659"/>
                                        </p:tgtEl>
                                        <p:attrNameLst>
                                          <p:attrName>style.visibility</p:attrName>
                                        </p:attrNameLst>
                                      </p:cBhvr>
                                      <p:to>
                                        <p:strVal val="visible"/>
                                      </p:to>
                                    </p:set>
                                    <p:animEffect transition="in" filter="dissolve">
                                      <p:cBhvr>
                                        <p:cTn id="49" dur="500"/>
                                        <p:tgtEl>
                                          <p:spTgt spid="276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0" grpId="0" animBg="1"/>
      <p:bldP spid="3" grpId="0" bldLvl="0" animBg="1"/>
      <p:bldP spid="27659" grpId="0" bldLvl="0" animBg="1"/>
      <p:bldP spid="3994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23528" y="332656"/>
            <a:ext cx="8686800" cy="838200"/>
          </a:xfrm>
        </p:spPr>
        <p:txBody>
          <a:bodyPr/>
          <a:lstStyle/>
          <a:p>
            <a:pPr eaLnBrk="1" hangingPunct="1"/>
            <a:r>
              <a:rPr lang="zh-CN" altLang="en-US" dirty="0" smtClean="0"/>
              <a:t>多极化趋势出现的原因</a:t>
            </a:r>
          </a:p>
        </p:txBody>
      </p:sp>
      <p:sp>
        <p:nvSpPr>
          <p:cNvPr id="34819" name="Rectangle 3"/>
          <p:cNvSpPr>
            <a:spLocks noGrp="1" noChangeArrowheads="1"/>
          </p:cNvSpPr>
          <p:nvPr>
            <p:ph idx="1"/>
          </p:nvPr>
        </p:nvSpPr>
        <p:spPr>
          <a:xfrm>
            <a:off x="251520" y="2348880"/>
            <a:ext cx="8686800" cy="2522910"/>
          </a:xfrm>
        </p:spPr>
        <p:txBody>
          <a:bodyPr/>
          <a:lstStyle/>
          <a:p>
            <a:pPr eaLnBrk="1" hangingPunct="1"/>
            <a:r>
              <a:rPr lang="en-US" altLang="zh-CN" dirty="0" smtClean="0"/>
              <a:t>1.</a:t>
            </a:r>
            <a:r>
              <a:rPr lang="zh-CN" altLang="en-US" dirty="0" smtClean="0"/>
              <a:t>两极格局解体</a:t>
            </a:r>
          </a:p>
          <a:p>
            <a:pPr eaLnBrk="1" hangingPunct="1"/>
            <a:r>
              <a:rPr lang="en-US" altLang="zh-CN" dirty="0" smtClean="0"/>
              <a:t>2.</a:t>
            </a:r>
            <a:r>
              <a:rPr lang="zh-CN" altLang="en-US" dirty="0" smtClean="0"/>
              <a:t>美、西欧、日、俄、中等实力强大的国家和联盟的发展</a:t>
            </a:r>
          </a:p>
          <a:p>
            <a:pPr eaLnBrk="1" hangingPunct="1"/>
            <a:r>
              <a:rPr lang="en-US" altLang="zh-CN" dirty="0" smtClean="0"/>
              <a:t>3.</a:t>
            </a:r>
            <a:r>
              <a:rPr lang="zh-CN" altLang="en-US" dirty="0" smtClean="0"/>
              <a:t>世界经济力量的多极化（</a:t>
            </a:r>
            <a:r>
              <a:rPr lang="zh-CN" altLang="en-US" b="1" dirty="0" smtClean="0">
                <a:solidFill>
                  <a:srgbClr val="FF0000"/>
                </a:solidFill>
              </a:rPr>
              <a:t>根因</a:t>
            </a:r>
            <a:r>
              <a:rPr lang="zh-CN" altLang="en-US" dirty="0" smtClean="0"/>
              <a:t>）</a:t>
            </a:r>
          </a:p>
        </p:txBody>
      </p:sp>
    </p:spTree>
    <p:extLst>
      <p:ext uri="{BB962C8B-B14F-4D97-AF65-F5344CB8AC3E}">
        <p14:creationId xmlns:p14="http://schemas.microsoft.com/office/powerpoint/2010/main" val="27257677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blinds(horizontal)">
                                      <p:cBhvr>
                                        <p:cTn id="7" dur="500"/>
                                        <p:tgtEl>
                                          <p:spTgt spid="348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19">
                                            <p:txEl>
                                              <p:pRg st="0" end="0"/>
                                            </p:txEl>
                                          </p:spTgt>
                                        </p:tgtEl>
                                        <p:attrNameLst>
                                          <p:attrName>style.visibility</p:attrName>
                                        </p:attrNameLst>
                                      </p:cBhvr>
                                      <p:to>
                                        <p:strVal val="visible"/>
                                      </p:to>
                                    </p:set>
                                    <p:animEffect transition="in" filter="blinds(horizontal)">
                                      <p:cBhvr>
                                        <p:cTn id="12" dur="500"/>
                                        <p:tgtEl>
                                          <p:spTgt spid="348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819">
                                            <p:txEl>
                                              <p:pRg st="1" end="1"/>
                                            </p:txEl>
                                          </p:spTgt>
                                        </p:tgtEl>
                                        <p:attrNameLst>
                                          <p:attrName>style.visibility</p:attrName>
                                        </p:attrNameLst>
                                      </p:cBhvr>
                                      <p:to>
                                        <p:strVal val="visible"/>
                                      </p:to>
                                    </p:set>
                                    <p:animEffect transition="in" filter="blinds(horizontal)">
                                      <p:cBhvr>
                                        <p:cTn id="17" dur="500"/>
                                        <p:tgtEl>
                                          <p:spTgt spid="3481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4819">
                                            <p:txEl>
                                              <p:pRg st="2" end="2"/>
                                            </p:txEl>
                                          </p:spTgt>
                                        </p:tgtEl>
                                        <p:attrNameLst>
                                          <p:attrName>style.visibility</p:attrName>
                                        </p:attrNameLst>
                                      </p:cBhvr>
                                      <p:to>
                                        <p:strVal val="visible"/>
                                      </p:to>
                                    </p:set>
                                    <p:animEffect transition="in" filter="blinds(horizontal)">
                                      <p:cBhvr>
                                        <p:cTn id="22" dur="500"/>
                                        <p:tgtEl>
                                          <p:spTgt spid="348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7" name="文本框 14337"/>
          <p:cNvSpPr txBox="1">
            <a:spLocks noChangeArrowheads="1"/>
          </p:cNvSpPr>
          <p:nvPr/>
        </p:nvSpPr>
        <p:spPr bwMode="auto">
          <a:xfrm>
            <a:off x="0" y="531019"/>
            <a:ext cx="9144000" cy="94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4400" b="1" dirty="0" smtClean="0">
                <a:solidFill>
                  <a:srgbClr val="FF0000"/>
                </a:solidFill>
                <a:latin typeface="黑体" panose="02010609060101010101" pitchFamily="49" charset="-122"/>
                <a:ea typeface="黑体" panose="02010609060101010101" pitchFamily="49" charset="-122"/>
              </a:rPr>
              <a:t>世</a:t>
            </a:r>
            <a:r>
              <a:rPr lang="zh-CN" altLang="en-US" sz="4400" b="1" dirty="0">
                <a:solidFill>
                  <a:srgbClr val="FF0000"/>
                </a:solidFill>
                <a:latin typeface="黑体" panose="02010609060101010101" pitchFamily="49" charset="-122"/>
                <a:ea typeface="黑体" panose="02010609060101010101" pitchFamily="49" charset="-122"/>
              </a:rPr>
              <a:t>界格局多极化趋势的影响</a:t>
            </a:r>
          </a:p>
        </p:txBody>
      </p:sp>
      <p:sp>
        <p:nvSpPr>
          <p:cNvPr id="14339" name="矩形 14338"/>
          <p:cNvSpPr>
            <a:spLocks noChangeArrowheads="1"/>
          </p:cNvSpPr>
          <p:nvPr/>
        </p:nvSpPr>
        <p:spPr bwMode="auto">
          <a:xfrm>
            <a:off x="0" y="2060848"/>
            <a:ext cx="91440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t>（1）有利于世界的和平与稳定。</a:t>
            </a:r>
          </a:p>
          <a:p>
            <a:pPr>
              <a:spcBef>
                <a:spcPct val="50000"/>
              </a:spcBef>
            </a:pPr>
            <a:r>
              <a:rPr lang="zh-CN" altLang="en-US" sz="2800" b="1" dirty="0">
                <a:latin typeface="宋体" panose="02010600030101010101" pitchFamily="2" charset="-122"/>
              </a:rPr>
              <a:t>（2）有利于遏制霸权主义和强权政治。</a:t>
            </a:r>
          </a:p>
          <a:p>
            <a:pPr>
              <a:spcBef>
                <a:spcPct val="50000"/>
              </a:spcBef>
            </a:pPr>
            <a:r>
              <a:rPr lang="zh-CN" altLang="en-US" sz="2800" b="1" dirty="0"/>
              <a:t>（</a:t>
            </a:r>
            <a:r>
              <a:rPr lang="en-US" altLang="zh-CN" sz="2800" b="1" dirty="0"/>
              <a:t>3</a:t>
            </a:r>
            <a:r>
              <a:rPr lang="zh-CN" altLang="en-US" sz="2800" b="1" dirty="0"/>
              <a:t>）有利于建立公正合理的国际政治经济新秩序。</a:t>
            </a:r>
          </a:p>
          <a:p>
            <a:pPr>
              <a:spcBef>
                <a:spcPct val="50000"/>
              </a:spcBef>
            </a:pPr>
            <a:r>
              <a:rPr lang="zh-CN" altLang="en-US" sz="2800" b="1" dirty="0"/>
              <a:t>（</a:t>
            </a:r>
            <a:r>
              <a:rPr lang="en-US" altLang="zh-CN" sz="2800" b="1" dirty="0"/>
              <a:t>4</a:t>
            </a:r>
            <a:r>
              <a:rPr lang="zh-CN" altLang="en-US" sz="2800" b="1" dirty="0"/>
              <a:t>）有利于促进世界政治、经济、文化的协调平衡发展。</a:t>
            </a:r>
          </a:p>
        </p:txBody>
      </p:sp>
    </p:spTree>
    <p:extLst>
      <p:ext uri="{BB962C8B-B14F-4D97-AF65-F5344CB8AC3E}">
        <p14:creationId xmlns:p14="http://schemas.microsoft.com/office/powerpoint/2010/main" val="331262662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7"/>
                                        </p:tgtEl>
                                        <p:attrNameLst>
                                          <p:attrName>style.visibility</p:attrName>
                                        </p:attrNameLst>
                                      </p:cBhvr>
                                      <p:to>
                                        <p:strVal val="visible"/>
                                      </p:to>
                                    </p:set>
                                    <p:animEffect transition="in" filter="blinds(horizontal)">
                                      <p:cBhvr>
                                        <p:cTn id="7" dur="500"/>
                                        <p:tgtEl>
                                          <p:spTgt spid="1433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blinds(horizontal)">
                                      <p:cBhvr>
                                        <p:cTn id="12" dur="500"/>
                                        <p:tgtEl>
                                          <p:spTgt spid="143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339">
                                            <p:txEl>
                                              <p:pRg st="1" end="1"/>
                                            </p:txEl>
                                          </p:spTgt>
                                        </p:tgtEl>
                                        <p:attrNameLst>
                                          <p:attrName>style.visibility</p:attrName>
                                        </p:attrNameLst>
                                      </p:cBhvr>
                                      <p:to>
                                        <p:strVal val="visible"/>
                                      </p:to>
                                    </p:set>
                                    <p:animEffect transition="in" filter="blinds(horizontal)">
                                      <p:cBhvr>
                                        <p:cTn id="17" dur="500"/>
                                        <p:tgtEl>
                                          <p:spTgt spid="1433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339">
                                            <p:txEl>
                                              <p:pRg st="2" end="2"/>
                                            </p:txEl>
                                          </p:spTgt>
                                        </p:tgtEl>
                                        <p:attrNameLst>
                                          <p:attrName>style.visibility</p:attrName>
                                        </p:attrNameLst>
                                      </p:cBhvr>
                                      <p:to>
                                        <p:strVal val="visible"/>
                                      </p:to>
                                    </p:set>
                                    <p:animEffect transition="in" filter="blinds(horizontal)">
                                      <p:cBhvr>
                                        <p:cTn id="22" dur="500"/>
                                        <p:tgtEl>
                                          <p:spTgt spid="1433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339">
                                            <p:txEl>
                                              <p:pRg st="3" end="3"/>
                                            </p:txEl>
                                          </p:spTgt>
                                        </p:tgtEl>
                                        <p:attrNameLst>
                                          <p:attrName>style.visibility</p:attrName>
                                        </p:attrNameLst>
                                      </p:cBhvr>
                                      <p:to>
                                        <p:strVal val="visible"/>
                                      </p:to>
                                    </p:set>
                                    <p:animEffect transition="in" filter="blinds(horizontal)">
                                      <p:cBhvr>
                                        <p:cTn id="27" dur="500"/>
                                        <p:tgtEl>
                                          <p:spTgt spid="143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不结盟运动"/>
          <p:cNvPicPr>
            <a:picLocks noChangeAspect="1" noChangeArrowheads="1"/>
          </p:cNvPicPr>
          <p:nvPr/>
        </p:nvPicPr>
        <p:blipFill>
          <a:blip r:embed="rId2"/>
          <a:srcRect/>
          <a:stretch>
            <a:fillRect/>
          </a:stretch>
        </p:blipFill>
        <p:spPr bwMode="auto">
          <a:xfrm>
            <a:off x="108585" y="1777365"/>
            <a:ext cx="4693285" cy="4925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a:spLocks noChangeArrowheads="1"/>
          </p:cNvSpPr>
          <p:nvPr/>
        </p:nvSpPr>
        <p:spPr bwMode="auto">
          <a:xfrm>
            <a:off x="2621280" y="575945"/>
            <a:ext cx="3313113" cy="8239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800" b="1"/>
              <a:t>不结盟运动</a:t>
            </a:r>
          </a:p>
        </p:txBody>
      </p:sp>
      <p:sp>
        <p:nvSpPr>
          <p:cNvPr id="29698" name="矩形 7197"/>
          <p:cNvSpPr/>
          <p:nvPr/>
        </p:nvSpPr>
        <p:spPr>
          <a:xfrm>
            <a:off x="128270" y="53658"/>
            <a:ext cx="4450080" cy="521970"/>
          </a:xfrm>
          <a:prstGeom prst="rect">
            <a:avLst/>
          </a:prstGeom>
          <a:noFill/>
          <a:ln w="9525">
            <a:noFill/>
          </a:ln>
        </p:spPr>
        <p:txBody>
          <a:bodyPr wrap="none">
            <a:spAutoFit/>
          </a:bodyPr>
          <a:lstStyle/>
          <a:p>
            <a:pPr eaLnBrk="1" hangingPunct="1"/>
            <a:r>
              <a:rPr lang="zh-CN" altLang="en-US"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rPr>
              <a:t>三、建立国际新秩序的努力</a:t>
            </a:r>
            <a:endParaRPr lang="zh-CN" altLang="zh-CN" sz="2800" b="1" dirty="0">
              <a:solidFill>
                <a:srgbClr val="0000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矩形 3"/>
          <p:cNvSpPr/>
          <p:nvPr/>
        </p:nvSpPr>
        <p:spPr>
          <a:xfrm>
            <a:off x="4801870" y="1635760"/>
            <a:ext cx="4187190" cy="5262245"/>
          </a:xfrm>
          <a:prstGeom prst="rect">
            <a:avLst/>
          </a:prstGeom>
          <a:noFill/>
          <a:ln w="9525">
            <a:noFill/>
          </a:ln>
        </p:spPr>
        <p:txBody>
          <a:bodyPr wrap="square">
            <a:spAutoFit/>
          </a:bodyPr>
          <a:lstStyle/>
          <a:p>
            <a:pPr eaLnBrk="1" hangingPunct="1"/>
            <a:r>
              <a:rPr lang="zh-CN" altLang="en-US" sz="2800" b="1" dirty="0">
                <a:latin typeface="楷体" panose="02010609060101010101" pitchFamily="49" charset="-122"/>
                <a:ea typeface="楷体" panose="02010609060101010101" pitchFamily="49" charset="-122"/>
              </a:rPr>
              <a:t>    不结盟运动是一个松散的国际组织，它成立于冷战时期的</a:t>
            </a:r>
            <a:r>
              <a:rPr lang="en-US" altLang="zh-CN" sz="2800" b="1" dirty="0">
                <a:latin typeface="楷体" panose="02010609060101010101" pitchFamily="49" charset="-122"/>
                <a:ea typeface="楷体" panose="02010609060101010101" pitchFamily="49" charset="-122"/>
              </a:rPr>
              <a:t>1961</a:t>
            </a:r>
            <a:r>
              <a:rPr lang="zh-CN" altLang="en-US" sz="2800" b="1" dirty="0">
                <a:latin typeface="楷体" panose="02010609060101010101" pitchFamily="49" charset="-122"/>
                <a:ea typeface="楷体" panose="02010609060101010101" pitchFamily="49" charset="-122"/>
              </a:rPr>
              <a:t>年</a:t>
            </a:r>
            <a:r>
              <a:rPr lang="en-US" altLang="zh-CN" sz="2800" b="1" dirty="0">
                <a:latin typeface="楷体" panose="02010609060101010101" pitchFamily="49" charset="-122"/>
                <a:ea typeface="楷体" panose="02010609060101010101" pitchFamily="49" charset="-122"/>
              </a:rPr>
              <a:t>9</a:t>
            </a:r>
            <a:r>
              <a:rPr lang="zh-CN" altLang="en-US" sz="2800" b="1" dirty="0">
                <a:latin typeface="楷体" panose="02010609060101010101" pitchFamily="49" charset="-122"/>
                <a:ea typeface="楷体" panose="02010609060101010101" pitchFamily="49" charset="-122"/>
              </a:rPr>
              <a:t>月，现有</a:t>
            </a:r>
            <a:r>
              <a:rPr lang="en-US" altLang="zh-CN" sz="2800" b="1" dirty="0">
                <a:latin typeface="楷体" panose="02010609060101010101" pitchFamily="49" charset="-122"/>
                <a:ea typeface="楷体" panose="02010609060101010101" pitchFamily="49" charset="-122"/>
              </a:rPr>
              <a:t>120</a:t>
            </a:r>
            <a:r>
              <a:rPr lang="zh-CN" altLang="en-US" sz="2800" b="1" dirty="0">
                <a:latin typeface="楷体" panose="02010609060101010101" pitchFamily="49" charset="-122"/>
                <a:ea typeface="楷体" panose="02010609060101010101" pitchFamily="49" charset="-122"/>
              </a:rPr>
              <a:t>个成员国、</a:t>
            </a:r>
            <a:r>
              <a:rPr lang="en-US" altLang="zh-CN" sz="2800" b="1" dirty="0">
                <a:latin typeface="楷体" panose="02010609060101010101" pitchFamily="49" charset="-122"/>
                <a:ea typeface="楷体" panose="02010609060101010101" pitchFamily="49" charset="-122"/>
              </a:rPr>
              <a:t>17</a:t>
            </a:r>
            <a:r>
              <a:rPr lang="zh-CN" altLang="en-US" sz="2800" b="1" dirty="0">
                <a:latin typeface="楷体" panose="02010609060101010101" pitchFamily="49" charset="-122"/>
                <a:ea typeface="楷体" panose="02010609060101010101" pitchFamily="49" charset="-122"/>
              </a:rPr>
              <a:t>个观察员国和</a:t>
            </a:r>
            <a:r>
              <a:rPr lang="en-US" altLang="zh-CN" sz="2800" b="1" dirty="0">
                <a:latin typeface="楷体" panose="02010609060101010101" pitchFamily="49" charset="-122"/>
                <a:ea typeface="楷体" panose="02010609060101010101" pitchFamily="49" charset="-122"/>
              </a:rPr>
              <a:t>10</a:t>
            </a:r>
            <a:r>
              <a:rPr lang="zh-CN" altLang="en-US" sz="2800" b="1" dirty="0">
                <a:latin typeface="楷体" panose="02010609060101010101" pitchFamily="49" charset="-122"/>
                <a:ea typeface="楷体" panose="02010609060101010101" pitchFamily="49" charset="-122"/>
              </a:rPr>
              <a:t>个观察员组织。它包括了近三分之二的联合国会员国，绝大部分是亚洲、非洲和拉丁美洲的发展中国家，人口总和占世界人口的</a:t>
            </a:r>
            <a:r>
              <a:rPr lang="en-US" altLang="zh-CN" sz="2800" b="1" dirty="0">
                <a:latin typeface="楷体" panose="02010609060101010101" pitchFamily="49" charset="-122"/>
                <a:ea typeface="楷体" panose="02010609060101010101" pitchFamily="49" charset="-122"/>
              </a:rPr>
              <a:t>55%</a:t>
            </a:r>
            <a:r>
              <a:rPr lang="zh-CN" altLang="en-US" sz="2800" b="1" dirty="0">
                <a:latin typeface="楷体" panose="02010609060101010101" pitchFamily="49" charset="-122"/>
                <a:ea typeface="楷体" panose="02010609060101010101" pitchFamily="49" charset="-122"/>
              </a:rPr>
              <a:t>左右，在国际社会具有广泛的代表性。</a:t>
            </a:r>
          </a:p>
        </p:txBody>
      </p:sp>
    </p:spTree>
    <p:extLst>
      <p:ext uri="{BB962C8B-B14F-4D97-AF65-F5344CB8AC3E}">
        <p14:creationId xmlns:p14="http://schemas.microsoft.com/office/powerpoint/2010/main" val="330693957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825" y="549275"/>
            <a:ext cx="8642350" cy="1814513"/>
          </a:xfrm>
          <a:prstGeom prst="rect">
            <a:avLst/>
          </a:prstGeom>
          <a:noFill/>
          <a:ln w="9525">
            <a:noFill/>
          </a:ln>
        </p:spPr>
        <p:txBody>
          <a:bodyPr>
            <a:spAutoFit/>
          </a:bodyPr>
          <a:lstStyle/>
          <a:p>
            <a:pPr eaLnBrk="1" hangingPunct="1"/>
            <a:r>
              <a:rPr lang="zh-CN" altLang="en-US" sz="2800" b="1" dirty="0">
                <a:latin typeface="楷体" panose="02010609060101010101" pitchFamily="49" charset="-122"/>
                <a:ea typeface="楷体" panose="02010609060101010101" pitchFamily="49" charset="-122"/>
              </a:rPr>
              <a:t>    中国于</a:t>
            </a:r>
            <a:r>
              <a:rPr lang="en-US" altLang="zh-CN" sz="2800" b="1" dirty="0">
                <a:latin typeface="楷体" panose="02010609060101010101" pitchFamily="49" charset="-122"/>
                <a:ea typeface="楷体" panose="02010609060101010101" pitchFamily="49" charset="-122"/>
              </a:rPr>
              <a:t>1992</a:t>
            </a:r>
            <a:r>
              <a:rPr lang="zh-CN" altLang="en-US" sz="2800" b="1" dirty="0">
                <a:latin typeface="楷体" panose="02010609060101010101" pitchFamily="49" charset="-122"/>
                <a:ea typeface="楷体" panose="02010609060101010101" pitchFamily="49" charset="-122"/>
              </a:rPr>
              <a:t>年</a:t>
            </a:r>
            <a:r>
              <a:rPr lang="en-US" altLang="zh-CN" sz="2800" b="1" dirty="0">
                <a:latin typeface="楷体" panose="02010609060101010101" pitchFamily="49" charset="-122"/>
                <a:ea typeface="楷体" panose="02010609060101010101" pitchFamily="49" charset="-122"/>
              </a:rPr>
              <a:t>9</a:t>
            </a:r>
            <a:r>
              <a:rPr lang="zh-CN" altLang="en-US" sz="2800" b="1" dirty="0">
                <a:latin typeface="楷体" panose="02010609060101010101" pitchFamily="49" charset="-122"/>
                <a:ea typeface="楷体" panose="02010609060101010101" pitchFamily="49" charset="-122"/>
              </a:rPr>
              <a:t>月成为其观察员国。其成员国奉行独立自主、不与美苏两个超级大国中的任何一个结盟的外交政策。不结盟运动定期举行首脑会议。</a:t>
            </a:r>
            <a:r>
              <a:rPr lang="en-US" altLang="zh-CN" sz="2800" b="1" dirty="0">
                <a:latin typeface="楷体" panose="02010609060101010101" pitchFamily="49" charset="-122"/>
                <a:ea typeface="楷体" panose="02010609060101010101" pitchFamily="49" charset="-122"/>
              </a:rPr>
              <a:t>2016</a:t>
            </a:r>
            <a:r>
              <a:rPr lang="zh-CN" altLang="en-US" sz="2800" b="1" dirty="0">
                <a:latin typeface="楷体" panose="02010609060101010101" pitchFamily="49" charset="-122"/>
                <a:ea typeface="楷体" panose="02010609060101010101" pitchFamily="49" charset="-122"/>
              </a:rPr>
              <a:t>年</a:t>
            </a:r>
            <a:r>
              <a:rPr lang="en-US" altLang="zh-CN" sz="2800" b="1" dirty="0">
                <a:latin typeface="楷体" panose="02010609060101010101" pitchFamily="49" charset="-122"/>
                <a:ea typeface="楷体" panose="02010609060101010101" pitchFamily="49" charset="-122"/>
              </a:rPr>
              <a:t>9</a:t>
            </a:r>
            <a:r>
              <a:rPr lang="zh-CN" altLang="en-US" sz="2800" b="1" dirty="0">
                <a:latin typeface="楷体" panose="02010609060101010101" pitchFamily="49" charset="-122"/>
                <a:ea typeface="楷体" panose="02010609060101010101" pitchFamily="49" charset="-122"/>
              </a:rPr>
              <a:t>月</a:t>
            </a:r>
            <a:r>
              <a:rPr lang="en-US" altLang="zh-CN" sz="2800" b="1" dirty="0">
                <a:latin typeface="楷体" panose="02010609060101010101" pitchFamily="49" charset="-122"/>
                <a:ea typeface="楷体" panose="02010609060101010101" pitchFamily="49" charset="-122"/>
              </a:rPr>
              <a:t>13</a:t>
            </a:r>
            <a:r>
              <a:rPr lang="zh-CN" altLang="en-US" sz="2800" b="1" dirty="0">
                <a:latin typeface="楷体" panose="02010609060101010101" pitchFamily="49" charset="-122"/>
                <a:ea typeface="楷体" panose="02010609060101010101" pitchFamily="49" charset="-122"/>
              </a:rPr>
              <a:t>日，第</a:t>
            </a:r>
            <a:r>
              <a:rPr lang="en-US" altLang="zh-CN" sz="2800" b="1" dirty="0">
                <a:latin typeface="楷体" panose="02010609060101010101" pitchFamily="49" charset="-122"/>
                <a:ea typeface="楷体" panose="02010609060101010101" pitchFamily="49" charset="-122"/>
              </a:rPr>
              <a:t>17</a:t>
            </a:r>
            <a:r>
              <a:rPr lang="zh-CN" altLang="en-US" sz="2800" b="1" dirty="0">
                <a:latin typeface="楷体" panose="02010609060101010101" pitchFamily="49" charset="-122"/>
                <a:ea typeface="楷体" panose="02010609060101010101" pitchFamily="49" charset="-122"/>
              </a:rPr>
              <a:t>届不结盟运动峰会高官会议开幕。</a:t>
            </a:r>
          </a:p>
        </p:txBody>
      </p:sp>
      <p:pic>
        <p:nvPicPr>
          <p:cNvPr id="47105" name="Picture 1"/>
          <p:cNvPicPr>
            <a:picLocks noChangeAspect="1"/>
          </p:cNvPicPr>
          <p:nvPr/>
        </p:nvPicPr>
        <p:blipFill>
          <a:blip r:embed="rId2"/>
          <a:stretch>
            <a:fillRect/>
          </a:stretch>
        </p:blipFill>
        <p:spPr>
          <a:xfrm>
            <a:off x="249238" y="2565400"/>
            <a:ext cx="8645525" cy="3743325"/>
          </a:xfrm>
          <a:prstGeom prst="rect">
            <a:avLst/>
          </a:prstGeom>
          <a:noFill/>
          <a:ln w="9525">
            <a:noFill/>
          </a:ln>
        </p:spPr>
      </p:pic>
    </p:spTree>
    <p:extLst>
      <p:ext uri="{BB962C8B-B14F-4D97-AF65-F5344CB8AC3E}">
        <p14:creationId xmlns:p14="http://schemas.microsoft.com/office/powerpoint/2010/main" val="14006574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7105"/>
                                        </p:tgtEl>
                                        <p:attrNameLst>
                                          <p:attrName>style.visibility</p:attrName>
                                        </p:attrNameLst>
                                      </p:cBhvr>
                                      <p:to>
                                        <p:strVal val="visible"/>
                                      </p:to>
                                    </p:set>
                                    <p:animEffect transition="in" filter="fade">
                                      <p:cBhvr>
                                        <p:cTn id="12" dur="1000"/>
                                        <p:tgtEl>
                                          <p:spTgt spid="47105"/>
                                        </p:tgtEl>
                                      </p:cBhvr>
                                    </p:animEffect>
                                    <p:anim calcmode="lin" valueType="num">
                                      <p:cBhvr>
                                        <p:cTn id="13" dur="1000" fill="hold"/>
                                        <p:tgtEl>
                                          <p:spTgt spid="47105"/>
                                        </p:tgtEl>
                                        <p:attrNameLst>
                                          <p:attrName>ppt_x</p:attrName>
                                        </p:attrNameLst>
                                      </p:cBhvr>
                                      <p:tavLst>
                                        <p:tav tm="0">
                                          <p:val>
                                            <p:strVal val="#ppt_x"/>
                                          </p:val>
                                        </p:tav>
                                        <p:tav tm="100000">
                                          <p:val>
                                            <p:strVal val="#ppt_x"/>
                                          </p:val>
                                        </p:tav>
                                      </p:tavLst>
                                    </p:anim>
                                    <p:anim calcmode="lin" valueType="num">
                                      <p:cBhvr>
                                        <p:cTn id="14" dur="1000" fill="hold"/>
                                        <p:tgtEl>
                                          <p:spTgt spid="471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0825" y="927100"/>
            <a:ext cx="8642350" cy="3870325"/>
          </a:xfrm>
          <a:prstGeom prst="rect">
            <a:avLst/>
          </a:prstGeom>
          <a:noFill/>
          <a:ln w="9525">
            <a:noFill/>
          </a:ln>
        </p:spPr>
        <p:txBody>
          <a:bodyPr>
            <a:spAutoFit/>
          </a:bodyPr>
          <a:lstStyle/>
          <a:p>
            <a:pPr eaLnBrk="1" hangingPunct="1">
              <a:lnSpc>
                <a:spcPct val="150000"/>
              </a:lnSpc>
            </a:pPr>
            <a:r>
              <a:rPr lang="zh-CN" altLang="zh-CN" sz="2800" b="1" dirty="0">
                <a:latin typeface="宋体" panose="02010600030101010101" pitchFamily="2" charset="-122"/>
              </a:rPr>
              <a:t>归纳总结：不结盟运动的兴起</a:t>
            </a:r>
          </a:p>
          <a:p>
            <a:pPr eaLnBrk="1" hangingPunct="1">
              <a:lnSpc>
                <a:spcPct val="150000"/>
              </a:lnSpc>
            </a:pPr>
            <a:r>
              <a:rPr lang="zh-CN" altLang="zh-CN" sz="2800" b="1" dirty="0">
                <a:latin typeface="宋体" panose="02010600030101010101" pitchFamily="2" charset="-122"/>
              </a:rPr>
              <a:t>（</a:t>
            </a:r>
            <a:r>
              <a:rPr lang="en-US" altLang="zh-CN" sz="2800" b="1" dirty="0">
                <a:latin typeface="宋体" panose="02010600030101010101" pitchFamily="2" charset="-122"/>
              </a:rPr>
              <a:t>1</a:t>
            </a:r>
            <a:r>
              <a:rPr lang="zh-CN" altLang="zh-CN" sz="2800" b="1" dirty="0">
                <a:latin typeface="宋体" panose="02010600030101010101" pitchFamily="2" charset="-122"/>
              </a:rPr>
              <a:t>）背景：</a:t>
            </a:r>
          </a:p>
          <a:p>
            <a:pPr eaLnBrk="1" hangingPunct="1">
              <a:lnSpc>
                <a:spcPct val="150000"/>
              </a:lnSpc>
            </a:pPr>
            <a:r>
              <a:rPr lang="zh-CN" altLang="zh-CN" sz="2800" b="1" dirty="0">
                <a:latin typeface="宋体" panose="02010600030101010101" pitchFamily="2" charset="-122"/>
              </a:rPr>
              <a:t>（</a:t>
            </a:r>
            <a:r>
              <a:rPr lang="en-US" altLang="zh-CN" sz="2800" b="1" dirty="0">
                <a:latin typeface="宋体" panose="02010600030101010101" pitchFamily="2" charset="-122"/>
              </a:rPr>
              <a:t>2</a:t>
            </a:r>
            <a:r>
              <a:rPr lang="zh-CN" altLang="zh-CN" sz="2800" b="1" dirty="0">
                <a:latin typeface="宋体" panose="02010600030101010101" pitchFamily="2" charset="-122"/>
              </a:rPr>
              <a:t>）建立： </a:t>
            </a:r>
            <a:r>
              <a:rPr lang="en-US" altLang="zh-CN" sz="2800" b="1" dirty="0">
                <a:latin typeface="宋体" panose="02010600030101010101" pitchFamily="2" charset="-122"/>
              </a:rPr>
              <a:t>1961</a:t>
            </a:r>
            <a:r>
              <a:rPr lang="zh-CN" altLang="zh-CN" sz="2800" b="1" dirty="0">
                <a:latin typeface="宋体" panose="02010600030101010101" pitchFamily="2" charset="-122"/>
              </a:rPr>
              <a:t>年，不结盟运动正式成立。</a:t>
            </a:r>
          </a:p>
          <a:p>
            <a:pPr eaLnBrk="1" hangingPunct="1">
              <a:lnSpc>
                <a:spcPct val="150000"/>
              </a:lnSpc>
            </a:pPr>
            <a:r>
              <a:rPr lang="zh-CN" altLang="zh-CN" sz="2800" b="1" dirty="0">
                <a:latin typeface="宋体" panose="02010600030101010101" pitchFamily="2" charset="-122"/>
              </a:rPr>
              <a:t>（</a:t>
            </a:r>
            <a:r>
              <a:rPr lang="en-US" altLang="zh-CN" sz="2800" b="1" dirty="0">
                <a:latin typeface="宋体" panose="02010600030101010101" pitchFamily="2" charset="-122"/>
              </a:rPr>
              <a:t>3</a:t>
            </a:r>
            <a:r>
              <a:rPr lang="zh-CN" altLang="zh-CN" sz="2800" b="1" dirty="0">
                <a:latin typeface="宋体" panose="02010600030101010101" pitchFamily="2" charset="-122"/>
              </a:rPr>
              <a:t>）影响：不结盟运动的兴起，标志着广大发展中国家已经成为国际政治舞台上的一支重要力量，在一定程度上冲击着两极格局。</a:t>
            </a:r>
          </a:p>
        </p:txBody>
      </p:sp>
    </p:spTree>
    <p:extLst>
      <p:ext uri="{BB962C8B-B14F-4D97-AF65-F5344CB8AC3E}">
        <p14:creationId xmlns:p14="http://schemas.microsoft.com/office/powerpoint/2010/main" val="36785174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杭州g20峰会"/>
          <p:cNvPicPr>
            <a:picLocks noChangeAspect="1" noChangeArrowheads="1"/>
          </p:cNvPicPr>
          <p:nvPr/>
        </p:nvPicPr>
        <p:blipFill>
          <a:blip r:embed="rId2" cstate="email"/>
          <a:srcRect/>
          <a:stretch>
            <a:fillRect/>
          </a:stretch>
        </p:blipFill>
        <p:spPr bwMode="auto">
          <a:xfrm>
            <a:off x="0" y="0"/>
            <a:ext cx="45720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4" descr="22"/>
          <p:cNvPicPr>
            <a:picLocks noChangeAspect="1" noChangeArrowheads="1"/>
          </p:cNvPicPr>
          <p:nvPr/>
        </p:nvPicPr>
        <p:blipFill>
          <a:blip r:embed="rId3" cstate="email"/>
          <a:srcRect/>
          <a:stretch>
            <a:fillRect/>
          </a:stretch>
        </p:blipFill>
        <p:spPr bwMode="auto">
          <a:xfrm>
            <a:off x="0" y="3581400"/>
            <a:ext cx="45720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24"/>
          <p:cNvPicPr>
            <a:picLocks noChangeAspect="1" noChangeArrowheads="1"/>
          </p:cNvPicPr>
          <p:nvPr/>
        </p:nvPicPr>
        <p:blipFill>
          <a:blip r:embed="rId4" cstate="email"/>
          <a:srcRect/>
          <a:stretch>
            <a:fillRect/>
          </a:stretch>
        </p:blipFill>
        <p:spPr bwMode="auto">
          <a:xfrm>
            <a:off x="4648200" y="0"/>
            <a:ext cx="4495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7" descr="25"/>
          <p:cNvPicPr>
            <a:picLocks noChangeAspect="1" noChangeArrowheads="1"/>
          </p:cNvPicPr>
          <p:nvPr/>
        </p:nvPicPr>
        <p:blipFill>
          <a:blip r:embed="rId5" cstate="email"/>
          <a:srcRect/>
          <a:stretch>
            <a:fillRect/>
          </a:stretch>
        </p:blipFill>
        <p:spPr bwMode="auto">
          <a:xfrm>
            <a:off x="4648200" y="3581400"/>
            <a:ext cx="4495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5" descr="23"/>
          <p:cNvPicPr>
            <a:picLocks noChangeAspect="1" noChangeArrowheads="1"/>
          </p:cNvPicPr>
          <p:nvPr/>
        </p:nvPicPr>
        <p:blipFill>
          <a:blip r:embed="rId6"/>
          <a:srcRect/>
          <a:stretch>
            <a:fillRect/>
          </a:stretch>
        </p:blipFill>
        <p:spPr bwMode="auto">
          <a:xfrm>
            <a:off x="304800" y="457200"/>
            <a:ext cx="83058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430022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p:cTn id="7" dur="2000" fill="hold"/>
                                        <p:tgtEl>
                                          <p:spTgt spid="29699"/>
                                        </p:tgtEl>
                                        <p:attrNameLst>
                                          <p:attrName>ppt_x</p:attrName>
                                        </p:attrNameLst>
                                      </p:cBhvr>
                                      <p:tavLst>
                                        <p:tav tm="0">
                                          <p:val>
                                            <p:strVal val="0-#ppt_w/2"/>
                                          </p:val>
                                        </p:tav>
                                        <p:tav tm="100000">
                                          <p:val>
                                            <p:strVal val="#ppt_x"/>
                                          </p:val>
                                        </p:tav>
                                      </p:tavLst>
                                    </p:anim>
                                    <p:anim calcmode="lin" valueType="num">
                                      <p:cBhvr>
                                        <p:cTn id="8" dur="2000" fill="hold"/>
                                        <p:tgtEl>
                                          <p:spTgt spid="2969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9702"/>
                                        </p:tgtEl>
                                        <p:attrNameLst>
                                          <p:attrName>style.visibility</p:attrName>
                                        </p:attrNameLst>
                                      </p:cBhvr>
                                      <p:to>
                                        <p:strVal val="visible"/>
                                      </p:to>
                                    </p:set>
                                    <p:animEffect transition="in" filter="diamond(in)">
                                      <p:cBhvr>
                                        <p:cTn id="13" dur="2000"/>
                                        <p:tgtEl>
                                          <p:spTgt spid="2970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9700"/>
                                        </p:tgtEl>
                                        <p:attrNameLst>
                                          <p:attrName>style.visibility</p:attrName>
                                        </p:attrNameLst>
                                      </p:cBhvr>
                                      <p:to>
                                        <p:strVal val="visible"/>
                                      </p:to>
                                    </p:set>
                                    <p:anim calcmode="lin" valueType="num">
                                      <p:cBhvr>
                                        <p:cTn id="18" dur="2000" fill="hold"/>
                                        <p:tgtEl>
                                          <p:spTgt spid="29700"/>
                                        </p:tgtEl>
                                        <p:attrNameLst>
                                          <p:attrName>ppt_x</p:attrName>
                                        </p:attrNameLst>
                                      </p:cBhvr>
                                      <p:tavLst>
                                        <p:tav tm="0">
                                          <p:val>
                                            <p:strVal val="#ppt_x"/>
                                          </p:val>
                                        </p:tav>
                                        <p:tav tm="100000">
                                          <p:val>
                                            <p:strVal val="#ppt_x"/>
                                          </p:val>
                                        </p:tav>
                                      </p:tavLst>
                                    </p:anim>
                                    <p:anim calcmode="lin" valueType="num">
                                      <p:cBhvr>
                                        <p:cTn id="19" dur="20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nodeType="clickEffect">
                                  <p:stCondLst>
                                    <p:cond delay="0"/>
                                  </p:stCondLst>
                                  <p:childTnLst>
                                    <p:set>
                                      <p:cBhvr>
                                        <p:cTn id="23" dur="1" fill="hold">
                                          <p:stCondLst>
                                            <p:cond delay="0"/>
                                          </p:stCondLst>
                                        </p:cTn>
                                        <p:tgtEl>
                                          <p:spTgt spid="29703"/>
                                        </p:tgtEl>
                                        <p:attrNameLst>
                                          <p:attrName>style.visibility</p:attrName>
                                        </p:attrNameLst>
                                      </p:cBhvr>
                                      <p:to>
                                        <p:strVal val="visible"/>
                                      </p:to>
                                    </p:set>
                                    <p:anim calcmode="lin" valueType="num">
                                      <p:cBhvr>
                                        <p:cTn id="24" dur="2000" fill="hold"/>
                                        <p:tgtEl>
                                          <p:spTgt spid="29703"/>
                                        </p:tgtEl>
                                        <p:attrNameLst>
                                          <p:attrName>ppt_x</p:attrName>
                                        </p:attrNameLst>
                                      </p:cBhvr>
                                      <p:tavLst>
                                        <p:tav tm="0">
                                          <p:val>
                                            <p:strVal val="1+#ppt_w/2"/>
                                          </p:val>
                                        </p:tav>
                                        <p:tav tm="100000">
                                          <p:val>
                                            <p:strVal val="#ppt_x"/>
                                          </p:val>
                                        </p:tav>
                                      </p:tavLst>
                                    </p:anim>
                                    <p:anim calcmode="lin" valueType="num">
                                      <p:cBhvr>
                                        <p:cTn id="25" dur="2000" fill="hold"/>
                                        <p:tgtEl>
                                          <p:spTgt spid="29703"/>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29701"/>
                                        </p:tgtEl>
                                        <p:attrNameLst>
                                          <p:attrName>style.visibility</p:attrName>
                                        </p:attrNameLst>
                                      </p:cBhvr>
                                      <p:to>
                                        <p:strVal val="visible"/>
                                      </p:to>
                                    </p:set>
                                    <p:animEffect transition="in" filter="blinds(horizontal)">
                                      <p:cBhvr>
                                        <p:cTn id="30" dur="5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矩形 12"/>
          <p:cNvSpPr/>
          <p:nvPr/>
        </p:nvSpPr>
        <p:spPr>
          <a:xfrm>
            <a:off x="236538" y="333375"/>
            <a:ext cx="8656637" cy="583565"/>
          </a:xfrm>
          <a:prstGeom prst="rect">
            <a:avLst/>
          </a:prstGeom>
          <a:noFill/>
          <a:ln w="9525">
            <a:noFill/>
          </a:ln>
        </p:spPr>
        <p:txBody>
          <a:bodyPr>
            <a:spAutoFit/>
          </a:bodyPr>
          <a:lstStyle/>
          <a:p>
            <a:pPr eaLnBrk="1" hangingPunct="1"/>
            <a:r>
              <a:rPr lang="zh-CN" altLang="en-US" sz="3200" b="1" dirty="0">
                <a:solidFill>
                  <a:srgbClr val="C00000"/>
                </a:solidFill>
                <a:latin typeface="宋体" panose="02010600030101010101" pitchFamily="2" charset="-122"/>
              </a:rPr>
              <a:t>说说中国对建立国际新秩序的态度和对策。</a:t>
            </a:r>
          </a:p>
        </p:txBody>
      </p:sp>
      <p:sp>
        <p:nvSpPr>
          <p:cNvPr id="32771" name="矩形 2"/>
          <p:cNvSpPr/>
          <p:nvPr/>
        </p:nvSpPr>
        <p:spPr>
          <a:xfrm>
            <a:off x="254000" y="1465263"/>
            <a:ext cx="8637588" cy="3449955"/>
          </a:xfrm>
          <a:prstGeom prst="rect">
            <a:avLst/>
          </a:prstGeom>
          <a:noFill/>
          <a:ln w="9525">
            <a:noFill/>
          </a:ln>
        </p:spPr>
        <p:txBody>
          <a:bodyPr>
            <a:spAutoFit/>
          </a:bodyPr>
          <a:lstStyle/>
          <a:p>
            <a:pPr eaLnBrk="1" hangingPunct="1">
              <a:lnSpc>
                <a:spcPct val="130000"/>
              </a:lnSpc>
            </a:pPr>
            <a:r>
              <a:rPr lang="zh-CN" altLang="zh-CN"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2013</a:t>
            </a:r>
            <a:r>
              <a:rPr lang="zh-CN" altLang="zh-CN" sz="2800" b="1" dirty="0">
                <a:latin typeface="楷体" panose="02010609060101010101" pitchFamily="49" charset="-122"/>
                <a:ea typeface="楷体" panose="02010609060101010101" pitchFamily="49" charset="-122"/>
              </a:rPr>
              <a:t>年</a:t>
            </a:r>
            <a:r>
              <a:rPr lang="en-US" altLang="zh-CN" sz="2800" b="1" dirty="0">
                <a:latin typeface="楷体" panose="02010609060101010101" pitchFamily="49" charset="-122"/>
                <a:ea typeface="楷体" panose="02010609060101010101" pitchFamily="49" charset="-122"/>
              </a:rPr>
              <a:t>9</a:t>
            </a:r>
            <a:r>
              <a:rPr lang="zh-CN" altLang="zh-CN" sz="2800" b="1" dirty="0">
                <a:latin typeface="楷体" panose="02010609060101010101" pitchFamily="49" charset="-122"/>
                <a:ea typeface="楷体" panose="02010609060101010101" pitchFamily="49" charset="-122"/>
              </a:rPr>
              <a:t>月和</a:t>
            </a:r>
            <a:r>
              <a:rPr lang="en-US" altLang="zh-CN" sz="2800" b="1" dirty="0">
                <a:latin typeface="楷体" panose="02010609060101010101" pitchFamily="49" charset="-122"/>
                <a:ea typeface="楷体" panose="02010609060101010101" pitchFamily="49" charset="-122"/>
              </a:rPr>
              <a:t>10</a:t>
            </a:r>
            <a:r>
              <a:rPr lang="zh-CN" altLang="zh-CN" sz="2800" b="1" dirty="0">
                <a:latin typeface="楷体" panose="02010609060101010101" pitchFamily="49" charset="-122"/>
                <a:ea typeface="楷体" panose="02010609060101010101" pitchFamily="49" charset="-122"/>
              </a:rPr>
              <a:t>月由中国国家主席习近平分别提出建设“新丝绸之路经济带”和“</a:t>
            </a:r>
            <a:r>
              <a:rPr lang="en-US" altLang="zh-CN" sz="2800" b="1" dirty="0">
                <a:latin typeface="楷体" panose="02010609060101010101" pitchFamily="49" charset="-122"/>
                <a:ea typeface="楷体" panose="02010609060101010101" pitchFamily="49" charset="-122"/>
              </a:rPr>
              <a:t>21</a:t>
            </a:r>
            <a:r>
              <a:rPr lang="zh-CN" altLang="zh-CN" sz="2800" b="1" dirty="0">
                <a:latin typeface="楷体" panose="02010609060101010101" pitchFamily="49" charset="-122"/>
                <a:ea typeface="楷体" panose="02010609060101010101" pitchFamily="49" charset="-122"/>
              </a:rPr>
              <a:t>世纪海上丝绸之路”的合作倡议，简称“一带一路”战略。这一战略高举和平发展的旗帜，积极发展与沿线国家的经济合作伙伴关系，共同打造政治互信、经济融合、文化包容的利益共同体、命运共同体和责任共同体。</a:t>
            </a:r>
          </a:p>
        </p:txBody>
      </p:sp>
      <p:pic>
        <p:nvPicPr>
          <p:cNvPr id="32772" name="图片 3"/>
          <p:cNvPicPr>
            <a:picLocks noChangeAspect="1"/>
          </p:cNvPicPr>
          <p:nvPr/>
        </p:nvPicPr>
        <p:blipFill>
          <a:blip r:embed="rId2"/>
          <a:stretch>
            <a:fillRect/>
          </a:stretch>
        </p:blipFill>
        <p:spPr>
          <a:xfrm>
            <a:off x="6246813" y="4859338"/>
            <a:ext cx="2644775" cy="1741487"/>
          </a:xfrm>
          <a:prstGeom prst="rect">
            <a:avLst/>
          </a:prstGeom>
          <a:noFill/>
          <a:ln w="9525">
            <a:noFill/>
          </a:ln>
        </p:spPr>
      </p:pic>
    </p:spTree>
    <p:extLst>
      <p:ext uri="{BB962C8B-B14F-4D97-AF65-F5344CB8AC3E}">
        <p14:creationId xmlns:p14="http://schemas.microsoft.com/office/powerpoint/2010/main" val="37194357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矩形 17409"/>
          <p:cNvSpPr>
            <a:spLocks noChangeArrowheads="1"/>
          </p:cNvSpPr>
          <p:nvPr/>
        </p:nvSpPr>
        <p:spPr bwMode="auto">
          <a:xfrm>
            <a:off x="395536" y="548680"/>
            <a:ext cx="8459788" cy="397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2800" b="1" dirty="0">
                <a:solidFill>
                  <a:srgbClr val="0000FF"/>
                </a:solidFill>
                <a:latin typeface="黑体" panose="02010609060101010101" pitchFamily="49" charset="-122"/>
                <a:ea typeface="黑体" panose="02010609060101010101" pitchFamily="49" charset="-122"/>
              </a:rPr>
              <a:t>中国的努力与主张</a:t>
            </a:r>
            <a:r>
              <a:rPr lang="zh-CN" altLang="en-US" sz="2400" b="1" dirty="0">
                <a:latin typeface="黑体" panose="02010609060101010101" pitchFamily="49" charset="-122"/>
                <a:ea typeface="黑体" panose="02010609060101010101" pitchFamily="49" charset="-122"/>
              </a:rPr>
              <a:t> ：</a:t>
            </a:r>
          </a:p>
          <a:p>
            <a:pPr>
              <a:lnSpc>
                <a:spcPct val="150000"/>
              </a:lnSpc>
            </a:pPr>
            <a:r>
              <a:rPr lang="en-US" altLang="zh-CN" sz="2400" b="1" dirty="0">
                <a:latin typeface="黑体" panose="02010609060101010101" pitchFamily="49" charset="-122"/>
                <a:ea typeface="黑体" panose="02010609060101010101" pitchFamily="49" charset="-122"/>
              </a:rPr>
              <a:t>1.</a:t>
            </a:r>
            <a:r>
              <a:rPr lang="zh-CN" altLang="en-US" sz="2400" b="1" dirty="0">
                <a:latin typeface="黑体" panose="02010609060101010101" pitchFamily="49" charset="-122"/>
                <a:ea typeface="黑体" panose="02010609060101010101" pitchFamily="49" charset="-122"/>
              </a:rPr>
              <a:t>坚决反对霸权主又和强权政治。绝不干涉别国内政。</a:t>
            </a:r>
            <a:endParaRPr lang="en-US" altLang="zh-CN" sz="2400" b="1" dirty="0">
              <a:latin typeface="黑体" panose="02010609060101010101" pitchFamily="49" charset="-122"/>
              <a:ea typeface="黑体" panose="02010609060101010101" pitchFamily="49" charset="-122"/>
            </a:endParaRPr>
          </a:p>
          <a:p>
            <a:pPr>
              <a:lnSpc>
                <a:spcPct val="150000"/>
              </a:lnSpc>
            </a:pPr>
            <a:r>
              <a:rPr lang="en-US" altLang="zh-CN" sz="2400" b="1" dirty="0">
                <a:latin typeface="黑体" panose="02010609060101010101" pitchFamily="49" charset="-122"/>
                <a:ea typeface="黑体" panose="02010609060101010101" pitchFamily="49" charset="-122"/>
              </a:rPr>
              <a:t>2.</a:t>
            </a:r>
            <a:r>
              <a:rPr lang="zh-CN" altLang="en-US" sz="2400" b="1" dirty="0">
                <a:latin typeface="黑体" panose="02010609060101010101" pitchFamily="49" charset="-122"/>
                <a:ea typeface="黑体" panose="02010609060101010101" pitchFamily="49" charset="-122"/>
              </a:rPr>
              <a:t>倡导和平发展，加强国际合作。坚定地奉行独立自主的和平外变政策，以和平方式解决国际争端。</a:t>
            </a:r>
            <a:endParaRPr lang="en-US" altLang="zh-CN" sz="2400" b="1" dirty="0">
              <a:latin typeface="黑体" panose="02010609060101010101" pitchFamily="49" charset="-122"/>
              <a:ea typeface="黑体" panose="02010609060101010101" pitchFamily="49" charset="-122"/>
            </a:endParaRPr>
          </a:p>
          <a:p>
            <a:pPr>
              <a:lnSpc>
                <a:spcPct val="150000"/>
              </a:lnSpc>
            </a:pPr>
            <a:r>
              <a:rPr lang="en-US" altLang="zh-CN" sz="2400" b="1" dirty="0">
                <a:latin typeface="黑体" panose="02010609060101010101" pitchFamily="49" charset="-122"/>
                <a:ea typeface="黑体" panose="02010609060101010101" pitchFamily="49" charset="-122"/>
              </a:rPr>
              <a:t>3.</a:t>
            </a:r>
            <a:r>
              <a:rPr lang="zh-CN" altLang="en-US" sz="2400" b="1" dirty="0">
                <a:latin typeface="黑体" panose="02010609060101010101" pitchFamily="49" charset="-122"/>
                <a:ea typeface="黑体" panose="02010609060101010101" pitchFamily="49" charset="-122"/>
              </a:rPr>
              <a:t>坚持改革开放，提高综合国力。</a:t>
            </a:r>
            <a:endParaRPr lang="en-US" altLang="zh-CN" sz="2400" b="1" dirty="0">
              <a:latin typeface="黑体" panose="02010609060101010101" pitchFamily="49" charset="-122"/>
              <a:ea typeface="黑体" panose="02010609060101010101" pitchFamily="49" charset="-122"/>
            </a:endParaRPr>
          </a:p>
          <a:p>
            <a:pPr>
              <a:lnSpc>
                <a:spcPct val="150000"/>
              </a:lnSpc>
            </a:pPr>
            <a:r>
              <a:rPr lang="en-US" altLang="zh-CN" sz="2400" b="1" dirty="0">
                <a:latin typeface="黑体" panose="02010609060101010101" pitchFamily="49" charset="-122"/>
                <a:ea typeface="黑体" panose="02010609060101010101" pitchFamily="49" charset="-122"/>
              </a:rPr>
              <a:t>4.</a:t>
            </a:r>
            <a:r>
              <a:rPr lang="zh-CN" altLang="en-US" sz="2400" b="1" dirty="0">
                <a:latin typeface="黑体" panose="02010609060101010101" pitchFamily="49" charset="-122"/>
                <a:ea typeface="黑体" panose="02010609060101010101" pitchFamily="49" charset="-122"/>
              </a:rPr>
              <a:t>发挥联合国的积极作用，在国际关系中弘扬平等互信、包容互鉴、合作共赢的精神。共同维护国际公平正义。</a:t>
            </a:r>
          </a:p>
        </p:txBody>
      </p:sp>
    </p:spTree>
    <p:extLst>
      <p:ext uri="{BB962C8B-B14F-4D97-AF65-F5344CB8AC3E}">
        <p14:creationId xmlns:p14="http://schemas.microsoft.com/office/powerpoint/2010/main" val="1595692722"/>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a:spLocks noChangeArrowheads="1"/>
          </p:cNvSpPr>
          <p:nvPr/>
        </p:nvSpPr>
        <p:spPr bwMode="auto">
          <a:xfrm>
            <a:off x="260350" y="692150"/>
            <a:ext cx="86328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FontTx/>
              <a:buNone/>
            </a:pPr>
            <a:r>
              <a:rPr lang="zh-CN" altLang="en-US" sz="2800" b="1">
                <a:latin typeface="微软雅黑" panose="020B0503020204020204" pitchFamily="34" charset="-122"/>
                <a:ea typeface="微软雅黑" panose="020B0503020204020204" pitchFamily="34" charset="-122"/>
              </a:rPr>
              <a:t>中国对建立国际新秩序的态度和对策</a:t>
            </a:r>
            <a:endParaRPr lang="zh-CN" altLang="zh-CN" sz="2800" b="1">
              <a:latin typeface="微软雅黑" panose="020B0503020204020204" pitchFamily="34" charset="-122"/>
              <a:ea typeface="微软雅黑" panose="020B0503020204020204" pitchFamily="34" charset="-122"/>
            </a:endParaRPr>
          </a:p>
        </p:txBody>
      </p:sp>
      <p:pic>
        <p:nvPicPr>
          <p:cNvPr id="3" name="图片 2"/>
          <p:cNvPicPr>
            <a:picLocks noChangeAspect="1" noChangeArrowheads="1"/>
          </p:cNvPicPr>
          <p:nvPr/>
        </p:nvPicPr>
        <p:blipFill>
          <a:blip r:embed="rId2"/>
          <a:srcRect/>
          <a:stretch>
            <a:fillRect/>
          </a:stretch>
        </p:blipFill>
        <p:spPr bwMode="auto">
          <a:xfrm>
            <a:off x="0" y="2133600"/>
            <a:ext cx="90360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397446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6" name="Group 30"/>
          <p:cNvGraphicFramePr>
            <a:graphicFrameLocks noGrp="1"/>
          </p:cNvGraphicFramePr>
          <p:nvPr/>
        </p:nvGraphicFramePr>
        <p:xfrm>
          <a:off x="107950" y="664418"/>
          <a:ext cx="9036050" cy="2451210"/>
        </p:xfrm>
        <a:graphic>
          <a:graphicData uri="http://schemas.openxmlformats.org/drawingml/2006/table">
            <a:tbl>
              <a:tblPr/>
              <a:tblGrid>
                <a:gridCol w="1295400"/>
                <a:gridCol w="1296988"/>
                <a:gridCol w="6443662"/>
              </a:tblGrid>
              <a:tr h="518026">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T="45708" marB="45708"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时间</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                </a:t>
                      </a: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政治格局</a:t>
                      </a:r>
                    </a:p>
                  </a:txBody>
                  <a:tcPr marT="45708" marB="45708"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2056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第一次</a:t>
                      </a:r>
                    </a:p>
                  </a:txBody>
                  <a:tcPr marT="45708" marB="45708"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一战后</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凡尔赛</a:t>
                      </a:r>
                      <a:r>
                        <a:rPr kumimoji="0" lang="en-US" altLang="zh-CN"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a:t>
                      </a: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华盛顿体系</a:t>
                      </a:r>
                    </a:p>
                  </a:txBody>
                  <a:tcPr marT="45708" marB="45708"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34809">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第二次</a:t>
                      </a:r>
                    </a:p>
                  </a:txBody>
                  <a:tcPr marT="45708" marB="45708"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二战后</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美苏两极对峙的冷战格局（雅尔塔体系）</a:t>
                      </a:r>
                    </a:p>
                  </a:txBody>
                  <a:tcPr marT="45708" marB="45708"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770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第三次</a:t>
                      </a:r>
                    </a:p>
                  </a:txBody>
                  <a:tcPr marT="45708" marB="45708"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冷战后</a:t>
                      </a:r>
                    </a:p>
                  </a:txBody>
                  <a:tcPr marT="45708" marB="45708"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一超多强，向多极化方向发展</a:t>
                      </a:r>
                    </a:p>
                  </a:txBody>
                  <a:tcPr marT="45708" marB="45708"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0504" name="文本框 26647"/>
          <p:cNvSpPr txBox="1">
            <a:spLocks noChangeArrowheads="1"/>
          </p:cNvSpPr>
          <p:nvPr/>
        </p:nvSpPr>
        <p:spPr bwMode="auto">
          <a:xfrm>
            <a:off x="0" y="0"/>
            <a:ext cx="81010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b="1">
                <a:solidFill>
                  <a:srgbClr val="FF0000"/>
                </a:solidFill>
                <a:latin typeface="Times New Roman" panose="02020603050405020304" pitchFamily="18" charset="0"/>
                <a:ea typeface="华文中宋" pitchFamily="2" charset="-122"/>
              </a:rPr>
              <a:t>20</a:t>
            </a:r>
            <a:r>
              <a:rPr lang="zh-CN" altLang="en-US" sz="3200" b="1">
                <a:solidFill>
                  <a:srgbClr val="FF0000"/>
                </a:solidFill>
                <a:latin typeface="Times New Roman" panose="02020603050405020304" pitchFamily="18" charset="0"/>
                <a:ea typeface="华文中宋" pitchFamily="2" charset="-122"/>
              </a:rPr>
              <a:t>世纪世界格局的三次变动</a:t>
            </a:r>
          </a:p>
        </p:txBody>
      </p:sp>
      <p:sp>
        <p:nvSpPr>
          <p:cNvPr id="26649" name="矩形 26648"/>
          <p:cNvSpPr>
            <a:spLocks noChangeArrowheads="1"/>
          </p:cNvSpPr>
          <p:nvPr/>
        </p:nvSpPr>
        <p:spPr bwMode="auto">
          <a:xfrm>
            <a:off x="179388" y="3112343"/>
            <a:ext cx="8496300"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3200" b="1" dirty="0">
                <a:latin typeface="黑体" panose="02010609060101010101" pitchFamily="49" charset="-122"/>
                <a:ea typeface="黑体" panose="02010609060101010101" pitchFamily="49" charset="-122"/>
              </a:rPr>
              <a:t>第三次变动与前两次变动有何不同？</a:t>
            </a:r>
          </a:p>
          <a:p>
            <a:r>
              <a:rPr lang="zh-CN" altLang="en-US" sz="3200" b="1" dirty="0">
                <a:solidFill>
                  <a:srgbClr val="FF0000"/>
                </a:solidFill>
                <a:latin typeface="黑体" panose="02010609060101010101" pitchFamily="49" charset="-122"/>
                <a:ea typeface="黑体" panose="02010609060101010101" pitchFamily="49" charset="-122"/>
              </a:rPr>
              <a:t>第三次变动是在苏联解体后，没有像前两次一样受到世界大战的影响。</a:t>
            </a:r>
          </a:p>
        </p:txBody>
      </p:sp>
      <p:sp>
        <p:nvSpPr>
          <p:cNvPr id="26650" name="矩形 26649"/>
          <p:cNvSpPr>
            <a:spLocks noChangeArrowheads="1"/>
          </p:cNvSpPr>
          <p:nvPr/>
        </p:nvSpPr>
        <p:spPr bwMode="auto">
          <a:xfrm>
            <a:off x="395288" y="4699843"/>
            <a:ext cx="8137525"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3200" b="1" dirty="0">
                <a:latin typeface="黑体" panose="02010609060101010101" pitchFamily="49" charset="-122"/>
                <a:ea typeface="黑体" panose="02010609060101010101" pitchFamily="49" charset="-122"/>
              </a:rPr>
              <a:t>列举世界史上的三对敌对的军事政治集团。</a:t>
            </a:r>
          </a:p>
          <a:p>
            <a:r>
              <a:rPr lang="zh-CN" altLang="en-US" sz="3200" b="1" dirty="0">
                <a:solidFill>
                  <a:srgbClr val="FF0000"/>
                </a:solidFill>
                <a:latin typeface="黑体" panose="02010609060101010101" pitchFamily="49" charset="-122"/>
                <a:ea typeface="黑体" panose="02010609060101010101" pitchFamily="49" charset="-122"/>
              </a:rPr>
              <a:t>  三国同盟        三国协约</a:t>
            </a:r>
          </a:p>
          <a:p>
            <a:r>
              <a:rPr lang="zh-CN" altLang="en-US" sz="3200" b="1" dirty="0">
                <a:solidFill>
                  <a:srgbClr val="FF0000"/>
                </a:solidFill>
                <a:latin typeface="黑体" panose="02010609060101010101" pitchFamily="49" charset="-122"/>
                <a:ea typeface="黑体" panose="02010609060101010101" pitchFamily="49" charset="-122"/>
              </a:rPr>
              <a:t>  轴心国集团       世界反法西斯同盟</a:t>
            </a:r>
          </a:p>
          <a:p>
            <a:r>
              <a:rPr lang="zh-CN" altLang="en-US" sz="3200" b="1" dirty="0">
                <a:solidFill>
                  <a:srgbClr val="FF0000"/>
                </a:solidFill>
                <a:latin typeface="黑体" panose="02010609060101010101" pitchFamily="49" charset="-122"/>
                <a:ea typeface="黑体" panose="02010609060101010101" pitchFamily="49" charset="-122"/>
              </a:rPr>
              <a:t>  “北约”         “华约”</a:t>
            </a:r>
          </a:p>
        </p:txBody>
      </p:sp>
      <p:sp>
        <p:nvSpPr>
          <p:cNvPr id="2" name="直接连接符 26650"/>
          <p:cNvSpPr>
            <a:spLocks noChangeShapeType="1"/>
          </p:cNvSpPr>
          <p:nvPr/>
        </p:nvSpPr>
        <p:spPr bwMode="auto">
          <a:xfrm>
            <a:off x="2771775" y="5488831"/>
            <a:ext cx="1296988" cy="0"/>
          </a:xfrm>
          <a:prstGeom prst="line">
            <a:avLst/>
          </a:prstGeom>
          <a:noFill/>
          <a:ln w="571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6651" name="直接连接符 26651"/>
          <p:cNvSpPr>
            <a:spLocks noChangeShapeType="1"/>
          </p:cNvSpPr>
          <p:nvPr/>
        </p:nvSpPr>
        <p:spPr bwMode="auto">
          <a:xfrm>
            <a:off x="2987675" y="5993656"/>
            <a:ext cx="1296988" cy="0"/>
          </a:xfrm>
          <a:prstGeom prst="line">
            <a:avLst/>
          </a:prstGeom>
          <a:noFill/>
          <a:ln w="571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6652" name="直接连接符 26652"/>
          <p:cNvSpPr>
            <a:spLocks noChangeShapeType="1"/>
          </p:cNvSpPr>
          <p:nvPr/>
        </p:nvSpPr>
        <p:spPr bwMode="auto">
          <a:xfrm>
            <a:off x="2819400" y="6436568"/>
            <a:ext cx="1296988" cy="0"/>
          </a:xfrm>
          <a:prstGeom prst="line">
            <a:avLst/>
          </a:prstGeom>
          <a:noFill/>
          <a:ln w="5715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zh-CN" altLang="en-US"/>
          </a:p>
        </p:txBody>
      </p:sp>
    </p:spTree>
    <p:extLst>
      <p:ext uri="{BB962C8B-B14F-4D97-AF65-F5344CB8AC3E}">
        <p14:creationId xmlns:p14="http://schemas.microsoft.com/office/powerpoint/2010/main" val="355060975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606"/>
                                        </p:tgtEl>
                                        <p:attrNameLst>
                                          <p:attrName>style.visibility</p:attrName>
                                        </p:attrNameLst>
                                      </p:cBhvr>
                                      <p:to>
                                        <p:strVal val="visible"/>
                                      </p:to>
                                    </p:set>
                                    <p:anim calcmode="lin" valueType="num">
                                      <p:cBhvr additive="base">
                                        <p:cTn id="7" dur="500" fill="hold"/>
                                        <p:tgtEl>
                                          <p:spTgt spid="24606"/>
                                        </p:tgtEl>
                                        <p:attrNameLst>
                                          <p:attrName>ppt_x</p:attrName>
                                        </p:attrNameLst>
                                      </p:cBhvr>
                                      <p:tavLst>
                                        <p:tav tm="0">
                                          <p:val>
                                            <p:strVal val="#ppt_x"/>
                                          </p:val>
                                        </p:tav>
                                        <p:tav tm="100000">
                                          <p:val>
                                            <p:strVal val="#ppt_x"/>
                                          </p:val>
                                        </p:tav>
                                      </p:tavLst>
                                    </p:anim>
                                    <p:anim calcmode="lin" valueType="num">
                                      <p:cBhvr additive="base">
                                        <p:cTn id="8" dur="500" fill="hold"/>
                                        <p:tgtEl>
                                          <p:spTgt spid="2460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49"/>
                                        </p:tgtEl>
                                        <p:attrNameLst>
                                          <p:attrName>style.visibility</p:attrName>
                                        </p:attrNameLst>
                                      </p:cBhvr>
                                      <p:to>
                                        <p:strVal val="visible"/>
                                      </p:to>
                                    </p:set>
                                    <p:anim calcmode="lin" valueType="num">
                                      <p:cBhvr additive="base">
                                        <p:cTn id="13" dur="500" fill="hold"/>
                                        <p:tgtEl>
                                          <p:spTgt spid="26649"/>
                                        </p:tgtEl>
                                        <p:attrNameLst>
                                          <p:attrName>ppt_x</p:attrName>
                                        </p:attrNameLst>
                                      </p:cBhvr>
                                      <p:tavLst>
                                        <p:tav tm="0">
                                          <p:val>
                                            <p:strVal val="#ppt_x"/>
                                          </p:val>
                                        </p:tav>
                                        <p:tav tm="100000">
                                          <p:val>
                                            <p:strVal val="#ppt_x"/>
                                          </p:val>
                                        </p:tav>
                                      </p:tavLst>
                                    </p:anim>
                                    <p:anim calcmode="lin" valueType="num">
                                      <p:cBhvr additive="base">
                                        <p:cTn id="14" dur="500" fill="hold"/>
                                        <p:tgtEl>
                                          <p:spTgt spid="266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50"/>
                                        </p:tgtEl>
                                        <p:attrNameLst>
                                          <p:attrName>style.visibility</p:attrName>
                                        </p:attrNameLst>
                                      </p:cBhvr>
                                      <p:to>
                                        <p:strVal val="visible"/>
                                      </p:to>
                                    </p:set>
                                    <p:anim calcmode="lin" valueType="num">
                                      <p:cBhvr additive="base">
                                        <p:cTn id="19" dur="500" fill="hold"/>
                                        <p:tgtEl>
                                          <p:spTgt spid="26650"/>
                                        </p:tgtEl>
                                        <p:attrNameLst>
                                          <p:attrName>ppt_x</p:attrName>
                                        </p:attrNameLst>
                                      </p:cBhvr>
                                      <p:tavLst>
                                        <p:tav tm="0">
                                          <p:val>
                                            <p:strVal val="#ppt_x"/>
                                          </p:val>
                                        </p:tav>
                                        <p:tav tm="100000">
                                          <p:val>
                                            <p:strVal val="#ppt_x"/>
                                          </p:val>
                                        </p:tav>
                                      </p:tavLst>
                                    </p:anim>
                                    <p:anim calcmode="lin" valueType="num">
                                      <p:cBhvr additive="base">
                                        <p:cTn id="20" dur="500" fill="hold"/>
                                        <p:tgtEl>
                                          <p:spTgt spid="2665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3" presetClass="entr" presetSubtype="1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horizontal)">
                                      <p:cBhvr>
                                        <p:cTn id="24" dur="500"/>
                                        <p:tgtEl>
                                          <p:spTgt spid="2"/>
                                        </p:tgtEl>
                                      </p:cBhvr>
                                    </p:animEffect>
                                  </p:childTnLst>
                                </p:cTn>
                              </p:par>
                            </p:childTnLst>
                          </p:cTn>
                        </p:par>
                        <p:par>
                          <p:cTn id="25" fill="hold">
                            <p:stCondLst>
                              <p:cond delay="1000"/>
                            </p:stCondLst>
                            <p:childTnLst>
                              <p:par>
                                <p:cTn id="26" presetID="3" presetClass="entr" presetSubtype="10" fill="hold" grpId="0" nodeType="afterEffect">
                                  <p:stCondLst>
                                    <p:cond delay="0"/>
                                  </p:stCondLst>
                                  <p:childTnLst>
                                    <p:set>
                                      <p:cBhvr>
                                        <p:cTn id="27" dur="1" fill="hold">
                                          <p:stCondLst>
                                            <p:cond delay="0"/>
                                          </p:stCondLst>
                                        </p:cTn>
                                        <p:tgtEl>
                                          <p:spTgt spid="26651"/>
                                        </p:tgtEl>
                                        <p:attrNameLst>
                                          <p:attrName>style.visibility</p:attrName>
                                        </p:attrNameLst>
                                      </p:cBhvr>
                                      <p:to>
                                        <p:strVal val="visible"/>
                                      </p:to>
                                    </p:set>
                                    <p:animEffect transition="in" filter="blinds(horizontal)">
                                      <p:cBhvr>
                                        <p:cTn id="28" dur="500"/>
                                        <p:tgtEl>
                                          <p:spTgt spid="26651"/>
                                        </p:tgtEl>
                                      </p:cBhvr>
                                    </p:animEffect>
                                  </p:childTnLst>
                                </p:cTn>
                              </p:par>
                            </p:childTnLst>
                          </p:cTn>
                        </p:par>
                        <p:par>
                          <p:cTn id="29" fill="hold">
                            <p:stCondLst>
                              <p:cond delay="1500"/>
                            </p:stCondLst>
                            <p:childTnLst>
                              <p:par>
                                <p:cTn id="30" presetID="3" presetClass="entr" presetSubtype="10" fill="hold" grpId="0" nodeType="afterEffect">
                                  <p:stCondLst>
                                    <p:cond delay="0"/>
                                  </p:stCondLst>
                                  <p:childTnLst>
                                    <p:set>
                                      <p:cBhvr>
                                        <p:cTn id="31" dur="1" fill="hold">
                                          <p:stCondLst>
                                            <p:cond delay="0"/>
                                          </p:stCondLst>
                                        </p:cTn>
                                        <p:tgtEl>
                                          <p:spTgt spid="26652"/>
                                        </p:tgtEl>
                                        <p:attrNameLst>
                                          <p:attrName>style.visibility</p:attrName>
                                        </p:attrNameLst>
                                      </p:cBhvr>
                                      <p:to>
                                        <p:strVal val="visible"/>
                                      </p:to>
                                    </p:set>
                                    <p:animEffect transition="in" filter="blinds(horizontal)">
                                      <p:cBhvr>
                                        <p:cTn id="32" dur="500"/>
                                        <p:tgtEl>
                                          <p:spTgt spid="26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9" grpId="0" autoUpdateAnimBg="0"/>
      <p:bldP spid="26650" grpId="0" autoUpdateAnimBg="0"/>
      <p:bldP spid="2" grpId="0" animBg="1"/>
      <p:bldP spid="26651" grpId="0" animBg="1"/>
      <p:bldP spid="26652"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矩形 27649"/>
          <p:cNvSpPr>
            <a:spLocks noChangeArrowheads="1"/>
          </p:cNvSpPr>
          <p:nvPr/>
        </p:nvSpPr>
        <p:spPr bwMode="auto">
          <a:xfrm>
            <a:off x="0" y="76200"/>
            <a:ext cx="9366250" cy="137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indent="114300"/>
            <a:r>
              <a:rPr lang="en-US" altLang="zh-CN" sz="2800" b="1" dirty="0">
                <a:latin typeface="楷体_GB2312" pitchFamily="49" charset="-122"/>
                <a:ea typeface="楷体_GB2312" pitchFamily="49" charset="-122"/>
              </a:rPr>
              <a:t>1</a:t>
            </a:r>
            <a:r>
              <a:rPr lang="zh-CN" altLang="en-US" sz="2800" b="1" dirty="0">
                <a:latin typeface="楷体_GB2312" pitchFamily="49" charset="-122"/>
                <a:ea typeface="楷体_GB2312" pitchFamily="49" charset="-122"/>
              </a:rPr>
              <a:t>．在新的世界格局形成过程中，起决定作用的是        </a:t>
            </a:r>
          </a:p>
          <a:p>
            <a:pPr indent="11430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A</a:t>
            </a:r>
            <a:r>
              <a:rPr lang="zh-CN" altLang="en-US" sz="2800" b="1" dirty="0">
                <a:latin typeface="楷体_GB2312" pitchFamily="49" charset="-122"/>
                <a:ea typeface="楷体_GB2312" pitchFamily="49" charset="-122"/>
              </a:rPr>
              <a:t>．军事集团      </a:t>
            </a:r>
            <a:r>
              <a:rPr lang="en-US" altLang="zh-CN" sz="2800" b="1" dirty="0">
                <a:latin typeface="楷体_GB2312" pitchFamily="49" charset="-122"/>
                <a:ea typeface="楷体_GB2312" pitchFamily="49" charset="-122"/>
              </a:rPr>
              <a:t>B</a:t>
            </a:r>
            <a:r>
              <a:rPr lang="zh-CN" altLang="en-US" sz="2800" b="1" dirty="0">
                <a:latin typeface="楷体_GB2312" pitchFamily="49" charset="-122"/>
                <a:ea typeface="楷体_GB2312" pitchFamily="49" charset="-122"/>
              </a:rPr>
              <a:t>．经济实力     </a:t>
            </a:r>
          </a:p>
          <a:p>
            <a:pPr indent="11430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C</a:t>
            </a:r>
            <a:r>
              <a:rPr lang="zh-CN" altLang="en-US" sz="2800" b="1" dirty="0">
                <a:latin typeface="楷体_GB2312" pitchFamily="49" charset="-122"/>
                <a:ea typeface="楷体_GB2312" pitchFamily="49" charset="-122"/>
              </a:rPr>
              <a:t>．外交政策      </a:t>
            </a:r>
            <a:r>
              <a:rPr lang="en-US" altLang="zh-CN" sz="2800" b="1" dirty="0">
                <a:latin typeface="楷体_GB2312" pitchFamily="49" charset="-122"/>
                <a:ea typeface="楷体_GB2312" pitchFamily="49" charset="-122"/>
              </a:rPr>
              <a:t>D</a:t>
            </a:r>
            <a:r>
              <a:rPr lang="zh-CN" altLang="en-US" sz="2800" b="1" dirty="0">
                <a:latin typeface="楷体_GB2312" pitchFamily="49" charset="-122"/>
                <a:ea typeface="楷体_GB2312" pitchFamily="49" charset="-122"/>
              </a:rPr>
              <a:t>．人权问题</a:t>
            </a:r>
          </a:p>
        </p:txBody>
      </p:sp>
      <p:sp>
        <p:nvSpPr>
          <p:cNvPr id="21507" name="矩形 27650"/>
          <p:cNvSpPr>
            <a:spLocks noChangeArrowheads="1"/>
          </p:cNvSpPr>
          <p:nvPr/>
        </p:nvSpPr>
        <p:spPr bwMode="auto">
          <a:xfrm>
            <a:off x="0" y="1447800"/>
            <a:ext cx="9956800"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indent="171450"/>
            <a:r>
              <a:rPr lang="en-US" altLang="zh-CN" sz="2800" b="1" dirty="0">
                <a:latin typeface="楷体_GB2312" pitchFamily="49" charset="-122"/>
                <a:ea typeface="楷体_GB2312" pitchFamily="49" charset="-122"/>
              </a:rPr>
              <a:t>2</a:t>
            </a:r>
            <a:r>
              <a:rPr lang="zh-CN" altLang="en-US" sz="2800" b="1" dirty="0">
                <a:latin typeface="楷体_GB2312" pitchFamily="49" charset="-122"/>
                <a:ea typeface="楷体_GB2312" pitchFamily="49" charset="-122"/>
              </a:rPr>
              <a:t>．对冷战结束后国际形势的表述，不正确的是             </a:t>
            </a:r>
          </a:p>
          <a:p>
            <a:pPr indent="17145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A</a:t>
            </a:r>
            <a:r>
              <a:rPr lang="zh-CN" altLang="en-US" sz="2800" b="1" dirty="0">
                <a:latin typeface="楷体_GB2312" pitchFamily="49" charset="-122"/>
                <a:ea typeface="楷体_GB2312" pitchFamily="49" charset="-122"/>
              </a:rPr>
              <a:t>．旧的世界格局已经终结            </a:t>
            </a:r>
          </a:p>
          <a:p>
            <a:pPr indent="17145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B</a:t>
            </a:r>
            <a:r>
              <a:rPr lang="zh-CN" altLang="en-US" sz="2800" b="1" dirty="0">
                <a:latin typeface="楷体_GB2312" pitchFamily="49" charset="-122"/>
                <a:ea typeface="楷体_GB2312" pitchFamily="49" charset="-122"/>
              </a:rPr>
              <a:t>．新的多极化格局已经形成</a:t>
            </a:r>
          </a:p>
          <a:p>
            <a:pPr indent="17145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C</a:t>
            </a:r>
            <a:r>
              <a:rPr lang="zh-CN" altLang="en-US" sz="2800" b="1" dirty="0">
                <a:latin typeface="楷体_GB2312" pitchFamily="49" charset="-122"/>
                <a:ea typeface="楷体_GB2312" pitchFamily="49" charset="-122"/>
              </a:rPr>
              <a:t>．“一超多强”局面还会较长时间存在</a:t>
            </a:r>
          </a:p>
          <a:p>
            <a:pPr indent="17145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D</a:t>
            </a:r>
            <a:r>
              <a:rPr lang="zh-CN" altLang="en-US" sz="2800" b="1" dirty="0">
                <a:latin typeface="楷体_GB2312" pitchFamily="49" charset="-122"/>
                <a:ea typeface="楷体_GB2312" pitchFamily="49" charset="-122"/>
              </a:rPr>
              <a:t>．霸权主义、强权政治仍然存在</a:t>
            </a:r>
          </a:p>
        </p:txBody>
      </p:sp>
      <p:sp>
        <p:nvSpPr>
          <p:cNvPr id="21508" name="矩形 27651"/>
          <p:cNvSpPr>
            <a:spLocks noChangeArrowheads="1"/>
          </p:cNvSpPr>
          <p:nvPr/>
        </p:nvSpPr>
        <p:spPr bwMode="auto">
          <a:xfrm>
            <a:off x="179388" y="3670300"/>
            <a:ext cx="8659812"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indent="114300"/>
            <a:r>
              <a:rPr lang="en-US" altLang="zh-CN" sz="2800" b="1" dirty="0">
                <a:latin typeface="楷体_GB2312" pitchFamily="49" charset="-122"/>
                <a:ea typeface="楷体_GB2312" pitchFamily="49" charset="-122"/>
              </a:rPr>
              <a:t>3</a:t>
            </a:r>
            <a:r>
              <a:rPr lang="zh-CN" altLang="en-US" sz="2800" b="1" dirty="0">
                <a:latin typeface="楷体_GB2312" pitchFamily="49" charset="-122"/>
                <a:ea typeface="楷体_GB2312" pitchFamily="49" charset="-122"/>
              </a:rPr>
              <a:t>．</a:t>
            </a:r>
            <a:r>
              <a:rPr lang="en-US" altLang="zh-CN" sz="2800" b="1" dirty="0">
                <a:latin typeface="楷体_GB2312" pitchFamily="49" charset="-122"/>
                <a:ea typeface="楷体_GB2312" pitchFamily="49" charset="-122"/>
              </a:rPr>
              <a:t>1999</a:t>
            </a:r>
            <a:r>
              <a:rPr lang="zh-CN" altLang="en-US" sz="2800" b="1" dirty="0">
                <a:latin typeface="楷体_GB2312" pitchFamily="49" charset="-122"/>
                <a:ea typeface="楷体_GB2312" pitchFamily="49" charset="-122"/>
              </a:rPr>
              <a:t>年</a:t>
            </a:r>
            <a:r>
              <a:rPr lang="en-US" altLang="zh-CN" sz="2800" b="1" dirty="0">
                <a:latin typeface="楷体_GB2312" pitchFamily="49" charset="-122"/>
                <a:ea typeface="楷体_GB2312" pitchFamily="49" charset="-122"/>
              </a:rPr>
              <a:t>5</a:t>
            </a:r>
            <a:r>
              <a:rPr lang="zh-CN" altLang="en-US" sz="2800" b="1" dirty="0">
                <a:latin typeface="楷体_GB2312" pitchFamily="49" charset="-122"/>
                <a:ea typeface="楷体_GB2312" pitchFamily="49" charset="-122"/>
              </a:rPr>
              <a:t>月</a:t>
            </a:r>
            <a:r>
              <a:rPr lang="en-US" altLang="zh-CN" sz="2800" b="1" dirty="0">
                <a:latin typeface="楷体_GB2312" pitchFamily="49" charset="-122"/>
                <a:ea typeface="楷体_GB2312" pitchFamily="49" charset="-122"/>
              </a:rPr>
              <a:t>8</a:t>
            </a:r>
            <a:r>
              <a:rPr lang="zh-CN" altLang="en-US" sz="2800" b="1" dirty="0">
                <a:latin typeface="楷体_GB2312" pitchFamily="49" charset="-122"/>
                <a:ea typeface="楷体_GB2312" pitchFamily="49" charset="-122"/>
              </a:rPr>
              <a:t>日，北约的导弹袭击了中国驻南联盟大使馆，导致了</a:t>
            </a:r>
            <a:r>
              <a:rPr lang="en-US" altLang="zh-CN" sz="2800" b="1" dirty="0">
                <a:latin typeface="楷体_GB2312" pitchFamily="49" charset="-122"/>
                <a:ea typeface="楷体_GB2312" pitchFamily="49" charset="-122"/>
              </a:rPr>
              <a:t>3</a:t>
            </a:r>
            <a:r>
              <a:rPr lang="zh-CN" altLang="en-US" sz="2800" b="1" dirty="0">
                <a:latin typeface="楷体_GB2312" pitchFamily="49" charset="-122"/>
                <a:ea typeface="楷体_GB2312" pitchFamily="49" charset="-122"/>
              </a:rPr>
              <a:t>人死亡，多人受伤和使馆建筑的破坏。这一世界外交史上罕见的大事件发生在下列哪次战争中</a:t>
            </a:r>
            <a:r>
              <a:rPr lang="en-US" altLang="zh-CN" sz="2800" b="1" dirty="0">
                <a:latin typeface="楷体_GB2312" pitchFamily="49" charset="-122"/>
                <a:ea typeface="楷体_GB2312" pitchFamily="49" charset="-122"/>
              </a:rPr>
              <a:t>?</a:t>
            </a:r>
          </a:p>
          <a:p>
            <a:pPr indent="114300"/>
            <a:r>
              <a:rPr lang="en-US" altLang="zh-CN" sz="2800" b="1" dirty="0">
                <a:latin typeface="楷体_GB2312" pitchFamily="49" charset="-122"/>
                <a:ea typeface="楷体_GB2312" pitchFamily="49" charset="-122"/>
              </a:rPr>
              <a:t> A</a:t>
            </a:r>
            <a:r>
              <a:rPr lang="zh-CN" altLang="en-US" sz="2800" b="1" dirty="0">
                <a:latin typeface="楷体_GB2312" pitchFamily="49" charset="-122"/>
                <a:ea typeface="楷体_GB2312" pitchFamily="49" charset="-122"/>
              </a:rPr>
              <a:t>．第五次中东战争     </a:t>
            </a:r>
            <a:r>
              <a:rPr lang="en-US" altLang="zh-CN" sz="2800" b="1" dirty="0">
                <a:latin typeface="楷体_GB2312" pitchFamily="49" charset="-122"/>
                <a:ea typeface="楷体_GB2312" pitchFamily="49" charset="-122"/>
              </a:rPr>
              <a:t>B</a:t>
            </a:r>
            <a:r>
              <a:rPr lang="zh-CN" altLang="en-US" sz="2800" b="1" dirty="0">
                <a:latin typeface="楷体_GB2312" pitchFamily="49" charset="-122"/>
                <a:ea typeface="楷体_GB2312" pitchFamily="49" charset="-122"/>
              </a:rPr>
              <a:t>．海湾战争   </a:t>
            </a:r>
          </a:p>
          <a:p>
            <a:pPr indent="114300"/>
            <a:r>
              <a:rPr lang="zh-CN" altLang="en-US" sz="2800" b="1" dirty="0">
                <a:latin typeface="楷体_GB2312" pitchFamily="49" charset="-122"/>
                <a:ea typeface="楷体_GB2312" pitchFamily="49" charset="-122"/>
              </a:rPr>
              <a:t> </a:t>
            </a:r>
            <a:r>
              <a:rPr lang="en-US" altLang="zh-CN" sz="2800" b="1" dirty="0">
                <a:latin typeface="楷体_GB2312" pitchFamily="49" charset="-122"/>
                <a:ea typeface="楷体_GB2312" pitchFamily="49" charset="-122"/>
              </a:rPr>
              <a:t>C</a:t>
            </a:r>
            <a:r>
              <a:rPr lang="zh-CN" altLang="en-US" sz="2800" b="1" dirty="0">
                <a:latin typeface="楷体_GB2312" pitchFamily="49" charset="-122"/>
                <a:ea typeface="楷体_GB2312" pitchFamily="49" charset="-122"/>
              </a:rPr>
              <a:t>．科索沃战争         </a:t>
            </a:r>
            <a:r>
              <a:rPr lang="en-US" altLang="zh-CN" sz="2800" b="1" dirty="0">
                <a:latin typeface="楷体_GB2312" pitchFamily="49" charset="-122"/>
                <a:ea typeface="楷体_GB2312" pitchFamily="49" charset="-122"/>
              </a:rPr>
              <a:t>D</a:t>
            </a:r>
            <a:r>
              <a:rPr lang="zh-CN" altLang="en-US" sz="2800" b="1" dirty="0">
                <a:latin typeface="楷体_GB2312" pitchFamily="49" charset="-122"/>
                <a:ea typeface="楷体_GB2312" pitchFamily="49" charset="-122"/>
              </a:rPr>
              <a:t>．伊拉克战争</a:t>
            </a:r>
          </a:p>
        </p:txBody>
      </p:sp>
      <p:sp>
        <p:nvSpPr>
          <p:cNvPr id="27653" name="文本框 27652"/>
          <p:cNvSpPr txBox="1">
            <a:spLocks noChangeArrowheads="1"/>
          </p:cNvSpPr>
          <p:nvPr/>
        </p:nvSpPr>
        <p:spPr bwMode="auto">
          <a:xfrm>
            <a:off x="7848600" y="76200"/>
            <a:ext cx="514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F0000"/>
                </a:solidFill>
              </a:rPr>
              <a:t>B</a:t>
            </a:r>
          </a:p>
        </p:txBody>
      </p:sp>
      <p:sp>
        <p:nvSpPr>
          <p:cNvPr id="27654" name="文本框 27653"/>
          <p:cNvSpPr txBox="1">
            <a:spLocks noChangeArrowheads="1"/>
          </p:cNvSpPr>
          <p:nvPr/>
        </p:nvSpPr>
        <p:spPr bwMode="auto">
          <a:xfrm>
            <a:off x="7696200" y="1371600"/>
            <a:ext cx="514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F0000"/>
                </a:solidFill>
              </a:rPr>
              <a:t>B</a:t>
            </a:r>
          </a:p>
        </p:txBody>
      </p:sp>
      <p:sp>
        <p:nvSpPr>
          <p:cNvPr id="27655" name="文本框 27654"/>
          <p:cNvSpPr txBox="1">
            <a:spLocks noChangeArrowheads="1"/>
          </p:cNvSpPr>
          <p:nvPr/>
        </p:nvSpPr>
        <p:spPr bwMode="auto">
          <a:xfrm>
            <a:off x="8458200" y="4114800"/>
            <a:ext cx="514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600" b="1">
                <a:solidFill>
                  <a:srgbClr val="FF0000"/>
                </a:solidFill>
              </a:rPr>
              <a:t>C</a:t>
            </a:r>
          </a:p>
        </p:txBody>
      </p:sp>
    </p:spTree>
    <p:extLst>
      <p:ext uri="{BB962C8B-B14F-4D97-AF65-F5344CB8AC3E}">
        <p14:creationId xmlns:p14="http://schemas.microsoft.com/office/powerpoint/2010/main" val="6812332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Effect transition="in" filter="blinds(horizontal)">
                                      <p:cBhvr>
                                        <p:cTn id="7" dur="500"/>
                                        <p:tgtEl>
                                          <p:spTgt spid="2765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4"/>
                                        </p:tgtEl>
                                        <p:attrNameLst>
                                          <p:attrName>style.visibility</p:attrName>
                                        </p:attrNameLst>
                                      </p:cBhvr>
                                      <p:to>
                                        <p:strVal val="visible"/>
                                      </p:to>
                                    </p:set>
                                    <p:animEffect transition="in" filter="blinds(horizontal)">
                                      <p:cBhvr>
                                        <p:cTn id="12" dur="500"/>
                                        <p:tgtEl>
                                          <p:spTgt spid="2765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7655"/>
                                        </p:tgtEl>
                                        <p:attrNameLst>
                                          <p:attrName>style.visibility</p:attrName>
                                        </p:attrNameLst>
                                      </p:cBhvr>
                                      <p:to>
                                        <p:strVal val="visible"/>
                                      </p:to>
                                    </p:set>
                                    <p:animEffect transition="in" filter="blinds(horizontal)">
                                      <p:cBhvr>
                                        <p:cTn id="17" dur="500"/>
                                        <p:tgtEl>
                                          <p:spTgt spid="276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P spid="27654" grpId="0"/>
      <p:bldP spid="2765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p:cNvSpPr>
          <p:nvPr>
            <p:ph type="title" idx="4294967295"/>
          </p:nvPr>
        </p:nvSpPr>
        <p:spPr>
          <a:xfrm>
            <a:off x="0" y="838200"/>
            <a:ext cx="8534400" cy="3352800"/>
          </a:xfrm>
        </p:spPr>
        <p:txBody>
          <a:bodyPr>
            <a:normAutofit fontScale="90000"/>
          </a:bodyPr>
          <a:lstStyle/>
          <a:p>
            <a:pPr algn="l" eaLnBrk="1" hangingPunct="1">
              <a:defRPr/>
            </a:pPr>
            <a:r>
              <a:rPr lang="en-US" altLang="zh-CN" sz="4000" b="1" noProof="1">
                <a:effectLst>
                  <a:outerShdw blurRad="38100" dist="38100" dir="2700000">
                    <a:srgbClr val="C0C0C0"/>
                  </a:outerShdw>
                </a:effectLst>
              </a:rPr>
              <a:t>4</a:t>
            </a:r>
            <a:r>
              <a:rPr lang="zh-CN" altLang="en-US" sz="2800" b="1" noProof="1">
                <a:solidFill>
                  <a:srgbClr val="000000"/>
                </a:solidFill>
              </a:rPr>
              <a:t>．</a:t>
            </a:r>
            <a:r>
              <a:rPr lang="en-US" altLang="zh-CN" sz="2800" b="1" noProof="1">
                <a:solidFill>
                  <a:srgbClr val="000000"/>
                </a:solidFill>
              </a:rPr>
              <a:t>1999</a:t>
            </a:r>
            <a:r>
              <a:rPr lang="zh-CN" altLang="en-US" sz="2800" b="1" noProof="1">
                <a:solidFill>
                  <a:srgbClr val="000000"/>
                </a:solidFill>
              </a:rPr>
              <a:t>年，以美国为首的北约打着维护人权、制止“种族清洗”的旗号，轰炸南联盟；</a:t>
            </a:r>
            <a:r>
              <a:rPr lang="en-US" altLang="zh-CN" sz="2800" b="1" noProof="1">
                <a:solidFill>
                  <a:srgbClr val="000000"/>
                </a:solidFill>
              </a:rPr>
              <a:t>2003</a:t>
            </a:r>
            <a:r>
              <a:rPr lang="zh-CN" altLang="en-US" sz="2800" b="1" noProof="1">
                <a:solidFill>
                  <a:srgbClr val="000000"/>
                </a:solidFill>
              </a:rPr>
              <a:t>年</a:t>
            </a:r>
            <a:r>
              <a:rPr lang="en-US" altLang="zh-CN" sz="2800" b="1" noProof="1">
                <a:solidFill>
                  <a:srgbClr val="000000"/>
                </a:solidFill>
              </a:rPr>
              <a:t>3</a:t>
            </a:r>
            <a:r>
              <a:rPr lang="zh-CN" altLang="en-US" sz="2800" b="1" dirty="0">
                <a:solidFill>
                  <a:srgbClr val="000000"/>
                </a:solidFill>
              </a:rPr>
              <a:t>月，美国未经联合国同意发动了对伊拉克的战争。这充分说明：</a:t>
            </a:r>
            <a:br>
              <a:rPr lang="zh-CN" altLang="en-US" sz="2800" b="1" dirty="0">
                <a:solidFill>
                  <a:srgbClr val="000000"/>
                </a:solidFill>
              </a:rPr>
            </a:br>
            <a:r>
              <a:rPr lang="en-US" altLang="zh-CN" sz="2800" b="1" noProof="1">
                <a:solidFill>
                  <a:srgbClr val="000000"/>
                </a:solidFill>
              </a:rPr>
              <a:t>A.</a:t>
            </a:r>
            <a:r>
              <a:rPr lang="zh-CN" altLang="en-US" sz="2800" b="1" dirty="0">
                <a:solidFill>
                  <a:srgbClr val="000000"/>
                </a:solidFill>
              </a:rPr>
              <a:t>和平与发展是当今时代的主题　　　</a:t>
            </a:r>
            <a:br>
              <a:rPr lang="zh-CN" altLang="en-US" sz="2800" b="1" dirty="0">
                <a:solidFill>
                  <a:srgbClr val="000000"/>
                </a:solidFill>
              </a:rPr>
            </a:br>
            <a:r>
              <a:rPr lang="en-US" altLang="zh-CN" sz="2800" b="1" noProof="1">
                <a:solidFill>
                  <a:srgbClr val="000000"/>
                </a:solidFill>
              </a:rPr>
              <a:t>B.</a:t>
            </a:r>
            <a:r>
              <a:rPr lang="zh-CN" altLang="en-US" sz="2800" b="1" dirty="0">
                <a:solidFill>
                  <a:srgbClr val="000000"/>
                </a:solidFill>
              </a:rPr>
              <a:t>国际间竞争愈演愈烈</a:t>
            </a:r>
            <a:br>
              <a:rPr lang="zh-CN" altLang="en-US" sz="2800" b="1" dirty="0">
                <a:solidFill>
                  <a:srgbClr val="000000"/>
                </a:solidFill>
              </a:rPr>
            </a:br>
            <a:r>
              <a:rPr lang="en-US" altLang="zh-CN" sz="2800" b="1" noProof="1">
                <a:solidFill>
                  <a:srgbClr val="000000"/>
                </a:solidFill>
              </a:rPr>
              <a:t>C.</a:t>
            </a:r>
            <a:r>
              <a:rPr lang="zh-CN" altLang="en-US" sz="2800" b="1" dirty="0">
                <a:solidFill>
                  <a:srgbClr val="000000"/>
                </a:solidFill>
              </a:rPr>
              <a:t>霸权主义是世界和平的主要威胁　　</a:t>
            </a:r>
            <a:br>
              <a:rPr lang="zh-CN" altLang="en-US" sz="2800" b="1" dirty="0">
                <a:solidFill>
                  <a:srgbClr val="000000"/>
                </a:solidFill>
              </a:rPr>
            </a:br>
            <a:r>
              <a:rPr lang="en-US" altLang="zh-CN" sz="2800" b="1" noProof="1">
                <a:solidFill>
                  <a:srgbClr val="000000"/>
                </a:solidFill>
              </a:rPr>
              <a:t>D.</a:t>
            </a:r>
            <a:r>
              <a:rPr lang="zh-CN" altLang="en-US" sz="2800" b="1" noProof="1">
                <a:solidFill>
                  <a:srgbClr val="000000"/>
                </a:solidFill>
              </a:rPr>
              <a:t>美国是维护世界和平的主力</a:t>
            </a:r>
          </a:p>
        </p:txBody>
      </p:sp>
      <p:sp>
        <p:nvSpPr>
          <p:cNvPr id="28675" name="Text Box 9"/>
          <p:cNvSpPr txBox="1">
            <a:spLocks noChangeArrowheads="1"/>
          </p:cNvSpPr>
          <p:nvPr/>
        </p:nvSpPr>
        <p:spPr bwMode="auto">
          <a:xfrm>
            <a:off x="5867400" y="2514600"/>
            <a:ext cx="6238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800" b="1">
                <a:solidFill>
                  <a:srgbClr val="FF0000"/>
                </a:solidFill>
              </a:rPr>
              <a:t>C</a:t>
            </a:r>
          </a:p>
        </p:txBody>
      </p:sp>
      <p:grpSp>
        <p:nvGrpSpPr>
          <p:cNvPr id="22532" name="Group 37"/>
          <p:cNvGrpSpPr/>
          <p:nvPr/>
        </p:nvGrpSpPr>
        <p:grpSpPr bwMode="auto">
          <a:xfrm>
            <a:off x="0" y="0"/>
            <a:ext cx="9144000" cy="736600"/>
            <a:chOff x="0" y="0"/>
            <a:chExt cx="5760" cy="464"/>
          </a:xfrm>
        </p:grpSpPr>
        <p:sp>
          <p:nvSpPr>
            <p:cNvPr id="22534" name="Rectangle 5"/>
            <p:cNvSpPr>
              <a:spLocks noChangeArrowheads="1"/>
            </p:cNvSpPr>
            <p:nvPr/>
          </p:nvSpPr>
          <p:spPr bwMode="auto">
            <a:xfrm>
              <a:off x="0" y="418"/>
              <a:ext cx="5760" cy="46"/>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2535" name="Rectangle 6"/>
            <p:cNvSpPr>
              <a:spLocks noChangeArrowheads="1"/>
            </p:cNvSpPr>
            <p:nvPr/>
          </p:nvSpPr>
          <p:spPr bwMode="auto">
            <a:xfrm>
              <a:off x="0" y="0"/>
              <a:ext cx="5760" cy="4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2536" name="WordArt 9"/>
            <p:cNvSpPr>
              <a:spLocks noChangeArrowheads="1" noChangeShapeType="1" noTextEdit="1"/>
            </p:cNvSpPr>
            <p:nvPr/>
          </p:nvSpPr>
          <p:spPr bwMode="auto">
            <a:xfrm>
              <a:off x="1836" y="104"/>
              <a:ext cx="2359" cy="242"/>
            </a:xfrm>
            <a:prstGeom prst="rect">
              <a:avLst/>
            </a:prstGeom>
          </p:spPr>
          <p:txBody>
            <a:bodyPr wrap="none" fromWordArt="1">
              <a:prstTxWarp prst="textPlain">
                <a:avLst>
                  <a:gd name="adj" fmla="val 50000"/>
                </a:avLst>
              </a:prstTxWarp>
            </a:bodyPr>
            <a:lstStyle/>
            <a:p>
              <a:pPr algn="ctr"/>
              <a:r>
                <a:rPr lang="zh-CN" altLang="en-US" sz="3600" kern="10">
                  <a:ln w="12700">
                    <a:solidFill>
                      <a:srgbClr val="800000"/>
                    </a:solidFill>
                    <a:round/>
                  </a:ln>
                  <a:solidFill>
                    <a:schemeClr val="bg1"/>
                  </a:solidFill>
                  <a:latin typeface="宋体" panose="02010600030101010101" pitchFamily="2" charset="-122"/>
                  <a:ea typeface="宋体" panose="02010600030101010101" pitchFamily="2" charset="-122"/>
                </a:rPr>
                <a:t>世界政治格局多极化趋势</a:t>
              </a:r>
            </a:p>
          </p:txBody>
        </p:sp>
        <p:pic>
          <p:nvPicPr>
            <p:cNvPr id="22537" name="Picture 26" descr="2779025_915933"/>
            <p:cNvPicPr>
              <a:picLocks noChangeAspect="1" noChangeArrowheads="1"/>
            </p:cNvPicPr>
            <p:nvPr/>
          </p:nvPicPr>
          <p:blipFill>
            <a:blip r:embed="rId2" cstate="email"/>
            <a:srcRect/>
            <a:stretch>
              <a:fillRect/>
            </a:stretch>
          </p:blipFill>
          <p:spPr bwMode="auto">
            <a:xfrm>
              <a:off x="657" y="0"/>
              <a:ext cx="1044"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32" descr="4771580844c71c5ef2a92">
              <a:hlinkClick r:id="rId3"/>
            </p:cNvPr>
            <p:cNvPicPr>
              <a:picLocks noChangeAspect="1" noChangeArrowheads="1"/>
            </p:cNvPicPr>
            <p:nvPr/>
          </p:nvPicPr>
          <p:blipFill>
            <a:blip r:embed="rId4" cstate="email">
              <a:clrChange>
                <a:clrFrom>
                  <a:srgbClr val="1A0E0E"/>
                </a:clrFrom>
                <a:clrTo>
                  <a:srgbClr val="1A0E0E">
                    <a:alpha val="0"/>
                  </a:srgbClr>
                </a:clrTo>
              </a:clrChange>
            </a:blip>
            <a:srcRect/>
            <a:stretch>
              <a:fillRect/>
            </a:stretch>
          </p:blipFill>
          <p:spPr bwMode="auto">
            <a:xfrm>
              <a:off x="0" y="0"/>
              <a:ext cx="372"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34" descr="xin_520604120747265199427"/>
            <p:cNvPicPr>
              <a:picLocks noChangeAspect="1" noChangeArrowheads="1"/>
            </p:cNvPicPr>
            <p:nvPr/>
          </p:nvPicPr>
          <p:blipFill>
            <a:blip r:embed="rId5" cstate="email"/>
            <a:srcRect/>
            <a:stretch>
              <a:fillRect/>
            </a:stretch>
          </p:blipFill>
          <p:spPr bwMode="auto">
            <a:xfrm>
              <a:off x="5148" y="0"/>
              <a:ext cx="466" cy="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Picture 36" descr="m">
              <a:hlinkClick r:id="rId6"/>
            </p:cNvPr>
            <p:cNvPicPr>
              <a:picLocks noChangeAspect="1" noChangeArrowheads="1"/>
            </p:cNvPicPr>
            <p:nvPr/>
          </p:nvPicPr>
          <p:blipFill>
            <a:blip r:embed="rId7" cstate="email"/>
            <a:srcRect/>
            <a:stretch>
              <a:fillRect/>
            </a:stretch>
          </p:blipFill>
          <p:spPr bwMode="auto">
            <a:xfrm>
              <a:off x="4378" y="0"/>
              <a:ext cx="589"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533" name="Picture 13" descr="468slide24"/>
          <p:cNvPicPr>
            <a:picLocks noChangeAspect="1" noChangeArrowheads="1"/>
          </p:cNvPicPr>
          <p:nvPr/>
        </p:nvPicPr>
        <p:blipFill>
          <a:blip r:embed="rId8" cstate="email"/>
          <a:srcRect/>
          <a:stretch>
            <a:fillRect/>
          </a:stretch>
        </p:blipFill>
        <p:spPr bwMode="auto">
          <a:xfrm>
            <a:off x="0" y="6380163"/>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566533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linds(horizontal)">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3"/>
          <p:cNvSpPr>
            <a:spLocks noGrp="1" noChangeArrowheads="1"/>
          </p:cNvSpPr>
          <p:nvPr>
            <p:ph type="body" idx="4294967295"/>
          </p:nvPr>
        </p:nvSpPr>
        <p:spPr>
          <a:xfrm>
            <a:off x="0" y="914400"/>
            <a:ext cx="8458200" cy="4648200"/>
          </a:xfrm>
        </p:spPr>
        <p:txBody>
          <a:bodyPr/>
          <a:lstStyle/>
          <a:p>
            <a:pPr eaLnBrk="1" hangingPunct="1">
              <a:buFont typeface="Wingdings" panose="05000000000000000000" pitchFamily="2" charset="2"/>
              <a:buNone/>
            </a:pPr>
            <a:r>
              <a:rPr lang="en-US" altLang="zh-CN" b="1" dirty="0" smtClean="0">
                <a:solidFill>
                  <a:srgbClr val="000000"/>
                </a:solidFill>
              </a:rPr>
              <a:t>5. </a:t>
            </a:r>
            <a:r>
              <a:rPr lang="zh-CN" altLang="en-US" b="1" dirty="0" smtClean="0">
                <a:solidFill>
                  <a:srgbClr val="000000"/>
                </a:solidFill>
              </a:rPr>
              <a:t>世界格局多极化趋势将是长期、曲折的斗争过程，能够表明这一现象的事件是：</a:t>
            </a:r>
          </a:p>
          <a:p>
            <a:pPr eaLnBrk="1" hangingPunct="1">
              <a:buFont typeface="Wingdings" panose="05000000000000000000" pitchFamily="2" charset="2"/>
              <a:buNone/>
            </a:pPr>
            <a:r>
              <a:rPr lang="en-US" altLang="zh-CN" b="1" dirty="0" smtClean="0">
                <a:solidFill>
                  <a:srgbClr val="000000"/>
                </a:solidFill>
              </a:rPr>
              <a:t>A</a:t>
            </a:r>
            <a:r>
              <a:rPr lang="zh-CN" altLang="en-US" b="1" dirty="0" smtClean="0">
                <a:solidFill>
                  <a:srgbClr val="000000"/>
                </a:solidFill>
              </a:rPr>
              <a:t>．华盛顿体系的建立</a:t>
            </a:r>
            <a:r>
              <a:rPr lang="en-US" altLang="zh-CN" b="1" dirty="0" smtClean="0">
                <a:solidFill>
                  <a:srgbClr val="000000"/>
                </a:solidFill>
              </a:rPr>
              <a:t>   </a:t>
            </a:r>
          </a:p>
          <a:p>
            <a:pPr eaLnBrk="1" hangingPunct="1">
              <a:buFont typeface="Wingdings" panose="05000000000000000000" pitchFamily="2" charset="2"/>
              <a:buNone/>
            </a:pPr>
            <a:r>
              <a:rPr lang="en-US" altLang="zh-CN" b="1" dirty="0" smtClean="0">
                <a:solidFill>
                  <a:srgbClr val="000000"/>
                </a:solidFill>
              </a:rPr>
              <a:t>B</a:t>
            </a:r>
            <a:r>
              <a:rPr lang="zh-CN" altLang="en-US" b="1" dirty="0" smtClean="0">
                <a:solidFill>
                  <a:srgbClr val="000000"/>
                </a:solidFill>
              </a:rPr>
              <a:t>．华沙条约组织的成立 </a:t>
            </a:r>
            <a:r>
              <a:rPr lang="en-US" altLang="zh-CN" b="1" dirty="0" smtClean="0">
                <a:solidFill>
                  <a:srgbClr val="000000"/>
                </a:solidFill>
              </a:rPr>
              <a:t>  </a:t>
            </a:r>
          </a:p>
          <a:p>
            <a:pPr eaLnBrk="1" hangingPunct="1">
              <a:buFont typeface="Wingdings" panose="05000000000000000000" pitchFamily="2" charset="2"/>
              <a:buNone/>
            </a:pPr>
            <a:r>
              <a:rPr lang="en-US" altLang="zh-CN" b="1" dirty="0" smtClean="0">
                <a:solidFill>
                  <a:srgbClr val="000000"/>
                </a:solidFill>
              </a:rPr>
              <a:t>C</a:t>
            </a:r>
            <a:r>
              <a:rPr lang="zh-CN" altLang="en-US" b="1" dirty="0" smtClean="0">
                <a:solidFill>
                  <a:srgbClr val="000000"/>
                </a:solidFill>
              </a:rPr>
              <a:t>．欧洲共同体的成立</a:t>
            </a:r>
            <a:r>
              <a:rPr lang="en-US" altLang="zh-CN" b="1" dirty="0" smtClean="0">
                <a:solidFill>
                  <a:srgbClr val="000000"/>
                </a:solidFill>
              </a:rPr>
              <a:t>  </a:t>
            </a:r>
          </a:p>
          <a:p>
            <a:pPr eaLnBrk="1" hangingPunct="1">
              <a:buFont typeface="Wingdings" panose="05000000000000000000" pitchFamily="2" charset="2"/>
              <a:buNone/>
            </a:pPr>
            <a:r>
              <a:rPr lang="en-US" altLang="zh-CN" b="1" dirty="0" smtClean="0">
                <a:solidFill>
                  <a:srgbClr val="000000"/>
                </a:solidFill>
              </a:rPr>
              <a:t>D</a:t>
            </a:r>
            <a:r>
              <a:rPr lang="zh-CN" altLang="en-US" b="1" dirty="0" smtClean="0">
                <a:solidFill>
                  <a:srgbClr val="000000"/>
                </a:solidFill>
              </a:rPr>
              <a:t>．科索沃战争</a:t>
            </a:r>
          </a:p>
        </p:txBody>
      </p:sp>
      <p:sp>
        <p:nvSpPr>
          <p:cNvPr id="29699" name="Text Box 7"/>
          <p:cNvSpPr txBox="1">
            <a:spLocks noChangeArrowheads="1"/>
          </p:cNvSpPr>
          <p:nvPr/>
        </p:nvSpPr>
        <p:spPr bwMode="auto">
          <a:xfrm>
            <a:off x="7010400" y="1371600"/>
            <a:ext cx="735013"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6000" b="1">
                <a:solidFill>
                  <a:srgbClr val="FF0000"/>
                </a:solidFill>
              </a:rPr>
              <a:t>D</a:t>
            </a:r>
          </a:p>
        </p:txBody>
      </p:sp>
      <p:grpSp>
        <p:nvGrpSpPr>
          <p:cNvPr id="23556" name="Group 37"/>
          <p:cNvGrpSpPr/>
          <p:nvPr/>
        </p:nvGrpSpPr>
        <p:grpSpPr bwMode="auto">
          <a:xfrm>
            <a:off x="0" y="0"/>
            <a:ext cx="9144000" cy="736600"/>
            <a:chOff x="0" y="0"/>
            <a:chExt cx="5760" cy="464"/>
          </a:xfrm>
        </p:grpSpPr>
        <p:sp>
          <p:nvSpPr>
            <p:cNvPr id="23558" name="Rectangle 5"/>
            <p:cNvSpPr>
              <a:spLocks noChangeArrowheads="1"/>
            </p:cNvSpPr>
            <p:nvPr/>
          </p:nvSpPr>
          <p:spPr bwMode="auto">
            <a:xfrm>
              <a:off x="0" y="418"/>
              <a:ext cx="5760" cy="46"/>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3559" name="Rectangle 6"/>
            <p:cNvSpPr>
              <a:spLocks noChangeArrowheads="1"/>
            </p:cNvSpPr>
            <p:nvPr/>
          </p:nvSpPr>
          <p:spPr bwMode="auto">
            <a:xfrm>
              <a:off x="0" y="0"/>
              <a:ext cx="5760" cy="4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3560" name="WordArt 9"/>
            <p:cNvSpPr>
              <a:spLocks noChangeArrowheads="1" noChangeShapeType="1" noTextEdit="1"/>
            </p:cNvSpPr>
            <p:nvPr/>
          </p:nvSpPr>
          <p:spPr bwMode="auto">
            <a:xfrm>
              <a:off x="1836" y="104"/>
              <a:ext cx="2359" cy="242"/>
            </a:xfrm>
            <a:prstGeom prst="rect">
              <a:avLst/>
            </a:prstGeom>
          </p:spPr>
          <p:txBody>
            <a:bodyPr wrap="none" fromWordArt="1">
              <a:prstTxWarp prst="textPlain">
                <a:avLst>
                  <a:gd name="adj" fmla="val 50000"/>
                </a:avLst>
              </a:prstTxWarp>
            </a:bodyPr>
            <a:lstStyle/>
            <a:p>
              <a:pPr algn="ctr"/>
              <a:r>
                <a:rPr lang="zh-CN" altLang="en-US" sz="3600" kern="10">
                  <a:ln w="12700">
                    <a:solidFill>
                      <a:srgbClr val="800000"/>
                    </a:solidFill>
                    <a:round/>
                  </a:ln>
                  <a:solidFill>
                    <a:schemeClr val="bg1"/>
                  </a:solidFill>
                  <a:latin typeface="宋体" panose="02010600030101010101" pitchFamily="2" charset="-122"/>
                  <a:ea typeface="宋体" panose="02010600030101010101" pitchFamily="2" charset="-122"/>
                </a:rPr>
                <a:t>世界政治格局多极化趋势</a:t>
              </a:r>
            </a:p>
          </p:txBody>
        </p:sp>
        <p:pic>
          <p:nvPicPr>
            <p:cNvPr id="23561" name="Picture 26" descr="2779025_915933"/>
            <p:cNvPicPr>
              <a:picLocks noChangeAspect="1" noChangeArrowheads="1"/>
            </p:cNvPicPr>
            <p:nvPr/>
          </p:nvPicPr>
          <p:blipFill>
            <a:blip r:embed="rId2" cstate="email"/>
            <a:srcRect/>
            <a:stretch>
              <a:fillRect/>
            </a:stretch>
          </p:blipFill>
          <p:spPr bwMode="auto">
            <a:xfrm>
              <a:off x="657" y="0"/>
              <a:ext cx="1044"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2" name="Picture 32" descr="4771580844c71c5ef2a92">
              <a:hlinkClick r:id="rId3"/>
            </p:cNvPr>
            <p:cNvPicPr>
              <a:picLocks noChangeAspect="1" noChangeArrowheads="1"/>
            </p:cNvPicPr>
            <p:nvPr/>
          </p:nvPicPr>
          <p:blipFill>
            <a:blip r:embed="rId4" cstate="email">
              <a:clrChange>
                <a:clrFrom>
                  <a:srgbClr val="1A0E0E"/>
                </a:clrFrom>
                <a:clrTo>
                  <a:srgbClr val="1A0E0E">
                    <a:alpha val="0"/>
                  </a:srgbClr>
                </a:clrTo>
              </a:clrChange>
            </a:blip>
            <a:srcRect/>
            <a:stretch>
              <a:fillRect/>
            </a:stretch>
          </p:blipFill>
          <p:spPr bwMode="auto">
            <a:xfrm>
              <a:off x="0" y="0"/>
              <a:ext cx="372"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3" name="Picture 34" descr="xin_520604120747265199427"/>
            <p:cNvPicPr>
              <a:picLocks noChangeAspect="1" noChangeArrowheads="1"/>
            </p:cNvPicPr>
            <p:nvPr/>
          </p:nvPicPr>
          <p:blipFill>
            <a:blip r:embed="rId5" cstate="email"/>
            <a:srcRect/>
            <a:stretch>
              <a:fillRect/>
            </a:stretch>
          </p:blipFill>
          <p:spPr bwMode="auto">
            <a:xfrm>
              <a:off x="5148" y="0"/>
              <a:ext cx="466" cy="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Picture 36" descr="m">
              <a:hlinkClick r:id="rId6"/>
            </p:cNvPr>
            <p:cNvPicPr>
              <a:picLocks noChangeAspect="1" noChangeArrowheads="1"/>
            </p:cNvPicPr>
            <p:nvPr/>
          </p:nvPicPr>
          <p:blipFill>
            <a:blip r:embed="rId7" cstate="email"/>
            <a:srcRect/>
            <a:stretch>
              <a:fillRect/>
            </a:stretch>
          </p:blipFill>
          <p:spPr bwMode="auto">
            <a:xfrm>
              <a:off x="4378" y="0"/>
              <a:ext cx="589"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557" name="Picture 13" descr="468slide24"/>
          <p:cNvPicPr>
            <a:picLocks noChangeAspect="1" noChangeArrowheads="1"/>
          </p:cNvPicPr>
          <p:nvPr/>
        </p:nvPicPr>
        <p:blipFill>
          <a:blip r:embed="rId8" cstate="email"/>
          <a:srcRect/>
          <a:stretch>
            <a:fillRect/>
          </a:stretch>
        </p:blipFill>
        <p:spPr bwMode="auto">
          <a:xfrm>
            <a:off x="0" y="6380163"/>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441363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linds(horizontal)">
                                      <p:cBhvr>
                                        <p:cTn id="7" dur="5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Text Box 7"/>
          <p:cNvSpPr txBox="1">
            <a:spLocks noChangeArrowheads="1"/>
          </p:cNvSpPr>
          <p:nvPr/>
        </p:nvSpPr>
        <p:spPr bwMode="auto">
          <a:xfrm>
            <a:off x="5940425" y="3716338"/>
            <a:ext cx="7413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6000" b="1">
                <a:solidFill>
                  <a:srgbClr val="FF0000"/>
                </a:solidFill>
              </a:rPr>
              <a:t>A</a:t>
            </a:r>
          </a:p>
        </p:txBody>
      </p:sp>
      <p:grpSp>
        <p:nvGrpSpPr>
          <p:cNvPr id="24579" name="Group 37"/>
          <p:cNvGrpSpPr/>
          <p:nvPr/>
        </p:nvGrpSpPr>
        <p:grpSpPr bwMode="auto">
          <a:xfrm>
            <a:off x="0" y="0"/>
            <a:ext cx="9144000" cy="736600"/>
            <a:chOff x="0" y="0"/>
            <a:chExt cx="5760" cy="464"/>
          </a:xfrm>
        </p:grpSpPr>
        <p:sp>
          <p:nvSpPr>
            <p:cNvPr id="24582" name="Rectangle 5"/>
            <p:cNvSpPr>
              <a:spLocks noChangeArrowheads="1"/>
            </p:cNvSpPr>
            <p:nvPr/>
          </p:nvSpPr>
          <p:spPr bwMode="auto">
            <a:xfrm>
              <a:off x="0" y="418"/>
              <a:ext cx="5760" cy="46"/>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4583" name="Rectangle 6"/>
            <p:cNvSpPr>
              <a:spLocks noChangeArrowheads="1"/>
            </p:cNvSpPr>
            <p:nvPr/>
          </p:nvSpPr>
          <p:spPr bwMode="auto">
            <a:xfrm>
              <a:off x="0" y="0"/>
              <a:ext cx="5760" cy="43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24584" name="WordArt 9"/>
            <p:cNvSpPr>
              <a:spLocks noChangeArrowheads="1" noChangeShapeType="1" noTextEdit="1"/>
            </p:cNvSpPr>
            <p:nvPr/>
          </p:nvSpPr>
          <p:spPr bwMode="auto">
            <a:xfrm>
              <a:off x="1836" y="104"/>
              <a:ext cx="2359" cy="242"/>
            </a:xfrm>
            <a:prstGeom prst="rect">
              <a:avLst/>
            </a:prstGeom>
          </p:spPr>
          <p:txBody>
            <a:bodyPr wrap="none" fromWordArt="1">
              <a:prstTxWarp prst="textPlain">
                <a:avLst>
                  <a:gd name="adj" fmla="val 50000"/>
                </a:avLst>
              </a:prstTxWarp>
            </a:bodyPr>
            <a:lstStyle/>
            <a:p>
              <a:pPr algn="ctr"/>
              <a:r>
                <a:rPr lang="zh-CN" altLang="en-US" sz="3600" kern="10">
                  <a:ln w="12700">
                    <a:solidFill>
                      <a:srgbClr val="800000"/>
                    </a:solidFill>
                    <a:round/>
                  </a:ln>
                  <a:solidFill>
                    <a:schemeClr val="bg1"/>
                  </a:solidFill>
                  <a:latin typeface="宋体" panose="02010600030101010101" pitchFamily="2" charset="-122"/>
                  <a:ea typeface="宋体" panose="02010600030101010101" pitchFamily="2" charset="-122"/>
                </a:rPr>
                <a:t>世界政治格局多极化趋势</a:t>
              </a:r>
            </a:p>
          </p:txBody>
        </p:sp>
        <p:pic>
          <p:nvPicPr>
            <p:cNvPr id="24585" name="Picture 26" descr="2779025_915933"/>
            <p:cNvPicPr>
              <a:picLocks noChangeAspect="1" noChangeArrowheads="1"/>
            </p:cNvPicPr>
            <p:nvPr/>
          </p:nvPicPr>
          <p:blipFill>
            <a:blip r:embed="rId2" cstate="email"/>
            <a:srcRect/>
            <a:stretch>
              <a:fillRect/>
            </a:stretch>
          </p:blipFill>
          <p:spPr bwMode="auto">
            <a:xfrm>
              <a:off x="657" y="0"/>
              <a:ext cx="1044" cy="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32" descr="4771580844c71c5ef2a92">
              <a:hlinkClick r:id="rId3"/>
            </p:cNvPr>
            <p:cNvPicPr>
              <a:picLocks noChangeAspect="1" noChangeArrowheads="1"/>
            </p:cNvPicPr>
            <p:nvPr/>
          </p:nvPicPr>
          <p:blipFill>
            <a:blip r:embed="rId4" cstate="email">
              <a:clrChange>
                <a:clrFrom>
                  <a:srgbClr val="1A0E0E"/>
                </a:clrFrom>
                <a:clrTo>
                  <a:srgbClr val="1A0E0E">
                    <a:alpha val="0"/>
                  </a:srgbClr>
                </a:clrTo>
              </a:clrChange>
            </a:blip>
            <a:srcRect/>
            <a:stretch>
              <a:fillRect/>
            </a:stretch>
          </p:blipFill>
          <p:spPr bwMode="auto">
            <a:xfrm>
              <a:off x="0" y="0"/>
              <a:ext cx="372"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34" descr="xin_520604120747265199427"/>
            <p:cNvPicPr>
              <a:picLocks noChangeAspect="1" noChangeArrowheads="1"/>
            </p:cNvPicPr>
            <p:nvPr/>
          </p:nvPicPr>
          <p:blipFill>
            <a:blip r:embed="rId5" cstate="email"/>
            <a:srcRect/>
            <a:stretch>
              <a:fillRect/>
            </a:stretch>
          </p:blipFill>
          <p:spPr bwMode="auto">
            <a:xfrm>
              <a:off x="5148" y="0"/>
              <a:ext cx="466" cy="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36" descr="m">
              <a:hlinkClick r:id="rId6"/>
            </p:cNvPr>
            <p:cNvPicPr>
              <a:picLocks noChangeAspect="1" noChangeArrowheads="1"/>
            </p:cNvPicPr>
            <p:nvPr/>
          </p:nvPicPr>
          <p:blipFill>
            <a:blip r:embed="rId7" cstate="email"/>
            <a:srcRect/>
            <a:stretch>
              <a:fillRect/>
            </a:stretch>
          </p:blipFill>
          <p:spPr bwMode="auto">
            <a:xfrm>
              <a:off x="4378" y="0"/>
              <a:ext cx="589"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580" name="Picture 13" descr="468slide24"/>
          <p:cNvPicPr>
            <a:picLocks noChangeAspect="1" noChangeArrowheads="1"/>
          </p:cNvPicPr>
          <p:nvPr/>
        </p:nvPicPr>
        <p:blipFill>
          <a:blip r:embed="rId8" cstate="email"/>
          <a:srcRect/>
          <a:stretch>
            <a:fillRect/>
          </a:stretch>
        </p:blipFill>
        <p:spPr bwMode="auto">
          <a:xfrm>
            <a:off x="0" y="6380163"/>
            <a:ext cx="91440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2"/>
          <p:cNvSpPr>
            <a:spLocks noChangeArrowheads="1"/>
          </p:cNvSpPr>
          <p:nvPr/>
        </p:nvSpPr>
        <p:spPr bwMode="auto">
          <a:xfrm>
            <a:off x="0" y="914400"/>
            <a:ext cx="863282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altLang="zh-CN" sz="3200" b="1">
                <a:solidFill>
                  <a:srgbClr val="000000"/>
                </a:solidFill>
              </a:rPr>
              <a:t>6</a:t>
            </a:r>
            <a:r>
              <a:rPr lang="zh-CN" altLang="en-US" sz="3200" b="1">
                <a:solidFill>
                  <a:srgbClr val="000000"/>
                </a:solidFill>
              </a:rPr>
              <a:t>．不同历史时期形成不同历史话语：下列语汇出现的先后顺序是：</a:t>
            </a:r>
            <a:r>
              <a:rPr lang="en-US" altLang="zh-CN" sz="3200" b="1">
                <a:solidFill>
                  <a:srgbClr val="000000"/>
                </a:solidFill>
              </a:rPr>
              <a:t> </a:t>
            </a:r>
            <a:br>
              <a:rPr lang="en-US" altLang="zh-CN" sz="3200" b="1">
                <a:solidFill>
                  <a:srgbClr val="000000"/>
                </a:solidFill>
              </a:rPr>
            </a:br>
            <a:r>
              <a:rPr lang="en-US" altLang="zh-CN" sz="3200" b="1">
                <a:solidFill>
                  <a:srgbClr val="000000"/>
                </a:solidFill>
              </a:rPr>
              <a:t>①</a:t>
            </a:r>
            <a:r>
              <a:rPr lang="zh-CN" altLang="en-US" sz="3200" b="1">
                <a:solidFill>
                  <a:srgbClr val="000000"/>
                </a:solidFill>
              </a:rPr>
              <a:t>冷战　　       </a:t>
            </a:r>
            <a:r>
              <a:rPr lang="en-US" altLang="zh-CN" sz="3200" b="1">
                <a:solidFill>
                  <a:srgbClr val="000000"/>
                </a:solidFill>
              </a:rPr>
              <a:t>②</a:t>
            </a:r>
            <a:r>
              <a:rPr lang="zh-CN" altLang="en-US" sz="3200" b="1">
                <a:solidFill>
                  <a:srgbClr val="000000"/>
                </a:solidFill>
              </a:rPr>
              <a:t>美苏争霸　　</a:t>
            </a:r>
            <a:br>
              <a:rPr lang="zh-CN" altLang="en-US" sz="3200" b="1">
                <a:solidFill>
                  <a:srgbClr val="000000"/>
                </a:solidFill>
              </a:rPr>
            </a:br>
            <a:r>
              <a:rPr lang="en-US" altLang="zh-CN" sz="3200" b="1">
                <a:solidFill>
                  <a:srgbClr val="000000"/>
                </a:solidFill>
              </a:rPr>
              <a:t>③</a:t>
            </a:r>
            <a:r>
              <a:rPr lang="zh-CN" altLang="en-US" sz="3200" b="1">
                <a:solidFill>
                  <a:srgbClr val="000000"/>
                </a:solidFill>
              </a:rPr>
              <a:t>一超多强　　</a:t>
            </a:r>
            <a:r>
              <a:rPr lang="en-US" altLang="zh-CN" sz="3200" b="1">
                <a:solidFill>
                  <a:srgbClr val="000000"/>
                </a:solidFill>
              </a:rPr>
              <a:t>④</a:t>
            </a:r>
            <a:r>
              <a:rPr lang="zh-CN" altLang="en-US" sz="3200" b="1">
                <a:solidFill>
                  <a:srgbClr val="000000"/>
                </a:solidFill>
              </a:rPr>
              <a:t>东欧剧变</a:t>
            </a:r>
            <a:br>
              <a:rPr lang="zh-CN" altLang="en-US" sz="3200" b="1">
                <a:solidFill>
                  <a:srgbClr val="000000"/>
                </a:solidFill>
              </a:rPr>
            </a:br>
            <a:r>
              <a:rPr lang="en-US" altLang="zh-CN" sz="3200" b="1">
                <a:solidFill>
                  <a:srgbClr val="000000"/>
                </a:solidFill>
              </a:rPr>
              <a:t>A</a:t>
            </a:r>
            <a:r>
              <a:rPr lang="zh-CN" altLang="en-US" sz="3200" b="1">
                <a:solidFill>
                  <a:srgbClr val="000000"/>
                </a:solidFill>
              </a:rPr>
              <a:t>．</a:t>
            </a:r>
            <a:r>
              <a:rPr lang="en-US" altLang="zh-CN" sz="3200" b="1">
                <a:solidFill>
                  <a:srgbClr val="000000"/>
                </a:solidFill>
              </a:rPr>
              <a:t>①②④③          </a:t>
            </a:r>
            <a:br>
              <a:rPr lang="en-US" altLang="zh-CN" sz="3200" b="1">
                <a:solidFill>
                  <a:srgbClr val="000000"/>
                </a:solidFill>
              </a:rPr>
            </a:br>
            <a:r>
              <a:rPr lang="en-US" altLang="zh-CN" sz="3200" b="1">
                <a:solidFill>
                  <a:srgbClr val="000000"/>
                </a:solidFill>
              </a:rPr>
              <a:t>B</a:t>
            </a:r>
            <a:r>
              <a:rPr lang="zh-CN" altLang="en-US" sz="3200" b="1">
                <a:solidFill>
                  <a:srgbClr val="000000"/>
                </a:solidFill>
              </a:rPr>
              <a:t>．</a:t>
            </a:r>
            <a:r>
              <a:rPr lang="en-US" altLang="zh-CN" sz="3200" b="1">
                <a:solidFill>
                  <a:srgbClr val="000000"/>
                </a:solidFill>
              </a:rPr>
              <a:t>②①③④  </a:t>
            </a:r>
            <a:br>
              <a:rPr lang="en-US" altLang="zh-CN" sz="3200" b="1">
                <a:solidFill>
                  <a:srgbClr val="000000"/>
                </a:solidFill>
              </a:rPr>
            </a:br>
            <a:r>
              <a:rPr lang="en-US" altLang="zh-CN" sz="3200" b="1">
                <a:solidFill>
                  <a:srgbClr val="000000"/>
                </a:solidFill>
              </a:rPr>
              <a:t>C</a:t>
            </a:r>
            <a:r>
              <a:rPr lang="zh-CN" altLang="en-US" sz="3200" b="1">
                <a:solidFill>
                  <a:srgbClr val="000000"/>
                </a:solidFill>
              </a:rPr>
              <a:t>．</a:t>
            </a:r>
            <a:r>
              <a:rPr lang="en-US" altLang="zh-CN" sz="3200" b="1">
                <a:solidFill>
                  <a:srgbClr val="000000"/>
                </a:solidFill>
              </a:rPr>
              <a:t>①③②④   </a:t>
            </a:r>
            <a:br>
              <a:rPr lang="en-US" altLang="zh-CN" sz="3200" b="1">
                <a:solidFill>
                  <a:srgbClr val="000000"/>
                </a:solidFill>
              </a:rPr>
            </a:br>
            <a:r>
              <a:rPr lang="en-US" altLang="zh-CN" sz="3200" b="1">
                <a:solidFill>
                  <a:srgbClr val="000000"/>
                </a:solidFill>
              </a:rPr>
              <a:t>D</a:t>
            </a:r>
            <a:r>
              <a:rPr lang="zh-CN" altLang="en-US" sz="3200" b="1">
                <a:solidFill>
                  <a:srgbClr val="000000"/>
                </a:solidFill>
              </a:rPr>
              <a:t>．</a:t>
            </a:r>
            <a:r>
              <a:rPr lang="en-US" altLang="zh-CN" sz="3200" b="1">
                <a:solidFill>
                  <a:srgbClr val="000000"/>
                </a:solidFill>
              </a:rPr>
              <a:t>②①④③</a:t>
            </a:r>
          </a:p>
        </p:txBody>
      </p:sp>
    </p:spTree>
    <p:extLst>
      <p:ext uri="{BB962C8B-B14F-4D97-AF65-F5344CB8AC3E}">
        <p14:creationId xmlns:p14="http://schemas.microsoft.com/office/powerpoint/2010/main" val="3922925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linds(horizontal)">
                                      <p:cBhvr>
                                        <p:cTn id="7"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矩形 31745"/>
          <p:cNvSpPr>
            <a:spLocks noChangeArrowheads="1"/>
          </p:cNvSpPr>
          <p:nvPr/>
        </p:nvSpPr>
        <p:spPr bwMode="auto">
          <a:xfrm>
            <a:off x="179388" y="487363"/>
            <a:ext cx="6940550" cy="393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tabLst>
                <a:tab pos="400050" algn="l"/>
              </a:tabLst>
            </a:pPr>
            <a:r>
              <a:rPr lang="zh-CN" altLang="en-US" sz="2800" b="1">
                <a:ea typeface="楷体_GB2312" pitchFamily="49" charset="-122"/>
              </a:rPr>
              <a:t>读右图回答：</a:t>
            </a:r>
          </a:p>
          <a:p>
            <a:pPr>
              <a:tabLst>
                <a:tab pos="400050" algn="l"/>
              </a:tabLst>
            </a:pPr>
            <a:r>
              <a:rPr lang="en-US" altLang="zh-CN" sz="2800" b="1">
                <a:ea typeface="楷体_GB2312" pitchFamily="49" charset="-122"/>
              </a:rPr>
              <a:t>①</a:t>
            </a:r>
            <a:r>
              <a:rPr lang="zh-CN" altLang="en-US" sz="2800" b="1">
                <a:ea typeface="楷体_GB2312" pitchFamily="49" charset="-122"/>
              </a:rPr>
              <a:t>漫画反映了美国哪两种身份？　</a:t>
            </a:r>
          </a:p>
          <a:p>
            <a:pPr>
              <a:tabLst>
                <a:tab pos="400050" algn="l"/>
              </a:tabLst>
            </a:pPr>
            <a:endParaRPr lang="zh-CN" altLang="en-US" sz="2800" b="1">
              <a:ea typeface="楷体_GB2312" pitchFamily="49" charset="-122"/>
            </a:endParaRPr>
          </a:p>
          <a:p>
            <a:pPr>
              <a:tabLst>
                <a:tab pos="400050" algn="l"/>
              </a:tabLst>
            </a:pPr>
            <a:r>
              <a:rPr lang="zh-CN" altLang="en-US" sz="2800" b="1">
                <a:ea typeface="楷体_GB2312" pitchFamily="49" charset="-122"/>
              </a:rPr>
              <a:t>　　　　</a:t>
            </a:r>
          </a:p>
          <a:p>
            <a:pPr>
              <a:tabLst>
                <a:tab pos="400050" algn="l"/>
              </a:tabLst>
            </a:pPr>
            <a:r>
              <a:rPr lang="en-US" altLang="zh-CN" sz="2800" b="1">
                <a:ea typeface="楷体_GB2312" pitchFamily="49" charset="-122"/>
              </a:rPr>
              <a:t>②</a:t>
            </a:r>
            <a:r>
              <a:rPr lang="zh-CN" altLang="en-US" sz="2800" b="1">
                <a:ea typeface="楷体_GB2312" pitchFamily="49" charset="-122"/>
              </a:rPr>
              <a:t>漫画讽刺了什么？</a:t>
            </a:r>
          </a:p>
          <a:p>
            <a:pPr>
              <a:tabLst>
                <a:tab pos="400050" algn="l"/>
              </a:tabLst>
            </a:pPr>
            <a:endParaRPr lang="zh-CN" altLang="en-US" sz="2800" b="1">
              <a:ea typeface="楷体_GB2312" pitchFamily="49" charset="-122"/>
            </a:endParaRPr>
          </a:p>
          <a:p>
            <a:pPr>
              <a:tabLst>
                <a:tab pos="400050" algn="l"/>
              </a:tabLst>
            </a:pPr>
            <a:endParaRPr lang="zh-CN" altLang="en-US" sz="2800" b="1">
              <a:ea typeface="楷体_GB2312" pitchFamily="49" charset="-122"/>
            </a:endParaRPr>
          </a:p>
          <a:p>
            <a:pPr>
              <a:tabLst>
                <a:tab pos="400050" algn="l"/>
              </a:tabLst>
            </a:pPr>
            <a:r>
              <a:rPr lang="en-US" altLang="zh-CN" sz="2800" b="1">
                <a:ea typeface="楷体_GB2312" pitchFamily="49" charset="-122"/>
              </a:rPr>
              <a:t>③</a:t>
            </a:r>
            <a:r>
              <a:rPr lang="zh-CN" altLang="en-US" sz="2800" b="1">
                <a:ea typeface="楷体_GB2312" pitchFamily="49" charset="-122"/>
              </a:rPr>
              <a:t>举例说明美国在现实中扮演的这种角色。</a:t>
            </a:r>
          </a:p>
          <a:p>
            <a:pPr eaLnBrk="0" hangingPunct="0">
              <a:tabLst>
                <a:tab pos="400050" algn="l"/>
              </a:tabLst>
            </a:pPr>
            <a:endParaRPr lang="zh-CN" altLang="en-US" sz="2800" b="1">
              <a:ea typeface="楷体_GB2312" pitchFamily="49" charset="-122"/>
            </a:endParaRPr>
          </a:p>
        </p:txBody>
      </p:sp>
      <p:pic>
        <p:nvPicPr>
          <p:cNvPr id="25603" name="图片 31746" descr="美国：两副面孔"/>
          <p:cNvPicPr>
            <a:picLocks noChangeAspect="1" noChangeArrowheads="1"/>
          </p:cNvPicPr>
          <p:nvPr/>
        </p:nvPicPr>
        <p:blipFill>
          <a:blip r:embed="rId2"/>
          <a:srcRect/>
          <a:stretch>
            <a:fillRect/>
          </a:stretch>
        </p:blipFill>
        <p:spPr bwMode="auto">
          <a:xfrm>
            <a:off x="6629400" y="0"/>
            <a:ext cx="2514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矩形 31747"/>
          <p:cNvSpPr>
            <a:spLocks noChangeArrowheads="1"/>
          </p:cNvSpPr>
          <p:nvPr/>
        </p:nvSpPr>
        <p:spPr bwMode="auto">
          <a:xfrm>
            <a:off x="838200" y="1471613"/>
            <a:ext cx="37401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FF0000"/>
                </a:solidFill>
                <a:latin typeface="楷体_GB2312" pitchFamily="49" charset="-122"/>
                <a:ea typeface="楷体_GB2312" pitchFamily="49" charset="-122"/>
              </a:rPr>
              <a:t>人权卫士 </a:t>
            </a:r>
            <a:r>
              <a:rPr lang="en-US" altLang="zh-CN" sz="2800" b="1">
                <a:solidFill>
                  <a:srgbClr val="FF0000"/>
                </a:solidFill>
                <a:latin typeface="楷体_GB2312" pitchFamily="49" charset="-122"/>
                <a:ea typeface="楷体_GB2312" pitchFamily="49" charset="-122"/>
              </a:rPr>
              <a:t>? </a:t>
            </a:r>
            <a:r>
              <a:rPr lang="zh-CN" altLang="en-US" sz="2800" b="1">
                <a:solidFill>
                  <a:srgbClr val="FF0000"/>
                </a:solidFill>
                <a:latin typeface="楷体_GB2312" pitchFamily="49" charset="-122"/>
                <a:ea typeface="楷体_GB2312" pitchFamily="49" charset="-122"/>
              </a:rPr>
              <a:t>霸权主义</a:t>
            </a:r>
            <a:r>
              <a:rPr lang="en-US" altLang="zh-CN" sz="2800" b="1">
                <a:solidFill>
                  <a:srgbClr val="FF0000"/>
                </a:solidFill>
                <a:latin typeface="楷体_GB2312" pitchFamily="49" charset="-122"/>
                <a:ea typeface="楷体_GB2312" pitchFamily="49" charset="-122"/>
              </a:rPr>
              <a:t>!</a:t>
            </a:r>
          </a:p>
        </p:txBody>
      </p:sp>
      <p:sp>
        <p:nvSpPr>
          <p:cNvPr id="31749" name="矩形 31748"/>
          <p:cNvSpPr>
            <a:spLocks noChangeArrowheads="1"/>
          </p:cNvSpPr>
          <p:nvPr/>
        </p:nvSpPr>
        <p:spPr bwMode="auto">
          <a:xfrm>
            <a:off x="609600" y="2728913"/>
            <a:ext cx="51625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FF0000"/>
                </a:solidFill>
                <a:latin typeface="楷体_GB2312" pitchFamily="49" charset="-122"/>
                <a:ea typeface="楷体_GB2312" pitchFamily="49" charset="-122"/>
              </a:rPr>
              <a:t>打着人权的幌子干着霸权的勾当</a:t>
            </a:r>
          </a:p>
        </p:txBody>
      </p:sp>
      <p:sp>
        <p:nvSpPr>
          <p:cNvPr id="31750" name="矩形 31749"/>
          <p:cNvSpPr>
            <a:spLocks noChangeArrowheads="1"/>
          </p:cNvSpPr>
          <p:nvPr/>
        </p:nvSpPr>
        <p:spPr bwMode="auto">
          <a:xfrm>
            <a:off x="381000" y="4057650"/>
            <a:ext cx="48387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solidFill>
                  <a:srgbClr val="FF0000"/>
                </a:solidFill>
                <a:latin typeface="楷体_GB2312" pitchFamily="49" charset="-122"/>
                <a:ea typeface="楷体_GB2312" pitchFamily="49" charset="-122"/>
              </a:rPr>
              <a:t>科索沃战争    伊拉克战争</a:t>
            </a:r>
          </a:p>
        </p:txBody>
      </p:sp>
    </p:spTree>
    <p:extLst>
      <p:ext uri="{BB962C8B-B14F-4D97-AF65-F5344CB8AC3E}">
        <p14:creationId xmlns:p14="http://schemas.microsoft.com/office/powerpoint/2010/main" val="240183780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blinds(horizontal)">
                                      <p:cBhvr>
                                        <p:cTn id="7" dur="500"/>
                                        <p:tgtEl>
                                          <p:spTgt spid="3174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49"/>
                                        </p:tgtEl>
                                        <p:attrNameLst>
                                          <p:attrName>style.visibility</p:attrName>
                                        </p:attrNameLst>
                                      </p:cBhvr>
                                      <p:to>
                                        <p:strVal val="visible"/>
                                      </p:to>
                                    </p:set>
                                    <p:animEffect transition="in" filter="blinds(horizontal)">
                                      <p:cBhvr>
                                        <p:cTn id="12" dur="500"/>
                                        <p:tgtEl>
                                          <p:spTgt spid="3174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750"/>
                                        </p:tgtEl>
                                        <p:attrNameLst>
                                          <p:attrName>style.visibility</p:attrName>
                                        </p:attrNameLst>
                                      </p:cBhvr>
                                      <p:to>
                                        <p:strVal val="visible"/>
                                      </p:to>
                                    </p:set>
                                    <p:animEffect transition="in" filter="blinds(horizontal)">
                                      <p:cBhvr>
                                        <p:cTn id="17" dur="5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P spid="31749" grpId="0"/>
      <p:bldP spid="31750" grpId="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文本框 34818"/>
          <p:cNvSpPr txBox="1">
            <a:spLocks noChangeArrowheads="1"/>
          </p:cNvSpPr>
          <p:nvPr/>
        </p:nvSpPr>
        <p:spPr bwMode="auto">
          <a:xfrm>
            <a:off x="107504" y="1600200"/>
            <a:ext cx="8915400"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6000" b="1" dirty="0" smtClean="0">
                <a:solidFill>
                  <a:srgbClr val="FF0000"/>
                </a:solidFill>
                <a:latin typeface="Times New Roman" panose="02020603050405020304" pitchFamily="18" charset="0"/>
                <a:ea typeface="黑体" panose="02010609060101010101" pitchFamily="49" charset="-122"/>
              </a:rPr>
              <a:t>维</a:t>
            </a:r>
            <a:r>
              <a:rPr lang="zh-CN" altLang="en-US" sz="6000" b="1" dirty="0">
                <a:solidFill>
                  <a:srgbClr val="FF0000"/>
                </a:solidFill>
                <a:latin typeface="Times New Roman" panose="02020603050405020304" pitchFamily="18" charset="0"/>
                <a:ea typeface="黑体" panose="02010609060101010101" pitchFamily="49" charset="-122"/>
              </a:rPr>
              <a:t>护世界和</a:t>
            </a:r>
            <a:r>
              <a:rPr lang="zh-CN" altLang="en-US" sz="6000" b="1" dirty="0" smtClean="0">
                <a:solidFill>
                  <a:srgbClr val="FF0000"/>
                </a:solidFill>
                <a:latin typeface="Times New Roman" panose="02020603050405020304" pitchFamily="18" charset="0"/>
                <a:ea typeface="黑体" panose="02010609060101010101" pitchFamily="49" charset="-122"/>
              </a:rPr>
              <a:t>平 </a:t>
            </a:r>
            <a:endParaRPr lang="zh-CN" altLang="en-US" sz="6000" b="1" dirty="0">
              <a:solidFill>
                <a:srgbClr val="FF0000"/>
              </a:solidFill>
              <a:latin typeface="Times New Roman" panose="02020603050405020304" pitchFamily="18" charset="0"/>
              <a:ea typeface="黑体" panose="02010609060101010101" pitchFamily="49" charset="-122"/>
            </a:endParaRPr>
          </a:p>
          <a:p>
            <a:pPr eaLnBrk="1" hangingPunct="1">
              <a:spcBef>
                <a:spcPct val="50000"/>
              </a:spcBef>
            </a:pPr>
            <a:r>
              <a:rPr lang="zh-CN" altLang="en-US" sz="6000" b="1" dirty="0">
                <a:solidFill>
                  <a:srgbClr val="FF0000"/>
                </a:solidFill>
                <a:latin typeface="Times New Roman" panose="02020603050405020304" pitchFamily="18" charset="0"/>
                <a:ea typeface="黑体" panose="02010609060101010101" pitchFamily="49" charset="-122"/>
              </a:rPr>
              <a:t>反对霸权主义和强权政治</a:t>
            </a:r>
          </a:p>
        </p:txBody>
      </p:sp>
      <p:sp>
        <p:nvSpPr>
          <p:cNvPr id="26628" name="矩形 34819"/>
          <p:cNvSpPr>
            <a:spLocks noChangeArrowheads="1"/>
          </p:cNvSpPr>
          <p:nvPr/>
        </p:nvSpPr>
        <p:spPr bwMode="auto">
          <a:xfrm>
            <a:off x="1042988" y="114300"/>
            <a:ext cx="174053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lvl="1">
              <a:tabLst>
                <a:tab pos="266700" algn="l"/>
              </a:tabLst>
            </a:pPr>
            <a:endParaRPr lang="zh-CN" altLang="en-US" sz="6000"/>
          </a:p>
        </p:txBody>
      </p:sp>
    </p:spTree>
    <p:extLst>
      <p:ext uri="{BB962C8B-B14F-4D97-AF65-F5344CB8AC3E}">
        <p14:creationId xmlns:p14="http://schemas.microsoft.com/office/powerpoint/2010/main" val="4193866077"/>
      </p:ext>
    </p:extLst>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文本框 43011"/>
          <p:cNvSpPr txBox="1">
            <a:spLocks noChangeArrowheads="1"/>
          </p:cNvSpPr>
          <p:nvPr/>
        </p:nvSpPr>
        <p:spPr bwMode="auto">
          <a:xfrm>
            <a:off x="2514600" y="1981200"/>
            <a:ext cx="41148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10000"/>
              <a:t>再见！</a:t>
            </a:r>
          </a:p>
        </p:txBody>
      </p:sp>
    </p:spTree>
    <p:extLst>
      <p:ext uri="{BB962C8B-B14F-4D97-AF65-F5344CB8AC3E}">
        <p14:creationId xmlns:p14="http://schemas.microsoft.com/office/powerpoint/2010/main" val="3764442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主管人员">
  <a:themeElements>
    <a:clrScheme name="主管人员">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主管人员">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主管人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42</TotalTime>
  <Words>2242</Words>
  <PresentationFormat>全屏显示(4:3)</PresentationFormat>
  <Paragraphs>168</Paragraphs>
  <Slides>37</Slides>
  <Notes>3</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37</vt:i4>
      </vt:variant>
    </vt:vector>
  </HeadingPairs>
  <TitlesOfParts>
    <vt:vector size="38" baseType="lpstr">
      <vt:lpstr>主管人员</vt:lpstr>
      <vt:lpstr>PowerPoint 演示文稿</vt:lpstr>
      <vt:lpstr>PowerPoint 演示文稿</vt:lpstr>
      <vt:lpstr>PowerPoint 演示文稿</vt:lpstr>
      <vt:lpstr>PowerPoint 演示文稿</vt:lpstr>
      <vt:lpstr>PowerPoint 演示文稿</vt:lpstr>
      <vt:lpstr>科索沃战争</vt:lpstr>
      <vt:lpstr>PowerPoint 演示文稿</vt:lpstr>
      <vt:lpstr>PowerPoint 演示文稿</vt:lpstr>
      <vt:lpstr>我们并不孤独</vt:lpstr>
      <vt:lpstr>2003    伊拉克战争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多极化趋势出现的原因</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4．1999年，以美国为首的北约打着维护人权、制止“种族清洗”的旗号，轰炸南联盟；2003年3月，美国未经联合国同意发动了对伊拉克的战争。这充分说明： A.和平与发展是当今时代的主题　　　 B.国际间竞争愈演愈烈 C.霸权主义是世界和平的主要威胁　　 D.美国是维护世界和平的主力</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2018-12-21T13:02:03Z</dcterms:modified>
</cp:coreProperties>
</file>