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33"/>
  </p:notesMasterIdLst>
  <p:sldIdLst>
    <p:sldId id="779" r:id="rId2"/>
    <p:sldId id="1400" r:id="rId3"/>
    <p:sldId id="1401" r:id="rId4"/>
    <p:sldId id="1402" r:id="rId5"/>
    <p:sldId id="1403" r:id="rId6"/>
    <p:sldId id="1354" r:id="rId7"/>
    <p:sldId id="1355" r:id="rId8"/>
    <p:sldId id="1357" r:id="rId9"/>
    <p:sldId id="1358" r:id="rId10"/>
    <p:sldId id="1359" r:id="rId11"/>
    <p:sldId id="1360" r:id="rId12"/>
    <p:sldId id="1361" r:id="rId13"/>
    <p:sldId id="1362" r:id="rId14"/>
    <p:sldId id="1395" r:id="rId15"/>
    <p:sldId id="1356" r:id="rId16"/>
    <p:sldId id="1391" r:id="rId17"/>
    <p:sldId id="1392" r:id="rId18"/>
    <p:sldId id="1369" r:id="rId19"/>
    <p:sldId id="1370" r:id="rId20"/>
    <p:sldId id="1371" r:id="rId21"/>
    <p:sldId id="1372" r:id="rId22"/>
    <p:sldId id="1373" r:id="rId23"/>
    <p:sldId id="1366" r:id="rId24"/>
    <p:sldId id="1396" r:id="rId25"/>
    <p:sldId id="1394" r:id="rId26"/>
    <p:sldId id="1377" r:id="rId27"/>
    <p:sldId id="1378" r:id="rId28"/>
    <p:sldId id="1399" r:id="rId29"/>
    <p:sldId id="1380" r:id="rId30"/>
    <p:sldId id="1381" r:id="rId31"/>
    <p:sldId id="1382" r:id="rId32"/>
  </p:sldIdLst>
  <p:sldSz cx="11522075" cy="7200900"/>
  <p:notesSz cx="6858000" cy="9144000"/>
  <p:defaultText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760000"/>
    <a:srgbClr val="FFFFFF"/>
    <a:srgbClr val="000000"/>
    <a:srgbClr val="632523"/>
    <a:srgbClr val="DDD9C3"/>
    <a:srgbClr val="C4BD97"/>
    <a:srgbClr val="663300"/>
    <a:srgbClr val="D99694"/>
    <a:srgbClr val="800000"/>
    <a:srgbClr val="FFC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1109" autoAdjust="0"/>
    <p:restoredTop sz="89586" autoAdjust="0"/>
  </p:normalViewPr>
  <p:slideViewPr>
    <p:cSldViewPr>
      <p:cViewPr varScale="1">
        <p:scale>
          <a:sx n="75" d="100"/>
          <a:sy n="75" d="100"/>
        </p:scale>
        <p:origin x="-1008" y="-102"/>
      </p:cViewPr>
      <p:guideLst>
        <p:guide orient="horz" pos="2268"/>
        <p:guide pos="3629"/>
      </p:guideLst>
    </p:cSldViewPr>
  </p:slideViewPr>
  <p:outlineViewPr>
    <p:cViewPr>
      <p:scale>
        <a:sx n="33" d="100"/>
        <a:sy n="33" d="100"/>
      </p:scale>
      <p:origin x="0" y="0"/>
    </p:cViewPr>
  </p:outlineViewPr>
  <p:notesTextViewPr>
    <p:cViewPr>
      <p:scale>
        <a:sx n="1" d="1"/>
        <a:sy n="1" d="1"/>
      </p:scale>
      <p:origin x="0" y="0"/>
    </p:cViewPr>
  </p:notesTextViewPr>
  <p:sorterViewPr>
    <p:cViewPr>
      <p:scale>
        <a:sx n="90" d="100"/>
        <a:sy n="9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BC03DA-8B7D-447E-9C29-3A60D78EE7F9}" type="datetimeFigureOut">
              <a:rPr lang="zh-CN" altLang="en-US" smtClean="0"/>
              <a:pPr/>
              <a:t>2019/2/1</a:t>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924613-4AE4-47A1-995F-688A24B3495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1069340" rtl="0" eaLnBrk="1" latinLnBrk="0" hangingPunct="1">
      <a:defRPr sz="1400" kern="1200">
        <a:solidFill>
          <a:schemeClr val="tx1"/>
        </a:solidFill>
        <a:latin typeface="+mn-lt"/>
        <a:ea typeface="+mn-ea"/>
        <a:cs typeface="+mn-cs"/>
      </a:defRPr>
    </a:lvl1pPr>
    <a:lvl2pPr marL="534670" algn="l" defTabSz="1069340" rtl="0" eaLnBrk="1" latinLnBrk="0" hangingPunct="1">
      <a:defRPr sz="1400" kern="1200">
        <a:solidFill>
          <a:schemeClr val="tx1"/>
        </a:solidFill>
        <a:latin typeface="+mn-lt"/>
        <a:ea typeface="+mn-ea"/>
        <a:cs typeface="+mn-cs"/>
      </a:defRPr>
    </a:lvl2pPr>
    <a:lvl3pPr marL="1069975" algn="l" defTabSz="1069340" rtl="0" eaLnBrk="1" latinLnBrk="0" hangingPunct="1">
      <a:defRPr sz="1400" kern="1200">
        <a:solidFill>
          <a:schemeClr val="tx1"/>
        </a:solidFill>
        <a:latin typeface="+mn-lt"/>
        <a:ea typeface="+mn-ea"/>
        <a:cs typeface="+mn-cs"/>
      </a:defRPr>
    </a:lvl3pPr>
    <a:lvl4pPr marL="1604645" algn="l" defTabSz="1069340" rtl="0" eaLnBrk="1" latinLnBrk="0" hangingPunct="1">
      <a:defRPr sz="1400" kern="1200">
        <a:solidFill>
          <a:schemeClr val="tx1"/>
        </a:solidFill>
        <a:latin typeface="+mn-lt"/>
        <a:ea typeface="+mn-ea"/>
        <a:cs typeface="+mn-cs"/>
      </a:defRPr>
    </a:lvl4pPr>
    <a:lvl5pPr marL="2139950" algn="l" defTabSz="1069340" rtl="0" eaLnBrk="1" latinLnBrk="0" hangingPunct="1">
      <a:defRPr sz="1400" kern="1200">
        <a:solidFill>
          <a:schemeClr val="tx1"/>
        </a:solidFill>
        <a:latin typeface="+mn-lt"/>
        <a:ea typeface="+mn-ea"/>
        <a:cs typeface="+mn-cs"/>
      </a:defRPr>
    </a:lvl5pPr>
    <a:lvl6pPr marL="2674620" algn="l" defTabSz="1069340" rtl="0" eaLnBrk="1" latinLnBrk="0" hangingPunct="1">
      <a:defRPr sz="1400" kern="1200">
        <a:solidFill>
          <a:schemeClr val="tx1"/>
        </a:solidFill>
        <a:latin typeface="+mn-lt"/>
        <a:ea typeface="+mn-ea"/>
        <a:cs typeface="+mn-cs"/>
      </a:defRPr>
    </a:lvl6pPr>
    <a:lvl7pPr marL="3209290" algn="l" defTabSz="1069340" rtl="0" eaLnBrk="1" latinLnBrk="0" hangingPunct="1">
      <a:defRPr sz="1400" kern="1200">
        <a:solidFill>
          <a:schemeClr val="tx1"/>
        </a:solidFill>
        <a:latin typeface="+mn-lt"/>
        <a:ea typeface="+mn-ea"/>
        <a:cs typeface="+mn-cs"/>
      </a:defRPr>
    </a:lvl7pPr>
    <a:lvl8pPr marL="3744595" algn="l" defTabSz="1069340" rtl="0" eaLnBrk="1" latinLnBrk="0" hangingPunct="1">
      <a:defRPr sz="1400" kern="1200">
        <a:solidFill>
          <a:schemeClr val="tx1"/>
        </a:solidFill>
        <a:latin typeface="+mn-lt"/>
        <a:ea typeface="+mn-ea"/>
        <a:cs typeface="+mn-cs"/>
      </a:defRPr>
    </a:lvl8pPr>
    <a:lvl9pPr marL="4279265" algn="l" defTabSz="1069340"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Rot="1" noChangeArrowheads="1" noTextEdit="1"/>
          </p:cNvSpPr>
          <p:nvPr>
            <p:ph type="sldImg"/>
          </p:nvPr>
        </p:nvSpPr>
        <p:spPr bwMode="auto">
          <a:noFill/>
          <a:ln>
            <a:solidFill>
              <a:srgbClr val="000000"/>
            </a:solidFill>
            <a:miter lim="800000"/>
            <a:headEnd/>
            <a:tailEnd/>
          </a:ln>
        </p:spPr>
      </p:sp>
      <p:sp>
        <p:nvSpPr>
          <p:cNvPr id="30723" name="Rectangle 3"/>
          <p:cNvSpPr>
            <a:spLocks noGrp="1" noRot="1" noChangeArrowheads="1"/>
          </p:cNvSpPr>
          <p:nvPr>
            <p:ph type="body" idx="1"/>
          </p:nvPr>
        </p:nvSpPr>
        <p:spPr bwMode="auto">
          <a:noFill/>
        </p:spPr>
        <p:txBody>
          <a:bodyPr wrap="square" numCol="1" anchor="t" anchorCtr="0" compatLnSpc="1">
            <a:prstTxWarp prst="textNoShape">
              <a:avLst/>
            </a:prstTxWarp>
          </a:bodyPr>
          <a:lstStyle/>
          <a:p>
            <a:r>
              <a:rPr lang="zh-CN" altLang="en-US" smtClean="0">
                <a:latin typeface="华文楷体" pitchFamily="2" charset="-122"/>
                <a:ea typeface="华文楷体" pitchFamily="2" charset="-122"/>
              </a:rPr>
              <a:t>１８５１年，斯陀夫人在丈夫体弱多病、家境极其贫寒的情况下写成其生平最有影响的作品</a:t>
            </a: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汤姆叔叔的小屋</a:t>
            </a: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。小说首先以连载的形式在</a:t>
            </a: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民族时代</a:t>
            </a: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报纸上发表，立即引起了强烈的反响，受到了人们无与伦比的欢迎，仅第一年就在国内印了１００多版，销了３０多万册，后来被译为２０多种文字在世界各地出版。评论界认为本书在启发民众的反奴隶制情绪上起了重大作用，被视为美国内战的起因之一。林肯总统后来接见斯陀夫人时戏谑地称她是</a:t>
            </a: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写了一本书，酿成了一场大战的小妇人</a:t>
            </a: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，这一句玩笑话充分反映了</a:t>
            </a: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汤姆叔叔的小屋</a:t>
            </a: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这部长篇小说的巨大影响。</a:t>
            </a:r>
          </a:p>
          <a:p>
            <a:r>
              <a:rPr lang="zh-CN" altLang="en-US" smtClean="0">
                <a:latin typeface="华文楷体" pitchFamily="2" charset="-122"/>
                <a:ea typeface="华文楷体" pitchFamily="2" charset="-122"/>
              </a:rPr>
              <a:t/>
            </a:r>
            <a:br>
              <a:rPr lang="zh-CN" altLang="en-US" smtClean="0">
                <a:latin typeface="华文楷体" pitchFamily="2" charset="-122"/>
                <a:ea typeface="华文楷体" pitchFamily="2" charset="-122"/>
              </a:rPr>
            </a:b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汤姆叔叔的小屋</a:t>
            </a:r>
            <a:r>
              <a:rPr lang="en-US" altLang="zh-CN" smtClean="0">
                <a:latin typeface="华文楷体" pitchFamily="2" charset="-122"/>
                <a:ea typeface="华文楷体" pitchFamily="2" charset="-122"/>
              </a:rPr>
              <a:t>》</a:t>
            </a:r>
            <a:r>
              <a:rPr lang="zh-CN" altLang="en-US" smtClean="0">
                <a:latin typeface="华文楷体" pitchFamily="2" charset="-122"/>
                <a:ea typeface="华文楷体" pitchFamily="2" charset="-122"/>
              </a:rPr>
              <a:t>通过汤姆叔叔、乔治夫妇等黑奴们曲折经历的描述，揭发和控诉了黑暗的奴隶制度，在当时的美国社会背景下，不失为引发、推动废奴运动的惊世之作。这部享有盛誉的世界文学名著，自问世至今一个半世纪，但今天读来依然那么促人深思、催人泪下，足见作品的深刻内涵和艺术的魅力。作为一部作品，它早已列入世界名著之林，其巨大的成就和影响越来越受到文学界的重视和承认。</a:t>
            </a:r>
          </a:p>
          <a:p>
            <a:endParaRPr lang="zh-CN" altLang="en-US" smtClean="0"/>
          </a:p>
        </p:txBody>
      </p:sp>
    </p:spTree>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6</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7</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14</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15</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16</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17</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23</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24</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25</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26</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27</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28</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29</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30</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31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64156" y="2236947"/>
            <a:ext cx="9793764" cy="1543526"/>
          </a:xfrm>
        </p:spPr>
        <p:txBody>
          <a:bodyPr/>
          <a:lstStyle/>
          <a:p>
            <a:r>
              <a:rPr lang="zh-CN" altLang="en-US"/>
              <a:t>单击此处编辑母版标题样式</a:t>
            </a:r>
          </a:p>
        </p:txBody>
      </p:sp>
      <p:sp>
        <p:nvSpPr>
          <p:cNvPr id="3" name="副标题 2"/>
          <p:cNvSpPr>
            <a:spLocks noGrp="1"/>
          </p:cNvSpPr>
          <p:nvPr>
            <p:ph type="subTitle" idx="1"/>
          </p:nvPr>
        </p:nvSpPr>
        <p:spPr>
          <a:xfrm>
            <a:off x="1728311" y="4080510"/>
            <a:ext cx="8065453" cy="1840230"/>
          </a:xfrm>
        </p:spPr>
        <p:txBody>
          <a:bodyPr/>
          <a:lstStyle>
            <a:lvl1pPr marL="0" indent="0" algn="ctr">
              <a:buNone/>
              <a:defRPr>
                <a:solidFill>
                  <a:schemeClr val="tx1">
                    <a:tint val="75000"/>
                  </a:schemeClr>
                </a:solidFill>
              </a:defRPr>
            </a:lvl1pPr>
            <a:lvl2pPr marL="534670" indent="0" algn="ctr">
              <a:buNone/>
              <a:defRPr>
                <a:solidFill>
                  <a:schemeClr val="tx1">
                    <a:tint val="75000"/>
                  </a:schemeClr>
                </a:solidFill>
              </a:defRPr>
            </a:lvl2pPr>
            <a:lvl3pPr marL="1069975" indent="0" algn="ctr">
              <a:buNone/>
              <a:defRPr>
                <a:solidFill>
                  <a:schemeClr val="tx1">
                    <a:tint val="75000"/>
                  </a:schemeClr>
                </a:solidFill>
              </a:defRPr>
            </a:lvl3pPr>
            <a:lvl4pPr marL="1604645" indent="0" algn="ctr">
              <a:buNone/>
              <a:defRPr>
                <a:solidFill>
                  <a:schemeClr val="tx1">
                    <a:tint val="75000"/>
                  </a:schemeClr>
                </a:solidFill>
              </a:defRPr>
            </a:lvl4pPr>
            <a:lvl5pPr marL="2139950" indent="0" algn="ctr">
              <a:buNone/>
              <a:defRPr>
                <a:solidFill>
                  <a:schemeClr val="tx1">
                    <a:tint val="75000"/>
                  </a:schemeClr>
                </a:solidFill>
              </a:defRPr>
            </a:lvl5pPr>
            <a:lvl6pPr marL="2674620" indent="0" algn="ctr">
              <a:buNone/>
              <a:defRPr>
                <a:solidFill>
                  <a:schemeClr val="tx1">
                    <a:tint val="75000"/>
                  </a:schemeClr>
                </a:solidFill>
              </a:defRPr>
            </a:lvl6pPr>
            <a:lvl7pPr marL="3209290" indent="0" algn="ctr">
              <a:buNone/>
              <a:defRPr>
                <a:solidFill>
                  <a:schemeClr val="tx1">
                    <a:tint val="75000"/>
                  </a:schemeClr>
                </a:solidFill>
              </a:defRPr>
            </a:lvl7pPr>
            <a:lvl8pPr marL="3744595" indent="0" algn="ctr">
              <a:buNone/>
              <a:defRPr>
                <a:solidFill>
                  <a:schemeClr val="tx1">
                    <a:tint val="75000"/>
                  </a:schemeClr>
                </a:solidFill>
              </a:defRPr>
            </a:lvl8pPr>
            <a:lvl9pPr marL="4279265"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64" y="4627245"/>
            <a:ext cx="9793764" cy="1430179"/>
          </a:xfrm>
        </p:spPr>
        <p:txBody>
          <a:bodyPr anchor="t"/>
          <a:lstStyle>
            <a:lvl1pPr algn="l">
              <a:defRPr sz="4700" b="1" cap="all"/>
            </a:lvl1pPr>
          </a:lstStyle>
          <a:p>
            <a:r>
              <a:rPr lang="zh-CN" altLang="en-US"/>
              <a:t>单击此处编辑母版标题样式</a:t>
            </a:r>
          </a:p>
        </p:txBody>
      </p:sp>
      <p:sp>
        <p:nvSpPr>
          <p:cNvPr id="3" name="文本占位符 2"/>
          <p:cNvSpPr>
            <a:spLocks noGrp="1"/>
          </p:cNvSpPr>
          <p:nvPr>
            <p:ph type="body" idx="1"/>
          </p:nvPr>
        </p:nvSpPr>
        <p:spPr>
          <a:xfrm>
            <a:off x="910164" y="3052049"/>
            <a:ext cx="9793764" cy="1575196"/>
          </a:xfrm>
        </p:spPr>
        <p:txBody>
          <a:bodyPr anchor="b"/>
          <a:lstStyle>
            <a:lvl1pPr marL="0" indent="0">
              <a:buNone/>
              <a:defRPr sz="2300">
                <a:solidFill>
                  <a:schemeClr val="tx1">
                    <a:tint val="75000"/>
                  </a:schemeClr>
                </a:solidFill>
              </a:defRPr>
            </a:lvl1pPr>
            <a:lvl2pPr marL="534670" indent="0">
              <a:buNone/>
              <a:defRPr sz="2100">
                <a:solidFill>
                  <a:schemeClr val="tx1">
                    <a:tint val="75000"/>
                  </a:schemeClr>
                </a:solidFill>
              </a:defRPr>
            </a:lvl2pPr>
            <a:lvl3pPr marL="1069975" indent="0">
              <a:buNone/>
              <a:defRPr sz="1900">
                <a:solidFill>
                  <a:schemeClr val="tx1">
                    <a:tint val="75000"/>
                  </a:schemeClr>
                </a:solidFill>
              </a:defRPr>
            </a:lvl3pPr>
            <a:lvl4pPr marL="1604645" indent="0">
              <a:buNone/>
              <a:defRPr sz="1600">
                <a:solidFill>
                  <a:schemeClr val="tx1">
                    <a:tint val="75000"/>
                  </a:schemeClr>
                </a:solidFill>
              </a:defRPr>
            </a:lvl4pPr>
            <a:lvl5pPr marL="2139950" indent="0">
              <a:buNone/>
              <a:defRPr sz="1600">
                <a:solidFill>
                  <a:schemeClr val="tx1">
                    <a:tint val="75000"/>
                  </a:schemeClr>
                </a:solidFill>
              </a:defRPr>
            </a:lvl5pPr>
            <a:lvl6pPr marL="2674620" indent="0">
              <a:buNone/>
              <a:defRPr sz="1600">
                <a:solidFill>
                  <a:schemeClr val="tx1">
                    <a:tint val="75000"/>
                  </a:schemeClr>
                </a:solidFill>
              </a:defRPr>
            </a:lvl6pPr>
            <a:lvl7pPr marL="3209290" indent="0">
              <a:buNone/>
              <a:defRPr sz="1600">
                <a:solidFill>
                  <a:schemeClr val="tx1">
                    <a:tint val="75000"/>
                  </a:schemeClr>
                </a:solidFill>
              </a:defRPr>
            </a:lvl7pPr>
            <a:lvl8pPr marL="3744595" indent="0">
              <a:buNone/>
              <a:defRPr sz="1600">
                <a:solidFill>
                  <a:schemeClr val="tx1">
                    <a:tint val="75000"/>
                  </a:schemeClr>
                </a:solidFill>
              </a:defRPr>
            </a:lvl8pPr>
            <a:lvl9pPr marL="4279265"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726132"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7355326"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76104" y="288370"/>
            <a:ext cx="10369868" cy="12001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576104" y="1611869"/>
            <a:ext cx="5090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p>
        </p:txBody>
      </p:sp>
      <p:sp>
        <p:nvSpPr>
          <p:cNvPr id="4" name="内容占位符 3"/>
          <p:cNvSpPr>
            <a:spLocks noGrp="1"/>
          </p:cNvSpPr>
          <p:nvPr>
            <p:ph sz="half" idx="2"/>
          </p:nvPr>
        </p:nvSpPr>
        <p:spPr>
          <a:xfrm>
            <a:off x="576104" y="2283619"/>
            <a:ext cx="5090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5853055" y="1611869"/>
            <a:ext cx="5092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p>
        </p:txBody>
      </p:sp>
      <p:sp>
        <p:nvSpPr>
          <p:cNvPr id="6" name="内容占位符 5"/>
          <p:cNvSpPr>
            <a:spLocks noGrp="1"/>
          </p:cNvSpPr>
          <p:nvPr>
            <p:ph sz="quarter" idx="4"/>
          </p:nvPr>
        </p:nvSpPr>
        <p:spPr>
          <a:xfrm>
            <a:off x="5853055" y="2283619"/>
            <a:ext cx="5092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5" y="286702"/>
            <a:ext cx="3790683" cy="1220153"/>
          </a:xfrm>
        </p:spPr>
        <p:txBody>
          <a:bodyPr anchor="b"/>
          <a:lstStyle>
            <a:lvl1pPr algn="l">
              <a:defRPr sz="2300" b="1"/>
            </a:lvl1pPr>
          </a:lstStyle>
          <a:p>
            <a:r>
              <a:rPr lang="zh-CN" altLang="en-US"/>
              <a:t>单击此处编辑母版标题样式</a:t>
            </a:r>
          </a:p>
        </p:txBody>
      </p:sp>
      <p:sp>
        <p:nvSpPr>
          <p:cNvPr id="3" name="内容占位符 2"/>
          <p:cNvSpPr>
            <a:spLocks noGrp="1"/>
          </p:cNvSpPr>
          <p:nvPr>
            <p:ph idx="1"/>
          </p:nvPr>
        </p:nvSpPr>
        <p:spPr>
          <a:xfrm>
            <a:off x="4504811" y="286703"/>
            <a:ext cx="6441160" cy="6145769"/>
          </a:xfrm>
        </p:spPr>
        <p:txBody>
          <a:bodyPr/>
          <a:lstStyle>
            <a:lvl1pPr>
              <a:defRPr sz="3700"/>
            </a:lvl1pPr>
            <a:lvl2pPr>
              <a:defRPr sz="3300"/>
            </a:lvl2pPr>
            <a:lvl3pPr>
              <a:defRPr sz="2800"/>
            </a:lvl3pPr>
            <a:lvl4pPr>
              <a:defRPr sz="2300"/>
            </a:lvl4pPr>
            <a:lvl5pPr>
              <a:defRPr sz="2300"/>
            </a:lvl5pPr>
            <a:lvl6pPr>
              <a:defRPr sz="2300"/>
            </a:lvl6pPr>
            <a:lvl7pPr>
              <a:defRPr sz="2300"/>
            </a:lvl7pPr>
            <a:lvl8pPr>
              <a:defRPr sz="2300"/>
            </a:lvl8pPr>
            <a:lvl9pPr>
              <a:defRPr sz="23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576105" y="1506856"/>
            <a:ext cx="3790683" cy="4925616"/>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07" y="5040630"/>
            <a:ext cx="6913245" cy="595075"/>
          </a:xfrm>
        </p:spPr>
        <p:txBody>
          <a:bodyPr anchor="b"/>
          <a:lstStyle>
            <a:lvl1pPr algn="l">
              <a:defRPr sz="2300" b="1"/>
            </a:lvl1pPr>
          </a:lstStyle>
          <a:p>
            <a:r>
              <a:rPr lang="zh-CN" altLang="en-US"/>
              <a:t>单击此处编辑母版标题样式</a:t>
            </a:r>
          </a:p>
        </p:txBody>
      </p:sp>
      <p:sp>
        <p:nvSpPr>
          <p:cNvPr id="3" name="图片占位符 2"/>
          <p:cNvSpPr>
            <a:spLocks noGrp="1"/>
          </p:cNvSpPr>
          <p:nvPr>
            <p:ph type="pic" idx="1"/>
          </p:nvPr>
        </p:nvSpPr>
        <p:spPr>
          <a:xfrm>
            <a:off x="2258407" y="643414"/>
            <a:ext cx="6913245" cy="4320540"/>
          </a:xfrm>
        </p:spPr>
        <p:txBody>
          <a:bodyPr/>
          <a:lstStyle>
            <a:lvl1pPr marL="0" indent="0">
              <a:buNone/>
              <a:defRPr sz="3700"/>
            </a:lvl1pPr>
            <a:lvl2pPr marL="534670" indent="0">
              <a:buNone/>
              <a:defRPr sz="3300"/>
            </a:lvl2pPr>
            <a:lvl3pPr marL="1069975" indent="0">
              <a:buNone/>
              <a:defRPr sz="2800"/>
            </a:lvl3pPr>
            <a:lvl4pPr marL="1604645" indent="0">
              <a:buNone/>
              <a:defRPr sz="2300"/>
            </a:lvl4pPr>
            <a:lvl5pPr marL="2139950" indent="0">
              <a:buNone/>
              <a:defRPr sz="2300"/>
            </a:lvl5pPr>
            <a:lvl6pPr marL="2674620" indent="0">
              <a:buNone/>
              <a:defRPr sz="2300"/>
            </a:lvl6pPr>
            <a:lvl7pPr marL="3209290" indent="0">
              <a:buNone/>
              <a:defRPr sz="2300"/>
            </a:lvl7pPr>
            <a:lvl8pPr marL="3744595" indent="0">
              <a:buNone/>
              <a:defRPr sz="2300"/>
            </a:lvl8pPr>
            <a:lvl9pPr marL="4279265" indent="0">
              <a:buNone/>
              <a:defRPr sz="2300"/>
            </a:lvl9pPr>
          </a:lstStyle>
          <a:p>
            <a:endParaRPr lang="zh-CN" altLang="en-US"/>
          </a:p>
        </p:txBody>
      </p:sp>
      <p:sp>
        <p:nvSpPr>
          <p:cNvPr id="4" name="文本占位符 3"/>
          <p:cNvSpPr>
            <a:spLocks noGrp="1"/>
          </p:cNvSpPr>
          <p:nvPr>
            <p:ph type="body" sz="half" idx="2"/>
          </p:nvPr>
        </p:nvSpPr>
        <p:spPr>
          <a:xfrm>
            <a:off x="2258407" y="5635705"/>
            <a:ext cx="6913245" cy="845105"/>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525896" y="303372"/>
            <a:ext cx="3266589" cy="6450806"/>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726131" y="303372"/>
            <a:ext cx="9607730" cy="6450806"/>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2019/2/1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76104" y="288370"/>
            <a:ext cx="10369868" cy="1200150"/>
          </a:xfrm>
          <a:prstGeom prst="rect">
            <a:avLst/>
          </a:prstGeom>
        </p:spPr>
        <p:txBody>
          <a:bodyPr vert="horz" lIns="106985" tIns="53492" rIns="106985" bIns="53492" rtlCol="0" anchor="ctr">
            <a:normAutofit/>
          </a:bodyPr>
          <a:lstStyle/>
          <a:p>
            <a:r>
              <a:rPr lang="zh-CN" altLang="en-US"/>
              <a:t>单击此处编辑母版标题样式</a:t>
            </a:r>
          </a:p>
        </p:txBody>
      </p:sp>
      <p:sp>
        <p:nvSpPr>
          <p:cNvPr id="3" name="文本占位符 2"/>
          <p:cNvSpPr>
            <a:spLocks noGrp="1"/>
          </p:cNvSpPr>
          <p:nvPr>
            <p:ph type="body" idx="1"/>
          </p:nvPr>
        </p:nvSpPr>
        <p:spPr>
          <a:xfrm>
            <a:off x="576104" y="1680211"/>
            <a:ext cx="10369868" cy="4752261"/>
          </a:xfrm>
          <a:prstGeom prst="rect">
            <a:avLst/>
          </a:prstGeom>
        </p:spPr>
        <p:txBody>
          <a:bodyPr vert="horz" lIns="106985" tIns="53492" rIns="106985" bIns="53492"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576104" y="6674168"/>
            <a:ext cx="2688484" cy="383381"/>
          </a:xfrm>
          <a:prstGeom prst="rect">
            <a:avLst/>
          </a:prstGeom>
        </p:spPr>
        <p:txBody>
          <a:bodyPr vert="horz" lIns="106985" tIns="53492" rIns="106985" bIns="53492" rtlCol="0" anchor="ctr"/>
          <a:lstStyle>
            <a:lvl1pPr algn="l">
              <a:defRPr sz="1400">
                <a:solidFill>
                  <a:schemeClr val="tx1">
                    <a:tint val="75000"/>
                  </a:schemeClr>
                </a:solidFill>
              </a:defRPr>
            </a:lvl1pPr>
          </a:lstStyle>
          <a:p>
            <a:fld id="{28C937AB-5291-48FC-9075-9F29944D13C7}" type="datetimeFigureOut">
              <a:rPr lang="zh-CN" altLang="en-US" smtClean="0"/>
              <a:pPr/>
              <a:t>2019/2/1</a:t>
            </a:fld>
            <a:endParaRPr lang="zh-CN" altLang="en-US"/>
          </a:p>
        </p:txBody>
      </p:sp>
      <p:sp>
        <p:nvSpPr>
          <p:cNvPr id="5" name="页脚占位符 4"/>
          <p:cNvSpPr>
            <a:spLocks noGrp="1"/>
          </p:cNvSpPr>
          <p:nvPr>
            <p:ph type="ftr" sz="quarter" idx="3"/>
          </p:nvPr>
        </p:nvSpPr>
        <p:spPr>
          <a:xfrm>
            <a:off x="3936709" y="6674168"/>
            <a:ext cx="3648657" cy="383381"/>
          </a:xfrm>
          <a:prstGeom prst="rect">
            <a:avLst/>
          </a:prstGeom>
        </p:spPr>
        <p:txBody>
          <a:bodyPr vert="horz" lIns="106985" tIns="53492" rIns="106985" bIns="53492"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257487" y="6674168"/>
            <a:ext cx="2688484" cy="383381"/>
          </a:xfrm>
          <a:prstGeom prst="rect">
            <a:avLst/>
          </a:prstGeom>
        </p:spPr>
        <p:txBody>
          <a:bodyPr vert="horz" lIns="106985" tIns="53492" rIns="106985" bIns="53492" rtlCol="0" anchor="ctr"/>
          <a:lstStyle>
            <a:lvl1pPr algn="r">
              <a:defRPr sz="1400">
                <a:solidFill>
                  <a:schemeClr val="tx1">
                    <a:tint val="75000"/>
                  </a:schemeClr>
                </a:solidFill>
              </a:defRPr>
            </a:lvl1pPr>
          </a:lstStyle>
          <a:p>
            <a:fld id="{78A3CECD-E187-45A6-BE7A-E277637993E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69340" rtl="0" eaLnBrk="1" latinLnBrk="0" hangingPunct="1">
        <a:spcBef>
          <a:spcPct val="0"/>
        </a:spcBef>
        <a:buNone/>
        <a:defRPr sz="5100" kern="1200">
          <a:solidFill>
            <a:schemeClr val="tx1"/>
          </a:solidFill>
          <a:latin typeface="+mj-lt"/>
          <a:ea typeface="+mj-ea"/>
          <a:cs typeface="+mj-cs"/>
        </a:defRPr>
      </a:lvl1pPr>
    </p:titleStyle>
    <p:bodyStyle>
      <a:lvl1pPr marL="401320" indent="-401320" algn="l" defTabSz="106934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1pPr>
      <a:lvl2pPr marL="869315" indent="-334645" algn="l" defTabSz="1069340" rtl="0" eaLnBrk="1" latinLnBrk="0" hangingPunct="1">
        <a:spcBef>
          <a:spcPct val="20000"/>
        </a:spcBef>
        <a:buFont typeface="Arial" panose="020B0604020202020204" pitchFamily="34" charset="0"/>
        <a:buChar char="–"/>
        <a:defRPr sz="3300" kern="1200">
          <a:solidFill>
            <a:schemeClr val="tx1"/>
          </a:solidFill>
          <a:latin typeface="+mn-lt"/>
          <a:ea typeface="+mn-ea"/>
          <a:cs typeface="+mn-cs"/>
        </a:defRPr>
      </a:lvl2pPr>
      <a:lvl3pPr marL="1337310" indent="-267335" algn="l" defTabSz="10693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187198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40728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94195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47726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401193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54660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hyperlink" Target="../../../../WINDOWS/Temporary%20Internet%20Files/Content.IE5/UNC1SLMN/&#32654;&#22269;&#20869;&#25112;020843&#26519;&#24179;&#27004;.swf" TargetMode="Externa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hyperlink" Target="&#21016;&#23679;&#32654;&#22269;&#21335;&#21271;&#25112;&#20105;&#22791;&#35838;&#36164;&#26009;&#21253;&#27491;&#24335;/&#20869;&#25112;&#24418;&#21183;.swf" TargetMode="Externa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audio" Target="file:///E:\&#21016;&#23679;&#20154;&#25945;&#29256;&#22791;&#35838;&#36164;&#26009;\&#20061;&#24180;&#32423;&#19978;&#20876;\&#20061;&#24180;&#32423;&#19978;&#35838;&#20214;&#21450;&#25945;&#26696;\&#31532;18&#35838;&#32654;&#22269;&#21335;&#21271;&#25112;&#20105;\He'sAPirate.mp3" TargetMode="External"/><Relationship Id="rId6" Type="http://schemas.openxmlformats.org/officeDocument/2006/relationships/image" Target="../media/image11.png"/><Relationship Id="rId5" Type="http://schemas.microsoft.com/office/2007/relationships/media" Target="file:///E:\&#21016;&#23679;&#20154;&#25945;&#29256;&#22791;&#35838;&#36164;&#26009;\&#20061;&#24180;&#32423;&#19978;&#20876;\&#20061;&#24180;&#32423;&#19978;&#35838;&#20214;&#21450;&#25945;&#26696;\&#31532;18&#35838;&#32654;&#22269;&#21335;&#21271;&#25112;&#20105;\He'sAPirate.mp3" TargetMode="Externa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hyperlink" Target="http://tupian.hudong.com/s/%E5%8D%97%E5%8C%97%E6%88%98%E4%BA%89/xgtupian/1/2" TargetMode="External"/><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3.png"/><Relationship Id="rId7"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5.jpeg"/></Relationships>
</file>

<file path=ppt/slides/_rels/slide1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3.png"/><Relationship Id="rId7"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7.jpeg"/></Relationships>
</file>

<file path=ppt/slides/_rels/slide1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png"/><Relationship Id="rId7"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3" Type="http://schemas.openxmlformats.org/officeDocument/2006/relationships/hyperlink" Target="http://tupian.hudong.com/s/%E5%8D%97%E5%8C%97%E6%88%98%E4%BA%89/xgtupian/1/6" TargetMode="External"/><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3.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23.png"/><Relationship Id="rId7"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10" Type="http://schemas.openxmlformats.org/officeDocument/2006/relationships/image" Target="../media/image38.jpeg"/><Relationship Id="rId4" Type="http://schemas.openxmlformats.org/officeDocument/2006/relationships/image" Target="../media/image20.jpeg"/><Relationship Id="rId9" Type="http://schemas.openxmlformats.org/officeDocument/2006/relationships/image" Target="../media/image37.jpeg"/></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39.jpe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40.jpeg"/></Relationships>
</file>

<file path=ppt/slides/_rels/slide25.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23.png"/><Relationship Id="rId7" Type="http://schemas.openxmlformats.org/officeDocument/2006/relationships/image" Target="../media/image41.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10" Type="http://schemas.openxmlformats.org/officeDocument/2006/relationships/image" Target="../media/image43.jpeg"/><Relationship Id="rId4" Type="http://schemas.openxmlformats.org/officeDocument/2006/relationships/image" Target="../media/image20.jpeg"/><Relationship Id="rId9" Type="http://schemas.openxmlformats.org/officeDocument/2006/relationships/image" Target="../media/image5.jpeg"/></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0.jpeg"/><Relationship Id="rId7" Type="http://schemas.openxmlformats.org/officeDocument/2006/relationships/image" Target="../media/image45.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4.jpeg"/><Relationship Id="rId5" Type="http://schemas.openxmlformats.org/officeDocument/2006/relationships/image" Target="../media/image22.png"/><Relationship Id="rId4" Type="http://schemas.openxmlformats.org/officeDocument/2006/relationships/image" Target="../media/image21.jpeg"/></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3.png"/><Relationship Id="rId7" Type="http://schemas.openxmlformats.org/officeDocument/2006/relationships/image" Target="../media/image47.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10" Type="http://schemas.openxmlformats.org/officeDocument/2006/relationships/image" Target="../media/image49.jpeg"/><Relationship Id="rId4" Type="http://schemas.openxmlformats.org/officeDocument/2006/relationships/image" Target="../media/image20.jpeg"/><Relationship Id="rId9" Type="http://schemas.openxmlformats.org/officeDocument/2006/relationships/image" Target="../media/image48.jpeg"/></Relationships>
</file>

<file path=ppt/slides/_rels/slide29.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20.jpeg"/><Relationship Id="rId7"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22.png"/><Relationship Id="rId4" Type="http://schemas.openxmlformats.org/officeDocument/2006/relationships/image" Target="../media/image21.jpeg"/><Relationship Id="rId9" Type="http://schemas.openxmlformats.org/officeDocument/2006/relationships/image" Target="../media/image51.jpeg"/></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52.jpeg"/><Relationship Id="rId5" Type="http://schemas.openxmlformats.org/officeDocument/2006/relationships/image" Target="../media/image22.png"/><Relationship Id="rId4" Type="http://schemas.openxmlformats.org/officeDocument/2006/relationships/image" Target="../media/image21.jpeg"/></Relationships>
</file>

<file path=ppt/slides/_rels/slide31.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23.png"/><Relationship Id="rId7"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6"/>
          <p:cNvSpPr txBox="1"/>
          <p:nvPr/>
        </p:nvSpPr>
        <p:spPr>
          <a:xfrm>
            <a:off x="2760641" y="3100384"/>
            <a:ext cx="8358246" cy="1015663"/>
          </a:xfrm>
          <a:prstGeom prst="rect">
            <a:avLst/>
          </a:prstGeom>
          <a:noFill/>
        </p:spPr>
        <p:txBody>
          <a:bodyPr wrap="square" rtlCol="0">
            <a:spAutoFit/>
          </a:bodyPr>
          <a:lstStyle/>
          <a:p>
            <a:r>
              <a:rPr lang="zh-CN" altLang="en-US" sz="6000" b="1" dirty="0" smtClean="0">
                <a:solidFill>
                  <a:srgbClr val="FF0000"/>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第</a:t>
            </a:r>
            <a:r>
              <a:rPr lang="en-US" altLang="zh-CN" sz="6000" b="1" dirty="0" smtClean="0">
                <a:solidFill>
                  <a:srgbClr val="FF0000"/>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3</a:t>
            </a:r>
            <a:r>
              <a:rPr lang="zh-CN" altLang="en-US" sz="6000" b="1" dirty="0" smtClean="0">
                <a:solidFill>
                  <a:srgbClr val="FF0000"/>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课 　美国</a:t>
            </a:r>
            <a:r>
              <a:rPr lang="zh-CN" altLang="en-US" sz="6000" b="1" dirty="0" smtClean="0">
                <a:solidFill>
                  <a:srgbClr val="FF0000"/>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内战</a:t>
            </a:r>
            <a:endParaRPr lang="zh-CN" altLang="en-US" sz="6000" b="1" dirty="0">
              <a:solidFill>
                <a:srgbClr val="FF0000"/>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zh-CN" altLang="zh-CN" smtClean="0"/>
          </a:p>
        </p:txBody>
      </p:sp>
      <p:pic>
        <p:nvPicPr>
          <p:cNvPr id="10243" name="Picture 2"/>
          <p:cNvPicPr>
            <a:picLocks noGrp="1" noChangeAspect="1" noChangeArrowheads="1"/>
          </p:cNvPicPr>
          <p:nvPr>
            <p:ph type="body" idx="1"/>
          </p:nvPr>
        </p:nvPicPr>
        <p:blipFill>
          <a:blip r:embed="rId2">
            <a:lum bright="70000" contrast="-70000"/>
          </a:blip>
          <a:srcRect l="1819" r="2727" b="3093"/>
          <a:stretch>
            <a:fillRect/>
          </a:stretch>
        </p:blipFill>
        <p:spPr>
          <a:xfrm>
            <a:off x="0" y="0"/>
            <a:ext cx="11522075" cy="7200900"/>
          </a:xfrm>
        </p:spPr>
      </p:pic>
      <p:sp>
        <p:nvSpPr>
          <p:cNvPr id="10244" name="Text Box 17"/>
          <p:cNvSpPr txBox="1">
            <a:spLocks noChangeArrowheads="1"/>
          </p:cNvSpPr>
          <p:nvPr/>
        </p:nvSpPr>
        <p:spPr bwMode="auto">
          <a:xfrm>
            <a:off x="360065" y="651748"/>
            <a:ext cx="6699207" cy="754360"/>
          </a:xfrm>
          <a:prstGeom prst="rect">
            <a:avLst/>
          </a:prstGeom>
          <a:solidFill>
            <a:srgbClr val="99CCFF"/>
          </a:solidFill>
          <a:ln w="9525">
            <a:noFill/>
            <a:miter lim="800000"/>
            <a:headEnd/>
            <a:tailEnd/>
          </a:ln>
        </p:spPr>
        <p:txBody>
          <a:bodyPr lIns="106985" tIns="53492" rIns="106985" bIns="53492">
            <a:spAutoFit/>
          </a:bodyPr>
          <a:lstStyle/>
          <a:p>
            <a:r>
              <a:rPr lang="zh-CN" altLang="en-US" sz="4200" b="1" dirty="0">
                <a:latin typeface="Times New Roman" pitchFamily="18" charset="0"/>
                <a:ea typeface="黑体" pitchFamily="49" charset="-122"/>
              </a:rPr>
              <a:t>南北两种经济制度的矛盾</a:t>
            </a:r>
          </a:p>
        </p:txBody>
      </p:sp>
      <p:sp>
        <p:nvSpPr>
          <p:cNvPr id="88069" name="AutoShape 5"/>
          <p:cNvSpPr>
            <a:spLocks noChangeArrowheads="1"/>
          </p:cNvSpPr>
          <p:nvPr/>
        </p:nvSpPr>
        <p:spPr bwMode="auto">
          <a:xfrm>
            <a:off x="4672842" y="1635205"/>
            <a:ext cx="1452262" cy="1110139"/>
          </a:xfrm>
          <a:prstGeom prst="roundRect">
            <a:avLst>
              <a:gd name="adj" fmla="val 16667"/>
            </a:avLst>
          </a:prstGeom>
          <a:solidFill>
            <a:srgbClr val="FF9900"/>
          </a:solidFill>
          <a:ln w="12700">
            <a:solidFill>
              <a:schemeClr val="tx1"/>
            </a:solidFill>
            <a:round/>
            <a:headEnd/>
            <a:tailEnd/>
          </a:ln>
        </p:spPr>
        <p:txBody>
          <a:bodyPr wrap="none" lIns="106985" tIns="53492" rIns="106985" bIns="53492" anchor="ctr"/>
          <a:lstStyle/>
          <a:p>
            <a:pPr algn="ctr"/>
            <a:r>
              <a:rPr lang="zh-CN" altLang="en-US" sz="2300" b="1" dirty="0">
                <a:solidFill>
                  <a:schemeClr val="accent2"/>
                </a:solidFill>
                <a:latin typeface="黑体" pitchFamily="49" charset="-122"/>
                <a:ea typeface="黑体" pitchFamily="49" charset="-122"/>
              </a:rPr>
              <a:t>（北方）</a:t>
            </a:r>
          </a:p>
        </p:txBody>
      </p:sp>
      <p:sp>
        <p:nvSpPr>
          <p:cNvPr id="88070" name="AutoShape 6"/>
          <p:cNvSpPr>
            <a:spLocks noChangeArrowheads="1"/>
          </p:cNvSpPr>
          <p:nvPr/>
        </p:nvSpPr>
        <p:spPr bwMode="auto">
          <a:xfrm>
            <a:off x="4550820" y="4885611"/>
            <a:ext cx="1632294" cy="1186815"/>
          </a:xfrm>
          <a:prstGeom prst="hexagon">
            <a:avLst>
              <a:gd name="adj" fmla="val 28652"/>
              <a:gd name="vf" fmla="val 115470"/>
            </a:avLst>
          </a:prstGeom>
          <a:solidFill>
            <a:srgbClr val="FF9900"/>
          </a:solidFill>
          <a:ln w="12700">
            <a:solidFill>
              <a:schemeClr val="tx1"/>
            </a:solidFill>
            <a:miter lim="800000"/>
            <a:headEnd/>
            <a:tailEnd/>
          </a:ln>
        </p:spPr>
        <p:txBody>
          <a:bodyPr wrap="none" lIns="106985" tIns="53492" rIns="106985" bIns="53492" anchor="ctr"/>
          <a:lstStyle/>
          <a:p>
            <a:pPr algn="ctr"/>
            <a:endParaRPr lang="en-US" altLang="zh-CN" sz="2300" b="1" dirty="0">
              <a:latin typeface="華康少女文字 Std W3"/>
              <a:ea typeface="華康少女文字 Std W3"/>
              <a:cs typeface="華康少女文字 Std W3"/>
            </a:endParaRPr>
          </a:p>
          <a:p>
            <a:pPr algn="ctr"/>
            <a:r>
              <a:rPr lang="zh-CN" altLang="en-US" sz="2300" b="1" dirty="0">
                <a:solidFill>
                  <a:schemeClr val="accent2"/>
                </a:solidFill>
                <a:latin typeface="黑体" pitchFamily="49" charset="-122"/>
                <a:ea typeface="黑体" pitchFamily="49" charset="-122"/>
              </a:rPr>
              <a:t>（南方）</a:t>
            </a:r>
          </a:p>
        </p:txBody>
      </p:sp>
      <p:sp>
        <p:nvSpPr>
          <p:cNvPr id="88073" name="Text Box 9"/>
          <p:cNvSpPr txBox="1">
            <a:spLocks noChangeArrowheads="1"/>
          </p:cNvSpPr>
          <p:nvPr/>
        </p:nvSpPr>
        <p:spPr bwMode="auto">
          <a:xfrm>
            <a:off x="1586286" y="1936909"/>
            <a:ext cx="3448621" cy="461972"/>
          </a:xfrm>
          <a:prstGeom prst="rect">
            <a:avLst/>
          </a:prstGeom>
          <a:noFill/>
          <a:ln w="9525">
            <a:noFill/>
            <a:miter lim="800000"/>
            <a:headEnd/>
            <a:tailEnd/>
          </a:ln>
        </p:spPr>
        <p:txBody>
          <a:bodyPr lIns="106985" tIns="53492" rIns="106985" bIns="53492">
            <a:spAutoFit/>
          </a:bodyPr>
          <a:lstStyle/>
          <a:p>
            <a:r>
              <a:rPr lang="zh-CN" altLang="en-US" sz="2300" b="1" dirty="0">
                <a:solidFill>
                  <a:srgbClr val="0000CC"/>
                </a:solidFill>
                <a:ea typeface="黑体" pitchFamily="49" charset="-122"/>
              </a:rPr>
              <a:t>资本主义工业经济</a:t>
            </a:r>
          </a:p>
        </p:txBody>
      </p:sp>
      <p:sp>
        <p:nvSpPr>
          <p:cNvPr id="88074" name="Text Box 10"/>
          <p:cNvSpPr txBox="1">
            <a:spLocks noChangeArrowheads="1"/>
          </p:cNvSpPr>
          <p:nvPr/>
        </p:nvSpPr>
        <p:spPr bwMode="auto">
          <a:xfrm>
            <a:off x="1782322" y="5313998"/>
            <a:ext cx="3446620" cy="461972"/>
          </a:xfrm>
          <a:prstGeom prst="rect">
            <a:avLst/>
          </a:prstGeom>
          <a:noFill/>
          <a:ln w="9525">
            <a:noFill/>
            <a:miter lim="800000"/>
            <a:headEnd/>
            <a:tailEnd/>
          </a:ln>
        </p:spPr>
        <p:txBody>
          <a:bodyPr lIns="106985" tIns="53492" rIns="106985" bIns="53492">
            <a:spAutoFit/>
          </a:bodyPr>
          <a:lstStyle/>
          <a:p>
            <a:r>
              <a:rPr lang="zh-CN" altLang="en-US" sz="2300" b="1" dirty="0">
                <a:solidFill>
                  <a:srgbClr val="0000CC"/>
                </a:solidFill>
                <a:ea typeface="黑体" pitchFamily="49" charset="-122"/>
              </a:rPr>
              <a:t>奴隶制种植园经济</a:t>
            </a:r>
          </a:p>
        </p:txBody>
      </p:sp>
      <p:sp>
        <p:nvSpPr>
          <p:cNvPr id="88083" name="Text Box 19"/>
          <p:cNvSpPr txBox="1">
            <a:spLocks noChangeArrowheads="1"/>
          </p:cNvSpPr>
          <p:nvPr/>
        </p:nvSpPr>
        <p:spPr bwMode="auto">
          <a:xfrm>
            <a:off x="4366552" y="2898696"/>
            <a:ext cx="862390" cy="1738550"/>
          </a:xfrm>
          <a:prstGeom prst="rect">
            <a:avLst/>
          </a:prstGeom>
          <a:noFill/>
          <a:ln w="9525">
            <a:noFill/>
            <a:miter lim="800000"/>
            <a:headEnd/>
            <a:tailEnd/>
          </a:ln>
        </p:spPr>
        <p:txBody>
          <a:bodyPr vert="eaVert" lIns="106985" tIns="53492" rIns="106985" bIns="53492">
            <a:spAutoFit/>
          </a:bodyPr>
          <a:lstStyle/>
          <a:p>
            <a:pPr algn="ctr"/>
            <a:r>
              <a:rPr lang="zh-CN" altLang="en-US" b="1">
                <a:solidFill>
                  <a:srgbClr val="FF0000"/>
                </a:solidFill>
              </a:rPr>
              <a:t>北方得不到</a:t>
            </a:r>
          </a:p>
          <a:p>
            <a:pPr algn="ctr"/>
            <a:r>
              <a:rPr lang="zh-CN" altLang="en-US" b="1">
                <a:solidFill>
                  <a:srgbClr val="FF0000"/>
                </a:solidFill>
              </a:rPr>
              <a:t>自由劳动力</a:t>
            </a:r>
          </a:p>
        </p:txBody>
      </p:sp>
      <p:sp>
        <p:nvSpPr>
          <p:cNvPr id="88067" name="Rectangle 3"/>
          <p:cNvSpPr>
            <a:spLocks noChangeArrowheads="1"/>
          </p:cNvSpPr>
          <p:nvPr/>
        </p:nvSpPr>
        <p:spPr bwMode="auto">
          <a:xfrm>
            <a:off x="5306957" y="2693671"/>
            <a:ext cx="136024" cy="2191941"/>
          </a:xfrm>
          <a:prstGeom prst="rect">
            <a:avLst/>
          </a:prstGeom>
          <a:solidFill>
            <a:schemeClr val="accent1"/>
          </a:solidFill>
          <a:ln w="9525">
            <a:solidFill>
              <a:schemeClr val="tx1"/>
            </a:solidFill>
            <a:miter lim="800000"/>
            <a:headEnd/>
            <a:tailEnd/>
          </a:ln>
        </p:spPr>
        <p:txBody>
          <a:bodyPr wrap="none" lIns="106985" tIns="53492" rIns="106985" bIns="53492" anchor="ctr"/>
          <a:lstStyle/>
          <a:p>
            <a:endParaRPr kumimoji="1" lang="zh-CN" altLang="zh-CN" sz="3700" dirty="0">
              <a:latin typeface="Times New Roman" pitchFamily="18" charset="0"/>
            </a:endParaRPr>
          </a:p>
        </p:txBody>
      </p:sp>
      <p:sp>
        <p:nvSpPr>
          <p:cNvPr id="88082" name="Text Box 18"/>
          <p:cNvSpPr txBox="1">
            <a:spLocks noChangeArrowheads="1"/>
          </p:cNvSpPr>
          <p:nvPr/>
        </p:nvSpPr>
        <p:spPr bwMode="auto">
          <a:xfrm>
            <a:off x="5467644" y="3072052"/>
            <a:ext cx="1185556" cy="1296829"/>
          </a:xfrm>
          <a:prstGeom prst="rect">
            <a:avLst/>
          </a:prstGeom>
          <a:noFill/>
          <a:ln w="9525">
            <a:noFill/>
            <a:miter lim="800000"/>
            <a:headEnd/>
            <a:tailEnd/>
          </a:ln>
        </p:spPr>
        <p:txBody>
          <a:bodyPr vert="eaVert" lIns="106985" tIns="53492" rIns="106985" bIns="53492">
            <a:spAutoFit/>
          </a:bodyPr>
          <a:lstStyle/>
          <a:p>
            <a:pPr algn="ctr"/>
            <a:r>
              <a:rPr lang="zh-CN" altLang="en-US" b="1">
                <a:solidFill>
                  <a:srgbClr val="FF0000"/>
                </a:solidFill>
              </a:rPr>
              <a:t>北方得不到原料、市场</a:t>
            </a:r>
          </a:p>
        </p:txBody>
      </p:sp>
      <p:sp>
        <p:nvSpPr>
          <p:cNvPr id="88071" name="AutoShape 7"/>
          <p:cNvSpPr>
            <a:spLocks noChangeArrowheads="1"/>
          </p:cNvSpPr>
          <p:nvPr/>
        </p:nvSpPr>
        <p:spPr bwMode="auto">
          <a:xfrm rot="-1292457">
            <a:off x="6033086" y="4507231"/>
            <a:ext cx="3586647" cy="490061"/>
          </a:xfrm>
          <a:prstGeom prst="rightArrow">
            <a:avLst>
              <a:gd name="adj1" fmla="val 50000"/>
              <a:gd name="adj2" fmla="val 152466"/>
            </a:avLst>
          </a:prstGeom>
          <a:solidFill>
            <a:schemeClr val="accent1"/>
          </a:solidFill>
          <a:ln w="9525">
            <a:solidFill>
              <a:schemeClr val="tx1"/>
            </a:solidFill>
            <a:miter lim="800000"/>
            <a:headEnd/>
            <a:tailEnd/>
          </a:ln>
        </p:spPr>
        <p:txBody>
          <a:bodyPr wrap="none" lIns="106985" tIns="53492" rIns="106985" bIns="53492" anchor="ctr"/>
          <a:lstStyle/>
          <a:p>
            <a:pPr algn="ctr"/>
            <a:r>
              <a:rPr lang="zh-CN" altLang="en-US" b="1">
                <a:solidFill>
                  <a:srgbClr val="CC0000"/>
                </a:solidFill>
                <a:ea typeface="迷你简隶书"/>
                <a:cs typeface="迷你简隶书"/>
              </a:rPr>
              <a:t>输出</a:t>
            </a:r>
            <a:r>
              <a:rPr lang="zh-CN" altLang="en-US" b="1">
                <a:ea typeface="迷你简隶书"/>
                <a:cs typeface="迷你简隶书"/>
              </a:rPr>
              <a:t>棉花、烟草等原料</a:t>
            </a:r>
            <a:endParaRPr lang="zh-CN" altLang="en-US" b="1">
              <a:solidFill>
                <a:srgbClr val="FF0000"/>
              </a:solidFill>
              <a:ea typeface="迷你简隶书"/>
              <a:cs typeface="迷你简隶书"/>
            </a:endParaRPr>
          </a:p>
        </p:txBody>
      </p:sp>
      <p:sp>
        <p:nvSpPr>
          <p:cNvPr id="88072" name="AutoShape 8"/>
          <p:cNvSpPr>
            <a:spLocks noChangeArrowheads="1"/>
          </p:cNvSpPr>
          <p:nvPr/>
        </p:nvSpPr>
        <p:spPr bwMode="auto">
          <a:xfrm rot="-1393129">
            <a:off x="6319139" y="5107305"/>
            <a:ext cx="3358604" cy="528400"/>
          </a:xfrm>
          <a:prstGeom prst="leftArrow">
            <a:avLst>
              <a:gd name="adj1" fmla="val 50000"/>
              <a:gd name="adj2" fmla="val 132413"/>
            </a:avLst>
          </a:prstGeom>
          <a:solidFill>
            <a:schemeClr val="accent1"/>
          </a:solidFill>
          <a:ln w="9525">
            <a:solidFill>
              <a:schemeClr val="tx1"/>
            </a:solidFill>
            <a:miter lim="800000"/>
            <a:headEnd/>
            <a:tailEnd/>
          </a:ln>
        </p:spPr>
        <p:txBody>
          <a:bodyPr wrap="none" lIns="106985" tIns="53492" rIns="106985" bIns="53492" anchor="ctr"/>
          <a:lstStyle/>
          <a:p>
            <a:pPr algn="ctr"/>
            <a:r>
              <a:rPr lang="zh-CN" altLang="en-US" b="1">
                <a:solidFill>
                  <a:srgbClr val="FF0000"/>
                </a:solidFill>
                <a:ea typeface="迷你简隶书"/>
                <a:cs typeface="迷你简隶书"/>
              </a:rPr>
              <a:t>输入</a:t>
            </a:r>
            <a:r>
              <a:rPr lang="zh-CN" altLang="en-US" b="1">
                <a:ea typeface="迷你简隶书"/>
                <a:cs typeface="迷你简隶书"/>
              </a:rPr>
              <a:t>工业品</a:t>
            </a:r>
          </a:p>
        </p:txBody>
      </p:sp>
      <p:grpSp>
        <p:nvGrpSpPr>
          <p:cNvPr id="2" name="Group 20"/>
          <p:cNvGrpSpPr>
            <a:grpSpLocks/>
          </p:cNvGrpSpPr>
          <p:nvPr/>
        </p:nvGrpSpPr>
        <p:grpSpPr bwMode="auto">
          <a:xfrm>
            <a:off x="3764678" y="2768680"/>
            <a:ext cx="1632294" cy="415052"/>
            <a:chOff x="0" y="0"/>
            <a:chExt cx="816" cy="249"/>
          </a:xfrm>
        </p:grpSpPr>
        <p:sp>
          <p:nvSpPr>
            <p:cNvPr id="10266" name="Text Box 21"/>
            <p:cNvSpPr txBox="1">
              <a:spLocks noChangeArrowheads="1"/>
            </p:cNvSpPr>
            <p:nvPr/>
          </p:nvSpPr>
          <p:spPr bwMode="auto">
            <a:xfrm>
              <a:off x="0" y="0"/>
              <a:ext cx="816" cy="249"/>
            </a:xfrm>
            <a:prstGeom prst="rect">
              <a:avLst/>
            </a:prstGeom>
            <a:noFill/>
            <a:ln w="9525">
              <a:noFill/>
              <a:miter lim="800000"/>
              <a:headEnd/>
              <a:tailEnd/>
            </a:ln>
          </p:spPr>
          <p:txBody>
            <a:bodyPr>
              <a:spAutoFit/>
            </a:bodyPr>
            <a:lstStyle/>
            <a:p>
              <a:pPr>
                <a:spcBef>
                  <a:spcPct val="50000"/>
                </a:spcBef>
              </a:pPr>
              <a:r>
                <a:rPr lang="zh-CN" altLang="en-US" b="1">
                  <a:solidFill>
                    <a:srgbClr val="009900"/>
                  </a:solidFill>
                </a:rPr>
                <a:t>自由州</a:t>
              </a:r>
            </a:p>
          </p:txBody>
        </p:sp>
        <p:sp>
          <p:nvSpPr>
            <p:cNvPr id="10267" name="Line 22"/>
            <p:cNvSpPr>
              <a:spLocks noChangeShapeType="1"/>
            </p:cNvSpPr>
            <p:nvPr/>
          </p:nvSpPr>
          <p:spPr bwMode="auto">
            <a:xfrm flipH="1">
              <a:off x="499" y="136"/>
              <a:ext cx="273" cy="0"/>
            </a:xfrm>
            <a:prstGeom prst="line">
              <a:avLst/>
            </a:prstGeom>
            <a:noFill/>
            <a:ln w="9525">
              <a:solidFill>
                <a:schemeClr val="tx1"/>
              </a:solidFill>
              <a:round/>
              <a:headEnd/>
              <a:tailEnd type="triangle" w="med" len="med"/>
            </a:ln>
          </p:spPr>
          <p:txBody>
            <a:bodyPr/>
            <a:lstStyle/>
            <a:p>
              <a:endParaRPr lang="zh-CN" altLang="en-US"/>
            </a:p>
          </p:txBody>
        </p:sp>
      </p:grpSp>
      <p:grpSp>
        <p:nvGrpSpPr>
          <p:cNvPr id="3" name="Group 23"/>
          <p:cNvGrpSpPr>
            <a:grpSpLocks/>
          </p:cNvGrpSpPr>
          <p:nvPr/>
        </p:nvGrpSpPr>
        <p:grpSpPr bwMode="auto">
          <a:xfrm>
            <a:off x="3764678" y="4432221"/>
            <a:ext cx="1544278" cy="415052"/>
            <a:chOff x="0" y="0"/>
            <a:chExt cx="772" cy="249"/>
          </a:xfrm>
        </p:grpSpPr>
        <p:sp>
          <p:nvSpPr>
            <p:cNvPr id="10264" name="Text Box 24"/>
            <p:cNvSpPr txBox="1">
              <a:spLocks noChangeArrowheads="1"/>
            </p:cNvSpPr>
            <p:nvPr/>
          </p:nvSpPr>
          <p:spPr bwMode="auto">
            <a:xfrm>
              <a:off x="0" y="0"/>
              <a:ext cx="726" cy="249"/>
            </a:xfrm>
            <a:prstGeom prst="rect">
              <a:avLst/>
            </a:prstGeom>
            <a:noFill/>
            <a:ln w="9525">
              <a:noFill/>
              <a:miter lim="800000"/>
              <a:headEnd/>
              <a:tailEnd/>
            </a:ln>
          </p:spPr>
          <p:txBody>
            <a:bodyPr>
              <a:spAutoFit/>
            </a:bodyPr>
            <a:lstStyle/>
            <a:p>
              <a:pPr>
                <a:spcBef>
                  <a:spcPct val="50000"/>
                </a:spcBef>
              </a:pPr>
              <a:r>
                <a:rPr lang="zh-CN" altLang="en-US" b="1">
                  <a:solidFill>
                    <a:srgbClr val="009900"/>
                  </a:solidFill>
                </a:rPr>
                <a:t>蓄奴州</a:t>
              </a:r>
            </a:p>
          </p:txBody>
        </p:sp>
        <p:sp>
          <p:nvSpPr>
            <p:cNvPr id="10265" name="Line 25"/>
            <p:cNvSpPr>
              <a:spLocks noChangeShapeType="1"/>
            </p:cNvSpPr>
            <p:nvPr/>
          </p:nvSpPr>
          <p:spPr bwMode="auto">
            <a:xfrm flipH="1">
              <a:off x="499" y="136"/>
              <a:ext cx="273" cy="0"/>
            </a:xfrm>
            <a:prstGeom prst="line">
              <a:avLst/>
            </a:prstGeom>
            <a:noFill/>
            <a:ln w="9525">
              <a:solidFill>
                <a:schemeClr val="tx1"/>
              </a:solidFill>
              <a:round/>
              <a:headEnd/>
              <a:tailEnd type="triangle" w="med" len="med"/>
            </a:ln>
          </p:spPr>
          <p:txBody>
            <a:bodyPr/>
            <a:lstStyle/>
            <a:p>
              <a:endParaRPr lang="zh-CN" altLang="en-US"/>
            </a:p>
          </p:txBody>
        </p:sp>
      </p:grpSp>
      <p:grpSp>
        <p:nvGrpSpPr>
          <p:cNvPr id="4" name="Group 11"/>
          <p:cNvGrpSpPr>
            <a:grpSpLocks/>
          </p:cNvGrpSpPr>
          <p:nvPr/>
        </p:nvGrpSpPr>
        <p:grpSpPr bwMode="auto">
          <a:xfrm>
            <a:off x="2404433" y="2390299"/>
            <a:ext cx="1432258" cy="2948702"/>
            <a:chOff x="0" y="0"/>
            <a:chExt cx="716" cy="1678"/>
          </a:xfrm>
        </p:grpSpPr>
        <p:sp>
          <p:nvSpPr>
            <p:cNvPr id="10262" name="Line 12"/>
            <p:cNvSpPr>
              <a:spLocks noChangeShapeType="1"/>
            </p:cNvSpPr>
            <p:nvPr/>
          </p:nvSpPr>
          <p:spPr bwMode="auto">
            <a:xfrm flipV="1">
              <a:off x="409" y="0"/>
              <a:ext cx="0" cy="1678"/>
            </a:xfrm>
            <a:prstGeom prst="line">
              <a:avLst/>
            </a:prstGeom>
            <a:noFill/>
            <a:ln w="38100">
              <a:solidFill>
                <a:schemeClr val="tx1"/>
              </a:solidFill>
              <a:round/>
              <a:headEnd/>
              <a:tailEnd type="stealth" w="lg" len="lg"/>
            </a:ln>
          </p:spPr>
          <p:txBody>
            <a:bodyPr/>
            <a:lstStyle/>
            <a:p>
              <a:endParaRPr lang="zh-CN" altLang="en-US"/>
            </a:p>
          </p:txBody>
        </p:sp>
        <p:sp>
          <p:nvSpPr>
            <p:cNvPr id="10263" name="Text Box 13"/>
            <p:cNvSpPr txBox="1">
              <a:spLocks noChangeArrowheads="1"/>
            </p:cNvSpPr>
            <p:nvPr/>
          </p:nvSpPr>
          <p:spPr bwMode="auto">
            <a:xfrm>
              <a:off x="0" y="589"/>
              <a:ext cx="716" cy="254"/>
            </a:xfrm>
            <a:prstGeom prst="rect">
              <a:avLst/>
            </a:prstGeom>
            <a:noFill/>
            <a:ln w="9525">
              <a:noFill/>
              <a:miter lim="800000"/>
              <a:headEnd/>
              <a:tailEnd/>
            </a:ln>
          </p:spPr>
          <p:txBody>
            <a:bodyPr wrap="none">
              <a:spAutoFit/>
            </a:bodyPr>
            <a:lstStyle/>
            <a:p>
              <a:r>
                <a:rPr lang="zh-CN" altLang="en-US" sz="2300" b="1" dirty="0">
                  <a:ea typeface="迷你简隶书"/>
                  <a:cs typeface="迷你简隶书"/>
                </a:rPr>
                <a:t>阻碍 发展</a:t>
              </a:r>
            </a:p>
          </p:txBody>
        </p:sp>
      </p:grpSp>
      <p:sp>
        <p:nvSpPr>
          <p:cNvPr id="88068" name="Oval 4"/>
          <p:cNvSpPr>
            <a:spLocks noChangeArrowheads="1"/>
          </p:cNvSpPr>
          <p:nvPr/>
        </p:nvSpPr>
        <p:spPr bwMode="auto">
          <a:xfrm>
            <a:off x="9449702" y="3752137"/>
            <a:ext cx="1226221" cy="1135141"/>
          </a:xfrm>
          <a:prstGeom prst="ellipse">
            <a:avLst/>
          </a:prstGeom>
          <a:solidFill>
            <a:srgbClr val="FF9900"/>
          </a:solidFill>
          <a:ln w="12700">
            <a:solidFill>
              <a:schemeClr val="tx1"/>
            </a:solidFill>
            <a:round/>
            <a:headEnd/>
            <a:tailEnd/>
          </a:ln>
        </p:spPr>
        <p:txBody>
          <a:bodyPr wrap="none" lIns="106985" tIns="53492" rIns="106985" bIns="53492" anchor="ctr"/>
          <a:lstStyle/>
          <a:p>
            <a:pPr algn="ctr"/>
            <a:r>
              <a:rPr lang="zh-CN" altLang="en-US" sz="3300" b="1" dirty="0">
                <a:latin typeface="Times New Roman" pitchFamily="18" charset="0"/>
              </a:rPr>
              <a:t>英国</a:t>
            </a:r>
          </a:p>
        </p:txBody>
      </p:sp>
      <p:sp>
        <p:nvSpPr>
          <p:cNvPr id="26" name="WordArt 10"/>
          <p:cNvSpPr>
            <a:spLocks noChangeArrowheads="1" noChangeShapeType="1"/>
          </p:cNvSpPr>
          <p:nvPr/>
        </p:nvSpPr>
        <p:spPr bwMode="auto">
          <a:xfrm>
            <a:off x="498090" y="6220777"/>
            <a:ext cx="4264768" cy="755095"/>
          </a:xfrm>
          <a:prstGeom prst="rect">
            <a:avLst/>
          </a:prstGeom>
        </p:spPr>
        <p:txBody>
          <a:bodyPr wrap="none" lIns="106985" tIns="53492" rIns="106985" bIns="53492" fromWordArt="1">
            <a:prstTxWarp prst="textSlantUp">
              <a:avLst>
                <a:gd name="adj" fmla="val 0"/>
              </a:avLst>
            </a:prstTxWarp>
          </a:bodyPr>
          <a:lstStyle/>
          <a:p>
            <a:pPr algn="ctr"/>
            <a:r>
              <a:rPr lang="zh-CN" altLang="en-US" sz="4200" b="1" kern="10" dirty="0">
                <a:ln w="9525">
                  <a:noFill/>
                  <a:round/>
                  <a:headEnd/>
                  <a:tailEnd/>
                </a:ln>
                <a:gradFill rotWithShape="1">
                  <a:gsLst>
                    <a:gs pos="0">
                      <a:srgbClr val="6600CC"/>
                    </a:gs>
                    <a:gs pos="100000">
                      <a:srgbClr val="CC00CC"/>
                    </a:gs>
                  </a:gsLst>
                  <a:lin ang="5400000" scaled="1"/>
                </a:gradFill>
                <a:effectLst>
                  <a:prstShdw prst="shdw17" dist="17961" dir="13500000">
                    <a:srgbClr val="3D007A"/>
                  </a:prstShdw>
                </a:effectLst>
                <a:latin typeface="宋体"/>
                <a:ea typeface="宋体"/>
              </a:rPr>
              <a:t>南北矛盾焦点：</a:t>
            </a:r>
          </a:p>
        </p:txBody>
      </p:sp>
      <p:sp>
        <p:nvSpPr>
          <p:cNvPr id="27" name="WordArt 11"/>
          <p:cNvSpPr>
            <a:spLocks noChangeArrowheads="1" noChangeShapeType="1"/>
          </p:cNvSpPr>
          <p:nvPr/>
        </p:nvSpPr>
        <p:spPr bwMode="auto">
          <a:xfrm>
            <a:off x="5304955" y="6144102"/>
            <a:ext cx="5627014" cy="756761"/>
          </a:xfrm>
          <a:prstGeom prst="rect">
            <a:avLst/>
          </a:prstGeom>
        </p:spPr>
        <p:txBody>
          <a:bodyPr wrap="none" lIns="106985" tIns="53492" rIns="106985" bIns="53492" fromWordArt="1">
            <a:prstTxWarp prst="textSlantUp">
              <a:avLst>
                <a:gd name="adj" fmla="val 0"/>
              </a:avLst>
            </a:prstTxWarp>
          </a:bodyPr>
          <a:lstStyle/>
          <a:p>
            <a:pPr algn="ctr"/>
            <a:r>
              <a:rPr lang="zh-CN" altLang="en-US" sz="4200" b="1" kern="10" dirty="0">
                <a:ln w="9525">
                  <a:noFill/>
                  <a:round/>
                  <a:headEnd/>
                  <a:tailEnd/>
                </a:ln>
                <a:gradFill rotWithShape="1">
                  <a:gsLst>
                    <a:gs pos="0">
                      <a:srgbClr val="6600CC"/>
                    </a:gs>
                    <a:gs pos="100000">
                      <a:srgbClr val="CC00CC"/>
                    </a:gs>
                  </a:gsLst>
                  <a:lin ang="5400000" scaled="1"/>
                </a:gradFill>
                <a:effectLst>
                  <a:prstShdw prst="shdw17" dist="17961" dir="13500000">
                    <a:srgbClr val="3D007A"/>
                  </a:prstShdw>
                </a:effectLst>
                <a:latin typeface="宋体"/>
                <a:ea typeface="宋体"/>
              </a:rPr>
              <a:t>奴隶制的存废问题</a:t>
            </a:r>
          </a:p>
        </p:txBody>
      </p:sp>
      <p:sp>
        <p:nvSpPr>
          <p:cNvPr id="10260" name="Text Box 29"/>
          <p:cNvSpPr txBox="1">
            <a:spLocks noChangeArrowheads="1"/>
          </p:cNvSpPr>
          <p:nvPr/>
        </p:nvSpPr>
        <p:spPr bwMode="auto">
          <a:xfrm>
            <a:off x="6303137" y="2325292"/>
            <a:ext cx="4500887" cy="677415"/>
          </a:xfrm>
          <a:prstGeom prst="rect">
            <a:avLst/>
          </a:prstGeom>
          <a:solidFill>
            <a:srgbClr val="FF0000"/>
          </a:solidFill>
          <a:ln w="9525">
            <a:noFill/>
            <a:miter lim="800000"/>
            <a:headEnd/>
            <a:tailEnd/>
          </a:ln>
          <a:effectLst>
            <a:prstShdw prst="shdw17" dist="17961" dir="2700000">
              <a:srgbClr val="990000">
                <a:alpha val="50000"/>
              </a:srgbClr>
            </a:prstShdw>
          </a:effectLst>
        </p:spPr>
        <p:txBody>
          <a:bodyPr wrap="none" lIns="106985" tIns="53492" rIns="106985" bIns="53492">
            <a:spAutoFit/>
          </a:bodyPr>
          <a:lstStyle/>
          <a:p>
            <a:r>
              <a:rPr lang="zh-CN" altLang="en-US" sz="3700" b="1" dirty="0"/>
              <a:t>劳动力、原料、市场</a:t>
            </a:r>
          </a:p>
        </p:txBody>
      </p:sp>
      <p:sp>
        <p:nvSpPr>
          <p:cNvPr id="28" name="TextBox 27"/>
          <p:cNvSpPr txBox="1">
            <a:spLocks noChangeArrowheads="1"/>
          </p:cNvSpPr>
          <p:nvPr/>
        </p:nvSpPr>
        <p:spPr bwMode="auto">
          <a:xfrm>
            <a:off x="7381330" y="600075"/>
            <a:ext cx="4140746" cy="754360"/>
          </a:xfrm>
          <a:prstGeom prst="rect">
            <a:avLst/>
          </a:prstGeom>
          <a:solidFill>
            <a:srgbClr val="99CCFF"/>
          </a:solidFill>
          <a:ln w="9525">
            <a:noFill/>
            <a:miter lim="800000"/>
            <a:headEnd/>
            <a:tailEnd/>
          </a:ln>
        </p:spPr>
        <p:txBody>
          <a:bodyPr lIns="106985" tIns="53492" rIns="106985" bIns="53492">
            <a:spAutoFit/>
          </a:bodyPr>
          <a:lstStyle/>
          <a:p>
            <a:r>
              <a:rPr lang="en-US" altLang="zh-CN" sz="4200" b="1" dirty="0">
                <a:solidFill>
                  <a:srgbClr val="FF0000"/>
                </a:solidFill>
              </a:rPr>
              <a:t>------</a:t>
            </a:r>
            <a:r>
              <a:rPr lang="zh-CN" altLang="en-US" sz="4200" b="1" dirty="0">
                <a:solidFill>
                  <a:srgbClr val="FF0000"/>
                </a:solidFill>
              </a:rPr>
              <a:t>根本原因</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88069"/>
                                        </p:tgtEl>
                                        <p:attrNameLst>
                                          <p:attrName>style.visibility</p:attrName>
                                        </p:attrNameLst>
                                      </p:cBhvr>
                                      <p:to>
                                        <p:strVal val="visible"/>
                                      </p:to>
                                    </p:set>
                                    <p:animEffect transition="in" filter="dissolve">
                                      <p:cBhvr>
                                        <p:cTn id="7" dur="500"/>
                                        <p:tgtEl>
                                          <p:spTgt spid="8806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88070"/>
                                        </p:tgtEl>
                                        <p:attrNameLst>
                                          <p:attrName>style.visibility</p:attrName>
                                        </p:attrNameLst>
                                      </p:cBhvr>
                                      <p:to>
                                        <p:strVal val="visible"/>
                                      </p:to>
                                    </p:set>
                                    <p:animEffect transition="in" filter="dissolve">
                                      <p:cBhvr>
                                        <p:cTn id="10" dur="500"/>
                                        <p:tgtEl>
                                          <p:spTgt spid="88070"/>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88073"/>
                                        </p:tgtEl>
                                        <p:attrNameLst>
                                          <p:attrName>style.visibility</p:attrName>
                                        </p:attrNameLst>
                                      </p:cBhvr>
                                      <p:to>
                                        <p:strVal val="visible"/>
                                      </p:to>
                                    </p:set>
                                    <p:anim calcmode="lin" valueType="num">
                                      <p:cBhvr additive="base">
                                        <p:cTn id="14" dur="500" fill="hold"/>
                                        <p:tgtEl>
                                          <p:spTgt spid="88073"/>
                                        </p:tgtEl>
                                        <p:attrNameLst>
                                          <p:attrName>ppt_x</p:attrName>
                                        </p:attrNameLst>
                                      </p:cBhvr>
                                      <p:tavLst>
                                        <p:tav tm="0">
                                          <p:val>
                                            <p:strVal val="0-#ppt_w/2"/>
                                          </p:val>
                                        </p:tav>
                                        <p:tav tm="100000">
                                          <p:val>
                                            <p:strVal val="#ppt_x"/>
                                          </p:val>
                                        </p:tav>
                                      </p:tavLst>
                                    </p:anim>
                                    <p:anim calcmode="lin" valueType="num">
                                      <p:cBhvr additive="base">
                                        <p:cTn id="15" dur="500" fill="hold"/>
                                        <p:tgtEl>
                                          <p:spTgt spid="88073"/>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8" fill="hold" grpId="0" nodeType="afterEffect">
                                  <p:stCondLst>
                                    <p:cond delay="0"/>
                                  </p:stCondLst>
                                  <p:childTnLst>
                                    <p:set>
                                      <p:cBhvr>
                                        <p:cTn id="18" dur="1" fill="hold">
                                          <p:stCondLst>
                                            <p:cond delay="0"/>
                                          </p:stCondLst>
                                        </p:cTn>
                                        <p:tgtEl>
                                          <p:spTgt spid="88074"/>
                                        </p:tgtEl>
                                        <p:attrNameLst>
                                          <p:attrName>style.visibility</p:attrName>
                                        </p:attrNameLst>
                                      </p:cBhvr>
                                      <p:to>
                                        <p:strVal val="visible"/>
                                      </p:to>
                                    </p:set>
                                    <p:anim calcmode="lin" valueType="num">
                                      <p:cBhvr additive="base">
                                        <p:cTn id="19" dur="500" fill="hold"/>
                                        <p:tgtEl>
                                          <p:spTgt spid="88074"/>
                                        </p:tgtEl>
                                        <p:attrNameLst>
                                          <p:attrName>ppt_x</p:attrName>
                                        </p:attrNameLst>
                                      </p:cBhvr>
                                      <p:tavLst>
                                        <p:tav tm="0">
                                          <p:val>
                                            <p:strVal val="0-#ppt_w/2"/>
                                          </p:val>
                                        </p:tav>
                                        <p:tav tm="100000">
                                          <p:val>
                                            <p:strVal val="#ppt_x"/>
                                          </p:val>
                                        </p:tav>
                                      </p:tavLst>
                                    </p:anim>
                                    <p:anim calcmode="lin" valueType="num">
                                      <p:cBhvr additive="base">
                                        <p:cTn id="20" dur="500" fill="hold"/>
                                        <p:tgtEl>
                                          <p:spTgt spid="88074"/>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7" presetClass="entr" presetSubtype="0" fill="hold" grpId="0" nodeType="afterEffect">
                                  <p:stCondLst>
                                    <p:cond delay="0"/>
                                  </p:stCondLst>
                                  <p:iterate type="lt">
                                    <p:tmPct val="50000"/>
                                  </p:iterate>
                                  <p:childTnLst>
                                    <p:set>
                                      <p:cBhvr>
                                        <p:cTn id="23" dur="1" fill="hold">
                                          <p:stCondLst>
                                            <p:cond delay="0"/>
                                          </p:stCondLst>
                                        </p:cTn>
                                        <p:tgtEl>
                                          <p:spTgt spid="88083"/>
                                        </p:tgtEl>
                                        <p:attrNameLst>
                                          <p:attrName>style.visibility</p:attrName>
                                        </p:attrNameLst>
                                      </p:cBhvr>
                                      <p:to>
                                        <p:strVal val="visible"/>
                                      </p:to>
                                    </p:set>
                                    <p:anim calcmode="discrete" valueType="clr">
                                      <p:cBhvr override="childStyle">
                                        <p:cTn id="24" dur="80"/>
                                        <p:tgtEl>
                                          <p:spTgt spid="88083"/>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88083"/>
                                        </p:tgtEl>
                                        <p:attrNameLst>
                                          <p:attrName>fillcolor</p:attrName>
                                        </p:attrNameLst>
                                      </p:cBhvr>
                                      <p:tavLst>
                                        <p:tav tm="0">
                                          <p:val>
                                            <p:clrVal>
                                              <a:schemeClr val="accent2"/>
                                            </p:clrVal>
                                          </p:val>
                                        </p:tav>
                                        <p:tav tm="50000">
                                          <p:val>
                                            <p:clrVal>
                                              <a:schemeClr val="hlink"/>
                                            </p:clrVal>
                                          </p:val>
                                        </p:tav>
                                      </p:tavLst>
                                    </p:anim>
                                    <p:set>
                                      <p:cBhvr>
                                        <p:cTn id="26" dur="80"/>
                                        <p:tgtEl>
                                          <p:spTgt spid="88083"/>
                                        </p:tgtEl>
                                        <p:attrNameLst>
                                          <p:attrName>fill.type</p:attrName>
                                        </p:attrNameLst>
                                      </p:cBhvr>
                                      <p:to>
                                        <p:strVal val="solid"/>
                                      </p:to>
                                    </p:set>
                                  </p:childTnLst>
                                </p:cTn>
                              </p:par>
                            </p:childTnLst>
                          </p:cTn>
                        </p:par>
                        <p:par>
                          <p:cTn id="27" fill="hold">
                            <p:stCondLst>
                              <p:cond delay="1940"/>
                            </p:stCondLst>
                            <p:childTnLst>
                              <p:par>
                                <p:cTn id="28" presetID="4" presetClass="entr" presetSubtype="32" fill="hold" grpId="0" nodeType="afterEffect">
                                  <p:stCondLst>
                                    <p:cond delay="0"/>
                                  </p:stCondLst>
                                  <p:childTnLst>
                                    <p:set>
                                      <p:cBhvr>
                                        <p:cTn id="29" dur="1" fill="hold">
                                          <p:stCondLst>
                                            <p:cond delay="0"/>
                                          </p:stCondLst>
                                        </p:cTn>
                                        <p:tgtEl>
                                          <p:spTgt spid="88067"/>
                                        </p:tgtEl>
                                        <p:attrNameLst>
                                          <p:attrName>style.visibility</p:attrName>
                                        </p:attrNameLst>
                                      </p:cBhvr>
                                      <p:to>
                                        <p:strVal val="visible"/>
                                      </p:to>
                                    </p:set>
                                    <p:animEffect transition="in" filter="box(out)">
                                      <p:cBhvr>
                                        <p:cTn id="30" dur="500"/>
                                        <p:tgtEl>
                                          <p:spTgt spid="88067"/>
                                        </p:tgtEl>
                                      </p:cBhvr>
                                    </p:animEffect>
                                  </p:childTnLst>
                                </p:cTn>
                              </p:par>
                            </p:childTnLst>
                          </p:cTn>
                        </p:par>
                        <p:par>
                          <p:cTn id="31" fill="hold">
                            <p:stCondLst>
                              <p:cond delay="2440"/>
                            </p:stCondLst>
                            <p:childTnLst>
                              <p:par>
                                <p:cTn id="32" presetID="27" presetClass="entr" presetSubtype="0" fill="hold" grpId="0" nodeType="afterEffect">
                                  <p:stCondLst>
                                    <p:cond delay="0"/>
                                  </p:stCondLst>
                                  <p:iterate type="lt">
                                    <p:tmPct val="50000"/>
                                  </p:iterate>
                                  <p:childTnLst>
                                    <p:set>
                                      <p:cBhvr>
                                        <p:cTn id="33" dur="1" fill="hold">
                                          <p:stCondLst>
                                            <p:cond delay="0"/>
                                          </p:stCondLst>
                                        </p:cTn>
                                        <p:tgtEl>
                                          <p:spTgt spid="88082"/>
                                        </p:tgtEl>
                                        <p:attrNameLst>
                                          <p:attrName>style.visibility</p:attrName>
                                        </p:attrNameLst>
                                      </p:cBhvr>
                                      <p:to>
                                        <p:strVal val="visible"/>
                                      </p:to>
                                    </p:set>
                                    <p:anim calcmode="discrete" valueType="clr">
                                      <p:cBhvr override="childStyle">
                                        <p:cTn id="34" dur="80"/>
                                        <p:tgtEl>
                                          <p:spTgt spid="88082"/>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88082"/>
                                        </p:tgtEl>
                                        <p:attrNameLst>
                                          <p:attrName>fillcolor</p:attrName>
                                        </p:attrNameLst>
                                      </p:cBhvr>
                                      <p:tavLst>
                                        <p:tav tm="0">
                                          <p:val>
                                            <p:clrVal>
                                              <a:schemeClr val="accent2"/>
                                            </p:clrVal>
                                          </p:val>
                                        </p:tav>
                                        <p:tav tm="50000">
                                          <p:val>
                                            <p:clrVal>
                                              <a:schemeClr val="hlink"/>
                                            </p:clrVal>
                                          </p:val>
                                        </p:tav>
                                      </p:tavLst>
                                    </p:anim>
                                    <p:set>
                                      <p:cBhvr>
                                        <p:cTn id="36" dur="80"/>
                                        <p:tgtEl>
                                          <p:spTgt spid="88082"/>
                                        </p:tgtEl>
                                        <p:attrNameLst>
                                          <p:attrName>fill.type</p:attrName>
                                        </p:attrNameLst>
                                      </p:cBhvr>
                                      <p:to>
                                        <p:strVal val="solid"/>
                                      </p:to>
                                    </p:set>
                                  </p:childTnLst>
                                </p:cTn>
                              </p:par>
                            </p:childTnLst>
                          </p:cTn>
                        </p:par>
                        <p:par>
                          <p:cTn id="37" fill="hold">
                            <p:stCondLst>
                              <p:cond delay="2880"/>
                            </p:stCondLst>
                            <p:childTnLst>
                              <p:par>
                                <p:cTn id="38" presetID="22" presetClass="entr" presetSubtype="8" fill="hold" grpId="0" nodeType="afterEffect">
                                  <p:stCondLst>
                                    <p:cond delay="0"/>
                                  </p:stCondLst>
                                  <p:childTnLst>
                                    <p:set>
                                      <p:cBhvr>
                                        <p:cTn id="39" dur="1" fill="hold">
                                          <p:stCondLst>
                                            <p:cond delay="0"/>
                                          </p:stCondLst>
                                        </p:cTn>
                                        <p:tgtEl>
                                          <p:spTgt spid="88071"/>
                                        </p:tgtEl>
                                        <p:attrNameLst>
                                          <p:attrName>style.visibility</p:attrName>
                                        </p:attrNameLst>
                                      </p:cBhvr>
                                      <p:to>
                                        <p:strVal val="visible"/>
                                      </p:to>
                                    </p:set>
                                    <p:animEffect transition="in" filter="wipe(left)">
                                      <p:cBhvr>
                                        <p:cTn id="40" dur="500"/>
                                        <p:tgtEl>
                                          <p:spTgt spid="88071"/>
                                        </p:tgtEl>
                                      </p:cBhvr>
                                    </p:animEffect>
                                  </p:childTnLst>
                                </p:cTn>
                              </p:par>
                            </p:childTnLst>
                          </p:cTn>
                        </p:par>
                        <p:par>
                          <p:cTn id="41" fill="hold">
                            <p:stCondLst>
                              <p:cond delay="3380"/>
                            </p:stCondLst>
                            <p:childTnLst>
                              <p:par>
                                <p:cTn id="42" presetID="22" presetClass="entr" presetSubtype="2" fill="hold" grpId="0" nodeType="afterEffect">
                                  <p:stCondLst>
                                    <p:cond delay="0"/>
                                  </p:stCondLst>
                                  <p:childTnLst>
                                    <p:set>
                                      <p:cBhvr>
                                        <p:cTn id="43" dur="1" fill="hold">
                                          <p:stCondLst>
                                            <p:cond delay="0"/>
                                          </p:stCondLst>
                                        </p:cTn>
                                        <p:tgtEl>
                                          <p:spTgt spid="88072"/>
                                        </p:tgtEl>
                                        <p:attrNameLst>
                                          <p:attrName>style.visibility</p:attrName>
                                        </p:attrNameLst>
                                      </p:cBhvr>
                                      <p:to>
                                        <p:strVal val="visible"/>
                                      </p:to>
                                    </p:set>
                                    <p:animEffect transition="in" filter="wipe(right)">
                                      <p:cBhvr>
                                        <p:cTn id="44" dur="500"/>
                                        <p:tgtEl>
                                          <p:spTgt spid="88072"/>
                                        </p:tgtEl>
                                      </p:cBhvr>
                                    </p:animEffect>
                                  </p:childTnLst>
                                </p:cTn>
                              </p:par>
                            </p:childTnLst>
                          </p:cTn>
                        </p:par>
                        <p:par>
                          <p:cTn id="45" fill="hold">
                            <p:stCondLst>
                              <p:cond delay="3880"/>
                            </p:stCondLst>
                            <p:childTnLst>
                              <p:par>
                                <p:cTn id="46" presetID="1" presetClass="entr" presetSubtype="0"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childTnLst>
                                </p:cTn>
                              </p:par>
                            </p:childTnLst>
                          </p:cTn>
                        </p:par>
                        <p:par>
                          <p:cTn id="48" fill="hold">
                            <p:stCondLst>
                              <p:cond delay="3880"/>
                            </p:stCondLst>
                            <p:childTnLst>
                              <p:par>
                                <p:cTn id="49" presetID="1" presetClass="entr" presetSubtype="0"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childTnLst>
                                </p:cTn>
                              </p:par>
                            </p:childTnLst>
                          </p:cTn>
                        </p:par>
                        <p:par>
                          <p:cTn id="51" fill="hold">
                            <p:stCondLst>
                              <p:cond delay="3880"/>
                            </p:stCondLst>
                            <p:childTnLst>
                              <p:par>
                                <p:cTn id="52" presetID="22" presetClass="entr" presetSubtype="4" fill="hold"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wipe(down)">
                                      <p:cBhvr>
                                        <p:cTn id="54" dur="500"/>
                                        <p:tgtEl>
                                          <p:spTgt spid="4"/>
                                        </p:tgtEl>
                                      </p:cBhvr>
                                    </p:animEffect>
                                  </p:childTnLst>
                                </p:cTn>
                              </p:par>
                            </p:childTnLst>
                          </p:cTn>
                        </p:par>
                        <p:par>
                          <p:cTn id="55" fill="hold">
                            <p:stCondLst>
                              <p:cond delay="4380"/>
                            </p:stCondLst>
                            <p:childTnLst>
                              <p:par>
                                <p:cTn id="56" presetID="2" presetClass="entr" presetSubtype="2" fill="hold" grpId="0" nodeType="afterEffect">
                                  <p:stCondLst>
                                    <p:cond delay="0"/>
                                  </p:stCondLst>
                                  <p:childTnLst>
                                    <p:set>
                                      <p:cBhvr>
                                        <p:cTn id="57" dur="1" fill="hold">
                                          <p:stCondLst>
                                            <p:cond delay="0"/>
                                          </p:stCondLst>
                                        </p:cTn>
                                        <p:tgtEl>
                                          <p:spTgt spid="88068"/>
                                        </p:tgtEl>
                                        <p:attrNameLst>
                                          <p:attrName>style.visibility</p:attrName>
                                        </p:attrNameLst>
                                      </p:cBhvr>
                                      <p:to>
                                        <p:strVal val="visible"/>
                                      </p:to>
                                    </p:set>
                                    <p:anim calcmode="lin" valueType="num">
                                      <p:cBhvr additive="base">
                                        <p:cTn id="58" dur="500" fill="hold"/>
                                        <p:tgtEl>
                                          <p:spTgt spid="88068"/>
                                        </p:tgtEl>
                                        <p:attrNameLst>
                                          <p:attrName>ppt_x</p:attrName>
                                        </p:attrNameLst>
                                      </p:cBhvr>
                                      <p:tavLst>
                                        <p:tav tm="0">
                                          <p:val>
                                            <p:strVal val="1+#ppt_w/2"/>
                                          </p:val>
                                        </p:tav>
                                        <p:tav tm="100000">
                                          <p:val>
                                            <p:strVal val="#ppt_x"/>
                                          </p:val>
                                        </p:tav>
                                      </p:tavLst>
                                    </p:anim>
                                    <p:anim calcmode="lin" valueType="num">
                                      <p:cBhvr additive="base">
                                        <p:cTn id="59" dur="500" fill="hold"/>
                                        <p:tgtEl>
                                          <p:spTgt spid="88068"/>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dissolve">
                                      <p:cBhvr>
                                        <p:cTn id="64" dur="100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9" presetClass="entr" presetSubtype="0" fill="hold" grpId="0" nodeType="click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dissolve">
                                      <p:cBhvr>
                                        <p:cTn id="69" dur="1000"/>
                                        <p:tgtEl>
                                          <p:spTgt spid="27"/>
                                        </p:tgtEl>
                                      </p:cBhvr>
                                    </p:animEffect>
                                  </p:childTnLst>
                                </p:cTn>
                              </p:par>
                            </p:childTnLst>
                          </p:cTn>
                        </p:par>
                      </p:childTnLst>
                    </p:cTn>
                  </p:par>
                  <p:par>
                    <p:cTn id="70" fill="hold">
                      <p:stCondLst>
                        <p:cond delay="indefinite"/>
                      </p:stCondLst>
                      <p:childTnLst>
                        <p:par>
                          <p:cTn id="71" fill="hold">
                            <p:stCondLst>
                              <p:cond delay="0"/>
                            </p:stCondLst>
                            <p:childTnLst>
                              <p:par>
                                <p:cTn id="72" presetID="3" presetClass="entr" presetSubtype="10" fill="hold" grpId="0" nodeType="click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blinds(horizontal)">
                                      <p:cBhvr>
                                        <p:cTn id="7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9" grpId="0" animBg="1" autoUpdateAnimBg="0"/>
      <p:bldP spid="88070" grpId="0" animBg="1" autoUpdateAnimBg="0"/>
      <p:bldP spid="88073" grpId="0" autoUpdateAnimBg="0"/>
      <p:bldP spid="88074" grpId="0" autoUpdateAnimBg="0"/>
      <p:bldP spid="88083" grpId="0" autoUpdateAnimBg="0"/>
      <p:bldP spid="88067" grpId="0" animBg="1"/>
      <p:bldP spid="88082" grpId="0" autoUpdateAnimBg="0"/>
      <p:bldP spid="88071" grpId="0" animBg="1" autoUpdateAnimBg="0"/>
      <p:bldP spid="88072" grpId="0" animBg="1" autoUpdateAnimBg="0"/>
      <p:bldP spid="88068" grpId="0" animBg="1" autoUpdateAnimBg="0"/>
      <p:bldP spid="26" grpId="0" animBg="1"/>
      <p:bldP spid="27" grpId="0" animBg="1"/>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林肯"/>
          <p:cNvPicPr>
            <a:picLocks noChangeAspect="1" noChangeArrowheads="1"/>
          </p:cNvPicPr>
          <p:nvPr/>
        </p:nvPicPr>
        <p:blipFill>
          <a:blip r:embed="rId3">
            <a:lum bright="70000" contrast="-70000"/>
          </a:blip>
          <a:srcRect l="1819" r="2727" b="3093"/>
          <a:stretch>
            <a:fillRect/>
          </a:stretch>
        </p:blipFill>
        <p:spPr bwMode="auto">
          <a:xfrm>
            <a:off x="0" y="0"/>
            <a:ext cx="11522075" cy="7200900"/>
          </a:xfrm>
          <a:prstGeom prst="rect">
            <a:avLst/>
          </a:prstGeom>
          <a:noFill/>
          <a:ln w="9525">
            <a:noFill/>
            <a:miter lim="800000"/>
            <a:headEnd/>
            <a:tailEnd/>
          </a:ln>
        </p:spPr>
      </p:pic>
      <p:pic>
        <p:nvPicPr>
          <p:cNvPr id="15363" name="Picture 3" descr="tom"/>
          <p:cNvPicPr>
            <a:picLocks noChangeAspect="1" noChangeArrowheads="1"/>
          </p:cNvPicPr>
          <p:nvPr/>
        </p:nvPicPr>
        <p:blipFill>
          <a:blip r:embed="rId4"/>
          <a:srcRect/>
          <a:stretch>
            <a:fillRect/>
          </a:stretch>
        </p:blipFill>
        <p:spPr bwMode="auto">
          <a:xfrm>
            <a:off x="672121" y="800100"/>
            <a:ext cx="4512813" cy="5440680"/>
          </a:xfrm>
          <a:prstGeom prst="rect">
            <a:avLst/>
          </a:prstGeom>
          <a:noFill/>
          <a:ln w="9525">
            <a:solidFill>
              <a:schemeClr val="bg1"/>
            </a:solidFill>
            <a:miter lim="800000"/>
            <a:headEnd/>
            <a:tailEnd/>
          </a:ln>
        </p:spPr>
      </p:pic>
      <p:pic>
        <p:nvPicPr>
          <p:cNvPr id="15364" name="Picture 4" descr="斯陀夫人"/>
          <p:cNvPicPr>
            <a:picLocks noChangeAspect="1" noChangeArrowheads="1"/>
          </p:cNvPicPr>
          <p:nvPr/>
        </p:nvPicPr>
        <p:blipFill>
          <a:blip r:embed="rId5"/>
          <a:srcRect/>
          <a:stretch>
            <a:fillRect/>
          </a:stretch>
        </p:blipFill>
        <p:spPr bwMode="auto">
          <a:xfrm>
            <a:off x="5953073" y="1040130"/>
            <a:ext cx="4670842" cy="5040630"/>
          </a:xfrm>
          <a:prstGeom prst="rect">
            <a:avLst/>
          </a:prstGeom>
          <a:noFill/>
          <a:ln w="44450">
            <a:solidFill>
              <a:schemeClr val="bg2"/>
            </a:solidFill>
            <a:miter lim="800000"/>
            <a:headEnd/>
            <a:tailEnd/>
          </a:ln>
        </p:spPr>
      </p:pic>
      <p:sp>
        <p:nvSpPr>
          <p:cNvPr id="15365" name="Rectangle 5"/>
          <p:cNvSpPr>
            <a:spLocks noChangeArrowheads="1"/>
          </p:cNvSpPr>
          <p:nvPr/>
        </p:nvSpPr>
        <p:spPr bwMode="auto">
          <a:xfrm>
            <a:off x="5569003" y="6160770"/>
            <a:ext cx="5857055" cy="677415"/>
          </a:xfrm>
          <a:prstGeom prst="rect">
            <a:avLst/>
          </a:prstGeom>
          <a:noFill/>
          <a:ln w="9525">
            <a:noFill/>
            <a:miter lim="800000"/>
            <a:headEnd/>
            <a:tailEnd/>
          </a:ln>
        </p:spPr>
        <p:txBody>
          <a:bodyPr lIns="106985" tIns="53492" rIns="106985" bIns="53492">
            <a:spAutoFit/>
          </a:bodyPr>
          <a:lstStyle/>
          <a:p>
            <a:pPr algn="ctr"/>
            <a:r>
              <a:rPr lang="zh-CN" altLang="en-US" sz="3700" dirty="0">
                <a:solidFill>
                  <a:srgbClr val="990000"/>
                </a:solidFill>
                <a:latin typeface="Arial Unicode MS" pitchFamily="34" charset="-122"/>
                <a:ea typeface="隶书" pitchFamily="49" charset="-122"/>
              </a:rPr>
              <a:t>斯陀夫人</a:t>
            </a:r>
          </a:p>
        </p:txBody>
      </p:sp>
      <p:sp>
        <p:nvSpPr>
          <p:cNvPr id="11270" name="Text Box 6"/>
          <p:cNvSpPr txBox="1">
            <a:spLocks noChangeArrowheads="1"/>
          </p:cNvSpPr>
          <p:nvPr/>
        </p:nvSpPr>
        <p:spPr bwMode="auto">
          <a:xfrm>
            <a:off x="5464985" y="400050"/>
            <a:ext cx="5929162" cy="677415"/>
          </a:xfrm>
          <a:prstGeom prst="rect">
            <a:avLst/>
          </a:prstGeom>
          <a:noFill/>
          <a:ln w="9525">
            <a:noFill/>
            <a:miter lim="800000"/>
            <a:headEnd/>
            <a:tailEnd/>
          </a:ln>
        </p:spPr>
        <p:txBody>
          <a:bodyPr wrap="none" lIns="106985" tIns="53492" rIns="106985" bIns="53492">
            <a:spAutoFit/>
          </a:bodyPr>
          <a:lstStyle/>
          <a:p>
            <a:r>
              <a:rPr lang="zh-CN" altLang="en-US" sz="3700" b="1" dirty="0">
                <a:solidFill>
                  <a:srgbClr val="002496"/>
                </a:solidFill>
                <a:latin typeface="Times New Roman" pitchFamily="18" charset="0"/>
                <a:ea typeface="方正姚体" pitchFamily="2" charset="-122"/>
              </a:rPr>
              <a:t>“酿成一场大战的小妇人”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additive="base">
                                        <p:cTn id="7" dur="500" fill="hold"/>
                                        <p:tgtEl>
                                          <p:spTgt spid="15363"/>
                                        </p:tgtEl>
                                        <p:attrNameLst>
                                          <p:attrName>ppt_x</p:attrName>
                                        </p:attrNameLst>
                                      </p:cBhvr>
                                      <p:tavLst>
                                        <p:tav tm="0">
                                          <p:val>
                                            <p:strVal val="0-#ppt_w/2"/>
                                          </p:val>
                                        </p:tav>
                                        <p:tav tm="100000">
                                          <p:val>
                                            <p:strVal val="#ppt_x"/>
                                          </p:val>
                                        </p:tav>
                                      </p:tavLst>
                                    </p:anim>
                                    <p:anim calcmode="lin" valueType="num">
                                      <p:cBhvr additive="base">
                                        <p:cTn id="8" dur="500" fill="hold"/>
                                        <p:tgtEl>
                                          <p:spTgt spid="15363"/>
                                        </p:tgtEl>
                                        <p:attrNameLst>
                                          <p:attrName>ppt_y</p:attrName>
                                        </p:attrNameLst>
                                      </p:cBhvr>
                                      <p:tavLst>
                                        <p:tav tm="0">
                                          <p:val>
                                            <p:strVal val="#ppt_y"/>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15364"/>
                                        </p:tgtEl>
                                        <p:attrNameLst>
                                          <p:attrName>style.visibility</p:attrName>
                                        </p:attrNameLst>
                                      </p:cBhvr>
                                      <p:to>
                                        <p:strVal val="visible"/>
                                      </p:to>
                                    </p:set>
                                    <p:anim calcmode="lin" valueType="num">
                                      <p:cBhvr>
                                        <p:cTn id="11" dur="500" fill="hold"/>
                                        <p:tgtEl>
                                          <p:spTgt spid="15364"/>
                                        </p:tgtEl>
                                        <p:attrNameLst>
                                          <p:attrName>ppt_w</p:attrName>
                                        </p:attrNameLst>
                                      </p:cBhvr>
                                      <p:tavLst>
                                        <p:tav tm="0">
                                          <p:val>
                                            <p:fltVal val="0"/>
                                          </p:val>
                                        </p:tav>
                                        <p:tav tm="100000">
                                          <p:val>
                                            <p:strVal val="#ppt_w"/>
                                          </p:val>
                                        </p:tav>
                                      </p:tavLst>
                                    </p:anim>
                                    <p:anim calcmode="lin" valueType="num">
                                      <p:cBhvr>
                                        <p:cTn id="12" dur="500" fill="hold"/>
                                        <p:tgtEl>
                                          <p:spTgt spid="1536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5365"/>
                                        </p:tgtEl>
                                        <p:attrNameLst>
                                          <p:attrName>style.visibility</p:attrName>
                                        </p:attrNameLst>
                                      </p:cBhvr>
                                      <p:to>
                                        <p:strVal val="visible"/>
                                      </p:to>
                                    </p:set>
                                    <p:anim calcmode="lin" valueType="num">
                                      <p:cBhvr>
                                        <p:cTn id="15" dur="500" fill="hold"/>
                                        <p:tgtEl>
                                          <p:spTgt spid="15365"/>
                                        </p:tgtEl>
                                        <p:attrNameLst>
                                          <p:attrName>ppt_w</p:attrName>
                                        </p:attrNameLst>
                                      </p:cBhvr>
                                      <p:tavLst>
                                        <p:tav tm="0">
                                          <p:val>
                                            <p:fltVal val="0"/>
                                          </p:val>
                                        </p:tav>
                                        <p:tav tm="100000">
                                          <p:val>
                                            <p:strVal val="#ppt_w"/>
                                          </p:val>
                                        </p:tav>
                                      </p:tavLst>
                                    </p:anim>
                                    <p:anim calcmode="lin" valueType="num">
                                      <p:cBhvr>
                                        <p:cTn id="16" dur="500" fill="hold"/>
                                        <p:tgtEl>
                                          <p:spTgt spid="1536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 Box 3"/>
          <p:cNvSpPr txBox="1">
            <a:spLocks noChangeArrowheads="1"/>
          </p:cNvSpPr>
          <p:nvPr/>
        </p:nvSpPr>
        <p:spPr bwMode="auto">
          <a:xfrm>
            <a:off x="1084195" y="5440680"/>
            <a:ext cx="232042" cy="641252"/>
          </a:xfrm>
          <a:prstGeom prst="rect">
            <a:avLst/>
          </a:prstGeom>
          <a:noFill/>
          <a:ln w="9525">
            <a:noFill/>
            <a:miter lim="800000"/>
            <a:headEnd/>
            <a:tailEnd/>
          </a:ln>
        </p:spPr>
        <p:txBody>
          <a:bodyPr lIns="106985" tIns="53492" rIns="106985" bIns="53492">
            <a:spAutoFit/>
          </a:bodyPr>
          <a:lstStyle/>
          <a:p>
            <a:pPr>
              <a:lnSpc>
                <a:spcPct val="105000"/>
              </a:lnSpc>
            </a:pPr>
            <a:endParaRPr lang="zh-CN" altLang="en-US" sz="3300" dirty="0">
              <a:solidFill>
                <a:srgbClr val="990000"/>
              </a:solidFill>
              <a:latin typeface="Verdana" pitchFamily="34" charset="0"/>
              <a:ea typeface="隶书" pitchFamily="49" charset="-122"/>
            </a:endParaRPr>
          </a:p>
        </p:txBody>
      </p:sp>
      <p:sp>
        <p:nvSpPr>
          <p:cNvPr id="12291" name="Text Box 4"/>
          <p:cNvSpPr txBox="1">
            <a:spLocks noChangeArrowheads="1"/>
          </p:cNvSpPr>
          <p:nvPr/>
        </p:nvSpPr>
        <p:spPr bwMode="auto">
          <a:xfrm>
            <a:off x="864156" y="1350169"/>
            <a:ext cx="9813767" cy="2462519"/>
          </a:xfrm>
          <a:prstGeom prst="rect">
            <a:avLst/>
          </a:prstGeom>
          <a:noFill/>
          <a:ln w="9525" cap="rnd">
            <a:solidFill>
              <a:srgbClr val="0000FF"/>
            </a:solidFill>
            <a:prstDash val="sysDot"/>
            <a:miter lim="800000"/>
            <a:headEnd/>
            <a:tailEnd/>
          </a:ln>
        </p:spPr>
        <p:txBody>
          <a:bodyPr lIns="106985" tIns="53492" rIns="106985" bIns="53492">
            <a:spAutoFit/>
          </a:bodyPr>
          <a:lstStyle/>
          <a:p>
            <a:r>
              <a:rPr lang="zh-CN" altLang="en-US" sz="4200" b="1" dirty="0">
                <a:solidFill>
                  <a:srgbClr val="0070C0"/>
                </a:solidFill>
                <a:latin typeface="黑体" pitchFamily="49" charset="-122"/>
                <a:ea typeface="黑体" pitchFamily="49" charset="-122"/>
              </a:rPr>
              <a:t>    </a:t>
            </a:r>
            <a:r>
              <a:rPr lang="zh-CN" altLang="en-US" sz="3700" b="1" dirty="0">
                <a:solidFill>
                  <a:srgbClr val="0070C0"/>
                </a:solidFill>
                <a:latin typeface="黑体" pitchFamily="49" charset="-122"/>
                <a:ea typeface="黑体" pitchFamily="49" charset="-122"/>
              </a:rPr>
              <a:t>让每个州各管各的事而不要干涉他的邻居</a:t>
            </a:r>
            <a:r>
              <a:rPr lang="en-US" altLang="zh-CN" sz="3700" b="1" dirty="0">
                <a:solidFill>
                  <a:srgbClr val="0070C0"/>
                </a:solidFill>
                <a:ea typeface="黑体" pitchFamily="49" charset="-122"/>
              </a:rPr>
              <a:t>……</a:t>
            </a:r>
            <a:r>
              <a:rPr lang="zh-CN" altLang="en-US" sz="3700" b="1" dirty="0">
                <a:solidFill>
                  <a:srgbClr val="0070C0"/>
                </a:solidFill>
                <a:latin typeface="黑体" pitchFamily="49" charset="-122"/>
                <a:ea typeface="黑体" pitchFamily="49" charset="-122"/>
              </a:rPr>
              <a:t>我们的共和国就可以分为自由州和蓄奴州两部分而永远存在下去。</a:t>
            </a:r>
          </a:p>
          <a:p>
            <a:pPr algn="r"/>
            <a:r>
              <a:rPr lang="zh-CN" altLang="en-US" sz="3700" b="1" dirty="0">
                <a:solidFill>
                  <a:srgbClr val="0070C0"/>
                </a:solidFill>
                <a:latin typeface="黑体" pitchFamily="49" charset="-122"/>
                <a:ea typeface="黑体" pitchFamily="49" charset="-122"/>
              </a:rPr>
              <a:t>         </a:t>
            </a:r>
            <a:r>
              <a:rPr lang="en-US" altLang="zh-CN" sz="3700" b="1" dirty="0">
                <a:solidFill>
                  <a:srgbClr val="0070C0"/>
                </a:solidFill>
                <a:ea typeface="黑体" pitchFamily="49" charset="-122"/>
              </a:rPr>
              <a:t>——</a:t>
            </a:r>
            <a:r>
              <a:rPr lang="zh-CN" altLang="en-US" sz="3700" b="1" dirty="0">
                <a:solidFill>
                  <a:srgbClr val="0070C0"/>
                </a:solidFill>
                <a:latin typeface="黑体" pitchFamily="49" charset="-122"/>
                <a:ea typeface="黑体" pitchFamily="49" charset="-122"/>
              </a:rPr>
              <a:t>道格拉斯</a:t>
            </a:r>
          </a:p>
        </p:txBody>
      </p:sp>
      <p:sp>
        <p:nvSpPr>
          <p:cNvPr id="26629" name="Text Box 5"/>
          <p:cNvSpPr txBox="1">
            <a:spLocks noChangeArrowheads="1"/>
          </p:cNvSpPr>
          <p:nvPr/>
        </p:nvSpPr>
        <p:spPr bwMode="auto">
          <a:xfrm>
            <a:off x="864156" y="3920490"/>
            <a:ext cx="9889781" cy="2954962"/>
          </a:xfrm>
          <a:prstGeom prst="rect">
            <a:avLst/>
          </a:prstGeom>
          <a:noFill/>
          <a:ln w="9525">
            <a:solidFill>
              <a:srgbClr val="CC3300"/>
            </a:solidFill>
            <a:miter lim="800000"/>
            <a:headEnd/>
            <a:tailEnd/>
          </a:ln>
        </p:spPr>
        <p:txBody>
          <a:bodyPr lIns="106985" tIns="53492" rIns="106985" bIns="53492">
            <a:spAutoFit/>
          </a:bodyPr>
          <a:lstStyle/>
          <a:p>
            <a:r>
              <a:rPr lang="zh-CN" altLang="en-US" sz="3700" dirty="0">
                <a:solidFill>
                  <a:srgbClr val="990000"/>
                </a:solidFill>
                <a:latin typeface="黑体" pitchFamily="49" charset="-122"/>
                <a:ea typeface="黑体" pitchFamily="49" charset="-122"/>
              </a:rPr>
              <a:t>   </a:t>
            </a:r>
            <a:r>
              <a:rPr lang="zh-CN" altLang="en-US" sz="3700" dirty="0">
                <a:solidFill>
                  <a:srgbClr val="990000"/>
                </a:solidFill>
                <a:latin typeface="Courier New" pitchFamily="49" charset="0"/>
                <a:ea typeface="黑体" pitchFamily="49" charset="-122"/>
              </a:rPr>
              <a:t>“</a:t>
            </a:r>
            <a:r>
              <a:rPr lang="zh-CN" altLang="en-US" sz="3700" dirty="0">
                <a:solidFill>
                  <a:srgbClr val="990000"/>
                </a:solidFill>
                <a:latin typeface="黑体" pitchFamily="49" charset="-122"/>
                <a:ea typeface="黑体" pitchFamily="49" charset="-122"/>
              </a:rPr>
              <a:t>分裂之家不能持久</a:t>
            </a:r>
            <a:r>
              <a:rPr lang="zh-CN" altLang="en-US" sz="3700" dirty="0">
                <a:solidFill>
                  <a:srgbClr val="990000"/>
                </a:solidFill>
                <a:latin typeface="Courier New" pitchFamily="49" charset="0"/>
                <a:ea typeface="黑体" pitchFamily="49" charset="-122"/>
              </a:rPr>
              <a:t>”</a:t>
            </a:r>
            <a:r>
              <a:rPr lang="zh-CN" altLang="en-US" sz="3700" dirty="0">
                <a:solidFill>
                  <a:srgbClr val="990000"/>
                </a:solidFill>
                <a:latin typeface="黑体" pitchFamily="49" charset="-122"/>
                <a:ea typeface="黑体" pitchFamily="49" charset="-122"/>
              </a:rPr>
              <a:t>。我相信这个政府不能永远维持半奴隶和半自由的状态。</a:t>
            </a:r>
          </a:p>
          <a:p>
            <a:r>
              <a:rPr lang="zh-CN" altLang="en-US" sz="3700" dirty="0">
                <a:solidFill>
                  <a:srgbClr val="990000"/>
                </a:solidFill>
                <a:latin typeface="黑体" pitchFamily="49" charset="-122"/>
                <a:ea typeface="黑体" pitchFamily="49" charset="-122"/>
              </a:rPr>
              <a:t>我不期望联邦解散，我不期望房子倒塌，</a:t>
            </a:r>
          </a:p>
          <a:p>
            <a:r>
              <a:rPr lang="zh-CN" altLang="en-US" sz="3700" dirty="0">
                <a:solidFill>
                  <a:srgbClr val="990000"/>
                </a:solidFill>
                <a:latin typeface="黑体" pitchFamily="49" charset="-122"/>
                <a:ea typeface="黑体" pitchFamily="49" charset="-122"/>
              </a:rPr>
              <a:t>但我的确希望它停止分裂。</a:t>
            </a:r>
          </a:p>
          <a:p>
            <a:r>
              <a:rPr lang="zh-CN" altLang="en-US" sz="3700" dirty="0">
                <a:solidFill>
                  <a:srgbClr val="990000"/>
                </a:solidFill>
                <a:latin typeface="黑体" pitchFamily="49" charset="-122"/>
                <a:ea typeface="黑体" pitchFamily="49" charset="-122"/>
              </a:rPr>
              <a:t>              </a:t>
            </a:r>
            <a:r>
              <a:rPr lang="en-US" altLang="zh-CN" sz="3700" dirty="0">
                <a:solidFill>
                  <a:srgbClr val="990000"/>
                </a:solidFill>
                <a:latin typeface="Courier New" pitchFamily="49" charset="0"/>
                <a:ea typeface="黑体" pitchFamily="49" charset="-122"/>
              </a:rPr>
              <a:t>——</a:t>
            </a:r>
            <a:r>
              <a:rPr lang="en-US" altLang="zh-CN" sz="3700" dirty="0">
                <a:solidFill>
                  <a:srgbClr val="990000"/>
                </a:solidFill>
                <a:latin typeface="黑体" pitchFamily="49" charset="-122"/>
                <a:ea typeface="黑体" pitchFamily="49" charset="-122"/>
              </a:rPr>
              <a:t>1858</a:t>
            </a:r>
            <a:r>
              <a:rPr lang="zh-CN" altLang="en-US" sz="3700" dirty="0">
                <a:solidFill>
                  <a:srgbClr val="990000"/>
                </a:solidFill>
                <a:latin typeface="黑体" pitchFamily="49" charset="-122"/>
                <a:ea typeface="黑体" pitchFamily="49" charset="-122"/>
              </a:rPr>
              <a:t>年，国会议员林肯</a:t>
            </a:r>
          </a:p>
        </p:txBody>
      </p:sp>
      <p:sp>
        <p:nvSpPr>
          <p:cNvPr id="12293" name="Text Box 6"/>
          <p:cNvSpPr txBox="1">
            <a:spLocks noChangeArrowheads="1"/>
          </p:cNvSpPr>
          <p:nvPr/>
        </p:nvSpPr>
        <p:spPr bwMode="auto">
          <a:xfrm>
            <a:off x="2160389" y="525067"/>
            <a:ext cx="6764327" cy="831304"/>
          </a:xfrm>
          <a:prstGeom prst="rect">
            <a:avLst/>
          </a:prstGeom>
          <a:noFill/>
          <a:ln w="9525">
            <a:noFill/>
            <a:miter lim="800000"/>
            <a:headEnd/>
            <a:tailEnd/>
          </a:ln>
        </p:spPr>
        <p:txBody>
          <a:bodyPr wrap="none" lIns="106985" tIns="53492" rIns="106985" bIns="53492" anchor="ctr">
            <a:spAutoFit/>
          </a:bodyPr>
          <a:lstStyle/>
          <a:p>
            <a:pPr algn="ctr" eaLnBrk="0" hangingPunct="0"/>
            <a:r>
              <a:rPr lang="zh-CN" altLang="en-US" sz="4700" b="1" dirty="0">
                <a:solidFill>
                  <a:srgbClr val="FF0000"/>
                </a:solidFill>
                <a:latin typeface="Arial Unicode MS" pitchFamily="34" charset="-122"/>
                <a:ea typeface="黑体" pitchFamily="49" charset="-122"/>
              </a:rPr>
              <a:t>   林肯同道格拉斯的辩论</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nodePh="1">
                                  <p:stCondLst>
                                    <p:cond delay="0"/>
                                  </p:stCondLst>
                                  <p:endCondLst>
                                    <p:cond evt="begin" delay="0">
                                      <p:tn val="5"/>
                                    </p:cond>
                                  </p:endCondLst>
                                  <p:childTnLst>
                                    <p:set>
                                      <p:cBhvr>
                                        <p:cTn id="6" dur="1" fill="hold">
                                          <p:stCondLst>
                                            <p:cond delay="0"/>
                                          </p:stCondLst>
                                        </p:cTn>
                                        <p:tgtEl>
                                          <p:spTgt spid="26627"/>
                                        </p:tgtEl>
                                        <p:attrNameLst>
                                          <p:attrName>style.visibility</p:attrName>
                                        </p:attrNameLst>
                                      </p:cBhvr>
                                      <p:to>
                                        <p:strVal val="visible"/>
                                      </p:to>
                                    </p:set>
                                    <p:animEffect transition="in" filter="wipe(up)">
                                      <p:cBhvr>
                                        <p:cTn id="7" dur="500"/>
                                        <p:tgtEl>
                                          <p:spTgt spid="26627"/>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26629"/>
                                        </p:tgtEl>
                                        <p:attrNameLst>
                                          <p:attrName>style.visibility</p:attrName>
                                        </p:attrNameLst>
                                      </p:cBhvr>
                                      <p:to>
                                        <p:strVal val="visible"/>
                                      </p:to>
                                    </p:set>
                                    <p:animEffect transition="in" filter="checkerboard(across)">
                                      <p:cBhvr>
                                        <p:cTn id="11" dur="500"/>
                                        <p:tgtEl>
                                          <p:spTgt spid="26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utoUpdateAnimBg="0"/>
      <p:bldP spid="26629"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linken"/>
          <p:cNvPicPr>
            <a:picLocks noChangeAspect="1" noChangeArrowheads="1"/>
          </p:cNvPicPr>
          <p:nvPr/>
        </p:nvPicPr>
        <p:blipFill>
          <a:blip r:embed="rId2"/>
          <a:srcRect/>
          <a:stretch>
            <a:fillRect/>
          </a:stretch>
        </p:blipFill>
        <p:spPr bwMode="auto">
          <a:xfrm>
            <a:off x="5306957" y="1256824"/>
            <a:ext cx="5717030" cy="5594033"/>
          </a:xfrm>
          <a:prstGeom prst="rect">
            <a:avLst/>
          </a:prstGeom>
          <a:noFill/>
          <a:ln w="9525">
            <a:noFill/>
            <a:miter lim="800000"/>
            <a:headEnd/>
            <a:tailEnd/>
          </a:ln>
          <a:effectLst>
            <a:outerShdw dist="107763" dir="2700000" algn="ctr" rotWithShape="0">
              <a:srgbClr val="808080">
                <a:alpha val="50000"/>
              </a:srgbClr>
            </a:outerShdw>
          </a:effectLst>
        </p:spPr>
      </p:pic>
      <p:sp>
        <p:nvSpPr>
          <p:cNvPr id="13315" name="Text Box 3"/>
          <p:cNvSpPr txBox="1">
            <a:spLocks noChangeArrowheads="1"/>
          </p:cNvSpPr>
          <p:nvPr/>
        </p:nvSpPr>
        <p:spPr bwMode="auto">
          <a:xfrm>
            <a:off x="2404433" y="198358"/>
            <a:ext cx="6169111" cy="754360"/>
          </a:xfrm>
          <a:prstGeom prst="rect">
            <a:avLst/>
          </a:prstGeom>
          <a:solidFill>
            <a:srgbClr val="CCFFCC"/>
          </a:solidFill>
          <a:ln w="9525">
            <a:noFill/>
            <a:miter lim="800000"/>
            <a:headEnd/>
            <a:tailEnd/>
          </a:ln>
        </p:spPr>
        <p:txBody>
          <a:bodyPr lIns="106985" tIns="53492" rIns="106985" bIns="53492">
            <a:spAutoFit/>
          </a:bodyPr>
          <a:lstStyle/>
          <a:p>
            <a:r>
              <a:rPr lang="zh-CN" altLang="zh-CN" sz="4200" b="1" dirty="0">
                <a:solidFill>
                  <a:srgbClr val="FF0000"/>
                </a:solidFill>
                <a:latin typeface="Times New Roman" pitchFamily="18" charset="0"/>
              </a:rPr>
              <a:t>1860</a:t>
            </a:r>
            <a:r>
              <a:rPr lang="zh-CN" altLang="en-US" sz="4200" b="1" dirty="0">
                <a:solidFill>
                  <a:srgbClr val="FF0000"/>
                </a:solidFill>
                <a:latin typeface="Times New Roman" pitchFamily="18" charset="0"/>
              </a:rPr>
              <a:t>年林肯当选为总统</a:t>
            </a:r>
          </a:p>
        </p:txBody>
      </p:sp>
      <p:sp>
        <p:nvSpPr>
          <p:cNvPr id="22532" name="Text Box 4"/>
          <p:cNvSpPr txBox="1">
            <a:spLocks noChangeArrowheads="1"/>
          </p:cNvSpPr>
          <p:nvPr/>
        </p:nvSpPr>
        <p:spPr bwMode="auto">
          <a:xfrm>
            <a:off x="270049" y="1500187"/>
            <a:ext cx="3448621" cy="677415"/>
          </a:xfrm>
          <a:prstGeom prst="rect">
            <a:avLst/>
          </a:prstGeom>
          <a:noFill/>
          <a:ln w="9525">
            <a:noFill/>
            <a:miter lim="800000"/>
            <a:headEnd/>
            <a:tailEnd/>
          </a:ln>
        </p:spPr>
        <p:txBody>
          <a:bodyPr lIns="106985" tIns="53492" rIns="106985" bIns="53492">
            <a:spAutoFit/>
          </a:bodyPr>
          <a:lstStyle/>
          <a:p>
            <a:r>
              <a:rPr lang="zh-CN" altLang="en-US" sz="3700" b="1" dirty="0">
                <a:solidFill>
                  <a:srgbClr val="0000CC"/>
                </a:solidFill>
                <a:latin typeface="Times New Roman" pitchFamily="18" charset="0"/>
              </a:rPr>
              <a:t>竞选主题：</a:t>
            </a:r>
          </a:p>
        </p:txBody>
      </p:sp>
      <p:sp>
        <p:nvSpPr>
          <p:cNvPr id="22533" name="Text Box 5"/>
          <p:cNvSpPr txBox="1">
            <a:spLocks noChangeArrowheads="1"/>
          </p:cNvSpPr>
          <p:nvPr/>
        </p:nvSpPr>
        <p:spPr bwMode="auto">
          <a:xfrm>
            <a:off x="498090" y="2390299"/>
            <a:ext cx="4534816" cy="1554579"/>
          </a:xfrm>
          <a:prstGeom prst="rect">
            <a:avLst/>
          </a:prstGeom>
          <a:noFill/>
          <a:ln w="9525">
            <a:noFill/>
            <a:miter lim="800000"/>
            <a:headEnd/>
            <a:tailEnd/>
          </a:ln>
        </p:spPr>
        <p:txBody>
          <a:bodyPr lIns="106985" tIns="53492" rIns="106985" bIns="53492">
            <a:spAutoFit/>
          </a:bodyPr>
          <a:lstStyle/>
          <a:p>
            <a:r>
              <a:rPr lang="zh-CN" altLang="zh-CN" sz="4700" b="1" dirty="0">
                <a:solidFill>
                  <a:srgbClr val="003300"/>
                </a:solidFill>
              </a:rPr>
              <a:t>“</a:t>
            </a:r>
            <a:r>
              <a:rPr lang="zh-CN" altLang="en-US" sz="4700" b="1" dirty="0">
                <a:solidFill>
                  <a:srgbClr val="003300"/>
                </a:solidFill>
                <a:latin typeface="Times New Roman" pitchFamily="18" charset="0"/>
              </a:rPr>
              <a:t>联邦必须而且将会得到保留</a:t>
            </a:r>
            <a:r>
              <a:rPr lang="zh-CN" altLang="en-US" sz="4700" b="1" dirty="0">
                <a:solidFill>
                  <a:srgbClr val="003300"/>
                </a:solidFill>
              </a:rPr>
              <a:t>”</a:t>
            </a:r>
            <a:endParaRPr lang="zh-CN" altLang="en-US" sz="4700" b="1" dirty="0">
              <a:solidFill>
                <a:srgbClr val="003300"/>
              </a:solidFill>
              <a:latin typeface="Times New Roman" pitchFamily="18" charset="0"/>
            </a:endParaRPr>
          </a:p>
        </p:txBody>
      </p:sp>
      <p:sp>
        <p:nvSpPr>
          <p:cNvPr id="22534" name="AutoShape 6"/>
          <p:cNvSpPr>
            <a:spLocks noChangeArrowheads="1"/>
          </p:cNvSpPr>
          <p:nvPr/>
        </p:nvSpPr>
        <p:spPr bwMode="auto">
          <a:xfrm>
            <a:off x="862156" y="3448765"/>
            <a:ext cx="6259127" cy="2873693"/>
          </a:xfrm>
          <a:prstGeom prst="irregularSeal2">
            <a:avLst/>
          </a:prstGeom>
          <a:solidFill>
            <a:srgbClr val="FF0000"/>
          </a:solidFill>
          <a:ln w="9525">
            <a:solidFill>
              <a:schemeClr val="tx1"/>
            </a:solidFill>
            <a:miter lim="800000"/>
            <a:headEnd/>
            <a:tailEnd/>
          </a:ln>
        </p:spPr>
        <p:txBody>
          <a:bodyPr wrap="none" lIns="106985" tIns="53492" rIns="106985" bIns="53492" anchor="ctr"/>
          <a:lstStyle/>
          <a:p>
            <a:pPr algn="ctr"/>
            <a:r>
              <a:rPr lang="zh-CN" altLang="zh-CN" sz="2800" b="1" dirty="0">
                <a:solidFill>
                  <a:srgbClr val="FFFF00"/>
                </a:solidFill>
                <a:latin typeface="黑体" pitchFamily="49" charset="-122"/>
                <a:ea typeface="黑体" pitchFamily="49" charset="-122"/>
              </a:rPr>
              <a:t>1861</a:t>
            </a:r>
            <a:r>
              <a:rPr lang="zh-CN" altLang="en-US" sz="2800" b="1" dirty="0">
                <a:solidFill>
                  <a:srgbClr val="FFFF00"/>
                </a:solidFill>
                <a:latin typeface="黑体" pitchFamily="49" charset="-122"/>
                <a:ea typeface="黑体" pitchFamily="49" charset="-122"/>
              </a:rPr>
              <a:t>年</a:t>
            </a:r>
            <a:r>
              <a:rPr lang="zh-CN" altLang="zh-CN" sz="2800" b="1" dirty="0">
                <a:solidFill>
                  <a:srgbClr val="FFFF00"/>
                </a:solidFill>
                <a:latin typeface="黑体" pitchFamily="49" charset="-122"/>
                <a:ea typeface="黑体" pitchFamily="49" charset="-122"/>
              </a:rPr>
              <a:t>3</a:t>
            </a:r>
            <a:r>
              <a:rPr lang="zh-CN" altLang="en-US" sz="2800" b="1" dirty="0">
                <a:solidFill>
                  <a:srgbClr val="FFFF00"/>
                </a:solidFill>
                <a:latin typeface="黑体" pitchFamily="49" charset="-122"/>
                <a:ea typeface="黑体" pitchFamily="49" charset="-122"/>
              </a:rPr>
              <a:t>月，林肯</a:t>
            </a:r>
          </a:p>
          <a:p>
            <a:pPr algn="ctr"/>
            <a:r>
              <a:rPr lang="zh-CN" altLang="en-US" sz="2800" b="1" dirty="0">
                <a:solidFill>
                  <a:srgbClr val="FFFF00"/>
                </a:solidFill>
                <a:latin typeface="黑体" pitchFamily="49" charset="-122"/>
                <a:ea typeface="黑体" pitchFamily="49" charset="-122"/>
              </a:rPr>
              <a:t>就任美国总统成为了</a:t>
            </a:r>
          </a:p>
          <a:p>
            <a:pPr algn="ctr"/>
            <a:r>
              <a:rPr lang="zh-CN" altLang="en-US" sz="2800" b="1" dirty="0">
                <a:solidFill>
                  <a:srgbClr val="FFFF00"/>
                </a:solidFill>
                <a:latin typeface="黑体" pitchFamily="49" charset="-122"/>
                <a:ea typeface="黑体" pitchFamily="49" charset="-122"/>
              </a:rPr>
              <a:t>内战导火线</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2"/>
                                        </p:tgtEl>
                                        <p:attrNameLst>
                                          <p:attrName>style.visibility</p:attrName>
                                        </p:attrNameLst>
                                      </p:cBhvr>
                                      <p:to>
                                        <p:strVal val="visible"/>
                                      </p:to>
                                    </p:set>
                                    <p:animEffect transition="in" filter="blinds(horizontal)">
                                      <p:cBhvr>
                                        <p:cTn id="7" dur="500"/>
                                        <p:tgtEl>
                                          <p:spTgt spid="22532"/>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22533"/>
                                        </p:tgtEl>
                                        <p:attrNameLst>
                                          <p:attrName>style.visibility</p:attrName>
                                        </p:attrNameLst>
                                      </p:cBhvr>
                                      <p:to>
                                        <p:strVal val="visible"/>
                                      </p:to>
                                    </p:set>
                                    <p:animEffect transition="in" filter="plus(in)">
                                      <p:cBhvr>
                                        <p:cTn id="12" dur="2000"/>
                                        <p:tgtEl>
                                          <p:spTgt spid="22533"/>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22534"/>
                                        </p:tgtEl>
                                        <p:attrNameLst>
                                          <p:attrName>style.visibility</p:attrName>
                                        </p:attrNameLst>
                                      </p:cBhvr>
                                      <p:to>
                                        <p:strVal val="visible"/>
                                      </p:to>
                                    </p:set>
                                    <p:anim calcmode="lin" valueType="num">
                                      <p:cBhvr>
                                        <p:cTn id="17" dur="500" fill="hold"/>
                                        <p:tgtEl>
                                          <p:spTgt spid="22534"/>
                                        </p:tgtEl>
                                        <p:attrNameLst>
                                          <p:attrName>ppt_w</p:attrName>
                                        </p:attrNameLst>
                                      </p:cBhvr>
                                      <p:tavLst>
                                        <p:tav tm="0">
                                          <p:val>
                                            <p:fltVal val="0"/>
                                          </p:val>
                                        </p:tav>
                                        <p:tav tm="100000">
                                          <p:val>
                                            <p:strVal val="#ppt_w"/>
                                          </p:val>
                                        </p:tav>
                                      </p:tavLst>
                                    </p:anim>
                                    <p:anim calcmode="lin" valueType="num">
                                      <p:cBhvr>
                                        <p:cTn id="18" dur="500" fill="hold"/>
                                        <p:tgtEl>
                                          <p:spTgt spid="225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autoUpdateAnimBg="0"/>
      <p:bldP spid="22533" grpId="0" autoUpdateAnimBg="0"/>
      <p:bldP spid="22534"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785950"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爆发</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92" name="图片 91" descr="1.JPG"/>
          <p:cNvPicPr>
            <a:picLocks noChangeAspect="1"/>
          </p:cNvPicPr>
          <p:nvPr/>
        </p:nvPicPr>
        <p:blipFill>
          <a:blip r:embed="rId4" cstate="print"/>
          <a:srcRect t="6349" r="1058"/>
          <a:stretch>
            <a:fillRect/>
          </a:stretch>
        </p:blipFill>
        <p:spPr>
          <a:xfrm>
            <a:off x="188874" y="957244"/>
            <a:ext cx="679266" cy="428628"/>
          </a:xfrm>
          <a:prstGeom prst="rect">
            <a:avLst/>
          </a:prstGeom>
        </p:spPr>
      </p:pic>
      <p:sp>
        <p:nvSpPr>
          <p:cNvPr id="29" name="TextBox 28"/>
          <p:cNvSpPr txBox="1"/>
          <p:nvPr/>
        </p:nvSpPr>
        <p:spPr>
          <a:xfrm>
            <a:off x="2046261" y="885806"/>
            <a:ext cx="9286940" cy="1077218"/>
          </a:xfrm>
          <a:prstGeom prst="rect">
            <a:avLst/>
          </a:prstGeom>
          <a:noFill/>
        </p:spPr>
        <p:txBody>
          <a:bodyPr wrap="square" rtlCol="0">
            <a:spAutoFit/>
          </a:bodyPr>
          <a:lstStyle/>
          <a:p>
            <a:r>
              <a:rPr lang="en-US" sz="3200" dirty="0" smtClean="0">
                <a:latin typeface="华文新魏" panose="02010800040101010101" pitchFamily="2" charset="-122"/>
                <a:ea typeface="华文新魏" panose="02010800040101010101" pitchFamily="2" charset="-122"/>
              </a:rPr>
              <a:t>1861</a:t>
            </a:r>
            <a:r>
              <a:rPr lang="zh-CN" altLang="en-US" sz="3200" dirty="0" smtClean="0">
                <a:latin typeface="华文新魏" panose="02010800040101010101" pitchFamily="2" charset="-122"/>
                <a:ea typeface="华文新魏" panose="02010800040101010101" pitchFamily="2" charset="-122"/>
              </a:rPr>
              <a:t>年</a:t>
            </a:r>
            <a:r>
              <a:rPr lang="en-US" sz="3200" dirty="0" smtClean="0">
                <a:latin typeface="华文新魏" panose="02010800040101010101" pitchFamily="2" charset="-122"/>
                <a:ea typeface="华文新魏" panose="02010800040101010101" pitchFamily="2" charset="-122"/>
              </a:rPr>
              <a:t>4</a:t>
            </a:r>
            <a:r>
              <a:rPr lang="zh-CN" altLang="en-US" sz="3200" dirty="0" smtClean="0">
                <a:latin typeface="华文新魏" panose="02010800040101010101" pitchFamily="2" charset="-122"/>
                <a:ea typeface="华文新魏" panose="02010800040101010101" pitchFamily="2" charset="-122"/>
              </a:rPr>
              <a:t>月</a:t>
            </a:r>
            <a:r>
              <a:rPr lang="en-US" sz="3200" dirty="0" smtClean="0">
                <a:latin typeface="华文新魏" panose="02010800040101010101" pitchFamily="2" charset="-122"/>
                <a:ea typeface="华文新魏" panose="02010800040101010101" pitchFamily="2" charset="-122"/>
              </a:rPr>
              <a:t>,</a:t>
            </a:r>
            <a:r>
              <a:rPr lang="zh-CN" altLang="en-US" sz="3200" dirty="0" smtClean="0">
                <a:latin typeface="华文新魏" panose="02010800040101010101" pitchFamily="2" charset="-122"/>
                <a:ea typeface="华文新魏" panose="02010800040101010101" pitchFamily="2" charset="-122"/>
              </a:rPr>
              <a:t>南方军队挑起战争，美国内战爆发，史称</a:t>
            </a:r>
            <a:r>
              <a:rPr lang="zh-CN" altLang="en-US" sz="3200" dirty="0" smtClean="0">
                <a:solidFill>
                  <a:srgbClr val="FF0000"/>
                </a:solidFill>
                <a:latin typeface="华文新魏" panose="02010800040101010101" pitchFamily="2" charset="-122"/>
                <a:ea typeface="华文新魏" panose="02010800040101010101" pitchFamily="2" charset="-122"/>
              </a:rPr>
              <a:t>美国</a:t>
            </a:r>
            <a:r>
              <a:rPr lang="zh-CN" altLang="en-US" sz="3200" dirty="0" smtClean="0">
                <a:solidFill>
                  <a:srgbClr val="C00000"/>
                </a:solidFill>
                <a:latin typeface="华文新魏" panose="02010800040101010101" pitchFamily="2" charset="-122"/>
                <a:ea typeface="华文新魏" panose="02010800040101010101" pitchFamily="2" charset="-122"/>
              </a:rPr>
              <a:t>南北战争</a:t>
            </a:r>
            <a:endParaRPr lang="zh-CN" altLang="en-US" sz="3200" dirty="0">
              <a:solidFill>
                <a:srgbClr val="C00000"/>
              </a:solidFill>
              <a:latin typeface="华文新魏" panose="02010800040101010101" pitchFamily="2" charset="-122"/>
              <a:ea typeface="华文新魏" panose="02010800040101010101" pitchFamily="2" charset="-122"/>
            </a:endParaRPr>
          </a:p>
        </p:txBody>
      </p:sp>
      <p:sp>
        <p:nvSpPr>
          <p:cNvPr id="26" name="任意多边形 23553"/>
          <p:cNvSpPr/>
          <p:nvPr/>
        </p:nvSpPr>
        <p:spPr>
          <a:xfrm>
            <a:off x="2084423" y="2173605"/>
            <a:ext cx="4032250" cy="4017963"/>
          </a:xfrm>
          <a:custGeom>
            <a:avLst/>
            <a:gdLst/>
            <a:ahLst/>
            <a:cxnLst/>
            <a:rect l="0" t="0" r="0" b="0"/>
            <a:pathLst>
              <a:path w="2540" h="2531">
                <a:moveTo>
                  <a:pt x="2338" y="347"/>
                </a:moveTo>
                <a:cubicBezTo>
                  <a:pt x="2340" y="361"/>
                  <a:pt x="2343" y="374"/>
                  <a:pt x="2344" y="388"/>
                </a:cubicBezTo>
                <a:cubicBezTo>
                  <a:pt x="2347" y="435"/>
                  <a:pt x="2345" y="482"/>
                  <a:pt x="2350" y="529"/>
                </a:cubicBezTo>
                <a:cubicBezTo>
                  <a:pt x="2351" y="542"/>
                  <a:pt x="2362" y="565"/>
                  <a:pt x="2362" y="565"/>
                </a:cubicBezTo>
                <a:cubicBezTo>
                  <a:pt x="2367" y="638"/>
                  <a:pt x="2380" y="723"/>
                  <a:pt x="2356" y="794"/>
                </a:cubicBezTo>
                <a:cubicBezTo>
                  <a:pt x="2367" y="824"/>
                  <a:pt x="2375" y="804"/>
                  <a:pt x="2385" y="835"/>
                </a:cubicBezTo>
                <a:cubicBezTo>
                  <a:pt x="2377" y="1067"/>
                  <a:pt x="2396" y="956"/>
                  <a:pt x="2362" y="1052"/>
                </a:cubicBezTo>
                <a:cubicBezTo>
                  <a:pt x="2365" y="1125"/>
                  <a:pt x="2345" y="1190"/>
                  <a:pt x="2385" y="1246"/>
                </a:cubicBezTo>
                <a:cubicBezTo>
                  <a:pt x="2392" y="1267"/>
                  <a:pt x="2426" y="1299"/>
                  <a:pt x="2426" y="1299"/>
                </a:cubicBezTo>
                <a:cubicBezTo>
                  <a:pt x="2451" y="1373"/>
                  <a:pt x="2430" y="1301"/>
                  <a:pt x="2444" y="1429"/>
                </a:cubicBezTo>
                <a:cubicBezTo>
                  <a:pt x="2446" y="1448"/>
                  <a:pt x="2462" y="1464"/>
                  <a:pt x="2468" y="1482"/>
                </a:cubicBezTo>
                <a:cubicBezTo>
                  <a:pt x="2289" y="1497"/>
                  <a:pt x="2112" y="1503"/>
                  <a:pt x="1939" y="1458"/>
                </a:cubicBezTo>
                <a:cubicBezTo>
                  <a:pt x="1896" y="1460"/>
                  <a:pt x="1851" y="1452"/>
                  <a:pt x="1809" y="1464"/>
                </a:cubicBezTo>
                <a:cubicBezTo>
                  <a:pt x="1797" y="1467"/>
                  <a:pt x="1797" y="1499"/>
                  <a:pt x="1797" y="1499"/>
                </a:cubicBezTo>
                <a:cubicBezTo>
                  <a:pt x="1801" y="1531"/>
                  <a:pt x="1806" y="1562"/>
                  <a:pt x="1815" y="1593"/>
                </a:cubicBezTo>
                <a:cubicBezTo>
                  <a:pt x="1818" y="1605"/>
                  <a:pt x="1827" y="1628"/>
                  <a:pt x="1827" y="1628"/>
                </a:cubicBezTo>
                <a:cubicBezTo>
                  <a:pt x="1829" y="1687"/>
                  <a:pt x="1829" y="1746"/>
                  <a:pt x="1833" y="1805"/>
                </a:cubicBezTo>
                <a:cubicBezTo>
                  <a:pt x="1834" y="1827"/>
                  <a:pt x="1829" y="1863"/>
                  <a:pt x="1850" y="1869"/>
                </a:cubicBezTo>
                <a:cubicBezTo>
                  <a:pt x="1886" y="1880"/>
                  <a:pt x="1925" y="1874"/>
                  <a:pt x="1962" y="1875"/>
                </a:cubicBezTo>
                <a:cubicBezTo>
                  <a:pt x="2162" y="1883"/>
                  <a:pt x="2323" y="1884"/>
                  <a:pt x="2532" y="1887"/>
                </a:cubicBezTo>
                <a:cubicBezTo>
                  <a:pt x="2540" y="1912"/>
                  <a:pt x="2534" y="1919"/>
                  <a:pt x="2520" y="1940"/>
                </a:cubicBezTo>
                <a:cubicBezTo>
                  <a:pt x="2510" y="1996"/>
                  <a:pt x="2510" y="1996"/>
                  <a:pt x="2515" y="2069"/>
                </a:cubicBezTo>
                <a:cubicBezTo>
                  <a:pt x="2511" y="2127"/>
                  <a:pt x="2496" y="2200"/>
                  <a:pt x="2532" y="2251"/>
                </a:cubicBezTo>
                <a:cubicBezTo>
                  <a:pt x="2457" y="2277"/>
                  <a:pt x="2373" y="2267"/>
                  <a:pt x="2297" y="2246"/>
                </a:cubicBezTo>
                <a:cubicBezTo>
                  <a:pt x="2252" y="2201"/>
                  <a:pt x="2297" y="2238"/>
                  <a:pt x="2174" y="2222"/>
                </a:cubicBezTo>
                <a:cubicBezTo>
                  <a:pt x="2139" y="2218"/>
                  <a:pt x="2128" y="2201"/>
                  <a:pt x="2103" y="2181"/>
                </a:cubicBezTo>
                <a:cubicBezTo>
                  <a:pt x="2087" y="2168"/>
                  <a:pt x="2067" y="2163"/>
                  <a:pt x="2050" y="2152"/>
                </a:cubicBezTo>
                <a:cubicBezTo>
                  <a:pt x="2005" y="2085"/>
                  <a:pt x="2086" y="1981"/>
                  <a:pt x="2015" y="1934"/>
                </a:cubicBezTo>
                <a:cubicBezTo>
                  <a:pt x="1994" y="1902"/>
                  <a:pt x="1970" y="1875"/>
                  <a:pt x="1933" y="1864"/>
                </a:cubicBezTo>
                <a:cubicBezTo>
                  <a:pt x="1937" y="1870"/>
                  <a:pt x="1938" y="1877"/>
                  <a:pt x="1944" y="1881"/>
                </a:cubicBezTo>
                <a:cubicBezTo>
                  <a:pt x="1951" y="1886"/>
                  <a:pt x="1976" y="1887"/>
                  <a:pt x="1968" y="1887"/>
                </a:cubicBezTo>
                <a:cubicBezTo>
                  <a:pt x="1923" y="1887"/>
                  <a:pt x="1876" y="1869"/>
                  <a:pt x="1833" y="1858"/>
                </a:cubicBezTo>
                <a:cubicBezTo>
                  <a:pt x="1798" y="1860"/>
                  <a:pt x="1698" y="1834"/>
                  <a:pt x="1680" y="1887"/>
                </a:cubicBezTo>
                <a:cubicBezTo>
                  <a:pt x="1678" y="1961"/>
                  <a:pt x="1676" y="2036"/>
                  <a:pt x="1674" y="2110"/>
                </a:cubicBezTo>
                <a:cubicBezTo>
                  <a:pt x="1673" y="2144"/>
                  <a:pt x="1706" y="2308"/>
                  <a:pt x="1627" y="2334"/>
                </a:cubicBezTo>
                <a:cubicBezTo>
                  <a:pt x="1563" y="2517"/>
                  <a:pt x="1569" y="2416"/>
                  <a:pt x="1221" y="2422"/>
                </a:cubicBezTo>
                <a:cubicBezTo>
                  <a:pt x="1209" y="2465"/>
                  <a:pt x="1201" y="2457"/>
                  <a:pt x="1151" y="2463"/>
                </a:cubicBezTo>
                <a:cubicBezTo>
                  <a:pt x="1139" y="2467"/>
                  <a:pt x="1128" y="2471"/>
                  <a:pt x="1116" y="2475"/>
                </a:cubicBezTo>
                <a:cubicBezTo>
                  <a:pt x="1110" y="2477"/>
                  <a:pt x="1098" y="2481"/>
                  <a:pt x="1098" y="2481"/>
                </a:cubicBezTo>
                <a:cubicBezTo>
                  <a:pt x="1045" y="2531"/>
                  <a:pt x="1009" y="2502"/>
                  <a:pt x="916" y="2498"/>
                </a:cubicBezTo>
                <a:cubicBezTo>
                  <a:pt x="878" y="2481"/>
                  <a:pt x="853" y="2468"/>
                  <a:pt x="810" y="2463"/>
                </a:cubicBezTo>
                <a:cubicBezTo>
                  <a:pt x="790" y="2456"/>
                  <a:pt x="772" y="2446"/>
                  <a:pt x="751" y="2440"/>
                </a:cubicBezTo>
                <a:cubicBezTo>
                  <a:pt x="702" y="2406"/>
                  <a:pt x="765" y="2453"/>
                  <a:pt x="722" y="2410"/>
                </a:cubicBezTo>
                <a:cubicBezTo>
                  <a:pt x="697" y="2385"/>
                  <a:pt x="664" y="2365"/>
                  <a:pt x="634" y="2346"/>
                </a:cubicBezTo>
                <a:cubicBezTo>
                  <a:pt x="596" y="2322"/>
                  <a:pt x="508" y="2308"/>
                  <a:pt x="463" y="2293"/>
                </a:cubicBezTo>
                <a:cubicBezTo>
                  <a:pt x="444" y="2261"/>
                  <a:pt x="412" y="2266"/>
                  <a:pt x="457" y="2234"/>
                </a:cubicBezTo>
                <a:cubicBezTo>
                  <a:pt x="463" y="2215"/>
                  <a:pt x="475" y="2200"/>
                  <a:pt x="481" y="2181"/>
                </a:cubicBezTo>
                <a:cubicBezTo>
                  <a:pt x="485" y="2152"/>
                  <a:pt x="487" y="2105"/>
                  <a:pt x="510" y="2081"/>
                </a:cubicBezTo>
                <a:cubicBezTo>
                  <a:pt x="521" y="2070"/>
                  <a:pt x="535" y="2063"/>
                  <a:pt x="546" y="2052"/>
                </a:cubicBezTo>
                <a:cubicBezTo>
                  <a:pt x="558" y="2008"/>
                  <a:pt x="541" y="1936"/>
                  <a:pt x="510" y="1899"/>
                </a:cubicBezTo>
                <a:cubicBezTo>
                  <a:pt x="489" y="1874"/>
                  <a:pt x="459" y="1855"/>
                  <a:pt x="440" y="1828"/>
                </a:cubicBezTo>
                <a:cubicBezTo>
                  <a:pt x="414" y="1790"/>
                  <a:pt x="391" y="1738"/>
                  <a:pt x="352" y="1711"/>
                </a:cubicBezTo>
                <a:cubicBezTo>
                  <a:pt x="340" y="1686"/>
                  <a:pt x="325" y="1680"/>
                  <a:pt x="310" y="1658"/>
                </a:cubicBezTo>
                <a:cubicBezTo>
                  <a:pt x="286" y="1621"/>
                  <a:pt x="266" y="1584"/>
                  <a:pt x="234" y="1552"/>
                </a:cubicBezTo>
                <a:cubicBezTo>
                  <a:pt x="217" y="1502"/>
                  <a:pt x="242" y="1560"/>
                  <a:pt x="211" y="1529"/>
                </a:cubicBezTo>
                <a:cubicBezTo>
                  <a:pt x="207" y="1525"/>
                  <a:pt x="208" y="1517"/>
                  <a:pt x="205" y="1511"/>
                </a:cubicBezTo>
                <a:cubicBezTo>
                  <a:pt x="198" y="1499"/>
                  <a:pt x="189" y="1488"/>
                  <a:pt x="181" y="1476"/>
                </a:cubicBezTo>
                <a:cubicBezTo>
                  <a:pt x="160" y="1445"/>
                  <a:pt x="136" y="1417"/>
                  <a:pt x="116" y="1387"/>
                </a:cubicBezTo>
                <a:cubicBezTo>
                  <a:pt x="96" y="1320"/>
                  <a:pt x="114" y="1209"/>
                  <a:pt x="158" y="1147"/>
                </a:cubicBezTo>
                <a:cubicBezTo>
                  <a:pt x="166" y="1123"/>
                  <a:pt x="165" y="1114"/>
                  <a:pt x="187" y="1099"/>
                </a:cubicBezTo>
                <a:cubicBezTo>
                  <a:pt x="206" y="1072"/>
                  <a:pt x="212" y="1042"/>
                  <a:pt x="222" y="1011"/>
                </a:cubicBezTo>
                <a:cubicBezTo>
                  <a:pt x="224" y="997"/>
                  <a:pt x="215" y="975"/>
                  <a:pt x="228" y="970"/>
                </a:cubicBezTo>
                <a:cubicBezTo>
                  <a:pt x="261" y="959"/>
                  <a:pt x="391" y="989"/>
                  <a:pt x="434" y="1000"/>
                </a:cubicBezTo>
                <a:cubicBezTo>
                  <a:pt x="457" y="998"/>
                  <a:pt x="483" y="1005"/>
                  <a:pt x="504" y="994"/>
                </a:cubicBezTo>
                <a:cubicBezTo>
                  <a:pt x="515" y="988"/>
                  <a:pt x="512" y="970"/>
                  <a:pt x="516" y="958"/>
                </a:cubicBezTo>
                <a:cubicBezTo>
                  <a:pt x="518" y="952"/>
                  <a:pt x="522" y="941"/>
                  <a:pt x="522" y="941"/>
                </a:cubicBezTo>
                <a:cubicBezTo>
                  <a:pt x="527" y="911"/>
                  <a:pt x="522" y="892"/>
                  <a:pt x="551" y="882"/>
                </a:cubicBezTo>
                <a:cubicBezTo>
                  <a:pt x="561" y="851"/>
                  <a:pt x="549" y="862"/>
                  <a:pt x="522" y="853"/>
                </a:cubicBezTo>
                <a:cubicBezTo>
                  <a:pt x="526" y="781"/>
                  <a:pt x="509" y="757"/>
                  <a:pt x="557" y="723"/>
                </a:cubicBezTo>
                <a:cubicBezTo>
                  <a:pt x="576" y="670"/>
                  <a:pt x="545" y="750"/>
                  <a:pt x="581" y="688"/>
                </a:cubicBezTo>
                <a:cubicBezTo>
                  <a:pt x="588" y="676"/>
                  <a:pt x="587" y="660"/>
                  <a:pt x="593" y="647"/>
                </a:cubicBezTo>
                <a:cubicBezTo>
                  <a:pt x="602" y="629"/>
                  <a:pt x="611" y="611"/>
                  <a:pt x="622" y="594"/>
                </a:cubicBezTo>
                <a:cubicBezTo>
                  <a:pt x="600" y="441"/>
                  <a:pt x="406" y="479"/>
                  <a:pt x="299" y="476"/>
                </a:cubicBezTo>
                <a:cubicBezTo>
                  <a:pt x="234" y="458"/>
                  <a:pt x="214" y="452"/>
                  <a:pt x="140" y="447"/>
                </a:cubicBezTo>
                <a:cubicBezTo>
                  <a:pt x="132" y="424"/>
                  <a:pt x="125" y="414"/>
                  <a:pt x="105" y="400"/>
                </a:cubicBezTo>
                <a:cubicBezTo>
                  <a:pt x="100" y="384"/>
                  <a:pt x="82" y="364"/>
                  <a:pt x="69" y="353"/>
                </a:cubicBezTo>
                <a:cubicBezTo>
                  <a:pt x="56" y="342"/>
                  <a:pt x="28" y="324"/>
                  <a:pt x="28" y="324"/>
                </a:cubicBezTo>
                <a:cubicBezTo>
                  <a:pt x="0" y="241"/>
                  <a:pt x="35" y="114"/>
                  <a:pt x="46" y="24"/>
                </a:cubicBezTo>
                <a:cubicBezTo>
                  <a:pt x="52" y="28"/>
                  <a:pt x="59" y="31"/>
                  <a:pt x="64" y="36"/>
                </a:cubicBezTo>
                <a:cubicBezTo>
                  <a:pt x="69" y="41"/>
                  <a:pt x="70" y="49"/>
                  <a:pt x="75" y="53"/>
                </a:cubicBezTo>
                <a:cubicBezTo>
                  <a:pt x="94" y="69"/>
                  <a:pt x="125" y="92"/>
                  <a:pt x="146" y="106"/>
                </a:cubicBezTo>
                <a:cubicBezTo>
                  <a:pt x="162" y="131"/>
                  <a:pt x="184" y="134"/>
                  <a:pt x="211" y="141"/>
                </a:cubicBezTo>
                <a:cubicBezTo>
                  <a:pt x="215" y="147"/>
                  <a:pt x="215" y="159"/>
                  <a:pt x="222" y="159"/>
                </a:cubicBezTo>
                <a:cubicBezTo>
                  <a:pt x="228" y="159"/>
                  <a:pt x="229" y="147"/>
                  <a:pt x="228" y="141"/>
                </a:cubicBezTo>
                <a:cubicBezTo>
                  <a:pt x="226" y="127"/>
                  <a:pt x="211" y="119"/>
                  <a:pt x="205" y="106"/>
                </a:cubicBezTo>
                <a:cubicBezTo>
                  <a:pt x="200" y="95"/>
                  <a:pt x="193" y="71"/>
                  <a:pt x="193" y="71"/>
                </a:cubicBezTo>
                <a:cubicBezTo>
                  <a:pt x="205" y="0"/>
                  <a:pt x="230" y="25"/>
                  <a:pt x="305" y="30"/>
                </a:cubicBezTo>
                <a:cubicBezTo>
                  <a:pt x="352" y="63"/>
                  <a:pt x="405" y="56"/>
                  <a:pt x="463" y="59"/>
                </a:cubicBezTo>
                <a:cubicBezTo>
                  <a:pt x="520" y="114"/>
                  <a:pt x="539" y="106"/>
                  <a:pt x="628" y="112"/>
                </a:cubicBezTo>
                <a:cubicBezTo>
                  <a:pt x="675" y="122"/>
                  <a:pt x="698" y="133"/>
                  <a:pt x="740" y="147"/>
                </a:cubicBezTo>
                <a:cubicBezTo>
                  <a:pt x="794" y="185"/>
                  <a:pt x="877" y="197"/>
                  <a:pt x="939" y="218"/>
                </a:cubicBezTo>
                <a:cubicBezTo>
                  <a:pt x="998" y="238"/>
                  <a:pt x="1064" y="222"/>
                  <a:pt x="1127" y="224"/>
                </a:cubicBezTo>
                <a:cubicBezTo>
                  <a:pt x="1182" y="238"/>
                  <a:pt x="1241" y="239"/>
                  <a:pt x="1298" y="247"/>
                </a:cubicBezTo>
                <a:cubicBezTo>
                  <a:pt x="1363" y="269"/>
                  <a:pt x="1425" y="295"/>
                  <a:pt x="1492" y="312"/>
                </a:cubicBezTo>
                <a:cubicBezTo>
                  <a:pt x="1695" y="364"/>
                  <a:pt x="1911" y="316"/>
                  <a:pt x="2121" y="318"/>
                </a:cubicBezTo>
                <a:cubicBezTo>
                  <a:pt x="2188" y="323"/>
                  <a:pt x="2255" y="318"/>
                  <a:pt x="2321" y="330"/>
                </a:cubicBezTo>
                <a:cubicBezTo>
                  <a:pt x="2421" y="349"/>
                  <a:pt x="2299" y="347"/>
                  <a:pt x="2338" y="347"/>
                </a:cubicBezTo>
                <a:close/>
              </a:path>
            </a:pathLst>
          </a:custGeom>
          <a:solidFill>
            <a:schemeClr val="accent1"/>
          </a:solidFill>
          <a:ln w="38100" cap="flat" cmpd="sng">
            <a:solidFill>
              <a:srgbClr val="FF00FF"/>
            </a:solidFill>
            <a:prstDash val="solid"/>
            <a:round/>
            <a:headEnd type="none" w="med" len="med"/>
            <a:tailEnd type="none" w="med" len="med"/>
          </a:ln>
        </p:spPr>
        <p:txBody>
          <a:bodyPr/>
          <a:lstStyle/>
          <a:p>
            <a:endParaRPr lang="zh-CN" altLang="en-US"/>
          </a:p>
        </p:txBody>
      </p:sp>
      <p:pic>
        <p:nvPicPr>
          <p:cNvPr id="27" name="图片 23554" descr="civmap">
            <a:hlinkClick r:id="rId5" action="ppaction://hlinkfile"/>
          </p:cNvPr>
          <p:cNvPicPr>
            <a:picLocks noChangeAspect="1"/>
          </p:cNvPicPr>
          <p:nvPr/>
        </p:nvPicPr>
        <p:blipFill>
          <a:blip r:embed="rId6"/>
          <a:srcRect r="781"/>
          <a:stretch>
            <a:fillRect/>
          </a:stretch>
        </p:blipFill>
        <p:spPr>
          <a:xfrm>
            <a:off x="1689135" y="2173605"/>
            <a:ext cx="9072562" cy="4537075"/>
          </a:xfrm>
          <a:prstGeom prst="roundRect">
            <a:avLst>
              <a:gd name="adj" fmla="val 9022"/>
            </a:avLst>
          </a:prstGeom>
          <a:noFill/>
          <a:ln w="9525">
            <a:noFill/>
          </a:ln>
        </p:spPr>
      </p:pic>
      <p:sp>
        <p:nvSpPr>
          <p:cNvPr id="28" name="任意多边形 27"/>
          <p:cNvSpPr/>
          <p:nvPr/>
        </p:nvSpPr>
        <p:spPr>
          <a:xfrm>
            <a:off x="4316448" y="4045268"/>
            <a:ext cx="5184775" cy="2592387"/>
          </a:xfrm>
          <a:custGeom>
            <a:avLst/>
            <a:gdLst/>
            <a:ahLst/>
            <a:cxnLst/>
            <a:rect l="0" t="0" r="0" b="0"/>
            <a:pathLst>
              <a:path w="3168" h="1883">
                <a:moveTo>
                  <a:pt x="22" y="1023"/>
                </a:moveTo>
                <a:cubicBezTo>
                  <a:pt x="76" y="974"/>
                  <a:pt x="197" y="1011"/>
                  <a:pt x="241" y="1012"/>
                </a:cubicBezTo>
                <a:cubicBezTo>
                  <a:pt x="252" y="1014"/>
                  <a:pt x="263" y="1015"/>
                  <a:pt x="274" y="1018"/>
                </a:cubicBezTo>
                <a:cubicBezTo>
                  <a:pt x="287" y="1021"/>
                  <a:pt x="313" y="1029"/>
                  <a:pt x="313" y="1029"/>
                </a:cubicBezTo>
                <a:cubicBezTo>
                  <a:pt x="335" y="1027"/>
                  <a:pt x="358" y="1029"/>
                  <a:pt x="380" y="1023"/>
                </a:cubicBezTo>
                <a:cubicBezTo>
                  <a:pt x="398" y="1018"/>
                  <a:pt x="403" y="973"/>
                  <a:pt x="403" y="973"/>
                </a:cubicBezTo>
                <a:cubicBezTo>
                  <a:pt x="405" y="962"/>
                  <a:pt x="407" y="951"/>
                  <a:pt x="408" y="940"/>
                </a:cubicBezTo>
                <a:cubicBezTo>
                  <a:pt x="410" y="921"/>
                  <a:pt x="411" y="903"/>
                  <a:pt x="414" y="884"/>
                </a:cubicBezTo>
                <a:cubicBezTo>
                  <a:pt x="420" y="844"/>
                  <a:pt x="436" y="806"/>
                  <a:pt x="442" y="766"/>
                </a:cubicBezTo>
                <a:cubicBezTo>
                  <a:pt x="446" y="571"/>
                  <a:pt x="445" y="581"/>
                  <a:pt x="459" y="453"/>
                </a:cubicBezTo>
                <a:cubicBezTo>
                  <a:pt x="545" y="459"/>
                  <a:pt x="617" y="471"/>
                  <a:pt x="705" y="475"/>
                </a:cubicBezTo>
                <a:cubicBezTo>
                  <a:pt x="747" y="481"/>
                  <a:pt x="748" y="479"/>
                  <a:pt x="761" y="515"/>
                </a:cubicBezTo>
                <a:cubicBezTo>
                  <a:pt x="764" y="659"/>
                  <a:pt x="707" y="734"/>
                  <a:pt x="817" y="766"/>
                </a:cubicBezTo>
                <a:cubicBezTo>
                  <a:pt x="887" y="814"/>
                  <a:pt x="921" y="811"/>
                  <a:pt x="1007" y="822"/>
                </a:cubicBezTo>
                <a:cubicBezTo>
                  <a:pt x="1041" y="835"/>
                  <a:pt x="1077" y="844"/>
                  <a:pt x="1113" y="850"/>
                </a:cubicBezTo>
                <a:cubicBezTo>
                  <a:pt x="1178" y="848"/>
                  <a:pt x="1244" y="852"/>
                  <a:pt x="1309" y="845"/>
                </a:cubicBezTo>
                <a:cubicBezTo>
                  <a:pt x="1315" y="844"/>
                  <a:pt x="1314" y="834"/>
                  <a:pt x="1314" y="828"/>
                </a:cubicBezTo>
                <a:cubicBezTo>
                  <a:pt x="1314" y="807"/>
                  <a:pt x="1283" y="780"/>
                  <a:pt x="1269" y="766"/>
                </a:cubicBezTo>
                <a:cubicBezTo>
                  <a:pt x="1267" y="760"/>
                  <a:pt x="1264" y="755"/>
                  <a:pt x="1264" y="749"/>
                </a:cubicBezTo>
                <a:cubicBezTo>
                  <a:pt x="1264" y="741"/>
                  <a:pt x="1267" y="720"/>
                  <a:pt x="1269" y="727"/>
                </a:cubicBezTo>
                <a:cubicBezTo>
                  <a:pt x="1275" y="747"/>
                  <a:pt x="1273" y="768"/>
                  <a:pt x="1275" y="789"/>
                </a:cubicBezTo>
                <a:cubicBezTo>
                  <a:pt x="1283" y="708"/>
                  <a:pt x="1285" y="631"/>
                  <a:pt x="1258" y="554"/>
                </a:cubicBezTo>
                <a:cubicBezTo>
                  <a:pt x="1268" y="527"/>
                  <a:pt x="1292" y="493"/>
                  <a:pt x="1325" y="492"/>
                </a:cubicBezTo>
                <a:cubicBezTo>
                  <a:pt x="1454" y="488"/>
                  <a:pt x="1582" y="489"/>
                  <a:pt x="1711" y="487"/>
                </a:cubicBezTo>
                <a:cubicBezTo>
                  <a:pt x="1748" y="474"/>
                  <a:pt x="1757" y="487"/>
                  <a:pt x="1767" y="520"/>
                </a:cubicBezTo>
                <a:cubicBezTo>
                  <a:pt x="1790" y="455"/>
                  <a:pt x="1791" y="475"/>
                  <a:pt x="1885" y="470"/>
                </a:cubicBezTo>
                <a:cubicBezTo>
                  <a:pt x="2009" y="423"/>
                  <a:pt x="2145" y="435"/>
                  <a:pt x="2276" y="431"/>
                </a:cubicBezTo>
                <a:cubicBezTo>
                  <a:pt x="2293" y="425"/>
                  <a:pt x="2309" y="420"/>
                  <a:pt x="2326" y="414"/>
                </a:cubicBezTo>
                <a:cubicBezTo>
                  <a:pt x="2355" y="388"/>
                  <a:pt x="2402" y="382"/>
                  <a:pt x="2438" y="369"/>
                </a:cubicBezTo>
                <a:cubicBezTo>
                  <a:pt x="2453" y="345"/>
                  <a:pt x="2476" y="343"/>
                  <a:pt x="2500" y="330"/>
                </a:cubicBezTo>
                <a:cubicBezTo>
                  <a:pt x="2512" y="324"/>
                  <a:pt x="2523" y="317"/>
                  <a:pt x="2533" y="308"/>
                </a:cubicBezTo>
                <a:cubicBezTo>
                  <a:pt x="2537" y="304"/>
                  <a:pt x="2540" y="298"/>
                  <a:pt x="2545" y="297"/>
                </a:cubicBezTo>
                <a:cubicBezTo>
                  <a:pt x="2574" y="292"/>
                  <a:pt x="2604" y="293"/>
                  <a:pt x="2634" y="291"/>
                </a:cubicBezTo>
                <a:cubicBezTo>
                  <a:pt x="2654" y="278"/>
                  <a:pt x="2651" y="267"/>
                  <a:pt x="2668" y="252"/>
                </a:cubicBezTo>
                <a:cubicBezTo>
                  <a:pt x="2676" y="226"/>
                  <a:pt x="2678" y="180"/>
                  <a:pt x="2701" y="162"/>
                </a:cubicBezTo>
                <a:cubicBezTo>
                  <a:pt x="2711" y="154"/>
                  <a:pt x="2738" y="150"/>
                  <a:pt x="2751" y="146"/>
                </a:cubicBezTo>
                <a:cubicBezTo>
                  <a:pt x="2755" y="142"/>
                  <a:pt x="2758" y="137"/>
                  <a:pt x="2763" y="134"/>
                </a:cubicBezTo>
                <a:cubicBezTo>
                  <a:pt x="2768" y="131"/>
                  <a:pt x="2776" y="134"/>
                  <a:pt x="2779" y="129"/>
                </a:cubicBezTo>
                <a:cubicBezTo>
                  <a:pt x="2800" y="100"/>
                  <a:pt x="2789" y="80"/>
                  <a:pt x="2819" y="50"/>
                </a:cubicBezTo>
                <a:cubicBezTo>
                  <a:pt x="2826" y="28"/>
                  <a:pt x="2837" y="7"/>
                  <a:pt x="2858" y="0"/>
                </a:cubicBezTo>
                <a:cubicBezTo>
                  <a:pt x="2901" y="12"/>
                  <a:pt x="2923" y="18"/>
                  <a:pt x="2970" y="22"/>
                </a:cubicBezTo>
                <a:cubicBezTo>
                  <a:pt x="2950" y="99"/>
                  <a:pt x="2955" y="107"/>
                  <a:pt x="3020" y="118"/>
                </a:cubicBezTo>
                <a:cubicBezTo>
                  <a:pt x="3033" y="137"/>
                  <a:pt x="3031" y="149"/>
                  <a:pt x="3053" y="157"/>
                </a:cubicBezTo>
                <a:cubicBezTo>
                  <a:pt x="3062" y="180"/>
                  <a:pt x="3058" y="195"/>
                  <a:pt x="3042" y="213"/>
                </a:cubicBezTo>
                <a:cubicBezTo>
                  <a:pt x="3048" y="230"/>
                  <a:pt x="3053" y="246"/>
                  <a:pt x="3059" y="263"/>
                </a:cubicBezTo>
                <a:cubicBezTo>
                  <a:pt x="3045" y="316"/>
                  <a:pt x="3092" y="299"/>
                  <a:pt x="3143" y="302"/>
                </a:cubicBezTo>
                <a:cubicBezTo>
                  <a:pt x="3131" y="321"/>
                  <a:pt x="3116" y="328"/>
                  <a:pt x="3104" y="347"/>
                </a:cubicBezTo>
                <a:cubicBezTo>
                  <a:pt x="3115" y="394"/>
                  <a:pt x="3097" y="348"/>
                  <a:pt x="3137" y="375"/>
                </a:cubicBezTo>
                <a:cubicBezTo>
                  <a:pt x="3142" y="378"/>
                  <a:pt x="3139" y="388"/>
                  <a:pt x="3143" y="392"/>
                </a:cubicBezTo>
                <a:cubicBezTo>
                  <a:pt x="3147" y="396"/>
                  <a:pt x="3154" y="395"/>
                  <a:pt x="3160" y="397"/>
                </a:cubicBezTo>
                <a:cubicBezTo>
                  <a:pt x="3158" y="418"/>
                  <a:pt x="3168" y="444"/>
                  <a:pt x="3154" y="459"/>
                </a:cubicBezTo>
                <a:cubicBezTo>
                  <a:pt x="3141" y="473"/>
                  <a:pt x="3113" y="452"/>
                  <a:pt x="3098" y="464"/>
                </a:cubicBezTo>
                <a:cubicBezTo>
                  <a:pt x="3095" y="467"/>
                  <a:pt x="3119" y="553"/>
                  <a:pt x="3121" y="559"/>
                </a:cubicBezTo>
                <a:cubicBezTo>
                  <a:pt x="3098" y="582"/>
                  <a:pt x="3077" y="578"/>
                  <a:pt x="3042" y="582"/>
                </a:cubicBezTo>
                <a:cubicBezTo>
                  <a:pt x="3015" y="590"/>
                  <a:pt x="3026" y="599"/>
                  <a:pt x="3014" y="621"/>
                </a:cubicBezTo>
                <a:cubicBezTo>
                  <a:pt x="2989" y="665"/>
                  <a:pt x="2942" y="751"/>
                  <a:pt x="2891" y="766"/>
                </a:cubicBezTo>
                <a:cubicBezTo>
                  <a:pt x="2884" y="777"/>
                  <a:pt x="2882" y="790"/>
                  <a:pt x="2874" y="800"/>
                </a:cubicBezTo>
                <a:cubicBezTo>
                  <a:pt x="2858" y="821"/>
                  <a:pt x="2824" y="842"/>
                  <a:pt x="2802" y="856"/>
                </a:cubicBezTo>
                <a:cubicBezTo>
                  <a:pt x="2787" y="879"/>
                  <a:pt x="2771" y="904"/>
                  <a:pt x="2751" y="923"/>
                </a:cubicBezTo>
                <a:cubicBezTo>
                  <a:pt x="2742" y="952"/>
                  <a:pt x="2731" y="959"/>
                  <a:pt x="2718" y="984"/>
                </a:cubicBezTo>
                <a:cubicBezTo>
                  <a:pt x="2705" y="1009"/>
                  <a:pt x="2698" y="1041"/>
                  <a:pt x="2690" y="1068"/>
                </a:cubicBezTo>
                <a:cubicBezTo>
                  <a:pt x="2692" y="1094"/>
                  <a:pt x="2692" y="1121"/>
                  <a:pt x="2695" y="1147"/>
                </a:cubicBezTo>
                <a:cubicBezTo>
                  <a:pt x="2696" y="1153"/>
                  <a:pt x="2703" y="1158"/>
                  <a:pt x="2701" y="1163"/>
                </a:cubicBezTo>
                <a:cubicBezTo>
                  <a:pt x="2698" y="1169"/>
                  <a:pt x="2690" y="1170"/>
                  <a:pt x="2684" y="1174"/>
                </a:cubicBezTo>
                <a:cubicBezTo>
                  <a:pt x="2693" y="1210"/>
                  <a:pt x="2698" y="1244"/>
                  <a:pt x="2718" y="1275"/>
                </a:cubicBezTo>
                <a:cubicBezTo>
                  <a:pt x="2727" y="1305"/>
                  <a:pt x="2731" y="1316"/>
                  <a:pt x="2763" y="1325"/>
                </a:cubicBezTo>
                <a:cubicBezTo>
                  <a:pt x="2791" y="1356"/>
                  <a:pt x="2793" y="1356"/>
                  <a:pt x="2802" y="1398"/>
                </a:cubicBezTo>
                <a:cubicBezTo>
                  <a:pt x="2804" y="1419"/>
                  <a:pt x="2803" y="1440"/>
                  <a:pt x="2807" y="1460"/>
                </a:cubicBezTo>
                <a:cubicBezTo>
                  <a:pt x="2813" y="1495"/>
                  <a:pt x="2832" y="1498"/>
                  <a:pt x="2846" y="1527"/>
                </a:cubicBezTo>
                <a:cubicBezTo>
                  <a:pt x="2876" y="1586"/>
                  <a:pt x="2840" y="1574"/>
                  <a:pt x="2897" y="1594"/>
                </a:cubicBezTo>
                <a:cubicBezTo>
                  <a:pt x="2913" y="1619"/>
                  <a:pt x="2932" y="1666"/>
                  <a:pt x="2942" y="1695"/>
                </a:cubicBezTo>
                <a:cubicBezTo>
                  <a:pt x="2940" y="1734"/>
                  <a:pt x="2943" y="1774"/>
                  <a:pt x="2936" y="1812"/>
                </a:cubicBezTo>
                <a:cubicBezTo>
                  <a:pt x="2935" y="1820"/>
                  <a:pt x="2925" y="1824"/>
                  <a:pt x="2919" y="1829"/>
                </a:cubicBezTo>
                <a:cubicBezTo>
                  <a:pt x="2889" y="1852"/>
                  <a:pt x="2860" y="1868"/>
                  <a:pt x="2824" y="1879"/>
                </a:cubicBezTo>
                <a:cubicBezTo>
                  <a:pt x="2791" y="1869"/>
                  <a:pt x="2819" y="1883"/>
                  <a:pt x="2802" y="1857"/>
                </a:cubicBezTo>
                <a:cubicBezTo>
                  <a:pt x="2793" y="1844"/>
                  <a:pt x="2781" y="1837"/>
                  <a:pt x="2768" y="1829"/>
                </a:cubicBezTo>
                <a:cubicBezTo>
                  <a:pt x="2739" y="1784"/>
                  <a:pt x="2777" y="1835"/>
                  <a:pt x="2740" y="1806"/>
                </a:cubicBezTo>
                <a:cubicBezTo>
                  <a:pt x="2725" y="1794"/>
                  <a:pt x="2719" y="1779"/>
                  <a:pt x="2701" y="1767"/>
                </a:cubicBezTo>
                <a:cubicBezTo>
                  <a:pt x="2688" y="1747"/>
                  <a:pt x="2676" y="1736"/>
                  <a:pt x="2656" y="1723"/>
                </a:cubicBezTo>
                <a:cubicBezTo>
                  <a:pt x="2651" y="1704"/>
                  <a:pt x="2640" y="1690"/>
                  <a:pt x="2634" y="1672"/>
                </a:cubicBezTo>
                <a:cubicBezTo>
                  <a:pt x="2628" y="1628"/>
                  <a:pt x="2625" y="1611"/>
                  <a:pt x="2589" y="1588"/>
                </a:cubicBezTo>
                <a:cubicBezTo>
                  <a:pt x="2572" y="1563"/>
                  <a:pt x="2561" y="1559"/>
                  <a:pt x="2533" y="1549"/>
                </a:cubicBezTo>
                <a:cubicBezTo>
                  <a:pt x="2531" y="1512"/>
                  <a:pt x="2533" y="1474"/>
                  <a:pt x="2528" y="1437"/>
                </a:cubicBezTo>
                <a:cubicBezTo>
                  <a:pt x="2526" y="1418"/>
                  <a:pt x="2505" y="1404"/>
                  <a:pt x="2489" y="1393"/>
                </a:cubicBezTo>
                <a:cubicBezTo>
                  <a:pt x="2445" y="1362"/>
                  <a:pt x="2440" y="1332"/>
                  <a:pt x="2388" y="1314"/>
                </a:cubicBezTo>
                <a:cubicBezTo>
                  <a:pt x="2329" y="1327"/>
                  <a:pt x="2329" y="1329"/>
                  <a:pt x="2237" y="1314"/>
                </a:cubicBezTo>
                <a:cubicBezTo>
                  <a:pt x="2231" y="1313"/>
                  <a:pt x="2231" y="1302"/>
                  <a:pt x="2226" y="1298"/>
                </a:cubicBezTo>
                <a:cubicBezTo>
                  <a:pt x="2209" y="1284"/>
                  <a:pt x="2179" y="1266"/>
                  <a:pt x="2159" y="1258"/>
                </a:cubicBezTo>
                <a:cubicBezTo>
                  <a:pt x="2132" y="1234"/>
                  <a:pt x="2139" y="1234"/>
                  <a:pt x="2075" y="1253"/>
                </a:cubicBezTo>
                <a:cubicBezTo>
                  <a:pt x="2069" y="1255"/>
                  <a:pt x="2073" y="1266"/>
                  <a:pt x="2069" y="1270"/>
                </a:cubicBezTo>
                <a:cubicBezTo>
                  <a:pt x="2061" y="1278"/>
                  <a:pt x="2047" y="1277"/>
                  <a:pt x="2036" y="1281"/>
                </a:cubicBezTo>
                <a:cubicBezTo>
                  <a:pt x="1956" y="1274"/>
                  <a:pt x="1913" y="1271"/>
                  <a:pt x="1829" y="1275"/>
                </a:cubicBezTo>
                <a:cubicBezTo>
                  <a:pt x="1831" y="1285"/>
                  <a:pt x="1835" y="1331"/>
                  <a:pt x="1845" y="1342"/>
                </a:cubicBezTo>
                <a:cubicBezTo>
                  <a:pt x="1849" y="1346"/>
                  <a:pt x="1857" y="1345"/>
                  <a:pt x="1862" y="1348"/>
                </a:cubicBezTo>
                <a:cubicBezTo>
                  <a:pt x="1874" y="1354"/>
                  <a:pt x="1896" y="1370"/>
                  <a:pt x="1896" y="1370"/>
                </a:cubicBezTo>
                <a:cubicBezTo>
                  <a:pt x="1914" y="1397"/>
                  <a:pt x="1920" y="1408"/>
                  <a:pt x="1929" y="1437"/>
                </a:cubicBezTo>
                <a:cubicBezTo>
                  <a:pt x="1927" y="1446"/>
                  <a:pt x="1933" y="1462"/>
                  <a:pt x="1924" y="1465"/>
                </a:cubicBezTo>
                <a:cubicBezTo>
                  <a:pt x="1836" y="1491"/>
                  <a:pt x="1877" y="1457"/>
                  <a:pt x="1829" y="1454"/>
                </a:cubicBezTo>
                <a:cubicBezTo>
                  <a:pt x="1769" y="1451"/>
                  <a:pt x="1710" y="1451"/>
                  <a:pt x="1650" y="1449"/>
                </a:cubicBezTo>
                <a:cubicBezTo>
                  <a:pt x="1630" y="1428"/>
                  <a:pt x="1611" y="1402"/>
                  <a:pt x="1583" y="1393"/>
                </a:cubicBezTo>
                <a:cubicBezTo>
                  <a:pt x="1567" y="1377"/>
                  <a:pt x="1560" y="1374"/>
                  <a:pt x="1538" y="1381"/>
                </a:cubicBezTo>
                <a:cubicBezTo>
                  <a:pt x="1482" y="1442"/>
                  <a:pt x="1374" y="1402"/>
                  <a:pt x="1292" y="1404"/>
                </a:cubicBezTo>
                <a:cubicBezTo>
                  <a:pt x="1273" y="1406"/>
                  <a:pt x="1254" y="1404"/>
                  <a:pt x="1236" y="1409"/>
                </a:cubicBezTo>
                <a:cubicBezTo>
                  <a:pt x="1215" y="1414"/>
                  <a:pt x="1225" y="1452"/>
                  <a:pt x="1208" y="1465"/>
                </a:cubicBezTo>
                <a:cubicBezTo>
                  <a:pt x="1173" y="1493"/>
                  <a:pt x="1119" y="1479"/>
                  <a:pt x="1074" y="1482"/>
                </a:cubicBezTo>
                <a:cubicBezTo>
                  <a:pt x="1035" y="1507"/>
                  <a:pt x="1049" y="1494"/>
                  <a:pt x="1029" y="1516"/>
                </a:cubicBezTo>
                <a:cubicBezTo>
                  <a:pt x="1004" y="1582"/>
                  <a:pt x="1023" y="1627"/>
                  <a:pt x="967" y="1678"/>
                </a:cubicBezTo>
                <a:cubicBezTo>
                  <a:pt x="956" y="1715"/>
                  <a:pt x="956" y="1741"/>
                  <a:pt x="967" y="1778"/>
                </a:cubicBezTo>
                <a:cubicBezTo>
                  <a:pt x="968" y="1784"/>
                  <a:pt x="982" y="1850"/>
                  <a:pt x="967" y="1857"/>
                </a:cubicBezTo>
                <a:cubicBezTo>
                  <a:pt x="947" y="1866"/>
                  <a:pt x="922" y="1853"/>
                  <a:pt x="900" y="1851"/>
                </a:cubicBezTo>
                <a:cubicBezTo>
                  <a:pt x="872" y="1831"/>
                  <a:pt x="850" y="1803"/>
                  <a:pt x="822" y="1784"/>
                </a:cubicBezTo>
                <a:cubicBezTo>
                  <a:pt x="807" y="1774"/>
                  <a:pt x="789" y="1772"/>
                  <a:pt x="777" y="1756"/>
                </a:cubicBezTo>
                <a:cubicBezTo>
                  <a:pt x="727" y="1691"/>
                  <a:pt x="774" y="1744"/>
                  <a:pt x="744" y="1711"/>
                </a:cubicBezTo>
                <a:cubicBezTo>
                  <a:pt x="733" y="1681"/>
                  <a:pt x="732" y="1652"/>
                  <a:pt x="705" y="1633"/>
                </a:cubicBezTo>
                <a:cubicBezTo>
                  <a:pt x="697" y="1610"/>
                  <a:pt x="686" y="1602"/>
                  <a:pt x="671" y="1583"/>
                </a:cubicBezTo>
                <a:cubicBezTo>
                  <a:pt x="655" y="1562"/>
                  <a:pt x="642" y="1537"/>
                  <a:pt x="626" y="1516"/>
                </a:cubicBezTo>
                <a:cubicBezTo>
                  <a:pt x="618" y="1481"/>
                  <a:pt x="612" y="1434"/>
                  <a:pt x="582" y="1409"/>
                </a:cubicBezTo>
                <a:cubicBezTo>
                  <a:pt x="565" y="1395"/>
                  <a:pt x="567" y="1399"/>
                  <a:pt x="548" y="1393"/>
                </a:cubicBezTo>
                <a:cubicBezTo>
                  <a:pt x="537" y="1389"/>
                  <a:pt x="515" y="1381"/>
                  <a:pt x="515" y="1381"/>
                </a:cubicBezTo>
                <a:cubicBezTo>
                  <a:pt x="481" y="1350"/>
                  <a:pt x="428" y="1368"/>
                  <a:pt x="386" y="1370"/>
                </a:cubicBezTo>
                <a:cubicBezTo>
                  <a:pt x="364" y="1378"/>
                  <a:pt x="354" y="1384"/>
                  <a:pt x="341" y="1404"/>
                </a:cubicBezTo>
                <a:cubicBezTo>
                  <a:pt x="326" y="1455"/>
                  <a:pt x="294" y="1400"/>
                  <a:pt x="274" y="1387"/>
                </a:cubicBezTo>
                <a:cubicBezTo>
                  <a:pt x="256" y="1360"/>
                  <a:pt x="234" y="1332"/>
                  <a:pt x="207" y="1314"/>
                </a:cubicBezTo>
                <a:cubicBezTo>
                  <a:pt x="190" y="1289"/>
                  <a:pt x="200" y="1260"/>
                  <a:pt x="185" y="1236"/>
                </a:cubicBezTo>
                <a:cubicBezTo>
                  <a:pt x="167" y="1206"/>
                  <a:pt x="109" y="1161"/>
                  <a:pt x="84" y="1135"/>
                </a:cubicBezTo>
                <a:cubicBezTo>
                  <a:pt x="79" y="1130"/>
                  <a:pt x="77" y="1124"/>
                  <a:pt x="73" y="1119"/>
                </a:cubicBezTo>
                <a:cubicBezTo>
                  <a:pt x="70" y="1115"/>
                  <a:pt x="66" y="1111"/>
                  <a:pt x="62" y="1107"/>
                </a:cubicBezTo>
                <a:cubicBezTo>
                  <a:pt x="50" y="1095"/>
                  <a:pt x="32" y="1088"/>
                  <a:pt x="22" y="1074"/>
                </a:cubicBezTo>
                <a:cubicBezTo>
                  <a:pt x="14" y="1063"/>
                  <a:pt x="0" y="1040"/>
                  <a:pt x="0" y="1040"/>
                </a:cubicBezTo>
                <a:cubicBezTo>
                  <a:pt x="19" y="1028"/>
                  <a:pt x="13" y="1034"/>
                  <a:pt x="22" y="1023"/>
                </a:cubicBezTo>
                <a:close/>
              </a:path>
            </a:pathLst>
          </a:custGeom>
          <a:solidFill>
            <a:srgbClr val="66FF33"/>
          </a:solidFill>
          <a:ln w="38100" cap="flat" cmpd="sng">
            <a:solidFill>
              <a:srgbClr val="FF0000"/>
            </a:solidFill>
            <a:prstDash val="solid"/>
            <a:round/>
            <a:headEnd type="none" w="med" len="med"/>
            <a:tailEnd type="none" w="med" len="med"/>
          </a:ln>
        </p:spPr>
        <p:txBody>
          <a:bodyPr/>
          <a:lstStyle/>
          <a:p>
            <a:endParaRPr lang="zh-CN" altLang="en-US"/>
          </a:p>
        </p:txBody>
      </p:sp>
      <p:sp>
        <p:nvSpPr>
          <p:cNvPr id="32" name="任意多边形 23556"/>
          <p:cNvSpPr/>
          <p:nvPr/>
        </p:nvSpPr>
        <p:spPr>
          <a:xfrm>
            <a:off x="4387885" y="5459730"/>
            <a:ext cx="71438" cy="26988"/>
          </a:xfrm>
          <a:custGeom>
            <a:avLst/>
            <a:gdLst/>
            <a:ahLst/>
            <a:cxnLst/>
            <a:rect l="0" t="0" r="0" b="0"/>
            <a:pathLst>
              <a:path w="45" h="17">
                <a:moveTo>
                  <a:pt x="0" y="17"/>
                </a:moveTo>
                <a:cubicBezTo>
                  <a:pt x="16" y="11"/>
                  <a:pt x="28" y="0"/>
                  <a:pt x="45" y="0"/>
                </a:cubicBezTo>
              </a:path>
            </a:pathLst>
          </a:custGeom>
          <a:noFill/>
          <a:ln w="9525">
            <a:noFill/>
          </a:ln>
        </p:spPr>
        <p:txBody>
          <a:bodyPr/>
          <a:lstStyle/>
          <a:p>
            <a:endParaRPr lang="zh-CN" altLang="en-US"/>
          </a:p>
        </p:txBody>
      </p:sp>
      <p:sp>
        <p:nvSpPr>
          <p:cNvPr id="33" name="任意多边形 23557"/>
          <p:cNvSpPr/>
          <p:nvPr/>
        </p:nvSpPr>
        <p:spPr>
          <a:xfrm>
            <a:off x="4397410" y="4777105"/>
            <a:ext cx="647700" cy="709613"/>
          </a:xfrm>
          <a:custGeom>
            <a:avLst/>
            <a:gdLst/>
            <a:ahLst/>
            <a:cxnLst/>
            <a:rect l="0" t="0" r="0" b="0"/>
            <a:pathLst>
              <a:path w="408" h="447">
                <a:moveTo>
                  <a:pt x="0" y="447"/>
                </a:moveTo>
                <a:cubicBezTo>
                  <a:pt x="16" y="436"/>
                  <a:pt x="350" y="436"/>
                  <a:pt x="369" y="436"/>
                </a:cubicBezTo>
                <a:cubicBezTo>
                  <a:pt x="374" y="418"/>
                  <a:pt x="384" y="404"/>
                  <a:pt x="391" y="386"/>
                </a:cubicBezTo>
                <a:cubicBezTo>
                  <a:pt x="395" y="256"/>
                  <a:pt x="408" y="129"/>
                  <a:pt x="408" y="0"/>
                </a:cubicBezTo>
              </a:path>
            </a:pathLst>
          </a:custGeom>
          <a:noFill/>
          <a:ln w="9525">
            <a:noFill/>
          </a:ln>
        </p:spPr>
        <p:txBody>
          <a:bodyPr/>
          <a:lstStyle/>
          <a:p>
            <a:endParaRPr lang="zh-CN" altLang="en-US"/>
          </a:p>
        </p:txBody>
      </p:sp>
      <p:sp>
        <p:nvSpPr>
          <p:cNvPr id="34" name="文本框 23558"/>
          <p:cNvSpPr txBox="1"/>
          <p:nvPr/>
        </p:nvSpPr>
        <p:spPr>
          <a:xfrm>
            <a:off x="5657885" y="4910455"/>
            <a:ext cx="3052763" cy="949325"/>
          </a:xfrm>
          <a:prstGeom prst="rect">
            <a:avLst/>
          </a:prstGeom>
          <a:noFill/>
          <a:ln w="9525">
            <a:noFill/>
          </a:ln>
        </p:spPr>
        <p:txBody>
          <a:bodyPr wrap="square">
            <a:spAutoFit/>
          </a:bodyPr>
          <a:lstStyle/>
          <a:p>
            <a:pPr marL="342900" indent="-342900" algn="ctr" eaLnBrk="0" hangingPunct="0">
              <a:lnSpc>
                <a:spcPct val="90000"/>
              </a:lnSpc>
              <a:spcBef>
                <a:spcPct val="20000"/>
              </a:spcBef>
              <a:buClr>
                <a:schemeClr val="hlink"/>
              </a:buClr>
              <a:buSzPct val="120000"/>
            </a:pPr>
            <a:r>
              <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南部同盟</a:t>
            </a:r>
            <a:endPar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endParaRPr>
          </a:p>
          <a:p>
            <a:pPr marL="342900" indent="-342900" eaLnBrk="0" hangingPunct="0">
              <a:lnSpc>
                <a:spcPct val="90000"/>
              </a:lnSpc>
              <a:spcBef>
                <a:spcPct val="20000"/>
              </a:spcBef>
              <a:buClr>
                <a:schemeClr val="hlink"/>
              </a:buClr>
              <a:buSzPct val="120000"/>
            </a:pPr>
            <a:r>
              <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蓄奴州（</a:t>
            </a:r>
            <a:r>
              <a:rPr lang="en-US" altLang="zh-CN"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10</a:t>
            </a:r>
            <a:r>
              <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个）</a:t>
            </a:r>
            <a:endPar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endParaRPr>
          </a:p>
        </p:txBody>
      </p:sp>
      <p:sp>
        <p:nvSpPr>
          <p:cNvPr id="35" name="文本框 23559"/>
          <p:cNvSpPr txBox="1"/>
          <p:nvPr/>
        </p:nvSpPr>
        <p:spPr>
          <a:xfrm>
            <a:off x="6261135" y="2883218"/>
            <a:ext cx="2808288" cy="946150"/>
          </a:xfrm>
          <a:prstGeom prst="rect">
            <a:avLst/>
          </a:prstGeom>
          <a:noFill/>
          <a:ln w="9525">
            <a:noFill/>
          </a:ln>
        </p:spPr>
        <p:txBody>
          <a:bodyPr>
            <a:spAutoFit/>
          </a:bodyPr>
          <a:lstStyle/>
          <a:p>
            <a:pPr marL="342900" indent="-342900" algn="ctr" eaLnBrk="0" hangingPunct="0">
              <a:lnSpc>
                <a:spcPct val="90000"/>
              </a:lnSpc>
              <a:spcBef>
                <a:spcPct val="20000"/>
              </a:spcBef>
              <a:buClr>
                <a:schemeClr val="hlink"/>
              </a:buClr>
              <a:buSzPct val="120000"/>
            </a:pPr>
            <a:r>
              <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北部</a:t>
            </a:r>
            <a:endPar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endParaRPr>
          </a:p>
          <a:p>
            <a:pPr marL="342900" indent="-342900" eaLnBrk="0" hangingPunct="0">
              <a:lnSpc>
                <a:spcPct val="90000"/>
              </a:lnSpc>
              <a:spcBef>
                <a:spcPct val="20000"/>
              </a:spcBef>
              <a:buClr>
                <a:schemeClr val="hlink"/>
              </a:buClr>
              <a:buSzPct val="120000"/>
            </a:pPr>
            <a:r>
              <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自由州（</a:t>
            </a:r>
            <a:r>
              <a:rPr lang="en-US" altLang="zh-CN"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19</a:t>
            </a:r>
            <a:r>
              <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个）</a:t>
            </a:r>
            <a:endPar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endParaRPr>
          </a:p>
        </p:txBody>
      </p:sp>
      <p:sp>
        <p:nvSpPr>
          <p:cNvPr id="36" name="文本框 23560"/>
          <p:cNvSpPr txBox="1"/>
          <p:nvPr/>
        </p:nvSpPr>
        <p:spPr>
          <a:xfrm>
            <a:off x="2594010" y="2173605"/>
            <a:ext cx="3379788" cy="1073150"/>
          </a:xfrm>
          <a:prstGeom prst="rect">
            <a:avLst/>
          </a:prstGeom>
          <a:noFill/>
          <a:ln w="9525">
            <a:noFill/>
          </a:ln>
        </p:spPr>
        <p:txBody>
          <a:bodyPr wrap="square">
            <a:spAutoFit/>
          </a:bodyPr>
          <a:lstStyle/>
          <a:p>
            <a:pPr marL="342900" indent="-342900" algn="ctr" eaLnBrk="0" hangingPunct="0">
              <a:lnSpc>
                <a:spcPct val="90000"/>
              </a:lnSpc>
              <a:spcBef>
                <a:spcPct val="20000"/>
              </a:spcBef>
              <a:buClr>
                <a:schemeClr val="hlink"/>
              </a:buClr>
              <a:buSzPct val="120000"/>
            </a:pPr>
            <a:r>
              <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西部</a:t>
            </a:r>
            <a:endPar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endParaRPr>
          </a:p>
          <a:p>
            <a:pPr marL="342900" indent="-342900" eaLnBrk="0" hangingPunct="0">
              <a:lnSpc>
                <a:spcPct val="90000"/>
              </a:lnSpc>
              <a:spcBef>
                <a:spcPct val="20000"/>
              </a:spcBef>
              <a:buClr>
                <a:schemeClr val="hlink"/>
              </a:buClr>
              <a:buSzPct val="120000"/>
            </a:pPr>
            <a:r>
              <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自由地区（</a:t>
            </a:r>
            <a:r>
              <a:rPr lang="en-US" altLang="zh-CN"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7</a:t>
            </a:r>
            <a:r>
              <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个）</a:t>
            </a:r>
            <a:endPar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endParaRPr>
          </a:p>
        </p:txBody>
      </p:sp>
      <p:sp>
        <p:nvSpPr>
          <p:cNvPr id="37" name="下箭头 23561"/>
          <p:cNvSpPr/>
          <p:nvPr/>
        </p:nvSpPr>
        <p:spPr>
          <a:xfrm>
            <a:off x="6908835" y="3829368"/>
            <a:ext cx="863600" cy="1008062"/>
          </a:xfrm>
          <a:prstGeom prst="downArrow">
            <a:avLst>
              <a:gd name="adj1" fmla="val 39944"/>
              <a:gd name="adj2" fmla="val 62076"/>
            </a:avLst>
          </a:prstGeom>
          <a:solidFill>
            <a:srgbClr val="FF0000"/>
          </a:solidFill>
          <a:ln w="9525" cap="flat" cmpd="sng">
            <a:solidFill>
              <a:schemeClr val="tx1"/>
            </a:solidFill>
            <a:prstDash val="solid"/>
            <a:miter/>
            <a:headEnd type="none" w="med" len="med"/>
            <a:tailEnd type="none" w="med" len="med"/>
          </a:ln>
        </p:spPr>
        <p:txBody>
          <a:bodyPr anchor="t"/>
          <a:lstStyle/>
          <a:p>
            <a:pPr algn="ctr"/>
            <a:endParaRPr lang="zh-CN" altLang="en-US">
              <a:latin typeface="Calibri" panose="020F0502020204030204" pitchFamily="34" charset="0"/>
              <a:ea typeface="宋体" panose="02010600030101010101" pitchFamily="2" charset="-122"/>
            </a:endParaRPr>
          </a:p>
        </p:txBody>
      </p:sp>
      <p:sp>
        <p:nvSpPr>
          <p:cNvPr id="38" name="左箭头 23562"/>
          <p:cNvSpPr/>
          <p:nvPr/>
        </p:nvSpPr>
        <p:spPr>
          <a:xfrm>
            <a:off x="4748248" y="3181668"/>
            <a:ext cx="1368425" cy="658812"/>
          </a:xfrm>
          <a:prstGeom prst="leftArrow">
            <a:avLst>
              <a:gd name="adj1" fmla="val 49324"/>
              <a:gd name="adj2" fmla="val 97335"/>
            </a:avLst>
          </a:prstGeom>
          <a:solidFill>
            <a:srgbClr val="FF0000"/>
          </a:solidFill>
          <a:ln w="9525" cap="flat" cmpd="sng">
            <a:solidFill>
              <a:schemeClr val="tx1"/>
            </a:solidFill>
            <a:prstDash val="solid"/>
            <a:miter/>
            <a:headEnd type="none" w="med" len="med"/>
            <a:tailEnd type="none" w="med" len="med"/>
          </a:ln>
        </p:spPr>
        <p:txBody>
          <a:bodyPr anchor="ctr">
            <a:spAutoFit/>
          </a:bodyPr>
          <a:lstStyle/>
          <a:p>
            <a:pPr algn="ctr" eaLnBrk="0" hangingPunct="0"/>
            <a:endParaRPr lang="zh-CN" altLang="en-US">
              <a:latin typeface="Calibri" panose="020F0502020204030204" pitchFamily="34" charset="0"/>
              <a:ea typeface="宋体" panose="02010600030101010101" pitchFamily="2" charset="-122"/>
            </a:endParaRPr>
          </a:p>
        </p:txBody>
      </p:sp>
      <p:grpSp>
        <p:nvGrpSpPr>
          <p:cNvPr id="49" name="组合 67"/>
          <p:cNvGrpSpPr/>
          <p:nvPr/>
        </p:nvGrpSpPr>
        <p:grpSpPr>
          <a:xfrm>
            <a:off x="986250" y="3274131"/>
            <a:ext cx="620625" cy="594142"/>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1" name="椭圆 5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2" name="TextBox 51"/>
          <p:cNvSpPr txBox="1"/>
          <p:nvPr/>
        </p:nvSpPr>
        <p:spPr>
          <a:xfrm>
            <a:off x="1015129" y="331469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内</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3" name="组合 67"/>
          <p:cNvGrpSpPr/>
          <p:nvPr/>
        </p:nvGrpSpPr>
        <p:grpSpPr>
          <a:xfrm>
            <a:off x="983930" y="4499335"/>
            <a:ext cx="620625" cy="594142"/>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6" name="TextBox 51"/>
          <p:cNvSpPr txBox="1"/>
          <p:nvPr/>
        </p:nvSpPr>
        <p:spPr>
          <a:xfrm>
            <a:off x="1012809" y="453990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爆</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7" name="组合 67"/>
          <p:cNvGrpSpPr/>
          <p:nvPr/>
        </p:nvGrpSpPr>
        <p:grpSpPr>
          <a:xfrm>
            <a:off x="983930" y="3917073"/>
            <a:ext cx="620625" cy="594142"/>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0" name="TextBox 59"/>
          <p:cNvSpPr txBox="1"/>
          <p:nvPr/>
        </p:nvSpPr>
        <p:spPr>
          <a:xfrm>
            <a:off x="1012809" y="395764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1" name="组合 67"/>
          <p:cNvGrpSpPr/>
          <p:nvPr/>
        </p:nvGrpSpPr>
        <p:grpSpPr>
          <a:xfrm>
            <a:off x="977011" y="5095944"/>
            <a:ext cx="620625" cy="594142"/>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4" name="TextBox 51"/>
          <p:cNvSpPr txBox="1"/>
          <p:nvPr/>
        </p:nvSpPr>
        <p:spPr>
          <a:xfrm>
            <a:off x="1005890" y="5136511"/>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发</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fltVal val="0"/>
                                          </p:val>
                                        </p:tav>
                                        <p:tav tm="100000">
                                          <p:val>
                                            <p:strVal val="#ppt_w"/>
                                          </p:val>
                                        </p:tav>
                                      </p:tavLst>
                                    </p:anim>
                                    <p:anim calcmode="lin" valueType="num">
                                      <p:cBhvr>
                                        <p:cTn id="8" dur="1000" fill="hold"/>
                                        <p:tgtEl>
                                          <p:spTgt spid="28"/>
                                        </p:tgtEl>
                                        <p:attrNameLst>
                                          <p:attrName>ppt_h</p:attrName>
                                        </p:attrNameLst>
                                      </p:cBhvr>
                                      <p:tavLst>
                                        <p:tav tm="0">
                                          <p:val>
                                            <p:fltVal val="0"/>
                                          </p:val>
                                        </p:tav>
                                        <p:tav tm="100000">
                                          <p:val>
                                            <p:strVal val="#ppt_h"/>
                                          </p:val>
                                        </p:tav>
                                      </p:tavLst>
                                    </p:anim>
                                  </p:childTnLst>
                                  <p:subTnLst>
                                    <p:audio>
                                      <p:cMediaNode mute="1">
                                        <p:cTn display="0" masterRel="sameClick">
                                          <p:stCondLst>
                                            <p:cond evt="begin" delay="0">
                                              <p:tn val="5"/>
                                            </p:cond>
                                          </p:stCondLst>
                                          <p:endCondLst>
                                            <p:cond evt="onStopAudio" delay="0">
                                              <p:tgtEl>
                                                <p:sldTgt/>
                                              </p:tgtEl>
                                            </p:cond>
                                          </p:endCondLst>
                                        </p:cTn>
                                        <p:tgtEl>
                                          <p:sndTgt r:embed="rId3" name="explode.wav"/>
                                        </p:tgtEl>
                                      </p:cMediaNode>
                                    </p:audio>
                                  </p:subTnLst>
                                </p:cTn>
                              </p:par>
                              <p:par>
                                <p:cTn id="9" presetID="9" presetClass="entr" presetSubtype="0" fill="hold" nodeType="with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dissolve">
                                      <p:cBhvr>
                                        <p:cTn id="11" dur="500"/>
                                        <p:tgtEl>
                                          <p:spTgt spid="49"/>
                                        </p:tgtEl>
                                      </p:cBhvr>
                                    </p:animEffect>
                                  </p:childTnLst>
                                </p:cTn>
                              </p:par>
                              <p:par>
                                <p:cTn id="12" presetID="9" presetClass="entr" presetSubtype="0"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Effect transition="in" filter="dissolve">
                                      <p:cBhvr>
                                        <p:cTn id="14" dur="500"/>
                                        <p:tgtEl>
                                          <p:spTgt spid="52"/>
                                        </p:tgtEl>
                                      </p:cBhvr>
                                    </p:animEffect>
                                  </p:childTnLst>
                                </p:cTn>
                              </p:par>
                              <p:par>
                                <p:cTn id="15" presetID="9" presetClass="entr" presetSubtype="0"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dissolve">
                                      <p:cBhvr>
                                        <p:cTn id="17" dur="500"/>
                                        <p:tgtEl>
                                          <p:spTgt spid="53"/>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dissolve">
                                      <p:cBhvr>
                                        <p:cTn id="20" dur="500"/>
                                        <p:tgtEl>
                                          <p:spTgt spid="56"/>
                                        </p:tgtEl>
                                      </p:cBhvr>
                                    </p:animEffect>
                                  </p:childTnLst>
                                </p:cTn>
                              </p:par>
                              <p:par>
                                <p:cTn id="21" presetID="9" presetClass="entr" presetSubtype="0" fill="hold" nodeType="with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dissolve">
                                      <p:cBhvr>
                                        <p:cTn id="23" dur="500"/>
                                        <p:tgtEl>
                                          <p:spTgt spid="57"/>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dissolve">
                                      <p:cBhvr>
                                        <p:cTn id="26" dur="500"/>
                                        <p:tgtEl>
                                          <p:spTgt spid="60"/>
                                        </p:tgtEl>
                                      </p:cBhvr>
                                    </p:animEffect>
                                  </p:childTnLst>
                                </p:cTn>
                              </p:par>
                              <p:par>
                                <p:cTn id="27" presetID="9" presetClass="entr" presetSubtype="0" fill="hold" nodeType="with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dissolve">
                                      <p:cBhvr>
                                        <p:cTn id="29" dur="500"/>
                                        <p:tgtEl>
                                          <p:spTgt spid="61"/>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dissolve">
                                      <p:cBhvr>
                                        <p:cTn id="3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6" grpId="0"/>
      <p:bldP spid="60" grpId="0"/>
      <p:bldP spid="6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714644"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战争初期</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pic>
        <p:nvPicPr>
          <p:cNvPr id="92" name="图片 91" descr="1.JPG"/>
          <p:cNvPicPr>
            <a:picLocks noChangeAspect="1"/>
          </p:cNvPicPr>
          <p:nvPr/>
        </p:nvPicPr>
        <p:blipFill>
          <a:blip r:embed="rId3" cstate="print"/>
          <a:srcRect t="6349" r="1058"/>
          <a:stretch>
            <a:fillRect/>
          </a:stretch>
        </p:blipFill>
        <p:spPr>
          <a:xfrm>
            <a:off x="188874" y="957244"/>
            <a:ext cx="679266" cy="428628"/>
          </a:xfrm>
          <a:prstGeom prst="rect">
            <a:avLst/>
          </a:prstGeom>
        </p:spPr>
      </p:pic>
      <p:graphicFrame>
        <p:nvGraphicFramePr>
          <p:cNvPr id="27" name="Group 184"/>
          <p:cNvGraphicFramePr>
            <a:graphicFrameLocks noGrp="1"/>
          </p:cNvGraphicFramePr>
          <p:nvPr/>
        </p:nvGraphicFramePr>
        <p:xfrm>
          <a:off x="1658967" y="2618444"/>
          <a:ext cx="8031160" cy="4053840"/>
        </p:xfrm>
        <a:graphic>
          <a:graphicData uri="http://schemas.openxmlformats.org/drawingml/2006/table">
            <a:tbl>
              <a:tblPr firstRow="1" firstCol="1" bandRow="1"/>
              <a:tblGrid>
                <a:gridCol w="4345753"/>
                <a:gridCol w="1960323"/>
                <a:gridCol w="1725084"/>
              </a:tblGrid>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北方</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rPr>
                        <a:t>南方</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州数</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23</a:t>
                      </a:r>
                      <a:r>
                        <a:rPr kumimoji="0" lang="zh-CN" altLang="en-US"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个</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11</a:t>
                      </a:r>
                      <a:r>
                        <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个</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人口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2200</a:t>
                      </a:r>
                      <a:r>
                        <a:rPr kumimoji="0" lang="zh-CN" altLang="en-US"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万</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900</a:t>
                      </a:r>
                      <a:r>
                        <a:rPr kumimoji="0" lang="zh-CN" altLang="en-US"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万</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工业产值占全国比重</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91%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9 %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生产总值占全国比重</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75%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棉花产量占全国比重</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96%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rPr>
                        <a:t>小麦产量占全国比重</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81%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4"/>
                      <a:srcRect/>
                      <a:stretch>
                        <a:fillRect/>
                      </a:stretch>
                    </a:blipFill>
                  </a:tcPr>
                </a:tc>
              </a:tr>
            </a:tbl>
          </a:graphicData>
        </a:graphic>
      </p:graphicFrame>
      <p:pic>
        <p:nvPicPr>
          <p:cNvPr id="31" name="Picture 183" descr="图片1">
            <a:hlinkClick r:id="rId5" action="ppaction://hlinkfile"/>
          </p:cNvPr>
          <p:cNvPicPr>
            <a:picLocks noChangeAspect="1" noChangeArrowheads="1"/>
          </p:cNvPicPr>
          <p:nvPr/>
        </p:nvPicPr>
        <p:blipFill>
          <a:blip r:embed="rId6">
            <a:clrChange>
              <a:clrFrom>
                <a:srgbClr val="F1F1F1"/>
              </a:clrFrom>
              <a:clrTo>
                <a:srgbClr val="F1F1F1">
                  <a:alpha val="0"/>
                </a:srgbClr>
              </a:clrTo>
            </a:clrChange>
          </a:blip>
          <a:srcRect l="8908"/>
          <a:stretch>
            <a:fillRect/>
          </a:stretch>
        </p:blipFill>
        <p:spPr bwMode="auto">
          <a:xfrm>
            <a:off x="403187" y="2386004"/>
            <a:ext cx="2938728" cy="1968465"/>
          </a:xfrm>
          <a:prstGeom prst="rect">
            <a:avLst/>
          </a:prstGeom>
          <a:noFill/>
          <a:ln w="9525">
            <a:noFill/>
            <a:miter lim="800000"/>
            <a:headEnd/>
            <a:tailEnd/>
          </a:ln>
        </p:spPr>
      </p:pic>
      <p:grpSp>
        <p:nvGrpSpPr>
          <p:cNvPr id="29" name="组合 67"/>
          <p:cNvGrpSpPr/>
          <p:nvPr/>
        </p:nvGrpSpPr>
        <p:grpSpPr>
          <a:xfrm>
            <a:off x="3249148" y="1863300"/>
            <a:ext cx="620625" cy="594142"/>
            <a:chOff x="304800" y="673100"/>
            <a:chExt cx="4000500" cy="4000500"/>
          </a:xfrm>
          <a:effectLst>
            <a:outerShdw blurRad="444500" dist="2540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3" name="TextBox 51"/>
          <p:cNvSpPr txBox="1"/>
          <p:nvPr/>
        </p:nvSpPr>
        <p:spPr>
          <a:xfrm>
            <a:off x="3278027"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4" name="组合 67"/>
          <p:cNvGrpSpPr/>
          <p:nvPr/>
        </p:nvGrpSpPr>
        <p:grpSpPr>
          <a:xfrm>
            <a:off x="2617765" y="1863300"/>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2658203"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内</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8" name="组合 67"/>
          <p:cNvGrpSpPr/>
          <p:nvPr/>
        </p:nvGrpSpPr>
        <p:grpSpPr>
          <a:xfrm>
            <a:off x="4546591" y="1863300"/>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5" name="TextBox 51"/>
          <p:cNvSpPr txBox="1"/>
          <p:nvPr/>
        </p:nvSpPr>
        <p:spPr>
          <a:xfrm>
            <a:off x="4575470"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8" name="组合 67"/>
          <p:cNvGrpSpPr/>
          <p:nvPr/>
        </p:nvGrpSpPr>
        <p:grpSpPr>
          <a:xfrm>
            <a:off x="3892090" y="1863300"/>
            <a:ext cx="620625" cy="594142"/>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1" name="TextBox 50"/>
          <p:cNvSpPr txBox="1"/>
          <p:nvPr/>
        </p:nvSpPr>
        <p:spPr>
          <a:xfrm>
            <a:off x="3920969"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初</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2" name="组合 67"/>
          <p:cNvGrpSpPr/>
          <p:nvPr/>
        </p:nvGrpSpPr>
        <p:grpSpPr>
          <a:xfrm>
            <a:off x="5193740" y="1863300"/>
            <a:ext cx="620625" cy="59414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5" name="TextBox 51"/>
          <p:cNvSpPr txBox="1"/>
          <p:nvPr/>
        </p:nvSpPr>
        <p:spPr>
          <a:xfrm>
            <a:off x="5222619"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0" name="组合 67"/>
          <p:cNvGrpSpPr/>
          <p:nvPr/>
        </p:nvGrpSpPr>
        <p:grpSpPr>
          <a:xfrm>
            <a:off x="5820916" y="1863300"/>
            <a:ext cx="620625" cy="594142"/>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3" name="TextBox 51"/>
          <p:cNvSpPr txBox="1"/>
          <p:nvPr/>
        </p:nvSpPr>
        <p:spPr>
          <a:xfrm>
            <a:off x="5861354"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4" name="组合 67"/>
          <p:cNvGrpSpPr/>
          <p:nvPr/>
        </p:nvGrpSpPr>
        <p:grpSpPr>
          <a:xfrm>
            <a:off x="6475417" y="1863300"/>
            <a:ext cx="620625" cy="594142"/>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7" name="TextBox 51"/>
          <p:cNvSpPr txBox="1"/>
          <p:nvPr/>
        </p:nvSpPr>
        <p:spPr>
          <a:xfrm>
            <a:off x="6504296"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力</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2" name="组合 67"/>
          <p:cNvGrpSpPr/>
          <p:nvPr/>
        </p:nvGrpSpPr>
        <p:grpSpPr>
          <a:xfrm>
            <a:off x="7122566" y="1863300"/>
            <a:ext cx="620625" cy="594142"/>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5" name="TextBox 51"/>
          <p:cNvSpPr txBox="1"/>
          <p:nvPr/>
        </p:nvSpPr>
        <p:spPr>
          <a:xfrm>
            <a:off x="7151445"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量</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6" name="组合 67"/>
          <p:cNvGrpSpPr/>
          <p:nvPr/>
        </p:nvGrpSpPr>
        <p:grpSpPr>
          <a:xfrm>
            <a:off x="8344364" y="1863300"/>
            <a:ext cx="620625" cy="594142"/>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80" name="椭圆 7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82" name="TextBox 51"/>
          <p:cNvSpPr txBox="1"/>
          <p:nvPr/>
        </p:nvSpPr>
        <p:spPr>
          <a:xfrm>
            <a:off x="8373243"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比</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83" name="组合 67"/>
          <p:cNvGrpSpPr/>
          <p:nvPr/>
        </p:nvGrpSpPr>
        <p:grpSpPr>
          <a:xfrm>
            <a:off x="7712981" y="1863300"/>
            <a:ext cx="620625" cy="594142"/>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93" name="TextBox 51"/>
          <p:cNvSpPr txBox="1"/>
          <p:nvPr/>
        </p:nvSpPr>
        <p:spPr>
          <a:xfrm>
            <a:off x="7753419"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对</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05" name="Group 26"/>
          <p:cNvGrpSpPr/>
          <p:nvPr/>
        </p:nvGrpSpPr>
        <p:grpSpPr bwMode="auto">
          <a:xfrm>
            <a:off x="8685963" y="4243392"/>
            <a:ext cx="2647238" cy="2571768"/>
            <a:chOff x="43128" y="0"/>
            <a:chExt cx="2159327" cy="1845537"/>
          </a:xfrm>
        </p:grpSpPr>
        <p:sp>
          <p:nvSpPr>
            <p:cNvPr id="106"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107"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8" name="直接连接符​​ 11"/>
            <p:cNvSpPr>
              <a:spLocks noChangeShapeType="1"/>
            </p:cNvSpPr>
            <p:nvPr/>
          </p:nvSpPr>
          <p:spPr bwMode="auto">
            <a:xfrm flipV="1">
              <a:off x="337773" y="122874"/>
              <a:ext cx="943448" cy="851159"/>
            </a:xfrm>
            <a:prstGeom prst="line">
              <a:avLst/>
            </a:prstGeom>
            <a:noFill/>
            <a:ln w="28575">
              <a:solidFill>
                <a:srgbClr val="7F7F7F"/>
              </a:solidFill>
              <a:round/>
            </a:ln>
          </p:spPr>
          <p:txBody>
            <a:bodyPr/>
            <a:lstStyle/>
            <a:p>
              <a:endParaRPr lang="zh-CN" altLang="en-US"/>
            </a:p>
          </p:txBody>
        </p:sp>
        <p:sp>
          <p:nvSpPr>
            <p:cNvPr id="109" name="直接连接符​​ 13"/>
            <p:cNvSpPr>
              <a:spLocks noChangeShapeType="1"/>
            </p:cNvSpPr>
            <p:nvPr/>
          </p:nvSpPr>
          <p:spPr bwMode="auto">
            <a:xfrm>
              <a:off x="1476901" y="122876"/>
              <a:ext cx="150204" cy="462406"/>
            </a:xfrm>
            <a:prstGeom prst="line">
              <a:avLst/>
            </a:prstGeom>
            <a:noFill/>
            <a:ln w="28575">
              <a:solidFill>
                <a:srgbClr val="7F7F7F"/>
              </a:solidFill>
              <a:round/>
            </a:ln>
          </p:spPr>
          <p:txBody>
            <a:bodyPr/>
            <a:lstStyle/>
            <a:p>
              <a:endParaRPr lang="zh-CN" altLang="en-US"/>
            </a:p>
          </p:txBody>
        </p:sp>
        <p:sp>
          <p:nvSpPr>
            <p:cNvPr id="110"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11"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12"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113"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14" name="椭圆​​ 9"/>
            <p:cNvSpPr>
              <a:spLocks noChangeArrowheads="1"/>
            </p:cNvSpPr>
            <p:nvPr/>
          </p:nvSpPr>
          <p:spPr bwMode="auto">
            <a:xfrm rot="21283522">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115" name="矩形 114"/>
          <p:cNvSpPr/>
          <p:nvPr/>
        </p:nvSpPr>
        <p:spPr>
          <a:xfrm rot="21240077">
            <a:off x="8752094" y="5253476"/>
            <a:ext cx="2516502" cy="1384995"/>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优势在哪一方？实际战战势如何？</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dissolve">
                                      <p:cBhvr>
                                        <p:cTn id="7" dur="500"/>
                                        <p:tgtEl>
                                          <p:spTgt spid="27"/>
                                        </p:tgtEl>
                                      </p:cBhvr>
                                    </p:animEffect>
                                  </p:childTnLst>
                                </p:cTn>
                              </p:par>
                              <p:par>
                                <p:cTn id="8" presetID="9"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dissolve">
                                      <p:cBhvr>
                                        <p:cTn id="10" dur="500"/>
                                        <p:tgtEl>
                                          <p:spTgt spid="31"/>
                                        </p:tgtEl>
                                      </p:cBhvr>
                                    </p:animEffect>
                                  </p:childTnLst>
                                </p:cTn>
                              </p:par>
                              <p:par>
                                <p:cTn id="11" presetID="9" presetClass="entr" presetSubtype="0"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dissolve">
                                      <p:cBhvr>
                                        <p:cTn id="13" dur="500"/>
                                        <p:tgtEl>
                                          <p:spTgt spid="29"/>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dissolve">
                                      <p:cBhvr>
                                        <p:cTn id="16" dur="500"/>
                                        <p:tgtEl>
                                          <p:spTgt spid="33"/>
                                        </p:tgtEl>
                                      </p:cBhvr>
                                    </p:animEffect>
                                  </p:childTnLst>
                                </p:cTn>
                              </p:par>
                              <p:par>
                                <p:cTn id="17" presetID="9" presetClass="entr" presetSubtype="0"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dissolve">
                                      <p:cBhvr>
                                        <p:cTn id="19" dur="500"/>
                                        <p:tgtEl>
                                          <p:spTgt spid="34"/>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dissolve">
                                      <p:cBhvr>
                                        <p:cTn id="22" dur="500"/>
                                        <p:tgtEl>
                                          <p:spTgt spid="37"/>
                                        </p:tgtEl>
                                      </p:cBhvr>
                                    </p:animEffect>
                                  </p:childTnLst>
                                </p:cTn>
                              </p:par>
                              <p:par>
                                <p:cTn id="23" presetID="9" presetClass="entr" presetSubtype="0" fill="hold" nodeType="with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dissolve">
                                      <p:cBhvr>
                                        <p:cTn id="25" dur="500"/>
                                        <p:tgtEl>
                                          <p:spTgt spid="38"/>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dissolve">
                                      <p:cBhvr>
                                        <p:cTn id="28" dur="500"/>
                                        <p:tgtEl>
                                          <p:spTgt spid="45"/>
                                        </p:tgtEl>
                                      </p:cBhvr>
                                    </p:animEffect>
                                  </p:childTnLst>
                                </p:cTn>
                              </p:par>
                              <p:par>
                                <p:cTn id="29" presetID="9" presetClass="entr" presetSubtype="0"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dissolve">
                                      <p:cBhvr>
                                        <p:cTn id="31" dur="500"/>
                                        <p:tgtEl>
                                          <p:spTgt spid="48"/>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1"/>
                                        </p:tgtEl>
                                        <p:attrNameLst>
                                          <p:attrName>style.visibility</p:attrName>
                                        </p:attrNameLst>
                                      </p:cBhvr>
                                      <p:to>
                                        <p:strVal val="visible"/>
                                      </p:to>
                                    </p:set>
                                    <p:animEffect transition="in" filter="dissolve">
                                      <p:cBhvr>
                                        <p:cTn id="34" dur="500"/>
                                        <p:tgtEl>
                                          <p:spTgt spid="51"/>
                                        </p:tgtEl>
                                      </p:cBhvr>
                                    </p:animEffect>
                                  </p:childTnLst>
                                </p:cTn>
                              </p:par>
                              <p:par>
                                <p:cTn id="35" presetID="9" presetClass="entr" presetSubtype="0"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dissolve">
                                      <p:cBhvr>
                                        <p:cTn id="37" dur="500"/>
                                        <p:tgtEl>
                                          <p:spTgt spid="52"/>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55"/>
                                        </p:tgtEl>
                                        <p:attrNameLst>
                                          <p:attrName>style.visibility</p:attrName>
                                        </p:attrNameLst>
                                      </p:cBhvr>
                                      <p:to>
                                        <p:strVal val="visible"/>
                                      </p:to>
                                    </p:set>
                                    <p:animEffect transition="in" filter="dissolve">
                                      <p:cBhvr>
                                        <p:cTn id="40" dur="500"/>
                                        <p:tgtEl>
                                          <p:spTgt spid="55"/>
                                        </p:tgtEl>
                                      </p:cBhvr>
                                    </p:animEffect>
                                  </p:childTnLst>
                                </p:cTn>
                              </p:par>
                              <p:par>
                                <p:cTn id="41" presetID="9" presetClass="entr" presetSubtype="0"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dissolve">
                                      <p:cBhvr>
                                        <p:cTn id="43" dur="500"/>
                                        <p:tgtEl>
                                          <p:spTgt spid="60"/>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63"/>
                                        </p:tgtEl>
                                        <p:attrNameLst>
                                          <p:attrName>style.visibility</p:attrName>
                                        </p:attrNameLst>
                                      </p:cBhvr>
                                      <p:to>
                                        <p:strVal val="visible"/>
                                      </p:to>
                                    </p:set>
                                    <p:animEffect transition="in" filter="dissolve">
                                      <p:cBhvr>
                                        <p:cTn id="46" dur="500"/>
                                        <p:tgtEl>
                                          <p:spTgt spid="63"/>
                                        </p:tgtEl>
                                      </p:cBhvr>
                                    </p:animEffect>
                                  </p:childTnLst>
                                </p:cTn>
                              </p:par>
                              <p:par>
                                <p:cTn id="47" presetID="9" presetClass="entr" presetSubtype="0" fill="hold" nodeType="with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dissolve">
                                      <p:cBhvr>
                                        <p:cTn id="49" dur="500"/>
                                        <p:tgtEl>
                                          <p:spTgt spid="64"/>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67"/>
                                        </p:tgtEl>
                                        <p:attrNameLst>
                                          <p:attrName>style.visibility</p:attrName>
                                        </p:attrNameLst>
                                      </p:cBhvr>
                                      <p:to>
                                        <p:strVal val="visible"/>
                                      </p:to>
                                    </p:set>
                                    <p:animEffect transition="in" filter="dissolve">
                                      <p:cBhvr>
                                        <p:cTn id="52" dur="500"/>
                                        <p:tgtEl>
                                          <p:spTgt spid="67"/>
                                        </p:tgtEl>
                                      </p:cBhvr>
                                    </p:animEffect>
                                  </p:childTnLst>
                                </p:cTn>
                              </p:par>
                              <p:par>
                                <p:cTn id="53" presetID="9" presetClass="entr" presetSubtype="0" fill="hold" nodeType="with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dissolve">
                                      <p:cBhvr>
                                        <p:cTn id="55" dur="500"/>
                                        <p:tgtEl>
                                          <p:spTgt spid="72"/>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dissolve">
                                      <p:cBhvr>
                                        <p:cTn id="58" dur="500"/>
                                        <p:tgtEl>
                                          <p:spTgt spid="75"/>
                                        </p:tgtEl>
                                      </p:cBhvr>
                                    </p:animEffect>
                                  </p:childTnLst>
                                </p:cTn>
                              </p:par>
                              <p:par>
                                <p:cTn id="59" presetID="9" presetClass="entr" presetSubtype="0" fill="hold" nodeType="withEffect">
                                  <p:stCondLst>
                                    <p:cond delay="0"/>
                                  </p:stCondLst>
                                  <p:childTnLst>
                                    <p:set>
                                      <p:cBhvr>
                                        <p:cTn id="60" dur="1" fill="hold">
                                          <p:stCondLst>
                                            <p:cond delay="0"/>
                                          </p:stCondLst>
                                        </p:cTn>
                                        <p:tgtEl>
                                          <p:spTgt spid="76"/>
                                        </p:tgtEl>
                                        <p:attrNameLst>
                                          <p:attrName>style.visibility</p:attrName>
                                        </p:attrNameLst>
                                      </p:cBhvr>
                                      <p:to>
                                        <p:strVal val="visible"/>
                                      </p:to>
                                    </p:set>
                                    <p:animEffect transition="in" filter="dissolve">
                                      <p:cBhvr>
                                        <p:cTn id="61" dur="500"/>
                                        <p:tgtEl>
                                          <p:spTgt spid="76"/>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dissolve">
                                      <p:cBhvr>
                                        <p:cTn id="64" dur="500"/>
                                        <p:tgtEl>
                                          <p:spTgt spid="82"/>
                                        </p:tgtEl>
                                      </p:cBhvr>
                                    </p:animEffect>
                                  </p:childTnLst>
                                </p:cTn>
                              </p:par>
                              <p:par>
                                <p:cTn id="65" presetID="9" presetClass="entr" presetSubtype="0" fill="hold" nodeType="withEffect">
                                  <p:stCondLst>
                                    <p:cond delay="0"/>
                                  </p:stCondLst>
                                  <p:childTnLst>
                                    <p:set>
                                      <p:cBhvr>
                                        <p:cTn id="66" dur="1" fill="hold">
                                          <p:stCondLst>
                                            <p:cond delay="0"/>
                                          </p:stCondLst>
                                        </p:cTn>
                                        <p:tgtEl>
                                          <p:spTgt spid="83"/>
                                        </p:tgtEl>
                                        <p:attrNameLst>
                                          <p:attrName>style.visibility</p:attrName>
                                        </p:attrNameLst>
                                      </p:cBhvr>
                                      <p:to>
                                        <p:strVal val="visible"/>
                                      </p:to>
                                    </p:set>
                                    <p:animEffect transition="in" filter="dissolve">
                                      <p:cBhvr>
                                        <p:cTn id="67" dur="500"/>
                                        <p:tgtEl>
                                          <p:spTgt spid="83"/>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93"/>
                                        </p:tgtEl>
                                        <p:attrNameLst>
                                          <p:attrName>style.visibility</p:attrName>
                                        </p:attrNameLst>
                                      </p:cBhvr>
                                      <p:to>
                                        <p:strVal val="visible"/>
                                      </p:to>
                                    </p:set>
                                    <p:animEffect transition="in" filter="dissolve">
                                      <p:cBhvr>
                                        <p:cTn id="70" dur="500"/>
                                        <p:tgtEl>
                                          <p:spTgt spid="93"/>
                                        </p:tgtEl>
                                      </p:cBhvr>
                                    </p:animEffect>
                                  </p:childTnLst>
                                </p:cTn>
                              </p:par>
                            </p:childTnLst>
                          </p:cTn>
                        </p:par>
                      </p:childTnLst>
                    </p:cTn>
                  </p:par>
                  <p:par>
                    <p:cTn id="71" fill="hold">
                      <p:stCondLst>
                        <p:cond delay="indefinite"/>
                      </p:stCondLst>
                      <p:childTnLst>
                        <p:par>
                          <p:cTn id="72" fill="hold">
                            <p:stCondLst>
                              <p:cond delay="0"/>
                            </p:stCondLst>
                            <p:childTnLst>
                              <p:par>
                                <p:cTn id="73" presetID="9" presetClass="entr" presetSubtype="0" fill="hold" nodeType="clickEffect">
                                  <p:stCondLst>
                                    <p:cond delay="0"/>
                                  </p:stCondLst>
                                  <p:childTnLst>
                                    <p:set>
                                      <p:cBhvr>
                                        <p:cTn id="74" dur="1" fill="hold">
                                          <p:stCondLst>
                                            <p:cond delay="0"/>
                                          </p:stCondLst>
                                        </p:cTn>
                                        <p:tgtEl>
                                          <p:spTgt spid="105"/>
                                        </p:tgtEl>
                                        <p:attrNameLst>
                                          <p:attrName>style.visibility</p:attrName>
                                        </p:attrNameLst>
                                      </p:cBhvr>
                                      <p:to>
                                        <p:strVal val="visible"/>
                                      </p:to>
                                    </p:set>
                                    <p:animEffect transition="in" filter="dissolve">
                                      <p:cBhvr>
                                        <p:cTn id="75" dur="500"/>
                                        <p:tgtEl>
                                          <p:spTgt spid="105"/>
                                        </p:tgtEl>
                                      </p:cBhvr>
                                    </p:animEffect>
                                  </p:childTnLst>
                                </p:cTn>
                              </p:par>
                              <p:par>
                                <p:cTn id="76" presetID="9" presetClass="entr" presetSubtype="0" fill="hold" grpId="0" nodeType="withEffect">
                                  <p:stCondLst>
                                    <p:cond delay="0"/>
                                  </p:stCondLst>
                                  <p:childTnLst>
                                    <p:set>
                                      <p:cBhvr>
                                        <p:cTn id="77" dur="1" fill="hold">
                                          <p:stCondLst>
                                            <p:cond delay="0"/>
                                          </p:stCondLst>
                                        </p:cTn>
                                        <p:tgtEl>
                                          <p:spTgt spid="115"/>
                                        </p:tgtEl>
                                        <p:attrNameLst>
                                          <p:attrName>style.visibility</p:attrName>
                                        </p:attrNameLst>
                                      </p:cBhvr>
                                      <p:to>
                                        <p:strVal val="visible"/>
                                      </p:to>
                                    </p:set>
                                    <p:animEffect transition="in" filter="dissolve">
                                      <p:cBhvr>
                                        <p:cTn id="78"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p:bldP spid="45" grpId="0"/>
      <p:bldP spid="51" grpId="0"/>
      <p:bldP spid="55" grpId="0"/>
      <p:bldP spid="63" grpId="0"/>
      <p:bldP spid="67" grpId="0"/>
      <p:bldP spid="75" grpId="0"/>
      <p:bldP spid="82" grpId="0"/>
      <p:bldP spid="93" grpId="0"/>
      <p:bldP spid="11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图片 6" descr="19174608.jpg"/>
          <p:cNvPicPr>
            <a:picLocks noChangeAspect="1"/>
          </p:cNvPicPr>
          <p:nvPr/>
        </p:nvPicPr>
        <p:blipFill>
          <a:blip r:embed="rId3">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pic>
        <p:nvPicPr>
          <p:cNvPr id="21507" name="Picture 17" descr="279"/>
          <p:cNvPicPr>
            <a:picLocks noChangeAspect="1" noChangeArrowheads="1"/>
          </p:cNvPicPr>
          <p:nvPr/>
        </p:nvPicPr>
        <p:blipFill>
          <a:blip r:embed="rId4"/>
          <a:srcRect l="1308" t="13252" b="19821"/>
          <a:stretch>
            <a:fillRect/>
          </a:stretch>
        </p:blipFill>
        <p:spPr bwMode="auto">
          <a:xfrm>
            <a:off x="958925" y="544382"/>
            <a:ext cx="9589829" cy="4335270"/>
          </a:xfrm>
          <a:prstGeom prst="rect">
            <a:avLst/>
          </a:prstGeom>
          <a:noFill/>
          <a:ln w="9525">
            <a:noFill/>
            <a:miter lim="800000"/>
            <a:headEnd/>
            <a:tailEnd/>
          </a:ln>
        </p:spPr>
      </p:pic>
      <p:sp>
        <p:nvSpPr>
          <p:cNvPr id="58386" name="Text Box 18"/>
          <p:cNvSpPr txBox="1">
            <a:spLocks noChangeArrowheads="1"/>
          </p:cNvSpPr>
          <p:nvPr/>
        </p:nvSpPr>
        <p:spPr bwMode="auto">
          <a:xfrm>
            <a:off x="1046129" y="5100648"/>
            <a:ext cx="9001188" cy="1216024"/>
          </a:xfrm>
          <a:prstGeom prst="rect">
            <a:avLst/>
          </a:prstGeom>
          <a:noFill/>
          <a:ln w="9525">
            <a:noFill/>
            <a:miter lim="800000"/>
          </a:ln>
        </p:spPr>
        <p:txBody>
          <a:bodyPr wrap="square" lIns="106985" tIns="53492" rIns="106985" bIns="53492">
            <a:spAutoFit/>
          </a:bodyPr>
          <a:lstStyle/>
          <a:p>
            <a:r>
              <a:rPr lang="zh-CN" altLang="en-US" sz="3600" dirty="0" smtClean="0">
                <a:solidFill>
                  <a:schemeClr val="bg1"/>
                </a:solidFill>
                <a:latin typeface="华文隶书" panose="02010800040101010101" pitchFamily="2" charset="-122"/>
                <a:ea typeface="华文隶书" panose="02010800040101010101" pitchFamily="2" charset="-122"/>
              </a:rPr>
              <a:t>　　</a:t>
            </a:r>
            <a:r>
              <a:rPr lang="en-US" altLang="zh-CN" sz="3600" dirty="0" smtClean="0">
                <a:solidFill>
                  <a:schemeClr val="bg1"/>
                </a:solidFill>
                <a:latin typeface="华文隶书" panose="02010800040101010101" pitchFamily="2" charset="-122"/>
                <a:ea typeface="华文隶书" panose="02010800040101010101" pitchFamily="2" charset="-122"/>
              </a:rPr>
              <a:t>1861</a:t>
            </a:r>
            <a:r>
              <a:rPr lang="zh-CN" altLang="en-US" sz="3600" dirty="0">
                <a:solidFill>
                  <a:schemeClr val="bg1"/>
                </a:solidFill>
                <a:latin typeface="华文隶书" panose="02010800040101010101" pitchFamily="2" charset="-122"/>
                <a:ea typeface="华文隶书" panose="02010800040101010101" pitchFamily="2" charset="-122"/>
              </a:rPr>
              <a:t>年</a:t>
            </a:r>
            <a:r>
              <a:rPr lang="en-US" altLang="zh-CN" sz="3600" dirty="0">
                <a:solidFill>
                  <a:schemeClr val="bg1"/>
                </a:solidFill>
                <a:latin typeface="华文隶书" panose="02010800040101010101" pitchFamily="2" charset="-122"/>
                <a:ea typeface="华文隶书" panose="02010800040101010101" pitchFamily="2" charset="-122"/>
              </a:rPr>
              <a:t>4</a:t>
            </a:r>
            <a:r>
              <a:rPr lang="zh-CN" altLang="en-US" sz="3600" dirty="0">
                <a:solidFill>
                  <a:schemeClr val="bg1"/>
                </a:solidFill>
                <a:latin typeface="华文隶书" panose="02010800040101010101" pitchFamily="2" charset="-122"/>
                <a:ea typeface="华文隶书" panose="02010800040101010101" pitchFamily="2" charset="-122"/>
              </a:rPr>
              <a:t>月，南部联盟挑起内战</a:t>
            </a:r>
            <a:r>
              <a:rPr lang="zh-CN" altLang="en-US" sz="3600" dirty="0" smtClean="0">
                <a:solidFill>
                  <a:schemeClr val="bg1"/>
                </a:solidFill>
                <a:latin typeface="华文隶书" panose="02010800040101010101" pitchFamily="2" charset="-122"/>
                <a:ea typeface="华文隶书" panose="02010800040101010101" pitchFamily="2" charset="-122"/>
              </a:rPr>
              <a:t>，标志</a:t>
            </a:r>
            <a:r>
              <a:rPr lang="zh-CN" altLang="en-US" sz="3600" dirty="0">
                <a:solidFill>
                  <a:schemeClr val="bg1"/>
                </a:solidFill>
                <a:latin typeface="华文隶书" panose="02010800040101010101" pitchFamily="2" charset="-122"/>
                <a:ea typeface="华文隶书" panose="02010800040101010101" pitchFamily="2" charset="-122"/>
              </a:rPr>
              <a:t>美国南北战争爆发</a:t>
            </a:r>
            <a:r>
              <a:rPr lang="en-US" altLang="en-US" sz="3600" dirty="0">
                <a:solidFill>
                  <a:schemeClr val="bg1"/>
                </a:solidFill>
                <a:latin typeface="华文隶书" panose="02010800040101010101" pitchFamily="2" charset="-122"/>
                <a:ea typeface="华文隶书" panose="02010800040101010101" pitchFamily="2" charset="-122"/>
              </a:rPr>
              <a:t>……</a:t>
            </a:r>
            <a:endParaRPr lang="en-US" altLang="zh-CN" sz="3600" dirty="0">
              <a:solidFill>
                <a:schemeClr val="bg1"/>
              </a:solidFill>
              <a:latin typeface="华文隶书" panose="02010800040101010101" pitchFamily="2" charset="-122"/>
              <a:ea typeface="华文隶书" panose="02010800040101010101" pitchFamily="2" charset="-122"/>
            </a:endParaRPr>
          </a:p>
        </p:txBody>
      </p:sp>
      <p:pic>
        <p:nvPicPr>
          <p:cNvPr id="6" name="He'sAPirate.mp3">
            <a:hlinkClick r:id="" action="ppaction://media"/>
          </p:cNvPr>
          <p:cNvPicPr>
            <a:picLocks noRot="1" noChangeAspect="1"/>
          </p:cNvPicPr>
          <p:nvPr>
            <a:audioFile r:link="rId1"/>
            <p:extLst>
              <p:ext uri="{DAA4B4D4-6D71-4841-9C94-3DE7FCFB9230}">
                <p14:media xmlns:p14="http://schemas.microsoft.com/office/powerpoint/2010/main" xmlns="" r:link="rId5"/>
              </p:ext>
            </p:extLst>
          </p:nvPr>
        </p:nvPicPr>
        <p:blipFill>
          <a:blip r:embed="rId6"/>
          <a:srcRect/>
          <a:stretch>
            <a:fillRect/>
          </a:stretch>
        </p:blipFill>
        <p:spPr bwMode="auto">
          <a:xfrm>
            <a:off x="10081816" y="4425554"/>
            <a:ext cx="384069" cy="320040"/>
          </a:xfrm>
          <a:prstGeom prst="rect">
            <a:avLst/>
          </a:prstGeom>
          <a:noFill/>
          <a:ln w="9525">
            <a:noFill/>
            <a:miter lim="800000"/>
            <a:headEnd/>
            <a:tailEnd/>
          </a:ln>
        </p:spPr>
      </p:pic>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10" presetClass="entr" presetSubtype="0" fill="hold" grpId="0" nodeType="withEffect">
                                  <p:stCondLst>
                                    <p:cond delay="0"/>
                                  </p:stCondLst>
                                  <p:iterate type="wd">
                                    <p:tmPct val="10000"/>
                                  </p:iterate>
                                  <p:childTnLst>
                                    <p:set>
                                      <p:cBhvr>
                                        <p:cTn id="8" dur="1" fill="hold">
                                          <p:stCondLst>
                                            <p:cond delay="0"/>
                                          </p:stCondLst>
                                        </p:cTn>
                                        <p:tgtEl>
                                          <p:spTgt spid="58386"/>
                                        </p:tgtEl>
                                        <p:attrNameLst>
                                          <p:attrName>style.visibility</p:attrName>
                                        </p:attrNameLst>
                                      </p:cBhvr>
                                      <p:to>
                                        <p:strVal val="visible"/>
                                      </p:to>
                                    </p:set>
                                    <p:animEffect transition="in" filter="fade">
                                      <p:cBhvr>
                                        <p:cTn id="9" dur="2000"/>
                                        <p:tgtEl>
                                          <p:spTgt spid="5838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7" showWhenStopped="0">
                <p:cTn id="10" fill="hold" display="0">
                  <p:stCondLst>
                    <p:cond delay="indefinite"/>
                  </p:stCondLst>
                  <p:endCondLst>
                    <p:cond evt="onPrev" delay="0">
                      <p:tgtEl>
                        <p:sldTgt/>
                      </p:tgtEl>
                    </p:cond>
                    <p:cond evt="onStopAudio" delay="0">
                      <p:tgtEl>
                        <p:sldTgt/>
                      </p:tgtEl>
                    </p:cond>
                  </p:endCondLst>
                </p:cTn>
                <p:tgtEl>
                  <p:spTgt spid="6"/>
                </p:tgtEl>
              </p:cMediaNode>
            </p:audio>
          </p:childTnLst>
        </p:cTn>
      </p:par>
    </p:tnLst>
    <p:bldLst>
      <p:bldP spid="5838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图片 5"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59397" name="Text Box 5"/>
          <p:cNvSpPr txBox="1">
            <a:spLocks noChangeArrowheads="1"/>
          </p:cNvSpPr>
          <p:nvPr/>
        </p:nvSpPr>
        <p:spPr bwMode="auto">
          <a:xfrm>
            <a:off x="1331881" y="957244"/>
            <a:ext cx="3714776" cy="5278675"/>
          </a:xfrm>
          <a:prstGeom prst="rect">
            <a:avLst/>
          </a:prstGeom>
          <a:noFill/>
          <a:ln w="9525">
            <a:noFill/>
            <a:miter lim="800000"/>
          </a:ln>
        </p:spPr>
        <p:txBody>
          <a:bodyPr wrap="square" lIns="106985" tIns="53492" rIns="106985" bIns="53492">
            <a:spAutoFit/>
          </a:bodyPr>
          <a:lstStyle/>
          <a:p>
            <a:r>
              <a:rPr lang="zh-CN" altLang="en-US" sz="4200" dirty="0">
                <a:solidFill>
                  <a:schemeClr val="bg1"/>
                </a:solidFill>
                <a:latin typeface="华文隶书" panose="02010800040101010101" pitchFamily="2" charset="-122"/>
                <a:ea typeface="华文隶书" panose="02010800040101010101" pitchFamily="2" charset="-122"/>
              </a:rPr>
              <a:t>南方首脑人物</a:t>
            </a:r>
            <a:r>
              <a:rPr lang="zh-CN" altLang="en-US" sz="4200" dirty="0" smtClean="0">
                <a:solidFill>
                  <a:schemeClr val="bg1"/>
                </a:solidFill>
                <a:latin typeface="华文隶书" panose="02010800040101010101" pitchFamily="2" charset="-122"/>
                <a:ea typeface="华文隶书" panose="02010800040101010101" pitchFamily="2" charset="-122"/>
              </a:rPr>
              <a:t>早就预见</a:t>
            </a:r>
            <a:r>
              <a:rPr lang="zh-CN" altLang="en-US" sz="4200" dirty="0">
                <a:solidFill>
                  <a:schemeClr val="bg1"/>
                </a:solidFill>
                <a:latin typeface="华文隶书" panose="02010800040101010101" pitchFamily="2" charset="-122"/>
                <a:ea typeface="华文隶书" panose="02010800040101010101" pitchFamily="2" charset="-122"/>
              </a:rPr>
              <a:t>到南北之间</a:t>
            </a:r>
            <a:r>
              <a:rPr lang="zh-CN" altLang="en-US" sz="4200" dirty="0" smtClean="0">
                <a:solidFill>
                  <a:schemeClr val="bg1"/>
                </a:solidFill>
                <a:latin typeface="华文隶书" panose="02010800040101010101" pitchFamily="2" charset="-122"/>
                <a:ea typeface="华文隶书" panose="02010800040101010101" pitchFamily="2" charset="-122"/>
              </a:rPr>
              <a:t>的分歧</a:t>
            </a:r>
            <a:r>
              <a:rPr lang="zh-CN" altLang="en-US" sz="4200" dirty="0">
                <a:solidFill>
                  <a:schemeClr val="bg1"/>
                </a:solidFill>
                <a:latin typeface="华文隶书" panose="02010800040101010101" pitchFamily="2" charset="-122"/>
                <a:ea typeface="华文隶书" panose="02010800040101010101" pitchFamily="2" charset="-122"/>
              </a:rPr>
              <a:t>非武力不能解</a:t>
            </a:r>
          </a:p>
          <a:p>
            <a:r>
              <a:rPr lang="zh-CN" altLang="en-US" sz="4200" dirty="0">
                <a:solidFill>
                  <a:schemeClr val="bg1"/>
                </a:solidFill>
                <a:latin typeface="华文隶书" panose="02010800040101010101" pitchFamily="2" charset="-122"/>
                <a:ea typeface="华文隶书" panose="02010800040101010101" pitchFamily="2" charset="-122"/>
              </a:rPr>
              <a:t>决，所以开始</a:t>
            </a:r>
            <a:r>
              <a:rPr lang="zh-CN" altLang="en-US" sz="4200" dirty="0" smtClean="0">
                <a:solidFill>
                  <a:schemeClr val="bg1"/>
                </a:solidFill>
                <a:latin typeface="华文隶书" panose="02010800040101010101" pitchFamily="2" charset="-122"/>
                <a:ea typeface="华文隶书" panose="02010800040101010101" pitchFamily="2" charset="-122"/>
              </a:rPr>
              <a:t>储备大量</a:t>
            </a:r>
            <a:r>
              <a:rPr lang="zh-CN" altLang="en-US" sz="4200" dirty="0">
                <a:solidFill>
                  <a:schemeClr val="bg1"/>
                </a:solidFill>
                <a:latin typeface="华文隶书" panose="02010800040101010101" pitchFamily="2" charset="-122"/>
                <a:ea typeface="华文隶书" panose="02010800040101010101" pitchFamily="2" charset="-122"/>
              </a:rPr>
              <a:t>武器弹药，</a:t>
            </a:r>
            <a:r>
              <a:rPr lang="zh-CN" altLang="en-US" sz="4200" dirty="0" smtClean="0">
                <a:solidFill>
                  <a:schemeClr val="bg1"/>
                </a:solidFill>
                <a:latin typeface="华文隶书" panose="02010800040101010101" pitchFamily="2" charset="-122"/>
                <a:ea typeface="华文隶书" panose="02010800040101010101" pitchFamily="2" charset="-122"/>
              </a:rPr>
              <a:t>建立</a:t>
            </a:r>
            <a:r>
              <a:rPr lang="zh-CN" altLang="en-US" sz="4200" dirty="0">
                <a:solidFill>
                  <a:schemeClr val="bg1"/>
                </a:solidFill>
                <a:latin typeface="华文隶书" panose="02010800040101010101" pitchFamily="2" charset="-122"/>
                <a:ea typeface="华文隶书" panose="02010800040101010101" pitchFamily="2" charset="-122"/>
              </a:rPr>
              <a:t>各种军事组织。</a:t>
            </a:r>
          </a:p>
        </p:txBody>
      </p:sp>
      <p:pic>
        <p:nvPicPr>
          <p:cNvPr id="59399" name="Picture 7" descr="南北战争时期的惊人巨炮"/>
          <p:cNvPicPr>
            <a:picLocks noChangeAspect="1" noChangeArrowheads="1"/>
          </p:cNvPicPr>
          <p:nvPr/>
        </p:nvPicPr>
        <p:blipFill>
          <a:blip r:embed="rId3"/>
          <a:srcRect/>
          <a:stretch>
            <a:fillRect/>
          </a:stretch>
        </p:blipFill>
        <p:spPr bwMode="auto">
          <a:xfrm>
            <a:off x="5569881" y="639960"/>
            <a:ext cx="4929222" cy="2908489"/>
          </a:xfrm>
          <a:prstGeom prst="roundRect">
            <a:avLst>
              <a:gd name="adj" fmla="val 8556"/>
            </a:avLst>
          </a:prstGeom>
          <a:ln>
            <a:noFill/>
          </a:ln>
          <a:effectLst>
            <a:outerShdw blurRad="292100" dist="139700" dir="2700000" algn="tl" rotWithShape="0">
              <a:srgbClr val="333333">
                <a:alpha val="65000"/>
              </a:srgbClr>
            </a:outerShdw>
          </a:effectLst>
        </p:spPr>
      </p:pic>
      <p:pic>
        <p:nvPicPr>
          <p:cNvPr id="59400" name="Picture 8" descr="上图为北军正规步兵团列队准备冲锋。下为南军阿拉巴马州第4步兵师在将领在召唤下前进"/>
          <p:cNvPicPr>
            <a:picLocks noChangeAspect="1" noChangeArrowheads="1"/>
          </p:cNvPicPr>
          <p:nvPr/>
        </p:nvPicPr>
        <p:blipFill>
          <a:blip r:embed="rId4"/>
          <a:srcRect t="55037"/>
          <a:stretch>
            <a:fillRect/>
          </a:stretch>
        </p:blipFill>
        <p:spPr bwMode="auto">
          <a:xfrm>
            <a:off x="5546723" y="3639547"/>
            <a:ext cx="4979180" cy="2725022"/>
          </a:xfrm>
          <a:prstGeom prst="roundRect">
            <a:avLst>
              <a:gd name="adj" fmla="val 10388"/>
            </a:avLst>
          </a:prstGeom>
          <a:ln>
            <a:noFill/>
          </a:ln>
          <a:effectLst>
            <a:outerShdw blurRad="292100" dist="139700" dir="2700000" algn="tl" rotWithShape="0">
              <a:srgbClr val="333333">
                <a:alpha val="65000"/>
              </a:srgbClr>
            </a:outerShdw>
          </a:effectLst>
        </p:spPr>
      </p:pic>
    </p:spTree>
  </p:cSld>
  <p:clrMapOvr>
    <a:masterClrMapping/>
  </p:clrMapOvr>
  <p:transition spd="med" advClick="0" advTm="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59397"/>
                                        </p:tgtEl>
                                        <p:attrNameLst>
                                          <p:attrName>style.visibility</p:attrName>
                                        </p:attrNameLst>
                                      </p:cBhvr>
                                      <p:to>
                                        <p:strVal val="visible"/>
                                      </p:to>
                                    </p:set>
                                    <p:animEffect transition="in" filter="fade">
                                      <p:cBhvr>
                                        <p:cTn id="7" dur="3000"/>
                                        <p:tgtEl>
                                          <p:spTgt spid="59397"/>
                                        </p:tgtEl>
                                      </p:cBhvr>
                                    </p:animEffect>
                                  </p:childTnLst>
                                </p:cTn>
                              </p:par>
                              <p:par>
                                <p:cTn id="8" presetID="10" presetClass="entr" presetSubtype="0" fill="hold" nodeType="withEffect">
                                  <p:stCondLst>
                                    <p:cond delay="0"/>
                                  </p:stCondLst>
                                  <p:childTnLst>
                                    <p:set>
                                      <p:cBhvr>
                                        <p:cTn id="9" dur="1" fill="hold">
                                          <p:stCondLst>
                                            <p:cond delay="0"/>
                                          </p:stCondLst>
                                        </p:cTn>
                                        <p:tgtEl>
                                          <p:spTgt spid="59399"/>
                                        </p:tgtEl>
                                        <p:attrNameLst>
                                          <p:attrName>style.visibility</p:attrName>
                                        </p:attrNameLst>
                                      </p:cBhvr>
                                      <p:to>
                                        <p:strVal val="visible"/>
                                      </p:to>
                                    </p:set>
                                    <p:animEffect transition="in" filter="fade">
                                      <p:cBhvr>
                                        <p:cTn id="10" dur="3000"/>
                                        <p:tgtEl>
                                          <p:spTgt spid="59399"/>
                                        </p:tgtEl>
                                      </p:cBhvr>
                                    </p:animEffect>
                                  </p:childTnLst>
                                </p:cTn>
                              </p:par>
                              <p:par>
                                <p:cTn id="11" presetID="10" presetClass="entr" presetSubtype="0" fill="hold" nodeType="withEffect">
                                  <p:stCondLst>
                                    <p:cond delay="0"/>
                                  </p:stCondLst>
                                  <p:childTnLst>
                                    <p:set>
                                      <p:cBhvr>
                                        <p:cTn id="12" dur="1" fill="hold">
                                          <p:stCondLst>
                                            <p:cond delay="0"/>
                                          </p:stCondLst>
                                        </p:cTn>
                                        <p:tgtEl>
                                          <p:spTgt spid="59400"/>
                                        </p:tgtEl>
                                        <p:attrNameLst>
                                          <p:attrName>style.visibility</p:attrName>
                                        </p:attrNameLst>
                                      </p:cBhvr>
                                      <p:to>
                                        <p:strVal val="visible"/>
                                      </p:to>
                                    </p:set>
                                    <p:animEffect transition="in" filter="fade">
                                      <p:cBhvr>
                                        <p:cTn id="13" dur="3000"/>
                                        <p:tgtEl>
                                          <p:spTgt spid="59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pic>
        <p:nvPicPr>
          <p:cNvPr id="63495" name="Picture 7" descr="xinsrc_4220605300955046172543"/>
          <p:cNvPicPr>
            <a:picLocks noChangeAspect="1" noChangeArrowheads="1"/>
          </p:cNvPicPr>
          <p:nvPr/>
        </p:nvPicPr>
        <p:blipFill>
          <a:blip r:embed="rId3"/>
          <a:srcRect b="5201"/>
          <a:stretch>
            <a:fillRect/>
          </a:stretch>
        </p:blipFill>
        <p:spPr bwMode="auto">
          <a:xfrm>
            <a:off x="1546195" y="671492"/>
            <a:ext cx="8501122" cy="4848788"/>
          </a:xfrm>
          <a:prstGeom prst="rect">
            <a:avLst/>
          </a:prstGeom>
          <a:ln>
            <a:noFill/>
          </a:ln>
          <a:effectLst>
            <a:outerShdw blurRad="292100" dist="139700" dir="2700000" algn="tl" rotWithShape="0">
              <a:srgbClr val="333333">
                <a:alpha val="65000"/>
              </a:srgbClr>
            </a:outerShdw>
          </a:effectLst>
        </p:spPr>
      </p:pic>
      <p:sp>
        <p:nvSpPr>
          <p:cNvPr id="63496" name="Text Box 8"/>
          <p:cNvSpPr txBox="1">
            <a:spLocks noChangeArrowheads="1"/>
          </p:cNvSpPr>
          <p:nvPr/>
        </p:nvSpPr>
        <p:spPr bwMode="auto">
          <a:xfrm>
            <a:off x="1617633" y="5457838"/>
            <a:ext cx="8572560" cy="1092914"/>
          </a:xfrm>
          <a:prstGeom prst="rect">
            <a:avLst/>
          </a:prstGeom>
          <a:noFill/>
          <a:ln w="9525">
            <a:noFill/>
            <a:miter lim="800000"/>
          </a:ln>
        </p:spPr>
        <p:txBody>
          <a:bodyPr wrap="square" lIns="106985" tIns="53492" rIns="106985" bIns="53492">
            <a:spAutoFit/>
          </a:bodyPr>
          <a:lstStyle/>
          <a:p>
            <a:r>
              <a:rPr lang="en-US" altLang="zh-CN" sz="3200" dirty="0" smtClean="0">
                <a:solidFill>
                  <a:schemeClr val="bg1"/>
                </a:solidFill>
                <a:latin typeface="华文隶书" panose="02010800040101010101" pitchFamily="2" charset="-122"/>
                <a:ea typeface="华文隶书" panose="02010800040101010101" pitchFamily="2" charset="-122"/>
              </a:rPr>
              <a:t>1861</a:t>
            </a:r>
            <a:r>
              <a:rPr lang="zh-CN" altLang="en-US" sz="3200" dirty="0">
                <a:solidFill>
                  <a:schemeClr val="bg1"/>
                </a:solidFill>
                <a:latin typeface="华文隶书" panose="02010800040101010101" pitchFamily="2" charset="-122"/>
                <a:ea typeface="华文隶书" panose="02010800040101010101" pitchFamily="2" charset="-122"/>
              </a:rPr>
              <a:t>年南方军队占领铁路枢纽马纳萨斯，进逼华盛顿，北军仓促应战</a:t>
            </a:r>
            <a:r>
              <a:rPr lang="en-US" altLang="en-US" sz="3200" dirty="0">
                <a:solidFill>
                  <a:schemeClr val="bg1"/>
                </a:solidFill>
                <a:latin typeface="华文隶书" panose="02010800040101010101" pitchFamily="2" charset="-122"/>
                <a:ea typeface="华文隶书" panose="02010800040101010101" pitchFamily="2" charset="-122"/>
              </a:rPr>
              <a:t>……</a:t>
            </a:r>
            <a:r>
              <a:rPr lang="en-US" altLang="zh-CN" sz="3200" dirty="0">
                <a:solidFill>
                  <a:schemeClr val="bg1"/>
                </a:solidFill>
                <a:latin typeface="华文隶书" panose="02010800040101010101" pitchFamily="2" charset="-122"/>
                <a:ea typeface="华文隶书" panose="02010800040101010101" pitchFamily="2" charset="-122"/>
              </a:rPr>
              <a:t> </a:t>
            </a:r>
          </a:p>
        </p:txBody>
      </p:sp>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3495"/>
                                        </p:tgtEl>
                                        <p:attrNameLst>
                                          <p:attrName>style.visibility</p:attrName>
                                        </p:attrNameLst>
                                      </p:cBhvr>
                                      <p:to>
                                        <p:strVal val="visible"/>
                                      </p:to>
                                    </p:set>
                                    <p:animEffect transition="in" filter="fade">
                                      <p:cBhvr>
                                        <p:cTn id="7" dur="2000"/>
                                        <p:tgtEl>
                                          <p:spTgt spid="63495"/>
                                        </p:tgtEl>
                                      </p:cBhvr>
                                    </p:animEffect>
                                  </p:childTnLst>
                                </p:cTn>
                              </p:par>
                              <p:par>
                                <p:cTn id="8" presetID="10" presetClass="entr" presetSubtype="0" fill="hold" grpId="0" nodeType="withEffect">
                                  <p:stCondLst>
                                    <p:cond delay="0"/>
                                  </p:stCondLst>
                                  <p:iterate type="wd">
                                    <p:tmPct val="10000"/>
                                  </p:iterate>
                                  <p:childTnLst>
                                    <p:set>
                                      <p:cBhvr>
                                        <p:cTn id="9" dur="1" fill="hold">
                                          <p:stCondLst>
                                            <p:cond delay="0"/>
                                          </p:stCondLst>
                                        </p:cTn>
                                        <p:tgtEl>
                                          <p:spTgt spid="63496"/>
                                        </p:tgtEl>
                                        <p:attrNameLst>
                                          <p:attrName>style.visibility</p:attrName>
                                        </p:attrNameLst>
                                      </p:cBhvr>
                                      <p:to>
                                        <p:strVal val="visible"/>
                                      </p:to>
                                    </p:set>
                                    <p:animEffect transition="in" filter="fade">
                                      <p:cBhvr>
                                        <p:cTn id="10" dur="2000"/>
                                        <p:tgtEl>
                                          <p:spTgt spid="634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图片 7"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64517" name="Text Box 5"/>
          <p:cNvSpPr txBox="1">
            <a:spLocks noChangeArrowheads="1"/>
          </p:cNvSpPr>
          <p:nvPr/>
        </p:nvSpPr>
        <p:spPr bwMode="auto">
          <a:xfrm>
            <a:off x="1546195" y="5815028"/>
            <a:ext cx="9429816" cy="662027"/>
          </a:xfrm>
          <a:prstGeom prst="rect">
            <a:avLst/>
          </a:prstGeom>
          <a:noFill/>
          <a:ln w="9525">
            <a:noFill/>
            <a:miter lim="800000"/>
          </a:ln>
        </p:spPr>
        <p:txBody>
          <a:bodyPr wrap="square" lIns="106985" tIns="53492" rIns="106985" bIns="53492">
            <a:spAutoFit/>
          </a:bodyPr>
          <a:lstStyle/>
          <a:p>
            <a:r>
              <a:rPr lang="zh-CN" altLang="en-US" sz="3600" dirty="0">
                <a:solidFill>
                  <a:schemeClr val="bg1"/>
                </a:solidFill>
                <a:latin typeface="华文隶书" panose="02010800040101010101" pitchFamily="2" charset="-122"/>
                <a:ea typeface="华文隶书" panose="02010800040101010101" pitchFamily="2" charset="-122"/>
              </a:rPr>
              <a:t>北方准备不足，接连出现战略失误 </a:t>
            </a:r>
            <a:r>
              <a:rPr lang="en-US" altLang="en-US" sz="3600" dirty="0">
                <a:solidFill>
                  <a:schemeClr val="bg1"/>
                </a:solidFill>
                <a:latin typeface="华文隶书" panose="02010800040101010101" pitchFamily="2" charset="-122"/>
                <a:ea typeface="华文隶书" panose="02010800040101010101" pitchFamily="2" charset="-122"/>
              </a:rPr>
              <a:t>……</a:t>
            </a:r>
            <a:endParaRPr lang="en-US" altLang="zh-CN" sz="3600" dirty="0">
              <a:solidFill>
                <a:schemeClr val="bg1"/>
              </a:solidFill>
              <a:latin typeface="华文隶书" panose="02010800040101010101" pitchFamily="2" charset="-122"/>
              <a:ea typeface="华文隶书" panose="02010800040101010101" pitchFamily="2" charset="-122"/>
            </a:endParaRPr>
          </a:p>
        </p:txBody>
      </p:sp>
      <p:pic>
        <p:nvPicPr>
          <p:cNvPr id="64519" name="Picture 7" descr="南方联邦军队的灵魂人物-罗伯特-E-李，战前他是西点军校的高才生。"/>
          <p:cNvPicPr>
            <a:picLocks noChangeAspect="1" noChangeArrowheads="1"/>
          </p:cNvPicPr>
          <p:nvPr/>
        </p:nvPicPr>
        <p:blipFill>
          <a:blip r:embed="rId3"/>
          <a:srcRect/>
          <a:stretch>
            <a:fillRect/>
          </a:stretch>
        </p:blipFill>
        <p:spPr bwMode="auto">
          <a:xfrm>
            <a:off x="1117567" y="1171558"/>
            <a:ext cx="4786346" cy="4631694"/>
          </a:xfrm>
          <a:prstGeom prst="roundRect">
            <a:avLst>
              <a:gd name="adj" fmla="val 10880"/>
            </a:avLst>
          </a:prstGeom>
          <a:noFill/>
          <a:ln w="9525">
            <a:noFill/>
            <a:miter lim="800000"/>
            <a:headEnd/>
            <a:tailEnd/>
          </a:ln>
        </p:spPr>
      </p:pic>
      <p:sp>
        <p:nvSpPr>
          <p:cNvPr id="64520" name="Text Box 8"/>
          <p:cNvSpPr txBox="1">
            <a:spLocks noChangeArrowheads="1"/>
          </p:cNvSpPr>
          <p:nvPr/>
        </p:nvSpPr>
        <p:spPr bwMode="auto">
          <a:xfrm>
            <a:off x="974691" y="600054"/>
            <a:ext cx="7016616" cy="662027"/>
          </a:xfrm>
          <a:prstGeom prst="rect">
            <a:avLst/>
          </a:prstGeom>
          <a:noFill/>
          <a:ln w="9525">
            <a:noFill/>
            <a:miter lim="800000"/>
          </a:ln>
        </p:spPr>
        <p:txBody>
          <a:bodyPr wrap="square" lIns="106985" tIns="53492" rIns="106985" bIns="53492">
            <a:spAutoFit/>
          </a:bodyPr>
          <a:lstStyle/>
          <a:p>
            <a:r>
              <a:rPr lang="zh-CN" altLang="en-US" sz="3600" dirty="0">
                <a:solidFill>
                  <a:schemeClr val="bg1"/>
                </a:solidFill>
                <a:latin typeface="华文隶书" panose="02010800040101010101" pitchFamily="2" charset="-122"/>
                <a:ea typeface="华文隶书" panose="02010800040101010101" pitchFamily="2" charset="-122"/>
              </a:rPr>
              <a:t>南方军队名将云集</a:t>
            </a:r>
            <a:r>
              <a:rPr lang="en-US" altLang="en-US" sz="3600" dirty="0">
                <a:solidFill>
                  <a:schemeClr val="bg1"/>
                </a:solidFill>
                <a:latin typeface="华文隶书" panose="02010800040101010101" pitchFamily="2" charset="-122"/>
                <a:ea typeface="华文隶书" panose="02010800040101010101" pitchFamily="2" charset="-122"/>
              </a:rPr>
              <a:t>……</a:t>
            </a:r>
            <a:endParaRPr lang="en-US" altLang="zh-CN" sz="3600" dirty="0">
              <a:solidFill>
                <a:schemeClr val="bg1"/>
              </a:solidFill>
              <a:latin typeface="华文隶书" panose="02010800040101010101" pitchFamily="2" charset="-122"/>
              <a:ea typeface="华文隶书" panose="02010800040101010101" pitchFamily="2" charset="-122"/>
            </a:endParaRPr>
          </a:p>
        </p:txBody>
      </p:sp>
      <p:pic>
        <p:nvPicPr>
          <p:cNvPr id="64521" name="Picture 9" descr="南方的士兵"/>
          <p:cNvPicPr>
            <a:picLocks noChangeAspect="1" noChangeArrowheads="1"/>
          </p:cNvPicPr>
          <p:nvPr/>
        </p:nvPicPr>
        <p:blipFill>
          <a:blip r:embed="rId4"/>
          <a:srcRect/>
          <a:stretch>
            <a:fillRect/>
          </a:stretch>
        </p:blipFill>
        <p:spPr bwMode="auto">
          <a:xfrm>
            <a:off x="6118227" y="1171558"/>
            <a:ext cx="4286280" cy="4586990"/>
          </a:xfrm>
          <a:prstGeom prst="roundRect">
            <a:avLst>
              <a:gd name="adj" fmla="val 7947"/>
            </a:avLst>
          </a:prstGeom>
          <a:noFill/>
          <a:ln w="9525">
            <a:noFill/>
            <a:miter lim="800000"/>
            <a:headEnd/>
            <a:tailEnd/>
          </a:ln>
        </p:spPr>
      </p:pic>
      <p:sp>
        <p:nvSpPr>
          <p:cNvPr id="64522" name="Rectangle 10"/>
          <p:cNvSpPr>
            <a:spLocks noChangeArrowheads="1"/>
          </p:cNvSpPr>
          <p:nvPr/>
        </p:nvSpPr>
        <p:spPr bwMode="auto">
          <a:xfrm>
            <a:off x="1546195" y="5100648"/>
            <a:ext cx="2742392" cy="538916"/>
          </a:xfrm>
          <a:prstGeom prst="rect">
            <a:avLst/>
          </a:prstGeom>
          <a:noFill/>
          <a:ln w="9525">
            <a:noFill/>
            <a:miter lim="800000"/>
          </a:ln>
        </p:spPr>
        <p:txBody>
          <a:bodyPr wrap="none" lIns="106985" tIns="53492" rIns="106985" bIns="53492" anchor="ctr">
            <a:spAutoFit/>
          </a:bodyPr>
          <a:lstStyle/>
          <a:p>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罗伯特</a:t>
            </a:r>
            <a:r>
              <a:rPr lang="en-US" altLang="zh-CN"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李将军 </a:t>
            </a:r>
          </a:p>
        </p:txBody>
      </p:sp>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4520"/>
                                        </p:tgtEl>
                                        <p:attrNameLst>
                                          <p:attrName>style.visibility</p:attrName>
                                        </p:attrNameLst>
                                      </p:cBhvr>
                                      <p:to>
                                        <p:strVal val="visible"/>
                                      </p:to>
                                    </p:set>
                                    <p:animEffect transition="in" filter="fade">
                                      <p:cBhvr>
                                        <p:cTn id="7" dur="2000"/>
                                        <p:tgtEl>
                                          <p:spTgt spid="64520"/>
                                        </p:tgtEl>
                                      </p:cBhvr>
                                    </p:animEffect>
                                  </p:childTnLst>
                                </p:cTn>
                              </p:par>
                            </p:childTnLst>
                          </p:cTn>
                        </p:par>
                        <p:par>
                          <p:cTn id="8" fill="hold">
                            <p:stCondLst>
                              <p:cond delay="0"/>
                            </p:stCondLst>
                            <p:childTnLst>
                              <p:par>
                                <p:cTn id="9" presetID="10" presetClass="entr" presetSubtype="0" fill="hold" nodeType="afterEffect">
                                  <p:stCondLst>
                                    <p:cond delay="0"/>
                                  </p:stCondLst>
                                  <p:childTnLst>
                                    <p:set>
                                      <p:cBhvr>
                                        <p:cTn id="10" dur="1" fill="hold">
                                          <p:stCondLst>
                                            <p:cond delay="0"/>
                                          </p:stCondLst>
                                        </p:cTn>
                                        <p:tgtEl>
                                          <p:spTgt spid="64519"/>
                                        </p:tgtEl>
                                        <p:attrNameLst>
                                          <p:attrName>style.visibility</p:attrName>
                                        </p:attrNameLst>
                                      </p:cBhvr>
                                      <p:to>
                                        <p:strVal val="visible"/>
                                      </p:to>
                                    </p:set>
                                    <p:animEffect transition="in" filter="fade">
                                      <p:cBhvr>
                                        <p:cTn id="11" dur="2000"/>
                                        <p:tgtEl>
                                          <p:spTgt spid="6451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4522"/>
                                        </p:tgtEl>
                                        <p:attrNameLst>
                                          <p:attrName>style.visibility</p:attrName>
                                        </p:attrNameLst>
                                      </p:cBhvr>
                                      <p:to>
                                        <p:strVal val="visible"/>
                                      </p:to>
                                    </p:set>
                                    <p:animEffect transition="in" filter="fade">
                                      <p:cBhvr>
                                        <p:cTn id="14" dur="2000"/>
                                        <p:tgtEl>
                                          <p:spTgt spid="64522"/>
                                        </p:tgtEl>
                                      </p:cBhvr>
                                    </p:animEffect>
                                  </p:childTnLst>
                                </p:cTn>
                              </p:par>
                              <p:par>
                                <p:cTn id="15" presetID="10" presetClass="entr" presetSubtype="0" fill="hold" nodeType="withEffect">
                                  <p:stCondLst>
                                    <p:cond delay="0"/>
                                  </p:stCondLst>
                                  <p:childTnLst>
                                    <p:set>
                                      <p:cBhvr>
                                        <p:cTn id="16" dur="1" fill="hold">
                                          <p:stCondLst>
                                            <p:cond delay="0"/>
                                          </p:stCondLst>
                                        </p:cTn>
                                        <p:tgtEl>
                                          <p:spTgt spid="64521"/>
                                        </p:tgtEl>
                                        <p:attrNameLst>
                                          <p:attrName>style.visibility</p:attrName>
                                        </p:attrNameLst>
                                      </p:cBhvr>
                                      <p:to>
                                        <p:strVal val="visible"/>
                                      </p:to>
                                    </p:set>
                                    <p:animEffect transition="in" filter="fade">
                                      <p:cBhvr>
                                        <p:cTn id="17" dur="2000"/>
                                        <p:tgtEl>
                                          <p:spTgt spid="64521"/>
                                        </p:tgtEl>
                                      </p:cBhvr>
                                    </p:animEffect>
                                  </p:childTnLst>
                                </p:cTn>
                              </p:par>
                            </p:childTnLst>
                          </p:cTn>
                        </p:par>
                        <p:par>
                          <p:cTn id="18" fill="hold">
                            <p:stCondLst>
                              <p:cond delay="2000"/>
                            </p:stCondLst>
                            <p:childTnLst>
                              <p:par>
                                <p:cTn id="19" presetID="10" presetClass="entr" presetSubtype="0" fill="hold" grpId="0" nodeType="afterEffect">
                                  <p:stCondLst>
                                    <p:cond delay="0"/>
                                  </p:stCondLst>
                                  <p:iterate type="wd">
                                    <p:tmPct val="10000"/>
                                  </p:iterate>
                                  <p:childTnLst>
                                    <p:set>
                                      <p:cBhvr>
                                        <p:cTn id="20" dur="1" fill="hold">
                                          <p:stCondLst>
                                            <p:cond delay="0"/>
                                          </p:stCondLst>
                                        </p:cTn>
                                        <p:tgtEl>
                                          <p:spTgt spid="64517"/>
                                        </p:tgtEl>
                                        <p:attrNameLst>
                                          <p:attrName>style.visibility</p:attrName>
                                        </p:attrNameLst>
                                      </p:cBhvr>
                                      <p:to>
                                        <p:strVal val="visible"/>
                                      </p:to>
                                    </p:set>
                                    <p:animEffect transition="in" filter="fade">
                                      <p:cBhvr>
                                        <p:cTn id="21" dur="2000"/>
                                        <p:tgtEl>
                                          <p:spTgt spid="64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7" grpId="0"/>
      <p:bldP spid="64520" grpId="0"/>
      <p:bldP spid="6452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pic>
        <p:nvPicPr>
          <p:cNvPr id="61447" name="Picture 7" descr="南北战争">
            <a:hlinkClick r:id="rId3"/>
          </p:cNvPr>
          <p:cNvPicPr>
            <a:picLocks noChangeAspect="1" noChangeArrowheads="1"/>
          </p:cNvPicPr>
          <p:nvPr/>
        </p:nvPicPr>
        <p:blipFill>
          <a:blip r:embed="rId4"/>
          <a:srcRect t="8690"/>
          <a:stretch>
            <a:fillRect/>
          </a:stretch>
        </p:blipFill>
        <p:spPr bwMode="auto">
          <a:xfrm>
            <a:off x="1046129" y="671492"/>
            <a:ext cx="9358378" cy="4504062"/>
          </a:xfrm>
          <a:prstGeom prst="rect">
            <a:avLst/>
          </a:prstGeom>
          <a:ln>
            <a:noFill/>
          </a:ln>
          <a:effectLst>
            <a:outerShdw blurRad="292100" dist="139700" dir="2700000" algn="tl" rotWithShape="0">
              <a:srgbClr val="333333">
                <a:alpha val="65000"/>
              </a:srgbClr>
            </a:outerShdw>
          </a:effectLst>
        </p:spPr>
      </p:pic>
      <p:sp>
        <p:nvSpPr>
          <p:cNvPr id="61448" name="Text Box 8"/>
          <p:cNvSpPr txBox="1">
            <a:spLocks noChangeArrowheads="1"/>
          </p:cNvSpPr>
          <p:nvPr/>
        </p:nvSpPr>
        <p:spPr bwMode="auto">
          <a:xfrm>
            <a:off x="1403319" y="5314962"/>
            <a:ext cx="8929750" cy="1092914"/>
          </a:xfrm>
          <a:prstGeom prst="rect">
            <a:avLst/>
          </a:prstGeom>
          <a:noFill/>
          <a:ln w="9525">
            <a:noFill/>
            <a:miter lim="800000"/>
          </a:ln>
        </p:spPr>
        <p:txBody>
          <a:bodyPr wrap="square" lIns="106985" tIns="53492" rIns="106985" bIns="53492">
            <a:spAutoFit/>
          </a:bodyPr>
          <a:lstStyle/>
          <a:p>
            <a:r>
              <a:rPr lang="zh-CN" altLang="en-US" sz="3200" dirty="0" smtClean="0">
                <a:solidFill>
                  <a:schemeClr val="bg1"/>
                </a:solidFill>
                <a:latin typeface="华文隶书" panose="02010800040101010101" pitchFamily="2" charset="-122"/>
                <a:ea typeface="华文隶书" panose="02010800040101010101" pitchFamily="2" charset="-122"/>
              </a:rPr>
              <a:t>在</a:t>
            </a:r>
            <a:r>
              <a:rPr lang="en-US" altLang="zh-CN" sz="3200" dirty="0">
                <a:solidFill>
                  <a:schemeClr val="bg1"/>
                </a:solidFill>
                <a:latin typeface="华文隶书" panose="02010800040101010101" pitchFamily="2" charset="-122"/>
                <a:ea typeface="华文隶书" panose="02010800040101010101" pitchFamily="2" charset="-122"/>
              </a:rPr>
              <a:t>1861</a:t>
            </a:r>
            <a:r>
              <a:rPr lang="zh-CN" altLang="en-US" sz="3200" dirty="0">
                <a:solidFill>
                  <a:schemeClr val="bg1"/>
                </a:solidFill>
                <a:latin typeface="华文隶书" panose="02010800040101010101" pitchFamily="2" charset="-122"/>
                <a:ea typeface="华文隶书" panose="02010800040101010101" pitchFamily="2" charset="-122"/>
              </a:rPr>
              <a:t>年</a:t>
            </a:r>
            <a:r>
              <a:rPr lang="en-US" altLang="zh-CN" sz="3200" dirty="0">
                <a:solidFill>
                  <a:schemeClr val="bg1"/>
                </a:solidFill>
                <a:latin typeface="华文隶书" panose="02010800040101010101" pitchFamily="2" charset="-122"/>
                <a:ea typeface="华文隶书" panose="02010800040101010101" pitchFamily="2" charset="-122"/>
              </a:rPr>
              <a:t>7</a:t>
            </a:r>
            <a:r>
              <a:rPr lang="zh-CN" altLang="en-US" sz="3200" dirty="0">
                <a:solidFill>
                  <a:schemeClr val="bg1"/>
                </a:solidFill>
                <a:latin typeface="华文隶书" panose="02010800040101010101" pitchFamily="2" charset="-122"/>
                <a:ea typeface="华文隶书" panose="02010800040101010101" pitchFamily="2" charset="-122"/>
              </a:rPr>
              <a:t>月马纳萨斯和</a:t>
            </a:r>
            <a:r>
              <a:rPr lang="en-US" altLang="zh-CN" sz="3200" dirty="0">
                <a:solidFill>
                  <a:schemeClr val="bg1"/>
                </a:solidFill>
                <a:latin typeface="华文隶书" panose="02010800040101010101" pitchFamily="2" charset="-122"/>
                <a:ea typeface="华文隶书" panose="02010800040101010101" pitchFamily="2" charset="-122"/>
              </a:rPr>
              <a:t>1862</a:t>
            </a:r>
            <a:r>
              <a:rPr lang="zh-CN" altLang="en-US" sz="3200" dirty="0">
                <a:solidFill>
                  <a:schemeClr val="bg1"/>
                </a:solidFill>
                <a:latin typeface="华文隶书" panose="02010800040101010101" pitchFamily="2" charset="-122"/>
                <a:ea typeface="华文隶书" panose="02010800040101010101" pitchFamily="2" charset="-122"/>
              </a:rPr>
              <a:t>年夏的半岛战役中，北军损失惨重</a:t>
            </a:r>
            <a:r>
              <a:rPr lang="en-US" altLang="en-US" sz="3200" dirty="0">
                <a:solidFill>
                  <a:schemeClr val="bg1"/>
                </a:solidFill>
                <a:latin typeface="华文隶书" panose="02010800040101010101" pitchFamily="2" charset="-122"/>
                <a:ea typeface="华文隶书" panose="02010800040101010101" pitchFamily="2" charset="-122"/>
              </a:rPr>
              <a:t>……</a:t>
            </a:r>
            <a:endParaRPr lang="en-US" altLang="zh-CN" sz="3200" dirty="0">
              <a:solidFill>
                <a:schemeClr val="bg1"/>
              </a:solidFill>
              <a:latin typeface="华文隶书" panose="02010800040101010101" pitchFamily="2" charset="-122"/>
              <a:ea typeface="华文隶书" panose="02010800040101010101" pitchFamily="2" charset="-122"/>
            </a:endParaRPr>
          </a:p>
        </p:txBody>
      </p:sp>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447"/>
                                        </p:tgtEl>
                                        <p:attrNameLst>
                                          <p:attrName>style.visibility</p:attrName>
                                        </p:attrNameLst>
                                      </p:cBhvr>
                                      <p:to>
                                        <p:strVal val="visible"/>
                                      </p:to>
                                    </p:set>
                                    <p:animEffect transition="in" filter="fade">
                                      <p:cBhvr>
                                        <p:cTn id="7" dur="2000"/>
                                        <p:tgtEl>
                                          <p:spTgt spid="61447"/>
                                        </p:tgtEl>
                                      </p:cBhvr>
                                    </p:animEffect>
                                  </p:childTnLst>
                                </p:cTn>
                              </p:par>
                              <p:par>
                                <p:cTn id="8" presetID="10" presetClass="entr" presetSubtype="0" fill="hold" grpId="0" nodeType="withEffect">
                                  <p:stCondLst>
                                    <p:cond delay="0"/>
                                  </p:stCondLst>
                                  <p:iterate type="wd">
                                    <p:tmPct val="10000"/>
                                  </p:iterate>
                                  <p:childTnLst>
                                    <p:set>
                                      <p:cBhvr>
                                        <p:cTn id="9" dur="1" fill="hold">
                                          <p:stCondLst>
                                            <p:cond delay="0"/>
                                          </p:stCondLst>
                                        </p:cTn>
                                        <p:tgtEl>
                                          <p:spTgt spid="61448"/>
                                        </p:tgtEl>
                                        <p:attrNameLst>
                                          <p:attrName>style.visibility</p:attrName>
                                        </p:attrNameLst>
                                      </p:cBhvr>
                                      <p:to>
                                        <p:strVal val="visible"/>
                                      </p:to>
                                    </p:set>
                                    <p:animEffect transition="in" filter="fade">
                                      <p:cBhvr>
                                        <p:cTn id="10" dur="3000"/>
                                        <p:tgtEl>
                                          <p:spTgt spid="614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62468" name="Text Box 4"/>
          <p:cNvSpPr txBox="1">
            <a:spLocks noChangeArrowheads="1"/>
          </p:cNvSpPr>
          <p:nvPr/>
        </p:nvSpPr>
        <p:spPr bwMode="auto">
          <a:xfrm>
            <a:off x="1903385" y="5436494"/>
            <a:ext cx="7715304" cy="1092914"/>
          </a:xfrm>
          <a:prstGeom prst="rect">
            <a:avLst/>
          </a:prstGeom>
          <a:noFill/>
          <a:ln w="9525">
            <a:noFill/>
            <a:miter lim="800000"/>
          </a:ln>
        </p:spPr>
        <p:txBody>
          <a:bodyPr wrap="square" lIns="106985" tIns="53492" rIns="106985" bIns="53492">
            <a:spAutoFit/>
          </a:bodyPr>
          <a:lstStyle/>
          <a:p>
            <a:r>
              <a:rPr lang="en-US" altLang="zh-CN" sz="3200" dirty="0" smtClean="0">
                <a:solidFill>
                  <a:schemeClr val="bg1"/>
                </a:solidFill>
                <a:latin typeface="华文隶书" panose="02010800040101010101" pitchFamily="2" charset="-122"/>
                <a:ea typeface="华文隶书" panose="02010800040101010101" pitchFamily="2" charset="-122"/>
              </a:rPr>
              <a:t>1862</a:t>
            </a:r>
            <a:r>
              <a:rPr lang="zh-CN" altLang="en-US" sz="3200" dirty="0">
                <a:solidFill>
                  <a:schemeClr val="bg1"/>
                </a:solidFill>
                <a:latin typeface="华文隶书" panose="02010800040101010101" pitchFamily="2" charset="-122"/>
                <a:ea typeface="华文隶书" panose="02010800040101010101" pitchFamily="2" charset="-122"/>
              </a:rPr>
              <a:t>年</a:t>
            </a:r>
            <a:r>
              <a:rPr lang="en-US" altLang="zh-CN" sz="3200" dirty="0">
                <a:solidFill>
                  <a:schemeClr val="bg1"/>
                </a:solidFill>
                <a:latin typeface="华文隶书" panose="02010800040101010101" pitchFamily="2" charset="-122"/>
                <a:ea typeface="华文隶书" panose="02010800040101010101" pitchFamily="2" charset="-122"/>
              </a:rPr>
              <a:t>8</a:t>
            </a:r>
            <a:r>
              <a:rPr lang="zh-CN" altLang="en-US" sz="3200" dirty="0">
                <a:solidFill>
                  <a:schemeClr val="bg1"/>
                </a:solidFill>
                <a:latin typeface="华文隶书" panose="02010800040101010101" pitchFamily="2" charset="-122"/>
                <a:ea typeface="华文隶书" panose="02010800040101010101" pitchFamily="2" charset="-122"/>
              </a:rPr>
              <a:t>月，南军在布尔河再次击败北军，兵临华盛顿</a:t>
            </a:r>
            <a:r>
              <a:rPr lang="en-US" altLang="en-US" sz="3200" dirty="0">
                <a:solidFill>
                  <a:schemeClr val="bg1"/>
                </a:solidFill>
                <a:latin typeface="华文隶书" panose="02010800040101010101" pitchFamily="2" charset="-122"/>
                <a:ea typeface="华文隶书" panose="02010800040101010101" pitchFamily="2" charset="-122"/>
              </a:rPr>
              <a:t>……</a:t>
            </a:r>
            <a:endParaRPr lang="en-US" altLang="zh-CN" sz="3200" dirty="0">
              <a:solidFill>
                <a:schemeClr val="bg1"/>
              </a:solidFill>
              <a:latin typeface="华文隶书" panose="02010800040101010101" pitchFamily="2" charset="-122"/>
              <a:ea typeface="华文隶书" panose="02010800040101010101" pitchFamily="2" charset="-122"/>
            </a:endParaRPr>
          </a:p>
        </p:txBody>
      </p:sp>
      <p:pic>
        <p:nvPicPr>
          <p:cNvPr id="26628" name="Picture 5" descr="50194c4756814"/>
          <p:cNvPicPr>
            <a:picLocks noChangeAspect="1" noChangeArrowheads="1"/>
          </p:cNvPicPr>
          <p:nvPr/>
        </p:nvPicPr>
        <p:blipFill>
          <a:blip r:embed="rId3"/>
          <a:srcRect/>
          <a:stretch>
            <a:fillRect/>
          </a:stretch>
        </p:blipFill>
        <p:spPr bwMode="auto">
          <a:xfrm>
            <a:off x="1903385" y="742930"/>
            <a:ext cx="7358114" cy="460463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2468"/>
                                        </p:tgtEl>
                                        <p:attrNameLst>
                                          <p:attrName>style.visibility</p:attrName>
                                        </p:attrNameLst>
                                      </p:cBhvr>
                                      <p:to>
                                        <p:strVal val="visible"/>
                                      </p:to>
                                    </p:set>
                                    <p:animEffect transition="in" filter="fade">
                                      <p:cBhvr>
                                        <p:cTn id="7" dur="3000"/>
                                        <p:tgtEl>
                                          <p:spTgt spid="62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图片 95" descr="01200000187624134433690407424_s.jpg"/>
          <p:cNvPicPr>
            <a:picLocks noChangeAspect="1"/>
          </p:cNvPicPr>
          <p:nvPr/>
        </p:nvPicPr>
        <p:blipFill>
          <a:blip r:embed="rId3"/>
          <a:srcRect l="20068" r="24963" b="32042"/>
          <a:stretch>
            <a:fillRect/>
          </a:stretch>
        </p:blipFill>
        <p:spPr>
          <a:xfrm>
            <a:off x="6989310" y="2528880"/>
            <a:ext cx="4486767" cy="4714908"/>
          </a:xfrm>
          <a:prstGeom prst="rect">
            <a:avLst/>
          </a:prstGeom>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714644"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战争初期</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7" cstate="print"/>
          <a:srcRect t="6349" r="1058"/>
          <a:stretch>
            <a:fillRect/>
          </a:stretch>
        </p:blipFill>
        <p:spPr>
          <a:xfrm>
            <a:off x="188874" y="957244"/>
            <a:ext cx="679266" cy="428628"/>
          </a:xfrm>
          <a:prstGeom prst="rect">
            <a:avLst/>
          </a:prstGeom>
        </p:spPr>
      </p:pic>
      <p:sp>
        <p:nvSpPr>
          <p:cNvPr id="68" name="TextBox 67"/>
          <p:cNvSpPr txBox="1"/>
          <p:nvPr/>
        </p:nvSpPr>
        <p:spPr>
          <a:xfrm>
            <a:off x="45997" y="1671624"/>
            <a:ext cx="4801314" cy="707886"/>
          </a:xfrm>
          <a:prstGeom prst="rect">
            <a:avLst/>
          </a:prstGeom>
          <a:noFill/>
        </p:spPr>
        <p:txBody>
          <a:bodyPr wrap="none" rtlCol="0">
            <a:spAutoFit/>
          </a:bodyPr>
          <a:lstStyle/>
          <a:p>
            <a:r>
              <a:rPr lang="zh-CN" altLang="en-US" sz="4000" b="1" dirty="0" smtClean="0">
                <a:solidFill>
                  <a:srgbClr val="760000"/>
                </a:solidFill>
                <a:latin typeface="华文隶书" panose="02010800040101010101" pitchFamily="2" charset="-122"/>
                <a:ea typeface="华文隶书" panose="02010800040101010101" pitchFamily="2" charset="-122"/>
              </a:rPr>
              <a:t>总结战争初期形势：</a:t>
            </a:r>
            <a:endParaRPr lang="zh-CN" altLang="en-US" sz="4000" b="1" dirty="0">
              <a:solidFill>
                <a:srgbClr val="760000"/>
              </a:solidFill>
              <a:latin typeface="华文隶书" panose="02010800040101010101" pitchFamily="2" charset="-122"/>
              <a:ea typeface="华文隶书" panose="02010800040101010101" pitchFamily="2" charset="-122"/>
            </a:endParaRPr>
          </a:p>
        </p:txBody>
      </p:sp>
      <p:sp>
        <p:nvSpPr>
          <p:cNvPr id="69" name="TextBox 68"/>
          <p:cNvSpPr txBox="1"/>
          <p:nvPr/>
        </p:nvSpPr>
        <p:spPr>
          <a:xfrm>
            <a:off x="4618029" y="1671624"/>
            <a:ext cx="2236510" cy="707886"/>
          </a:xfrm>
          <a:prstGeom prst="rect">
            <a:avLst/>
          </a:prstGeom>
          <a:noFill/>
        </p:spPr>
        <p:txBody>
          <a:bodyPr wrap="none" rtlCol="0">
            <a:spAutoFit/>
          </a:bodyPr>
          <a:lstStyle/>
          <a:p>
            <a:r>
              <a:rPr lang="zh-CN" altLang="en-US" sz="4000" dirty="0" smtClean="0">
                <a:latin typeface="华文隶书" panose="02010800040101010101" pitchFamily="2" charset="-122"/>
                <a:ea typeface="华文隶书" panose="02010800040101010101" pitchFamily="2" charset="-122"/>
              </a:rPr>
              <a:t>北方失利</a:t>
            </a:r>
            <a:endParaRPr lang="zh-CN" altLang="en-US" sz="4000" dirty="0">
              <a:latin typeface="华文隶书" panose="02010800040101010101" pitchFamily="2" charset="-122"/>
              <a:ea typeface="华文隶书" panose="02010800040101010101" pitchFamily="2" charset="-122"/>
            </a:endParaRPr>
          </a:p>
        </p:txBody>
      </p:sp>
      <p:sp>
        <p:nvSpPr>
          <p:cNvPr id="70" name="TextBox 69"/>
          <p:cNvSpPr txBox="1"/>
          <p:nvPr/>
        </p:nvSpPr>
        <p:spPr>
          <a:xfrm>
            <a:off x="45997" y="2419887"/>
            <a:ext cx="7643866" cy="1323439"/>
          </a:xfrm>
          <a:prstGeom prst="rect">
            <a:avLst/>
          </a:prstGeom>
          <a:noFill/>
        </p:spPr>
        <p:txBody>
          <a:bodyPr wrap="square" rtlCol="0">
            <a:spAutoFit/>
          </a:bodyPr>
          <a:lstStyle/>
          <a:p>
            <a:r>
              <a:rPr lang="zh-CN" altLang="en-US" sz="4000" b="1" dirty="0" smtClean="0">
                <a:solidFill>
                  <a:srgbClr val="760000"/>
                </a:solidFill>
                <a:latin typeface="华文隶书" panose="02010800040101010101" pitchFamily="2" charset="-122"/>
                <a:ea typeface="华文隶书" panose="02010800040101010101" pitchFamily="2" charset="-122"/>
              </a:rPr>
              <a:t>实力并不占优势的南方为什么在战争初期反而处于优势呢？</a:t>
            </a:r>
            <a:endParaRPr lang="zh-CN" altLang="en-US" sz="4000" b="1" dirty="0">
              <a:solidFill>
                <a:srgbClr val="760000"/>
              </a:solidFill>
              <a:latin typeface="华文隶书" panose="02010800040101010101" pitchFamily="2" charset="-122"/>
              <a:ea typeface="华文隶书" panose="02010800040101010101" pitchFamily="2" charset="-122"/>
            </a:endParaRPr>
          </a:p>
        </p:txBody>
      </p:sp>
      <p:sp>
        <p:nvSpPr>
          <p:cNvPr id="71" name="TextBox 70"/>
          <p:cNvSpPr txBox="1"/>
          <p:nvPr/>
        </p:nvSpPr>
        <p:spPr>
          <a:xfrm>
            <a:off x="188873" y="3814764"/>
            <a:ext cx="7215238" cy="1323439"/>
          </a:xfrm>
          <a:prstGeom prst="rect">
            <a:avLst/>
          </a:prstGeom>
          <a:noFill/>
        </p:spPr>
        <p:txBody>
          <a:bodyPr wrap="square" rtlCol="0">
            <a:spAutoFit/>
          </a:bodyPr>
          <a:lstStyle/>
          <a:p>
            <a:r>
              <a:rPr lang="zh-CN" altLang="en-US" sz="4000" dirty="0" smtClean="0">
                <a:latin typeface="华文隶书" panose="02010800040101010101" pitchFamily="2" charset="-122"/>
                <a:ea typeface="华文隶书" panose="02010800040101010101" pitchFamily="2" charset="-122"/>
              </a:rPr>
              <a:t>①南方：蓄谋已久，准备充分，他们装备精良，名将云集。</a:t>
            </a:r>
          </a:p>
        </p:txBody>
      </p:sp>
      <p:sp>
        <p:nvSpPr>
          <p:cNvPr id="94" name="矩形 93"/>
          <p:cNvSpPr/>
          <p:nvPr/>
        </p:nvSpPr>
        <p:spPr>
          <a:xfrm>
            <a:off x="188873" y="5100648"/>
            <a:ext cx="7000924" cy="1938992"/>
          </a:xfrm>
          <a:prstGeom prst="rect">
            <a:avLst/>
          </a:prstGeom>
        </p:spPr>
        <p:txBody>
          <a:bodyPr wrap="square">
            <a:spAutoFit/>
          </a:bodyPr>
          <a:lstStyle/>
          <a:p>
            <a:pPr lvl="0"/>
            <a:r>
              <a:rPr lang="zh-CN" altLang="en-US" sz="4000" dirty="0" smtClean="0">
                <a:solidFill>
                  <a:prstClr val="black"/>
                </a:solidFill>
                <a:latin typeface="华文隶书" panose="02010800040101010101" pitchFamily="2" charset="-122"/>
                <a:ea typeface="华文隶书" panose="02010800040101010101" pitchFamily="2" charset="-122"/>
              </a:rPr>
              <a:t>②北方：幻想妥协，战备松懈，虽然人多，却没有充分调动人民的力量。</a:t>
            </a:r>
          </a:p>
        </p:txBody>
      </p:sp>
      <p:grpSp>
        <p:nvGrpSpPr>
          <p:cNvPr id="97" name="Group 26"/>
          <p:cNvGrpSpPr/>
          <p:nvPr/>
        </p:nvGrpSpPr>
        <p:grpSpPr bwMode="auto">
          <a:xfrm>
            <a:off x="8261367" y="742930"/>
            <a:ext cx="2647238" cy="2286016"/>
            <a:chOff x="43128" y="0"/>
            <a:chExt cx="2159327" cy="1845537"/>
          </a:xfrm>
        </p:grpSpPr>
        <p:sp>
          <p:nvSpPr>
            <p:cNvPr id="98"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99"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0" name="直接连接符​​ 11"/>
            <p:cNvSpPr>
              <a:spLocks noChangeShapeType="1"/>
            </p:cNvSpPr>
            <p:nvPr/>
          </p:nvSpPr>
          <p:spPr bwMode="auto">
            <a:xfrm flipV="1">
              <a:off x="337773" y="122874"/>
              <a:ext cx="943448" cy="851159"/>
            </a:xfrm>
            <a:prstGeom prst="line">
              <a:avLst/>
            </a:prstGeom>
            <a:noFill/>
            <a:ln w="28575">
              <a:solidFill>
                <a:srgbClr val="7F7F7F"/>
              </a:solidFill>
              <a:round/>
            </a:ln>
          </p:spPr>
          <p:txBody>
            <a:bodyPr/>
            <a:lstStyle/>
            <a:p>
              <a:endParaRPr lang="zh-CN" altLang="en-US"/>
            </a:p>
          </p:txBody>
        </p:sp>
        <p:sp>
          <p:nvSpPr>
            <p:cNvPr id="101" name="直接连接符​​ 13"/>
            <p:cNvSpPr>
              <a:spLocks noChangeShapeType="1"/>
            </p:cNvSpPr>
            <p:nvPr/>
          </p:nvSpPr>
          <p:spPr bwMode="auto">
            <a:xfrm>
              <a:off x="1476901" y="122875"/>
              <a:ext cx="256095" cy="511527"/>
            </a:xfrm>
            <a:prstGeom prst="line">
              <a:avLst/>
            </a:prstGeom>
            <a:noFill/>
            <a:ln w="28575">
              <a:solidFill>
                <a:srgbClr val="7F7F7F"/>
              </a:solidFill>
              <a:round/>
            </a:ln>
          </p:spPr>
          <p:txBody>
            <a:bodyPr/>
            <a:lstStyle/>
            <a:p>
              <a:endParaRPr lang="zh-CN" altLang="en-US"/>
            </a:p>
          </p:txBody>
        </p:sp>
        <p:sp>
          <p:nvSpPr>
            <p:cNvPr id="102"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3"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4"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105"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6" name="椭圆​​ 9"/>
            <p:cNvSpPr>
              <a:spLocks noChangeArrowheads="1"/>
            </p:cNvSpPr>
            <p:nvPr/>
          </p:nvSpPr>
          <p:spPr bwMode="auto">
            <a:xfrm rot="21283522">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107" name="矩形 106"/>
          <p:cNvSpPr/>
          <p:nvPr/>
        </p:nvSpPr>
        <p:spPr>
          <a:xfrm rot="21240077">
            <a:off x="8416543" y="1874518"/>
            <a:ext cx="2516502" cy="954107"/>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北方要怎样才能扭转局面？</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dissolve">
                                      <p:cBhvr>
                                        <p:cTn id="7" dur="500"/>
                                        <p:tgtEl>
                                          <p:spTgt spid="6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dissolve">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dissolve">
                                      <p:cBhvr>
                                        <p:cTn id="17" dur="500"/>
                                        <p:tgtEl>
                                          <p:spTgt spid="7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dissolve">
                                      <p:cBhvr>
                                        <p:cTn id="22" dur="500"/>
                                        <p:tgtEl>
                                          <p:spTgt spid="7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dissolve">
                                      <p:cBhvr>
                                        <p:cTn id="27" dur="500"/>
                                        <p:tgtEl>
                                          <p:spTgt spid="94"/>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97"/>
                                        </p:tgtEl>
                                        <p:attrNameLst>
                                          <p:attrName>style.visibility</p:attrName>
                                        </p:attrNameLst>
                                      </p:cBhvr>
                                      <p:to>
                                        <p:strVal val="visible"/>
                                      </p:to>
                                    </p:set>
                                    <p:animEffect transition="in" filter="dissolve">
                                      <p:cBhvr>
                                        <p:cTn id="32" dur="500"/>
                                        <p:tgtEl>
                                          <p:spTgt spid="97"/>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07"/>
                                        </p:tgtEl>
                                        <p:attrNameLst>
                                          <p:attrName>style.visibility</p:attrName>
                                        </p:attrNameLst>
                                      </p:cBhvr>
                                      <p:to>
                                        <p:strVal val="visible"/>
                                      </p:to>
                                    </p:set>
                                    <p:animEffect transition="in" filter="dissolve">
                                      <p:cBhvr>
                                        <p:cTn id="35"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p:bldP spid="70" grpId="0"/>
      <p:bldP spid="71" grpId="0"/>
      <p:bldP spid="94" grpId="0"/>
      <p:bldP spid="10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 name="图片 67"/>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7118359" y="4886335"/>
            <a:ext cx="4214842" cy="1857388"/>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25" name="图片 24"/>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260311" y="2243128"/>
            <a:ext cx="6429420" cy="457203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转折</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7" cstate="print"/>
          <a:srcRect t="6349" r="1058"/>
          <a:stretch>
            <a:fillRect/>
          </a:stretch>
        </p:blipFill>
        <p:spPr>
          <a:xfrm>
            <a:off x="188874" y="957244"/>
            <a:ext cx="679266" cy="428628"/>
          </a:xfrm>
          <a:prstGeom prst="rect">
            <a:avLst/>
          </a:prstGeom>
        </p:spPr>
      </p:pic>
      <p:sp>
        <p:nvSpPr>
          <p:cNvPr id="30" name="矩形 29"/>
          <p:cNvSpPr/>
          <p:nvPr/>
        </p:nvSpPr>
        <p:spPr>
          <a:xfrm>
            <a:off x="2117699" y="814368"/>
            <a:ext cx="9404376" cy="1077218"/>
          </a:xfrm>
          <a:prstGeom prst="rect">
            <a:avLst/>
          </a:prstGeom>
        </p:spPr>
        <p:txBody>
          <a:bodyPr wrap="square">
            <a:spAutoFit/>
          </a:bodyPr>
          <a:lstStyle/>
          <a:p>
            <a:r>
              <a:rPr lang="en-US" sz="3200" dirty="0" smtClean="0">
                <a:latin typeface="华文新魏" panose="02010800040101010101" pitchFamily="2" charset="-122"/>
                <a:ea typeface="华文新魏" panose="02010800040101010101" pitchFamily="2" charset="-122"/>
              </a:rPr>
              <a:t>①</a:t>
            </a:r>
            <a:r>
              <a:rPr lang="en-US" sz="3200" dirty="0" smtClean="0">
                <a:solidFill>
                  <a:srgbClr val="760000"/>
                </a:solidFill>
                <a:latin typeface="华文新魏" panose="02010800040101010101" pitchFamily="2" charset="-122"/>
                <a:ea typeface="华文新魏" panose="02010800040101010101" pitchFamily="2" charset="-122"/>
              </a:rPr>
              <a:t>1862</a:t>
            </a:r>
            <a:r>
              <a:rPr lang="zh-CN" altLang="en-US" sz="3200" dirty="0" smtClean="0">
                <a:solidFill>
                  <a:srgbClr val="760000"/>
                </a:solidFill>
                <a:latin typeface="华文新魏" panose="02010800040101010101" pitchFamily="2" charset="-122"/>
                <a:ea typeface="华文新魏" panose="02010800040101010101" pitchFamily="2" charset="-122"/>
              </a:rPr>
              <a:t>年</a:t>
            </a:r>
            <a:r>
              <a:rPr lang="zh-CN" altLang="en-US" sz="3200" dirty="0" smtClean="0">
                <a:latin typeface="华文新魏" panose="02010800040101010101" pitchFamily="2" charset="-122"/>
                <a:ea typeface="华文新魏" panose="02010800040101010101" pitchFamily="2" charset="-122"/>
              </a:rPr>
              <a:t>，联邦政府通过</a:t>
            </a:r>
            <a:r>
              <a:rPr lang="en-US" altLang="zh-CN" sz="3200" dirty="0" smtClean="0">
                <a:solidFill>
                  <a:srgbClr val="760000"/>
                </a:solidFill>
                <a:latin typeface="华文新魏" panose="02010800040101010101" pitchFamily="2" charset="-122"/>
                <a:ea typeface="华文新魏" panose="02010800040101010101" pitchFamily="2" charset="-122"/>
              </a:rPr>
              <a:t>《</a:t>
            </a:r>
            <a:r>
              <a:rPr lang="zh-CN" altLang="en-US" sz="3200" dirty="0" smtClean="0">
                <a:solidFill>
                  <a:srgbClr val="760000"/>
                </a:solidFill>
                <a:latin typeface="华文新魏" panose="02010800040101010101" pitchFamily="2" charset="-122"/>
                <a:ea typeface="华文新魏" panose="02010800040101010101" pitchFamily="2" charset="-122"/>
              </a:rPr>
              <a:t>宅地法</a:t>
            </a:r>
            <a:r>
              <a:rPr lang="en-US" altLang="zh-CN" sz="3200" dirty="0" smtClean="0">
                <a:solidFill>
                  <a:srgbClr val="760000"/>
                </a:solidFill>
                <a:latin typeface="华文新魏" panose="02010800040101010101" pitchFamily="2" charset="-122"/>
                <a:ea typeface="华文新魏" panose="02010800040101010101" pitchFamily="2" charset="-122"/>
              </a:rPr>
              <a:t>》</a:t>
            </a:r>
            <a:r>
              <a:rPr lang="zh-CN" altLang="en-US" sz="3200" dirty="0" smtClean="0">
                <a:latin typeface="华文新魏" panose="02010800040101010101" pitchFamily="2" charset="-122"/>
                <a:ea typeface="华文新魏" panose="02010800040101010101" pitchFamily="2" charset="-122"/>
              </a:rPr>
              <a:t>，鼓励农民到西部耕种。</a:t>
            </a:r>
            <a:endParaRPr lang="zh-CN" altLang="en-US" sz="3200" dirty="0">
              <a:latin typeface="华文新魏" panose="02010800040101010101" pitchFamily="2" charset="-122"/>
              <a:ea typeface="华文新魏" panose="02010800040101010101" pitchFamily="2" charset="-122"/>
            </a:endParaRPr>
          </a:p>
        </p:txBody>
      </p:sp>
      <p:pic>
        <p:nvPicPr>
          <p:cNvPr id="34" name="Picture 16" descr="518"/>
          <p:cNvPicPr>
            <a:picLocks noChangeAspect="1" noChangeArrowheads="1"/>
          </p:cNvPicPr>
          <p:nvPr/>
        </p:nvPicPr>
        <p:blipFill>
          <a:blip r:embed="rId8"/>
          <a:srcRect l="2083" t="15741" r="1297" b="21239"/>
          <a:stretch>
            <a:fillRect/>
          </a:stretch>
        </p:blipFill>
        <p:spPr bwMode="auto">
          <a:xfrm>
            <a:off x="3046393" y="2386004"/>
            <a:ext cx="3429024" cy="1788691"/>
          </a:xfrm>
          <a:prstGeom prst="rect">
            <a:avLst/>
          </a:prstGeom>
          <a:ln>
            <a:noFill/>
          </a:ln>
          <a:effectLst>
            <a:outerShdw blurRad="292100" dist="139700" dir="2700000" algn="tl" rotWithShape="0">
              <a:srgbClr val="333333">
                <a:alpha val="65000"/>
              </a:srgbClr>
            </a:outerShdw>
          </a:effectLst>
        </p:spPr>
      </p:pic>
      <p:pic>
        <p:nvPicPr>
          <p:cNvPr id="35" name="Picture 18" descr="02_clip_image034_0000"/>
          <p:cNvPicPr>
            <a:picLocks noChangeAspect="1" noChangeArrowheads="1"/>
          </p:cNvPicPr>
          <p:nvPr/>
        </p:nvPicPr>
        <p:blipFill>
          <a:blip r:embed="rId9"/>
          <a:srcRect l="21136"/>
          <a:stretch>
            <a:fillRect/>
          </a:stretch>
        </p:blipFill>
        <p:spPr bwMode="auto">
          <a:xfrm>
            <a:off x="1117567" y="2386004"/>
            <a:ext cx="1857388" cy="1776251"/>
          </a:xfrm>
          <a:prstGeom prst="rect">
            <a:avLst/>
          </a:prstGeom>
          <a:ln>
            <a:noFill/>
          </a:ln>
          <a:effectLst>
            <a:outerShdw blurRad="292100" dist="139700" dir="2700000" algn="tl" rotWithShape="0">
              <a:srgbClr val="333333">
                <a:alpha val="65000"/>
              </a:srgbClr>
            </a:outerShdw>
          </a:effectLst>
        </p:spPr>
      </p:pic>
      <p:sp>
        <p:nvSpPr>
          <p:cNvPr id="37" name="Rectangle 19"/>
          <p:cNvSpPr>
            <a:spLocks noChangeArrowheads="1"/>
          </p:cNvSpPr>
          <p:nvPr/>
        </p:nvSpPr>
        <p:spPr bwMode="auto">
          <a:xfrm>
            <a:off x="1117567" y="4272756"/>
            <a:ext cx="5286412" cy="2185214"/>
          </a:xfrm>
          <a:prstGeom prst="rect">
            <a:avLst/>
          </a:prstGeom>
          <a:noFill/>
          <a:ln w="9525">
            <a:noFill/>
            <a:miter lim="800000"/>
          </a:ln>
        </p:spPr>
        <p:txBody>
          <a:bodyPr wrap="square" anchor="ctr">
            <a:spAutoFit/>
          </a:bodyPr>
          <a:lstStyle/>
          <a:p>
            <a:r>
              <a:rPr lang="zh-CN" altLang="en-US" sz="2800" dirty="0" smtClean="0">
                <a:latin typeface="华文新魏" panose="02010800040101010101" pitchFamily="2" charset="-122"/>
                <a:ea typeface="华文新魏" panose="02010800040101010101" pitchFamily="2" charset="-122"/>
              </a:rPr>
              <a:t>　　凡</a:t>
            </a:r>
            <a:r>
              <a:rPr lang="zh-CN" altLang="en-US" sz="2800" dirty="0">
                <a:latin typeface="华文新魏" panose="02010800040101010101" pitchFamily="2" charset="-122"/>
                <a:ea typeface="华文新魏" panose="02010800040101010101" pitchFamily="2" charset="-122"/>
              </a:rPr>
              <a:t>美国公民只要交付</a:t>
            </a:r>
            <a:r>
              <a:rPr lang="en-US" altLang="zh-CN" sz="2800" dirty="0">
                <a:latin typeface="华文新魏" panose="02010800040101010101" pitchFamily="2" charset="-122"/>
                <a:ea typeface="华文新魏" panose="02010800040101010101" pitchFamily="2" charset="-122"/>
              </a:rPr>
              <a:t>10</a:t>
            </a:r>
            <a:r>
              <a:rPr lang="zh-CN" altLang="en-US" sz="2800" dirty="0">
                <a:latin typeface="华文新魏" panose="02010800040101010101" pitchFamily="2" charset="-122"/>
                <a:ea typeface="华文新魏" panose="02010800040101010101" pitchFamily="2" charset="-122"/>
              </a:rPr>
              <a:t>美元的手续费</a:t>
            </a:r>
            <a:r>
              <a:rPr lang="zh-CN" altLang="en-US" sz="2800" dirty="0" smtClean="0">
                <a:latin typeface="华文新魏" panose="02010800040101010101" pitchFamily="2" charset="-122"/>
                <a:ea typeface="华文新魏" panose="02010800040101010101" pitchFamily="2" charset="-122"/>
              </a:rPr>
              <a:t>，即</a:t>
            </a:r>
            <a:r>
              <a:rPr lang="zh-CN" altLang="en-US" sz="2800" dirty="0">
                <a:latin typeface="华文新魏" panose="02010800040101010101" pitchFamily="2" charset="-122"/>
                <a:ea typeface="华文新魏" panose="02010800040101010101" pitchFamily="2" charset="-122"/>
              </a:rPr>
              <a:t>可在西部获得一块土地，连续</a:t>
            </a:r>
            <a:r>
              <a:rPr lang="zh-CN" altLang="en-US" sz="2800" dirty="0" smtClean="0">
                <a:latin typeface="华文新魏" panose="02010800040101010101" pitchFamily="2" charset="-122"/>
                <a:ea typeface="华文新魏" panose="02010800040101010101" pitchFamily="2" charset="-122"/>
              </a:rPr>
              <a:t>耕种五年</a:t>
            </a:r>
            <a:r>
              <a:rPr lang="zh-CN" altLang="en-US" sz="2800" dirty="0">
                <a:latin typeface="华文新魏" panose="02010800040101010101" pitchFamily="2" charset="-122"/>
                <a:ea typeface="华文新魏" panose="02010800040101010101" pitchFamily="2" charset="-122"/>
              </a:rPr>
              <a:t>以上，这块土地就可成为他的</a:t>
            </a:r>
            <a:r>
              <a:rPr lang="zh-CN" altLang="en-US" sz="2800" dirty="0" smtClean="0">
                <a:latin typeface="华文新魏" panose="02010800040101010101" pitchFamily="2" charset="-122"/>
                <a:ea typeface="华文新魏" panose="02010800040101010101" pitchFamily="2" charset="-122"/>
              </a:rPr>
              <a:t>私有财产。</a:t>
            </a:r>
            <a:endParaRPr lang="en-US" altLang="zh-CN" sz="2800" dirty="0" smtClean="0">
              <a:latin typeface="华文新魏" panose="02010800040101010101" pitchFamily="2" charset="-122"/>
              <a:ea typeface="华文新魏" panose="02010800040101010101" pitchFamily="2" charset="-122"/>
            </a:endParaRPr>
          </a:p>
          <a:p>
            <a:r>
              <a:rPr lang="en-US" altLang="zh-CN"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 </a:t>
            </a:r>
            <a:r>
              <a:rPr lang="en-US" altLang="zh-CN" sz="2400" dirty="0" smtClean="0">
                <a:latin typeface="华文新魏" panose="02010800040101010101" pitchFamily="2" charset="-122"/>
                <a:ea typeface="华文新魏" panose="02010800040101010101" pitchFamily="2" charset="-122"/>
              </a:rPr>
              <a:t>1862</a:t>
            </a:r>
            <a:r>
              <a:rPr lang="zh-CN" altLang="en-US" sz="2400" dirty="0" smtClean="0">
                <a:latin typeface="华文新魏" panose="02010800040101010101" pitchFamily="2" charset="-122"/>
                <a:ea typeface="华文新魏" panose="02010800040101010101" pitchFamily="2" charset="-122"/>
              </a:rPr>
              <a:t>年</a:t>
            </a:r>
            <a:r>
              <a:rPr lang="en-US" altLang="zh-CN" sz="2400" dirty="0" smtClean="0">
                <a:latin typeface="华文新魏" panose="02010800040101010101" pitchFamily="2" charset="-122"/>
                <a:ea typeface="华文新魏" panose="02010800040101010101" pitchFamily="2" charset="-122"/>
              </a:rPr>
              <a:t>5</a:t>
            </a:r>
            <a:r>
              <a:rPr lang="zh-CN" altLang="en-US" sz="2400" dirty="0" smtClean="0">
                <a:latin typeface="华文新魏" panose="02010800040101010101" pitchFamily="2" charset="-122"/>
                <a:ea typeface="华文新魏" panose="02010800040101010101" pitchFamily="2" charset="-122"/>
              </a:rPr>
              <a:t>月</a:t>
            </a:r>
            <a:r>
              <a:rPr lang="en-US" altLang="zh-CN" sz="2400" dirty="0" smtClean="0">
                <a:latin typeface="华文新魏" panose="02010800040101010101" pitchFamily="2" charset="-122"/>
                <a:ea typeface="华文新魏" panose="02010800040101010101" pitchFamily="2" charset="-122"/>
              </a:rPr>
              <a:t>20</a:t>
            </a:r>
            <a:r>
              <a:rPr lang="zh-CN" altLang="en-US" sz="2400" dirty="0" smtClean="0">
                <a:latin typeface="华文新魏" panose="02010800040101010101" pitchFamily="2" charset="-122"/>
                <a:ea typeface="华文新魏" panose="02010800040101010101" pitchFamily="2" charset="-122"/>
              </a:rPr>
              <a:t>日颁布的</a:t>
            </a:r>
            <a:r>
              <a:rPr lang="en-US" altLang="zh-CN"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宅地法</a:t>
            </a:r>
            <a:r>
              <a:rPr lang="en-US" altLang="zh-CN" sz="2400" dirty="0" smtClean="0">
                <a:latin typeface="华文新魏" panose="02010800040101010101" pitchFamily="2" charset="-122"/>
                <a:ea typeface="华文新魏" panose="02010800040101010101" pitchFamily="2" charset="-122"/>
              </a:rPr>
              <a:t>》</a:t>
            </a:r>
            <a:endParaRPr lang="zh-CN" altLang="en-US" sz="2800" dirty="0">
              <a:latin typeface="华文新魏" panose="02010800040101010101" pitchFamily="2" charset="-122"/>
              <a:ea typeface="华文新魏" panose="02010800040101010101" pitchFamily="2" charset="-122"/>
            </a:endParaRPr>
          </a:p>
        </p:txBody>
      </p:sp>
      <p:grpSp>
        <p:nvGrpSpPr>
          <p:cNvPr id="31" name="组合 67"/>
          <p:cNvGrpSpPr/>
          <p:nvPr/>
        </p:nvGrpSpPr>
        <p:grpSpPr>
          <a:xfrm>
            <a:off x="414746" y="5149448"/>
            <a:ext cx="620625" cy="59414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0" name="TextBox 51"/>
          <p:cNvSpPr txBox="1"/>
          <p:nvPr/>
        </p:nvSpPr>
        <p:spPr>
          <a:xfrm>
            <a:off x="443625" y="519001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法</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5" name="组合 67"/>
          <p:cNvGrpSpPr/>
          <p:nvPr/>
        </p:nvGrpSpPr>
        <p:grpSpPr>
          <a:xfrm>
            <a:off x="405507" y="3386136"/>
            <a:ext cx="620625" cy="594142"/>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0" name="TextBox 51"/>
          <p:cNvSpPr txBox="1"/>
          <p:nvPr/>
        </p:nvSpPr>
        <p:spPr>
          <a:xfrm>
            <a:off x="434386" y="342670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宅</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1" name="组合 67"/>
          <p:cNvGrpSpPr/>
          <p:nvPr/>
        </p:nvGrpSpPr>
        <p:grpSpPr>
          <a:xfrm>
            <a:off x="403187" y="4243392"/>
            <a:ext cx="620625" cy="594142"/>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4" name="TextBox 53"/>
          <p:cNvSpPr txBox="1"/>
          <p:nvPr/>
        </p:nvSpPr>
        <p:spPr>
          <a:xfrm>
            <a:off x="432066" y="428395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地</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5" name="Group 26"/>
          <p:cNvGrpSpPr/>
          <p:nvPr/>
        </p:nvGrpSpPr>
        <p:grpSpPr bwMode="auto">
          <a:xfrm>
            <a:off x="7261235" y="1314434"/>
            <a:ext cx="4071966" cy="3143272"/>
            <a:chOff x="43128" y="0"/>
            <a:chExt cx="2159327" cy="1845537"/>
          </a:xfrm>
        </p:grpSpPr>
        <p:sp>
          <p:nvSpPr>
            <p:cNvPr id="56"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57"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8" name="直接连接符​​ 11"/>
            <p:cNvSpPr>
              <a:spLocks noChangeShapeType="1"/>
            </p:cNvSpPr>
            <p:nvPr/>
          </p:nvSpPr>
          <p:spPr bwMode="auto">
            <a:xfrm flipV="1">
              <a:off x="337773" y="122874"/>
              <a:ext cx="943448" cy="851159"/>
            </a:xfrm>
            <a:prstGeom prst="line">
              <a:avLst/>
            </a:prstGeom>
            <a:noFill/>
            <a:ln w="28575">
              <a:solidFill>
                <a:srgbClr val="7F7F7F"/>
              </a:solidFill>
              <a:round/>
            </a:ln>
          </p:spPr>
          <p:txBody>
            <a:bodyPr/>
            <a:lstStyle/>
            <a:p>
              <a:endParaRPr lang="zh-CN" altLang="en-US"/>
            </a:p>
          </p:txBody>
        </p:sp>
        <p:sp>
          <p:nvSpPr>
            <p:cNvPr id="59" name="直接连接符​​ 13"/>
            <p:cNvSpPr>
              <a:spLocks noChangeShapeType="1"/>
            </p:cNvSpPr>
            <p:nvPr/>
          </p:nvSpPr>
          <p:spPr bwMode="auto">
            <a:xfrm>
              <a:off x="1476901" y="122875"/>
              <a:ext cx="256095" cy="511527"/>
            </a:xfrm>
            <a:prstGeom prst="line">
              <a:avLst/>
            </a:prstGeom>
            <a:noFill/>
            <a:ln w="28575">
              <a:solidFill>
                <a:srgbClr val="7F7F7F"/>
              </a:solidFill>
              <a:round/>
            </a:ln>
          </p:spPr>
          <p:txBody>
            <a:bodyPr/>
            <a:lstStyle/>
            <a:p>
              <a:endParaRPr lang="zh-CN" altLang="en-US"/>
            </a:p>
          </p:txBody>
        </p:sp>
        <p:sp>
          <p:nvSpPr>
            <p:cNvPr id="60"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1"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2"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63" name="椭圆​​ 8"/>
            <p:cNvSpPr>
              <a:spLocks noChangeArrowheads="1"/>
            </p:cNvSpPr>
            <p:nvPr/>
          </p:nvSpPr>
          <p:spPr bwMode="auto">
            <a:xfrm rot="21283522">
              <a:off x="509344" y="789134"/>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4" name="椭圆​​ 9"/>
            <p:cNvSpPr>
              <a:spLocks noChangeArrowheads="1"/>
            </p:cNvSpPr>
            <p:nvPr/>
          </p:nvSpPr>
          <p:spPr bwMode="auto">
            <a:xfrm rot="21283522">
              <a:off x="1717203" y="693417"/>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65" name="矩形 64"/>
          <p:cNvSpPr/>
          <p:nvPr/>
        </p:nvSpPr>
        <p:spPr>
          <a:xfrm rot="21240077">
            <a:off x="7434820" y="2804595"/>
            <a:ext cx="3836514" cy="1384995"/>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如果你是当时美国西部农民，这部文件会对你的生活产生怎样的影响？</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7" name="圆角矩形 66"/>
          <p:cNvSpPr/>
          <p:nvPr/>
        </p:nvSpPr>
        <p:spPr>
          <a:xfrm>
            <a:off x="7118359" y="4886334"/>
            <a:ext cx="4214842" cy="1736646"/>
          </a:xfrm>
          <a:prstGeom prst="roundRect">
            <a:avLst/>
          </a:prstGeom>
          <a:noFill/>
          <a:ln w="38100">
            <a:noFill/>
          </a:ln>
        </p:spPr>
        <p:txBody>
          <a:bodyPr wrap="square">
            <a:spAutoFit/>
          </a:bodyPr>
          <a:lstStyle/>
          <a:p>
            <a:r>
              <a:rPr lang="zh-CN" altLang="en-US" sz="2400" b="1" dirty="0" smtClean="0">
                <a:latin typeface="黑体" panose="02010609060101010101" pitchFamily="49" charset="-122"/>
                <a:ea typeface="黑体" panose="02010609060101010101" pitchFamily="49" charset="-122"/>
              </a:rPr>
              <a:t>西部农民为联邦军队输送了半数以上的士兵，并提供了充足的粮食，对北方取得战争的胜利起了重要的作用。</a:t>
            </a:r>
            <a:endParaRPr lang="zh-CN" altLang="en-US" sz="2400" b="1" dirty="0">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dissolve">
                                      <p:cBhvr>
                                        <p:cTn id="12" dur="500"/>
                                        <p:tgtEl>
                                          <p:spTgt spid="55"/>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dissolve">
                                      <p:cBhvr>
                                        <p:cTn id="15" dur="500"/>
                                        <p:tgtEl>
                                          <p:spTgt spid="65"/>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68"/>
                                        </p:tgtEl>
                                        <p:attrNameLst>
                                          <p:attrName>style.visibility</p:attrName>
                                        </p:attrNameLst>
                                      </p:cBhvr>
                                      <p:to>
                                        <p:strVal val="visible"/>
                                      </p:to>
                                    </p:set>
                                    <p:animEffect transition="in" filter="dissolve">
                                      <p:cBhvr>
                                        <p:cTn id="20" dur="500"/>
                                        <p:tgtEl>
                                          <p:spTgt spid="68"/>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dissolve">
                                      <p:cBhvr>
                                        <p:cTn id="23"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p:bldP spid="6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4046525" y="1000132"/>
            <a:ext cx="7286676" cy="602934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转折</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7" cstate="print"/>
          <a:srcRect t="6349" r="1058"/>
          <a:stretch>
            <a:fillRect/>
          </a:stretch>
        </p:blipFill>
        <p:spPr>
          <a:xfrm>
            <a:off x="188874" y="957244"/>
            <a:ext cx="679266" cy="428628"/>
          </a:xfrm>
          <a:prstGeom prst="rect">
            <a:avLst/>
          </a:prstGeom>
        </p:spPr>
      </p:pic>
      <p:sp>
        <p:nvSpPr>
          <p:cNvPr id="30" name="矩形 29"/>
          <p:cNvSpPr/>
          <p:nvPr/>
        </p:nvSpPr>
        <p:spPr>
          <a:xfrm>
            <a:off x="188873" y="1743062"/>
            <a:ext cx="3500462" cy="1077218"/>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②颁布了</a:t>
            </a:r>
            <a:r>
              <a:rPr lang="en-US" altLang="zh-CN" sz="3200" dirty="0" smtClean="0">
                <a:latin typeface="华文新魏" panose="02010800040101010101" pitchFamily="2" charset="-122"/>
                <a:ea typeface="华文新魏" panose="02010800040101010101" pitchFamily="2" charset="-122"/>
              </a:rPr>
              <a:t>《</a:t>
            </a:r>
            <a:r>
              <a:rPr lang="zh-CN" altLang="en-US" sz="3200" dirty="0" smtClean="0">
                <a:latin typeface="华文新魏" panose="02010800040101010101" pitchFamily="2" charset="-122"/>
                <a:ea typeface="华文新魏" panose="02010800040101010101" pitchFamily="2" charset="-122"/>
              </a:rPr>
              <a:t>解放黑人奴隶宣言</a:t>
            </a:r>
            <a:r>
              <a:rPr lang="en-US" altLang="zh-CN" sz="3200" dirty="0" smtClean="0">
                <a:latin typeface="华文新魏" panose="02010800040101010101" pitchFamily="2" charset="-122"/>
                <a:ea typeface="华文新魏" panose="02010800040101010101" pitchFamily="2" charset="-122"/>
              </a:rPr>
              <a:t>》</a:t>
            </a:r>
            <a:endParaRPr lang="zh-CN" altLang="en-US" sz="3200" dirty="0">
              <a:latin typeface="华文新魏" panose="02010800040101010101" pitchFamily="2" charset="-122"/>
              <a:ea typeface="华文新魏" panose="02010800040101010101" pitchFamily="2" charset="-122"/>
            </a:endParaRPr>
          </a:p>
        </p:txBody>
      </p:sp>
      <p:pic>
        <p:nvPicPr>
          <p:cNvPr id="31" name="Picture 2" descr="林肯宣读《解放黑人奴隶宣言》"/>
          <p:cNvPicPr>
            <a:picLocks noChangeAspect="1" noChangeArrowheads="1"/>
          </p:cNvPicPr>
          <p:nvPr/>
        </p:nvPicPr>
        <p:blipFill>
          <a:blip r:embed="rId8"/>
          <a:srcRect l="4615" r="21062"/>
          <a:stretch>
            <a:fillRect/>
          </a:stretch>
        </p:blipFill>
        <p:spPr bwMode="auto">
          <a:xfrm>
            <a:off x="8189929" y="1176403"/>
            <a:ext cx="2857520" cy="3495617"/>
          </a:xfrm>
          <a:prstGeom prst="rect">
            <a:avLst/>
          </a:prstGeom>
          <a:ln>
            <a:noFill/>
          </a:ln>
          <a:effectLst>
            <a:outerShdw blurRad="292100" dist="139700" dir="2700000" algn="tl" rotWithShape="0">
              <a:srgbClr val="333333">
                <a:alpha val="65000"/>
              </a:srgbClr>
            </a:outerShdw>
          </a:effectLst>
        </p:spPr>
      </p:pic>
      <p:grpSp>
        <p:nvGrpSpPr>
          <p:cNvPr id="60" name="组合 67"/>
          <p:cNvGrpSpPr/>
          <p:nvPr/>
        </p:nvGrpSpPr>
        <p:grpSpPr>
          <a:xfrm>
            <a:off x="4415274" y="2870457"/>
            <a:ext cx="620625" cy="594142"/>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3" name="TextBox 51"/>
          <p:cNvSpPr txBox="1"/>
          <p:nvPr/>
        </p:nvSpPr>
        <p:spPr>
          <a:xfrm>
            <a:off x="4444153" y="291102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黑</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4" name="组合 67"/>
          <p:cNvGrpSpPr/>
          <p:nvPr/>
        </p:nvGrpSpPr>
        <p:grpSpPr>
          <a:xfrm>
            <a:off x="4412954" y="4095661"/>
            <a:ext cx="620625" cy="594142"/>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7" name="TextBox 51"/>
          <p:cNvSpPr txBox="1"/>
          <p:nvPr/>
        </p:nvSpPr>
        <p:spPr>
          <a:xfrm>
            <a:off x="4441833" y="413622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奴</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8" name="组合 67"/>
          <p:cNvGrpSpPr/>
          <p:nvPr/>
        </p:nvGrpSpPr>
        <p:grpSpPr>
          <a:xfrm>
            <a:off x="4412954" y="3513399"/>
            <a:ext cx="620625" cy="594142"/>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0" name="椭圆 6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1" name="TextBox 70"/>
          <p:cNvSpPr txBox="1"/>
          <p:nvPr/>
        </p:nvSpPr>
        <p:spPr>
          <a:xfrm>
            <a:off x="4441833" y="355396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人</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2" name="组合 67"/>
          <p:cNvGrpSpPr/>
          <p:nvPr/>
        </p:nvGrpSpPr>
        <p:grpSpPr>
          <a:xfrm>
            <a:off x="4406035" y="4692270"/>
            <a:ext cx="620625" cy="594142"/>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5" name="TextBox 51"/>
          <p:cNvSpPr txBox="1"/>
          <p:nvPr/>
        </p:nvSpPr>
        <p:spPr>
          <a:xfrm>
            <a:off x="4434914" y="473283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隶</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82" name="组合 67"/>
          <p:cNvGrpSpPr/>
          <p:nvPr/>
        </p:nvGrpSpPr>
        <p:grpSpPr>
          <a:xfrm>
            <a:off x="4406035" y="1620436"/>
            <a:ext cx="620625" cy="594142"/>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97" name="椭圆 9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01" name="TextBox 51"/>
          <p:cNvSpPr txBox="1"/>
          <p:nvPr/>
        </p:nvSpPr>
        <p:spPr>
          <a:xfrm>
            <a:off x="4434914" y="166100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解</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05" name="组合 67"/>
          <p:cNvGrpSpPr/>
          <p:nvPr/>
        </p:nvGrpSpPr>
        <p:grpSpPr>
          <a:xfrm>
            <a:off x="4403715" y="2263378"/>
            <a:ext cx="620625" cy="594142"/>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13" name="椭圆 1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17" name="TextBox 116"/>
          <p:cNvSpPr txBox="1"/>
          <p:nvPr/>
        </p:nvSpPr>
        <p:spPr>
          <a:xfrm>
            <a:off x="4432594" y="230394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放</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18" name="组合 67"/>
          <p:cNvGrpSpPr/>
          <p:nvPr/>
        </p:nvGrpSpPr>
        <p:grpSpPr>
          <a:xfrm>
            <a:off x="4415274" y="5310107"/>
            <a:ext cx="620625" cy="594142"/>
            <a:chOff x="304800" y="673100"/>
            <a:chExt cx="4000500" cy="4000500"/>
          </a:xfrm>
          <a:effectLst>
            <a:outerShdw blurRad="444500" dist="254000" dir="8100000" algn="tr" rotWithShape="0">
              <a:prstClr val="black">
                <a:alpha val="50000"/>
              </a:prstClr>
            </a:outerShdw>
          </a:effectLst>
        </p:grpSpPr>
        <p:sp>
          <p:nvSpPr>
            <p:cNvPr id="119" name="同心圆 1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20" name="椭圆 1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21" name="TextBox 51"/>
          <p:cNvSpPr txBox="1"/>
          <p:nvPr/>
        </p:nvSpPr>
        <p:spPr>
          <a:xfrm>
            <a:off x="4444153" y="535067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宣</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22" name="组合 67"/>
          <p:cNvGrpSpPr/>
          <p:nvPr/>
        </p:nvGrpSpPr>
        <p:grpSpPr>
          <a:xfrm>
            <a:off x="4408355" y="5906716"/>
            <a:ext cx="620625" cy="594142"/>
            <a:chOff x="304800" y="673100"/>
            <a:chExt cx="4000500" cy="4000500"/>
          </a:xfrm>
          <a:effectLst>
            <a:outerShdw blurRad="444500" dist="2540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25" name="椭圆 1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26" name="TextBox 51"/>
          <p:cNvSpPr txBox="1"/>
          <p:nvPr/>
        </p:nvSpPr>
        <p:spPr>
          <a:xfrm>
            <a:off x="4437234" y="594728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言</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27" name="矩形 126"/>
          <p:cNvSpPr/>
          <p:nvPr/>
        </p:nvSpPr>
        <p:spPr>
          <a:xfrm>
            <a:off x="403187" y="3768172"/>
            <a:ext cx="3429024" cy="3046988"/>
          </a:xfrm>
          <a:prstGeom prst="rect">
            <a:avLst/>
          </a:prstGeom>
        </p:spPr>
        <p:txBody>
          <a:bodyPr wrap="square">
            <a:spAutoFit/>
          </a:bodyPr>
          <a:lstStyle/>
          <a:p>
            <a:r>
              <a:rPr lang="zh-CN" altLang="en-US" sz="3200" dirty="0" smtClean="0">
                <a:solidFill>
                  <a:prstClr val="black"/>
                </a:solidFill>
                <a:latin typeface="华文新魏" panose="02010800040101010101" pitchFamily="2" charset="-122"/>
                <a:ea typeface="华文新魏" panose="02010800040101010101" pitchFamily="2" charset="-122"/>
              </a:rPr>
              <a:t>宣布从</a:t>
            </a:r>
            <a:r>
              <a:rPr lang="en-US" sz="3200" dirty="0" smtClean="0">
                <a:solidFill>
                  <a:prstClr val="black"/>
                </a:solidFill>
                <a:latin typeface="华文新魏" panose="02010800040101010101" pitchFamily="2" charset="-122"/>
                <a:ea typeface="华文新魏" panose="02010800040101010101" pitchFamily="2" charset="-122"/>
              </a:rPr>
              <a:t>1863</a:t>
            </a:r>
            <a:r>
              <a:rPr lang="zh-CN" altLang="en-US" sz="3200" dirty="0" smtClean="0">
                <a:solidFill>
                  <a:prstClr val="black"/>
                </a:solidFill>
                <a:latin typeface="华文新魏" panose="02010800040101010101" pitchFamily="2" charset="-122"/>
                <a:ea typeface="华文新魏" panose="02010800040101010101" pitchFamily="2" charset="-122"/>
              </a:rPr>
              <a:t>年元旦起，南方叛乱地区的奴隶永远获得自由，并可以以自由人的身份参加北方军队。</a:t>
            </a:r>
            <a:endParaRPr lang="zh-CN" altLang="en-US" dirty="0"/>
          </a:p>
        </p:txBody>
      </p:sp>
      <p:sp>
        <p:nvSpPr>
          <p:cNvPr id="128" name="Freeform 1066"/>
          <p:cNvSpPr>
            <a:spLocks noEditPoints="1"/>
          </p:cNvSpPr>
          <p:nvPr/>
        </p:nvSpPr>
        <p:spPr bwMode="auto">
          <a:xfrm flipH="1" flipV="1">
            <a:off x="331749" y="2933678"/>
            <a:ext cx="1143008" cy="666772"/>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文本框 65"/>
          <p:cNvSpPr txBox="1"/>
          <p:nvPr/>
        </p:nvSpPr>
        <p:spPr>
          <a:xfrm>
            <a:off x="377265" y="2989421"/>
            <a:ext cx="825867" cy="477054"/>
          </a:xfrm>
          <a:prstGeom prst="rect">
            <a:avLst/>
          </a:prstGeom>
          <a:noFill/>
        </p:spPr>
        <p:txBody>
          <a:bodyPr wrap="none" rtlCol="0">
            <a:spAutoFit/>
          </a:bodyPr>
          <a:lstStyle/>
          <a:p>
            <a:pPr lvl="0"/>
            <a:r>
              <a:rPr lang="zh-CN" altLang="en-US" sz="2500" b="1" dirty="0" smtClean="0">
                <a:solidFill>
                  <a:schemeClr val="bg1"/>
                </a:solidFill>
                <a:latin typeface="微软雅黑" panose="020B0503020204020204" pitchFamily="34" charset="-122"/>
                <a:ea typeface="微软雅黑" panose="020B0503020204020204" pitchFamily="34" charset="-122"/>
              </a:rPr>
              <a:t>内容</a:t>
            </a:r>
            <a:endParaRPr lang="zh-CN" altLang="en-US" sz="2500" b="1" dirty="0">
              <a:solidFill>
                <a:schemeClr val="bg1"/>
              </a:solidFill>
              <a:latin typeface="微软雅黑" panose="020B0503020204020204" pitchFamily="34" charset="-122"/>
              <a:ea typeface="微软雅黑" panose="020B0503020204020204" pitchFamily="34" charset="-122"/>
            </a:endParaRPr>
          </a:p>
        </p:txBody>
      </p:sp>
      <p:pic>
        <p:nvPicPr>
          <p:cNvPr id="130" name="图片 129" descr="1.jpg"/>
          <p:cNvPicPr>
            <a:picLocks noChangeAspect="1"/>
          </p:cNvPicPr>
          <p:nvPr/>
        </p:nvPicPr>
        <p:blipFill>
          <a:blip r:embed="rId9"/>
          <a:stretch>
            <a:fillRect/>
          </a:stretch>
        </p:blipFill>
        <p:spPr>
          <a:xfrm>
            <a:off x="5332409" y="1176403"/>
            <a:ext cx="2643206" cy="3481536"/>
          </a:xfrm>
          <a:prstGeom prst="rect">
            <a:avLst/>
          </a:prstGeom>
          <a:ln>
            <a:noFill/>
          </a:ln>
          <a:effectLst>
            <a:outerShdw blurRad="292100" dist="139700" dir="2700000" algn="tl" rotWithShape="0">
              <a:srgbClr val="333333">
                <a:alpha val="65000"/>
              </a:srgbClr>
            </a:outerShdw>
          </a:effectLst>
        </p:spPr>
      </p:pic>
      <p:sp>
        <p:nvSpPr>
          <p:cNvPr id="131" name="矩形 130"/>
          <p:cNvSpPr/>
          <p:nvPr/>
        </p:nvSpPr>
        <p:spPr>
          <a:xfrm>
            <a:off x="5189533" y="4711267"/>
            <a:ext cx="6072230" cy="2246769"/>
          </a:xfrm>
          <a:prstGeom prst="rect">
            <a:avLst/>
          </a:prstGeom>
        </p:spPr>
        <p:txBody>
          <a:bodyPr wrap="square">
            <a:spAutoFit/>
          </a:bodyPr>
          <a:lstStyle/>
          <a:p>
            <a:pPr lvl="0"/>
            <a:r>
              <a:rPr lang="zh-CN" altLang="en-US" sz="2800" dirty="0" smtClean="0">
                <a:solidFill>
                  <a:prstClr val="black"/>
                </a:solidFill>
                <a:latin typeface="华文新魏" panose="02010800040101010101" pitchFamily="2" charset="-122"/>
                <a:ea typeface="华文新魏" panose="02010800040101010101" pitchFamily="2" charset="-122"/>
              </a:rPr>
              <a:t>（在叛乱地区）“为人占有而做奴隶的人们都应在那时（指</a:t>
            </a:r>
            <a:r>
              <a:rPr lang="en-US" altLang="zh-CN" sz="2800" dirty="0" smtClean="0">
                <a:solidFill>
                  <a:prstClr val="black"/>
                </a:solidFill>
                <a:latin typeface="华文新魏" panose="02010800040101010101" pitchFamily="2" charset="-122"/>
                <a:ea typeface="华文新魏" panose="02010800040101010101" pitchFamily="2" charset="-122"/>
              </a:rPr>
              <a:t>1863</a:t>
            </a:r>
            <a:r>
              <a:rPr lang="zh-CN" altLang="en-US" sz="2800" dirty="0" smtClean="0">
                <a:solidFill>
                  <a:prstClr val="black"/>
                </a:solidFill>
                <a:latin typeface="华文新魏" panose="02010800040101010101" pitchFamily="2" charset="-122"/>
                <a:ea typeface="华文新魏" panose="02010800040101010101" pitchFamily="2" charset="-122"/>
              </a:rPr>
              <a:t>年元旦）及以后永远获得自由” ，“合众国政府行政部门，包括陆海军当局，将承认并保障上述人等的自由。 ”</a:t>
            </a:r>
            <a:endParaRPr lang="zh-CN" altLang="en-US" sz="2800" dirty="0">
              <a:solidFill>
                <a:prstClr val="black"/>
              </a:solidFill>
              <a:latin typeface="华文新魏" panose="02010800040101010101" pitchFamily="2" charset="-122"/>
              <a:ea typeface="华文新魏" panose="02010800040101010101" pitchFamily="2" charset="-122"/>
            </a:endParaRPr>
          </a:p>
        </p:txBody>
      </p:sp>
      <p:sp>
        <p:nvSpPr>
          <p:cNvPr id="132" name="矩形 131"/>
          <p:cNvSpPr/>
          <p:nvPr/>
        </p:nvSpPr>
        <p:spPr>
          <a:xfrm>
            <a:off x="8404243" y="2314566"/>
            <a:ext cx="2571768" cy="830997"/>
          </a:xfrm>
          <a:prstGeom prst="rect">
            <a:avLst/>
          </a:prstGeom>
        </p:spPr>
        <p:txBody>
          <a:bodyPr wrap="square">
            <a:spAutoFit/>
          </a:bodyPr>
          <a:lstStyle/>
          <a:p>
            <a:r>
              <a:rPr lang="zh-CN" altLang="en-US"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林肯审阅</a:t>
            </a:r>
            <a:r>
              <a:rPr lang="en-US" altLang="zh-CN"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解放黑人奴隶宣言</a:t>
            </a:r>
            <a:r>
              <a:rPr lang="en-US" altLang="zh-CN"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a:t>
            </a:r>
            <a:endParaRPr lang="zh-CN" altLang="en-US" sz="24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76" name="Group 26"/>
          <p:cNvGrpSpPr/>
          <p:nvPr/>
        </p:nvGrpSpPr>
        <p:grpSpPr bwMode="auto">
          <a:xfrm>
            <a:off x="7261235" y="814368"/>
            <a:ext cx="3575932" cy="3714776"/>
            <a:chOff x="43128" y="0"/>
            <a:chExt cx="2159327" cy="1845537"/>
          </a:xfrm>
        </p:grpSpPr>
        <p:sp>
          <p:nvSpPr>
            <p:cNvPr id="78"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80"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3" name="直接连接符​​ 11"/>
            <p:cNvSpPr>
              <a:spLocks noChangeShapeType="1"/>
            </p:cNvSpPr>
            <p:nvPr/>
          </p:nvSpPr>
          <p:spPr bwMode="auto">
            <a:xfrm flipV="1">
              <a:off x="337773" y="122874"/>
              <a:ext cx="943448" cy="851159"/>
            </a:xfrm>
            <a:prstGeom prst="line">
              <a:avLst/>
            </a:prstGeom>
            <a:noFill/>
            <a:ln w="28575">
              <a:solidFill>
                <a:srgbClr val="7F7F7F"/>
              </a:solidFill>
              <a:round/>
            </a:ln>
          </p:spPr>
          <p:txBody>
            <a:bodyPr/>
            <a:lstStyle/>
            <a:p>
              <a:endParaRPr lang="zh-CN" altLang="en-US"/>
            </a:p>
          </p:txBody>
        </p:sp>
        <p:sp>
          <p:nvSpPr>
            <p:cNvPr id="87" name="直接连接符​​ 13"/>
            <p:cNvSpPr>
              <a:spLocks noChangeShapeType="1"/>
            </p:cNvSpPr>
            <p:nvPr/>
          </p:nvSpPr>
          <p:spPr bwMode="auto">
            <a:xfrm>
              <a:off x="1476901" y="122875"/>
              <a:ext cx="256095" cy="511527"/>
            </a:xfrm>
            <a:prstGeom prst="line">
              <a:avLst/>
            </a:prstGeom>
            <a:noFill/>
            <a:ln w="28575">
              <a:solidFill>
                <a:srgbClr val="7F7F7F"/>
              </a:solidFill>
              <a:round/>
            </a:ln>
          </p:spPr>
          <p:txBody>
            <a:bodyPr/>
            <a:lstStyle/>
            <a:p>
              <a:endParaRPr lang="zh-CN" altLang="en-US"/>
            </a:p>
          </p:txBody>
        </p:sp>
        <p:sp>
          <p:nvSpPr>
            <p:cNvPr id="88"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4"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5"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96" name="椭圆​​ 8"/>
            <p:cNvSpPr>
              <a:spLocks noChangeArrowheads="1"/>
            </p:cNvSpPr>
            <p:nvPr/>
          </p:nvSpPr>
          <p:spPr bwMode="auto">
            <a:xfrm rot="21283522">
              <a:off x="509344" y="789134"/>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8" name="椭圆​​ 9"/>
            <p:cNvSpPr>
              <a:spLocks noChangeArrowheads="1"/>
            </p:cNvSpPr>
            <p:nvPr/>
          </p:nvSpPr>
          <p:spPr bwMode="auto">
            <a:xfrm rot="21283522">
              <a:off x="1717203" y="693417"/>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99" name="矩形 98"/>
          <p:cNvSpPr/>
          <p:nvPr/>
        </p:nvSpPr>
        <p:spPr>
          <a:xfrm rot="21240077">
            <a:off x="7364105" y="2490131"/>
            <a:ext cx="3455042" cy="1815882"/>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如果你是当时美国南方一名黑奴，这部文件会对你产生怎样的影响？</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03" name="圆角矩形 102"/>
          <p:cNvSpPr/>
          <p:nvPr/>
        </p:nvSpPr>
        <p:spPr>
          <a:xfrm>
            <a:off x="5046657" y="4600583"/>
            <a:ext cx="6215106" cy="2357454"/>
          </a:xfrm>
          <a:prstGeom prst="roundRect">
            <a:avLst>
              <a:gd name="adj" fmla="val 1766"/>
            </a:avLst>
          </a:prstGeom>
          <a:noFill/>
          <a:ln w="38100">
            <a:noFill/>
          </a:ln>
        </p:spPr>
        <p:txBody>
          <a:bodyPr wrap="square">
            <a:spAutoFit/>
          </a:bodyPr>
          <a:lstStyle/>
          <a:p>
            <a:r>
              <a:rPr lang="zh-CN" altLang="en-US" sz="2800" dirty="0" smtClean="0">
                <a:latin typeface="华文新魏" panose="02010800040101010101" pitchFamily="2" charset="-122"/>
                <a:ea typeface="华文新魏" panose="02010800040101010101" pitchFamily="2" charset="-122"/>
              </a:rPr>
              <a:t>整个内战期间，有</a:t>
            </a:r>
            <a:r>
              <a:rPr lang="en-US" sz="2800" dirty="0" smtClean="0">
                <a:latin typeface="华文新魏" panose="02010800040101010101" pitchFamily="2" charset="-122"/>
                <a:ea typeface="华文新魏" panose="02010800040101010101" pitchFamily="2" charset="-122"/>
              </a:rPr>
              <a:t>25</a:t>
            </a:r>
            <a:r>
              <a:rPr lang="zh-CN" altLang="en-US" sz="2800" dirty="0" smtClean="0">
                <a:latin typeface="华文新魏" panose="02010800040101010101" pitchFamily="2" charset="-122"/>
                <a:ea typeface="华文新魏" panose="02010800040101010101" pitchFamily="2" charset="-122"/>
              </a:rPr>
              <a:t>万黑人参加了作战，至少还有</a:t>
            </a:r>
            <a:r>
              <a:rPr lang="en-US" sz="2800" dirty="0" smtClean="0">
                <a:latin typeface="华文新魏" panose="02010800040101010101" pitchFamily="2" charset="-122"/>
                <a:ea typeface="华文新魏" panose="02010800040101010101" pitchFamily="2" charset="-122"/>
              </a:rPr>
              <a:t>25</a:t>
            </a:r>
            <a:r>
              <a:rPr lang="zh-CN" altLang="en-US" sz="2800" dirty="0" smtClean="0">
                <a:latin typeface="华文新魏" panose="02010800040101010101" pitchFamily="2" charset="-122"/>
                <a:ea typeface="华文新魏" panose="02010800040101010101" pitchFamily="2" charset="-122"/>
              </a:rPr>
              <a:t>万黑人在军队其他岗位上服役。有</a:t>
            </a:r>
            <a:r>
              <a:rPr lang="en-US" sz="2800" dirty="0" smtClean="0">
                <a:latin typeface="华文新魏" panose="02010800040101010101" pitchFamily="2" charset="-122"/>
                <a:ea typeface="华文新魏" panose="02010800040101010101" pitchFamily="2" charset="-122"/>
              </a:rPr>
              <a:t>68170</a:t>
            </a:r>
            <a:r>
              <a:rPr lang="zh-CN" altLang="en-US" sz="2800" dirty="0" smtClean="0">
                <a:latin typeface="华文新魏" panose="02010800040101010101" pitchFamily="2" charset="-122"/>
                <a:ea typeface="华文新魏" panose="02010800040101010101" pitchFamily="2" charset="-122"/>
              </a:rPr>
              <a:t>人牺牲了生命。</a:t>
            </a:r>
            <a:r>
              <a:rPr lang="en-US" sz="2800" dirty="0" smtClean="0">
                <a:latin typeface="华文新魏" panose="02010800040101010101" pitchFamily="2" charset="-122"/>
                <a:ea typeface="华文新魏" panose="02010800040101010101" pitchFamily="2" charset="-122"/>
              </a:rPr>
              <a:t>50</a:t>
            </a:r>
            <a:r>
              <a:rPr lang="zh-CN" altLang="en-US" sz="2800" dirty="0" smtClean="0">
                <a:latin typeface="华文新魏" panose="02010800040101010101" pitchFamily="2" charset="-122"/>
                <a:ea typeface="华文新魏" panose="02010800040101010101" pitchFamily="2" charset="-122"/>
              </a:rPr>
              <a:t>万黑奴从种植园逃跑，不但使南部经济于破产，还牵制了奴隶主</a:t>
            </a:r>
            <a:r>
              <a:rPr lang="en-US" sz="2800" dirty="0" smtClean="0">
                <a:latin typeface="华文新魏" panose="02010800040101010101" pitchFamily="2" charset="-122"/>
                <a:ea typeface="华文新魏" panose="02010800040101010101" pitchFamily="2" charset="-122"/>
              </a:rPr>
              <a:t>10</a:t>
            </a:r>
            <a:r>
              <a:rPr lang="zh-CN" altLang="en-US" sz="2800" dirty="0" smtClean="0">
                <a:latin typeface="华文新魏" panose="02010800040101010101" pitchFamily="2" charset="-122"/>
                <a:ea typeface="华文新魏" panose="02010800040101010101" pitchFamily="2" charset="-122"/>
              </a:rPr>
              <a:t>万兵力。</a:t>
            </a:r>
            <a:endParaRPr lang="zh-CN" altLang="en-US" sz="28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28"/>
                                        </p:tgtEl>
                                        <p:attrNameLst>
                                          <p:attrName>style.visibility</p:attrName>
                                        </p:attrNameLst>
                                      </p:cBhvr>
                                      <p:to>
                                        <p:strVal val="visible"/>
                                      </p:to>
                                    </p:set>
                                    <p:animEffect transition="in" filter="dissolve">
                                      <p:cBhvr>
                                        <p:cTn id="12" dur="500"/>
                                        <p:tgtEl>
                                          <p:spTgt spid="128"/>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29"/>
                                        </p:tgtEl>
                                        <p:attrNameLst>
                                          <p:attrName>style.visibility</p:attrName>
                                        </p:attrNameLst>
                                      </p:cBhvr>
                                      <p:to>
                                        <p:strVal val="visible"/>
                                      </p:to>
                                    </p:set>
                                    <p:animEffect transition="in" filter="dissolve">
                                      <p:cBhvr>
                                        <p:cTn id="15" dur="500"/>
                                        <p:tgtEl>
                                          <p:spTgt spid="129"/>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27"/>
                                        </p:tgtEl>
                                        <p:attrNameLst>
                                          <p:attrName>style.visibility</p:attrName>
                                        </p:attrNameLst>
                                      </p:cBhvr>
                                      <p:to>
                                        <p:strVal val="visible"/>
                                      </p:to>
                                    </p:set>
                                    <p:animEffect transition="in" filter="dissolve">
                                      <p:cBhvr>
                                        <p:cTn id="20" dur="500"/>
                                        <p:tgtEl>
                                          <p:spTgt spid="127"/>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76"/>
                                        </p:tgtEl>
                                        <p:attrNameLst>
                                          <p:attrName>style.visibility</p:attrName>
                                        </p:attrNameLst>
                                      </p:cBhvr>
                                      <p:to>
                                        <p:strVal val="visible"/>
                                      </p:to>
                                    </p:set>
                                    <p:animEffect transition="in" filter="dissolve">
                                      <p:cBhvr>
                                        <p:cTn id="25" dur="500"/>
                                        <p:tgtEl>
                                          <p:spTgt spid="76"/>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99"/>
                                        </p:tgtEl>
                                        <p:attrNameLst>
                                          <p:attrName>style.visibility</p:attrName>
                                        </p:attrNameLst>
                                      </p:cBhvr>
                                      <p:to>
                                        <p:strVal val="visible"/>
                                      </p:to>
                                    </p:set>
                                    <p:animEffect transition="in" filter="dissolve">
                                      <p:cBhvr>
                                        <p:cTn id="28" dur="500"/>
                                        <p:tgtEl>
                                          <p:spTgt spid="99"/>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xit" presetSubtype="0" fill="hold" grpId="0" nodeType="clickEffect">
                                  <p:stCondLst>
                                    <p:cond delay="0"/>
                                  </p:stCondLst>
                                  <p:childTnLst>
                                    <p:animEffect transition="out" filter="dissolve">
                                      <p:cBhvr>
                                        <p:cTn id="32" dur="500"/>
                                        <p:tgtEl>
                                          <p:spTgt spid="131"/>
                                        </p:tgtEl>
                                      </p:cBhvr>
                                    </p:animEffect>
                                    <p:set>
                                      <p:cBhvr>
                                        <p:cTn id="33" dur="1" fill="hold">
                                          <p:stCondLst>
                                            <p:cond delay="499"/>
                                          </p:stCondLst>
                                        </p:cTn>
                                        <p:tgtEl>
                                          <p:spTgt spid="131"/>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1" nodeType="clickEffect">
                                  <p:stCondLst>
                                    <p:cond delay="0"/>
                                  </p:stCondLst>
                                  <p:childTnLst>
                                    <p:set>
                                      <p:cBhvr>
                                        <p:cTn id="37" dur="1" fill="hold">
                                          <p:stCondLst>
                                            <p:cond delay="0"/>
                                          </p:stCondLst>
                                        </p:cTn>
                                        <p:tgtEl>
                                          <p:spTgt spid="103"/>
                                        </p:tgtEl>
                                        <p:attrNameLst>
                                          <p:attrName>style.visibility</p:attrName>
                                        </p:attrNameLst>
                                      </p:cBhvr>
                                      <p:to>
                                        <p:strVal val="visible"/>
                                      </p:to>
                                    </p:set>
                                    <p:animEffect transition="in" filter="dissolve">
                                      <p:cBhvr>
                                        <p:cTn id="38"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7" grpId="0"/>
      <p:bldP spid="128" grpId="0" animBg="1"/>
      <p:bldP spid="129" grpId="0"/>
      <p:bldP spid="131" grpId="0"/>
      <p:bldP spid="99" grpId="0"/>
      <p:bldP spid="103"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 name="图片 79"/>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760377" y="3243260"/>
            <a:ext cx="10001320" cy="3714776"/>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转折</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7" cstate="print"/>
          <a:srcRect t="6349" r="1058"/>
          <a:stretch>
            <a:fillRect/>
          </a:stretch>
        </p:blipFill>
        <p:spPr>
          <a:xfrm>
            <a:off x="188874" y="957244"/>
            <a:ext cx="679266" cy="428628"/>
          </a:xfrm>
          <a:prstGeom prst="rect">
            <a:avLst/>
          </a:prstGeom>
        </p:spPr>
      </p:pic>
      <p:sp>
        <p:nvSpPr>
          <p:cNvPr id="64" name="TextBox 63"/>
          <p:cNvSpPr txBox="1"/>
          <p:nvPr/>
        </p:nvSpPr>
        <p:spPr>
          <a:xfrm>
            <a:off x="0" y="1600186"/>
            <a:ext cx="8392041" cy="584775"/>
          </a:xfrm>
          <a:prstGeom prst="rect">
            <a:avLst/>
          </a:prstGeom>
          <a:noFill/>
        </p:spPr>
        <p:txBody>
          <a:bodyPr wrap="none" rtlCol="0">
            <a:spAutoFit/>
          </a:bodyPr>
          <a:lstStyle/>
          <a:p>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宅地法</a:t>
            </a:r>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和</a:t>
            </a:r>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解放黑人奴隶宣言</a:t>
            </a:r>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的作用：</a:t>
            </a:r>
            <a:endParaRPr lang="zh-CN" altLang="en-US" sz="3200" dirty="0">
              <a:latin typeface="华文隶书" panose="02010800040101010101" pitchFamily="2" charset="-122"/>
              <a:ea typeface="华文隶书" panose="02010800040101010101" pitchFamily="2" charset="-122"/>
            </a:endParaRPr>
          </a:p>
        </p:txBody>
      </p:sp>
      <p:sp>
        <p:nvSpPr>
          <p:cNvPr id="68" name="矩形 67"/>
          <p:cNvSpPr/>
          <p:nvPr/>
        </p:nvSpPr>
        <p:spPr>
          <a:xfrm>
            <a:off x="688939" y="2100252"/>
            <a:ext cx="10144196" cy="1077218"/>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　　这两个法令深得人心，调动了农民尤其是黑人的积极性。他们踊跃参军作战，扭转了战场上的被动局面。</a:t>
            </a:r>
            <a:endParaRPr lang="zh-CN" altLang="en-US" sz="3200" dirty="0">
              <a:latin typeface="华文新魏" panose="02010800040101010101" pitchFamily="2" charset="-122"/>
              <a:ea typeface="华文新魏" panose="02010800040101010101" pitchFamily="2" charset="-122"/>
            </a:endParaRPr>
          </a:p>
        </p:txBody>
      </p:sp>
      <p:pic>
        <p:nvPicPr>
          <p:cNvPr id="78" name="图片 77" descr="t01344160007830894a.jpg"/>
          <p:cNvPicPr>
            <a:picLocks noChangeAspect="1"/>
          </p:cNvPicPr>
          <p:nvPr/>
        </p:nvPicPr>
        <p:blipFill>
          <a:blip r:embed="rId8"/>
          <a:srcRect l="3593" t="3412" r="3593" b="12040"/>
          <a:stretch>
            <a:fillRect/>
          </a:stretch>
        </p:blipFill>
        <p:spPr>
          <a:xfrm>
            <a:off x="1974823" y="3386136"/>
            <a:ext cx="4618685" cy="3429024"/>
          </a:xfrm>
          <a:prstGeom prst="rect">
            <a:avLst/>
          </a:prstGeom>
          <a:ln>
            <a:noFill/>
          </a:ln>
          <a:effectLst>
            <a:outerShdw blurRad="292100" dist="139700" dir="2700000" algn="tl" rotWithShape="0">
              <a:srgbClr val="333333">
                <a:alpha val="65000"/>
              </a:srgbClr>
            </a:outerShdw>
          </a:effectLst>
        </p:spPr>
      </p:pic>
      <p:sp>
        <p:nvSpPr>
          <p:cNvPr id="30" name="矩形 29"/>
          <p:cNvSpPr/>
          <p:nvPr/>
        </p:nvSpPr>
        <p:spPr>
          <a:xfrm>
            <a:off x="6761169" y="3314698"/>
            <a:ext cx="4000528" cy="3539430"/>
          </a:xfrm>
          <a:prstGeom prst="rect">
            <a:avLst/>
          </a:prstGeom>
        </p:spPr>
        <p:txBody>
          <a:bodyPr wrap="square">
            <a:spAutoFit/>
          </a:bodyPr>
          <a:lstStyle/>
          <a:p>
            <a:r>
              <a:rPr lang="zh-CN" altLang="en-US" sz="2800" dirty="0" smtClean="0">
                <a:latin typeface="华文新魏" panose="02010800040101010101" pitchFamily="2" charset="-122"/>
                <a:ea typeface="华文新魏" panose="02010800040101010101" pitchFamily="2" charset="-122"/>
              </a:rPr>
              <a:t>　　宣言使南北战争由保护联邦的战争升级成为解放黑人奴隶的正义之战，甚至使英法两国在人民的呼声中也不得不放弃对美国内战的干涉。因此，宣言的发表成为扭转战局的关键。</a:t>
            </a:r>
            <a:endParaRPr lang="zh-CN" altLang="en-US" sz="2800" dirty="0">
              <a:latin typeface="华文新魏" panose="02010800040101010101" pitchFamily="2" charset="-122"/>
              <a:ea typeface="华文新魏" panose="02010800040101010101" pitchFamily="2" charset="-122"/>
            </a:endParaRPr>
          </a:p>
        </p:txBody>
      </p:sp>
      <p:grpSp>
        <p:nvGrpSpPr>
          <p:cNvPr id="31" name="组合 67"/>
          <p:cNvGrpSpPr/>
          <p:nvPr/>
        </p:nvGrpSpPr>
        <p:grpSpPr>
          <a:xfrm>
            <a:off x="1129126" y="4935134"/>
            <a:ext cx="620625" cy="59414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4" name="TextBox 51"/>
          <p:cNvSpPr txBox="1"/>
          <p:nvPr/>
        </p:nvSpPr>
        <p:spPr>
          <a:xfrm>
            <a:off x="1158005" y="4975701"/>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5" name="组合 34"/>
          <p:cNvGrpSpPr/>
          <p:nvPr/>
        </p:nvGrpSpPr>
        <p:grpSpPr>
          <a:xfrm>
            <a:off x="1126806" y="5578076"/>
            <a:ext cx="620625" cy="594142"/>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7" name="椭圆 3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8" name="TextBox 37"/>
          <p:cNvSpPr txBox="1"/>
          <p:nvPr/>
        </p:nvSpPr>
        <p:spPr>
          <a:xfrm>
            <a:off x="1155685" y="561864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局</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9" name="组合 67"/>
          <p:cNvGrpSpPr/>
          <p:nvPr/>
        </p:nvGrpSpPr>
        <p:grpSpPr>
          <a:xfrm>
            <a:off x="1119887" y="3685113"/>
            <a:ext cx="620625" cy="59414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5" name="椭圆 4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51"/>
          <p:cNvSpPr txBox="1"/>
          <p:nvPr/>
        </p:nvSpPr>
        <p:spPr>
          <a:xfrm>
            <a:off x="1148766" y="372568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扭</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9" name="组合 67"/>
          <p:cNvGrpSpPr/>
          <p:nvPr/>
        </p:nvGrpSpPr>
        <p:grpSpPr>
          <a:xfrm>
            <a:off x="1117567" y="4328055"/>
            <a:ext cx="620625" cy="594142"/>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1" name="椭圆 5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2" name="TextBox 51"/>
          <p:cNvSpPr txBox="1"/>
          <p:nvPr/>
        </p:nvSpPr>
        <p:spPr>
          <a:xfrm>
            <a:off x="1146446" y="436862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转</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dissolve">
                                      <p:cBhvr>
                                        <p:cTn id="7" dur="500"/>
                                        <p:tgtEl>
                                          <p:spTgt spid="6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dissolve">
                                      <p:cBhvr>
                                        <p:cTn id="12"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图片 5"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70662" name="Text Box 6"/>
          <p:cNvSpPr txBox="1">
            <a:spLocks noChangeArrowheads="1"/>
          </p:cNvSpPr>
          <p:nvPr/>
        </p:nvSpPr>
        <p:spPr bwMode="auto">
          <a:xfrm>
            <a:off x="1474757" y="4529144"/>
            <a:ext cx="8501122" cy="1585356"/>
          </a:xfrm>
          <a:prstGeom prst="rect">
            <a:avLst/>
          </a:prstGeom>
          <a:noFill/>
          <a:ln w="9525">
            <a:noFill/>
            <a:miter lim="800000"/>
          </a:ln>
        </p:spPr>
        <p:txBody>
          <a:bodyPr wrap="square" lIns="106985" tIns="53492" rIns="106985" bIns="53492">
            <a:spAutoFit/>
          </a:bodyPr>
          <a:lstStyle/>
          <a:p>
            <a:r>
              <a:rPr lang="zh-CN" altLang="en-US" sz="4800" dirty="0">
                <a:solidFill>
                  <a:schemeClr val="bg1"/>
                </a:solidFill>
                <a:latin typeface="华文隶书" panose="02010800040101010101" pitchFamily="2" charset="-122"/>
                <a:ea typeface="华文隶书" panose="02010800040101010101" pitchFamily="2" charset="-122"/>
              </a:rPr>
              <a:t>广大农民、</a:t>
            </a:r>
            <a:r>
              <a:rPr lang="zh-CN" altLang="en-US" sz="4800" dirty="0" smtClean="0">
                <a:solidFill>
                  <a:schemeClr val="bg1"/>
                </a:solidFill>
                <a:latin typeface="华文隶书" panose="02010800040101010101" pitchFamily="2" charset="-122"/>
                <a:ea typeface="华文隶书" panose="02010800040101010101" pitchFamily="2" charset="-122"/>
              </a:rPr>
              <a:t>黑人</a:t>
            </a:r>
            <a:r>
              <a:rPr lang="zh-CN" altLang="en-US" sz="4800" dirty="0">
                <a:solidFill>
                  <a:schemeClr val="bg1"/>
                </a:solidFill>
                <a:latin typeface="华文隶书" panose="02010800040101010101" pitchFamily="2" charset="-122"/>
                <a:ea typeface="华文隶书" panose="02010800040101010101" pitchFamily="2" charset="-122"/>
              </a:rPr>
              <a:t>踊跃参军</a:t>
            </a:r>
            <a:r>
              <a:rPr lang="zh-CN" altLang="en-US" sz="4800" dirty="0" smtClean="0">
                <a:solidFill>
                  <a:schemeClr val="bg1"/>
                </a:solidFill>
                <a:latin typeface="华文隶书" panose="02010800040101010101" pitchFamily="2" charset="-122"/>
                <a:ea typeface="华文隶书" panose="02010800040101010101" pitchFamily="2" charset="-122"/>
              </a:rPr>
              <a:t>，北方</a:t>
            </a:r>
            <a:r>
              <a:rPr lang="zh-CN" altLang="en-US" sz="4800" dirty="0">
                <a:solidFill>
                  <a:schemeClr val="bg1"/>
                </a:solidFill>
                <a:latin typeface="华文隶书" panose="02010800040101010101" pitchFamily="2" charset="-122"/>
                <a:ea typeface="华文隶书" panose="02010800040101010101" pitchFamily="2" charset="-122"/>
              </a:rPr>
              <a:t>获得</a:t>
            </a:r>
            <a:r>
              <a:rPr lang="zh-CN" altLang="en-US" sz="4800" dirty="0" smtClean="0">
                <a:solidFill>
                  <a:schemeClr val="bg1"/>
                </a:solidFill>
                <a:latin typeface="华文隶书" panose="02010800040101010101" pitchFamily="2" charset="-122"/>
                <a:ea typeface="华文隶书" panose="02010800040101010101" pitchFamily="2" charset="-122"/>
              </a:rPr>
              <a:t>雄厚兵源</a:t>
            </a:r>
            <a:r>
              <a:rPr lang="en-US" altLang="en-US" sz="4800" dirty="0">
                <a:solidFill>
                  <a:schemeClr val="bg1"/>
                </a:solidFill>
                <a:latin typeface="华文隶书" panose="02010800040101010101" pitchFamily="2" charset="-122"/>
                <a:ea typeface="华文隶书" panose="02010800040101010101" pitchFamily="2" charset="-122"/>
              </a:rPr>
              <a:t>……</a:t>
            </a:r>
            <a:endParaRPr lang="en-US" altLang="zh-CN" sz="4800" dirty="0">
              <a:solidFill>
                <a:schemeClr val="bg1"/>
              </a:solidFill>
              <a:latin typeface="华文隶书" panose="02010800040101010101" pitchFamily="2" charset="-122"/>
              <a:ea typeface="华文隶书" panose="02010800040101010101" pitchFamily="2" charset="-122"/>
            </a:endParaRPr>
          </a:p>
        </p:txBody>
      </p:sp>
      <p:pic>
        <p:nvPicPr>
          <p:cNvPr id="70664" name="Picture 8" descr="200551895354112"/>
          <p:cNvPicPr>
            <a:picLocks noChangeAspect="1" noChangeArrowheads="1"/>
          </p:cNvPicPr>
          <p:nvPr/>
        </p:nvPicPr>
        <p:blipFill>
          <a:blip r:embed="rId3"/>
          <a:srcRect b="46259"/>
          <a:stretch>
            <a:fillRect/>
          </a:stretch>
        </p:blipFill>
        <p:spPr bwMode="auto">
          <a:xfrm>
            <a:off x="1046128" y="671490"/>
            <a:ext cx="5677582" cy="3714777"/>
          </a:xfrm>
          <a:prstGeom prst="rect">
            <a:avLst/>
          </a:prstGeom>
          <a:ln>
            <a:noFill/>
          </a:ln>
          <a:effectLst>
            <a:softEdge rad="112500"/>
          </a:effectLst>
        </p:spPr>
      </p:pic>
      <p:pic>
        <p:nvPicPr>
          <p:cNvPr id="70666" name="Picture 10" descr="南北战争中的美国联邦正规陆军(组图2)"/>
          <p:cNvPicPr>
            <a:picLocks noChangeAspect="1" noChangeArrowheads="1"/>
          </p:cNvPicPr>
          <p:nvPr/>
        </p:nvPicPr>
        <p:blipFill>
          <a:blip r:embed="rId4"/>
          <a:srcRect/>
          <a:stretch>
            <a:fillRect/>
          </a:stretch>
        </p:blipFill>
        <p:spPr bwMode="auto">
          <a:xfrm>
            <a:off x="6689731" y="671492"/>
            <a:ext cx="3786214" cy="3784222"/>
          </a:xfrm>
          <a:prstGeom prst="rect">
            <a:avLst/>
          </a:prstGeom>
          <a:ln>
            <a:noFill/>
          </a:ln>
          <a:effectLst>
            <a:softEdge rad="112500"/>
          </a:effectLst>
        </p:spPr>
      </p:pic>
    </p:spTree>
  </p:cSld>
  <p:clrMapOvr>
    <a:masterClrMapping/>
  </p:clrMapOvr>
  <p:transition spd="med" advClick="0" advTm="3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0664"/>
                                        </p:tgtEl>
                                        <p:attrNameLst>
                                          <p:attrName>style.visibility</p:attrName>
                                        </p:attrNameLst>
                                      </p:cBhvr>
                                      <p:to>
                                        <p:strVal val="visible"/>
                                      </p:to>
                                    </p:set>
                                    <p:animEffect transition="in" filter="fade">
                                      <p:cBhvr>
                                        <p:cTn id="7" dur="2000"/>
                                        <p:tgtEl>
                                          <p:spTgt spid="70664"/>
                                        </p:tgtEl>
                                      </p:cBhvr>
                                    </p:animEffect>
                                  </p:childTnLst>
                                </p:cTn>
                              </p:par>
                              <p:par>
                                <p:cTn id="8" presetID="10" presetClass="entr" presetSubtype="0" fill="hold" nodeType="withEffect">
                                  <p:stCondLst>
                                    <p:cond delay="0"/>
                                  </p:stCondLst>
                                  <p:childTnLst>
                                    <p:set>
                                      <p:cBhvr>
                                        <p:cTn id="9" dur="1" fill="hold">
                                          <p:stCondLst>
                                            <p:cond delay="0"/>
                                          </p:stCondLst>
                                        </p:cTn>
                                        <p:tgtEl>
                                          <p:spTgt spid="70666"/>
                                        </p:tgtEl>
                                        <p:attrNameLst>
                                          <p:attrName>style.visibility</p:attrName>
                                        </p:attrNameLst>
                                      </p:cBhvr>
                                      <p:to>
                                        <p:strVal val="visible"/>
                                      </p:to>
                                    </p:set>
                                    <p:animEffect transition="in" filter="fade">
                                      <p:cBhvr>
                                        <p:cTn id="10" dur="2000"/>
                                        <p:tgtEl>
                                          <p:spTgt spid="70666"/>
                                        </p:tgtEl>
                                      </p:cBhvr>
                                    </p:animEffect>
                                  </p:childTnLst>
                                </p:cTn>
                              </p:par>
                              <p:par>
                                <p:cTn id="11" presetID="10" presetClass="entr" presetSubtype="0" fill="hold" grpId="0" nodeType="withEffect">
                                  <p:stCondLst>
                                    <p:cond delay="0"/>
                                  </p:stCondLst>
                                  <p:iterate type="wd">
                                    <p:tmPct val="10000"/>
                                  </p:iterate>
                                  <p:childTnLst>
                                    <p:set>
                                      <p:cBhvr>
                                        <p:cTn id="12" dur="1" fill="hold">
                                          <p:stCondLst>
                                            <p:cond delay="0"/>
                                          </p:stCondLst>
                                        </p:cTn>
                                        <p:tgtEl>
                                          <p:spTgt spid="70662"/>
                                        </p:tgtEl>
                                        <p:attrNameLst>
                                          <p:attrName>style.visibility</p:attrName>
                                        </p:attrNameLst>
                                      </p:cBhvr>
                                      <p:to>
                                        <p:strVal val="visible"/>
                                      </p:to>
                                    </p:set>
                                    <p:animEffect transition="in" filter="fade">
                                      <p:cBhvr>
                                        <p:cTn id="13" dur="3000"/>
                                        <p:tgtEl>
                                          <p:spTgt spid="706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图片 5"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pic>
        <p:nvPicPr>
          <p:cNvPr id="71685" name="Picture 5" descr="20080911183627672"/>
          <p:cNvPicPr>
            <a:picLocks noChangeAspect="1" noChangeArrowheads="1"/>
          </p:cNvPicPr>
          <p:nvPr/>
        </p:nvPicPr>
        <p:blipFill>
          <a:blip r:embed="rId3"/>
          <a:srcRect/>
          <a:stretch>
            <a:fillRect/>
          </a:stretch>
        </p:blipFill>
        <p:spPr bwMode="auto">
          <a:xfrm>
            <a:off x="4189401" y="671492"/>
            <a:ext cx="6328420" cy="3786214"/>
          </a:xfrm>
          <a:prstGeom prst="rect">
            <a:avLst/>
          </a:prstGeom>
          <a:ln>
            <a:noFill/>
          </a:ln>
          <a:effectLst>
            <a:softEdge rad="112500"/>
          </a:effectLst>
        </p:spPr>
      </p:pic>
      <p:sp>
        <p:nvSpPr>
          <p:cNvPr id="71686" name="Text Box 6"/>
          <p:cNvSpPr txBox="1">
            <a:spLocks noChangeArrowheads="1"/>
          </p:cNvSpPr>
          <p:nvPr/>
        </p:nvSpPr>
        <p:spPr bwMode="auto">
          <a:xfrm>
            <a:off x="1046129" y="4886334"/>
            <a:ext cx="9144064" cy="1216024"/>
          </a:xfrm>
          <a:prstGeom prst="rect">
            <a:avLst/>
          </a:prstGeom>
          <a:noFill/>
          <a:ln w="9525">
            <a:noFill/>
            <a:miter lim="800000"/>
          </a:ln>
        </p:spPr>
        <p:txBody>
          <a:bodyPr wrap="square" lIns="106985" tIns="53492" rIns="106985" bIns="53492">
            <a:spAutoFit/>
          </a:bodyPr>
          <a:lstStyle/>
          <a:p>
            <a:r>
              <a:rPr lang="en-US" altLang="zh-CN" sz="3600" dirty="0" smtClean="0">
                <a:solidFill>
                  <a:schemeClr val="bg1"/>
                </a:solidFill>
                <a:latin typeface="华文隶书" panose="02010800040101010101" pitchFamily="2" charset="-122"/>
                <a:ea typeface="华文隶书" panose="02010800040101010101" pitchFamily="2" charset="-122"/>
              </a:rPr>
              <a:t>1863</a:t>
            </a:r>
            <a:r>
              <a:rPr lang="zh-CN" altLang="en-US" sz="3600" dirty="0">
                <a:solidFill>
                  <a:schemeClr val="bg1"/>
                </a:solidFill>
                <a:latin typeface="华文隶书" panose="02010800040101010101" pitchFamily="2" charset="-122"/>
                <a:ea typeface="华文隶书" panose="02010800040101010101" pitchFamily="2" charset="-122"/>
              </a:rPr>
              <a:t>年</a:t>
            </a:r>
            <a:r>
              <a:rPr lang="en-US" altLang="zh-CN" sz="3600" dirty="0">
                <a:solidFill>
                  <a:schemeClr val="bg1"/>
                </a:solidFill>
                <a:latin typeface="华文隶书" panose="02010800040101010101" pitchFamily="2" charset="-122"/>
                <a:ea typeface="华文隶书" panose="02010800040101010101" pitchFamily="2" charset="-122"/>
              </a:rPr>
              <a:t>7</a:t>
            </a:r>
            <a:r>
              <a:rPr lang="zh-CN" altLang="en-US" sz="3600" dirty="0">
                <a:solidFill>
                  <a:schemeClr val="bg1"/>
                </a:solidFill>
                <a:latin typeface="华文隶书" panose="02010800040101010101" pitchFamily="2" charset="-122"/>
                <a:ea typeface="华文隶书" panose="02010800040101010101" pitchFamily="2" charset="-122"/>
              </a:rPr>
              <a:t>月，双方决战葛底斯堡，北方获胜，战场上的主动权转到北方军队手中</a:t>
            </a:r>
            <a:r>
              <a:rPr lang="en-US" altLang="en-US" sz="3600" dirty="0">
                <a:solidFill>
                  <a:schemeClr val="bg1"/>
                </a:solidFill>
                <a:latin typeface="华文隶书" panose="02010800040101010101" pitchFamily="2" charset="-122"/>
                <a:ea typeface="华文隶书" panose="02010800040101010101" pitchFamily="2" charset="-122"/>
              </a:rPr>
              <a:t>……</a:t>
            </a:r>
            <a:r>
              <a:rPr lang="en-US" altLang="zh-CN" sz="3600" dirty="0">
                <a:solidFill>
                  <a:schemeClr val="bg1"/>
                </a:solidFill>
                <a:latin typeface="华文隶书" panose="02010800040101010101" pitchFamily="2" charset="-122"/>
                <a:ea typeface="华文隶书" panose="02010800040101010101" pitchFamily="2" charset="-122"/>
              </a:rPr>
              <a:t> </a:t>
            </a:r>
          </a:p>
        </p:txBody>
      </p:sp>
      <p:pic>
        <p:nvPicPr>
          <p:cNvPr id="71687" name="Picture 7" descr="林肯在葛底斯堡进行演讲"/>
          <p:cNvPicPr>
            <a:picLocks noChangeAspect="1" noChangeArrowheads="1"/>
          </p:cNvPicPr>
          <p:nvPr/>
        </p:nvPicPr>
        <p:blipFill>
          <a:blip r:embed="rId4"/>
          <a:srcRect/>
          <a:stretch>
            <a:fillRect/>
          </a:stretch>
        </p:blipFill>
        <p:spPr bwMode="auto">
          <a:xfrm>
            <a:off x="974690" y="671492"/>
            <a:ext cx="3119773" cy="3786214"/>
          </a:xfrm>
          <a:prstGeom prst="rect">
            <a:avLst/>
          </a:prstGeom>
          <a:ln>
            <a:noFill/>
          </a:ln>
          <a:effectLst>
            <a:softEdge rad="112500"/>
          </a:effectLst>
        </p:spPr>
      </p:pic>
    </p:spTree>
  </p:cSld>
  <p:clrMapOvr>
    <a:masterClrMapping/>
  </p:clrMapOvr>
  <p:transition spd="med"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71687"/>
                                        </p:tgtEl>
                                        <p:attrNameLst>
                                          <p:attrName>style.visibility</p:attrName>
                                        </p:attrNameLst>
                                      </p:cBhvr>
                                      <p:to>
                                        <p:strVal val="visible"/>
                                      </p:to>
                                    </p:set>
                                    <p:animEffect transition="in" filter="dissolve">
                                      <p:cBhvr>
                                        <p:cTn id="7" dur="500"/>
                                        <p:tgtEl>
                                          <p:spTgt spid="71687"/>
                                        </p:tgtEl>
                                      </p:cBhvr>
                                    </p:animEffect>
                                  </p:childTnLst>
                                </p:cTn>
                              </p:par>
                              <p:par>
                                <p:cTn id="8" presetID="10" presetClass="entr" presetSubtype="0" fill="hold" nodeType="withEffect">
                                  <p:stCondLst>
                                    <p:cond delay="0"/>
                                  </p:stCondLst>
                                  <p:childTnLst>
                                    <p:set>
                                      <p:cBhvr>
                                        <p:cTn id="9" dur="1" fill="hold">
                                          <p:stCondLst>
                                            <p:cond delay="0"/>
                                          </p:stCondLst>
                                        </p:cTn>
                                        <p:tgtEl>
                                          <p:spTgt spid="71685"/>
                                        </p:tgtEl>
                                        <p:attrNameLst>
                                          <p:attrName>style.visibility</p:attrName>
                                        </p:attrNameLst>
                                      </p:cBhvr>
                                      <p:to>
                                        <p:strVal val="visible"/>
                                      </p:to>
                                    </p:set>
                                    <p:animEffect transition="in" filter="fade">
                                      <p:cBhvr>
                                        <p:cTn id="10" dur="2000"/>
                                        <p:tgtEl>
                                          <p:spTgt spid="71685"/>
                                        </p:tgtEl>
                                      </p:cBhvr>
                                    </p:animEffect>
                                  </p:childTnLst>
                                </p:cTn>
                              </p:par>
                              <p:par>
                                <p:cTn id="11" presetID="10" presetClass="entr" presetSubtype="0" fill="hold" grpId="0" nodeType="withEffect">
                                  <p:stCondLst>
                                    <p:cond delay="0"/>
                                  </p:stCondLst>
                                  <p:iterate type="wd">
                                    <p:tmPct val="10000"/>
                                  </p:iterate>
                                  <p:childTnLst>
                                    <p:set>
                                      <p:cBhvr>
                                        <p:cTn id="12" dur="1" fill="hold">
                                          <p:stCondLst>
                                            <p:cond delay="0"/>
                                          </p:stCondLst>
                                        </p:cTn>
                                        <p:tgtEl>
                                          <p:spTgt spid="71686"/>
                                        </p:tgtEl>
                                        <p:attrNameLst>
                                          <p:attrName>style.visibility</p:attrName>
                                        </p:attrNameLst>
                                      </p:cBhvr>
                                      <p:to>
                                        <p:strVal val="visible"/>
                                      </p:to>
                                    </p:set>
                                    <p:animEffect transition="in" filter="fade">
                                      <p:cBhvr>
                                        <p:cTn id="13" dur="3000"/>
                                        <p:tgtEl>
                                          <p:spTgt spid="716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72710" name="Text Box 6"/>
          <p:cNvSpPr txBox="1">
            <a:spLocks noChangeArrowheads="1"/>
          </p:cNvSpPr>
          <p:nvPr/>
        </p:nvSpPr>
        <p:spPr bwMode="auto">
          <a:xfrm>
            <a:off x="1429693" y="5734388"/>
            <a:ext cx="10117822" cy="723582"/>
          </a:xfrm>
          <a:prstGeom prst="rect">
            <a:avLst/>
          </a:prstGeom>
          <a:noFill/>
          <a:ln w="9525">
            <a:noFill/>
            <a:miter lim="800000"/>
          </a:ln>
        </p:spPr>
        <p:txBody>
          <a:bodyPr lIns="106985" tIns="53492" rIns="106985" bIns="53492">
            <a:spAutoFit/>
          </a:bodyPr>
          <a:lstStyle/>
          <a:p>
            <a:r>
              <a:rPr lang="en-US" altLang="zh-CN" sz="4000" dirty="0">
                <a:solidFill>
                  <a:schemeClr val="bg1"/>
                </a:solidFill>
                <a:latin typeface="华文隶书" panose="02010800040101010101" pitchFamily="2" charset="-122"/>
                <a:ea typeface="华文隶书" panose="02010800040101010101" pitchFamily="2" charset="-122"/>
              </a:rPr>
              <a:t>1864</a:t>
            </a:r>
            <a:r>
              <a:rPr lang="zh-CN" altLang="en-US" sz="4000" dirty="0">
                <a:solidFill>
                  <a:schemeClr val="bg1"/>
                </a:solidFill>
                <a:latin typeface="华文隶书" panose="02010800040101010101" pitchFamily="2" charset="-122"/>
                <a:ea typeface="华文隶书" panose="02010800040101010101" pitchFamily="2" charset="-122"/>
              </a:rPr>
              <a:t>年，北军向南方发起三路攻势 </a:t>
            </a:r>
            <a:r>
              <a:rPr lang="en-US" altLang="en-US" sz="4000" dirty="0">
                <a:solidFill>
                  <a:schemeClr val="bg1"/>
                </a:solidFill>
                <a:latin typeface="华文隶书" panose="02010800040101010101" pitchFamily="2" charset="-122"/>
                <a:ea typeface="华文隶书" panose="02010800040101010101" pitchFamily="2" charset="-122"/>
              </a:rPr>
              <a:t>……</a:t>
            </a:r>
            <a:r>
              <a:rPr lang="en-US" altLang="zh-CN" sz="4000" dirty="0">
                <a:solidFill>
                  <a:schemeClr val="bg1"/>
                </a:solidFill>
                <a:latin typeface="华文隶书" panose="02010800040101010101" pitchFamily="2" charset="-122"/>
                <a:ea typeface="华文隶书" panose="02010800040101010101" pitchFamily="2" charset="-122"/>
              </a:rPr>
              <a:t> </a:t>
            </a:r>
          </a:p>
        </p:txBody>
      </p:sp>
      <p:pic>
        <p:nvPicPr>
          <p:cNvPr id="72712" name="Picture 8" descr="南北战争">
            <a:hlinkClick r:id="rId3"/>
          </p:cNvPr>
          <p:cNvPicPr>
            <a:picLocks noChangeAspect="1" noChangeArrowheads="1"/>
          </p:cNvPicPr>
          <p:nvPr/>
        </p:nvPicPr>
        <p:blipFill>
          <a:blip r:embed="rId4"/>
          <a:srcRect b="12982"/>
          <a:stretch>
            <a:fillRect/>
          </a:stretch>
        </p:blipFill>
        <p:spPr bwMode="auto">
          <a:xfrm>
            <a:off x="1117567" y="742929"/>
            <a:ext cx="9072626" cy="4941341"/>
          </a:xfrm>
          <a:prstGeom prst="rect">
            <a:avLst/>
          </a:prstGeom>
          <a:ln>
            <a:noFill/>
          </a:ln>
          <a:effectLst>
            <a:softEdge rad="112500"/>
          </a:effectLst>
        </p:spPr>
      </p:pic>
    </p:spTree>
  </p:cSld>
  <p:clrMapOvr>
    <a:masterClrMapping/>
  </p:clrMapOvr>
  <p:transition spd="med"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2712"/>
                                        </p:tgtEl>
                                        <p:attrNameLst>
                                          <p:attrName>style.visibility</p:attrName>
                                        </p:attrNameLst>
                                      </p:cBhvr>
                                      <p:to>
                                        <p:strVal val="visible"/>
                                      </p:to>
                                    </p:set>
                                    <p:animEffect transition="in" filter="fade">
                                      <p:cBhvr>
                                        <p:cTn id="7" dur="2000"/>
                                        <p:tgtEl>
                                          <p:spTgt spid="72712"/>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72710"/>
                                        </p:tgtEl>
                                        <p:attrNameLst>
                                          <p:attrName>style.visibility</p:attrName>
                                        </p:attrNameLst>
                                      </p:cBhvr>
                                      <p:to>
                                        <p:strVal val="visible"/>
                                      </p:to>
                                    </p:set>
                                    <p:animEffect transition="in" filter="fade">
                                      <p:cBhvr>
                                        <p:cTn id="11" dur="3000"/>
                                        <p:tgtEl>
                                          <p:spTgt spid="727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73732" name="Text Box 4"/>
          <p:cNvSpPr txBox="1">
            <a:spLocks noChangeArrowheads="1"/>
          </p:cNvSpPr>
          <p:nvPr/>
        </p:nvSpPr>
        <p:spPr bwMode="auto">
          <a:xfrm>
            <a:off x="1260443" y="5314962"/>
            <a:ext cx="9001188" cy="1092914"/>
          </a:xfrm>
          <a:prstGeom prst="rect">
            <a:avLst/>
          </a:prstGeom>
          <a:noFill/>
          <a:ln w="9525">
            <a:noFill/>
            <a:miter lim="800000"/>
          </a:ln>
        </p:spPr>
        <p:txBody>
          <a:bodyPr wrap="square" lIns="106985" tIns="53492" rIns="106985" bIns="53492">
            <a:spAutoFit/>
          </a:bodyPr>
          <a:lstStyle/>
          <a:p>
            <a:r>
              <a:rPr lang="en-US" altLang="zh-CN" sz="3200" dirty="0" smtClean="0">
                <a:solidFill>
                  <a:schemeClr val="bg1"/>
                </a:solidFill>
                <a:latin typeface="华文隶书" panose="02010800040101010101" pitchFamily="2" charset="-122"/>
                <a:ea typeface="华文隶书" panose="02010800040101010101" pitchFamily="2" charset="-122"/>
              </a:rPr>
              <a:t>1865</a:t>
            </a:r>
            <a:r>
              <a:rPr lang="zh-CN" altLang="en-US" sz="3200" dirty="0">
                <a:solidFill>
                  <a:schemeClr val="bg1"/>
                </a:solidFill>
                <a:latin typeface="华文隶书" panose="02010800040101010101" pitchFamily="2" charset="-122"/>
                <a:ea typeface="华文隶书" panose="02010800040101010101" pitchFamily="2" charset="-122"/>
              </a:rPr>
              <a:t>年</a:t>
            </a:r>
            <a:r>
              <a:rPr lang="en-US" altLang="zh-CN" sz="3200" dirty="0">
                <a:solidFill>
                  <a:schemeClr val="bg1"/>
                </a:solidFill>
                <a:latin typeface="华文隶书" panose="02010800040101010101" pitchFamily="2" charset="-122"/>
                <a:ea typeface="华文隶书" panose="02010800040101010101" pitchFamily="2" charset="-122"/>
              </a:rPr>
              <a:t>4</a:t>
            </a:r>
            <a:r>
              <a:rPr lang="zh-CN" altLang="en-US" sz="3200" dirty="0">
                <a:solidFill>
                  <a:schemeClr val="bg1"/>
                </a:solidFill>
                <a:latin typeface="华文隶书" panose="02010800040101010101" pitchFamily="2" charset="-122"/>
                <a:ea typeface="华文隶书" panose="02010800040101010101" pitchFamily="2" charset="-122"/>
              </a:rPr>
              <a:t>月，北军攻占南部联盟首都里士满，南方军队投降</a:t>
            </a:r>
            <a:r>
              <a:rPr lang="en-US" altLang="en-US" sz="3200" dirty="0">
                <a:solidFill>
                  <a:schemeClr val="bg1"/>
                </a:solidFill>
                <a:latin typeface="华文隶书" panose="02010800040101010101" pitchFamily="2" charset="-122"/>
                <a:ea typeface="华文隶书" panose="02010800040101010101" pitchFamily="2" charset="-122"/>
              </a:rPr>
              <a:t>……</a:t>
            </a:r>
            <a:r>
              <a:rPr lang="en-US" altLang="zh-CN" sz="3200" dirty="0">
                <a:solidFill>
                  <a:schemeClr val="bg1"/>
                </a:solidFill>
                <a:latin typeface="华文隶书" panose="02010800040101010101" pitchFamily="2" charset="-122"/>
                <a:ea typeface="华文隶书" panose="02010800040101010101" pitchFamily="2" charset="-122"/>
              </a:rPr>
              <a:t> </a:t>
            </a:r>
          </a:p>
        </p:txBody>
      </p:sp>
      <p:pic>
        <p:nvPicPr>
          <p:cNvPr id="73738" name="Picture 10" descr="1865年，南方投降仪式"/>
          <p:cNvPicPr>
            <a:picLocks noChangeAspect="1" noChangeArrowheads="1"/>
          </p:cNvPicPr>
          <p:nvPr/>
        </p:nvPicPr>
        <p:blipFill>
          <a:blip r:embed="rId3"/>
          <a:srcRect t="2754" b="18088"/>
          <a:stretch>
            <a:fillRect/>
          </a:stretch>
        </p:blipFill>
        <p:spPr bwMode="auto">
          <a:xfrm>
            <a:off x="1189005" y="742930"/>
            <a:ext cx="9001188" cy="4578192"/>
          </a:xfrm>
          <a:prstGeom prst="rect">
            <a:avLst/>
          </a:prstGeom>
          <a:ln>
            <a:noFill/>
          </a:ln>
          <a:effectLst>
            <a:softEdge rad="112500"/>
          </a:effectLst>
        </p:spPr>
      </p:pic>
    </p:spTree>
  </p:cSld>
  <p:clrMapOvr>
    <a:masterClrMapping/>
  </p:clrMapOvr>
  <p:transition spd="med"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73732"/>
                                        </p:tgtEl>
                                        <p:attrNameLst>
                                          <p:attrName>style.visibility</p:attrName>
                                        </p:attrNameLst>
                                      </p:cBhvr>
                                      <p:to>
                                        <p:strVal val="visible"/>
                                      </p:to>
                                    </p:set>
                                    <p:animEffect transition="in" filter="fade">
                                      <p:cBhvr>
                                        <p:cTn id="7" dur="3000"/>
                                        <p:tgtEl>
                                          <p:spTgt spid="73732"/>
                                        </p:tgtEl>
                                      </p:cBhvr>
                                    </p:animEffect>
                                  </p:childTnLst>
                                </p:cTn>
                              </p:par>
                              <p:par>
                                <p:cTn id="8" presetID="10" presetClass="entr" presetSubtype="0" fill="hold" nodeType="withEffect">
                                  <p:stCondLst>
                                    <p:cond delay="0"/>
                                  </p:stCondLst>
                                  <p:childTnLst>
                                    <p:set>
                                      <p:cBhvr>
                                        <p:cTn id="9" dur="1" fill="hold">
                                          <p:stCondLst>
                                            <p:cond delay="0"/>
                                          </p:stCondLst>
                                        </p:cTn>
                                        <p:tgtEl>
                                          <p:spTgt spid="73738"/>
                                        </p:tgtEl>
                                        <p:attrNameLst>
                                          <p:attrName>style.visibility</p:attrName>
                                        </p:attrNameLst>
                                      </p:cBhvr>
                                      <p:to>
                                        <p:strVal val="visible"/>
                                      </p:to>
                                    </p:set>
                                    <p:animEffect transition="in" filter="fade">
                                      <p:cBhvr>
                                        <p:cTn id="10" dur="2000"/>
                                        <p:tgtEl>
                                          <p:spTgt spid="737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图片 5" descr="19174608.jpg"/>
          <p:cNvPicPr>
            <a:picLocks noChangeAspect="1"/>
          </p:cNvPicPr>
          <p:nvPr/>
        </p:nvPicPr>
        <p:blipFill>
          <a:blip r:embed="rId2">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75782" name="Text Box 6"/>
          <p:cNvSpPr txBox="1">
            <a:spLocks noChangeArrowheads="1"/>
          </p:cNvSpPr>
          <p:nvPr/>
        </p:nvSpPr>
        <p:spPr bwMode="auto">
          <a:xfrm>
            <a:off x="1617633" y="5672152"/>
            <a:ext cx="8858312" cy="600471"/>
          </a:xfrm>
          <a:prstGeom prst="rect">
            <a:avLst/>
          </a:prstGeom>
          <a:noFill/>
          <a:ln w="9525">
            <a:noFill/>
            <a:miter lim="800000"/>
          </a:ln>
        </p:spPr>
        <p:txBody>
          <a:bodyPr wrap="square" lIns="106985" tIns="53492" rIns="106985" bIns="53492">
            <a:spAutoFit/>
          </a:bodyPr>
          <a:lstStyle/>
          <a:p>
            <a:r>
              <a:rPr lang="zh-CN" altLang="en-US" sz="3200" dirty="0">
                <a:solidFill>
                  <a:schemeClr val="bg1"/>
                </a:solidFill>
                <a:latin typeface="华文隶书" panose="02010800040101010101" pitchFamily="2" charset="-122"/>
                <a:ea typeface="华文隶书" panose="02010800040101010101" pitchFamily="2" charset="-122"/>
              </a:rPr>
              <a:t>历时四年的南北战争 </a:t>
            </a:r>
            <a:r>
              <a:rPr lang="zh-CN" altLang="en-US" sz="3200" dirty="0" smtClean="0">
                <a:solidFill>
                  <a:schemeClr val="bg1"/>
                </a:solidFill>
                <a:latin typeface="华文隶书" panose="02010800040101010101" pitchFamily="2" charset="-122"/>
                <a:ea typeface="华文隶书" panose="02010800040101010101" pitchFamily="2" charset="-122"/>
              </a:rPr>
              <a:t>终于划上句号</a:t>
            </a:r>
            <a:r>
              <a:rPr lang="en-US" altLang="zh-CN" sz="3200" dirty="0" smtClean="0">
                <a:solidFill>
                  <a:schemeClr val="bg1"/>
                </a:solidFill>
                <a:latin typeface="华文隶书" panose="02010800040101010101" pitchFamily="2" charset="-122"/>
                <a:ea typeface="华文隶书" panose="02010800040101010101" pitchFamily="2" charset="-122"/>
              </a:rPr>
              <a:t>——</a:t>
            </a:r>
            <a:endParaRPr lang="zh-CN" altLang="en-US" sz="3200" dirty="0">
              <a:solidFill>
                <a:schemeClr val="bg1"/>
              </a:solidFill>
              <a:latin typeface="华文隶书" panose="02010800040101010101" pitchFamily="2" charset="-122"/>
              <a:ea typeface="华文隶书" panose="02010800040101010101" pitchFamily="2" charset="-122"/>
            </a:endParaRPr>
          </a:p>
        </p:txBody>
      </p:sp>
      <p:pic>
        <p:nvPicPr>
          <p:cNvPr id="75785" name="Picture 9" descr="1865年，南方投降协议的签署仪式"/>
          <p:cNvPicPr>
            <a:picLocks noChangeAspect="1" noChangeArrowheads="1"/>
          </p:cNvPicPr>
          <p:nvPr/>
        </p:nvPicPr>
        <p:blipFill>
          <a:blip r:embed="rId3"/>
          <a:srcRect/>
          <a:stretch>
            <a:fillRect/>
          </a:stretch>
        </p:blipFill>
        <p:spPr bwMode="auto">
          <a:xfrm>
            <a:off x="1331881" y="885806"/>
            <a:ext cx="8643998" cy="4670065"/>
          </a:xfrm>
          <a:prstGeom prst="rect">
            <a:avLst/>
          </a:prstGeom>
          <a:ln>
            <a:noFill/>
          </a:ln>
          <a:effectLst>
            <a:softEdge rad="112500"/>
          </a:effectLst>
        </p:spPr>
      </p:pic>
      <p:sp>
        <p:nvSpPr>
          <p:cNvPr id="75784" name="Oval 8" descr="1865年，南北将领罗伯特。李和格兰特商讨投降事宜"/>
          <p:cNvSpPr>
            <a:spLocks noChangeArrowheads="1"/>
          </p:cNvSpPr>
          <p:nvPr/>
        </p:nvSpPr>
        <p:spPr bwMode="auto">
          <a:xfrm>
            <a:off x="6761169" y="3671888"/>
            <a:ext cx="3689336" cy="1928826"/>
          </a:xfrm>
          <a:prstGeom prst="ellipse">
            <a:avLst/>
          </a:prstGeom>
          <a:blipFill dpi="0" rotWithShape="1">
            <a:blip r:embed="rId4"/>
            <a:srcRect/>
            <a:stretch>
              <a:fillRect/>
            </a:stretch>
          </a:blipFill>
          <a:ln w="9525">
            <a:solidFill>
              <a:schemeClr val="tx1"/>
            </a:solidFill>
            <a:round/>
          </a:ln>
        </p:spPr>
        <p:txBody>
          <a:bodyPr wrap="none" lIns="106985" tIns="53492" rIns="106985" bIns="53492" anchor="ctr"/>
          <a:lstStyle/>
          <a:p>
            <a:pPr algn="ctr"/>
            <a:endParaRPr lang="zh-CN" altLang="zh-CN">
              <a:solidFill>
                <a:srgbClr val="996600"/>
              </a:solidFill>
              <a:ea typeface="迷你简方隶"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75782"/>
                                        </p:tgtEl>
                                        <p:attrNameLst>
                                          <p:attrName>style.visibility</p:attrName>
                                        </p:attrNameLst>
                                      </p:cBhvr>
                                      <p:to>
                                        <p:strVal val="visible"/>
                                      </p:to>
                                    </p:set>
                                    <p:animEffect transition="in" filter="fade">
                                      <p:cBhvr>
                                        <p:cTn id="7" dur="3000"/>
                                        <p:tgtEl>
                                          <p:spTgt spid="75782"/>
                                        </p:tgtEl>
                                      </p:cBhvr>
                                    </p:animEffect>
                                  </p:childTnLst>
                                </p:cTn>
                              </p:par>
                              <p:par>
                                <p:cTn id="8" presetID="10" presetClass="entr" presetSubtype="0" fill="hold" nodeType="withEffect">
                                  <p:stCondLst>
                                    <p:cond delay="0"/>
                                  </p:stCondLst>
                                  <p:childTnLst>
                                    <p:set>
                                      <p:cBhvr>
                                        <p:cTn id="9" dur="1" fill="hold">
                                          <p:stCondLst>
                                            <p:cond delay="0"/>
                                          </p:stCondLst>
                                        </p:cTn>
                                        <p:tgtEl>
                                          <p:spTgt spid="75785"/>
                                        </p:tgtEl>
                                        <p:attrNameLst>
                                          <p:attrName>style.visibility</p:attrName>
                                        </p:attrNameLst>
                                      </p:cBhvr>
                                      <p:to>
                                        <p:strVal val="visible"/>
                                      </p:to>
                                    </p:set>
                                    <p:animEffect transition="in" filter="fade">
                                      <p:cBhvr>
                                        <p:cTn id="10" dur="2000"/>
                                        <p:tgtEl>
                                          <p:spTgt spid="7578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5784"/>
                                        </p:tgtEl>
                                        <p:attrNameLst>
                                          <p:attrName>style.visibility</p:attrName>
                                        </p:attrNameLst>
                                      </p:cBhvr>
                                      <p:to>
                                        <p:strVal val="visible"/>
                                      </p:to>
                                    </p:set>
                                    <p:animEffect transition="in" filter="fade">
                                      <p:cBhvr>
                                        <p:cTn id="13" dur="2000"/>
                                        <p:tgtEl>
                                          <p:spTgt spid="757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2" grpId="0"/>
      <p:bldP spid="7578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331749" y="2243128"/>
            <a:ext cx="10715700" cy="457203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战争结果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7" cstate="print"/>
          <a:srcRect t="6349" r="1058"/>
          <a:stretch>
            <a:fillRect/>
          </a:stretch>
        </p:blipFill>
        <p:spPr>
          <a:xfrm>
            <a:off x="188874" y="957244"/>
            <a:ext cx="679266" cy="428628"/>
          </a:xfrm>
          <a:prstGeom prst="rect">
            <a:avLst/>
          </a:prstGeom>
        </p:spPr>
      </p:pic>
      <p:sp>
        <p:nvSpPr>
          <p:cNvPr id="30" name="矩形 29"/>
          <p:cNvSpPr/>
          <p:nvPr/>
        </p:nvSpPr>
        <p:spPr>
          <a:xfrm>
            <a:off x="2832079" y="814368"/>
            <a:ext cx="8618558" cy="1077218"/>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南方军队投降。南北战争以</a:t>
            </a:r>
            <a:r>
              <a:rPr lang="zh-CN" altLang="en-US" sz="3200" dirty="0" smtClean="0">
                <a:solidFill>
                  <a:srgbClr val="C00000"/>
                </a:solidFill>
                <a:latin typeface="华文新魏" panose="02010800040101010101" pitchFamily="2" charset="-122"/>
                <a:ea typeface="华文新魏" panose="02010800040101010101" pitchFamily="2" charset="-122"/>
              </a:rPr>
              <a:t>北方胜利</a:t>
            </a:r>
            <a:r>
              <a:rPr lang="zh-CN" altLang="en-US" sz="3200" dirty="0" smtClean="0">
                <a:latin typeface="华文新魏" panose="02010800040101010101" pitchFamily="2" charset="-122"/>
                <a:ea typeface="华文新魏" panose="02010800040101010101" pitchFamily="2" charset="-122"/>
              </a:rPr>
              <a:t>告终，避免了美国分裂。</a:t>
            </a:r>
            <a:endParaRPr lang="zh-CN" altLang="en-US" sz="3200" dirty="0">
              <a:latin typeface="华文新魏" panose="02010800040101010101" pitchFamily="2" charset="-122"/>
              <a:ea typeface="华文新魏" panose="02010800040101010101" pitchFamily="2" charset="-122"/>
            </a:endParaRPr>
          </a:p>
        </p:txBody>
      </p:sp>
      <p:sp>
        <p:nvSpPr>
          <p:cNvPr id="27" name="TextBox 26"/>
          <p:cNvSpPr txBox="1"/>
          <p:nvPr/>
        </p:nvSpPr>
        <p:spPr>
          <a:xfrm>
            <a:off x="546063" y="5886466"/>
            <a:ext cx="10501386" cy="830997"/>
          </a:xfrm>
          <a:prstGeom prst="rect">
            <a:avLst/>
          </a:prstGeom>
          <a:noFill/>
        </p:spPr>
        <p:txBody>
          <a:bodyPr wrap="square" rtlCol="0">
            <a:spAutoFit/>
          </a:bodyPr>
          <a:lstStyle/>
          <a:p>
            <a:r>
              <a:rPr lang="zh-CN" altLang="en-US" sz="2400" dirty="0" smtClean="0">
                <a:latin typeface="华文新魏" panose="02010800040101010101" pitchFamily="2" charset="-122"/>
                <a:ea typeface="华文新魏" panose="02010800040101010101" pitchFamily="2" charset="-122"/>
              </a:rPr>
              <a:t>战争中，南北双方同室操戈，共有超过</a:t>
            </a:r>
            <a:r>
              <a:rPr lang="en-US" sz="2400" dirty="0" smtClean="0">
                <a:latin typeface="华文新魏" panose="02010800040101010101" pitchFamily="2" charset="-122"/>
                <a:ea typeface="华文新魏" panose="02010800040101010101" pitchFamily="2" charset="-122"/>
              </a:rPr>
              <a:t>60</a:t>
            </a:r>
            <a:r>
              <a:rPr lang="zh-CN" altLang="en-US" sz="2400" dirty="0" smtClean="0">
                <a:latin typeface="华文新魏" panose="02010800040101010101" pitchFamily="2" charset="-122"/>
                <a:ea typeface="华文新魏" panose="02010800040101010101" pitchFamily="2" charset="-122"/>
              </a:rPr>
              <a:t>万人血洒疆场，其数量远远超过美国历届战争的总和。这场令美国人撕心裂肺的战争，最终换来了联邦的统一</a:t>
            </a:r>
            <a:endParaRPr lang="zh-CN" altLang="en-US" sz="2400" dirty="0">
              <a:latin typeface="华文新魏" panose="02010800040101010101" pitchFamily="2" charset="-122"/>
              <a:ea typeface="华文新魏" panose="02010800040101010101" pitchFamily="2" charset="-122"/>
            </a:endParaRPr>
          </a:p>
        </p:txBody>
      </p:sp>
      <p:pic>
        <p:nvPicPr>
          <p:cNvPr id="28" name="Picture 5" descr="2009_7_25_87344_9687344"/>
          <p:cNvPicPr>
            <a:picLocks noChangeAspect="1" noChangeArrowheads="1"/>
          </p:cNvPicPr>
          <p:nvPr/>
        </p:nvPicPr>
        <p:blipFill>
          <a:blip r:embed="rId8"/>
          <a:srcRect t="28312" b="3217"/>
          <a:stretch>
            <a:fillRect/>
          </a:stretch>
        </p:blipFill>
        <p:spPr bwMode="auto">
          <a:xfrm>
            <a:off x="474625" y="2457442"/>
            <a:ext cx="7108548" cy="3413890"/>
          </a:xfrm>
          <a:prstGeom prst="roundRect">
            <a:avLst>
              <a:gd name="adj" fmla="val 8507"/>
            </a:avLst>
          </a:prstGeom>
          <a:ln>
            <a:noFill/>
          </a:ln>
          <a:effectLst>
            <a:outerShdw blurRad="292100" dist="139700" dir="2700000" algn="tl" rotWithShape="0">
              <a:srgbClr val="333333">
                <a:alpha val="65000"/>
              </a:srgbClr>
            </a:outerShdw>
          </a:effectLst>
        </p:spPr>
      </p:pic>
      <p:pic>
        <p:nvPicPr>
          <p:cNvPr id="29" name="图片 28" descr="248259383347380272.jpg"/>
          <p:cNvPicPr>
            <a:picLocks noChangeAspect="1"/>
          </p:cNvPicPr>
          <p:nvPr/>
        </p:nvPicPr>
        <p:blipFill>
          <a:blip r:embed="rId9" cstate="print">
            <a:clrChange>
              <a:clrFrom>
                <a:srgbClr val="FFFFFF"/>
              </a:clrFrom>
              <a:clrTo>
                <a:srgbClr val="FFFFFF">
                  <a:alpha val="0"/>
                </a:srgbClr>
              </a:clrTo>
            </a:clrChange>
          </a:blip>
          <a:stretch>
            <a:fillRect/>
          </a:stretch>
        </p:blipFill>
        <p:spPr>
          <a:xfrm>
            <a:off x="0" y="1814500"/>
            <a:ext cx="1643074" cy="1257602"/>
          </a:xfrm>
          <a:prstGeom prst="rect">
            <a:avLst/>
          </a:prstGeom>
        </p:spPr>
      </p:pic>
      <p:pic>
        <p:nvPicPr>
          <p:cNvPr id="31" name="图片 30" descr="U397P1T1D4281565F21DT20040909205735.jpg"/>
          <p:cNvPicPr>
            <a:picLocks noChangeAspect="1"/>
          </p:cNvPicPr>
          <p:nvPr/>
        </p:nvPicPr>
        <p:blipFill>
          <a:blip r:embed="rId10"/>
          <a:srcRect b="2403"/>
          <a:stretch>
            <a:fillRect/>
          </a:stretch>
        </p:blipFill>
        <p:spPr>
          <a:xfrm>
            <a:off x="7761301" y="2457442"/>
            <a:ext cx="3143257" cy="3429024"/>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descr="12868650655cc796d8f4274c791ee444eb5a62832a.jpg"/>
          <p:cNvPicPr>
            <a:picLocks noChangeAspect="1"/>
          </p:cNvPicPr>
          <p:nvPr/>
        </p:nvPicPr>
        <p:blipFill>
          <a:blip r:embed="rId3">
            <a:duotone>
              <a:schemeClr val="bg2">
                <a:shade val="45000"/>
                <a:satMod val="135000"/>
              </a:schemeClr>
              <a:prstClr val="white"/>
            </a:duotone>
          </a:blip>
          <a:srcRect r="27907"/>
          <a:stretch>
            <a:fillRect/>
          </a:stretch>
        </p:blipFill>
        <p:spPr>
          <a:xfrm>
            <a:off x="188873" y="1057232"/>
            <a:ext cx="6643734" cy="6143668"/>
          </a:xfrm>
          <a:prstGeom prst="rect">
            <a:avLst/>
          </a:prstGeom>
          <a:effectLst>
            <a:softEdge rad="635000"/>
          </a:effectLst>
        </p:spPr>
      </p:pic>
      <p:pic>
        <p:nvPicPr>
          <p:cNvPr id="34" name="图片 33" descr="20195332-1_e.jpg"/>
          <p:cNvPicPr>
            <a:picLocks noChangeAspect="1"/>
          </p:cNvPicPr>
          <p:nvPr/>
        </p:nvPicPr>
        <p:blipFill>
          <a:blip r:embed="rId4"/>
          <a:srcRect l="14285" r="15278"/>
          <a:stretch>
            <a:fillRect/>
          </a:stretch>
        </p:blipFill>
        <p:spPr>
          <a:xfrm>
            <a:off x="6922956" y="671492"/>
            <a:ext cx="4599119" cy="6529408"/>
          </a:xfrm>
          <a:prstGeom prst="rect">
            <a:avLst/>
          </a:prstGeom>
          <a:ln>
            <a:no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5">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6">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5">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7"/>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6">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8" cstate="print"/>
          <a:srcRect t="6349" r="1058"/>
          <a:stretch>
            <a:fillRect/>
          </a:stretch>
        </p:blipFill>
        <p:spPr>
          <a:xfrm>
            <a:off x="188874" y="957244"/>
            <a:ext cx="679266" cy="428628"/>
          </a:xfrm>
          <a:prstGeom prst="rect">
            <a:avLst/>
          </a:prstGeom>
        </p:spPr>
      </p:pic>
      <p:sp>
        <p:nvSpPr>
          <p:cNvPr id="31" name="矩形 30"/>
          <p:cNvSpPr>
            <a:spLocks noChangeArrowheads="1"/>
          </p:cNvSpPr>
          <p:nvPr/>
        </p:nvSpPr>
        <p:spPr bwMode="auto">
          <a:xfrm>
            <a:off x="903253" y="1838897"/>
            <a:ext cx="5500726" cy="4047569"/>
          </a:xfrm>
          <a:prstGeom prst="rect">
            <a:avLst/>
          </a:prstGeom>
          <a:noFill/>
          <a:ln w="9525">
            <a:noFill/>
            <a:miter lim="800000"/>
          </a:ln>
        </p:spPr>
        <p:txBody>
          <a:bodyPr wrap="square" lIns="106985" tIns="53492" rIns="106985" bIns="53492">
            <a:spAutoFit/>
          </a:bodyPr>
          <a:lstStyle/>
          <a:p>
            <a:r>
              <a:rPr lang="zh-CN" altLang="en-US" sz="3200" dirty="0">
                <a:latin typeface="华文隶书" panose="02010800040101010101" pitchFamily="2" charset="-122"/>
                <a:ea typeface="华文隶书" panose="02010800040101010101" pitchFamily="2" charset="-122"/>
              </a:rPr>
              <a:t>    </a:t>
            </a:r>
            <a:r>
              <a:rPr lang="zh-CN" altLang="en-US" sz="3200" dirty="0" smtClean="0">
                <a:latin typeface="华文隶书" panose="02010800040101010101" pitchFamily="2" charset="-122"/>
                <a:ea typeface="华文隶书" panose="02010800040101010101" pitchFamily="2" charset="-122"/>
              </a:rPr>
              <a:t>　就</a:t>
            </a:r>
            <a:r>
              <a:rPr lang="zh-CN" altLang="en-US" sz="3200" dirty="0">
                <a:latin typeface="华文隶书" panose="02010800040101010101" pitchFamily="2" charset="-122"/>
                <a:ea typeface="华文隶书" panose="02010800040101010101" pitchFamily="2" charset="-122"/>
              </a:rPr>
              <a:t>在北方军完全控制了战局，连连取胜的时刻，林肯以绝对多数的选票再度当选为总统。他在就职演说中呼吁和解，重建家园。而不甘心失败的南方奴隶主对林肯是恨之入骨</a:t>
            </a:r>
            <a:r>
              <a:rPr lang="zh-CN" altLang="en-US" sz="3200" dirty="0" smtClean="0">
                <a:latin typeface="华文隶书" panose="02010800040101010101" pitchFamily="2" charset="-122"/>
                <a:ea typeface="华文隶书" panose="02010800040101010101" pitchFamily="2" charset="-122"/>
              </a:rPr>
              <a:t>，最终，一</a:t>
            </a:r>
            <a:r>
              <a:rPr lang="zh-CN" altLang="en-US" sz="3200" dirty="0">
                <a:latin typeface="华文隶书" panose="02010800040101010101" pitchFamily="2" charset="-122"/>
                <a:ea typeface="华文隶书" panose="02010800040101010101" pitchFamily="2" charset="-122"/>
              </a:rPr>
              <a:t>颗罪恶的</a:t>
            </a:r>
            <a:r>
              <a:rPr lang="zh-CN" altLang="en-US" sz="3200" dirty="0" smtClean="0">
                <a:latin typeface="华文隶书" panose="02010800040101010101" pitchFamily="2" charset="-122"/>
                <a:ea typeface="华文隶书" panose="02010800040101010101" pitchFamily="2" charset="-122"/>
              </a:rPr>
              <a:t>子弹结束</a:t>
            </a:r>
            <a:r>
              <a:rPr lang="zh-CN" altLang="en-US" sz="3200" dirty="0">
                <a:latin typeface="华文隶书" panose="02010800040101010101" pitchFamily="2" charset="-122"/>
                <a:ea typeface="华文隶书" panose="02010800040101010101" pitchFamily="2" charset="-122"/>
              </a:rPr>
              <a:t>了林肯的生命</a:t>
            </a:r>
            <a:r>
              <a:rPr lang="en-US" altLang="zh-CN" sz="3200" dirty="0">
                <a:latin typeface="华文隶书" panose="02010800040101010101" pitchFamily="2" charset="-122"/>
                <a:ea typeface="华文隶书" panose="02010800040101010101" pitchFamily="2" charset="-122"/>
              </a:rPr>
              <a:t>——</a:t>
            </a:r>
            <a:endParaRPr lang="zh-CN" altLang="en-US" sz="3200" dirty="0">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331749" y="1600186"/>
            <a:ext cx="10715700" cy="5429288"/>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4" name="Picture 4" descr="福特剧院"/>
          <p:cNvPicPr>
            <a:picLocks noChangeAspect="1" noChangeArrowheads="1"/>
          </p:cNvPicPr>
          <p:nvPr/>
        </p:nvPicPr>
        <p:blipFill>
          <a:blip r:embed="rId7"/>
          <a:srcRect r="3034"/>
          <a:stretch>
            <a:fillRect/>
          </a:stretch>
        </p:blipFill>
        <p:spPr bwMode="auto">
          <a:xfrm>
            <a:off x="1171711" y="1671624"/>
            <a:ext cx="4818242" cy="4000528"/>
          </a:xfrm>
          <a:prstGeom prst="roundRect">
            <a:avLst>
              <a:gd name="adj" fmla="val 7680"/>
            </a:avLst>
          </a:prstGeom>
          <a:ln>
            <a:noFill/>
          </a:ln>
          <a:effectLst>
            <a:outerShdw blurRad="292100" dist="139700" dir="2700000" algn="tl" rotWithShape="0">
              <a:srgbClr val="333333">
                <a:alpha val="65000"/>
              </a:srgbClr>
            </a:outerShdw>
          </a:effectLst>
        </p:spPr>
      </p:pic>
      <p:sp>
        <p:nvSpPr>
          <p:cNvPr id="25" name="Rectangle 30"/>
          <p:cNvSpPr>
            <a:spLocks noChangeArrowheads="1"/>
          </p:cNvSpPr>
          <p:nvPr/>
        </p:nvSpPr>
        <p:spPr bwMode="auto">
          <a:xfrm>
            <a:off x="1403319" y="2243128"/>
            <a:ext cx="2339102" cy="415498"/>
          </a:xfrm>
          <a:prstGeom prst="rect">
            <a:avLst/>
          </a:prstGeom>
          <a:noFill/>
          <a:ln w="9525">
            <a:noFill/>
            <a:miter lim="800000"/>
          </a:ln>
        </p:spPr>
        <p:txBody>
          <a:bodyPr wrap="none">
            <a:spAutoFit/>
          </a:bodyPr>
          <a:lstStyle/>
          <a:p>
            <a:r>
              <a:rPr lang="zh-CN" altLang="en-US"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华盛顿的福特剧院</a:t>
            </a:r>
            <a:endParaRPr lang="zh-CN" altLang="en-US"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32" name="组合 67"/>
          <p:cNvGrpSpPr/>
          <p:nvPr/>
        </p:nvGrpSpPr>
        <p:grpSpPr>
          <a:xfrm>
            <a:off x="486184" y="4077878"/>
            <a:ext cx="620625" cy="594142"/>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4" name="椭圆 3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5" name="TextBox 51"/>
          <p:cNvSpPr txBox="1"/>
          <p:nvPr/>
        </p:nvSpPr>
        <p:spPr>
          <a:xfrm>
            <a:off x="515063" y="411844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之</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6" name="组合 35"/>
          <p:cNvGrpSpPr/>
          <p:nvPr/>
        </p:nvGrpSpPr>
        <p:grpSpPr>
          <a:xfrm>
            <a:off x="483864" y="4720820"/>
            <a:ext cx="620625" cy="594142"/>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9" name="TextBox 38"/>
          <p:cNvSpPr txBox="1"/>
          <p:nvPr/>
        </p:nvSpPr>
        <p:spPr>
          <a:xfrm>
            <a:off x="512743" y="476138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0" name="组合 67"/>
          <p:cNvGrpSpPr/>
          <p:nvPr/>
        </p:nvGrpSpPr>
        <p:grpSpPr>
          <a:xfrm>
            <a:off x="476945" y="2827857"/>
            <a:ext cx="620625" cy="594142"/>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9" name="TextBox 51"/>
          <p:cNvSpPr txBox="1"/>
          <p:nvPr/>
        </p:nvSpPr>
        <p:spPr>
          <a:xfrm>
            <a:off x="505824" y="286842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0" name="组合 67"/>
          <p:cNvGrpSpPr/>
          <p:nvPr/>
        </p:nvGrpSpPr>
        <p:grpSpPr>
          <a:xfrm>
            <a:off x="474625" y="3470799"/>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2"/>
          <p:cNvSpPr txBox="1"/>
          <p:nvPr/>
        </p:nvSpPr>
        <p:spPr>
          <a:xfrm>
            <a:off x="503504" y="351136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4" name="TextBox 53"/>
          <p:cNvSpPr txBox="1"/>
          <p:nvPr/>
        </p:nvSpPr>
        <p:spPr>
          <a:xfrm>
            <a:off x="1331881" y="5824769"/>
            <a:ext cx="9429816" cy="1061829"/>
          </a:xfrm>
          <a:prstGeom prst="rect">
            <a:avLst/>
          </a:prstGeom>
          <a:noFill/>
        </p:spPr>
        <p:txBody>
          <a:bodyPr wrap="square" rtlCol="0">
            <a:spAutoFit/>
          </a:bodyPr>
          <a:lstStyle/>
          <a:p>
            <a:r>
              <a:rPr lang="en-US" dirty="0" smtClean="0">
                <a:latin typeface="华文新魏" panose="02010800040101010101" pitchFamily="2" charset="-122"/>
                <a:ea typeface="华文新魏" panose="02010800040101010101" pitchFamily="2" charset="-122"/>
              </a:rPr>
              <a:t>1865</a:t>
            </a:r>
            <a:r>
              <a:rPr lang="zh-CN" altLang="en-US" dirty="0" smtClean="0">
                <a:latin typeface="华文新魏" panose="02010800040101010101" pitchFamily="2" charset="-122"/>
                <a:ea typeface="华文新魏" panose="02010800040101010101" pitchFamily="2" charset="-122"/>
              </a:rPr>
              <a:t>年</a:t>
            </a:r>
            <a:r>
              <a:rPr lang="en-US" dirty="0" smtClean="0">
                <a:latin typeface="华文新魏" panose="02010800040101010101" pitchFamily="2" charset="-122"/>
                <a:ea typeface="华文新魏" panose="02010800040101010101" pitchFamily="2" charset="-122"/>
              </a:rPr>
              <a:t>4</a:t>
            </a:r>
            <a:r>
              <a:rPr lang="zh-CN" altLang="en-US" dirty="0" smtClean="0">
                <a:latin typeface="华文新魏" panose="02010800040101010101" pitchFamily="2" charset="-122"/>
                <a:ea typeface="华文新魏" panose="02010800040101010101" pitchFamily="2" charset="-122"/>
              </a:rPr>
              <a:t>月</a:t>
            </a:r>
            <a:r>
              <a:rPr lang="en-US" dirty="0" smtClean="0">
                <a:latin typeface="华文新魏" panose="02010800040101010101" pitchFamily="2" charset="-122"/>
                <a:ea typeface="华文新魏" panose="02010800040101010101" pitchFamily="2" charset="-122"/>
              </a:rPr>
              <a:t>14</a:t>
            </a:r>
            <a:r>
              <a:rPr lang="zh-CN" altLang="en-US" dirty="0" smtClean="0">
                <a:latin typeface="华文新魏" panose="02010800040101010101" pitchFamily="2" charset="-122"/>
                <a:ea typeface="华文新魏" panose="02010800040101010101" pitchFamily="2" charset="-122"/>
              </a:rPr>
              <a:t>日的晚上，南方投降后的第</a:t>
            </a:r>
            <a:r>
              <a:rPr lang="en-US" dirty="0" smtClean="0">
                <a:latin typeface="华文新魏" panose="02010800040101010101" pitchFamily="2" charset="-122"/>
                <a:ea typeface="华文新魏" panose="02010800040101010101" pitchFamily="2" charset="-122"/>
              </a:rPr>
              <a:t>5</a:t>
            </a:r>
            <a:r>
              <a:rPr lang="zh-CN" altLang="en-US" dirty="0" smtClean="0">
                <a:latin typeface="华文新魏" panose="02010800040101010101" pitchFamily="2" charset="-122"/>
                <a:ea typeface="华文新魏" panose="02010800040101010101" pitchFamily="2" charset="-122"/>
              </a:rPr>
              <a:t>天，这一天也正好是耶稣的殉难日，林肯在华盛顿的福特剧院，被拥护奴隶制的狂热分子刺杀，一颗直径不到半英寸的铅弹射进总统的后脑，林肯中弹后一直昏迷，第二天不幸逝世，终年</a:t>
            </a:r>
            <a:r>
              <a:rPr lang="en-US" dirty="0" smtClean="0">
                <a:latin typeface="华文新魏" panose="02010800040101010101" pitchFamily="2" charset="-122"/>
                <a:ea typeface="华文新魏" panose="02010800040101010101" pitchFamily="2" charset="-122"/>
              </a:rPr>
              <a:t>56</a:t>
            </a:r>
            <a:r>
              <a:rPr lang="zh-CN" altLang="en-US" dirty="0" smtClean="0">
                <a:latin typeface="华文新魏" panose="02010800040101010101" pitchFamily="2" charset="-122"/>
                <a:ea typeface="华文新魏" panose="02010800040101010101" pitchFamily="2" charset="-122"/>
              </a:rPr>
              <a:t>岁。</a:t>
            </a:r>
            <a:endParaRPr lang="zh-CN" altLang="en-US" dirty="0">
              <a:latin typeface="华文新魏" panose="02010800040101010101" pitchFamily="2" charset="-122"/>
              <a:ea typeface="华文新魏" panose="02010800040101010101" pitchFamily="2" charset="-122"/>
            </a:endParaRPr>
          </a:p>
        </p:txBody>
      </p:sp>
      <p:pic>
        <p:nvPicPr>
          <p:cNvPr id="55" name="Picture 26" descr="刺杀美国总统林肯凶手被执行绞刑[组图]"/>
          <p:cNvPicPr>
            <a:picLocks noChangeAspect="1" noChangeArrowheads="1"/>
          </p:cNvPicPr>
          <p:nvPr/>
        </p:nvPicPr>
        <p:blipFill>
          <a:blip r:embed="rId8"/>
          <a:srcRect l="7353" t="26942" b="12098"/>
          <a:stretch>
            <a:fillRect/>
          </a:stretch>
        </p:blipFill>
        <p:spPr bwMode="auto">
          <a:xfrm>
            <a:off x="6118227" y="3600450"/>
            <a:ext cx="4603782" cy="2071702"/>
          </a:xfrm>
          <a:prstGeom prst="roundRect">
            <a:avLst>
              <a:gd name="adj" fmla="val 11163"/>
            </a:avLst>
          </a:prstGeom>
          <a:ln>
            <a:noFill/>
          </a:ln>
          <a:effectLst>
            <a:outerShdw blurRad="292100" dist="139700" dir="2700000" algn="tl" rotWithShape="0">
              <a:srgbClr val="333333">
                <a:alpha val="65000"/>
              </a:srgbClr>
            </a:outerShdw>
          </a:effectLst>
        </p:spPr>
      </p:pic>
      <p:sp>
        <p:nvSpPr>
          <p:cNvPr id="56" name="圆角矩形 55"/>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56"/>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58" name="图片 57" descr="1.JPG"/>
          <p:cNvPicPr>
            <a:picLocks noChangeAspect="1"/>
          </p:cNvPicPr>
          <p:nvPr/>
        </p:nvPicPr>
        <p:blipFill>
          <a:blip r:embed="rId9" cstate="print"/>
          <a:srcRect t="6349" r="1058"/>
          <a:stretch>
            <a:fillRect/>
          </a:stretch>
        </p:blipFill>
        <p:spPr>
          <a:xfrm>
            <a:off x="188874" y="957244"/>
            <a:ext cx="679266" cy="428628"/>
          </a:xfrm>
          <a:prstGeom prst="rect">
            <a:avLst/>
          </a:prstGeom>
        </p:spPr>
      </p:pic>
      <p:pic>
        <p:nvPicPr>
          <p:cNvPr id="61" name="Picture 9" descr="linken遇刺"/>
          <p:cNvPicPr>
            <a:picLocks noChangeAspect="1" noChangeArrowheads="1"/>
          </p:cNvPicPr>
          <p:nvPr/>
        </p:nvPicPr>
        <p:blipFill>
          <a:blip r:embed="rId10" cstate="print">
            <a:extLst>
              <a:ext uri="{28A0092B-C50C-407E-A947-70E740481C1C}">
                <a14:useLocalDpi xmlns:a14="http://schemas.microsoft.com/office/drawing/2010/main" xmlns="" val="0"/>
              </a:ext>
            </a:extLst>
          </a:blip>
          <a:srcRect t="30058" r="3024" b="8606"/>
          <a:stretch>
            <a:fillRect/>
          </a:stretch>
        </p:blipFill>
        <p:spPr bwMode="auto">
          <a:xfrm>
            <a:off x="6118227" y="1671624"/>
            <a:ext cx="4582533" cy="1928826"/>
          </a:xfrm>
          <a:prstGeom prst="round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par>
                                <p:cTn id="8" presetID="9"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dissolve">
                                      <p:cBhvr>
                                        <p:cTn id="10" dur="500"/>
                                        <p:tgtEl>
                                          <p:spTgt spid="2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dissolve">
                                      <p:cBhvr>
                                        <p:cTn id="13" dur="500"/>
                                        <p:tgtEl>
                                          <p:spTgt spid="25"/>
                                        </p:tgtEl>
                                      </p:cBhvr>
                                    </p:animEffect>
                                  </p:childTnLst>
                                </p:cTn>
                              </p:par>
                              <p:par>
                                <p:cTn id="14" presetID="9" presetClass="entr" presetSubtype="0" fill="hold" nodeType="with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dissolve">
                                      <p:cBhvr>
                                        <p:cTn id="16" dur="500"/>
                                        <p:tgtEl>
                                          <p:spTgt spid="32"/>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dissolve">
                                      <p:cBhvr>
                                        <p:cTn id="19" dur="500"/>
                                        <p:tgtEl>
                                          <p:spTgt spid="35"/>
                                        </p:tgtEl>
                                      </p:cBhvr>
                                    </p:animEffect>
                                  </p:childTnLst>
                                </p:cTn>
                              </p:par>
                              <p:par>
                                <p:cTn id="20" presetID="9"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dissolve">
                                      <p:cBhvr>
                                        <p:cTn id="22" dur="500"/>
                                        <p:tgtEl>
                                          <p:spTgt spid="36"/>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dissolve">
                                      <p:cBhvr>
                                        <p:cTn id="25" dur="500"/>
                                        <p:tgtEl>
                                          <p:spTgt spid="39"/>
                                        </p:tgtEl>
                                      </p:cBhvr>
                                    </p:animEffect>
                                  </p:childTnLst>
                                </p:cTn>
                              </p:par>
                              <p:par>
                                <p:cTn id="26" presetID="9" presetClass="entr" presetSubtype="0" fill="hold"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dissolve">
                                      <p:cBhvr>
                                        <p:cTn id="28" dur="500"/>
                                        <p:tgtEl>
                                          <p:spTgt spid="40"/>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dissolve">
                                      <p:cBhvr>
                                        <p:cTn id="31" dur="500"/>
                                        <p:tgtEl>
                                          <p:spTgt spid="49"/>
                                        </p:tgtEl>
                                      </p:cBhvr>
                                    </p:animEffect>
                                  </p:childTnLst>
                                </p:cTn>
                              </p:par>
                              <p:par>
                                <p:cTn id="32" presetID="9" presetClass="entr" presetSubtype="0"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dissolve">
                                      <p:cBhvr>
                                        <p:cTn id="34" dur="500"/>
                                        <p:tgtEl>
                                          <p:spTgt spid="50"/>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dissolve">
                                      <p:cBhvr>
                                        <p:cTn id="37" dur="500"/>
                                        <p:tgtEl>
                                          <p:spTgt spid="53"/>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dissolve">
                                      <p:cBhvr>
                                        <p:cTn id="40" dur="500"/>
                                        <p:tgtEl>
                                          <p:spTgt spid="54"/>
                                        </p:tgtEl>
                                      </p:cBhvr>
                                    </p:animEffect>
                                  </p:childTnLst>
                                </p:cTn>
                              </p:par>
                              <p:par>
                                <p:cTn id="41" presetID="9" presetClass="entr" presetSubtype="0" fill="hold" nodeType="with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dissolve">
                                      <p:cBhvr>
                                        <p:cTn id="43" dur="500"/>
                                        <p:tgtEl>
                                          <p:spTgt spid="55"/>
                                        </p:tgtEl>
                                      </p:cBhvr>
                                    </p:animEffect>
                                  </p:childTnLst>
                                </p:cTn>
                              </p:par>
                              <p:par>
                                <p:cTn id="44" presetID="9" presetClass="entr" presetSubtype="0" fill="hold" nodeType="with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dissolve">
                                      <p:cBhvr>
                                        <p:cTn id="46"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5" grpId="0"/>
      <p:bldP spid="39" grpId="0"/>
      <p:bldP spid="49" grpId="0"/>
      <p:bldP spid="53" grpId="0"/>
      <p:bldP spid="5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7" name="Picture 4" descr="林肯纪念堂2"/>
          <p:cNvPicPr>
            <a:picLocks noChangeAspect="1" noChangeArrowheads="1"/>
          </p:cNvPicPr>
          <p:nvPr/>
        </p:nvPicPr>
        <p:blipFill>
          <a:blip r:embed="rId6"/>
          <a:srcRect/>
          <a:stretch>
            <a:fillRect/>
          </a:stretch>
        </p:blipFill>
        <p:spPr bwMode="auto">
          <a:xfrm>
            <a:off x="1974823" y="1599929"/>
            <a:ext cx="7929618" cy="5500984"/>
          </a:xfrm>
          <a:prstGeom prst="roundRect">
            <a:avLst>
              <a:gd name="adj" fmla="val 6957"/>
            </a:avLst>
          </a:prstGeom>
          <a:ln>
            <a:noFill/>
          </a:ln>
          <a:effectLst>
            <a:outerShdw blurRad="292100" dist="139700" dir="2700000" algn="tl" rotWithShape="0">
              <a:srgbClr val="333333">
                <a:alpha val="65000"/>
              </a:srgbClr>
            </a:outerShdw>
          </a:effectLst>
        </p:spPr>
      </p:pic>
      <p:pic>
        <p:nvPicPr>
          <p:cNvPr id="28" name="Picture 25" descr="林肯的雕像"/>
          <p:cNvPicPr>
            <a:picLocks noChangeAspect="1" noChangeArrowheads="1"/>
          </p:cNvPicPr>
          <p:nvPr/>
        </p:nvPicPr>
        <p:blipFill>
          <a:blip r:embed="rId7"/>
          <a:srcRect/>
          <a:stretch>
            <a:fillRect/>
          </a:stretch>
        </p:blipFill>
        <p:spPr bwMode="auto">
          <a:xfrm>
            <a:off x="7904177" y="1028682"/>
            <a:ext cx="3333488" cy="3786214"/>
          </a:xfrm>
          <a:prstGeom prst="roundRect">
            <a:avLst>
              <a:gd name="adj" fmla="val 8994"/>
            </a:avLst>
          </a:prstGeom>
          <a:ln>
            <a:noFill/>
          </a:ln>
          <a:effectLst>
            <a:outerShdw blurRad="292100" dist="139700" dir="2700000" algn="tl" rotWithShape="0">
              <a:srgbClr val="333333">
                <a:alpha val="65000"/>
              </a:srgbClr>
            </a:outerShdw>
          </a:effectLst>
        </p:spPr>
      </p:pic>
      <p:sp>
        <p:nvSpPr>
          <p:cNvPr id="29" name="Text Box 26" descr="1c50f787b7582207c65cc3bd[1]"/>
          <p:cNvSpPr txBox="1">
            <a:spLocks noChangeArrowheads="1"/>
          </p:cNvSpPr>
          <p:nvPr/>
        </p:nvSpPr>
        <p:spPr bwMode="auto">
          <a:xfrm>
            <a:off x="2189137" y="1743062"/>
            <a:ext cx="3467616" cy="1077218"/>
          </a:xfrm>
          <a:prstGeom prst="rect">
            <a:avLst/>
          </a:prstGeom>
          <a:noFill/>
          <a:ln w="9525">
            <a:noFill/>
            <a:miter lim="800000"/>
          </a:ln>
        </p:spPr>
        <p:txBody>
          <a:bodyPr wrap="none">
            <a:spAutoFit/>
          </a:bodyPr>
          <a:lstStyle/>
          <a:p>
            <a:r>
              <a:rPr lang="zh-CN" altLang="en-US" sz="3200" b="1" dirty="0">
                <a:solidFill>
                  <a:srgbClr val="FFFF00"/>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华盛顿</a:t>
            </a:r>
            <a:r>
              <a:rPr lang="zh-CN" altLang="en-US" sz="32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建立了美国</a:t>
            </a:r>
          </a:p>
          <a:p>
            <a:r>
              <a:rPr lang="zh-CN" altLang="en-US" sz="32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而</a:t>
            </a:r>
            <a:r>
              <a:rPr lang="zh-CN" altLang="en-US" sz="3200" b="1" dirty="0">
                <a:solidFill>
                  <a:srgbClr val="FFFF00"/>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林肯</a:t>
            </a:r>
            <a:r>
              <a:rPr lang="zh-CN" altLang="en-US" sz="32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拯救了美国</a:t>
            </a:r>
          </a:p>
        </p:txBody>
      </p:sp>
      <p:sp>
        <p:nvSpPr>
          <p:cNvPr id="25" name="Text Box 3"/>
          <p:cNvSpPr txBox="1">
            <a:spLocks noChangeArrowheads="1"/>
          </p:cNvSpPr>
          <p:nvPr/>
        </p:nvSpPr>
        <p:spPr bwMode="auto">
          <a:xfrm>
            <a:off x="3271872" y="6334165"/>
            <a:ext cx="3357586" cy="461665"/>
          </a:xfrm>
          <a:prstGeom prst="rect">
            <a:avLst/>
          </a:prstGeom>
          <a:noFill/>
          <a:ln w="9525">
            <a:noFill/>
            <a:miter lim="800000"/>
          </a:ln>
        </p:spPr>
        <p:txBody>
          <a:bodyPr wrap="square">
            <a:spAutoFit/>
          </a:bodyPr>
          <a:lstStyle/>
          <a:p>
            <a:pPr algn="ctr">
              <a:spcBef>
                <a:spcPct val="50000"/>
              </a:spcBef>
            </a:pPr>
            <a:r>
              <a:rPr lang="zh-CN" altLang="en-US" sz="24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林肯纪念堂</a:t>
            </a:r>
          </a:p>
        </p:txBody>
      </p:sp>
      <p:sp>
        <p:nvSpPr>
          <p:cNvPr id="33" name="圆角矩形 32"/>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35" name="图片 34" descr="1.JPG"/>
          <p:cNvPicPr>
            <a:picLocks noChangeAspect="1"/>
          </p:cNvPicPr>
          <p:nvPr/>
        </p:nvPicPr>
        <p:blipFill>
          <a:blip r:embed="rId8" cstate="print"/>
          <a:srcRect t="6349" r="1058"/>
          <a:stretch>
            <a:fillRect/>
          </a:stretch>
        </p:blipFill>
        <p:spPr>
          <a:xfrm>
            <a:off x="188874" y="957244"/>
            <a:ext cx="679266" cy="428628"/>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up)">
                                      <p:cBhvr>
                                        <p:cTn id="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 47" descr="48d0350dgw1esps2hjfrsj21kw1g0tsu.jpg"/>
          <p:cNvPicPr>
            <a:picLocks noChangeAspect="1"/>
          </p:cNvPicPr>
          <p:nvPr/>
        </p:nvPicPr>
        <p:blipFill>
          <a:blip r:embed="rId3"/>
          <a:srcRect l="7751" r="11014" b="8333"/>
          <a:stretch>
            <a:fillRect/>
          </a:stretch>
        </p:blipFill>
        <p:spPr>
          <a:xfrm>
            <a:off x="5260971" y="742930"/>
            <a:ext cx="6261104" cy="6457970"/>
          </a:xfrm>
          <a:prstGeom prst="rect">
            <a:avLst/>
          </a:prstGeom>
          <a:ln>
            <a:no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4" name="Rectangle 32"/>
          <p:cNvSpPr>
            <a:spLocks noChangeArrowheads="1"/>
          </p:cNvSpPr>
          <p:nvPr/>
        </p:nvSpPr>
        <p:spPr bwMode="auto">
          <a:xfrm>
            <a:off x="5761037" y="5172086"/>
            <a:ext cx="5357850" cy="1736646"/>
          </a:xfrm>
          <a:prstGeom prst="roundRect">
            <a:avLst/>
          </a:prstGeom>
          <a:solidFill>
            <a:schemeClr val="bg2"/>
          </a:solidFill>
          <a:ln w="38100">
            <a:solidFill>
              <a:schemeClr val="bg2">
                <a:lumMod val="25000"/>
              </a:schemeClr>
            </a:solidFill>
            <a:miter lim="800000"/>
          </a:ln>
        </p:spPr>
        <p:txBody>
          <a:bodyPr wrap="square" anchor="ctr">
            <a:spAutoFit/>
          </a:bodyPr>
          <a:lstStyle/>
          <a:p>
            <a:r>
              <a:rPr lang="en-US" altLang="zh-CN" sz="2400" b="1" dirty="0">
                <a:latin typeface="黑体" panose="02010609060101010101" pitchFamily="49" charset="-122"/>
                <a:ea typeface="黑体" panose="02010609060101010101" pitchFamily="49" charset="-122"/>
              </a:rPr>
              <a:t>    </a:t>
            </a:r>
            <a:r>
              <a:rPr lang="zh-CN" altLang="en-US" sz="2400" b="1" dirty="0" smtClean="0">
                <a:latin typeface="黑体" panose="02010609060101010101" pitchFamily="49" charset="-122"/>
                <a:ea typeface="黑体" panose="02010609060101010101" pitchFamily="49" charset="-122"/>
              </a:rPr>
              <a:t>他</a:t>
            </a:r>
            <a:r>
              <a:rPr lang="zh-CN" altLang="en-US" sz="2400" b="1" dirty="0">
                <a:latin typeface="黑体" panose="02010609060101010101" pitchFamily="49" charset="-122"/>
                <a:ea typeface="黑体" panose="02010609060101010101" pitchFamily="49" charset="-122"/>
              </a:rPr>
              <a:t>的地位相当于音乐中的</a:t>
            </a:r>
            <a:r>
              <a:rPr lang="zh-CN" altLang="en-US" sz="2400" b="1" dirty="0">
                <a:solidFill>
                  <a:srgbClr val="CC0000"/>
                </a:solidFill>
                <a:latin typeface="黑体" panose="02010609060101010101" pitchFamily="49" charset="-122"/>
                <a:ea typeface="黑体" panose="02010609060101010101" pitchFamily="49" charset="-122"/>
              </a:rPr>
              <a:t>贝多芬</a:t>
            </a:r>
            <a:r>
              <a:rPr lang="zh-CN" altLang="en-US" sz="2400" b="1" dirty="0">
                <a:latin typeface="黑体" panose="02010609060101010101" pitchFamily="49" charset="-122"/>
                <a:ea typeface="黑体" panose="02010609060101010101" pitchFamily="49" charset="-122"/>
              </a:rPr>
              <a:t>，诗歌中的</a:t>
            </a:r>
            <a:r>
              <a:rPr lang="zh-CN" altLang="en-US" sz="2400" b="1" dirty="0">
                <a:solidFill>
                  <a:srgbClr val="CC0000"/>
                </a:solidFill>
                <a:latin typeface="黑体" panose="02010609060101010101" pitchFamily="49" charset="-122"/>
                <a:ea typeface="黑体" panose="02010609060101010101" pitchFamily="49" charset="-122"/>
              </a:rPr>
              <a:t>但丁</a:t>
            </a:r>
            <a:r>
              <a:rPr lang="zh-CN" altLang="en-US" sz="2400" b="1" dirty="0">
                <a:latin typeface="黑体" panose="02010609060101010101" pitchFamily="49" charset="-122"/>
                <a:ea typeface="黑体" panose="02010609060101010101" pitchFamily="49" charset="-122"/>
              </a:rPr>
              <a:t>，绘画中的</a:t>
            </a:r>
            <a:r>
              <a:rPr lang="zh-CN" altLang="en-US" sz="2400" b="1" dirty="0">
                <a:solidFill>
                  <a:srgbClr val="CC0000"/>
                </a:solidFill>
                <a:latin typeface="黑体" panose="02010609060101010101" pitchFamily="49" charset="-122"/>
                <a:ea typeface="黑体" panose="02010609060101010101" pitchFamily="49" charset="-122"/>
              </a:rPr>
              <a:t>拉斐尔</a:t>
            </a:r>
            <a:r>
              <a:rPr lang="zh-CN" altLang="en-US" sz="2400" b="1" dirty="0">
                <a:latin typeface="黑体" panose="02010609060101010101" pitchFamily="49" charset="-122"/>
                <a:ea typeface="黑体" panose="02010609060101010101" pitchFamily="49" charset="-122"/>
              </a:rPr>
              <a:t>和人生哲学中的</a:t>
            </a:r>
            <a:r>
              <a:rPr lang="zh-CN" altLang="en-US" sz="2400" b="1" dirty="0" smtClean="0">
                <a:solidFill>
                  <a:srgbClr val="CC0000"/>
                </a:solidFill>
                <a:latin typeface="黑体" panose="02010609060101010101" pitchFamily="49" charset="-122"/>
                <a:ea typeface="黑体" panose="02010609060101010101" pitchFamily="49" charset="-122"/>
              </a:rPr>
              <a:t>耶稣</a:t>
            </a:r>
            <a:r>
              <a:rPr lang="en-US" altLang="zh-CN" sz="2400" b="1" dirty="0" smtClean="0">
                <a:latin typeface="黑体" panose="02010609060101010101" pitchFamily="49" charset="-122"/>
                <a:ea typeface="黑体" panose="02010609060101010101" pitchFamily="49" charset="-122"/>
              </a:rPr>
              <a:t> </a:t>
            </a:r>
          </a:p>
          <a:p>
            <a:r>
              <a:rPr lang="zh-CN" altLang="en-US" sz="2400" b="1" dirty="0" smtClean="0">
                <a:latin typeface="黑体" panose="02010609060101010101" pitchFamily="49" charset="-122"/>
                <a:ea typeface="黑体" panose="02010609060101010101" pitchFamily="49" charset="-122"/>
              </a:rPr>
              <a:t>　　　</a:t>
            </a:r>
            <a:r>
              <a:rPr lang="en-US" altLang="zh-CN" sz="2400" b="1" dirty="0" smtClean="0">
                <a:latin typeface="黑体" panose="02010609060101010101" pitchFamily="49" charset="-122"/>
                <a:ea typeface="黑体" panose="02010609060101010101" pitchFamily="49" charset="-122"/>
              </a:rPr>
              <a:t>——</a:t>
            </a:r>
            <a:r>
              <a:rPr lang="zh-CN" altLang="en-US" sz="2400" b="1" dirty="0" smtClean="0">
                <a:latin typeface="黑体" panose="02010609060101010101" pitchFamily="49" charset="-122"/>
                <a:ea typeface="黑体" panose="02010609060101010101" pitchFamily="49" charset="-122"/>
              </a:rPr>
              <a:t>列夫</a:t>
            </a:r>
            <a:r>
              <a:rPr lang="en-US" altLang="zh-CN" sz="2400" b="1" dirty="0" smtClean="0">
                <a:latin typeface="黑体" panose="02010609060101010101" pitchFamily="49" charset="-122"/>
                <a:ea typeface="黑体" panose="02010609060101010101" pitchFamily="49" charset="-122"/>
              </a:rPr>
              <a:t>·</a:t>
            </a:r>
            <a:r>
              <a:rPr lang="zh-CN" altLang="en-US" sz="2400" b="1" dirty="0" smtClean="0">
                <a:latin typeface="黑体" panose="02010609060101010101" pitchFamily="49" charset="-122"/>
                <a:ea typeface="黑体" panose="02010609060101010101" pitchFamily="49" charset="-122"/>
              </a:rPr>
              <a:t>托尔斯泰评价林肯 </a:t>
            </a:r>
            <a:endParaRPr lang="zh-CN" altLang="en-US" sz="2400" b="1" dirty="0">
              <a:latin typeface="黑体" panose="02010609060101010101" pitchFamily="49" charset="-122"/>
              <a:ea typeface="黑体" panose="02010609060101010101" pitchFamily="49" charset="-122"/>
            </a:endParaRPr>
          </a:p>
        </p:txBody>
      </p:sp>
      <p:sp>
        <p:nvSpPr>
          <p:cNvPr id="27" name="Rectangle 35"/>
          <p:cNvSpPr>
            <a:spLocks noChangeArrowheads="1"/>
          </p:cNvSpPr>
          <p:nvPr/>
        </p:nvSpPr>
        <p:spPr bwMode="auto">
          <a:xfrm>
            <a:off x="403187" y="2576881"/>
            <a:ext cx="4929222" cy="1569660"/>
          </a:xfrm>
          <a:prstGeom prst="rect">
            <a:avLst/>
          </a:prstGeom>
          <a:noFill/>
          <a:ln w="9525">
            <a:noFill/>
            <a:miter lim="800000"/>
          </a:ln>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美国</a:t>
            </a:r>
            <a:r>
              <a:rPr lang="zh-CN" altLang="en-US" sz="3200" dirty="0">
                <a:latin typeface="华文新魏" panose="02010800040101010101" pitchFamily="2" charset="-122"/>
                <a:ea typeface="华文新魏" panose="02010800040101010101" pitchFamily="2" charset="-122"/>
              </a:rPr>
              <a:t>历史上杰出的资产阶级政治家、军事家。美国历史上的著名总统。 </a:t>
            </a:r>
          </a:p>
        </p:txBody>
      </p:sp>
      <p:sp>
        <p:nvSpPr>
          <p:cNvPr id="28" name="Rectangle 36"/>
          <p:cNvSpPr>
            <a:spLocks noChangeArrowheads="1"/>
          </p:cNvSpPr>
          <p:nvPr/>
        </p:nvSpPr>
        <p:spPr bwMode="auto">
          <a:xfrm>
            <a:off x="474625" y="6003929"/>
            <a:ext cx="4572032" cy="954107"/>
          </a:xfrm>
          <a:prstGeom prst="rect">
            <a:avLst/>
          </a:prstGeom>
          <a:noFill/>
          <a:ln w="9525">
            <a:noFill/>
            <a:miter lim="800000"/>
          </a:ln>
        </p:spPr>
        <p:txBody>
          <a:bodyPr wrap="square">
            <a:spAutoFit/>
          </a:bodyPr>
          <a:lstStyle/>
          <a:p>
            <a:r>
              <a:rPr lang="zh-CN" altLang="en-US" sz="2800" dirty="0">
                <a:latin typeface="华文新魏" panose="02010800040101010101" pitchFamily="2" charset="-122"/>
                <a:ea typeface="华文新魏" panose="02010800040101010101" pitchFamily="2" charset="-122"/>
              </a:rPr>
              <a:t>领导美国南北战争北方胜利，维护国家统一。</a:t>
            </a:r>
            <a:endParaRPr lang="en-US" altLang="zh-CN" sz="2800" dirty="0">
              <a:latin typeface="华文新魏" panose="02010800040101010101" pitchFamily="2" charset="-122"/>
              <a:ea typeface="华文新魏" panose="02010800040101010101" pitchFamily="2" charset="-122"/>
            </a:endParaRPr>
          </a:p>
        </p:txBody>
      </p:sp>
      <p:sp>
        <p:nvSpPr>
          <p:cNvPr id="29" name="矩形 28"/>
          <p:cNvSpPr>
            <a:spLocks noChangeArrowheads="1"/>
          </p:cNvSpPr>
          <p:nvPr/>
        </p:nvSpPr>
        <p:spPr bwMode="auto">
          <a:xfrm>
            <a:off x="474626" y="4932359"/>
            <a:ext cx="4714907" cy="954107"/>
          </a:xfrm>
          <a:prstGeom prst="rect">
            <a:avLst/>
          </a:prstGeom>
          <a:noFill/>
          <a:ln w="9525">
            <a:noFill/>
            <a:miter lim="800000"/>
          </a:ln>
        </p:spPr>
        <p:txBody>
          <a:bodyPr wrap="square">
            <a:spAutoFit/>
          </a:bodyPr>
          <a:lstStyle/>
          <a:p>
            <a:r>
              <a:rPr lang="zh-CN" altLang="en-US" sz="2800" dirty="0">
                <a:latin typeface="华文新魏" panose="02010800040101010101" pitchFamily="2" charset="-122"/>
                <a:ea typeface="华文新魏" panose="02010800040101010101" pitchFamily="2" charset="-122"/>
              </a:rPr>
              <a:t>颁布</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解放黑人奴隶宣言</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解放黑人奴隶。</a:t>
            </a:r>
          </a:p>
        </p:txBody>
      </p:sp>
      <p:sp>
        <p:nvSpPr>
          <p:cNvPr id="35" name="圆角矩形 34"/>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Box 35"/>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37" name="图片 36" descr="1.JPG"/>
          <p:cNvPicPr>
            <a:picLocks noChangeAspect="1"/>
          </p:cNvPicPr>
          <p:nvPr/>
        </p:nvPicPr>
        <p:blipFill>
          <a:blip r:embed="rId7" cstate="print"/>
          <a:srcRect t="6349" r="1058"/>
          <a:stretch>
            <a:fillRect/>
          </a:stretch>
        </p:blipFill>
        <p:spPr>
          <a:xfrm>
            <a:off x="188874" y="957244"/>
            <a:ext cx="679266" cy="428628"/>
          </a:xfrm>
          <a:prstGeom prst="rect">
            <a:avLst/>
          </a:prstGeom>
        </p:spPr>
      </p:pic>
      <p:sp>
        <p:nvSpPr>
          <p:cNvPr id="38" name="Freeform 1066"/>
          <p:cNvSpPr>
            <a:spLocks noEditPoints="1"/>
          </p:cNvSpPr>
          <p:nvPr/>
        </p:nvSpPr>
        <p:spPr bwMode="auto">
          <a:xfrm flipH="1" flipV="1">
            <a:off x="500547" y="1860525"/>
            <a:ext cx="1760028" cy="666772"/>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文本框 65"/>
          <p:cNvSpPr txBox="1"/>
          <p:nvPr/>
        </p:nvSpPr>
        <p:spPr>
          <a:xfrm>
            <a:off x="546063" y="1916268"/>
            <a:ext cx="1467068" cy="477054"/>
          </a:xfrm>
          <a:prstGeom prst="rect">
            <a:avLst/>
          </a:prstGeom>
          <a:noFill/>
        </p:spPr>
        <p:txBody>
          <a:bodyPr wrap="none" rtlCol="0">
            <a:spAutoFit/>
          </a:bodyPr>
          <a:lstStyle/>
          <a:p>
            <a:pPr lvl="0"/>
            <a:r>
              <a:rPr lang="zh-CN" altLang="en-US" sz="2500" b="1" dirty="0" smtClean="0">
                <a:solidFill>
                  <a:schemeClr val="bg1"/>
                </a:solidFill>
                <a:latin typeface="微软雅黑" panose="020B0503020204020204" pitchFamily="34" charset="-122"/>
                <a:ea typeface="微软雅黑" panose="020B0503020204020204" pitchFamily="34" charset="-122"/>
              </a:rPr>
              <a:t>评价林肯</a:t>
            </a:r>
            <a:endParaRPr lang="zh-CN" altLang="en-US" sz="2500" b="1" dirty="0">
              <a:solidFill>
                <a:schemeClr val="bg1"/>
              </a:solidFill>
              <a:latin typeface="微软雅黑" panose="020B0503020204020204" pitchFamily="34" charset="-122"/>
              <a:ea typeface="微软雅黑" panose="020B0503020204020204" pitchFamily="34" charset="-122"/>
            </a:endParaRPr>
          </a:p>
        </p:txBody>
      </p:sp>
      <p:sp>
        <p:nvSpPr>
          <p:cNvPr id="40" name="Freeform 1066"/>
          <p:cNvSpPr>
            <a:spLocks noEditPoints="1"/>
          </p:cNvSpPr>
          <p:nvPr/>
        </p:nvSpPr>
        <p:spPr bwMode="auto">
          <a:xfrm flipH="1" flipV="1">
            <a:off x="500547" y="4233674"/>
            <a:ext cx="1760028" cy="666772"/>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文本框 65"/>
          <p:cNvSpPr txBox="1"/>
          <p:nvPr/>
        </p:nvSpPr>
        <p:spPr>
          <a:xfrm>
            <a:off x="546063" y="4289417"/>
            <a:ext cx="1467068" cy="477054"/>
          </a:xfrm>
          <a:prstGeom prst="rect">
            <a:avLst/>
          </a:prstGeom>
          <a:noFill/>
        </p:spPr>
        <p:txBody>
          <a:bodyPr wrap="none" rtlCol="0">
            <a:spAutoFit/>
          </a:bodyPr>
          <a:lstStyle/>
          <a:p>
            <a:pPr lvl="0"/>
            <a:r>
              <a:rPr lang="zh-CN" altLang="en-US" sz="2500" b="1" dirty="0" smtClean="0">
                <a:solidFill>
                  <a:schemeClr val="bg1"/>
                </a:solidFill>
                <a:latin typeface="微软雅黑" panose="020B0503020204020204" pitchFamily="34" charset="-122"/>
                <a:ea typeface="微软雅黑" panose="020B0503020204020204" pitchFamily="34" charset="-122"/>
              </a:rPr>
              <a:t>林肯贡献</a:t>
            </a:r>
            <a:endParaRPr lang="zh-CN" altLang="en-US" sz="25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dissolve">
                                      <p:cBhvr>
                                        <p:cTn id="7" dur="500"/>
                                        <p:tgtEl>
                                          <p:spTgt spid="3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dissolve">
                                      <p:cBhvr>
                                        <p:cTn id="10" dur="500"/>
                                        <p:tgtEl>
                                          <p:spTgt spid="39"/>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dissolve">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dissolve">
                                      <p:cBhvr>
                                        <p:cTn id="20" dur="500"/>
                                        <p:tgtEl>
                                          <p:spTgt spid="40"/>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dissolve">
                                      <p:cBhvr>
                                        <p:cTn id="23" dur="500"/>
                                        <p:tgtEl>
                                          <p:spTgt spid="45"/>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dissolve">
                                      <p:cBhvr>
                                        <p:cTn id="28" dur="500"/>
                                        <p:tgtEl>
                                          <p:spTgt spid="29"/>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dissolve">
                                      <p:cBhvr>
                                        <p:cTn id="33" dur="500"/>
                                        <p:tgtEl>
                                          <p:spTgt spid="28"/>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dissolve">
                                      <p:cBhvr>
                                        <p:cTn id="3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7" grpId="0"/>
      <p:bldP spid="28" grpId="0"/>
      <p:bldP spid="29" grpId="0"/>
      <p:bldP spid="38" grpId="0" animBg="1"/>
      <p:bldP spid="39" grpId="0"/>
      <p:bldP spid="40" grpId="0" animBg="1"/>
      <p:bldP spid="4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188873" y="1814500"/>
            <a:ext cx="5929354" cy="5214974"/>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7" name="Picture 15" descr="15602c2ad60b4bc098250aa4"/>
          <p:cNvPicPr>
            <a:picLocks noChangeAspect="1" noChangeArrowheads="1"/>
          </p:cNvPicPr>
          <p:nvPr/>
        </p:nvPicPr>
        <p:blipFill>
          <a:blip r:embed="rId7"/>
          <a:srcRect/>
          <a:stretch>
            <a:fillRect/>
          </a:stretch>
        </p:blipFill>
        <p:spPr bwMode="auto">
          <a:xfrm>
            <a:off x="331618" y="2564624"/>
            <a:ext cx="5643733" cy="4233770"/>
          </a:xfrm>
          <a:prstGeom prst="roundRect">
            <a:avLst>
              <a:gd name="adj" fmla="val 7852"/>
            </a:avLst>
          </a:prstGeom>
          <a:ln>
            <a:noFill/>
          </a:ln>
          <a:effectLst>
            <a:outerShdw blurRad="292100" dist="139700" dir="2700000" algn="tl" rotWithShape="0">
              <a:srgbClr val="333333">
                <a:alpha val="65000"/>
              </a:srgbClr>
            </a:outerShdw>
          </a:effectLst>
        </p:spPr>
      </p:pic>
      <p:sp>
        <p:nvSpPr>
          <p:cNvPr id="28" name="Rectangle 16"/>
          <p:cNvSpPr>
            <a:spLocks noChangeArrowheads="1"/>
          </p:cNvSpPr>
          <p:nvPr/>
        </p:nvSpPr>
        <p:spPr bwMode="auto">
          <a:xfrm>
            <a:off x="403187" y="6315094"/>
            <a:ext cx="3147015" cy="415498"/>
          </a:xfrm>
          <a:prstGeom prst="rect">
            <a:avLst/>
          </a:prstGeom>
          <a:noFill/>
          <a:ln w="9525">
            <a:noFill/>
            <a:miter lim="800000"/>
          </a:ln>
        </p:spPr>
        <p:txBody>
          <a:bodyPr wrap="none" anchor="ctr">
            <a:spAutoFit/>
          </a:bodyPr>
          <a:lstStyle/>
          <a:p>
            <a:r>
              <a:rPr lang="zh-CN" altLang="en-US"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拉什莫尔山国家</a:t>
            </a:r>
            <a:r>
              <a:rPr lang="zh-CN" altLang="en-US"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纪念公园</a:t>
            </a:r>
            <a:endParaRPr lang="zh-CN" altLang="en-US"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圆角矩形 24"/>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30" name="图片 29" descr="1.JPG"/>
          <p:cNvPicPr>
            <a:picLocks noChangeAspect="1"/>
          </p:cNvPicPr>
          <p:nvPr/>
        </p:nvPicPr>
        <p:blipFill>
          <a:blip r:embed="rId8" cstate="print"/>
          <a:srcRect t="6349" r="1058"/>
          <a:stretch>
            <a:fillRect/>
          </a:stretch>
        </p:blipFill>
        <p:spPr>
          <a:xfrm>
            <a:off x="188874" y="957244"/>
            <a:ext cx="679266" cy="428628"/>
          </a:xfrm>
          <a:prstGeom prst="rect">
            <a:avLst/>
          </a:prstGeom>
        </p:spPr>
      </p:pic>
      <p:pic>
        <p:nvPicPr>
          <p:cNvPr id="38" name="图片 37"/>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6403979" y="1814500"/>
            <a:ext cx="4929222" cy="5214974"/>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39" name="图片 38" descr="t017cbce97ceb2119fb.jpg"/>
          <p:cNvPicPr>
            <a:picLocks noChangeAspect="1"/>
          </p:cNvPicPr>
          <p:nvPr/>
        </p:nvPicPr>
        <p:blipFill>
          <a:blip r:embed="rId9">
            <a:clrChange>
              <a:clrFrom>
                <a:srgbClr val="FEFEFE"/>
              </a:clrFrom>
              <a:clrTo>
                <a:srgbClr val="FEFEFE">
                  <a:alpha val="0"/>
                </a:srgbClr>
              </a:clrTo>
            </a:clrChange>
          </a:blip>
          <a:srcRect t="3660" r="50589" b="4838"/>
          <a:stretch>
            <a:fillRect/>
          </a:stretch>
        </p:blipFill>
        <p:spPr>
          <a:xfrm>
            <a:off x="6403979" y="4529144"/>
            <a:ext cx="2546051" cy="2357454"/>
          </a:xfrm>
          <a:prstGeom prst="ellipse">
            <a:avLst/>
          </a:prstGeom>
        </p:spPr>
      </p:pic>
      <p:pic>
        <p:nvPicPr>
          <p:cNvPr id="40" name="图片 39" descr="mp27063253_1439370805547_4.jpeg"/>
          <p:cNvPicPr>
            <a:picLocks noChangeAspect="1"/>
          </p:cNvPicPr>
          <p:nvPr/>
        </p:nvPicPr>
        <p:blipFill>
          <a:blip r:embed="rId10"/>
          <a:stretch>
            <a:fillRect/>
          </a:stretch>
        </p:blipFill>
        <p:spPr>
          <a:xfrm>
            <a:off x="6475417" y="2528880"/>
            <a:ext cx="4689468" cy="1969577"/>
          </a:xfrm>
          <a:prstGeom prst="rect">
            <a:avLst/>
          </a:prstGeom>
          <a:ln>
            <a:noFill/>
          </a:ln>
          <a:effectLst>
            <a:outerShdw blurRad="292100" dist="139700" dir="2700000" algn="tl" rotWithShape="0">
              <a:srgbClr val="333333">
                <a:alpha val="65000"/>
              </a:srgbClr>
            </a:outerShdw>
          </a:effectLst>
        </p:spPr>
      </p:pic>
      <p:pic>
        <p:nvPicPr>
          <p:cNvPr id="45" name="图片 44" descr="t017cbce97ceb2119fb.jpg"/>
          <p:cNvPicPr>
            <a:picLocks noChangeAspect="1"/>
          </p:cNvPicPr>
          <p:nvPr/>
        </p:nvPicPr>
        <p:blipFill>
          <a:blip r:embed="rId9">
            <a:clrChange>
              <a:clrFrom>
                <a:srgbClr val="FEFEFE"/>
              </a:clrFrom>
              <a:clrTo>
                <a:srgbClr val="FEFEFE">
                  <a:alpha val="0"/>
                </a:srgbClr>
              </a:clrTo>
            </a:clrChange>
          </a:blip>
          <a:srcRect l="49411" t="3660" b="4838"/>
          <a:stretch>
            <a:fillRect/>
          </a:stretch>
        </p:blipFill>
        <p:spPr>
          <a:xfrm>
            <a:off x="8761433" y="4529144"/>
            <a:ext cx="2527774" cy="2286016"/>
          </a:xfrm>
          <a:prstGeom prst="ellipse">
            <a:avLst/>
          </a:prstGeom>
        </p:spPr>
      </p:pic>
      <p:grpSp>
        <p:nvGrpSpPr>
          <p:cNvPr id="48" name="组合 67"/>
          <p:cNvGrpSpPr/>
          <p:nvPr/>
        </p:nvGrpSpPr>
        <p:grpSpPr>
          <a:xfrm>
            <a:off x="7051128" y="1863300"/>
            <a:ext cx="620625" cy="594142"/>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1" name="TextBox 51"/>
          <p:cNvSpPr txBox="1"/>
          <p:nvPr/>
        </p:nvSpPr>
        <p:spPr>
          <a:xfrm>
            <a:off x="7080007"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2" name="组合 67"/>
          <p:cNvGrpSpPr/>
          <p:nvPr/>
        </p:nvGrpSpPr>
        <p:grpSpPr>
          <a:xfrm>
            <a:off x="7678304" y="1863300"/>
            <a:ext cx="620625" cy="59414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5" name="TextBox 51"/>
          <p:cNvSpPr txBox="1"/>
          <p:nvPr/>
        </p:nvSpPr>
        <p:spPr>
          <a:xfrm>
            <a:off x="7718742"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元</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6" name="组合 67"/>
          <p:cNvGrpSpPr/>
          <p:nvPr/>
        </p:nvGrpSpPr>
        <p:grpSpPr>
          <a:xfrm>
            <a:off x="8332805" y="1863300"/>
            <a:ext cx="620625" cy="594142"/>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8" name="椭圆 5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9" name="TextBox 51"/>
          <p:cNvSpPr txBox="1"/>
          <p:nvPr/>
        </p:nvSpPr>
        <p:spPr>
          <a:xfrm>
            <a:off x="8361684"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上</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0" name="组合 67"/>
          <p:cNvGrpSpPr/>
          <p:nvPr/>
        </p:nvGrpSpPr>
        <p:grpSpPr>
          <a:xfrm>
            <a:off x="8979954" y="1863300"/>
            <a:ext cx="620625" cy="594142"/>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3" name="TextBox 51"/>
          <p:cNvSpPr txBox="1"/>
          <p:nvPr/>
        </p:nvSpPr>
        <p:spPr>
          <a:xfrm>
            <a:off x="9008833"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的</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4" name="组合 67"/>
          <p:cNvGrpSpPr/>
          <p:nvPr/>
        </p:nvGrpSpPr>
        <p:grpSpPr>
          <a:xfrm>
            <a:off x="10201752" y="1863300"/>
            <a:ext cx="620625" cy="594142"/>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7" name="TextBox 51"/>
          <p:cNvSpPr txBox="1"/>
          <p:nvPr/>
        </p:nvSpPr>
        <p:spPr>
          <a:xfrm>
            <a:off x="10230631"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8" name="组合 67"/>
          <p:cNvGrpSpPr/>
          <p:nvPr/>
        </p:nvGrpSpPr>
        <p:grpSpPr>
          <a:xfrm>
            <a:off x="9570369" y="1863300"/>
            <a:ext cx="620625" cy="594142"/>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0" name="椭圆 6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1" name="TextBox 51"/>
          <p:cNvSpPr txBox="1"/>
          <p:nvPr/>
        </p:nvSpPr>
        <p:spPr>
          <a:xfrm>
            <a:off x="9610807"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2" name="组合 67"/>
          <p:cNvGrpSpPr/>
          <p:nvPr/>
        </p:nvGrpSpPr>
        <p:grpSpPr>
          <a:xfrm>
            <a:off x="2117699" y="1934738"/>
            <a:ext cx="620625" cy="594142"/>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5" name="TextBox 51"/>
          <p:cNvSpPr txBox="1"/>
          <p:nvPr/>
        </p:nvSpPr>
        <p:spPr>
          <a:xfrm>
            <a:off x="2146578" y="197530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6" name="组合 67"/>
          <p:cNvGrpSpPr/>
          <p:nvPr/>
        </p:nvGrpSpPr>
        <p:grpSpPr>
          <a:xfrm>
            <a:off x="2903517" y="1934738"/>
            <a:ext cx="620625" cy="594142"/>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9" name="椭圆 7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80" name="TextBox 51"/>
          <p:cNvSpPr txBox="1"/>
          <p:nvPr/>
        </p:nvSpPr>
        <p:spPr>
          <a:xfrm>
            <a:off x="2943955" y="197530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82" name="组合 67"/>
          <p:cNvGrpSpPr/>
          <p:nvPr/>
        </p:nvGrpSpPr>
        <p:grpSpPr>
          <a:xfrm>
            <a:off x="3700894" y="1934738"/>
            <a:ext cx="620625" cy="594142"/>
            <a:chOff x="304800" y="673100"/>
            <a:chExt cx="4000500" cy="4000500"/>
          </a:xfrm>
          <a:effectLst>
            <a:outerShdw blurRad="444500" dist="254000" dir="8100000" algn="tr" rotWithShape="0">
              <a:prstClr val="black">
                <a:alpha val="50000"/>
              </a:prstClr>
            </a:outerShdw>
          </a:effectLst>
        </p:grpSpPr>
        <p:sp>
          <p:nvSpPr>
            <p:cNvPr id="83" name="同心圆 8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87" name="椭圆 8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88" name="TextBox 51"/>
          <p:cNvSpPr txBox="1"/>
          <p:nvPr/>
        </p:nvSpPr>
        <p:spPr>
          <a:xfrm>
            <a:off x="3729773" y="197530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山</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dissolve">
                                      <p:cBhvr>
                                        <p:cTn id="7" dur="500"/>
                                        <p:tgtEl>
                                          <p:spTgt spid="31"/>
                                        </p:tgtEl>
                                      </p:cBhvr>
                                    </p:animEffect>
                                  </p:childTnLst>
                                </p:cTn>
                              </p:par>
                              <p:par>
                                <p:cTn id="8" presetID="9"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dissolve">
                                      <p:cBhvr>
                                        <p:cTn id="13" dur="500"/>
                                        <p:tgtEl>
                                          <p:spTgt spid="28"/>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dissolve">
                                      <p:cBhvr>
                                        <p:cTn id="18" dur="500"/>
                                        <p:tgtEl>
                                          <p:spTgt spid="38"/>
                                        </p:tgtEl>
                                      </p:cBhvr>
                                    </p:animEffect>
                                  </p:childTnLst>
                                </p:cTn>
                              </p:par>
                              <p:par>
                                <p:cTn id="19" presetID="9"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dissolve">
                                      <p:cBhvr>
                                        <p:cTn id="21" dur="500"/>
                                        <p:tgtEl>
                                          <p:spTgt spid="39"/>
                                        </p:tgtEl>
                                      </p:cBhvr>
                                    </p:animEffect>
                                  </p:childTnLst>
                                </p:cTn>
                              </p:par>
                              <p:par>
                                <p:cTn id="22" presetID="9" presetClass="entr" presetSubtype="0" fill="hold"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dissolve">
                                      <p:cBhvr>
                                        <p:cTn id="24" dur="500"/>
                                        <p:tgtEl>
                                          <p:spTgt spid="40"/>
                                        </p:tgtEl>
                                      </p:cBhvr>
                                    </p:animEffect>
                                  </p:childTnLst>
                                </p:cTn>
                              </p:par>
                              <p:par>
                                <p:cTn id="25" presetID="9" presetClass="entr" presetSubtype="0" fill="hold" nodeType="with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dissolve">
                                      <p:cBhvr>
                                        <p:cTn id="27" dur="500"/>
                                        <p:tgtEl>
                                          <p:spTgt spid="45"/>
                                        </p:tgtEl>
                                      </p:cBhvr>
                                    </p:animEffect>
                                  </p:childTnLst>
                                </p:cTn>
                              </p:par>
                              <p:par>
                                <p:cTn id="28" presetID="9" presetClass="entr" presetSubtype="0" fill="hold" nodeType="withEffect">
                                  <p:stCondLst>
                                    <p:cond delay="0"/>
                                  </p:stCondLst>
                                  <p:childTnLst>
                                    <p:set>
                                      <p:cBhvr>
                                        <p:cTn id="29" dur="1" fill="hold">
                                          <p:stCondLst>
                                            <p:cond delay="0"/>
                                          </p:stCondLst>
                                        </p:cTn>
                                        <p:tgtEl>
                                          <p:spTgt spid="48"/>
                                        </p:tgtEl>
                                        <p:attrNameLst>
                                          <p:attrName>style.visibility</p:attrName>
                                        </p:attrNameLst>
                                      </p:cBhvr>
                                      <p:to>
                                        <p:strVal val="visible"/>
                                      </p:to>
                                    </p:set>
                                    <p:animEffect transition="in" filter="dissolve">
                                      <p:cBhvr>
                                        <p:cTn id="30" dur="500"/>
                                        <p:tgtEl>
                                          <p:spTgt spid="48"/>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dissolve">
                                      <p:cBhvr>
                                        <p:cTn id="33" dur="500"/>
                                        <p:tgtEl>
                                          <p:spTgt spid="51"/>
                                        </p:tgtEl>
                                      </p:cBhvr>
                                    </p:animEffect>
                                  </p:childTnLst>
                                </p:cTn>
                              </p:par>
                              <p:par>
                                <p:cTn id="34" presetID="9" presetClass="entr" presetSubtype="0" fill="hold"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dissolve">
                                      <p:cBhvr>
                                        <p:cTn id="36" dur="500"/>
                                        <p:tgtEl>
                                          <p:spTgt spid="52"/>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dissolve">
                                      <p:cBhvr>
                                        <p:cTn id="39" dur="500"/>
                                        <p:tgtEl>
                                          <p:spTgt spid="55"/>
                                        </p:tgtEl>
                                      </p:cBhvr>
                                    </p:animEffect>
                                  </p:childTnLst>
                                </p:cTn>
                              </p:par>
                              <p:par>
                                <p:cTn id="40" presetID="9" presetClass="entr" presetSubtype="0" fill="hold"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dissolve">
                                      <p:cBhvr>
                                        <p:cTn id="42" dur="500"/>
                                        <p:tgtEl>
                                          <p:spTgt spid="56"/>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59"/>
                                        </p:tgtEl>
                                        <p:attrNameLst>
                                          <p:attrName>style.visibility</p:attrName>
                                        </p:attrNameLst>
                                      </p:cBhvr>
                                      <p:to>
                                        <p:strVal val="visible"/>
                                      </p:to>
                                    </p:set>
                                    <p:animEffect transition="in" filter="dissolve">
                                      <p:cBhvr>
                                        <p:cTn id="45" dur="500"/>
                                        <p:tgtEl>
                                          <p:spTgt spid="59"/>
                                        </p:tgtEl>
                                      </p:cBhvr>
                                    </p:animEffect>
                                  </p:childTnLst>
                                </p:cTn>
                              </p:par>
                              <p:par>
                                <p:cTn id="46" presetID="9" presetClass="entr" presetSubtype="0"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dissolve">
                                      <p:cBhvr>
                                        <p:cTn id="48" dur="500"/>
                                        <p:tgtEl>
                                          <p:spTgt spid="60"/>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dissolve">
                                      <p:cBhvr>
                                        <p:cTn id="51" dur="500"/>
                                        <p:tgtEl>
                                          <p:spTgt spid="63"/>
                                        </p:tgtEl>
                                      </p:cBhvr>
                                    </p:animEffect>
                                  </p:childTnLst>
                                </p:cTn>
                              </p:par>
                              <p:par>
                                <p:cTn id="52" presetID="9" presetClass="entr" presetSubtype="0" fill="hold" nodeType="withEffect">
                                  <p:stCondLst>
                                    <p:cond delay="0"/>
                                  </p:stCondLst>
                                  <p:childTnLst>
                                    <p:set>
                                      <p:cBhvr>
                                        <p:cTn id="53" dur="1" fill="hold">
                                          <p:stCondLst>
                                            <p:cond delay="0"/>
                                          </p:stCondLst>
                                        </p:cTn>
                                        <p:tgtEl>
                                          <p:spTgt spid="64"/>
                                        </p:tgtEl>
                                        <p:attrNameLst>
                                          <p:attrName>style.visibility</p:attrName>
                                        </p:attrNameLst>
                                      </p:cBhvr>
                                      <p:to>
                                        <p:strVal val="visible"/>
                                      </p:to>
                                    </p:set>
                                    <p:animEffect transition="in" filter="dissolve">
                                      <p:cBhvr>
                                        <p:cTn id="54" dur="500"/>
                                        <p:tgtEl>
                                          <p:spTgt spid="64"/>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dissolve">
                                      <p:cBhvr>
                                        <p:cTn id="57" dur="500"/>
                                        <p:tgtEl>
                                          <p:spTgt spid="67"/>
                                        </p:tgtEl>
                                      </p:cBhvr>
                                    </p:animEffect>
                                  </p:childTnLst>
                                </p:cTn>
                              </p:par>
                              <p:par>
                                <p:cTn id="58" presetID="9" presetClass="entr" presetSubtype="0" fill="hold" nodeType="with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dissolve">
                                      <p:cBhvr>
                                        <p:cTn id="60" dur="500"/>
                                        <p:tgtEl>
                                          <p:spTgt spid="68"/>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71"/>
                                        </p:tgtEl>
                                        <p:attrNameLst>
                                          <p:attrName>style.visibility</p:attrName>
                                        </p:attrNameLst>
                                      </p:cBhvr>
                                      <p:to>
                                        <p:strVal val="visible"/>
                                      </p:to>
                                    </p:set>
                                    <p:animEffect transition="in" filter="dissolve">
                                      <p:cBhvr>
                                        <p:cTn id="63" dur="500"/>
                                        <p:tgtEl>
                                          <p:spTgt spid="71"/>
                                        </p:tgtEl>
                                      </p:cBhvr>
                                    </p:animEffect>
                                  </p:childTnLst>
                                </p:cTn>
                              </p:par>
                              <p:par>
                                <p:cTn id="64" presetID="9"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dissolve">
                                      <p:cBhvr>
                                        <p:cTn id="66" dur="500"/>
                                        <p:tgtEl>
                                          <p:spTgt spid="7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dissolve">
                                      <p:cBhvr>
                                        <p:cTn id="69" dur="500"/>
                                        <p:tgtEl>
                                          <p:spTgt spid="75"/>
                                        </p:tgtEl>
                                      </p:cBhvr>
                                    </p:animEffect>
                                  </p:childTnLst>
                                </p:cTn>
                              </p:par>
                              <p:par>
                                <p:cTn id="70" presetID="9" presetClass="entr" presetSubtype="0" fill="hold" nodeType="withEffect">
                                  <p:stCondLst>
                                    <p:cond delay="0"/>
                                  </p:stCondLst>
                                  <p:childTnLst>
                                    <p:set>
                                      <p:cBhvr>
                                        <p:cTn id="71" dur="1" fill="hold">
                                          <p:stCondLst>
                                            <p:cond delay="0"/>
                                          </p:stCondLst>
                                        </p:cTn>
                                        <p:tgtEl>
                                          <p:spTgt spid="76"/>
                                        </p:tgtEl>
                                        <p:attrNameLst>
                                          <p:attrName>style.visibility</p:attrName>
                                        </p:attrNameLst>
                                      </p:cBhvr>
                                      <p:to>
                                        <p:strVal val="visible"/>
                                      </p:to>
                                    </p:set>
                                    <p:animEffect transition="in" filter="dissolve">
                                      <p:cBhvr>
                                        <p:cTn id="72" dur="500"/>
                                        <p:tgtEl>
                                          <p:spTgt spid="76"/>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dissolve">
                                      <p:cBhvr>
                                        <p:cTn id="75" dur="500"/>
                                        <p:tgtEl>
                                          <p:spTgt spid="80"/>
                                        </p:tgtEl>
                                      </p:cBhvr>
                                    </p:animEffect>
                                  </p:childTnLst>
                                </p:cTn>
                              </p:par>
                              <p:par>
                                <p:cTn id="76" presetID="9" presetClass="entr" presetSubtype="0" fill="hold" nodeType="withEffect">
                                  <p:stCondLst>
                                    <p:cond delay="0"/>
                                  </p:stCondLst>
                                  <p:childTnLst>
                                    <p:set>
                                      <p:cBhvr>
                                        <p:cTn id="77" dur="1" fill="hold">
                                          <p:stCondLst>
                                            <p:cond delay="0"/>
                                          </p:stCondLst>
                                        </p:cTn>
                                        <p:tgtEl>
                                          <p:spTgt spid="82"/>
                                        </p:tgtEl>
                                        <p:attrNameLst>
                                          <p:attrName>style.visibility</p:attrName>
                                        </p:attrNameLst>
                                      </p:cBhvr>
                                      <p:to>
                                        <p:strVal val="visible"/>
                                      </p:to>
                                    </p:set>
                                    <p:animEffect transition="in" filter="dissolve">
                                      <p:cBhvr>
                                        <p:cTn id="78" dur="500"/>
                                        <p:tgtEl>
                                          <p:spTgt spid="82"/>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88"/>
                                        </p:tgtEl>
                                        <p:attrNameLst>
                                          <p:attrName>style.visibility</p:attrName>
                                        </p:attrNameLst>
                                      </p:cBhvr>
                                      <p:to>
                                        <p:strVal val="visible"/>
                                      </p:to>
                                    </p:set>
                                    <p:animEffect transition="in" filter="dissolve">
                                      <p:cBhvr>
                                        <p:cTn id="81"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51" grpId="0"/>
      <p:bldP spid="55" grpId="0"/>
      <p:bldP spid="59" grpId="0"/>
      <p:bldP spid="63" grpId="0"/>
      <p:bldP spid="67" grpId="0"/>
      <p:bldP spid="71" grpId="0"/>
      <p:bldP spid="75" grpId="0"/>
      <p:bldP spid="80" grpId="0"/>
      <p:bldP spid="8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圆角矩形 24"/>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30" name="图片 29" descr="1.JPG"/>
          <p:cNvPicPr>
            <a:picLocks noChangeAspect="1"/>
          </p:cNvPicPr>
          <p:nvPr/>
        </p:nvPicPr>
        <p:blipFill>
          <a:blip r:embed="rId6" cstate="print"/>
          <a:srcRect t="6349" r="1058"/>
          <a:stretch>
            <a:fillRect/>
          </a:stretch>
        </p:blipFill>
        <p:spPr>
          <a:xfrm>
            <a:off x="188874" y="957244"/>
            <a:ext cx="679266" cy="428628"/>
          </a:xfrm>
          <a:prstGeom prst="rect">
            <a:avLst/>
          </a:prstGeom>
        </p:spPr>
      </p:pic>
      <p:pic>
        <p:nvPicPr>
          <p:cNvPr id="38" name="图片 37"/>
          <p:cNvPicPr>
            <a:picLocks noChangeAspect="1"/>
          </p:cNvPicPr>
          <p:nvPr/>
        </p:nvPicPr>
        <p:blipFill rotWithShape="1">
          <a:blip r:embed="rId7" cstate="print">
            <a:extLst>
              <a:ext uri="{28A0092B-C50C-407E-A947-70E740481C1C}">
                <a14:useLocalDpi xmlns:a14="http://schemas.microsoft.com/office/drawing/2010/main" xmlns="" val="0"/>
              </a:ext>
            </a:extLst>
          </a:blip>
          <a:srcRect l="24814" r="13974" b="25049"/>
          <a:stretch>
            <a:fillRect/>
          </a:stretch>
        </p:blipFill>
        <p:spPr>
          <a:xfrm>
            <a:off x="546063" y="1814500"/>
            <a:ext cx="10547384" cy="5000660"/>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39" name="图片 38" descr="D34536FF4CF2DE9A963520195EB0AE12 (1).jpeg"/>
          <p:cNvPicPr>
            <a:picLocks noChangeAspect="1"/>
          </p:cNvPicPr>
          <p:nvPr/>
        </p:nvPicPr>
        <p:blipFill>
          <a:blip r:embed="rId8">
            <a:clrChange>
              <a:clrFrom>
                <a:srgbClr val="FEFEFE"/>
              </a:clrFrom>
              <a:clrTo>
                <a:srgbClr val="FEFEFE">
                  <a:alpha val="0"/>
                </a:srgbClr>
              </a:clrTo>
            </a:clrChange>
          </a:blip>
          <a:stretch>
            <a:fillRect/>
          </a:stretch>
        </p:blipFill>
        <p:spPr>
          <a:xfrm>
            <a:off x="5403847" y="1957376"/>
            <a:ext cx="5575500" cy="4776345"/>
          </a:xfrm>
          <a:prstGeom prst="rect">
            <a:avLst/>
          </a:prstGeom>
        </p:spPr>
      </p:pic>
      <p:sp>
        <p:nvSpPr>
          <p:cNvPr id="40" name="矩形 39"/>
          <p:cNvSpPr/>
          <p:nvPr/>
        </p:nvSpPr>
        <p:spPr>
          <a:xfrm>
            <a:off x="903253" y="2100252"/>
            <a:ext cx="4071966" cy="954107"/>
          </a:xfrm>
          <a:prstGeom prst="rect">
            <a:avLst/>
          </a:prstGeom>
        </p:spPr>
        <p:txBody>
          <a:bodyPr wrap="square">
            <a:spAutoFit/>
          </a:bodyPr>
          <a:lstStyle/>
          <a:p>
            <a:r>
              <a:rPr lang="zh-CN" altLang="en-US" sz="2800" dirty="0" smtClean="0">
                <a:latin typeface="华文隶书" panose="02010800040101010101" pitchFamily="2" charset="-122"/>
                <a:ea typeface="华文隶书" panose="02010800040101010101" pitchFamily="2" charset="-122"/>
              </a:rPr>
              <a:t>美国政治学会</a:t>
            </a:r>
            <a:r>
              <a:rPr lang="en-US" altLang="zh-CN" sz="2800" dirty="0" smtClean="0">
                <a:latin typeface="华文隶书" panose="02010800040101010101" pitchFamily="2" charset="-122"/>
                <a:ea typeface="华文隶书" panose="02010800040101010101" pitchFamily="2" charset="-122"/>
              </a:rPr>
              <a:t>《2018</a:t>
            </a:r>
            <a:r>
              <a:rPr lang="zh-CN" altLang="en-US" sz="2800" dirty="0" smtClean="0">
                <a:latin typeface="华文隶书" panose="02010800040101010101" pitchFamily="2" charset="-122"/>
                <a:ea typeface="华文隶书" panose="02010800040101010101" pitchFamily="2" charset="-122"/>
              </a:rPr>
              <a:t>年历任美国总统评比结果</a:t>
            </a:r>
            <a:r>
              <a:rPr lang="en-US" altLang="zh-CN" sz="2800" dirty="0" smtClean="0">
                <a:latin typeface="华文隶书" panose="02010800040101010101" pitchFamily="2" charset="-122"/>
                <a:ea typeface="华文隶书" panose="02010800040101010101" pitchFamily="2" charset="-122"/>
              </a:rPr>
              <a:t>》</a:t>
            </a:r>
            <a:endParaRPr lang="zh-CN" altLang="en-US" sz="2800" dirty="0">
              <a:latin typeface="华文隶书" panose="02010800040101010101" pitchFamily="2" charset="-122"/>
              <a:ea typeface="华文隶书" panose="02010800040101010101" pitchFamily="2" charset="-122"/>
            </a:endParaRPr>
          </a:p>
        </p:txBody>
      </p:sp>
      <p:sp>
        <p:nvSpPr>
          <p:cNvPr id="48" name="矩形 47"/>
          <p:cNvSpPr/>
          <p:nvPr/>
        </p:nvSpPr>
        <p:spPr>
          <a:xfrm>
            <a:off x="831815" y="3314698"/>
            <a:ext cx="4143404" cy="3108543"/>
          </a:xfrm>
          <a:prstGeom prst="rect">
            <a:avLst/>
          </a:prstGeom>
        </p:spPr>
        <p:txBody>
          <a:bodyPr wrap="square">
            <a:spAutoFit/>
          </a:bodyPr>
          <a:lstStyle/>
          <a:p>
            <a:r>
              <a:rPr lang="en-US" altLang="zh-CN" sz="2800" b="1" dirty="0" smtClean="0">
                <a:latin typeface="华文隶书" panose="02010800040101010101" pitchFamily="2" charset="-122"/>
                <a:ea typeface="华文隶书" panose="02010800040101010101" pitchFamily="2" charset="-122"/>
              </a:rPr>
              <a:t>TOP5</a:t>
            </a:r>
          </a:p>
          <a:p>
            <a:endParaRPr lang="en-US" altLang="zh-CN" sz="2800" b="1" dirty="0" smtClean="0">
              <a:latin typeface="华文隶书" panose="02010800040101010101" pitchFamily="2" charset="-122"/>
              <a:ea typeface="华文隶书" panose="02010800040101010101" pitchFamily="2" charset="-122"/>
            </a:endParaRPr>
          </a:p>
          <a:p>
            <a:r>
              <a:rPr lang="en-US" altLang="zh-CN" sz="2800" b="1" dirty="0" smtClean="0">
                <a:latin typeface="华文隶书" panose="02010800040101010101" pitchFamily="2" charset="-122"/>
                <a:ea typeface="华文隶书" panose="02010800040101010101" pitchFamily="2" charset="-122"/>
              </a:rPr>
              <a:t>NO1:</a:t>
            </a:r>
            <a:r>
              <a:rPr lang="zh-CN" altLang="en-US" sz="2800" b="1" dirty="0" smtClean="0">
                <a:latin typeface="华文隶书" panose="02010800040101010101" pitchFamily="2" charset="-122"/>
                <a:ea typeface="华文隶书" panose="02010800040101010101" pitchFamily="2" charset="-122"/>
              </a:rPr>
              <a:t>林肯，</a:t>
            </a:r>
            <a:r>
              <a:rPr lang="en-US" altLang="zh-CN" sz="2800" b="1" dirty="0" smtClean="0">
                <a:latin typeface="华文隶书" panose="02010800040101010101" pitchFamily="2" charset="-122"/>
                <a:ea typeface="华文隶书" panose="02010800040101010101" pitchFamily="2" charset="-122"/>
              </a:rPr>
              <a:t>95</a:t>
            </a:r>
            <a:r>
              <a:rPr lang="zh-CN" altLang="en-US" sz="2800" b="1" dirty="0" smtClean="0">
                <a:latin typeface="华文隶书" panose="02010800040101010101" pitchFamily="2" charset="-122"/>
                <a:ea typeface="华文隶书" panose="02010800040101010101" pitchFamily="2" charset="-122"/>
              </a:rPr>
              <a:t>分</a:t>
            </a:r>
          </a:p>
          <a:p>
            <a:r>
              <a:rPr lang="en-US" altLang="zh-CN" sz="2800" b="1" dirty="0" smtClean="0">
                <a:latin typeface="华文隶书" panose="02010800040101010101" pitchFamily="2" charset="-122"/>
                <a:ea typeface="华文隶书" panose="02010800040101010101" pitchFamily="2" charset="-122"/>
              </a:rPr>
              <a:t>NO2:</a:t>
            </a:r>
            <a:r>
              <a:rPr lang="zh-CN" altLang="en-US" sz="2800" b="1" dirty="0" smtClean="0">
                <a:latin typeface="华文隶书" panose="02010800040101010101" pitchFamily="2" charset="-122"/>
                <a:ea typeface="华文隶书" panose="02010800040101010101" pitchFamily="2" charset="-122"/>
              </a:rPr>
              <a:t>华盛顿，</a:t>
            </a:r>
            <a:r>
              <a:rPr lang="en-US" altLang="zh-CN" sz="2800" b="1" dirty="0" smtClean="0">
                <a:latin typeface="华文隶书" panose="02010800040101010101" pitchFamily="2" charset="-122"/>
                <a:ea typeface="华文隶书" panose="02010800040101010101" pitchFamily="2" charset="-122"/>
              </a:rPr>
              <a:t>93</a:t>
            </a:r>
            <a:r>
              <a:rPr lang="zh-CN" altLang="en-US" sz="2800" b="1" dirty="0" smtClean="0">
                <a:latin typeface="华文隶书" panose="02010800040101010101" pitchFamily="2" charset="-122"/>
                <a:ea typeface="华文隶书" panose="02010800040101010101" pitchFamily="2" charset="-122"/>
              </a:rPr>
              <a:t>分</a:t>
            </a:r>
          </a:p>
          <a:p>
            <a:r>
              <a:rPr lang="en-US" altLang="zh-CN" sz="2800" b="1" dirty="0" smtClean="0">
                <a:latin typeface="华文隶书" panose="02010800040101010101" pitchFamily="2" charset="-122"/>
                <a:ea typeface="华文隶书" panose="02010800040101010101" pitchFamily="2" charset="-122"/>
              </a:rPr>
              <a:t>NO3:</a:t>
            </a:r>
            <a:r>
              <a:rPr lang="zh-CN" altLang="en-US" sz="2800" b="1" dirty="0" smtClean="0">
                <a:latin typeface="华文隶书" panose="02010800040101010101" pitchFamily="2" charset="-122"/>
                <a:ea typeface="华文隶书" panose="02010800040101010101" pitchFamily="2" charset="-122"/>
              </a:rPr>
              <a:t>小罗斯福，</a:t>
            </a:r>
            <a:r>
              <a:rPr lang="en-US" altLang="zh-CN" sz="2800" b="1" dirty="0" smtClean="0">
                <a:latin typeface="华文隶书" panose="02010800040101010101" pitchFamily="2" charset="-122"/>
                <a:ea typeface="华文隶书" panose="02010800040101010101" pitchFamily="2" charset="-122"/>
              </a:rPr>
              <a:t>89</a:t>
            </a:r>
            <a:r>
              <a:rPr lang="zh-CN" altLang="en-US" sz="2800" b="1" dirty="0" smtClean="0">
                <a:latin typeface="华文隶书" panose="02010800040101010101" pitchFamily="2" charset="-122"/>
                <a:ea typeface="华文隶书" panose="02010800040101010101" pitchFamily="2" charset="-122"/>
              </a:rPr>
              <a:t>分</a:t>
            </a:r>
          </a:p>
          <a:p>
            <a:r>
              <a:rPr lang="en-US" altLang="zh-CN" sz="2800" b="1" dirty="0" smtClean="0">
                <a:latin typeface="华文隶书" panose="02010800040101010101" pitchFamily="2" charset="-122"/>
                <a:ea typeface="华文隶书" panose="02010800040101010101" pitchFamily="2" charset="-122"/>
              </a:rPr>
              <a:t>NO4:</a:t>
            </a:r>
            <a:r>
              <a:rPr lang="zh-CN" altLang="en-US" sz="2800" b="1" dirty="0" smtClean="0">
                <a:latin typeface="华文隶书" panose="02010800040101010101" pitchFamily="2" charset="-122"/>
                <a:ea typeface="华文隶书" panose="02010800040101010101" pitchFamily="2" charset="-122"/>
              </a:rPr>
              <a:t>老罗斯福，</a:t>
            </a:r>
            <a:r>
              <a:rPr lang="en-US" altLang="zh-CN" sz="2800" b="1" dirty="0" smtClean="0">
                <a:latin typeface="华文隶书" panose="02010800040101010101" pitchFamily="2" charset="-122"/>
                <a:ea typeface="华文隶书" panose="02010800040101010101" pitchFamily="2" charset="-122"/>
              </a:rPr>
              <a:t>81</a:t>
            </a:r>
            <a:r>
              <a:rPr lang="zh-CN" altLang="en-US" sz="2800" b="1" dirty="0" smtClean="0">
                <a:latin typeface="华文隶书" panose="02010800040101010101" pitchFamily="2" charset="-122"/>
                <a:ea typeface="华文隶书" panose="02010800040101010101" pitchFamily="2" charset="-122"/>
              </a:rPr>
              <a:t>分</a:t>
            </a:r>
          </a:p>
          <a:p>
            <a:r>
              <a:rPr lang="en-US" altLang="zh-CN" sz="2800" b="1" dirty="0" smtClean="0">
                <a:latin typeface="华文隶书" panose="02010800040101010101" pitchFamily="2" charset="-122"/>
                <a:ea typeface="华文隶书" panose="02010800040101010101" pitchFamily="2" charset="-122"/>
              </a:rPr>
              <a:t>NO5:</a:t>
            </a:r>
            <a:r>
              <a:rPr lang="zh-CN" altLang="en-US" sz="2800" b="1" dirty="0" smtClean="0">
                <a:latin typeface="华文隶书" panose="02010800040101010101" pitchFamily="2" charset="-122"/>
                <a:ea typeface="华文隶书" panose="02010800040101010101" pitchFamily="2" charset="-122"/>
              </a:rPr>
              <a:t>杰斐逊，</a:t>
            </a:r>
            <a:r>
              <a:rPr lang="en-US" altLang="zh-CN" sz="2800" b="1" dirty="0" smtClean="0">
                <a:latin typeface="华文隶书" panose="02010800040101010101" pitchFamily="2" charset="-122"/>
                <a:ea typeface="华文隶书" panose="02010800040101010101" pitchFamily="2" charset="-122"/>
              </a:rPr>
              <a:t>80</a:t>
            </a:r>
            <a:r>
              <a:rPr lang="zh-CN" altLang="en-US" sz="2800" b="1" dirty="0" smtClean="0">
                <a:latin typeface="华文隶书" panose="02010800040101010101" pitchFamily="2" charset="-122"/>
                <a:ea typeface="华文隶书" panose="02010800040101010101" pitchFamily="2" charset="-122"/>
              </a:rPr>
              <a:t>分</a:t>
            </a:r>
            <a:endParaRPr lang="zh-CN" altLang="en-US" sz="2800" b="1" dirty="0">
              <a:latin typeface="华文隶书" panose="02010800040101010101" pitchFamily="2" charset="-122"/>
              <a:ea typeface="华文隶书" panose="02010800040101010101" pitchFamily="2" charset="-122"/>
            </a:endParaRPr>
          </a:p>
        </p:txBody>
      </p:sp>
      <p:pic>
        <p:nvPicPr>
          <p:cNvPr id="49" name="图片 48" descr="Img203345380.jpg"/>
          <p:cNvPicPr>
            <a:picLocks noChangeAspect="1"/>
          </p:cNvPicPr>
          <p:nvPr/>
        </p:nvPicPr>
        <p:blipFill>
          <a:blip r:embed="rId9">
            <a:clrChange>
              <a:clrFrom>
                <a:srgbClr val="FFFFFF"/>
              </a:clrFrom>
              <a:clrTo>
                <a:srgbClr val="FFFFFF">
                  <a:alpha val="0"/>
                </a:srgbClr>
              </a:clrTo>
            </a:clrChange>
          </a:blip>
          <a:stretch>
            <a:fillRect/>
          </a:stretch>
        </p:blipFill>
        <p:spPr>
          <a:xfrm>
            <a:off x="4117963" y="3028946"/>
            <a:ext cx="1332798" cy="178595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dissolve">
                                      <p:cBhvr>
                                        <p:cTn id="7" dur="500"/>
                                        <p:tgtEl>
                                          <p:spTgt spid="38"/>
                                        </p:tgtEl>
                                      </p:cBhvr>
                                    </p:animEffect>
                                  </p:childTnLst>
                                </p:cTn>
                              </p:par>
                              <p:par>
                                <p:cTn id="8" presetID="9" presetClass="entr" presetSubtype="0"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dissolve">
                                      <p:cBhvr>
                                        <p:cTn id="10" dur="500"/>
                                        <p:tgtEl>
                                          <p:spTgt spid="3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dissolve">
                                      <p:cBhvr>
                                        <p:cTn id="13" dur="500"/>
                                        <p:tgtEl>
                                          <p:spTgt spid="40"/>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dissolve">
                                      <p:cBhvr>
                                        <p:cTn id="16" dur="500"/>
                                        <p:tgtEl>
                                          <p:spTgt spid="48"/>
                                        </p:tgtEl>
                                      </p:cBhvr>
                                    </p:animEffect>
                                  </p:childTnLst>
                                </p:cTn>
                              </p:par>
                              <p:par>
                                <p:cTn id="17" presetID="9" presetClass="entr" presetSubtype="0" fill="hold" nodeType="with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dissolve">
                                      <p:cBhvr>
                                        <p:cTn id="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5" name="Picture 22" descr="图片1"/>
          <p:cNvPicPr>
            <a:picLocks noChangeAspect="1" noChangeArrowheads="1"/>
          </p:cNvPicPr>
          <p:nvPr/>
        </p:nvPicPr>
        <p:blipFill>
          <a:blip r:embed="rId6"/>
          <a:srcRect/>
          <a:stretch>
            <a:fillRect/>
          </a:stretch>
        </p:blipFill>
        <p:spPr bwMode="auto">
          <a:xfrm>
            <a:off x="1046129" y="1718856"/>
            <a:ext cx="7072362" cy="5239180"/>
          </a:xfrm>
          <a:prstGeom prst="rect">
            <a:avLst/>
          </a:prstGeom>
          <a:ln>
            <a:noFill/>
          </a:ln>
          <a:effectLst>
            <a:outerShdw blurRad="292100" dist="139700" dir="2700000" algn="tl" rotWithShape="0">
              <a:srgbClr val="333333">
                <a:alpha val="65000"/>
              </a:srgbClr>
            </a:outerShdw>
          </a:effectLst>
        </p:spPr>
      </p:pic>
      <p:sp>
        <p:nvSpPr>
          <p:cNvPr id="24" name="圆角矩形 23"/>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28" name="图片 27" descr="1.JPG"/>
          <p:cNvPicPr>
            <a:picLocks noChangeAspect="1"/>
          </p:cNvPicPr>
          <p:nvPr/>
        </p:nvPicPr>
        <p:blipFill>
          <a:blip r:embed="rId7" cstate="print"/>
          <a:srcRect t="6349" r="1058"/>
          <a:stretch>
            <a:fillRect/>
          </a:stretch>
        </p:blipFill>
        <p:spPr>
          <a:xfrm>
            <a:off x="188874" y="957244"/>
            <a:ext cx="679266" cy="428628"/>
          </a:xfrm>
          <a:prstGeom prst="rect">
            <a:avLst/>
          </a:prstGeom>
        </p:spPr>
      </p:pic>
      <p:grpSp>
        <p:nvGrpSpPr>
          <p:cNvPr id="29" name="Group 26"/>
          <p:cNvGrpSpPr/>
          <p:nvPr/>
        </p:nvGrpSpPr>
        <p:grpSpPr bwMode="auto">
          <a:xfrm>
            <a:off x="7761301" y="1385872"/>
            <a:ext cx="3429024" cy="3214710"/>
            <a:chOff x="43128" y="0"/>
            <a:chExt cx="2159327" cy="1845537"/>
          </a:xfrm>
        </p:grpSpPr>
        <p:sp>
          <p:nvSpPr>
            <p:cNvPr id="30"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31"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2" name="直接连接符​​ 11"/>
            <p:cNvSpPr>
              <a:spLocks noChangeShapeType="1"/>
            </p:cNvSpPr>
            <p:nvPr/>
          </p:nvSpPr>
          <p:spPr bwMode="auto">
            <a:xfrm flipV="1">
              <a:off x="396045" y="122875"/>
              <a:ext cx="885177" cy="787564"/>
            </a:xfrm>
            <a:prstGeom prst="line">
              <a:avLst/>
            </a:prstGeom>
            <a:noFill/>
            <a:ln w="28575">
              <a:solidFill>
                <a:srgbClr val="7F7F7F"/>
              </a:solidFill>
              <a:round/>
            </a:ln>
          </p:spPr>
          <p:txBody>
            <a:bodyPr/>
            <a:lstStyle/>
            <a:p>
              <a:endParaRPr lang="zh-CN" altLang="en-US"/>
            </a:p>
          </p:txBody>
        </p:sp>
        <p:sp>
          <p:nvSpPr>
            <p:cNvPr id="33" name="直接连接符​​ 13"/>
            <p:cNvSpPr>
              <a:spLocks noChangeShapeType="1"/>
            </p:cNvSpPr>
            <p:nvPr/>
          </p:nvSpPr>
          <p:spPr bwMode="auto">
            <a:xfrm>
              <a:off x="1476901" y="122876"/>
              <a:ext cx="150204" cy="462406"/>
            </a:xfrm>
            <a:prstGeom prst="line">
              <a:avLst/>
            </a:prstGeom>
            <a:noFill/>
            <a:ln w="28575">
              <a:solidFill>
                <a:srgbClr val="7F7F7F"/>
              </a:solidFill>
              <a:round/>
            </a:ln>
          </p:spPr>
          <p:txBody>
            <a:bodyPr/>
            <a:lstStyle/>
            <a:p>
              <a:endParaRPr lang="zh-CN" altLang="en-US"/>
            </a:p>
          </p:txBody>
        </p:sp>
        <p:sp>
          <p:nvSpPr>
            <p:cNvPr id="34"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5"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6"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37"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8" name="椭圆​​ 9"/>
            <p:cNvSpPr>
              <a:spLocks noChangeArrowheads="1"/>
            </p:cNvSpPr>
            <p:nvPr/>
          </p:nvSpPr>
          <p:spPr bwMode="auto">
            <a:xfrm rot="21283522">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39" name="矩形 38"/>
          <p:cNvSpPr/>
          <p:nvPr/>
        </p:nvSpPr>
        <p:spPr>
          <a:xfrm rot="21240077">
            <a:off x="7876191" y="2985569"/>
            <a:ext cx="3107395" cy="1384995"/>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奥巴马为什么说：“林肯让他的故事成为可能”</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outVertical)">
                                      <p:cBhvr>
                                        <p:cTn id="7" dur="500"/>
                                        <p:tgtEl>
                                          <p:spTgt spid="25"/>
                                        </p:tgtEl>
                                      </p:cBhvr>
                                    </p:animEffect>
                                  </p:childTnLst>
                                </p:cTn>
                              </p:par>
                              <p:par>
                                <p:cTn id="8" presetID="9" presetClass="entr" presetSubtype="0"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dissolve">
                                      <p:cBhvr>
                                        <p:cTn id="10" dur="500"/>
                                        <p:tgtEl>
                                          <p:spTgt spid="2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dissolve">
                                      <p:cBhvr>
                                        <p:cTn id="1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4546591" y="1028682"/>
            <a:ext cx="6858048" cy="5857916"/>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影响</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7" cstate="print"/>
          <a:srcRect t="6349" r="1058"/>
          <a:stretch>
            <a:fillRect/>
          </a:stretch>
        </p:blipFill>
        <p:spPr>
          <a:xfrm>
            <a:off x="188874" y="957244"/>
            <a:ext cx="679266" cy="428628"/>
          </a:xfrm>
          <a:prstGeom prst="rect">
            <a:avLst/>
          </a:prstGeom>
        </p:spPr>
      </p:pic>
      <p:sp>
        <p:nvSpPr>
          <p:cNvPr id="24" name="Rectangle 10"/>
          <p:cNvSpPr>
            <a:spLocks noChangeArrowheads="1"/>
          </p:cNvSpPr>
          <p:nvPr/>
        </p:nvSpPr>
        <p:spPr bwMode="auto">
          <a:xfrm>
            <a:off x="117435" y="4171954"/>
            <a:ext cx="4286280" cy="2862322"/>
          </a:xfrm>
          <a:prstGeom prst="rect">
            <a:avLst/>
          </a:prstGeom>
          <a:noFill/>
          <a:ln w="9525">
            <a:noFill/>
            <a:miter lim="800000"/>
          </a:ln>
        </p:spPr>
        <p:txBody>
          <a:bodyPr wrap="square" anchor="ctr">
            <a:spAutoFit/>
          </a:bodyPr>
          <a:lstStyle/>
          <a:p>
            <a:r>
              <a:rPr lang="zh-CN" altLang="en-US" sz="3600" dirty="0" smtClean="0">
                <a:latin typeface="华文新魏" panose="02010800040101010101" pitchFamily="2" charset="-122"/>
                <a:ea typeface="华文新魏" panose="02010800040101010101" pitchFamily="2" charset="-122"/>
              </a:rPr>
              <a:t>废除了奴隶制度，清除了资本主义发展的最大障碍，为以后经济的迅速发展创造了条件。</a:t>
            </a:r>
            <a:endParaRPr lang="zh-CN" altLang="en-US" sz="3600" dirty="0">
              <a:solidFill>
                <a:srgbClr val="800000"/>
              </a:solidFill>
              <a:latin typeface="华文新魏" panose="02010800040101010101" pitchFamily="2" charset="-122"/>
              <a:ea typeface="华文新魏" panose="02010800040101010101" pitchFamily="2" charset="-122"/>
            </a:endParaRPr>
          </a:p>
        </p:txBody>
      </p:sp>
      <p:sp>
        <p:nvSpPr>
          <p:cNvPr id="27" name="Rectangle 11"/>
          <p:cNvSpPr>
            <a:spLocks noChangeArrowheads="1"/>
          </p:cNvSpPr>
          <p:nvPr/>
        </p:nvSpPr>
        <p:spPr bwMode="auto">
          <a:xfrm>
            <a:off x="260312" y="2314566"/>
            <a:ext cx="4000527" cy="1200329"/>
          </a:xfrm>
          <a:prstGeom prst="rect">
            <a:avLst/>
          </a:prstGeom>
          <a:noFill/>
          <a:ln w="9525">
            <a:noFill/>
            <a:miter lim="800000"/>
          </a:ln>
        </p:spPr>
        <p:txBody>
          <a:bodyPr wrap="square">
            <a:spAutoFit/>
          </a:bodyPr>
          <a:lstStyle/>
          <a:p>
            <a:r>
              <a:rPr lang="zh-CN" altLang="en-US" sz="3600" dirty="0">
                <a:latin typeface="华文新魏" panose="02010800040101010101" pitchFamily="2" charset="-122"/>
                <a:ea typeface="华文新魏" panose="02010800040101010101" pitchFamily="2" charset="-122"/>
              </a:rPr>
              <a:t>美国历史上的第</a:t>
            </a:r>
            <a:r>
              <a:rPr lang="zh-CN" altLang="en-US" sz="3600" dirty="0">
                <a:solidFill>
                  <a:srgbClr val="C00000"/>
                </a:solidFill>
                <a:latin typeface="华文新魏" panose="02010800040101010101" pitchFamily="2" charset="-122"/>
                <a:ea typeface="华文新魏" panose="02010800040101010101" pitchFamily="2" charset="-122"/>
              </a:rPr>
              <a:t>二</a:t>
            </a:r>
            <a:r>
              <a:rPr lang="zh-CN" altLang="en-US" sz="3600" dirty="0">
                <a:latin typeface="华文新魏" panose="02010800040101010101" pitchFamily="2" charset="-122"/>
                <a:ea typeface="华文新魏" panose="02010800040101010101" pitchFamily="2" charset="-122"/>
              </a:rPr>
              <a:t>次</a:t>
            </a:r>
            <a:r>
              <a:rPr lang="zh-CN" altLang="en-US" sz="3600" dirty="0" smtClean="0">
                <a:solidFill>
                  <a:srgbClr val="C00000"/>
                </a:solidFill>
                <a:latin typeface="华文新魏" panose="02010800040101010101" pitchFamily="2" charset="-122"/>
                <a:ea typeface="华文新魏" panose="02010800040101010101" pitchFamily="2" charset="-122"/>
              </a:rPr>
              <a:t>资产阶级革命</a:t>
            </a:r>
            <a:endParaRPr lang="zh-CN" altLang="en-US" sz="3600" dirty="0">
              <a:latin typeface="华文新魏" panose="02010800040101010101" pitchFamily="2" charset="-122"/>
              <a:ea typeface="华文新魏" panose="02010800040101010101" pitchFamily="2" charset="-122"/>
            </a:endParaRPr>
          </a:p>
        </p:txBody>
      </p:sp>
      <p:sp>
        <p:nvSpPr>
          <p:cNvPr id="28" name="Rectangle 12"/>
          <p:cNvSpPr>
            <a:spLocks noChangeArrowheads="1"/>
          </p:cNvSpPr>
          <p:nvPr/>
        </p:nvSpPr>
        <p:spPr bwMode="auto">
          <a:xfrm>
            <a:off x="86374" y="1743062"/>
            <a:ext cx="2031325" cy="646331"/>
          </a:xfrm>
          <a:prstGeom prst="rect">
            <a:avLst/>
          </a:prstGeom>
          <a:noFill/>
          <a:ln w="9525">
            <a:noFill/>
            <a:miter lim="800000"/>
          </a:ln>
        </p:spPr>
        <p:txBody>
          <a:bodyPr wrap="none">
            <a:spAutoFit/>
          </a:bodyPr>
          <a:lstStyle/>
          <a:p>
            <a:r>
              <a:rPr lang="zh-CN" altLang="en-US" sz="3600" b="1" dirty="0">
                <a:solidFill>
                  <a:srgbClr val="1C1C1C"/>
                </a:solidFill>
                <a:latin typeface="华文新魏" panose="02010800040101010101" pitchFamily="2" charset="-122"/>
                <a:ea typeface="华文新魏" panose="02010800040101010101" pitchFamily="2" charset="-122"/>
              </a:rPr>
              <a:t>①性质：</a:t>
            </a:r>
          </a:p>
        </p:txBody>
      </p:sp>
      <p:sp>
        <p:nvSpPr>
          <p:cNvPr id="29" name="Rectangle 13"/>
          <p:cNvSpPr>
            <a:spLocks noChangeArrowheads="1"/>
          </p:cNvSpPr>
          <p:nvPr/>
        </p:nvSpPr>
        <p:spPr bwMode="auto">
          <a:xfrm>
            <a:off x="45997" y="3457574"/>
            <a:ext cx="2031325" cy="646331"/>
          </a:xfrm>
          <a:prstGeom prst="rect">
            <a:avLst/>
          </a:prstGeom>
          <a:noFill/>
          <a:ln w="9525">
            <a:noFill/>
            <a:miter lim="800000"/>
          </a:ln>
        </p:spPr>
        <p:txBody>
          <a:bodyPr wrap="none">
            <a:spAutoFit/>
          </a:bodyPr>
          <a:lstStyle/>
          <a:p>
            <a:r>
              <a:rPr lang="zh-CN" altLang="en-US" sz="3600" b="1" dirty="0">
                <a:solidFill>
                  <a:srgbClr val="1C1C1C"/>
                </a:solidFill>
                <a:latin typeface="华文新魏" panose="02010800040101010101" pitchFamily="2" charset="-122"/>
                <a:ea typeface="华文新魏" panose="02010800040101010101" pitchFamily="2" charset="-122"/>
              </a:rPr>
              <a:t>②作用：</a:t>
            </a:r>
          </a:p>
        </p:txBody>
      </p:sp>
      <p:pic>
        <p:nvPicPr>
          <p:cNvPr id="32" name="Picture 28" descr="09101218482e92d34c9b385aa8"/>
          <p:cNvPicPr>
            <a:picLocks noChangeAspect="1" noChangeArrowheads="1"/>
          </p:cNvPicPr>
          <p:nvPr/>
        </p:nvPicPr>
        <p:blipFill>
          <a:blip r:embed="rId8" cstate="print">
            <a:clrChange>
              <a:clrFrom>
                <a:srgbClr val="FEFEFE"/>
              </a:clrFrom>
              <a:clrTo>
                <a:srgbClr val="FEFEFE">
                  <a:alpha val="0"/>
                </a:srgbClr>
              </a:clrTo>
            </a:clrChange>
          </a:blip>
          <a:srcRect l="5386" t="3027" r="4167" b="4924"/>
          <a:stretch>
            <a:fillRect/>
          </a:stretch>
        </p:blipFill>
        <p:spPr bwMode="auto">
          <a:xfrm>
            <a:off x="2189137" y="671492"/>
            <a:ext cx="1357322" cy="1235366"/>
          </a:xfrm>
          <a:prstGeom prst="rect">
            <a:avLst/>
          </a:prstGeom>
          <a:noFill/>
          <a:ln w="9525">
            <a:noFill/>
            <a:miter lim="800000"/>
            <a:headEnd/>
            <a:tailEnd/>
          </a:ln>
        </p:spPr>
      </p:pic>
      <p:pic>
        <p:nvPicPr>
          <p:cNvPr id="40" name="图片 39" descr="QQ截图20190118011548.png"/>
          <p:cNvPicPr>
            <a:picLocks noChangeAspect="1"/>
          </p:cNvPicPr>
          <p:nvPr/>
        </p:nvPicPr>
        <p:blipFill>
          <a:blip r:embed="rId9">
            <a:clrChange>
              <a:clrFrom>
                <a:srgbClr val="FFFFFF"/>
              </a:clrFrom>
              <a:clrTo>
                <a:srgbClr val="FFFFFF">
                  <a:alpha val="0"/>
                </a:srgbClr>
              </a:clrTo>
            </a:clrChange>
            <a:duotone>
              <a:schemeClr val="bg2">
                <a:shade val="45000"/>
                <a:satMod val="135000"/>
              </a:schemeClr>
              <a:prstClr val="white"/>
            </a:duotone>
            <a:lum bright="10000"/>
          </a:blip>
          <a:stretch>
            <a:fillRect/>
          </a:stretch>
        </p:blipFill>
        <p:spPr>
          <a:xfrm>
            <a:off x="4189401" y="1242996"/>
            <a:ext cx="2071702" cy="5550116"/>
          </a:xfrm>
          <a:prstGeom prst="rect">
            <a:avLst/>
          </a:prstGeom>
        </p:spPr>
      </p:pic>
      <p:sp>
        <p:nvSpPr>
          <p:cNvPr id="33" name="TextBox 26"/>
          <p:cNvSpPr>
            <a:spLocks noChangeArrowheads="1"/>
          </p:cNvSpPr>
          <p:nvPr/>
        </p:nvSpPr>
        <p:spPr bwMode="auto">
          <a:xfrm>
            <a:off x="5618161" y="1181241"/>
            <a:ext cx="5903914" cy="5562481"/>
          </a:xfrm>
          <a:prstGeom prst="roundRect">
            <a:avLst>
              <a:gd name="adj" fmla="val 3217"/>
            </a:avLst>
          </a:prstGeom>
          <a:noFill/>
          <a:ln w="9525">
            <a:noFill/>
            <a:round/>
          </a:ln>
        </p:spPr>
        <p:txBody>
          <a:bodyPr wrap="square">
            <a:spAutoFit/>
          </a:bodyPr>
          <a:lstStyle/>
          <a:p>
            <a:r>
              <a:rPr lang="zh-CN" altLang="en-US" sz="3200" dirty="0">
                <a:latin typeface="华文新魏" panose="02010800040101010101" pitchFamily="2" charset="-122"/>
                <a:ea typeface="华文新魏" panose="02010800040101010101" pitchFamily="2" charset="-122"/>
              </a:rPr>
              <a:t>    </a:t>
            </a:r>
            <a:r>
              <a:rPr lang="zh-CN" altLang="en-US" sz="3200" dirty="0" smtClean="0">
                <a:latin typeface="华文新魏" panose="02010800040101010101" pitchFamily="2" charset="-122"/>
                <a:ea typeface="华文新魏" panose="02010800040101010101" pitchFamily="2" charset="-122"/>
              </a:rPr>
              <a:t>　正是</a:t>
            </a:r>
            <a:r>
              <a:rPr lang="zh-CN" altLang="en-US" sz="3200" dirty="0">
                <a:latin typeface="华文新魏" panose="02010800040101010101" pitchFamily="2" charset="-122"/>
                <a:ea typeface="华文新魏" panose="02010800040101010101" pitchFamily="2" charset="-122"/>
              </a:rPr>
              <a:t>因为奴隶制的被废除，广大黑奴获得了自由，才使美国不仅赢得了道义上的胜利，而且在政治和经济制度上也完成了对传统的革命，在历史上第一次为合众国所有的人提供了通过竞争、依靠才能而获取政治地位与经济报酬的均等机会；才真正给美国社会松了绑，使美国开始了起飞和腾飞</a:t>
            </a:r>
            <a:r>
              <a:rPr lang="zh-CN" altLang="en-US" sz="3200" dirty="0" smtClean="0">
                <a:latin typeface="华文新魏" panose="02010800040101010101" pitchFamily="2" charset="-122"/>
                <a:ea typeface="华文新魏" panose="02010800040101010101" pitchFamily="2" charset="-122"/>
              </a:rPr>
              <a:t>。</a:t>
            </a:r>
            <a:endParaRPr lang="en-US" altLang="zh-CN" sz="3200" dirty="0" smtClean="0">
              <a:latin typeface="华文新魏" panose="02010800040101010101" pitchFamily="2" charset="-122"/>
              <a:ea typeface="华文新魏" panose="02010800040101010101" pitchFamily="2" charset="-122"/>
            </a:endParaRPr>
          </a:p>
          <a:p>
            <a:r>
              <a:rPr lang="zh-CN" altLang="en-US" sz="3200" dirty="0" smtClean="0">
                <a:latin typeface="华文新魏" panose="02010800040101010101" pitchFamily="2" charset="-122"/>
                <a:ea typeface="华文新魏" panose="02010800040101010101" pitchFamily="2" charset="-122"/>
              </a:rPr>
              <a:t>　　　　　</a:t>
            </a:r>
            <a:r>
              <a:rPr lang="en-US" altLang="zh-CN" sz="3200" dirty="0" smtClean="0">
                <a:latin typeface="华文新魏" panose="02010800040101010101" pitchFamily="2" charset="-122"/>
                <a:ea typeface="华文新魏" panose="02010800040101010101" pitchFamily="2" charset="-122"/>
              </a:rPr>
              <a:t>——《</a:t>
            </a:r>
            <a:r>
              <a:rPr lang="zh-CN" altLang="en-US" sz="3200" dirty="0">
                <a:latin typeface="华文新魏" panose="02010800040101010101" pitchFamily="2" charset="-122"/>
                <a:ea typeface="华文新魏" panose="02010800040101010101" pitchFamily="2" charset="-122"/>
              </a:rPr>
              <a:t>大国法则</a:t>
            </a:r>
            <a:r>
              <a:rPr lang="en-US" altLang="zh-CN" sz="3200" dirty="0">
                <a:latin typeface="华文新魏" panose="02010800040101010101" pitchFamily="2" charset="-122"/>
                <a:ea typeface="华文新魏" panose="02010800040101010101" pitchFamily="2" charset="-122"/>
              </a:rPr>
              <a:t>》</a:t>
            </a:r>
            <a:endParaRPr lang="zh-CN" altLang="en-US" sz="3200" dirty="0">
              <a:latin typeface="华文新魏" panose="02010800040101010101" pitchFamily="2" charset="-122"/>
              <a:ea typeface="华文新魏" panose="02010800040101010101" pitchFamily="2" charset="-122"/>
            </a:endParaRPr>
          </a:p>
        </p:txBody>
      </p:sp>
      <p:grpSp>
        <p:nvGrpSpPr>
          <p:cNvPr id="45" name="组合 67"/>
          <p:cNvGrpSpPr/>
          <p:nvPr/>
        </p:nvGrpSpPr>
        <p:grpSpPr>
          <a:xfrm>
            <a:off x="4843902" y="3921777"/>
            <a:ext cx="620625" cy="594142"/>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0" name="TextBox 51"/>
          <p:cNvSpPr txBox="1"/>
          <p:nvPr/>
        </p:nvSpPr>
        <p:spPr>
          <a:xfrm>
            <a:off x="4872781" y="396234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崛</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1" name="组合 50"/>
          <p:cNvGrpSpPr/>
          <p:nvPr/>
        </p:nvGrpSpPr>
        <p:grpSpPr>
          <a:xfrm>
            <a:off x="4841582" y="4564719"/>
            <a:ext cx="620625" cy="594142"/>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4" name="TextBox 53"/>
          <p:cNvSpPr txBox="1"/>
          <p:nvPr/>
        </p:nvSpPr>
        <p:spPr>
          <a:xfrm>
            <a:off x="4870461" y="460528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起</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5" name="组合 67"/>
          <p:cNvGrpSpPr/>
          <p:nvPr/>
        </p:nvGrpSpPr>
        <p:grpSpPr>
          <a:xfrm>
            <a:off x="4834663" y="2671756"/>
            <a:ext cx="620625" cy="594142"/>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7" name="椭圆 5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8" name="TextBox 51"/>
          <p:cNvSpPr txBox="1"/>
          <p:nvPr/>
        </p:nvSpPr>
        <p:spPr>
          <a:xfrm>
            <a:off x="4863542" y="271232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9" name="组合 67"/>
          <p:cNvGrpSpPr/>
          <p:nvPr/>
        </p:nvGrpSpPr>
        <p:grpSpPr>
          <a:xfrm>
            <a:off x="4832343" y="3314698"/>
            <a:ext cx="620625" cy="594142"/>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1" name="椭圆 6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2" name="TextBox 61"/>
          <p:cNvSpPr txBox="1"/>
          <p:nvPr/>
        </p:nvSpPr>
        <p:spPr>
          <a:xfrm>
            <a:off x="4861222" y="335526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国</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left)">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dissolve">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xit" presetSubtype="16" fill="hold" grpId="1" nodeType="clickEffect">
                                  <p:stCondLst>
                                    <p:cond delay="0"/>
                                  </p:stCondLst>
                                  <p:childTnLst>
                                    <p:animEffect transition="out" filter="box(in)">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dissolve">
                                      <p:cBhvr>
                                        <p:cTn id="37" dur="500"/>
                                        <p:tgtEl>
                                          <p:spTgt spid="34"/>
                                        </p:tgtEl>
                                      </p:cBhvr>
                                    </p:animEffect>
                                  </p:childTnLst>
                                </p:cTn>
                              </p:par>
                              <p:par>
                                <p:cTn id="38" presetID="9" presetClass="entr" presetSubtype="0" fill="hold" nodeType="with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dissolve">
                                      <p:cBhvr>
                                        <p:cTn id="40" dur="500"/>
                                        <p:tgtEl>
                                          <p:spTgt spid="45"/>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50"/>
                                        </p:tgtEl>
                                        <p:attrNameLst>
                                          <p:attrName>style.visibility</p:attrName>
                                        </p:attrNameLst>
                                      </p:cBhvr>
                                      <p:to>
                                        <p:strVal val="visible"/>
                                      </p:to>
                                    </p:set>
                                    <p:animEffect transition="in" filter="dissolve">
                                      <p:cBhvr>
                                        <p:cTn id="43" dur="500"/>
                                        <p:tgtEl>
                                          <p:spTgt spid="50"/>
                                        </p:tgtEl>
                                      </p:cBhvr>
                                    </p:animEffect>
                                  </p:childTnLst>
                                </p:cTn>
                              </p:par>
                              <p:par>
                                <p:cTn id="44" presetID="9" presetClass="entr" presetSubtype="0" fill="hold"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dissolve">
                                      <p:cBhvr>
                                        <p:cTn id="46" dur="500"/>
                                        <p:tgtEl>
                                          <p:spTgt spid="51"/>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dissolve">
                                      <p:cBhvr>
                                        <p:cTn id="49" dur="500"/>
                                        <p:tgtEl>
                                          <p:spTgt spid="54"/>
                                        </p:tgtEl>
                                      </p:cBhvr>
                                    </p:animEffect>
                                  </p:childTnLst>
                                </p:cTn>
                              </p:par>
                              <p:par>
                                <p:cTn id="50" presetID="9" presetClass="entr" presetSubtype="0" fill="hold"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dissolve">
                                      <p:cBhvr>
                                        <p:cTn id="52" dur="500"/>
                                        <p:tgtEl>
                                          <p:spTgt spid="55"/>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dissolve">
                                      <p:cBhvr>
                                        <p:cTn id="55" dur="500"/>
                                        <p:tgtEl>
                                          <p:spTgt spid="58"/>
                                        </p:tgtEl>
                                      </p:cBhvr>
                                    </p:animEffect>
                                  </p:childTnLst>
                                </p:cTn>
                              </p:par>
                              <p:par>
                                <p:cTn id="56" presetID="9" presetClass="entr" presetSubtype="0" fill="hold" nodeType="with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dissolve">
                                      <p:cBhvr>
                                        <p:cTn id="58" dur="500"/>
                                        <p:tgtEl>
                                          <p:spTgt spid="59"/>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dissolve">
                                      <p:cBhvr>
                                        <p:cTn id="61"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7" grpId="0"/>
      <p:bldP spid="28" grpId="0"/>
      <p:bldP spid="29" grpId="0"/>
      <p:bldP spid="33" grpId="0"/>
      <p:bldP spid="33" grpId="1"/>
      <p:bldP spid="50" grpId="0"/>
      <p:bldP spid="54" grpId="0"/>
      <p:bldP spid="58" grpId="0"/>
      <p:bldP spid="62"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3</TotalTime>
  <Words>1508</Words>
  <PresentationFormat>自定义</PresentationFormat>
  <Paragraphs>266</Paragraphs>
  <Slides>31</Slides>
  <Notes>17</Notes>
  <HiddenSlides>0</HiddenSlides>
  <MMClips>1</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2015-10-28T12:59:00Z</dcterms:created>
  <dcterms:modified xsi:type="dcterms:W3CDTF">2019-01-31T17:10:56Z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