
<file path=[Content_Types].xml><?xml version="1.0" encoding="utf-8"?>
<Types xmlns="http://schemas.openxmlformats.org/package/2006/content-types">
  <Default Extension="jpeg" ContentType="image/jpeg"/>
  <Default Extension="vml" ContentType="application/vnd.openxmlformats-officedocument.vmlDrawing"/>
  <Default Extension="docx" ContentType="application/vnd.openxmlformats-officedocument.wordprocessingml.document"/>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23" r:id="rId3"/>
    <p:sldId id="326" r:id="rId5"/>
    <p:sldId id="257" r:id="rId6"/>
    <p:sldId id="258" r:id="rId7"/>
    <p:sldId id="259" r:id="rId8"/>
    <p:sldId id="260" r:id="rId9"/>
    <p:sldId id="261" r:id="rId10"/>
    <p:sldId id="328" r:id="rId11"/>
    <p:sldId id="329" r:id="rId12"/>
    <p:sldId id="330" r:id="rId13"/>
    <p:sldId id="327" r:id="rId14"/>
    <p:sldId id="274" r:id="rId15"/>
    <p:sldId id="275" r:id="rId16"/>
    <p:sldId id="276" r:id="rId17"/>
    <p:sldId id="278" r:id="rId18"/>
    <p:sldId id="279" r:id="rId19"/>
    <p:sldId id="281" r:id="rId20"/>
    <p:sldId id="282" r:id="rId21"/>
    <p:sldId id="283" r:id="rId22"/>
    <p:sldId id="284" r:id="rId23"/>
    <p:sldId id="286" r:id="rId24"/>
    <p:sldId id="325" r:id="rId2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CCFF"/>
    <a:srgbClr val="FF33CC"/>
    <a:srgbClr val="FF99CC"/>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0" d="100"/>
          <a:sy n="60" d="100"/>
        </p:scale>
        <p:origin x="-143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幻灯片图像占位符 1"/>
          <p:cNvSpPr>
            <a:spLocks noGrp="1" noRot="1" noChangeAspect="1" noTextEdit="1"/>
          </p:cNvSpPr>
          <p:nvPr>
            <p:ph type="sldImg"/>
          </p:nvPr>
        </p:nvSpPr>
        <p:spPr/>
      </p:sp>
      <p:sp>
        <p:nvSpPr>
          <p:cNvPr id="15362" name="备注占位符 2"/>
          <p:cNvSpPr>
            <a:spLocks noGrp="1"/>
          </p:cNvSpPr>
          <p:nvPr>
            <p:ph type="body"/>
          </p:nvPr>
        </p:nvSpPr>
        <p:spPr/>
        <p:txBody>
          <a:bodyPr wrap="square" lIns="91440" tIns="45720" rIns="91440" bIns="45720" anchor="t"/>
          <a:p>
            <a:pPr lvl="0" eaLnBrk="1" hangingPunct="1"/>
            <a:endParaRPr lang="zh-CN" altLang="en-US" dirty="0"/>
          </a:p>
        </p:txBody>
      </p:sp>
      <p:sp>
        <p:nvSpPr>
          <p:cNvPr id="15363" name="灯片编号占位符 3"/>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p>
            <a:pPr lvl="0" indent="0" algn="r"/>
            <a:fld id="{9A0DB2DC-4C9A-4742-B13C-FB6460FD3503}" type="slidenum">
              <a:rPr lang="en-US" altLang="zh-CN" sz="1200" dirty="0">
                <a:ea typeface="宋体" panose="02010600030101010101" pitchFamily="2" charset="-122"/>
              </a:rPr>
            </a:fld>
            <a:endParaRPr lang="en-US" altLang="zh-CN" sz="1200" dirty="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pic>
        <p:nvPicPr>
          <p:cNvPr id="2" name="图片 1" descr="u=2141993166,941838076&amp;fm=23&amp;gp=0"/>
          <p:cNvPicPr>
            <a:picLocks noChangeAspect="1"/>
          </p:cNvPicPr>
          <p:nvPr userDrawn="1"/>
        </p:nvPicPr>
        <p:blipFill>
          <a:blip r:embed="rId2"/>
          <a:srcRect b="3936"/>
          <a:stretch>
            <a:fillRect/>
          </a:stretch>
        </p:blipFill>
        <p:spPr>
          <a:xfrm>
            <a:off x="-8255" y="2540"/>
            <a:ext cx="9158605" cy="684276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showMasterSp="0" userDrawn="1">
  <p:cSld name="3_自定义版式">
    <p:spTree>
      <p:nvGrpSpPr>
        <p:cNvPr id="1" name=""/>
        <p:cNvGrpSpPr/>
        <p:nvPr/>
      </p:nvGrpSpPr>
      <p:grpSpPr>
        <a:xfrm>
          <a:off x="0" y="0"/>
          <a:ext cx="0" cy="0"/>
          <a:chOff x="0" y="0"/>
          <a:chExt cx="0" cy="0"/>
        </a:xfrm>
      </p:grpSpPr>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任意多边形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solidFill>
            <a:srgbClr val="FFCCFF"/>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solidFill>
            <a:srgbClr val="FF99CC">
              <a:alpha val="58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grpSp>
        <p:nvGrpSpPr>
          <p:cNvPr id="2" name="组合 1"/>
          <p:cNvGrpSpPr/>
          <p:nvPr/>
        </p:nvGrpSpPr>
        <p:grpSpPr>
          <a:xfrm>
            <a:off x="-19017" y="202408"/>
            <a:ext cx="9180548" cy="649224"/>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rgbClr val="FF33CC"/>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rgbClr val="FF33CC"/>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TextBox 13"/>
          <p:cNvSpPr txBox="1"/>
          <p:nvPr userDrawn="1"/>
        </p:nvSpPr>
        <p:spPr>
          <a:xfrm>
            <a:off x="6248189" y="87890"/>
            <a:ext cx="1601721"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八年级</a:t>
            </a:r>
            <a:r>
              <a:rPr lang="en-US" altLang="zh-CN" dirty="0" smtClean="0">
                <a:latin typeface="微软雅黑" panose="020B0503020204020204" pitchFamily="34" charset="-122"/>
                <a:ea typeface="微软雅黑" panose="020B0503020204020204" pitchFamily="34" charset="-122"/>
              </a:rPr>
              <a:t>·</a:t>
            </a:r>
            <a:r>
              <a:rPr lang="zh-CN" altLang="en-US" dirty="0" smtClean="0">
                <a:latin typeface="微软雅黑" panose="020B0503020204020204" pitchFamily="34" charset="-122"/>
                <a:ea typeface="微软雅黑" panose="020B0503020204020204" pitchFamily="34" charset="-122"/>
              </a:rPr>
              <a:t>历史</a:t>
            </a:r>
            <a:r>
              <a:rPr lang="en-US" altLang="zh-CN" dirty="0" smtClean="0">
                <a:latin typeface="微软雅黑" panose="020B0503020204020204" pitchFamily="34" charset="-122"/>
                <a:ea typeface="微软雅黑" panose="020B0503020204020204" pitchFamily="34" charset="-122"/>
              </a:rPr>
              <a:t>·R</a:t>
            </a:r>
            <a:endParaRPr lang="zh-CN" altLang="en-US" dirty="0">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image" Target="../media/image3.png"/><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tags" Target="../tags/tag8.xml"/><Relationship Id="rId1" Type="http://schemas.openxmlformats.org/officeDocument/2006/relationships/tags" Target="../tags/tag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GIF"/><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0.xml"/><Relationship Id="rId2" Type="http://schemas.openxmlformats.org/officeDocument/2006/relationships/image" Target="../media/image3.png"/><Relationship Id="rId1" Type="http://schemas.openxmlformats.org/officeDocument/2006/relationships/tags" Target="../tags/tag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GIF"/></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9.png"/><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xml"/><Relationship Id="rId2" Type="http://schemas.openxmlformats.org/officeDocument/2006/relationships/image" Target="../media/image13.emf"/><Relationship Id="rId1" Type="http://schemas.openxmlformats.org/officeDocument/2006/relationships/package" Target="../embeddings/Document1.docx"/></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1.xml"/><Relationship Id="rId2" Type="http://schemas.openxmlformats.org/officeDocument/2006/relationships/image" Target="../media/image14.emf"/><Relationship Id="rId1" Type="http://schemas.openxmlformats.org/officeDocument/2006/relationships/package" Target="../embeddings/Document2.docx"/></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1.xml"/><Relationship Id="rId2" Type="http://schemas.openxmlformats.org/officeDocument/2006/relationships/image" Target="../media/image15.emf"/><Relationship Id="rId1" Type="http://schemas.openxmlformats.org/officeDocument/2006/relationships/package" Target="../embeddings/Document3.docx"/></Relationships>
</file>

<file path=ppt/slides/_rels/slide16.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1.xml"/><Relationship Id="rId4" Type="http://schemas.openxmlformats.org/officeDocument/2006/relationships/image" Target="../media/image17.emf"/><Relationship Id="rId3" Type="http://schemas.openxmlformats.org/officeDocument/2006/relationships/package" Target="../embeddings/Document5.docx"/><Relationship Id="rId2" Type="http://schemas.openxmlformats.org/officeDocument/2006/relationships/image" Target="../media/image16.emf"/><Relationship Id="rId1" Type="http://schemas.openxmlformats.org/officeDocument/2006/relationships/package" Target="../embeddings/Document4.docx"/></Relationships>
</file>

<file path=ppt/slides/_rels/slide17.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1.xml"/><Relationship Id="rId2" Type="http://schemas.openxmlformats.org/officeDocument/2006/relationships/image" Target="../media/image18.emf"/><Relationship Id="rId1" Type="http://schemas.openxmlformats.org/officeDocument/2006/relationships/package" Target="../embeddings/Document6.docx"/></Relationships>
</file>

<file path=ppt/slides/_rels/slide18.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1.xml"/><Relationship Id="rId2" Type="http://schemas.openxmlformats.org/officeDocument/2006/relationships/image" Target="../media/image19.emf"/><Relationship Id="rId1" Type="http://schemas.openxmlformats.org/officeDocument/2006/relationships/package" Target="../embeddings/Document7.docx"/></Relationships>
</file>

<file path=ppt/slides/_rels/slide19.xml.rels><?xml version="1.0" encoding="UTF-8" standalone="yes"?>
<Relationships xmlns="http://schemas.openxmlformats.org/package/2006/relationships"><Relationship Id="rId5" Type="http://schemas.openxmlformats.org/officeDocument/2006/relationships/vmlDrawing" Target="../drawings/vmlDrawing7.vml"/><Relationship Id="rId4" Type="http://schemas.openxmlformats.org/officeDocument/2006/relationships/slideLayout" Target="../slideLayouts/slideLayout1.xml"/><Relationship Id="rId3" Type="http://schemas.openxmlformats.org/officeDocument/2006/relationships/image" Target="../media/image21.GIF"/><Relationship Id="rId2" Type="http://schemas.openxmlformats.org/officeDocument/2006/relationships/image" Target="../media/image20.emf"/><Relationship Id="rId1" Type="http://schemas.openxmlformats.org/officeDocument/2006/relationships/package" Target="../embeddings/Document8.docx"/></Relationships>
</file>

<file path=ppt/slides/_rels/slide20.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1.xml"/><Relationship Id="rId2" Type="http://schemas.openxmlformats.org/officeDocument/2006/relationships/image" Target="../media/image22.emf"/><Relationship Id="rId1" Type="http://schemas.openxmlformats.org/officeDocument/2006/relationships/package" Target="../embeddings/Document9.docx"/></Relationships>
</file>

<file path=ppt/slides/_rels/slide21.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1.xml"/><Relationship Id="rId2" Type="http://schemas.openxmlformats.org/officeDocument/2006/relationships/image" Target="../media/image23.emf"/><Relationship Id="rId1" Type="http://schemas.openxmlformats.org/officeDocument/2006/relationships/package" Target="../embeddings/Document10.docx"/></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4338" name="AutoShape 8"/>
          <p:cNvSpPr/>
          <p:nvPr/>
        </p:nvSpPr>
        <p:spPr>
          <a:xfrm>
            <a:off x="82550" y="1863725"/>
            <a:ext cx="7488238" cy="2232025"/>
          </a:xfrm>
          <a:prstGeom prst="horizontalScroll">
            <a:avLst>
              <a:gd name="adj" fmla="val 12500"/>
            </a:avLst>
          </a:prstGeom>
          <a:solidFill>
            <a:srgbClr val="F2EAD2"/>
          </a:solidFill>
          <a:ln w="9525" cap="flat" cmpd="sng">
            <a:solidFill>
              <a:schemeClr val="bg1"/>
            </a:solidFill>
            <a:prstDash val="solid"/>
            <a:round/>
            <a:headEnd type="none" w="med" len="med"/>
            <a:tailEnd type="none" w="med" len="med"/>
          </a:ln>
        </p:spPr>
        <p:txBody>
          <a:bodyPr wrap="none" anchor="ctr"/>
          <a:p>
            <a:pPr eaLnBrk="0" hangingPunct="0"/>
            <a:endParaRPr lang="zh-CN" altLang="en-US" dirty="0">
              <a:latin typeface="Arial" panose="020B0604020202020204" pitchFamily="34" charset="0"/>
            </a:endParaRPr>
          </a:p>
        </p:txBody>
      </p:sp>
      <p:sp>
        <p:nvSpPr>
          <p:cNvPr id="14339" name="文本框 20"/>
          <p:cNvSpPr txBox="1"/>
          <p:nvPr/>
        </p:nvSpPr>
        <p:spPr>
          <a:xfrm>
            <a:off x="330835" y="2640330"/>
            <a:ext cx="8947150" cy="922020"/>
          </a:xfrm>
          <a:prstGeom prst="rect">
            <a:avLst/>
          </a:prstGeom>
          <a:noFill/>
          <a:ln w="9525">
            <a:noFill/>
          </a:ln>
        </p:spPr>
        <p:txBody>
          <a:bodyPr anchor="t">
            <a:spAutoFit/>
          </a:bodyPr>
          <a:p>
            <a:pPr marL="342900" indent="-342900" algn="ctr">
              <a:spcBef>
                <a:spcPct val="20000"/>
              </a:spcBef>
            </a:pPr>
            <a:r>
              <a:rPr lang="zh-CN" altLang="en-US" sz="5400" b="1" dirty="0">
                <a:solidFill>
                  <a:srgbClr val="C00000"/>
                </a:solidFill>
                <a:latin typeface="华文新魏" pitchFamily="2" charset="-122"/>
                <a:ea typeface="华文新魏" pitchFamily="2" charset="-122"/>
              </a:rPr>
              <a:t>抗日战争的胜利</a:t>
            </a:r>
            <a:endParaRPr lang="zh-CN" altLang="en-US" sz="5400" b="1" dirty="0">
              <a:solidFill>
                <a:srgbClr val="C00000"/>
              </a:solidFill>
              <a:latin typeface="华文新魏" pitchFamily="2" charset="-122"/>
              <a:ea typeface="华文新魏" pitchFamily="2" charset="-122"/>
            </a:endParaRPr>
          </a:p>
        </p:txBody>
      </p:sp>
      <p:sp>
        <p:nvSpPr>
          <p:cNvPr id="14340" name="Text Box 9"/>
          <p:cNvSpPr txBox="1"/>
          <p:nvPr/>
        </p:nvSpPr>
        <p:spPr>
          <a:xfrm>
            <a:off x="465138" y="2141538"/>
            <a:ext cx="1944687" cy="706755"/>
          </a:xfrm>
          <a:prstGeom prst="rect">
            <a:avLst/>
          </a:prstGeom>
          <a:noFill/>
          <a:ln w="9525">
            <a:noFill/>
          </a:ln>
        </p:spPr>
        <p:txBody>
          <a:bodyPr anchor="t">
            <a:spAutoFit/>
          </a:bodyPr>
          <a:p>
            <a:pPr eaLnBrk="0" hangingPunct="0">
              <a:spcBef>
                <a:spcPct val="50000"/>
              </a:spcBef>
            </a:pPr>
            <a:r>
              <a:rPr lang="zh-CN" altLang="en-US" sz="4000" b="1" dirty="0">
                <a:latin typeface="Arial" panose="020B0604020202020204" pitchFamily="34" charset="0"/>
              </a:rPr>
              <a:t>第</a:t>
            </a:r>
            <a:r>
              <a:rPr lang="en-US" altLang="zh-CN" sz="4000" b="1" dirty="0">
                <a:latin typeface="Arial" panose="020B0604020202020204" pitchFamily="34" charset="0"/>
              </a:rPr>
              <a:t>22</a:t>
            </a:r>
            <a:r>
              <a:rPr lang="zh-CN" altLang="en-US" sz="4000" b="1" dirty="0">
                <a:latin typeface="Arial" panose="020B0604020202020204" pitchFamily="34" charset="0"/>
              </a:rPr>
              <a:t>课</a:t>
            </a:r>
            <a:endParaRPr lang="zh-CN" altLang="en-US" sz="4000" b="1" dirty="0">
              <a:latin typeface="Arial" panose="020B0604020202020204" pitchFamily="34"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 name="MH_Desc_1"/>
          <p:cNvSpPr/>
          <p:nvPr>
            <p:custDataLst>
              <p:tags r:id="rId1"/>
            </p:custDataLst>
          </p:nvPr>
        </p:nvSpPr>
        <p:spPr>
          <a:xfrm>
            <a:off x="611188" y="2047875"/>
            <a:ext cx="7848600" cy="4333875"/>
          </a:xfrm>
          <a:custGeom>
            <a:avLst/>
            <a:gdLst>
              <a:gd name="connsiteX0" fmla="*/ 5320937 w 5320937"/>
              <a:gd name="connsiteY0" fmla="*/ 1837508 h 4188823"/>
              <a:gd name="connsiteX1" fmla="*/ 5320937 w 5320937"/>
              <a:gd name="connsiteY1" fmla="*/ 0 h 4188823"/>
              <a:gd name="connsiteX2" fmla="*/ 0 w 5320937"/>
              <a:gd name="connsiteY2" fmla="*/ 0 h 4188823"/>
              <a:gd name="connsiteX3" fmla="*/ 0 w 5320937"/>
              <a:gd name="connsiteY3" fmla="*/ 3405051 h 4188823"/>
              <a:gd name="connsiteX4" fmla="*/ 2717075 w 5320937"/>
              <a:gd name="connsiteY4" fmla="*/ 3405051 h 4188823"/>
              <a:gd name="connsiteX5" fmla="*/ 3500847 w 5320937"/>
              <a:gd name="connsiteY5" fmla="*/ 4188823 h 4188823"/>
              <a:gd name="connsiteX6" fmla="*/ 3518263 w 5320937"/>
              <a:gd name="connsiteY6" fmla="*/ 4188823 h 4188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20937" h="4188823">
                <a:moveTo>
                  <a:pt x="5320937" y="1837508"/>
                </a:moveTo>
                <a:lnTo>
                  <a:pt x="5320937" y="0"/>
                </a:lnTo>
                <a:lnTo>
                  <a:pt x="0" y="0"/>
                </a:lnTo>
                <a:lnTo>
                  <a:pt x="0" y="3405051"/>
                </a:lnTo>
                <a:lnTo>
                  <a:pt x="2717075" y="3405051"/>
                </a:lnTo>
                <a:lnTo>
                  <a:pt x="3500847" y="4188823"/>
                </a:lnTo>
                <a:lnTo>
                  <a:pt x="3518263" y="4188823"/>
                </a:lnTo>
              </a:path>
            </a:pathLst>
          </a:custGeom>
          <a:solidFill>
            <a:srgbClr val="FDFAEB"/>
          </a:solidFill>
          <a:ln w="76200" cap="flat" cmpd="sng" algn="ctr">
            <a:solidFill>
              <a:schemeClr val="accent1"/>
            </a:solidFill>
            <a:prstDash val="solid"/>
            <a:miter lim="800000"/>
          </a:ln>
          <a:effectLst/>
        </p:spPr>
        <p:txBody>
          <a:bodyPr lIns="612000" tIns="216000" rIns="324000" bIns="1584000"/>
          <a:lstStyle/>
          <a:p>
            <a:pPr marL="0" marR="0" lvl="0" indent="0" algn="just" defTabSz="914400" rtl="0" eaLnBrk="1" fontAlgn="base" latinLnBrk="0" hangingPunct="1">
              <a:lnSpc>
                <a:spcPct val="150000"/>
              </a:lnSpc>
              <a:spcBef>
                <a:spcPts val="0"/>
              </a:spcBef>
              <a:spcAft>
                <a:spcPts val="0"/>
              </a:spcAft>
              <a:buClrTx/>
              <a:buSzTx/>
              <a:buFontTx/>
              <a:buNone/>
              <a:defRPr/>
            </a:pPr>
            <a:endParaRPr kumimoji="0" lang="zh-CN" altLang="en-US" sz="2400" b="0" i="0" u="none" strike="noStrike" kern="100" cap="none" spc="0" normalizeH="0" baseline="0" noProof="0" dirty="0">
              <a:ln>
                <a:noFill/>
              </a:ln>
              <a:solidFill>
                <a:schemeClr val="tx1"/>
              </a:solidFill>
              <a:effectLst/>
              <a:uLnTx/>
              <a:uFillTx/>
              <a:latin typeface="黑体" panose="02010609060101010101" charset="-122"/>
              <a:ea typeface="黑体" panose="02010609060101010101" charset="-122"/>
              <a:cs typeface="+mn-cs"/>
            </a:endParaRPr>
          </a:p>
        </p:txBody>
      </p:sp>
      <p:sp>
        <p:nvSpPr>
          <p:cNvPr id="6" name="MH_Other_1"/>
          <p:cNvSpPr/>
          <p:nvPr>
            <p:custDataLst>
              <p:tags r:id="rId2"/>
            </p:custDataLst>
          </p:nvPr>
        </p:nvSpPr>
        <p:spPr>
          <a:xfrm>
            <a:off x="1155700" y="1617663"/>
            <a:ext cx="3921125" cy="3522663"/>
          </a:xfrm>
          <a:custGeom>
            <a:avLst/>
            <a:gdLst>
              <a:gd name="connsiteX0" fmla="*/ 0 w 3718560"/>
              <a:gd name="connsiteY0" fmla="*/ 0 h 3518262"/>
              <a:gd name="connsiteX1" fmla="*/ 0 w 3718560"/>
              <a:gd name="connsiteY1" fmla="*/ 3509554 h 3518262"/>
              <a:gd name="connsiteX2" fmla="*/ 3718560 w 3718560"/>
              <a:gd name="connsiteY2" fmla="*/ 3518262 h 3518262"/>
              <a:gd name="connsiteX3" fmla="*/ 3718560 w 3718560"/>
              <a:gd name="connsiteY3" fmla="*/ 3518262 h 3518262"/>
            </a:gdLst>
            <a:ahLst/>
            <a:cxnLst>
              <a:cxn ang="0">
                <a:pos x="connsiteX0" y="connsiteY0"/>
              </a:cxn>
              <a:cxn ang="0">
                <a:pos x="connsiteX1" y="connsiteY1"/>
              </a:cxn>
              <a:cxn ang="0">
                <a:pos x="connsiteX2" y="connsiteY2"/>
              </a:cxn>
              <a:cxn ang="0">
                <a:pos x="connsiteX3" y="connsiteY3"/>
              </a:cxn>
            </a:cxnLst>
            <a:rect l="l" t="t" r="r" b="b"/>
            <a:pathLst>
              <a:path w="3718560" h="3518262">
                <a:moveTo>
                  <a:pt x="0" y="0"/>
                </a:moveTo>
                <a:lnTo>
                  <a:pt x="0" y="3509554"/>
                </a:lnTo>
                <a:lnTo>
                  <a:pt x="3718560" y="3518262"/>
                </a:lnTo>
                <a:lnTo>
                  <a:pt x="3718560" y="3518262"/>
                </a:lnTo>
              </a:path>
            </a:pathLst>
          </a:custGeom>
          <a:noFill/>
          <a:ln w="76200" cap="flat" cmpd="sng" algn="ctr">
            <a:solidFill>
              <a:schemeClr val="accent1"/>
            </a:solid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pic>
        <p:nvPicPr>
          <p:cNvPr id="22531" name="图片 1"/>
          <p:cNvPicPr>
            <a:picLocks noChangeAspect="1"/>
          </p:cNvPicPr>
          <p:nvPr>
            <p:custDataLst>
              <p:tags r:id="rId3"/>
            </p:custDataLst>
          </p:nvPr>
        </p:nvPicPr>
        <p:blipFill>
          <a:blip r:embed="rId4">
            <a:clrChange>
              <a:clrFrom>
                <a:srgbClr val="FFFFFF"/>
              </a:clrFrom>
              <a:clrTo>
                <a:srgbClr val="FFFFFF">
                  <a:alpha val="0"/>
                </a:srgbClr>
              </a:clrTo>
            </a:clrChange>
          </a:blip>
          <a:stretch>
            <a:fillRect/>
          </a:stretch>
        </p:blipFill>
        <p:spPr>
          <a:xfrm>
            <a:off x="3125788" y="194945"/>
            <a:ext cx="3035300" cy="1722438"/>
          </a:xfrm>
          <a:prstGeom prst="rect">
            <a:avLst/>
          </a:prstGeom>
          <a:noFill/>
          <a:ln w="9525">
            <a:noFill/>
          </a:ln>
        </p:spPr>
      </p:pic>
      <p:sp>
        <p:nvSpPr>
          <p:cNvPr id="22532" name="Rectangle 2"/>
          <p:cNvSpPr txBox="1"/>
          <p:nvPr>
            <p:custDataLst>
              <p:tags r:id="rId5"/>
            </p:custDataLst>
          </p:nvPr>
        </p:nvSpPr>
        <p:spPr>
          <a:xfrm>
            <a:off x="3328988" y="1316038"/>
            <a:ext cx="2628900" cy="601662"/>
          </a:xfrm>
          <a:prstGeom prst="rect">
            <a:avLst/>
          </a:prstGeom>
          <a:noFill/>
          <a:ln w="9525">
            <a:noFill/>
          </a:ln>
        </p:spPr>
        <p:txBody>
          <a:bodyPr lIns="0" rIns="0" anchor="ctr"/>
          <a:p>
            <a:pPr algn="ctr">
              <a:lnSpc>
                <a:spcPct val="90000"/>
              </a:lnSpc>
            </a:pPr>
            <a:r>
              <a:rPr lang="zh-CN" altLang="en-US" sz="3600" b="1" dirty="0">
                <a:solidFill>
                  <a:srgbClr val="FF0909"/>
                </a:solidFill>
                <a:latin typeface="华文细黑" pitchFamily="2" charset="-122"/>
                <a:ea typeface="华文细黑" pitchFamily="2" charset="-122"/>
              </a:rPr>
              <a:t>学习目标</a:t>
            </a:r>
            <a:endParaRPr lang="zh-CN" altLang="en-US" sz="3600" b="1" dirty="0">
              <a:solidFill>
                <a:srgbClr val="FF0909"/>
              </a:solidFill>
              <a:latin typeface="华文细黑" pitchFamily="2" charset="-122"/>
              <a:ea typeface="华文细黑" pitchFamily="2" charset="-122"/>
            </a:endParaRPr>
          </a:p>
        </p:txBody>
      </p:sp>
      <p:sp>
        <p:nvSpPr>
          <p:cNvPr id="8" name="MH_Other_2"/>
          <p:cNvSpPr/>
          <p:nvPr>
            <p:custDataLst>
              <p:tags r:id="rId6"/>
            </p:custDataLst>
          </p:nvPr>
        </p:nvSpPr>
        <p:spPr bwMode="auto">
          <a:xfrm rot="472067">
            <a:off x="5978525" y="3767138"/>
            <a:ext cx="2633663" cy="2854325"/>
          </a:xfrm>
          <a:custGeom>
            <a:avLst/>
            <a:gdLst>
              <a:gd name="T0" fmla="*/ 311438 w 1909763"/>
              <a:gd name="T1" fmla="*/ 1234671 h 1912938"/>
              <a:gd name="T2" fmla="*/ 423998 w 1909763"/>
              <a:gd name="T3" fmla="*/ 1256142 h 1912938"/>
              <a:gd name="T4" fmla="*/ 469528 w 1909763"/>
              <a:gd name="T5" fmla="*/ 1335710 h 1912938"/>
              <a:gd name="T6" fmla="*/ 530235 w 1909763"/>
              <a:gd name="T7" fmla="*/ 1396649 h 1912938"/>
              <a:gd name="T8" fmla="*/ 631728 w 1909763"/>
              <a:gd name="T9" fmla="*/ 1456326 h 1912938"/>
              <a:gd name="T10" fmla="*/ 647854 w 1909763"/>
              <a:gd name="T11" fmla="*/ 1533683 h 1912938"/>
              <a:gd name="T12" fmla="*/ 0 w 1909763"/>
              <a:gd name="T13" fmla="*/ 1905000 h 1912938"/>
              <a:gd name="T14" fmla="*/ 990076 w 1909763"/>
              <a:gd name="T15" fmla="*/ 547002 h 1912938"/>
              <a:gd name="T16" fmla="*/ 1084268 w 1909763"/>
              <a:gd name="T17" fmla="*/ 595709 h 1912938"/>
              <a:gd name="T18" fmla="*/ 1176565 w 1909763"/>
              <a:gd name="T19" fmla="*/ 667504 h 1912938"/>
              <a:gd name="T20" fmla="*/ 1294781 w 1909763"/>
              <a:gd name="T21" fmla="*/ 800657 h 1912938"/>
              <a:gd name="T22" fmla="*/ 1351992 w 1909763"/>
              <a:gd name="T23" fmla="*/ 906610 h 1912938"/>
              <a:gd name="T24" fmla="*/ 1367480 w 1909763"/>
              <a:gd name="T25" fmla="*/ 971447 h 1912938"/>
              <a:gd name="T26" fmla="*/ 741633 w 1909763"/>
              <a:gd name="T27" fmla="*/ 1521772 h 1912938"/>
              <a:gd name="T28" fmla="*/ 719507 w 1909763"/>
              <a:gd name="T29" fmla="*/ 1441437 h 1912938"/>
              <a:gd name="T30" fmla="*/ 689163 w 1909763"/>
              <a:gd name="T31" fmla="*/ 1362684 h 1912938"/>
              <a:gd name="T32" fmla="*/ 605717 w 1909763"/>
              <a:gd name="T33" fmla="*/ 1309233 h 1912938"/>
              <a:gd name="T34" fmla="*/ 554511 w 1909763"/>
              <a:gd name="T35" fmla="*/ 1257047 h 1912938"/>
              <a:gd name="T36" fmla="*/ 495403 w 1909763"/>
              <a:gd name="T37" fmla="*/ 1173233 h 1912938"/>
              <a:gd name="T38" fmla="*/ 414485 w 1909763"/>
              <a:gd name="T39" fmla="*/ 1167223 h 1912938"/>
              <a:gd name="T40" fmla="*/ 334200 w 1909763"/>
              <a:gd name="T41" fmla="*/ 1137810 h 1912938"/>
              <a:gd name="T42" fmla="*/ 1102115 w 1909763"/>
              <a:gd name="T43" fmla="*/ 389221 h 1912938"/>
              <a:gd name="T44" fmla="*/ 1182317 w 1909763"/>
              <a:gd name="T45" fmla="*/ 412935 h 1912938"/>
              <a:gd name="T46" fmla="*/ 1278052 w 1909763"/>
              <a:gd name="T47" fmla="*/ 467951 h 1912938"/>
              <a:gd name="T48" fmla="*/ 1390271 w 1909763"/>
              <a:gd name="T49" fmla="*/ 569762 h 1912938"/>
              <a:gd name="T50" fmla="*/ 1465401 w 1909763"/>
              <a:gd name="T51" fmla="*/ 674102 h 1912938"/>
              <a:gd name="T52" fmla="*/ 1496150 w 1909763"/>
              <a:gd name="T53" fmla="*/ 753148 h 1912938"/>
              <a:gd name="T54" fmla="*/ 1438773 w 1909763"/>
              <a:gd name="T55" fmla="*/ 874245 h 1912938"/>
              <a:gd name="T56" fmla="*/ 1394075 w 1909763"/>
              <a:gd name="T57" fmla="*/ 754728 h 1912938"/>
              <a:gd name="T58" fmla="*/ 1286611 w 1909763"/>
              <a:gd name="T59" fmla="*/ 617822 h 1912938"/>
              <a:gd name="T60" fmla="*/ 1182317 w 1909763"/>
              <a:gd name="T61" fmla="*/ 530239 h 1912938"/>
              <a:gd name="T62" fmla="*/ 1095458 w 1909763"/>
              <a:gd name="T63" fmla="*/ 479966 h 1912938"/>
              <a:gd name="T64" fmla="*/ 1079925 w 1909763"/>
              <a:gd name="T65" fmla="*/ 387324 h 1912938"/>
              <a:gd name="T66" fmla="*/ 1274840 w 1909763"/>
              <a:gd name="T67" fmla="*/ 248813 h 1912938"/>
              <a:gd name="T68" fmla="*/ 1361157 w 1909763"/>
              <a:gd name="T69" fmla="*/ 287000 h 1912938"/>
              <a:gd name="T70" fmla="*/ 1471820 w 1909763"/>
              <a:gd name="T71" fmla="*/ 367792 h 1912938"/>
              <a:gd name="T72" fmla="*/ 1577108 w 1909763"/>
              <a:gd name="T73" fmla="*/ 484246 h 1912938"/>
              <a:gd name="T74" fmla="*/ 1629910 w 1909763"/>
              <a:gd name="T75" fmla="*/ 580818 h 1912938"/>
              <a:gd name="T76" fmla="*/ 1646668 w 1909763"/>
              <a:gd name="T77" fmla="*/ 647723 h 1912938"/>
              <a:gd name="T78" fmla="*/ 1571733 w 1909763"/>
              <a:gd name="T79" fmla="*/ 701374 h 1912938"/>
              <a:gd name="T80" fmla="*/ 1500908 w 1909763"/>
              <a:gd name="T81" fmla="*/ 566932 h 1912938"/>
              <a:gd name="T82" fmla="*/ 1381077 w 1909763"/>
              <a:gd name="T83" fmla="*/ 437539 h 1912938"/>
              <a:gd name="T84" fmla="*/ 1277685 w 1909763"/>
              <a:gd name="T85" fmla="*/ 362111 h 1912938"/>
              <a:gd name="T86" fmla="*/ 1174610 w 1909763"/>
              <a:gd name="T87" fmla="*/ 313195 h 1912938"/>
              <a:gd name="T88" fmla="*/ 1571880 w 1909763"/>
              <a:gd name="T89" fmla="*/ 0 h 1912938"/>
              <a:gd name="T90" fmla="*/ 1674374 w 1909763"/>
              <a:gd name="T91" fmla="*/ 27868 h 1912938"/>
              <a:gd name="T92" fmla="*/ 1797116 w 1909763"/>
              <a:gd name="T93" fmla="*/ 110838 h 1912938"/>
              <a:gd name="T94" fmla="*/ 1880946 w 1909763"/>
              <a:gd name="T95" fmla="*/ 216927 h 1912938"/>
              <a:gd name="T96" fmla="*/ 1901825 w 1909763"/>
              <a:gd name="T97" fmla="*/ 315415 h 1912938"/>
              <a:gd name="T98" fmla="*/ 1879681 w 1909763"/>
              <a:gd name="T99" fmla="*/ 399018 h 1912938"/>
              <a:gd name="T100" fmla="*/ 1834128 w 1909763"/>
              <a:gd name="T101" fmla="*/ 461405 h 1912938"/>
              <a:gd name="T102" fmla="*/ 1716764 w 1909763"/>
              <a:gd name="T103" fmla="*/ 551026 h 1912938"/>
              <a:gd name="T104" fmla="*/ 1686079 w 1909763"/>
              <a:gd name="T105" fmla="*/ 466156 h 1912938"/>
              <a:gd name="T106" fmla="*/ 1635148 w 1909763"/>
              <a:gd name="T107" fmla="*/ 386034 h 1912938"/>
              <a:gd name="T108" fmla="*/ 1552899 w 1909763"/>
              <a:gd name="T109" fmla="*/ 297997 h 1912938"/>
              <a:gd name="T110" fmla="*/ 1465272 w 1909763"/>
              <a:gd name="T111" fmla="*/ 231811 h 1912938"/>
              <a:gd name="T112" fmla="*/ 1387135 w 1909763"/>
              <a:gd name="T113" fmla="*/ 193176 h 1912938"/>
              <a:gd name="T114" fmla="*/ 1324816 w 1909763"/>
              <a:gd name="T115" fmla="*/ 138389 h 1912938"/>
              <a:gd name="T116" fmla="*/ 1449455 w 1909763"/>
              <a:gd name="T117" fmla="*/ 33885 h 1912938"/>
              <a:gd name="T118" fmla="*/ 1518102 w 1909763"/>
              <a:gd name="T119" fmla="*/ 4750 h 1912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cs typeface="+mn-cs"/>
            </a:endParaRPr>
          </a:p>
        </p:txBody>
      </p:sp>
      <p:sp>
        <p:nvSpPr>
          <p:cNvPr id="2" name="文本框 1"/>
          <p:cNvSpPr txBox="1"/>
          <p:nvPr/>
        </p:nvSpPr>
        <p:spPr>
          <a:xfrm>
            <a:off x="1155700" y="2317750"/>
            <a:ext cx="7037705" cy="2931795"/>
          </a:xfrm>
          <a:prstGeom prst="rect">
            <a:avLst/>
          </a:prstGeom>
          <a:noFill/>
          <a:ln w="9525">
            <a:noFill/>
          </a:ln>
        </p:spPr>
        <p:txBody>
          <a:bodyPr wrap="square">
            <a:spAutoFit/>
          </a:bodyPr>
          <a:p>
            <a:pPr algn="just" fontAlgn="base">
              <a:lnSpc>
                <a:spcPct val="130000"/>
              </a:lnSpc>
              <a:spcBef>
                <a:spcPts val="0"/>
              </a:spcBef>
              <a:spcAft>
                <a:spcPts val="0"/>
              </a:spcAft>
              <a:buClrTx/>
              <a:buSzTx/>
              <a:buFontTx/>
              <a:defRPr/>
            </a:pPr>
            <a:r>
              <a:rPr lang="zh-CN" altLang="en-US" sz="2000" b="0" kern="100" noProof="0" dirty="0">
                <a:latin typeface="宋体" panose="02010600030101010101" pitchFamily="2" charset="-122"/>
                <a:ea typeface="宋体" panose="02010600030101010101" pitchFamily="2" charset="-122"/>
              </a:rPr>
              <a:t>1.认识中国共产党领导的人民武装在抗日战  争中的作用。 2.明确中共七大召开的历史背景,知道中共七大的内容和意义。</a:t>
            </a:r>
            <a:endParaRPr lang="zh-CN" altLang="en-US" sz="2000" b="0" kern="100" noProof="0" dirty="0">
              <a:latin typeface="宋体" panose="02010600030101010101" pitchFamily="2" charset="-122"/>
              <a:ea typeface="宋体" panose="02010600030101010101" pitchFamily="2" charset="-122"/>
            </a:endParaRPr>
          </a:p>
          <a:p>
            <a:pPr algn="just" fontAlgn="base">
              <a:lnSpc>
                <a:spcPct val="130000"/>
              </a:lnSpc>
              <a:spcBef>
                <a:spcPts val="0"/>
              </a:spcBef>
              <a:spcAft>
                <a:spcPts val="0"/>
              </a:spcAft>
              <a:buClrTx/>
              <a:buSzTx/>
              <a:buFontTx/>
              <a:defRPr/>
            </a:pPr>
            <a:r>
              <a:rPr lang="zh-CN" altLang="en-US" sz="2000" b="0" kern="100" noProof="0" dirty="0">
                <a:latin typeface="宋体" panose="02010600030101010101" pitchFamily="2" charset="-122"/>
                <a:ea typeface="宋体" panose="02010600030101010101" pitchFamily="2" charset="-122"/>
              </a:rPr>
              <a:t>3.概括促使日本无条件投降的因素;讨论抗日战争胜利的原因,理解抗日战争胜利的意义,认识全民族抗战的实现是抗日战争胜利的重要原因。</a:t>
            </a:r>
            <a:endParaRPr lang="zh-CN" altLang="en-US" sz="2000" b="0" kern="100" noProof="0" dirty="0">
              <a:latin typeface="宋体" panose="02010600030101010101" pitchFamily="2" charset="-122"/>
              <a:ea typeface="宋体" panose="02010600030101010101" pitchFamily="2" charset="-122"/>
            </a:endParaRPr>
          </a:p>
          <a:p>
            <a:pPr algn="just" fontAlgn="base">
              <a:lnSpc>
                <a:spcPct val="130000"/>
              </a:lnSpc>
              <a:spcBef>
                <a:spcPts val="0"/>
              </a:spcBef>
              <a:spcAft>
                <a:spcPts val="0"/>
              </a:spcAft>
              <a:buClrTx/>
              <a:buSzTx/>
              <a:buFontTx/>
              <a:defRPr/>
            </a:pPr>
            <a:r>
              <a:rPr lang="zh-CN" altLang="en-US" sz="2000" b="0" kern="100" noProof="0" dirty="0">
                <a:latin typeface="宋体" panose="02010600030101010101" pitchFamily="2" charset="-122"/>
                <a:ea typeface="宋体" panose="02010600030101010101" pitchFamily="2" charset="-122"/>
              </a:rPr>
              <a:t> ◉重点:中共七大和抗日战争胜利的历史意义。</a:t>
            </a:r>
            <a:endParaRPr lang="zh-CN" altLang="en-US" sz="2000" b="0" kern="100" noProof="0" dirty="0">
              <a:latin typeface="宋体" panose="02010600030101010101" pitchFamily="2" charset="-122"/>
              <a:ea typeface="宋体" panose="02010600030101010101" pitchFamily="2" charset="-122"/>
            </a:endParaRPr>
          </a:p>
          <a:p>
            <a:pPr algn="just" fontAlgn="base">
              <a:lnSpc>
                <a:spcPct val="130000"/>
              </a:lnSpc>
              <a:spcBef>
                <a:spcPts val="0"/>
              </a:spcBef>
              <a:spcAft>
                <a:spcPts val="0"/>
              </a:spcAft>
              <a:buClrTx/>
              <a:buSzTx/>
              <a:buFontTx/>
              <a:defRPr/>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 </a:t>
            </a:r>
            <a:endParaRPr lang="zh-CN" altLang="en-US">
              <a:latin typeface="宋体" panose="02010600030101010101" pitchFamily="2" charset="-122"/>
              <a:ea typeface="宋体" panose="02010600030101010101" pitchFamily="2" charset="-122"/>
            </a:endParaRPr>
          </a:p>
        </p:txBody>
      </p:sp>
    </p:spTree>
    <p:custDataLst>
      <p:tags r:id="rId7"/>
    </p:custData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 name="文本框 99"/>
          <p:cNvSpPr txBox="1"/>
          <p:nvPr/>
        </p:nvSpPr>
        <p:spPr>
          <a:xfrm>
            <a:off x="542925" y="2644775"/>
            <a:ext cx="7548245" cy="3138170"/>
          </a:xfrm>
          <a:prstGeom prst="rect">
            <a:avLst/>
          </a:prstGeom>
          <a:noFill/>
          <a:ln w="9525">
            <a:noFill/>
          </a:ln>
        </p:spPr>
        <p:txBody>
          <a:bodyPr wrap="square">
            <a:spAutoFit/>
          </a:bodyPr>
          <a:p>
            <a:pPr indent="0" algn="l"/>
            <a:endParaRPr lang="zh-CN" altLang="en-US" sz="2200" b="0">
              <a:solidFill>
                <a:srgbClr val="000000"/>
              </a:solidFill>
              <a:latin typeface="黑体" panose="02010609060101010101" charset="-122"/>
              <a:ea typeface="黑体" panose="02010609060101010101" charset="-122"/>
              <a:cs typeface="黑体" panose="02010609060101010101" charset="-122"/>
            </a:endParaRPr>
          </a:p>
          <a:p>
            <a:pPr indent="0" algn="l"/>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    根据地的大生产运动开始于</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1938</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年陕甘宁边区的军队生产。</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1939</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年初</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中共中央发出“自己动手”“自力更生”的号召</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组织军民开展以开垦荒地、增产粮食为主的生产运动。大生产运动具有重大的经济和政治意义</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它克服了严重困难</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普遍改善了军民生活</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为争取抗日战争胜利奠定了物质基础</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它增强了人们的劳动观念和劳动纪律</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进一步改善了党政军民的关系</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巩固了革命根据地</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它培养了一大批生产管理干部</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积累了经济建设的经验。</a:t>
            </a:r>
            <a:endParaRPr lang="zh-CN" altLang="en-US">
              <a:latin typeface="宋体" panose="02010600030101010101" pitchFamily="2" charset="-122"/>
              <a:ea typeface="宋体" panose="02010600030101010101" pitchFamily="2" charset="-122"/>
            </a:endParaRPr>
          </a:p>
        </p:txBody>
      </p:sp>
      <p:sp>
        <p:nvSpPr>
          <p:cNvPr id="2" name="文本框 1"/>
          <p:cNvSpPr txBox="1"/>
          <p:nvPr/>
        </p:nvSpPr>
        <p:spPr>
          <a:xfrm>
            <a:off x="3058160" y="2316480"/>
            <a:ext cx="3027680" cy="521970"/>
          </a:xfrm>
          <a:prstGeom prst="rect">
            <a:avLst/>
          </a:prstGeom>
          <a:noFill/>
        </p:spPr>
        <p:txBody>
          <a:bodyPr wrap="none" rtlCol="0" anchor="t">
            <a:spAutoFit/>
          </a:bodyPr>
          <a:p>
            <a:r>
              <a:rPr lang="zh-CN" altLang="en-US" sz="2800">
                <a:solidFill>
                  <a:schemeClr val="tx1"/>
                </a:solidFill>
                <a:effectLst>
                  <a:outerShdw blurRad="38100" dist="25400" dir="5400000" algn="ctr" rotWithShape="0">
                    <a:srgbClr val="6E747A">
                      <a:alpha val="43000"/>
                    </a:srgbClr>
                  </a:outerShdw>
                </a:effectLst>
                <a:latin typeface="黑体" panose="02010609060101010101" charset="-122"/>
                <a:ea typeface="黑体" panose="02010609060101010101" charset="-122"/>
                <a:cs typeface="黑体" panose="02010609060101010101" charset="-122"/>
                <a:sym typeface="+mn-ea"/>
              </a:rPr>
              <a:t>根据地大生产运动</a:t>
            </a:r>
            <a:endParaRPr lang="zh-CN" altLang="en-US" sz="2800">
              <a:solidFill>
                <a:schemeClr val="tx1"/>
              </a:solidFill>
              <a:effectLst>
                <a:outerShdw blurRad="38100" dist="25400" dir="5400000" algn="ctr" rotWithShape="0">
                  <a:srgbClr val="6E747A">
                    <a:alpha val="43000"/>
                  </a:srgbClr>
                </a:outerShdw>
              </a:effectLst>
              <a:latin typeface="黑体" panose="02010609060101010101" charset="-122"/>
              <a:ea typeface="黑体" panose="02010609060101010101" charset="-122"/>
              <a:cs typeface="黑体" panose="02010609060101010101" charset="-122"/>
              <a:sym typeface="+mn-ea"/>
            </a:endParaRPr>
          </a:p>
        </p:txBody>
      </p:sp>
      <p:sp>
        <p:nvSpPr>
          <p:cNvPr id="22532" name="Rectangle 2"/>
          <p:cNvSpPr txBox="1"/>
          <p:nvPr>
            <p:custDataLst>
              <p:tags r:id="rId1"/>
            </p:custDataLst>
          </p:nvPr>
        </p:nvSpPr>
        <p:spPr>
          <a:xfrm>
            <a:off x="1435418" y="1185228"/>
            <a:ext cx="2628900" cy="601662"/>
          </a:xfrm>
          <a:prstGeom prst="rect">
            <a:avLst/>
          </a:prstGeom>
          <a:noFill/>
          <a:ln w="9525">
            <a:noFill/>
          </a:ln>
        </p:spPr>
        <p:txBody>
          <a:bodyPr lIns="0" rIns="0" anchor="ctr"/>
          <a:p>
            <a:pPr algn="ctr">
              <a:lnSpc>
                <a:spcPct val="90000"/>
              </a:lnSpc>
            </a:pPr>
            <a:r>
              <a:rPr lang="zh-CN" altLang="en-US" sz="3600" b="1" dirty="0">
                <a:solidFill>
                  <a:srgbClr val="FF0909"/>
                </a:solidFill>
                <a:latin typeface="华文细黑" pitchFamily="2" charset="-122"/>
                <a:ea typeface="华文细黑" pitchFamily="2" charset="-122"/>
              </a:rPr>
              <a:t>知识链接</a:t>
            </a:r>
            <a:endParaRPr lang="zh-CN" altLang="en-US" sz="3600" b="1" dirty="0">
              <a:solidFill>
                <a:srgbClr val="FF0909"/>
              </a:solidFill>
              <a:latin typeface="华文细黑" pitchFamily="2" charset="-122"/>
              <a:ea typeface="华文细黑" pitchFamily="2" charset="-122"/>
            </a:endParaRPr>
          </a:p>
        </p:txBody>
      </p:sp>
      <p:pic>
        <p:nvPicPr>
          <p:cNvPr id="22531" name="图片 1"/>
          <p:cNvPicPr>
            <a:picLocks noChangeAspect="1"/>
          </p:cNvPicPr>
          <p:nvPr>
            <p:custDataLst>
              <p:tags r:id="rId2"/>
            </p:custDataLst>
          </p:nvPr>
        </p:nvPicPr>
        <p:blipFill>
          <a:blip r:embed="rId3">
            <a:clrChange>
              <a:clrFrom>
                <a:srgbClr val="FFFFFF"/>
              </a:clrFrom>
              <a:clrTo>
                <a:srgbClr val="FFFFFF">
                  <a:alpha val="0"/>
                </a:srgbClr>
              </a:clrTo>
            </a:clrChange>
          </a:blip>
          <a:stretch>
            <a:fillRect/>
          </a:stretch>
        </p:blipFill>
        <p:spPr>
          <a:xfrm>
            <a:off x="1133793" y="149225"/>
            <a:ext cx="3035300" cy="17224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par>
                                <p:cTn id="8" presetID="24" presetClass="entr" presetSubtype="0" fill="hold" grpId="0" nodeType="withEffect">
                                  <p:stCondLst>
                                    <p:cond delay="0"/>
                                  </p:stCondLst>
                                  <p:childTnLst>
                                    <p:set>
                                      <p:cBhvr>
                                        <p:cTn id="9" dur="1" fill="hold">
                                          <p:stCondLst>
                                            <p:cond delay="0"/>
                                          </p:stCondLst>
                                        </p:cTn>
                                        <p:tgtEl>
                                          <p:spTgt spid="100"/>
                                        </p:tgtEl>
                                        <p:attrNameLst>
                                          <p:attrName>style.visibility</p:attrName>
                                        </p:attrNameLst>
                                      </p:cBhvr>
                                      <p:to>
                                        <p:strVal val="visible"/>
                                      </p:to>
                                    </p:set>
                                    <p:anim to="" calcmode="lin" valueType="num">
                                      <p:cBhvr>
                                        <p:cTn id="10" dur="1" fill="hold"/>
                                        <p:tgtEl>
                                          <p:spTgt spid="100"/>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 name="文本框 99"/>
          <p:cNvSpPr txBox="1"/>
          <p:nvPr/>
        </p:nvSpPr>
        <p:spPr>
          <a:xfrm>
            <a:off x="980440" y="2040255"/>
            <a:ext cx="6503670" cy="1445260"/>
          </a:xfrm>
          <a:prstGeom prst="rect">
            <a:avLst/>
          </a:prstGeom>
          <a:noFill/>
          <a:ln w="9525">
            <a:noFill/>
          </a:ln>
        </p:spPr>
        <p:txBody>
          <a:bodyPr wrap="square">
            <a:spAutoFit/>
          </a:bodyPr>
          <a:p>
            <a:pPr indent="558800"/>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全体学生起立</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齐唱国歌。总结</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歌曲中唱道“把我们的血肉筑成我们新的长城”</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在民族危亡的时刻</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中华儿女用自己不屈的脊梁</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筑起了一道新的万里长城</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奏响了民族抗争</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夺取胜利的新篇章。</a:t>
            </a:r>
            <a:endParaRPr lang="zh-CN" altLang="en-US">
              <a:latin typeface="宋体" panose="02010600030101010101" pitchFamily="2" charset="-122"/>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2322830" y="3566795"/>
            <a:ext cx="3818890" cy="2286000"/>
          </a:xfrm>
          <a:prstGeom prst="rect">
            <a:avLst/>
          </a:prstGeom>
        </p:spPr>
      </p:pic>
      <p:pic>
        <p:nvPicPr>
          <p:cNvPr id="4" name="图片 3" descr="t015d39a864ddf972db"/>
          <p:cNvPicPr>
            <a:picLocks noChangeAspect="1"/>
          </p:cNvPicPr>
          <p:nvPr/>
        </p:nvPicPr>
        <p:blipFill>
          <a:blip r:embed="rId2"/>
          <a:stretch>
            <a:fillRect/>
          </a:stretch>
        </p:blipFill>
        <p:spPr>
          <a:xfrm>
            <a:off x="6939915" y="65405"/>
            <a:ext cx="1975485" cy="1975485"/>
          </a:xfrm>
          <a:prstGeom prst="rect">
            <a:avLst/>
          </a:prstGeom>
        </p:spPr>
      </p:pic>
      <p:grpSp>
        <p:nvGrpSpPr>
          <p:cNvPr id="33807" name="组合 1"/>
          <p:cNvGrpSpPr/>
          <p:nvPr/>
        </p:nvGrpSpPr>
        <p:grpSpPr>
          <a:xfrm>
            <a:off x="523875" y="693103"/>
            <a:ext cx="4354513" cy="1030287"/>
            <a:chOff x="2419947" y="738929"/>
            <a:chExt cx="4354910" cy="1030636"/>
          </a:xfrm>
        </p:grpSpPr>
        <p:sp>
          <p:nvSpPr>
            <p:cNvPr id="33808" name="文本框 26"/>
            <p:cNvSpPr txBox="1"/>
            <p:nvPr/>
          </p:nvSpPr>
          <p:spPr>
            <a:xfrm>
              <a:off x="2419947" y="738929"/>
              <a:ext cx="4354910" cy="828675"/>
            </a:xfrm>
            <a:prstGeom prst="rect">
              <a:avLst/>
            </a:prstGeom>
            <a:noFill/>
            <a:ln w="9525">
              <a:noFill/>
            </a:ln>
          </p:spPr>
          <p:txBody>
            <a:bodyPr wrap="none" anchor="t"/>
            <a:p>
              <a:pPr marL="342900" indent="-342900" algn="ctr">
                <a:spcBef>
                  <a:spcPct val="20000"/>
                </a:spcBef>
                <a:buChar char="•"/>
              </a:pPr>
              <a:r>
                <a:rPr lang="zh-CN" altLang="en-US" sz="4000" dirty="0">
                  <a:solidFill>
                    <a:srgbClr val="C00000"/>
                  </a:solidFill>
                  <a:latin typeface="黑体" panose="02010609060101010101" charset="-122"/>
                  <a:ea typeface="宋体" panose="02010600030101010101" pitchFamily="2" charset="-122"/>
                </a:rPr>
                <a:t>课堂导入</a:t>
              </a:r>
              <a:endParaRPr lang="zh-CN" altLang="en-US" sz="4000" dirty="0">
                <a:solidFill>
                  <a:srgbClr val="C00000"/>
                </a:solidFill>
                <a:latin typeface="黑体" panose="02010609060101010101" charset="-122"/>
                <a:ea typeface="宋体" panose="02010600030101010101" pitchFamily="2" charset="-122"/>
              </a:endParaRPr>
            </a:p>
          </p:txBody>
        </p:sp>
        <p:sp>
          <p:nvSpPr>
            <p:cNvPr id="48" name="Freeform 5"/>
            <p:cNvSpPr/>
            <p:nvPr/>
          </p:nvSpPr>
          <p:spPr bwMode="auto">
            <a:xfrm>
              <a:off x="3608458" y="1442429"/>
              <a:ext cx="2103630" cy="327136"/>
            </a:xfrm>
            <a:custGeom>
              <a:avLst/>
              <a:gdLst>
                <a:gd name="T0" fmla="*/ 62 w 1378"/>
                <a:gd name="T1" fmla="*/ 100 h 248"/>
                <a:gd name="T2" fmla="*/ 380 w 1378"/>
                <a:gd name="T3" fmla="*/ 44 h 248"/>
                <a:gd name="T4" fmla="*/ 422 w 1378"/>
                <a:gd name="T5" fmla="*/ 116 h 248"/>
                <a:gd name="T6" fmla="*/ 400 w 1378"/>
                <a:gd name="T7" fmla="*/ 98 h 248"/>
                <a:gd name="T8" fmla="*/ 406 w 1378"/>
                <a:gd name="T9" fmla="*/ 132 h 248"/>
                <a:gd name="T10" fmla="*/ 428 w 1378"/>
                <a:gd name="T11" fmla="*/ 90 h 248"/>
                <a:gd name="T12" fmla="*/ 492 w 1378"/>
                <a:gd name="T13" fmla="*/ 24 h 248"/>
                <a:gd name="T14" fmla="*/ 642 w 1378"/>
                <a:gd name="T15" fmla="*/ 58 h 248"/>
                <a:gd name="T16" fmla="*/ 548 w 1378"/>
                <a:gd name="T17" fmla="*/ 84 h 248"/>
                <a:gd name="T18" fmla="*/ 474 w 1378"/>
                <a:gd name="T19" fmla="*/ 178 h 248"/>
                <a:gd name="T20" fmla="*/ 606 w 1378"/>
                <a:gd name="T21" fmla="*/ 248 h 248"/>
                <a:gd name="T22" fmla="*/ 772 w 1378"/>
                <a:gd name="T23" fmla="*/ 248 h 248"/>
                <a:gd name="T24" fmla="*/ 904 w 1378"/>
                <a:gd name="T25" fmla="*/ 178 h 248"/>
                <a:gd name="T26" fmla="*/ 830 w 1378"/>
                <a:gd name="T27" fmla="*/ 84 h 248"/>
                <a:gd name="T28" fmla="*/ 736 w 1378"/>
                <a:gd name="T29" fmla="*/ 58 h 248"/>
                <a:gd name="T30" fmla="*/ 886 w 1378"/>
                <a:gd name="T31" fmla="*/ 24 h 248"/>
                <a:gd name="T32" fmla="*/ 950 w 1378"/>
                <a:gd name="T33" fmla="*/ 90 h 248"/>
                <a:gd name="T34" fmla="*/ 972 w 1378"/>
                <a:gd name="T35" fmla="*/ 132 h 248"/>
                <a:gd name="T36" fmla="*/ 980 w 1378"/>
                <a:gd name="T37" fmla="*/ 98 h 248"/>
                <a:gd name="T38" fmla="*/ 956 w 1378"/>
                <a:gd name="T39" fmla="*/ 120 h 248"/>
                <a:gd name="T40" fmla="*/ 996 w 1378"/>
                <a:gd name="T41" fmla="*/ 44 h 248"/>
                <a:gd name="T42" fmla="*/ 1316 w 1378"/>
                <a:gd name="T43" fmla="*/ 100 h 248"/>
                <a:gd name="T44" fmla="*/ 1376 w 1378"/>
                <a:gd name="T45" fmla="*/ 56 h 248"/>
                <a:gd name="T46" fmla="*/ 1226 w 1378"/>
                <a:gd name="T47" fmla="*/ 2 h 248"/>
                <a:gd name="T48" fmla="*/ 968 w 1378"/>
                <a:gd name="T49" fmla="*/ 20 h 248"/>
                <a:gd name="T50" fmla="*/ 744 w 1378"/>
                <a:gd name="T51" fmla="*/ 8 h 248"/>
                <a:gd name="T52" fmla="*/ 594 w 1378"/>
                <a:gd name="T53" fmla="*/ 2 h 248"/>
                <a:gd name="T54" fmla="*/ 372 w 1378"/>
                <a:gd name="T55" fmla="*/ 30 h 248"/>
                <a:gd name="T56" fmla="*/ 100 w 1378"/>
                <a:gd name="T57" fmla="*/ 8 h 248"/>
                <a:gd name="T58" fmla="*/ 0 w 1378"/>
                <a:gd name="T59" fmla="*/ 62 h 248"/>
                <a:gd name="T60" fmla="*/ 1198 w 1378"/>
                <a:gd name="T61" fmla="*/ 4 h 248"/>
                <a:gd name="T62" fmla="*/ 1368 w 1378"/>
                <a:gd name="T63" fmla="*/ 42 h 248"/>
                <a:gd name="T64" fmla="*/ 1350 w 1378"/>
                <a:gd name="T65" fmla="*/ 90 h 248"/>
                <a:gd name="T66" fmla="*/ 1080 w 1378"/>
                <a:gd name="T67" fmla="*/ 52 h 248"/>
                <a:gd name="T68" fmla="*/ 760 w 1378"/>
                <a:gd name="T69" fmla="*/ 182 h 248"/>
                <a:gd name="T70" fmla="*/ 788 w 1378"/>
                <a:gd name="T71" fmla="*/ 100 h 248"/>
                <a:gd name="T72" fmla="*/ 898 w 1378"/>
                <a:gd name="T73" fmla="*/ 152 h 248"/>
                <a:gd name="T74" fmla="*/ 846 w 1378"/>
                <a:gd name="T75" fmla="*/ 230 h 248"/>
                <a:gd name="T76" fmla="*/ 614 w 1378"/>
                <a:gd name="T77" fmla="*/ 102 h 248"/>
                <a:gd name="T78" fmla="*/ 626 w 1378"/>
                <a:gd name="T79" fmla="*/ 196 h 248"/>
                <a:gd name="T80" fmla="*/ 606 w 1378"/>
                <a:gd name="T81" fmla="*/ 244 h 248"/>
                <a:gd name="T82" fmla="*/ 480 w 1378"/>
                <a:gd name="T83" fmla="*/ 178 h 248"/>
                <a:gd name="T84" fmla="*/ 550 w 1378"/>
                <a:gd name="T85" fmla="*/ 102 h 248"/>
                <a:gd name="T86" fmla="*/ 726 w 1378"/>
                <a:gd name="T87" fmla="*/ 60 h 248"/>
                <a:gd name="T88" fmla="*/ 708 w 1378"/>
                <a:gd name="T89" fmla="*/ 134 h 248"/>
                <a:gd name="T90" fmla="*/ 732 w 1378"/>
                <a:gd name="T91" fmla="*/ 178 h 248"/>
                <a:gd name="T92" fmla="*/ 752 w 1378"/>
                <a:gd name="T93" fmla="*/ 166 h 248"/>
                <a:gd name="T94" fmla="*/ 724 w 1378"/>
                <a:gd name="T95" fmla="*/ 148 h 248"/>
                <a:gd name="T96" fmla="*/ 710 w 1378"/>
                <a:gd name="T97" fmla="*/ 152 h 248"/>
                <a:gd name="T98" fmla="*/ 760 w 1378"/>
                <a:gd name="T99" fmla="*/ 102 h 248"/>
                <a:gd name="T100" fmla="*/ 736 w 1378"/>
                <a:gd name="T101" fmla="*/ 206 h 248"/>
                <a:gd name="T102" fmla="*/ 622 w 1378"/>
                <a:gd name="T103" fmla="*/ 182 h 248"/>
                <a:gd name="T104" fmla="*/ 644 w 1378"/>
                <a:gd name="T105" fmla="*/ 112 h 248"/>
                <a:gd name="T106" fmla="*/ 662 w 1378"/>
                <a:gd name="T107" fmla="*/ 164 h 248"/>
                <a:gd name="T108" fmla="*/ 642 w 1378"/>
                <a:gd name="T109" fmla="*/ 144 h 248"/>
                <a:gd name="T110" fmla="*/ 638 w 1378"/>
                <a:gd name="T111" fmla="*/ 176 h 248"/>
                <a:gd name="T112" fmla="*/ 652 w 1378"/>
                <a:gd name="T113" fmla="*/ 176 h 248"/>
                <a:gd name="T114" fmla="*/ 658 w 1378"/>
                <a:gd name="T115" fmla="*/ 110 h 248"/>
                <a:gd name="T116" fmla="*/ 688 w 1378"/>
                <a:gd name="T117" fmla="*/ 40 h 248"/>
                <a:gd name="T118" fmla="*/ 76 w 1378"/>
                <a:gd name="T119" fmla="*/ 14 h 248"/>
                <a:gd name="T120" fmla="*/ 290 w 1378"/>
                <a:gd name="T121" fmla="*/ 12 h 248"/>
                <a:gd name="T122" fmla="*/ 122 w 1378"/>
                <a:gd name="T123" fmla="*/ 96 h 248"/>
                <a:gd name="T124" fmla="*/ 4 w 1378"/>
                <a:gd name="T125" fmla="*/ 6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78" h="248">
                  <a:moveTo>
                    <a:pt x="0" y="62"/>
                  </a:moveTo>
                  <a:lnTo>
                    <a:pt x="0" y="62"/>
                  </a:lnTo>
                  <a:lnTo>
                    <a:pt x="2" y="70"/>
                  </a:lnTo>
                  <a:lnTo>
                    <a:pt x="4" y="76"/>
                  </a:lnTo>
                  <a:lnTo>
                    <a:pt x="8" y="80"/>
                  </a:lnTo>
                  <a:lnTo>
                    <a:pt x="12" y="86"/>
                  </a:lnTo>
                  <a:lnTo>
                    <a:pt x="26" y="92"/>
                  </a:lnTo>
                  <a:lnTo>
                    <a:pt x="42" y="98"/>
                  </a:lnTo>
                  <a:lnTo>
                    <a:pt x="62" y="100"/>
                  </a:lnTo>
                  <a:lnTo>
                    <a:pt x="82" y="102"/>
                  </a:lnTo>
                  <a:lnTo>
                    <a:pt x="124" y="100"/>
                  </a:lnTo>
                  <a:lnTo>
                    <a:pt x="124" y="100"/>
                  </a:lnTo>
                  <a:lnTo>
                    <a:pt x="152" y="96"/>
                  </a:lnTo>
                  <a:lnTo>
                    <a:pt x="184" y="92"/>
                  </a:lnTo>
                  <a:lnTo>
                    <a:pt x="246" y="78"/>
                  </a:lnTo>
                  <a:lnTo>
                    <a:pt x="312" y="60"/>
                  </a:lnTo>
                  <a:lnTo>
                    <a:pt x="380" y="44"/>
                  </a:lnTo>
                  <a:lnTo>
                    <a:pt x="380" y="44"/>
                  </a:lnTo>
                  <a:lnTo>
                    <a:pt x="398" y="54"/>
                  </a:lnTo>
                  <a:lnTo>
                    <a:pt x="412" y="68"/>
                  </a:lnTo>
                  <a:lnTo>
                    <a:pt x="418" y="76"/>
                  </a:lnTo>
                  <a:lnTo>
                    <a:pt x="422" y="84"/>
                  </a:lnTo>
                  <a:lnTo>
                    <a:pt x="424" y="90"/>
                  </a:lnTo>
                  <a:lnTo>
                    <a:pt x="426" y="100"/>
                  </a:lnTo>
                  <a:lnTo>
                    <a:pt x="426" y="100"/>
                  </a:lnTo>
                  <a:lnTo>
                    <a:pt x="426" y="108"/>
                  </a:lnTo>
                  <a:lnTo>
                    <a:pt x="422" y="116"/>
                  </a:lnTo>
                  <a:lnTo>
                    <a:pt x="422" y="116"/>
                  </a:lnTo>
                  <a:lnTo>
                    <a:pt x="422" y="114"/>
                  </a:lnTo>
                  <a:lnTo>
                    <a:pt x="422" y="114"/>
                  </a:lnTo>
                  <a:lnTo>
                    <a:pt x="422" y="108"/>
                  </a:lnTo>
                  <a:lnTo>
                    <a:pt x="418" y="102"/>
                  </a:lnTo>
                  <a:lnTo>
                    <a:pt x="412" y="98"/>
                  </a:lnTo>
                  <a:lnTo>
                    <a:pt x="406" y="96"/>
                  </a:lnTo>
                  <a:lnTo>
                    <a:pt x="406" y="96"/>
                  </a:lnTo>
                  <a:lnTo>
                    <a:pt x="400" y="98"/>
                  </a:lnTo>
                  <a:lnTo>
                    <a:pt x="394" y="102"/>
                  </a:lnTo>
                  <a:lnTo>
                    <a:pt x="390" y="108"/>
                  </a:lnTo>
                  <a:lnTo>
                    <a:pt x="388" y="114"/>
                  </a:lnTo>
                  <a:lnTo>
                    <a:pt x="388" y="114"/>
                  </a:lnTo>
                  <a:lnTo>
                    <a:pt x="390" y="120"/>
                  </a:lnTo>
                  <a:lnTo>
                    <a:pt x="394" y="126"/>
                  </a:lnTo>
                  <a:lnTo>
                    <a:pt x="400" y="130"/>
                  </a:lnTo>
                  <a:lnTo>
                    <a:pt x="406" y="132"/>
                  </a:lnTo>
                  <a:lnTo>
                    <a:pt x="406" y="132"/>
                  </a:lnTo>
                  <a:lnTo>
                    <a:pt x="412" y="130"/>
                  </a:lnTo>
                  <a:lnTo>
                    <a:pt x="416" y="128"/>
                  </a:lnTo>
                  <a:lnTo>
                    <a:pt x="416" y="128"/>
                  </a:lnTo>
                  <a:lnTo>
                    <a:pt x="422" y="124"/>
                  </a:lnTo>
                  <a:lnTo>
                    <a:pt x="426" y="118"/>
                  </a:lnTo>
                  <a:lnTo>
                    <a:pt x="428" y="108"/>
                  </a:lnTo>
                  <a:lnTo>
                    <a:pt x="430" y="98"/>
                  </a:lnTo>
                  <a:lnTo>
                    <a:pt x="430" y="98"/>
                  </a:lnTo>
                  <a:lnTo>
                    <a:pt x="428" y="90"/>
                  </a:lnTo>
                  <a:lnTo>
                    <a:pt x="426" y="82"/>
                  </a:lnTo>
                  <a:lnTo>
                    <a:pt x="422" y="76"/>
                  </a:lnTo>
                  <a:lnTo>
                    <a:pt x="416" y="68"/>
                  </a:lnTo>
                  <a:lnTo>
                    <a:pt x="402" y="54"/>
                  </a:lnTo>
                  <a:lnTo>
                    <a:pt x="386" y="42"/>
                  </a:lnTo>
                  <a:lnTo>
                    <a:pt x="386" y="42"/>
                  </a:lnTo>
                  <a:lnTo>
                    <a:pt x="420" y="34"/>
                  </a:lnTo>
                  <a:lnTo>
                    <a:pt x="456" y="28"/>
                  </a:lnTo>
                  <a:lnTo>
                    <a:pt x="492" y="24"/>
                  </a:lnTo>
                  <a:lnTo>
                    <a:pt x="528" y="20"/>
                  </a:lnTo>
                  <a:lnTo>
                    <a:pt x="528" y="20"/>
                  </a:lnTo>
                  <a:lnTo>
                    <a:pt x="566" y="18"/>
                  </a:lnTo>
                  <a:lnTo>
                    <a:pt x="604" y="20"/>
                  </a:lnTo>
                  <a:lnTo>
                    <a:pt x="640" y="26"/>
                  </a:lnTo>
                  <a:lnTo>
                    <a:pt x="674" y="34"/>
                  </a:lnTo>
                  <a:lnTo>
                    <a:pt x="674" y="34"/>
                  </a:lnTo>
                  <a:lnTo>
                    <a:pt x="656" y="46"/>
                  </a:lnTo>
                  <a:lnTo>
                    <a:pt x="642" y="58"/>
                  </a:lnTo>
                  <a:lnTo>
                    <a:pt x="630" y="72"/>
                  </a:lnTo>
                  <a:lnTo>
                    <a:pt x="620" y="86"/>
                  </a:lnTo>
                  <a:lnTo>
                    <a:pt x="620" y="86"/>
                  </a:lnTo>
                  <a:lnTo>
                    <a:pt x="608" y="84"/>
                  </a:lnTo>
                  <a:lnTo>
                    <a:pt x="594" y="82"/>
                  </a:lnTo>
                  <a:lnTo>
                    <a:pt x="582" y="80"/>
                  </a:lnTo>
                  <a:lnTo>
                    <a:pt x="568" y="80"/>
                  </a:lnTo>
                  <a:lnTo>
                    <a:pt x="568" y="80"/>
                  </a:lnTo>
                  <a:lnTo>
                    <a:pt x="548" y="84"/>
                  </a:lnTo>
                  <a:lnTo>
                    <a:pt x="530" y="90"/>
                  </a:lnTo>
                  <a:lnTo>
                    <a:pt x="514" y="98"/>
                  </a:lnTo>
                  <a:lnTo>
                    <a:pt x="498" y="108"/>
                  </a:lnTo>
                  <a:lnTo>
                    <a:pt x="486" y="120"/>
                  </a:lnTo>
                  <a:lnTo>
                    <a:pt x="478" y="134"/>
                  </a:lnTo>
                  <a:lnTo>
                    <a:pt x="472" y="150"/>
                  </a:lnTo>
                  <a:lnTo>
                    <a:pt x="472" y="168"/>
                  </a:lnTo>
                  <a:lnTo>
                    <a:pt x="472" y="168"/>
                  </a:lnTo>
                  <a:lnTo>
                    <a:pt x="474" y="178"/>
                  </a:lnTo>
                  <a:lnTo>
                    <a:pt x="476" y="188"/>
                  </a:lnTo>
                  <a:lnTo>
                    <a:pt x="482" y="198"/>
                  </a:lnTo>
                  <a:lnTo>
                    <a:pt x="488" y="206"/>
                  </a:lnTo>
                  <a:lnTo>
                    <a:pt x="496" y="214"/>
                  </a:lnTo>
                  <a:lnTo>
                    <a:pt x="506" y="222"/>
                  </a:lnTo>
                  <a:lnTo>
                    <a:pt x="526" y="232"/>
                  </a:lnTo>
                  <a:lnTo>
                    <a:pt x="552" y="240"/>
                  </a:lnTo>
                  <a:lnTo>
                    <a:pt x="578" y="246"/>
                  </a:lnTo>
                  <a:lnTo>
                    <a:pt x="606" y="248"/>
                  </a:lnTo>
                  <a:lnTo>
                    <a:pt x="634" y="248"/>
                  </a:lnTo>
                  <a:lnTo>
                    <a:pt x="634" y="248"/>
                  </a:lnTo>
                  <a:lnTo>
                    <a:pt x="662" y="244"/>
                  </a:lnTo>
                  <a:lnTo>
                    <a:pt x="688" y="238"/>
                  </a:lnTo>
                  <a:lnTo>
                    <a:pt x="688" y="238"/>
                  </a:lnTo>
                  <a:lnTo>
                    <a:pt x="716" y="244"/>
                  </a:lnTo>
                  <a:lnTo>
                    <a:pt x="744" y="248"/>
                  </a:lnTo>
                  <a:lnTo>
                    <a:pt x="744" y="248"/>
                  </a:lnTo>
                  <a:lnTo>
                    <a:pt x="772" y="248"/>
                  </a:lnTo>
                  <a:lnTo>
                    <a:pt x="800" y="246"/>
                  </a:lnTo>
                  <a:lnTo>
                    <a:pt x="826" y="240"/>
                  </a:lnTo>
                  <a:lnTo>
                    <a:pt x="850" y="232"/>
                  </a:lnTo>
                  <a:lnTo>
                    <a:pt x="872" y="222"/>
                  </a:lnTo>
                  <a:lnTo>
                    <a:pt x="882" y="214"/>
                  </a:lnTo>
                  <a:lnTo>
                    <a:pt x="890" y="206"/>
                  </a:lnTo>
                  <a:lnTo>
                    <a:pt x="896" y="198"/>
                  </a:lnTo>
                  <a:lnTo>
                    <a:pt x="900" y="188"/>
                  </a:lnTo>
                  <a:lnTo>
                    <a:pt x="904" y="178"/>
                  </a:lnTo>
                  <a:lnTo>
                    <a:pt x="906" y="168"/>
                  </a:lnTo>
                  <a:lnTo>
                    <a:pt x="906" y="168"/>
                  </a:lnTo>
                  <a:lnTo>
                    <a:pt x="904" y="150"/>
                  </a:lnTo>
                  <a:lnTo>
                    <a:pt x="900" y="134"/>
                  </a:lnTo>
                  <a:lnTo>
                    <a:pt x="890" y="120"/>
                  </a:lnTo>
                  <a:lnTo>
                    <a:pt x="878" y="108"/>
                  </a:lnTo>
                  <a:lnTo>
                    <a:pt x="864" y="98"/>
                  </a:lnTo>
                  <a:lnTo>
                    <a:pt x="848" y="90"/>
                  </a:lnTo>
                  <a:lnTo>
                    <a:pt x="830" y="84"/>
                  </a:lnTo>
                  <a:lnTo>
                    <a:pt x="810" y="80"/>
                  </a:lnTo>
                  <a:lnTo>
                    <a:pt x="810" y="80"/>
                  </a:lnTo>
                  <a:lnTo>
                    <a:pt x="796" y="80"/>
                  </a:lnTo>
                  <a:lnTo>
                    <a:pt x="782" y="82"/>
                  </a:lnTo>
                  <a:lnTo>
                    <a:pt x="770" y="84"/>
                  </a:lnTo>
                  <a:lnTo>
                    <a:pt x="758" y="86"/>
                  </a:lnTo>
                  <a:lnTo>
                    <a:pt x="758" y="86"/>
                  </a:lnTo>
                  <a:lnTo>
                    <a:pt x="748" y="72"/>
                  </a:lnTo>
                  <a:lnTo>
                    <a:pt x="736" y="58"/>
                  </a:lnTo>
                  <a:lnTo>
                    <a:pt x="720" y="46"/>
                  </a:lnTo>
                  <a:lnTo>
                    <a:pt x="704" y="34"/>
                  </a:lnTo>
                  <a:lnTo>
                    <a:pt x="704" y="34"/>
                  </a:lnTo>
                  <a:lnTo>
                    <a:pt x="738" y="26"/>
                  </a:lnTo>
                  <a:lnTo>
                    <a:pt x="774" y="20"/>
                  </a:lnTo>
                  <a:lnTo>
                    <a:pt x="812" y="18"/>
                  </a:lnTo>
                  <a:lnTo>
                    <a:pt x="850" y="20"/>
                  </a:lnTo>
                  <a:lnTo>
                    <a:pt x="850" y="20"/>
                  </a:lnTo>
                  <a:lnTo>
                    <a:pt x="886" y="24"/>
                  </a:lnTo>
                  <a:lnTo>
                    <a:pt x="922" y="28"/>
                  </a:lnTo>
                  <a:lnTo>
                    <a:pt x="958" y="34"/>
                  </a:lnTo>
                  <a:lnTo>
                    <a:pt x="992" y="42"/>
                  </a:lnTo>
                  <a:lnTo>
                    <a:pt x="992" y="42"/>
                  </a:lnTo>
                  <a:lnTo>
                    <a:pt x="974" y="54"/>
                  </a:lnTo>
                  <a:lnTo>
                    <a:pt x="960" y="68"/>
                  </a:lnTo>
                  <a:lnTo>
                    <a:pt x="956" y="76"/>
                  </a:lnTo>
                  <a:lnTo>
                    <a:pt x="952" y="82"/>
                  </a:lnTo>
                  <a:lnTo>
                    <a:pt x="950" y="90"/>
                  </a:lnTo>
                  <a:lnTo>
                    <a:pt x="948" y="98"/>
                  </a:lnTo>
                  <a:lnTo>
                    <a:pt x="948" y="98"/>
                  </a:lnTo>
                  <a:lnTo>
                    <a:pt x="948" y="110"/>
                  </a:lnTo>
                  <a:lnTo>
                    <a:pt x="952" y="118"/>
                  </a:lnTo>
                  <a:lnTo>
                    <a:pt x="958" y="126"/>
                  </a:lnTo>
                  <a:lnTo>
                    <a:pt x="964" y="128"/>
                  </a:lnTo>
                  <a:lnTo>
                    <a:pt x="964" y="128"/>
                  </a:lnTo>
                  <a:lnTo>
                    <a:pt x="968" y="130"/>
                  </a:lnTo>
                  <a:lnTo>
                    <a:pt x="972" y="132"/>
                  </a:lnTo>
                  <a:lnTo>
                    <a:pt x="972" y="132"/>
                  </a:lnTo>
                  <a:lnTo>
                    <a:pt x="980" y="130"/>
                  </a:lnTo>
                  <a:lnTo>
                    <a:pt x="984" y="126"/>
                  </a:lnTo>
                  <a:lnTo>
                    <a:pt x="988" y="120"/>
                  </a:lnTo>
                  <a:lnTo>
                    <a:pt x="990" y="114"/>
                  </a:lnTo>
                  <a:lnTo>
                    <a:pt x="990" y="114"/>
                  </a:lnTo>
                  <a:lnTo>
                    <a:pt x="988" y="108"/>
                  </a:lnTo>
                  <a:lnTo>
                    <a:pt x="984" y="102"/>
                  </a:lnTo>
                  <a:lnTo>
                    <a:pt x="980" y="98"/>
                  </a:lnTo>
                  <a:lnTo>
                    <a:pt x="972" y="96"/>
                  </a:lnTo>
                  <a:lnTo>
                    <a:pt x="972" y="96"/>
                  </a:lnTo>
                  <a:lnTo>
                    <a:pt x="966" y="98"/>
                  </a:lnTo>
                  <a:lnTo>
                    <a:pt x="960" y="102"/>
                  </a:lnTo>
                  <a:lnTo>
                    <a:pt x="956" y="108"/>
                  </a:lnTo>
                  <a:lnTo>
                    <a:pt x="956" y="114"/>
                  </a:lnTo>
                  <a:lnTo>
                    <a:pt x="956" y="114"/>
                  </a:lnTo>
                  <a:lnTo>
                    <a:pt x="956" y="120"/>
                  </a:lnTo>
                  <a:lnTo>
                    <a:pt x="956" y="120"/>
                  </a:lnTo>
                  <a:lnTo>
                    <a:pt x="952" y="110"/>
                  </a:lnTo>
                  <a:lnTo>
                    <a:pt x="952" y="100"/>
                  </a:lnTo>
                  <a:lnTo>
                    <a:pt x="952" y="100"/>
                  </a:lnTo>
                  <a:lnTo>
                    <a:pt x="952" y="90"/>
                  </a:lnTo>
                  <a:lnTo>
                    <a:pt x="956" y="84"/>
                  </a:lnTo>
                  <a:lnTo>
                    <a:pt x="960" y="76"/>
                  </a:lnTo>
                  <a:lnTo>
                    <a:pt x="964" y="68"/>
                  </a:lnTo>
                  <a:lnTo>
                    <a:pt x="978" y="54"/>
                  </a:lnTo>
                  <a:lnTo>
                    <a:pt x="996" y="44"/>
                  </a:lnTo>
                  <a:lnTo>
                    <a:pt x="996" y="44"/>
                  </a:lnTo>
                  <a:lnTo>
                    <a:pt x="1064" y="60"/>
                  </a:lnTo>
                  <a:lnTo>
                    <a:pt x="1130" y="78"/>
                  </a:lnTo>
                  <a:lnTo>
                    <a:pt x="1194" y="92"/>
                  </a:lnTo>
                  <a:lnTo>
                    <a:pt x="1224" y="96"/>
                  </a:lnTo>
                  <a:lnTo>
                    <a:pt x="1254" y="100"/>
                  </a:lnTo>
                  <a:lnTo>
                    <a:pt x="1254" y="100"/>
                  </a:lnTo>
                  <a:lnTo>
                    <a:pt x="1296" y="102"/>
                  </a:lnTo>
                  <a:lnTo>
                    <a:pt x="1316" y="100"/>
                  </a:lnTo>
                  <a:lnTo>
                    <a:pt x="1334" y="98"/>
                  </a:lnTo>
                  <a:lnTo>
                    <a:pt x="1352" y="92"/>
                  </a:lnTo>
                  <a:lnTo>
                    <a:pt x="1364" y="86"/>
                  </a:lnTo>
                  <a:lnTo>
                    <a:pt x="1370" y="80"/>
                  </a:lnTo>
                  <a:lnTo>
                    <a:pt x="1374" y="76"/>
                  </a:lnTo>
                  <a:lnTo>
                    <a:pt x="1376" y="70"/>
                  </a:lnTo>
                  <a:lnTo>
                    <a:pt x="1378" y="62"/>
                  </a:lnTo>
                  <a:lnTo>
                    <a:pt x="1378" y="62"/>
                  </a:lnTo>
                  <a:lnTo>
                    <a:pt x="1376" y="56"/>
                  </a:lnTo>
                  <a:lnTo>
                    <a:pt x="1374" y="48"/>
                  </a:lnTo>
                  <a:lnTo>
                    <a:pt x="1370" y="42"/>
                  </a:lnTo>
                  <a:lnTo>
                    <a:pt x="1364" y="36"/>
                  </a:lnTo>
                  <a:lnTo>
                    <a:pt x="1348" y="26"/>
                  </a:lnTo>
                  <a:lnTo>
                    <a:pt x="1328" y="18"/>
                  </a:lnTo>
                  <a:lnTo>
                    <a:pt x="1304" y="12"/>
                  </a:lnTo>
                  <a:lnTo>
                    <a:pt x="1278" y="8"/>
                  </a:lnTo>
                  <a:lnTo>
                    <a:pt x="1226" y="2"/>
                  </a:lnTo>
                  <a:lnTo>
                    <a:pt x="1226" y="2"/>
                  </a:lnTo>
                  <a:lnTo>
                    <a:pt x="1170" y="0"/>
                  </a:lnTo>
                  <a:lnTo>
                    <a:pt x="1140" y="2"/>
                  </a:lnTo>
                  <a:lnTo>
                    <a:pt x="1110" y="4"/>
                  </a:lnTo>
                  <a:lnTo>
                    <a:pt x="1082" y="8"/>
                  </a:lnTo>
                  <a:lnTo>
                    <a:pt x="1054" y="14"/>
                  </a:lnTo>
                  <a:lnTo>
                    <a:pt x="1030" y="20"/>
                  </a:lnTo>
                  <a:lnTo>
                    <a:pt x="1006" y="30"/>
                  </a:lnTo>
                  <a:lnTo>
                    <a:pt x="1006" y="30"/>
                  </a:lnTo>
                  <a:lnTo>
                    <a:pt x="968" y="20"/>
                  </a:lnTo>
                  <a:lnTo>
                    <a:pt x="930" y="12"/>
                  </a:lnTo>
                  <a:lnTo>
                    <a:pt x="890" y="6"/>
                  </a:lnTo>
                  <a:lnTo>
                    <a:pt x="848" y="0"/>
                  </a:lnTo>
                  <a:lnTo>
                    <a:pt x="848" y="0"/>
                  </a:lnTo>
                  <a:lnTo>
                    <a:pt x="828" y="0"/>
                  </a:lnTo>
                  <a:lnTo>
                    <a:pt x="806" y="0"/>
                  </a:lnTo>
                  <a:lnTo>
                    <a:pt x="784" y="2"/>
                  </a:lnTo>
                  <a:lnTo>
                    <a:pt x="764" y="4"/>
                  </a:lnTo>
                  <a:lnTo>
                    <a:pt x="744" y="8"/>
                  </a:lnTo>
                  <a:lnTo>
                    <a:pt x="724" y="12"/>
                  </a:lnTo>
                  <a:lnTo>
                    <a:pt x="706" y="18"/>
                  </a:lnTo>
                  <a:lnTo>
                    <a:pt x="688" y="26"/>
                  </a:lnTo>
                  <a:lnTo>
                    <a:pt x="688" y="26"/>
                  </a:lnTo>
                  <a:lnTo>
                    <a:pt x="672" y="18"/>
                  </a:lnTo>
                  <a:lnTo>
                    <a:pt x="654" y="12"/>
                  </a:lnTo>
                  <a:lnTo>
                    <a:pt x="634" y="8"/>
                  </a:lnTo>
                  <a:lnTo>
                    <a:pt x="614" y="4"/>
                  </a:lnTo>
                  <a:lnTo>
                    <a:pt x="594" y="2"/>
                  </a:lnTo>
                  <a:lnTo>
                    <a:pt x="572" y="0"/>
                  </a:lnTo>
                  <a:lnTo>
                    <a:pt x="550" y="0"/>
                  </a:lnTo>
                  <a:lnTo>
                    <a:pt x="528" y="0"/>
                  </a:lnTo>
                  <a:lnTo>
                    <a:pt x="528" y="0"/>
                  </a:lnTo>
                  <a:lnTo>
                    <a:pt x="486" y="6"/>
                  </a:lnTo>
                  <a:lnTo>
                    <a:pt x="446" y="12"/>
                  </a:lnTo>
                  <a:lnTo>
                    <a:pt x="408" y="20"/>
                  </a:lnTo>
                  <a:lnTo>
                    <a:pt x="372" y="30"/>
                  </a:lnTo>
                  <a:lnTo>
                    <a:pt x="372" y="30"/>
                  </a:lnTo>
                  <a:lnTo>
                    <a:pt x="348" y="20"/>
                  </a:lnTo>
                  <a:lnTo>
                    <a:pt x="322" y="14"/>
                  </a:lnTo>
                  <a:lnTo>
                    <a:pt x="296" y="8"/>
                  </a:lnTo>
                  <a:lnTo>
                    <a:pt x="266" y="4"/>
                  </a:lnTo>
                  <a:lnTo>
                    <a:pt x="238" y="2"/>
                  </a:lnTo>
                  <a:lnTo>
                    <a:pt x="208" y="0"/>
                  </a:lnTo>
                  <a:lnTo>
                    <a:pt x="152" y="2"/>
                  </a:lnTo>
                  <a:lnTo>
                    <a:pt x="152" y="2"/>
                  </a:lnTo>
                  <a:lnTo>
                    <a:pt x="100" y="8"/>
                  </a:lnTo>
                  <a:lnTo>
                    <a:pt x="74" y="12"/>
                  </a:lnTo>
                  <a:lnTo>
                    <a:pt x="50" y="18"/>
                  </a:lnTo>
                  <a:lnTo>
                    <a:pt x="30" y="26"/>
                  </a:lnTo>
                  <a:lnTo>
                    <a:pt x="14" y="36"/>
                  </a:lnTo>
                  <a:lnTo>
                    <a:pt x="8" y="42"/>
                  </a:lnTo>
                  <a:lnTo>
                    <a:pt x="4" y="48"/>
                  </a:lnTo>
                  <a:lnTo>
                    <a:pt x="0" y="56"/>
                  </a:lnTo>
                  <a:lnTo>
                    <a:pt x="0" y="62"/>
                  </a:lnTo>
                  <a:lnTo>
                    <a:pt x="0" y="62"/>
                  </a:lnTo>
                  <a:close/>
                  <a:moveTo>
                    <a:pt x="1014" y="34"/>
                  </a:moveTo>
                  <a:lnTo>
                    <a:pt x="1014" y="34"/>
                  </a:lnTo>
                  <a:lnTo>
                    <a:pt x="1036" y="24"/>
                  </a:lnTo>
                  <a:lnTo>
                    <a:pt x="1062" y="18"/>
                  </a:lnTo>
                  <a:lnTo>
                    <a:pt x="1088" y="12"/>
                  </a:lnTo>
                  <a:lnTo>
                    <a:pt x="1116" y="8"/>
                  </a:lnTo>
                  <a:lnTo>
                    <a:pt x="1142" y="6"/>
                  </a:lnTo>
                  <a:lnTo>
                    <a:pt x="1170" y="4"/>
                  </a:lnTo>
                  <a:lnTo>
                    <a:pt x="1198" y="4"/>
                  </a:lnTo>
                  <a:lnTo>
                    <a:pt x="1224" y="6"/>
                  </a:lnTo>
                  <a:lnTo>
                    <a:pt x="1226" y="6"/>
                  </a:lnTo>
                  <a:lnTo>
                    <a:pt x="1226" y="6"/>
                  </a:lnTo>
                  <a:lnTo>
                    <a:pt x="1276" y="10"/>
                  </a:lnTo>
                  <a:lnTo>
                    <a:pt x="1300" y="14"/>
                  </a:lnTo>
                  <a:lnTo>
                    <a:pt x="1324" y="20"/>
                  </a:lnTo>
                  <a:lnTo>
                    <a:pt x="1346" y="28"/>
                  </a:lnTo>
                  <a:lnTo>
                    <a:pt x="1362" y="36"/>
                  </a:lnTo>
                  <a:lnTo>
                    <a:pt x="1368" y="42"/>
                  </a:lnTo>
                  <a:lnTo>
                    <a:pt x="1372" y="48"/>
                  </a:lnTo>
                  <a:lnTo>
                    <a:pt x="1374" y="56"/>
                  </a:lnTo>
                  <a:lnTo>
                    <a:pt x="1374" y="62"/>
                  </a:lnTo>
                  <a:lnTo>
                    <a:pt x="1374" y="62"/>
                  </a:lnTo>
                  <a:lnTo>
                    <a:pt x="1374" y="68"/>
                  </a:lnTo>
                  <a:lnTo>
                    <a:pt x="1370" y="74"/>
                  </a:lnTo>
                  <a:lnTo>
                    <a:pt x="1366" y="78"/>
                  </a:lnTo>
                  <a:lnTo>
                    <a:pt x="1362" y="84"/>
                  </a:lnTo>
                  <a:lnTo>
                    <a:pt x="1350" y="90"/>
                  </a:lnTo>
                  <a:lnTo>
                    <a:pt x="1334" y="94"/>
                  </a:lnTo>
                  <a:lnTo>
                    <a:pt x="1314" y="96"/>
                  </a:lnTo>
                  <a:lnTo>
                    <a:pt x="1294" y="98"/>
                  </a:lnTo>
                  <a:lnTo>
                    <a:pt x="1254" y="96"/>
                  </a:lnTo>
                  <a:lnTo>
                    <a:pt x="1254" y="96"/>
                  </a:lnTo>
                  <a:lnTo>
                    <a:pt x="1226" y="92"/>
                  </a:lnTo>
                  <a:lnTo>
                    <a:pt x="1198" y="88"/>
                  </a:lnTo>
                  <a:lnTo>
                    <a:pt x="1140" y="72"/>
                  </a:lnTo>
                  <a:lnTo>
                    <a:pt x="1080" y="52"/>
                  </a:lnTo>
                  <a:lnTo>
                    <a:pt x="1014" y="34"/>
                  </a:lnTo>
                  <a:lnTo>
                    <a:pt x="1014" y="34"/>
                  </a:lnTo>
                  <a:close/>
                  <a:moveTo>
                    <a:pt x="696" y="234"/>
                  </a:moveTo>
                  <a:lnTo>
                    <a:pt x="696" y="234"/>
                  </a:lnTo>
                  <a:lnTo>
                    <a:pt x="712" y="228"/>
                  </a:lnTo>
                  <a:lnTo>
                    <a:pt x="726" y="218"/>
                  </a:lnTo>
                  <a:lnTo>
                    <a:pt x="740" y="208"/>
                  </a:lnTo>
                  <a:lnTo>
                    <a:pt x="752" y="196"/>
                  </a:lnTo>
                  <a:lnTo>
                    <a:pt x="760" y="182"/>
                  </a:lnTo>
                  <a:lnTo>
                    <a:pt x="766" y="168"/>
                  </a:lnTo>
                  <a:lnTo>
                    <a:pt x="770" y="150"/>
                  </a:lnTo>
                  <a:lnTo>
                    <a:pt x="770" y="134"/>
                  </a:lnTo>
                  <a:lnTo>
                    <a:pt x="770" y="132"/>
                  </a:lnTo>
                  <a:lnTo>
                    <a:pt x="770" y="132"/>
                  </a:lnTo>
                  <a:lnTo>
                    <a:pt x="768" y="116"/>
                  </a:lnTo>
                  <a:lnTo>
                    <a:pt x="764" y="102"/>
                  </a:lnTo>
                  <a:lnTo>
                    <a:pt x="764" y="102"/>
                  </a:lnTo>
                  <a:lnTo>
                    <a:pt x="788" y="100"/>
                  </a:lnTo>
                  <a:lnTo>
                    <a:pt x="810" y="100"/>
                  </a:lnTo>
                  <a:lnTo>
                    <a:pt x="810" y="100"/>
                  </a:lnTo>
                  <a:lnTo>
                    <a:pt x="828" y="102"/>
                  </a:lnTo>
                  <a:lnTo>
                    <a:pt x="844" y="106"/>
                  </a:lnTo>
                  <a:lnTo>
                    <a:pt x="858" y="112"/>
                  </a:lnTo>
                  <a:lnTo>
                    <a:pt x="872" y="118"/>
                  </a:lnTo>
                  <a:lnTo>
                    <a:pt x="884" y="128"/>
                  </a:lnTo>
                  <a:lnTo>
                    <a:pt x="892" y="140"/>
                  </a:lnTo>
                  <a:lnTo>
                    <a:pt x="898" y="152"/>
                  </a:lnTo>
                  <a:lnTo>
                    <a:pt x="900" y="168"/>
                  </a:lnTo>
                  <a:lnTo>
                    <a:pt x="900" y="168"/>
                  </a:lnTo>
                  <a:lnTo>
                    <a:pt x="898" y="178"/>
                  </a:lnTo>
                  <a:lnTo>
                    <a:pt x="894" y="188"/>
                  </a:lnTo>
                  <a:lnTo>
                    <a:pt x="890" y="198"/>
                  </a:lnTo>
                  <a:lnTo>
                    <a:pt x="884" y="206"/>
                  </a:lnTo>
                  <a:lnTo>
                    <a:pt x="876" y="212"/>
                  </a:lnTo>
                  <a:lnTo>
                    <a:pt x="866" y="220"/>
                  </a:lnTo>
                  <a:lnTo>
                    <a:pt x="846" y="230"/>
                  </a:lnTo>
                  <a:lnTo>
                    <a:pt x="824" y="238"/>
                  </a:lnTo>
                  <a:lnTo>
                    <a:pt x="798" y="242"/>
                  </a:lnTo>
                  <a:lnTo>
                    <a:pt x="772" y="244"/>
                  </a:lnTo>
                  <a:lnTo>
                    <a:pt x="746" y="244"/>
                  </a:lnTo>
                  <a:lnTo>
                    <a:pt x="746" y="244"/>
                  </a:lnTo>
                  <a:lnTo>
                    <a:pt x="720" y="240"/>
                  </a:lnTo>
                  <a:lnTo>
                    <a:pt x="696" y="234"/>
                  </a:lnTo>
                  <a:lnTo>
                    <a:pt x="696" y="234"/>
                  </a:lnTo>
                  <a:close/>
                  <a:moveTo>
                    <a:pt x="614" y="102"/>
                  </a:moveTo>
                  <a:lnTo>
                    <a:pt x="614" y="102"/>
                  </a:lnTo>
                  <a:lnTo>
                    <a:pt x="608" y="116"/>
                  </a:lnTo>
                  <a:lnTo>
                    <a:pt x="606" y="132"/>
                  </a:lnTo>
                  <a:lnTo>
                    <a:pt x="606" y="134"/>
                  </a:lnTo>
                  <a:lnTo>
                    <a:pt x="606" y="134"/>
                  </a:lnTo>
                  <a:lnTo>
                    <a:pt x="608" y="150"/>
                  </a:lnTo>
                  <a:lnTo>
                    <a:pt x="610" y="168"/>
                  </a:lnTo>
                  <a:lnTo>
                    <a:pt x="618" y="182"/>
                  </a:lnTo>
                  <a:lnTo>
                    <a:pt x="626" y="196"/>
                  </a:lnTo>
                  <a:lnTo>
                    <a:pt x="638" y="208"/>
                  </a:lnTo>
                  <a:lnTo>
                    <a:pt x="650" y="218"/>
                  </a:lnTo>
                  <a:lnTo>
                    <a:pt x="666" y="228"/>
                  </a:lnTo>
                  <a:lnTo>
                    <a:pt x="682" y="234"/>
                  </a:lnTo>
                  <a:lnTo>
                    <a:pt x="682" y="234"/>
                  </a:lnTo>
                  <a:lnTo>
                    <a:pt x="658" y="240"/>
                  </a:lnTo>
                  <a:lnTo>
                    <a:pt x="632" y="244"/>
                  </a:lnTo>
                  <a:lnTo>
                    <a:pt x="632" y="244"/>
                  </a:lnTo>
                  <a:lnTo>
                    <a:pt x="606" y="244"/>
                  </a:lnTo>
                  <a:lnTo>
                    <a:pt x="580" y="242"/>
                  </a:lnTo>
                  <a:lnTo>
                    <a:pt x="554" y="238"/>
                  </a:lnTo>
                  <a:lnTo>
                    <a:pt x="530" y="230"/>
                  </a:lnTo>
                  <a:lnTo>
                    <a:pt x="510" y="220"/>
                  </a:lnTo>
                  <a:lnTo>
                    <a:pt x="502" y="212"/>
                  </a:lnTo>
                  <a:lnTo>
                    <a:pt x="494" y="206"/>
                  </a:lnTo>
                  <a:lnTo>
                    <a:pt x="488" y="198"/>
                  </a:lnTo>
                  <a:lnTo>
                    <a:pt x="484" y="188"/>
                  </a:lnTo>
                  <a:lnTo>
                    <a:pt x="480" y="178"/>
                  </a:lnTo>
                  <a:lnTo>
                    <a:pt x="478" y="168"/>
                  </a:lnTo>
                  <a:lnTo>
                    <a:pt x="478" y="168"/>
                  </a:lnTo>
                  <a:lnTo>
                    <a:pt x="480" y="152"/>
                  </a:lnTo>
                  <a:lnTo>
                    <a:pt x="484" y="140"/>
                  </a:lnTo>
                  <a:lnTo>
                    <a:pt x="494" y="128"/>
                  </a:lnTo>
                  <a:lnTo>
                    <a:pt x="506" y="118"/>
                  </a:lnTo>
                  <a:lnTo>
                    <a:pt x="518" y="112"/>
                  </a:lnTo>
                  <a:lnTo>
                    <a:pt x="534" y="106"/>
                  </a:lnTo>
                  <a:lnTo>
                    <a:pt x="550" y="102"/>
                  </a:lnTo>
                  <a:lnTo>
                    <a:pt x="566" y="100"/>
                  </a:lnTo>
                  <a:lnTo>
                    <a:pt x="566" y="100"/>
                  </a:lnTo>
                  <a:lnTo>
                    <a:pt x="590" y="100"/>
                  </a:lnTo>
                  <a:lnTo>
                    <a:pt x="614" y="102"/>
                  </a:lnTo>
                  <a:lnTo>
                    <a:pt x="614" y="102"/>
                  </a:lnTo>
                  <a:close/>
                  <a:moveTo>
                    <a:pt x="688" y="40"/>
                  </a:moveTo>
                  <a:lnTo>
                    <a:pt x="688" y="40"/>
                  </a:lnTo>
                  <a:lnTo>
                    <a:pt x="708" y="48"/>
                  </a:lnTo>
                  <a:lnTo>
                    <a:pt x="726" y="60"/>
                  </a:lnTo>
                  <a:lnTo>
                    <a:pt x="742" y="74"/>
                  </a:lnTo>
                  <a:lnTo>
                    <a:pt x="752" y="88"/>
                  </a:lnTo>
                  <a:lnTo>
                    <a:pt x="752" y="88"/>
                  </a:lnTo>
                  <a:lnTo>
                    <a:pt x="734" y="98"/>
                  </a:lnTo>
                  <a:lnTo>
                    <a:pt x="728" y="104"/>
                  </a:lnTo>
                  <a:lnTo>
                    <a:pt x="720" y="110"/>
                  </a:lnTo>
                  <a:lnTo>
                    <a:pt x="714" y="118"/>
                  </a:lnTo>
                  <a:lnTo>
                    <a:pt x="710" y="126"/>
                  </a:lnTo>
                  <a:lnTo>
                    <a:pt x="708" y="134"/>
                  </a:lnTo>
                  <a:lnTo>
                    <a:pt x="706" y="144"/>
                  </a:lnTo>
                  <a:lnTo>
                    <a:pt x="706" y="144"/>
                  </a:lnTo>
                  <a:lnTo>
                    <a:pt x="708" y="154"/>
                  </a:lnTo>
                  <a:lnTo>
                    <a:pt x="712" y="164"/>
                  </a:lnTo>
                  <a:lnTo>
                    <a:pt x="718" y="170"/>
                  </a:lnTo>
                  <a:lnTo>
                    <a:pt x="726" y="176"/>
                  </a:lnTo>
                  <a:lnTo>
                    <a:pt x="726" y="176"/>
                  </a:lnTo>
                  <a:lnTo>
                    <a:pt x="732" y="178"/>
                  </a:lnTo>
                  <a:lnTo>
                    <a:pt x="732" y="178"/>
                  </a:lnTo>
                  <a:lnTo>
                    <a:pt x="736" y="178"/>
                  </a:lnTo>
                  <a:lnTo>
                    <a:pt x="736" y="178"/>
                  </a:lnTo>
                  <a:lnTo>
                    <a:pt x="736" y="178"/>
                  </a:lnTo>
                  <a:lnTo>
                    <a:pt x="736" y="178"/>
                  </a:lnTo>
                  <a:lnTo>
                    <a:pt x="738" y="178"/>
                  </a:lnTo>
                  <a:lnTo>
                    <a:pt x="738" y="178"/>
                  </a:lnTo>
                  <a:lnTo>
                    <a:pt x="744" y="176"/>
                  </a:lnTo>
                  <a:lnTo>
                    <a:pt x="750" y="172"/>
                  </a:lnTo>
                  <a:lnTo>
                    <a:pt x="752" y="166"/>
                  </a:lnTo>
                  <a:lnTo>
                    <a:pt x="754" y="160"/>
                  </a:lnTo>
                  <a:lnTo>
                    <a:pt x="754" y="160"/>
                  </a:lnTo>
                  <a:lnTo>
                    <a:pt x="752" y="154"/>
                  </a:lnTo>
                  <a:lnTo>
                    <a:pt x="748" y="148"/>
                  </a:lnTo>
                  <a:lnTo>
                    <a:pt x="742" y="144"/>
                  </a:lnTo>
                  <a:lnTo>
                    <a:pt x="736" y="144"/>
                  </a:lnTo>
                  <a:lnTo>
                    <a:pt x="736" y="144"/>
                  </a:lnTo>
                  <a:lnTo>
                    <a:pt x="730" y="144"/>
                  </a:lnTo>
                  <a:lnTo>
                    <a:pt x="724" y="148"/>
                  </a:lnTo>
                  <a:lnTo>
                    <a:pt x="720" y="154"/>
                  </a:lnTo>
                  <a:lnTo>
                    <a:pt x="718" y="160"/>
                  </a:lnTo>
                  <a:lnTo>
                    <a:pt x="718" y="160"/>
                  </a:lnTo>
                  <a:lnTo>
                    <a:pt x="720" y="166"/>
                  </a:lnTo>
                  <a:lnTo>
                    <a:pt x="722" y="170"/>
                  </a:lnTo>
                  <a:lnTo>
                    <a:pt x="722" y="170"/>
                  </a:lnTo>
                  <a:lnTo>
                    <a:pt x="716" y="166"/>
                  </a:lnTo>
                  <a:lnTo>
                    <a:pt x="712" y="160"/>
                  </a:lnTo>
                  <a:lnTo>
                    <a:pt x="710" y="152"/>
                  </a:lnTo>
                  <a:lnTo>
                    <a:pt x="710" y="144"/>
                  </a:lnTo>
                  <a:lnTo>
                    <a:pt x="710" y="144"/>
                  </a:lnTo>
                  <a:lnTo>
                    <a:pt x="712" y="136"/>
                  </a:lnTo>
                  <a:lnTo>
                    <a:pt x="714" y="128"/>
                  </a:lnTo>
                  <a:lnTo>
                    <a:pt x="720" y="122"/>
                  </a:lnTo>
                  <a:lnTo>
                    <a:pt x="726" y="116"/>
                  </a:lnTo>
                  <a:lnTo>
                    <a:pt x="732" y="112"/>
                  </a:lnTo>
                  <a:lnTo>
                    <a:pt x="742" y="108"/>
                  </a:lnTo>
                  <a:lnTo>
                    <a:pt x="760" y="102"/>
                  </a:lnTo>
                  <a:lnTo>
                    <a:pt x="760" y="102"/>
                  </a:lnTo>
                  <a:lnTo>
                    <a:pt x="764" y="118"/>
                  </a:lnTo>
                  <a:lnTo>
                    <a:pt x="766" y="134"/>
                  </a:lnTo>
                  <a:lnTo>
                    <a:pt x="766" y="134"/>
                  </a:lnTo>
                  <a:lnTo>
                    <a:pt x="766" y="150"/>
                  </a:lnTo>
                  <a:lnTo>
                    <a:pt x="762" y="166"/>
                  </a:lnTo>
                  <a:lnTo>
                    <a:pt x="756" y="182"/>
                  </a:lnTo>
                  <a:lnTo>
                    <a:pt x="746" y="194"/>
                  </a:lnTo>
                  <a:lnTo>
                    <a:pt x="736" y="206"/>
                  </a:lnTo>
                  <a:lnTo>
                    <a:pt x="722" y="216"/>
                  </a:lnTo>
                  <a:lnTo>
                    <a:pt x="706" y="226"/>
                  </a:lnTo>
                  <a:lnTo>
                    <a:pt x="688" y="232"/>
                  </a:lnTo>
                  <a:lnTo>
                    <a:pt x="688" y="232"/>
                  </a:lnTo>
                  <a:lnTo>
                    <a:pt x="672" y="226"/>
                  </a:lnTo>
                  <a:lnTo>
                    <a:pt x="656" y="216"/>
                  </a:lnTo>
                  <a:lnTo>
                    <a:pt x="642" y="206"/>
                  </a:lnTo>
                  <a:lnTo>
                    <a:pt x="630" y="194"/>
                  </a:lnTo>
                  <a:lnTo>
                    <a:pt x="622" y="182"/>
                  </a:lnTo>
                  <a:lnTo>
                    <a:pt x="614" y="166"/>
                  </a:lnTo>
                  <a:lnTo>
                    <a:pt x="612" y="150"/>
                  </a:lnTo>
                  <a:lnTo>
                    <a:pt x="610" y="134"/>
                  </a:lnTo>
                  <a:lnTo>
                    <a:pt x="610" y="134"/>
                  </a:lnTo>
                  <a:lnTo>
                    <a:pt x="612" y="118"/>
                  </a:lnTo>
                  <a:lnTo>
                    <a:pt x="618" y="102"/>
                  </a:lnTo>
                  <a:lnTo>
                    <a:pt x="618" y="102"/>
                  </a:lnTo>
                  <a:lnTo>
                    <a:pt x="636" y="108"/>
                  </a:lnTo>
                  <a:lnTo>
                    <a:pt x="644" y="112"/>
                  </a:lnTo>
                  <a:lnTo>
                    <a:pt x="652" y="116"/>
                  </a:lnTo>
                  <a:lnTo>
                    <a:pt x="658" y="122"/>
                  </a:lnTo>
                  <a:lnTo>
                    <a:pt x="662" y="128"/>
                  </a:lnTo>
                  <a:lnTo>
                    <a:pt x="666" y="136"/>
                  </a:lnTo>
                  <a:lnTo>
                    <a:pt x="668" y="144"/>
                  </a:lnTo>
                  <a:lnTo>
                    <a:pt x="668" y="144"/>
                  </a:lnTo>
                  <a:lnTo>
                    <a:pt x="668" y="152"/>
                  </a:lnTo>
                  <a:lnTo>
                    <a:pt x="666" y="158"/>
                  </a:lnTo>
                  <a:lnTo>
                    <a:pt x="662" y="164"/>
                  </a:lnTo>
                  <a:lnTo>
                    <a:pt x="658" y="168"/>
                  </a:lnTo>
                  <a:lnTo>
                    <a:pt x="658" y="168"/>
                  </a:lnTo>
                  <a:lnTo>
                    <a:pt x="660" y="160"/>
                  </a:lnTo>
                  <a:lnTo>
                    <a:pt x="660" y="160"/>
                  </a:lnTo>
                  <a:lnTo>
                    <a:pt x="658" y="154"/>
                  </a:lnTo>
                  <a:lnTo>
                    <a:pt x="654" y="148"/>
                  </a:lnTo>
                  <a:lnTo>
                    <a:pt x="650" y="144"/>
                  </a:lnTo>
                  <a:lnTo>
                    <a:pt x="642" y="144"/>
                  </a:lnTo>
                  <a:lnTo>
                    <a:pt x="642" y="144"/>
                  </a:lnTo>
                  <a:lnTo>
                    <a:pt x="636" y="144"/>
                  </a:lnTo>
                  <a:lnTo>
                    <a:pt x="630" y="148"/>
                  </a:lnTo>
                  <a:lnTo>
                    <a:pt x="626" y="154"/>
                  </a:lnTo>
                  <a:lnTo>
                    <a:pt x="626" y="160"/>
                  </a:lnTo>
                  <a:lnTo>
                    <a:pt x="626" y="160"/>
                  </a:lnTo>
                  <a:lnTo>
                    <a:pt x="626" y="166"/>
                  </a:lnTo>
                  <a:lnTo>
                    <a:pt x="628" y="170"/>
                  </a:lnTo>
                  <a:lnTo>
                    <a:pt x="632" y="174"/>
                  </a:lnTo>
                  <a:lnTo>
                    <a:pt x="638" y="176"/>
                  </a:lnTo>
                  <a:lnTo>
                    <a:pt x="638" y="176"/>
                  </a:lnTo>
                  <a:lnTo>
                    <a:pt x="642" y="178"/>
                  </a:lnTo>
                  <a:lnTo>
                    <a:pt x="642" y="178"/>
                  </a:lnTo>
                  <a:lnTo>
                    <a:pt x="642" y="178"/>
                  </a:lnTo>
                  <a:lnTo>
                    <a:pt x="642" y="178"/>
                  </a:lnTo>
                  <a:lnTo>
                    <a:pt x="650" y="176"/>
                  </a:lnTo>
                  <a:lnTo>
                    <a:pt x="650" y="176"/>
                  </a:lnTo>
                  <a:lnTo>
                    <a:pt x="652" y="176"/>
                  </a:lnTo>
                  <a:lnTo>
                    <a:pt x="652" y="176"/>
                  </a:lnTo>
                  <a:lnTo>
                    <a:pt x="660" y="170"/>
                  </a:lnTo>
                  <a:lnTo>
                    <a:pt x="666" y="164"/>
                  </a:lnTo>
                  <a:lnTo>
                    <a:pt x="670" y="154"/>
                  </a:lnTo>
                  <a:lnTo>
                    <a:pt x="672" y="144"/>
                  </a:lnTo>
                  <a:lnTo>
                    <a:pt x="672" y="144"/>
                  </a:lnTo>
                  <a:lnTo>
                    <a:pt x="670" y="134"/>
                  </a:lnTo>
                  <a:lnTo>
                    <a:pt x="666" y="126"/>
                  </a:lnTo>
                  <a:lnTo>
                    <a:pt x="662" y="118"/>
                  </a:lnTo>
                  <a:lnTo>
                    <a:pt x="658" y="110"/>
                  </a:lnTo>
                  <a:lnTo>
                    <a:pt x="650" y="104"/>
                  </a:lnTo>
                  <a:lnTo>
                    <a:pt x="642" y="98"/>
                  </a:lnTo>
                  <a:lnTo>
                    <a:pt x="624" y="88"/>
                  </a:lnTo>
                  <a:lnTo>
                    <a:pt x="624" y="88"/>
                  </a:lnTo>
                  <a:lnTo>
                    <a:pt x="636" y="74"/>
                  </a:lnTo>
                  <a:lnTo>
                    <a:pt x="652" y="60"/>
                  </a:lnTo>
                  <a:lnTo>
                    <a:pt x="668" y="48"/>
                  </a:lnTo>
                  <a:lnTo>
                    <a:pt x="688" y="40"/>
                  </a:lnTo>
                  <a:lnTo>
                    <a:pt x="688" y="40"/>
                  </a:lnTo>
                  <a:close/>
                  <a:moveTo>
                    <a:pt x="4" y="62"/>
                  </a:moveTo>
                  <a:lnTo>
                    <a:pt x="4" y="62"/>
                  </a:lnTo>
                  <a:lnTo>
                    <a:pt x="4" y="56"/>
                  </a:lnTo>
                  <a:lnTo>
                    <a:pt x="6" y="48"/>
                  </a:lnTo>
                  <a:lnTo>
                    <a:pt x="10" y="42"/>
                  </a:lnTo>
                  <a:lnTo>
                    <a:pt x="16" y="36"/>
                  </a:lnTo>
                  <a:lnTo>
                    <a:pt x="32" y="28"/>
                  </a:lnTo>
                  <a:lnTo>
                    <a:pt x="52" y="20"/>
                  </a:lnTo>
                  <a:lnTo>
                    <a:pt x="76" y="14"/>
                  </a:lnTo>
                  <a:lnTo>
                    <a:pt x="102" y="10"/>
                  </a:lnTo>
                  <a:lnTo>
                    <a:pt x="152" y="6"/>
                  </a:lnTo>
                  <a:lnTo>
                    <a:pt x="152" y="6"/>
                  </a:lnTo>
                  <a:lnTo>
                    <a:pt x="152" y="6"/>
                  </a:lnTo>
                  <a:lnTo>
                    <a:pt x="180" y="4"/>
                  </a:lnTo>
                  <a:lnTo>
                    <a:pt x="206" y="4"/>
                  </a:lnTo>
                  <a:lnTo>
                    <a:pt x="234" y="6"/>
                  </a:lnTo>
                  <a:lnTo>
                    <a:pt x="262" y="8"/>
                  </a:lnTo>
                  <a:lnTo>
                    <a:pt x="290" y="12"/>
                  </a:lnTo>
                  <a:lnTo>
                    <a:pt x="316" y="18"/>
                  </a:lnTo>
                  <a:lnTo>
                    <a:pt x="340" y="24"/>
                  </a:lnTo>
                  <a:lnTo>
                    <a:pt x="362" y="34"/>
                  </a:lnTo>
                  <a:lnTo>
                    <a:pt x="362" y="34"/>
                  </a:lnTo>
                  <a:lnTo>
                    <a:pt x="298" y="52"/>
                  </a:lnTo>
                  <a:lnTo>
                    <a:pt x="238" y="72"/>
                  </a:lnTo>
                  <a:lnTo>
                    <a:pt x="180" y="88"/>
                  </a:lnTo>
                  <a:lnTo>
                    <a:pt x="152" y="92"/>
                  </a:lnTo>
                  <a:lnTo>
                    <a:pt x="122" y="96"/>
                  </a:lnTo>
                  <a:lnTo>
                    <a:pt x="122" y="96"/>
                  </a:lnTo>
                  <a:lnTo>
                    <a:pt x="82" y="98"/>
                  </a:lnTo>
                  <a:lnTo>
                    <a:pt x="62" y="96"/>
                  </a:lnTo>
                  <a:lnTo>
                    <a:pt x="44" y="94"/>
                  </a:lnTo>
                  <a:lnTo>
                    <a:pt x="28" y="90"/>
                  </a:lnTo>
                  <a:lnTo>
                    <a:pt x="16" y="84"/>
                  </a:lnTo>
                  <a:lnTo>
                    <a:pt x="10" y="78"/>
                  </a:lnTo>
                  <a:lnTo>
                    <a:pt x="6" y="74"/>
                  </a:lnTo>
                  <a:lnTo>
                    <a:pt x="4" y="68"/>
                  </a:lnTo>
                  <a:lnTo>
                    <a:pt x="4" y="62"/>
                  </a:lnTo>
                  <a:lnTo>
                    <a:pt x="4" y="62"/>
                  </a:lnTo>
                  <a:close/>
                </a:path>
              </a:pathLst>
            </a:custGeom>
            <a:solidFill>
              <a:srgbClr val="C00000"/>
            </a:solidFill>
            <a:ln>
              <a:noFill/>
            </a:ln>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C00000"/>
                </a:solidFill>
                <a:effectLst/>
                <a:uLnTx/>
                <a:uFillTx/>
                <a:latin typeface="+mn-lt"/>
                <a:ea typeface="+mn-ea"/>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to="" calcmode="lin" valueType="num">
                                      <p:cBhvr>
                                        <p:cTn id="7" dur="1" fill="hold"/>
                                        <p:tgtEl>
                                          <p:spTgt spid="100"/>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1" name="图片 1"/>
          <p:cNvPicPr>
            <a:picLocks noChangeAspect="1"/>
          </p:cNvPicPr>
          <p:nvPr>
            <p:custDataLst>
              <p:tags r:id="rId1"/>
            </p:custDataLst>
          </p:nvPr>
        </p:nvPicPr>
        <p:blipFill>
          <a:blip r:embed="rId2">
            <a:clrChange>
              <a:clrFrom>
                <a:srgbClr val="FFFFFF"/>
              </a:clrFrom>
              <a:clrTo>
                <a:srgbClr val="FFFFFF">
                  <a:alpha val="0"/>
                </a:srgbClr>
              </a:clrTo>
            </a:clrChange>
          </a:blip>
          <a:stretch>
            <a:fillRect/>
          </a:stretch>
        </p:blipFill>
        <p:spPr>
          <a:xfrm>
            <a:off x="3054033" y="213995"/>
            <a:ext cx="3035300" cy="1722438"/>
          </a:xfrm>
          <a:prstGeom prst="rect">
            <a:avLst/>
          </a:prstGeom>
          <a:noFill/>
          <a:ln w="9525">
            <a:noFill/>
          </a:ln>
        </p:spPr>
      </p:pic>
      <p:sp>
        <p:nvSpPr>
          <p:cNvPr id="22532" name="Rectangle 2"/>
          <p:cNvSpPr txBox="1"/>
          <p:nvPr>
            <p:custDataLst>
              <p:tags r:id="rId3"/>
            </p:custDataLst>
          </p:nvPr>
        </p:nvSpPr>
        <p:spPr>
          <a:xfrm>
            <a:off x="3328988" y="1316038"/>
            <a:ext cx="2628900" cy="601662"/>
          </a:xfrm>
          <a:prstGeom prst="rect">
            <a:avLst/>
          </a:prstGeom>
          <a:noFill/>
          <a:ln w="9525">
            <a:noFill/>
          </a:ln>
        </p:spPr>
        <p:txBody>
          <a:bodyPr lIns="0" rIns="0" anchor="ctr"/>
          <a:p>
            <a:pPr algn="ctr">
              <a:lnSpc>
                <a:spcPct val="90000"/>
              </a:lnSpc>
            </a:pPr>
            <a:r>
              <a:rPr lang="zh-CN" altLang="en-US" sz="3600" b="1" dirty="0">
                <a:solidFill>
                  <a:srgbClr val="FF0909"/>
                </a:solidFill>
                <a:latin typeface="华文细黑" pitchFamily="2" charset="-122"/>
                <a:ea typeface="华文细黑" pitchFamily="2" charset="-122"/>
              </a:rPr>
              <a:t>预习导学</a:t>
            </a:r>
            <a:endParaRPr lang="zh-CN" altLang="en-US" sz="3600" b="1" dirty="0">
              <a:solidFill>
                <a:srgbClr val="FF0909"/>
              </a:solidFill>
              <a:latin typeface="华文细黑" pitchFamily="2" charset="-122"/>
              <a:ea typeface="华文细黑" pitchFamily="2" charset="-122"/>
            </a:endParaRPr>
          </a:p>
        </p:txBody>
      </p:sp>
      <p:sp>
        <p:nvSpPr>
          <p:cNvPr id="100" name="文本框 99"/>
          <p:cNvSpPr txBox="1"/>
          <p:nvPr/>
        </p:nvSpPr>
        <p:spPr>
          <a:xfrm>
            <a:off x="747395" y="2396172"/>
            <a:ext cx="5080000" cy="521970"/>
          </a:xfrm>
          <a:prstGeom prst="rect">
            <a:avLst/>
          </a:prstGeom>
          <a:noFill/>
          <a:ln w="9525">
            <a:noFill/>
          </a:ln>
        </p:spPr>
        <p:txBody>
          <a:bodyPr>
            <a:spAutoFit/>
          </a:bodyPr>
          <a:p>
            <a:pPr indent="0"/>
            <a:r>
              <a:rPr lang="en-US" altLang="zh-CN" sz="2800" b="0">
                <a:solidFill>
                  <a:srgbClr val="FF0000"/>
                </a:solidFill>
                <a:latin typeface="黑体" panose="02010609060101010101" charset="-122"/>
                <a:ea typeface="黑体" panose="02010609060101010101" charset="-122"/>
                <a:cs typeface="黑体" panose="02010609060101010101" charset="-122"/>
              </a:rPr>
              <a:t>1.</a:t>
            </a:r>
            <a:r>
              <a:rPr lang="zh-CN" altLang="en-US" sz="2800" b="0">
                <a:solidFill>
                  <a:srgbClr val="FF0000"/>
                </a:solidFill>
                <a:latin typeface="黑体" panose="02010609060101010101" charset="-122"/>
                <a:ea typeface="黑体" panose="02010609060101010101" charset="-122"/>
                <a:cs typeface="黑体" panose="02010609060101010101" charset="-122"/>
              </a:rPr>
              <a:t>全民族坚持抗战</a:t>
            </a:r>
            <a:endParaRPr lang="zh-CN" altLang="en-US" sz="2800" b="0">
              <a:solidFill>
                <a:srgbClr val="FF0000"/>
              </a:solidFill>
              <a:latin typeface="黑体" panose="02010609060101010101" charset="-122"/>
              <a:ea typeface="黑体" panose="02010609060101010101" charset="-122"/>
              <a:cs typeface="黑体" panose="02010609060101010101" charset="-122"/>
            </a:endParaRPr>
          </a:p>
        </p:txBody>
      </p:sp>
      <p:sp>
        <p:nvSpPr>
          <p:cNvPr id="3" name="文本框 2"/>
          <p:cNvSpPr txBox="1"/>
          <p:nvPr/>
        </p:nvSpPr>
        <p:spPr>
          <a:xfrm>
            <a:off x="660400" y="2917825"/>
            <a:ext cx="7444105" cy="2461260"/>
          </a:xfrm>
          <a:prstGeom prst="rect">
            <a:avLst/>
          </a:prstGeom>
          <a:noFill/>
          <a:ln w="9525">
            <a:noFill/>
          </a:ln>
        </p:spPr>
        <p:txBody>
          <a:bodyPr wrap="square">
            <a:spAutoFit/>
          </a:bodyPr>
          <a:p>
            <a:pPr indent="558800"/>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日本侵华方针改变</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p>
            <a:pPr indent="558800"/>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①</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内容</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对国民政府进行</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辅之以军事打击</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加紧进攻敌后</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加强对</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的军事统治和经济掠夺。 </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p>
            <a:pPr indent="558800"/>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②</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影响</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国民政府内的亲日派头子</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于</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1940</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3</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月在南京建立伪国民政府</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国民党顽固派于</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1941</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月制造了“</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NEU-BZ-S92" charset="0"/>
                <a:cs typeface="NEU-BZ-S92" charset="0"/>
              </a:rPr>
              <a:t> </a:t>
            </a:r>
            <a:endParaRPr lang="zh-CN" altLang="en-US"/>
          </a:p>
        </p:txBody>
      </p:sp>
      <p:sp>
        <p:nvSpPr>
          <p:cNvPr id="5" name="文本框 4"/>
          <p:cNvSpPr txBox="1"/>
          <p:nvPr/>
        </p:nvSpPr>
        <p:spPr>
          <a:xfrm>
            <a:off x="4324985" y="3199130"/>
            <a:ext cx="1633220" cy="460375"/>
          </a:xfrm>
          <a:prstGeom prst="rect">
            <a:avLst/>
          </a:prstGeom>
          <a:noFill/>
        </p:spPr>
        <p:txBody>
          <a:bodyPr wrap="square" rtlCol="0">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政治诱降    </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endParaRPr>
          </a:p>
        </p:txBody>
      </p:sp>
      <p:sp>
        <p:nvSpPr>
          <p:cNvPr id="6" name="文本框 5"/>
          <p:cNvSpPr txBox="1"/>
          <p:nvPr/>
        </p:nvSpPr>
        <p:spPr>
          <a:xfrm>
            <a:off x="2560955" y="3536950"/>
            <a:ext cx="171323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抗日根据地</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endParaRPr>
          </a:p>
        </p:txBody>
      </p:sp>
      <p:sp>
        <p:nvSpPr>
          <p:cNvPr id="7" name="文本框 6"/>
          <p:cNvSpPr txBox="1"/>
          <p:nvPr/>
        </p:nvSpPr>
        <p:spPr>
          <a:xfrm>
            <a:off x="5613400" y="3536950"/>
            <a:ext cx="110109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占领区</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8" name="文本框 7"/>
          <p:cNvSpPr txBox="1"/>
          <p:nvPr/>
        </p:nvSpPr>
        <p:spPr>
          <a:xfrm>
            <a:off x="5613400" y="4189730"/>
            <a:ext cx="110109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汪精卫</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9" name="文本框 8"/>
          <p:cNvSpPr txBox="1"/>
          <p:nvPr/>
        </p:nvSpPr>
        <p:spPr>
          <a:xfrm>
            <a:off x="1922145" y="4918710"/>
            <a:ext cx="140716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皖南事变</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10" name="文本框 9"/>
          <p:cNvSpPr txBox="1"/>
          <p:nvPr/>
        </p:nvSpPr>
        <p:spPr>
          <a:xfrm>
            <a:off x="543560" y="5379085"/>
            <a:ext cx="7455535" cy="768350"/>
          </a:xfrm>
          <a:prstGeom prst="rect">
            <a:avLst/>
          </a:prstGeom>
          <a:noFill/>
          <a:ln w="9525">
            <a:noFill/>
          </a:ln>
        </p:spPr>
        <p:txBody>
          <a:bodyPr wrap="square">
            <a:spAutoFit/>
          </a:bodyPr>
          <a:p>
            <a:pPr indent="558800"/>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2)</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全民族抗战表现</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在</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旗帜下</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中国各民族、各政党、各政治派别共同抗敌。 </a:t>
            </a:r>
            <a:endParaRPr lang="zh-CN" altLang="en-US">
              <a:latin typeface="宋体" panose="02010600030101010101" pitchFamily="2" charset="-122"/>
              <a:ea typeface="宋体" panose="02010600030101010101" pitchFamily="2" charset="-122"/>
            </a:endParaRPr>
          </a:p>
        </p:txBody>
      </p:sp>
      <p:sp>
        <p:nvSpPr>
          <p:cNvPr id="11" name="文本框 10"/>
          <p:cNvSpPr txBox="1"/>
          <p:nvPr/>
        </p:nvSpPr>
        <p:spPr>
          <a:xfrm>
            <a:off x="4180205" y="5278755"/>
            <a:ext cx="263144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抗日民族统一战线</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to="" calcmode="lin" valueType="num">
                                      <p:cBhvr>
                                        <p:cTn id="32" dur="1" fill="hold"/>
                                        <p:tgtEl>
                                          <p:spTgt spid="1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本框 2"/>
          <p:cNvSpPr txBox="1"/>
          <p:nvPr/>
        </p:nvSpPr>
        <p:spPr>
          <a:xfrm>
            <a:off x="790575" y="1277302"/>
            <a:ext cx="5080000" cy="521970"/>
          </a:xfrm>
          <a:prstGeom prst="rect">
            <a:avLst/>
          </a:prstGeom>
          <a:noFill/>
          <a:ln w="9525">
            <a:noFill/>
          </a:ln>
        </p:spPr>
        <p:txBody>
          <a:bodyPr>
            <a:spAutoFit/>
          </a:bodyPr>
          <a:p>
            <a:pPr algn="l"/>
            <a:r>
              <a:rPr lang="zh-CN" altLang="en-US" sz="2800" b="0">
                <a:solidFill>
                  <a:srgbClr val="FF0000"/>
                </a:solidFill>
                <a:latin typeface="黑体" panose="02010609060101010101" charset="-122"/>
                <a:ea typeface="黑体" panose="02010609060101010101" charset="-122"/>
                <a:cs typeface="黑体" panose="02010609060101010101" charset="-122"/>
              </a:rPr>
              <a:t>2.中共七大</a:t>
            </a:r>
            <a:endParaRPr lang="zh-CN" altLang="en-US" sz="2800">
              <a:solidFill>
                <a:srgbClr val="FF0000"/>
              </a:solidFill>
              <a:latin typeface="黑体" panose="02010609060101010101" charset="-122"/>
              <a:ea typeface="黑体" panose="02010609060101010101" charset="-122"/>
              <a:cs typeface="黑体" panose="02010609060101010101" charset="-122"/>
            </a:endParaRPr>
          </a:p>
        </p:txBody>
      </p:sp>
      <p:graphicFrame>
        <p:nvGraphicFramePr>
          <p:cNvPr id="4" name="表格 3"/>
          <p:cNvGraphicFramePr/>
          <p:nvPr/>
        </p:nvGraphicFramePr>
        <p:xfrm>
          <a:off x="660400" y="1968500"/>
          <a:ext cx="7809230" cy="2856865"/>
        </p:xfrm>
        <a:graphic>
          <a:graphicData uri="http://schemas.openxmlformats.org/drawingml/2006/table">
            <a:tbl>
              <a:tblPr firstRow="1" bandRow="1">
                <a:tableStyleId>{5940675A-B579-460E-94D1-54222C63F5DA}</a:tableStyleId>
              </a:tblPr>
              <a:tblGrid>
                <a:gridCol w="872490"/>
                <a:gridCol w="6936740"/>
              </a:tblGrid>
              <a:tr h="408305">
                <a:tc>
                  <a:txBody>
                    <a:bodyPr/>
                    <a:p>
                      <a:pPr indent="0" algn="ctr">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时间</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en-US" altLang="zh-CN"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1945</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4</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 </a:t>
                      </a:r>
                      <a:endPar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07670">
                <a:tc>
                  <a:txBody>
                    <a:bodyPr/>
                    <a:p>
                      <a:pPr indent="0" algn="ctr">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地点</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延安　 </a:t>
                      </a:r>
                      <a:endPar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040890">
                <a:tc>
                  <a:txBody>
                    <a:bodyPr/>
                    <a:p>
                      <a:pPr indent="0" algn="ctr">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内容</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总结了中国共产党领导中国</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曲折发展的历史经脸</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特别是总结了八年抗战的丰富经验</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制定了党的</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政治路线</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大会选举产生了中央领导机关</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当选为中共中央主席</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大会确立</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为中国共产党的指导思想并写入党章 </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5" name="文本框 4"/>
          <p:cNvSpPr txBox="1"/>
          <p:nvPr/>
        </p:nvSpPr>
        <p:spPr>
          <a:xfrm>
            <a:off x="4993005" y="2891790"/>
            <a:ext cx="171323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民主革命　</a:t>
            </a:r>
            <a:endParaRPr lang="zh-CN" altLang="en-US"/>
          </a:p>
        </p:txBody>
      </p:sp>
      <p:sp>
        <p:nvSpPr>
          <p:cNvPr id="6" name="文本框 5"/>
          <p:cNvSpPr txBox="1"/>
          <p:nvPr/>
        </p:nvSpPr>
        <p:spPr>
          <a:xfrm>
            <a:off x="6628130" y="3561715"/>
            <a:ext cx="110109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毛泽东</a:t>
            </a:r>
            <a:endParaRPr lang="zh-CN" altLang="en-US"/>
          </a:p>
        </p:txBody>
      </p:sp>
      <p:sp>
        <p:nvSpPr>
          <p:cNvPr id="7" name="文本框 6"/>
          <p:cNvSpPr txBox="1"/>
          <p:nvPr/>
        </p:nvSpPr>
        <p:spPr>
          <a:xfrm>
            <a:off x="4686935" y="3900170"/>
            <a:ext cx="201930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毛泽东思想　</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 name="文本框 99"/>
          <p:cNvSpPr txBox="1"/>
          <p:nvPr/>
        </p:nvSpPr>
        <p:spPr>
          <a:xfrm>
            <a:off x="712470" y="1700847"/>
            <a:ext cx="5080000" cy="521970"/>
          </a:xfrm>
          <a:prstGeom prst="rect">
            <a:avLst/>
          </a:prstGeom>
          <a:noFill/>
          <a:ln w="9525">
            <a:noFill/>
          </a:ln>
        </p:spPr>
        <p:txBody>
          <a:bodyPr>
            <a:spAutoFit/>
          </a:bodyPr>
          <a:p>
            <a:pPr algn="l"/>
            <a:r>
              <a:rPr lang="zh-CN" altLang="en-US" sz="2800" b="0">
                <a:solidFill>
                  <a:srgbClr val="FF0000"/>
                </a:solidFill>
                <a:latin typeface="黑体" panose="02010609060101010101" charset="-122"/>
                <a:ea typeface="黑体" panose="02010609060101010101" charset="-122"/>
                <a:cs typeface="黑体" panose="02010609060101010101" charset="-122"/>
              </a:rPr>
              <a:t>3.战略反攻和日本投降</a:t>
            </a:r>
            <a:endParaRPr lang="zh-CN" altLang="en-US" sz="2800">
              <a:solidFill>
                <a:srgbClr val="FF0000"/>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627380" y="2353310"/>
            <a:ext cx="7743825" cy="1106805"/>
          </a:xfrm>
          <a:prstGeom prst="rect">
            <a:avLst/>
          </a:prstGeom>
          <a:noFill/>
          <a:ln w="9525">
            <a:noFill/>
          </a:ln>
        </p:spPr>
        <p:txBody>
          <a:bodyPr wrap="square">
            <a:spAutoFit/>
          </a:bodyPr>
          <a:p>
            <a:pPr indent="0"/>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     (1)</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促使日本投降的因素</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:1945</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8</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6</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日和</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9</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美国先后向日本</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和长崎各投下一枚原子弹</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红军出兵中国东北</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;8</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9</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毛泽东发表</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u="sng">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　                  </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声明。 </a:t>
            </a:r>
            <a:endParaRPr lang="zh-CN" altLang="en-US">
              <a:latin typeface="宋体" panose="02010600030101010101" pitchFamily="2" charset="-122"/>
              <a:ea typeface="宋体" panose="02010600030101010101" pitchFamily="2" charset="-122"/>
            </a:endParaRPr>
          </a:p>
        </p:txBody>
      </p:sp>
      <p:sp>
        <p:nvSpPr>
          <p:cNvPr id="3" name="文本框 2"/>
          <p:cNvSpPr txBox="1"/>
          <p:nvPr/>
        </p:nvSpPr>
        <p:spPr>
          <a:xfrm>
            <a:off x="627380" y="3538855"/>
            <a:ext cx="7653020" cy="1106805"/>
          </a:xfrm>
          <a:prstGeom prst="rect">
            <a:avLst/>
          </a:prstGeom>
          <a:noFill/>
          <a:ln w="9525">
            <a:noFill/>
          </a:ln>
        </p:spPr>
        <p:txBody>
          <a:bodyPr wrap="square">
            <a:spAutoFit/>
          </a:bodyPr>
          <a:p>
            <a:pPr indent="558800"/>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2)</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抗战胜利</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:1945</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年</a:t>
            </a:r>
            <a:r>
              <a:rPr lang="en-US" altLang="zh-CN"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8</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a:t>
            </a:r>
            <a:r>
              <a:rPr lang="en-US" altLang="zh-CN"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15</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日本天皇被迫宣布无条件投降</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en-US" altLang="zh-CN"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9</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月</a:t>
            </a:r>
            <a:r>
              <a:rPr lang="en-US" altLang="zh-CN"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2</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日本政府正式签署投降书</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中国抗日战争取得了最后的胜利</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台湾</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也回到祖国怀抱。 </a:t>
            </a:r>
            <a:endParaRPr lang="zh-CN" altLang="en-US">
              <a:latin typeface="宋体" panose="02010600030101010101" pitchFamily="2" charset="-122"/>
              <a:ea typeface="宋体" panose="02010600030101010101" pitchFamily="2" charset="-122"/>
            </a:endParaRPr>
          </a:p>
        </p:txBody>
      </p:sp>
      <p:sp>
        <p:nvSpPr>
          <p:cNvPr id="4" name="文本框 3"/>
          <p:cNvSpPr txBox="1"/>
          <p:nvPr/>
        </p:nvSpPr>
        <p:spPr>
          <a:xfrm>
            <a:off x="5885180" y="2676525"/>
            <a:ext cx="795020" cy="460375"/>
          </a:xfrm>
          <a:prstGeom prst="rect">
            <a:avLst/>
          </a:prstGeom>
          <a:noFill/>
        </p:spPr>
        <p:txBody>
          <a:bodyPr wrap="none" rtlCol="0" anchor="t">
            <a:spAutoFit/>
          </a:bodyPr>
          <a:p>
            <a:pPr algn="l"/>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苏联</a:t>
            </a:r>
            <a:endPar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endParaRPr>
          </a:p>
        </p:txBody>
      </p:sp>
      <p:sp>
        <p:nvSpPr>
          <p:cNvPr id="5" name="文本框 4"/>
          <p:cNvSpPr txBox="1"/>
          <p:nvPr/>
        </p:nvSpPr>
        <p:spPr>
          <a:xfrm>
            <a:off x="1678305" y="2676525"/>
            <a:ext cx="79502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广岛</a:t>
            </a:r>
            <a:endParaRPr lang="zh-CN" altLang="en-US"/>
          </a:p>
        </p:txBody>
      </p:sp>
      <p:sp>
        <p:nvSpPr>
          <p:cNvPr id="6" name="文本框 5"/>
          <p:cNvSpPr txBox="1"/>
          <p:nvPr/>
        </p:nvSpPr>
        <p:spPr>
          <a:xfrm>
            <a:off x="4421505" y="2999740"/>
            <a:ext cx="2937510" cy="460375"/>
          </a:xfrm>
          <a:prstGeom prst="rect">
            <a:avLst/>
          </a:prstGeom>
          <a:noFill/>
        </p:spPr>
        <p:txBody>
          <a:bodyPr wrap="none" rtlCol="0" anchor="t">
            <a:spAutoFit/>
          </a:bodyPr>
          <a:p>
            <a:r>
              <a:rPr lang="zh-CN" altLang="en-US" sz="2400" b="1">
                <a:solidFill>
                  <a:srgbClr val="FF0000"/>
                </a:solidFill>
                <a:uFill>
                  <a:solidFill>
                    <a:srgbClr val="000000"/>
                  </a:solidFill>
                </a:uFill>
                <a:latin typeface="宋体" panose="02010600030101010101" pitchFamily="2" charset="-122"/>
                <a:ea typeface="宋体" panose="02010600030101010101" pitchFamily="2" charset="-122"/>
                <a:cs typeface="黑体" panose="02010609060101010101" charset="-122"/>
                <a:sym typeface="+mn-ea"/>
              </a:rPr>
              <a:t>对日寇的最后一战　</a:t>
            </a:r>
            <a:endParaRPr lang="zh-CN" altLang="en-US"/>
          </a:p>
        </p:txBody>
      </p:sp>
      <p:pic>
        <p:nvPicPr>
          <p:cNvPr id="8" name="图片 7" descr="426bb2be9dc354aa0329319d1ab9ed92"/>
          <p:cNvPicPr>
            <a:picLocks noChangeAspect="1"/>
          </p:cNvPicPr>
          <p:nvPr/>
        </p:nvPicPr>
        <p:blipFill>
          <a:blip r:embed="rId1"/>
          <a:stretch>
            <a:fillRect/>
          </a:stretch>
        </p:blipFill>
        <p:spPr>
          <a:xfrm>
            <a:off x="2473325" y="4645660"/>
            <a:ext cx="2254885" cy="23317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 name="文本框 99"/>
          <p:cNvSpPr txBox="1"/>
          <p:nvPr/>
        </p:nvSpPr>
        <p:spPr>
          <a:xfrm>
            <a:off x="557530" y="1357630"/>
            <a:ext cx="6045835" cy="521970"/>
          </a:xfrm>
          <a:prstGeom prst="rect">
            <a:avLst/>
          </a:prstGeom>
          <a:noFill/>
          <a:ln w="9525">
            <a:noFill/>
          </a:ln>
        </p:spPr>
        <p:txBody>
          <a:bodyPr wrap="square">
            <a:spAutoFit/>
          </a:bodyPr>
          <a:p>
            <a:pPr algn="l"/>
            <a:r>
              <a:rPr lang="zh-CN" altLang="en-US" sz="2800" b="0">
                <a:solidFill>
                  <a:srgbClr val="FF0000"/>
                </a:solidFill>
                <a:latin typeface="黑体" panose="02010609060101010101" charset="-122"/>
                <a:ea typeface="黑体" panose="02010609060101010101" charset="-122"/>
                <a:cs typeface="黑体" panose="02010609060101010101" charset="-122"/>
              </a:rPr>
              <a:t>4.抗日战争胜利的原因与伟大意义</a:t>
            </a:r>
            <a:endParaRPr lang="zh-CN" altLang="en-US" sz="2800">
              <a:solidFill>
                <a:srgbClr val="FF0000"/>
              </a:solidFill>
              <a:latin typeface="黑体" panose="02010609060101010101" charset="-122"/>
              <a:ea typeface="黑体" panose="02010609060101010101" charset="-122"/>
              <a:cs typeface="黑体" panose="02010609060101010101" charset="-122"/>
            </a:endParaRPr>
          </a:p>
        </p:txBody>
      </p:sp>
      <p:graphicFrame>
        <p:nvGraphicFramePr>
          <p:cNvPr id="3" name="表格 2"/>
          <p:cNvGraphicFramePr/>
          <p:nvPr/>
        </p:nvGraphicFramePr>
        <p:xfrm>
          <a:off x="785495" y="2035175"/>
          <a:ext cx="7065010" cy="1485265"/>
        </p:xfrm>
        <a:graphic>
          <a:graphicData uri="http://schemas.openxmlformats.org/drawingml/2006/table">
            <a:tbl>
              <a:tblPr firstRow="1" bandRow="1">
                <a:tableStyleId>{5940675A-B579-460E-94D1-54222C63F5DA}</a:tableStyleId>
              </a:tblPr>
              <a:tblGrid>
                <a:gridCol w="747395"/>
                <a:gridCol w="6317615"/>
              </a:tblGrid>
              <a:tr h="1485265">
                <a:tc>
                  <a:txBody>
                    <a:bodyPr/>
                    <a:p>
                      <a:pPr indent="0" algn="ctr">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胜利原因</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中国人民巨大的</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民族觉醒</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、空前的</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民族团结</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和英勇的</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民族抗争</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是中国人民抗日战争胜利的决定性因素</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中国共产党</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发挥了中流砥柱的作用</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世界上一切爱好和平与正义的国家和人民的支持 </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032000" y="5828983"/>
            <a:ext cx="5080000" cy="414020"/>
          </a:xfrm>
          <a:prstGeom prst="rect">
            <a:avLst/>
          </a:prstGeom>
          <a:noFill/>
          <a:ln w="9525">
            <a:noFill/>
          </a:ln>
        </p:spPr>
        <p:txBody>
          <a:bodyPr>
            <a:spAutoFit/>
          </a:bodyPr>
          <a:p>
            <a:pPr indent="0"/>
            <a:r>
              <a:rPr lang="en-US" altLang="zh-CN" sz="1050" b="0">
                <a:solidFill>
                  <a:srgbClr val="000000"/>
                </a:solidFill>
                <a:latin typeface="NEU-BZ-S92" charset="0"/>
                <a:cs typeface="NEU-BZ-S92" charset="0"/>
              </a:rPr>
              <a:t> </a:t>
            </a:r>
            <a:endParaRPr lang="zh-CN" altLang="en-US"/>
          </a:p>
        </p:txBody>
      </p:sp>
      <p:graphicFrame>
        <p:nvGraphicFramePr>
          <p:cNvPr id="5" name="表格 4"/>
          <p:cNvGraphicFramePr/>
          <p:nvPr/>
        </p:nvGraphicFramePr>
        <p:xfrm>
          <a:off x="786130" y="3520440"/>
          <a:ext cx="7064375" cy="1667510"/>
        </p:xfrm>
        <a:graphic>
          <a:graphicData uri="http://schemas.openxmlformats.org/drawingml/2006/table">
            <a:tbl>
              <a:tblPr firstRow="1" bandRow="1">
                <a:tableStyleId>{5940675A-B579-460E-94D1-54222C63F5DA}</a:tableStyleId>
              </a:tblPr>
              <a:tblGrid>
                <a:gridCol w="760730"/>
                <a:gridCol w="6303645"/>
              </a:tblGrid>
              <a:tr h="1667510">
                <a:tc>
                  <a:txBody>
                    <a:bodyPr/>
                    <a:p>
                      <a:pPr indent="0" algn="ctr">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伟大意义</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是中国近代以来反抗外敌入侵</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第一次</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取得完全胜利的民族解放战争</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促进了中华民族的觉醒</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中国开辟了世界反法西斯战争的</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东方</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主战场</a:t>
                      </a:r>
                      <a:r>
                        <a:rPr lang="en-US" altLang="zh-CN" sz="2200" b="0">
                          <a:solidFill>
                            <a:srgbClr val="00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中国的</a:t>
                      </a:r>
                      <a:r>
                        <a:rPr lang="zh-CN" altLang="en-US" sz="2200" b="0">
                          <a:solidFill>
                            <a:srgbClr val="000000"/>
                          </a:solidFill>
                          <a:uFill>
                            <a:solidFill>
                              <a:srgbClr val="000000"/>
                            </a:solidFill>
                          </a:uFill>
                          <a:latin typeface="宋体" panose="02010600030101010101" pitchFamily="2" charset="-122"/>
                          <a:ea typeface="宋体" panose="02010600030101010101" pitchFamily="2" charset="-122"/>
                          <a:cs typeface="黑体" panose="02010609060101010101" charset="-122"/>
                        </a:rPr>
                        <a:t>国际地位</a:t>
                      </a:r>
                      <a:r>
                        <a:rPr lang="zh-CN" altLang="en-US" sz="2200" b="0">
                          <a:solidFill>
                            <a:srgbClr val="000000"/>
                          </a:solidFill>
                          <a:latin typeface="宋体" panose="02010600030101010101" pitchFamily="2" charset="-122"/>
                          <a:ea typeface="宋体" panose="02010600030101010101" pitchFamily="2" charset="-122"/>
                          <a:cs typeface="黑体" panose="02010609060101010101" charset="-122"/>
                        </a:rPr>
                        <a:t>得到提高 </a:t>
                      </a:r>
                      <a:endParaRPr lang="zh-CN" altLang="en-US" sz="2200" b="0">
                        <a:solidFill>
                          <a:srgbClr val="000000"/>
                        </a:solidFill>
                        <a:latin typeface="宋体" panose="02010600030101010101" pitchFamily="2" charset="-122"/>
                        <a:ea typeface="宋体" panose="02010600030101010101" pitchFamily="2" charset="-122"/>
                        <a:cs typeface="黑体" panose="02010609060101010101" charset="-122"/>
                      </a:endParaRPr>
                    </a:p>
                  </a:txBody>
                  <a:tcPr marL="0" marR="0" marT="0" marB="1" vert="horz"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7" name="图片 6" descr="u=3968480161,2733784084&amp;fm=23&amp;gp=0"/>
          <p:cNvPicPr>
            <a:picLocks noChangeAspect="1"/>
          </p:cNvPicPr>
          <p:nvPr/>
        </p:nvPicPr>
        <p:blipFill>
          <a:blip r:embed="rId1"/>
          <a:stretch>
            <a:fillRect/>
          </a:stretch>
        </p:blipFill>
        <p:spPr>
          <a:xfrm>
            <a:off x="6412230" y="596900"/>
            <a:ext cx="1438275" cy="143827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1" name="图片 100"/>
          <p:cNvPicPr/>
          <p:nvPr/>
        </p:nvPicPr>
        <p:blipFill>
          <a:blip r:embed="rId1"/>
          <a:stretch>
            <a:fillRect/>
          </a:stretch>
        </p:blipFill>
        <p:spPr>
          <a:xfrm>
            <a:off x="576580" y="756285"/>
            <a:ext cx="4019550" cy="790575"/>
          </a:xfrm>
          <a:prstGeom prst="rect">
            <a:avLst/>
          </a:prstGeom>
          <a:noFill/>
          <a:ln w="9525">
            <a:noFill/>
          </a:ln>
        </p:spPr>
      </p:pic>
      <p:pic>
        <p:nvPicPr>
          <p:cNvPr id="2" name="图片 1"/>
          <p:cNvPicPr/>
          <p:nvPr/>
        </p:nvPicPr>
        <p:blipFill>
          <a:blip r:embed="rId2"/>
          <a:stretch>
            <a:fillRect/>
          </a:stretch>
        </p:blipFill>
        <p:spPr>
          <a:xfrm>
            <a:off x="485140" y="1861185"/>
            <a:ext cx="1571625" cy="400050"/>
          </a:xfrm>
          <a:prstGeom prst="rect">
            <a:avLst/>
          </a:prstGeom>
          <a:noFill/>
          <a:ln w="9525">
            <a:noFill/>
          </a:ln>
        </p:spPr>
      </p:pic>
      <p:sp>
        <p:nvSpPr>
          <p:cNvPr id="103" name="文本框 102"/>
          <p:cNvSpPr txBox="1"/>
          <p:nvPr/>
        </p:nvSpPr>
        <p:spPr>
          <a:xfrm>
            <a:off x="1496695" y="1861185"/>
            <a:ext cx="5080000" cy="768350"/>
          </a:xfrm>
          <a:prstGeom prst="rect">
            <a:avLst/>
          </a:prstGeom>
          <a:noFill/>
          <a:ln w="9525">
            <a:noFill/>
          </a:ln>
        </p:spPr>
        <p:txBody>
          <a:bodyPr>
            <a:spAutoFit/>
          </a:bodyPr>
          <a:p>
            <a:pPr indent="558800"/>
            <a:r>
              <a:rPr lang="zh-CN" altLang="en-US" sz="2200" b="0">
                <a:solidFill>
                  <a:srgbClr val="000000"/>
                </a:solidFill>
                <a:latin typeface="黑体" panose="02010609060101010101" charset="-122"/>
                <a:ea typeface="黑体" panose="02010609060101010101" charset="-122"/>
                <a:cs typeface="黑体" panose="02010609060101010101" charset="-122"/>
              </a:rPr>
              <a:t>为什么说中共七大是党在民主革命       时期最重要的一次会议</a:t>
            </a:r>
            <a:r>
              <a:rPr lang="en-US" altLang="zh-CN" sz="2200" b="0">
                <a:solidFill>
                  <a:srgbClr val="000000"/>
                </a:solidFill>
                <a:latin typeface="黑体" panose="02010609060101010101" charset="-122"/>
                <a:ea typeface="黑体" panose="02010609060101010101" charset="-122"/>
                <a:cs typeface="黑体" panose="02010609060101010101" charset="-122"/>
              </a:rPr>
              <a:t>?</a:t>
            </a:r>
            <a:endParaRPr lang="zh-CN" altLang="en-US"/>
          </a:p>
        </p:txBody>
      </p:sp>
      <p:sp>
        <p:nvSpPr>
          <p:cNvPr id="3" name="文本框 2"/>
          <p:cNvSpPr txBox="1"/>
          <p:nvPr/>
        </p:nvSpPr>
        <p:spPr>
          <a:xfrm>
            <a:off x="923925" y="3166745"/>
            <a:ext cx="6894195" cy="2553335"/>
          </a:xfrm>
          <a:prstGeom prst="rect">
            <a:avLst/>
          </a:prstGeom>
          <a:noFill/>
          <a:ln w="9525">
            <a:noFill/>
          </a:ln>
        </p:spPr>
        <p:txBody>
          <a:bodyPr wrap="square">
            <a:spAutoFit/>
          </a:bodyPr>
          <a:p>
            <a:pPr indent="558800"/>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(1)</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从背景上看</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中共七大在世界反法西斯战争和中国抗战胜利前夕召开</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肩负着从民族革命走向民主革命转变的历史任务。</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indent="558800" algn="l"/>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    (2)</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从政治上看</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经过抗日战争的锻炼</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中共在政治上更加成熟</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依据社会主要矛盾的变化和形势的发展提出了正确的路线、方针和政策</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反映了中国人民当时的基本要求</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对</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争取抗战胜利和新民主主义革命在全国的胜利具有重要指导意义。</a:t>
            </a:r>
            <a:endParaRPr lang="en-US" altLang="zh-CN" sz="2000" b="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 name="文本框 104"/>
          <p:cNvSpPr txBox="1"/>
          <p:nvPr/>
        </p:nvSpPr>
        <p:spPr>
          <a:xfrm>
            <a:off x="594995" y="749935"/>
            <a:ext cx="7235825" cy="2553335"/>
          </a:xfrm>
          <a:prstGeom prst="rect">
            <a:avLst/>
          </a:prstGeom>
          <a:noFill/>
          <a:ln w="9525">
            <a:noFill/>
          </a:ln>
        </p:spPr>
        <p:txBody>
          <a:bodyPr wrap="square">
            <a:spAutoFit/>
          </a:bodyPr>
          <a:p>
            <a:pPr indent="558800"/>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(4)始终坚持把反对日本帝国主义的斗争放在第一位;在抗战相持阶段,面对复杂多变的国际国内形势,面对严重困难局面,采取正确、成熟的斗争策略和措施;巩固扩大统一战线;适当回击国民党的投降反共活动,维护了抗日民族统一战线。    (5)在敌后创建了许多抗日根据地,广泛开展游击战争,抗击了大量日、伪军。    (6)组织百团大战,开展反扫荡斗争,保卫根据地,壮大人民武装力量。</a:t>
            </a:r>
            <a:endParaRPr lang="en-US" altLang="zh-CN" sz="2000">
              <a:solidFill>
                <a:srgbClr val="FF0000"/>
              </a:solidFill>
              <a:latin typeface="宋体" panose="02010600030101010101" pitchFamily="2" charset="-122"/>
              <a:ea typeface="宋体" panose="02010600030101010101" pitchFamily="2" charset="-122"/>
              <a:cs typeface="黑体" panose="02010609060101010101" charset="-122"/>
            </a:endParaRPr>
          </a:p>
        </p:txBody>
      </p:sp>
      <p:sp>
        <p:nvSpPr>
          <p:cNvPr id="2" name="文本框 1"/>
          <p:cNvSpPr txBox="1"/>
          <p:nvPr/>
        </p:nvSpPr>
        <p:spPr>
          <a:xfrm>
            <a:off x="594995" y="3303270"/>
            <a:ext cx="6922135" cy="1322070"/>
          </a:xfrm>
          <a:prstGeom prst="rect">
            <a:avLst/>
          </a:prstGeom>
          <a:noFill/>
          <a:ln w="9525">
            <a:noFill/>
          </a:ln>
        </p:spPr>
        <p:txBody>
          <a:bodyPr wrap="square">
            <a:spAutoFit/>
          </a:bodyPr>
          <a:p>
            <a:pPr indent="558800" algn="l"/>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7)召开中共七大,党内达到了空前统一,为夺取抗战胜利创造了条件。    (8)及时开展局部反攻,夺取抗战全面胜利,是全民族抗战的中流砥柱。</a:t>
            </a:r>
            <a:endParaRPr lang="en-US" altLang="zh-CN" sz="2000">
              <a:solidFill>
                <a:srgbClr val="FF0000"/>
              </a:solidFill>
              <a:latin typeface="宋体" panose="02010600030101010101" pitchFamily="2" charset="-122"/>
              <a:ea typeface="宋体" panose="02010600030101010101" pitchFamily="2" charset="-122"/>
              <a:cs typeface="黑体" panose="02010609060101010101" charset="-122"/>
            </a:endParaRPr>
          </a:p>
        </p:txBody>
      </p:sp>
      <p:pic>
        <p:nvPicPr>
          <p:cNvPr id="3" name="图片 2"/>
          <p:cNvPicPr>
            <a:picLocks noChangeAspect="1"/>
          </p:cNvPicPr>
          <p:nvPr/>
        </p:nvPicPr>
        <p:blipFill>
          <a:blip r:embed="rId1"/>
          <a:stretch>
            <a:fillRect/>
          </a:stretch>
        </p:blipFill>
        <p:spPr>
          <a:xfrm>
            <a:off x="1812925" y="4533900"/>
            <a:ext cx="1885950"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to="" calcmode="lin" valueType="num">
                                      <p:cBhvr>
                                        <p:cTn id="7" dur="1" fill="hold"/>
                                        <p:tgtEl>
                                          <p:spTgt spid="105"/>
                                        </p:tgtEl>
                                      </p:cBhvr>
                                    </p:anim>
                                  </p:childTnLst>
                                </p:cTn>
                              </p:par>
                              <p:par>
                                <p:cTn id="8" presetID="24"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3" name="图片 102"/>
          <p:cNvPicPr/>
          <p:nvPr/>
        </p:nvPicPr>
        <p:blipFill>
          <a:blip r:embed="rId1"/>
          <a:stretch>
            <a:fillRect/>
          </a:stretch>
        </p:blipFill>
        <p:spPr>
          <a:xfrm>
            <a:off x="531495" y="1519555"/>
            <a:ext cx="2098040" cy="400050"/>
          </a:xfrm>
          <a:prstGeom prst="rect">
            <a:avLst/>
          </a:prstGeom>
          <a:noFill/>
          <a:ln w="9525">
            <a:noFill/>
          </a:ln>
        </p:spPr>
      </p:pic>
      <p:sp>
        <p:nvSpPr>
          <p:cNvPr id="104" name="文本框 103"/>
          <p:cNvSpPr txBox="1"/>
          <p:nvPr/>
        </p:nvSpPr>
        <p:spPr>
          <a:xfrm>
            <a:off x="2629535" y="1519555"/>
            <a:ext cx="8253730" cy="429895"/>
          </a:xfrm>
          <a:prstGeom prst="rect">
            <a:avLst/>
          </a:prstGeom>
          <a:noFill/>
          <a:ln w="9525">
            <a:noFill/>
          </a:ln>
        </p:spPr>
        <p:txBody>
          <a:bodyPr wrap="square">
            <a:spAutoFit/>
          </a:bodyPr>
          <a:p>
            <a:pPr indent="0"/>
            <a:r>
              <a:rPr lang="zh-CN" altLang="en-US" sz="2200" b="0">
                <a:solidFill>
                  <a:srgbClr val="000000"/>
                </a:solidFill>
                <a:latin typeface="黑体" panose="02010609060101010101" charset="-122"/>
                <a:ea typeface="黑体" panose="02010609060101010101" charset="-122"/>
                <a:cs typeface="黑体" panose="02010609060101010101" charset="-122"/>
              </a:rPr>
              <a:t>　中共在抗战中的中流砥柱作用。</a:t>
            </a:r>
            <a:endParaRPr lang="zh-CN" altLang="en-US"/>
          </a:p>
        </p:txBody>
      </p:sp>
      <p:sp>
        <p:nvSpPr>
          <p:cNvPr id="105" name="文本框 104"/>
          <p:cNvSpPr txBox="1"/>
          <p:nvPr/>
        </p:nvSpPr>
        <p:spPr>
          <a:xfrm>
            <a:off x="869950" y="2226310"/>
            <a:ext cx="6980555" cy="1999615"/>
          </a:xfrm>
          <a:prstGeom prst="rect">
            <a:avLst/>
          </a:prstGeom>
          <a:noFill/>
          <a:ln w="9525">
            <a:noFill/>
          </a:ln>
        </p:spPr>
        <p:txBody>
          <a:bodyPr wrap="square">
            <a:spAutoFit/>
          </a:bodyPr>
          <a:p>
            <a:pPr indent="0"/>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indent="0"/>
            <a:r>
              <a:rPr lang="zh-CN" altLang="en-US" sz="2200" b="0">
                <a:solidFill>
                  <a:srgbClr val="000000"/>
                </a:solidFill>
                <a:latin typeface="黑体" panose="02010609060101010101" charset="-122"/>
                <a:ea typeface="黑体" panose="02010609060101010101" charset="-122"/>
                <a:cs typeface="黑体" panose="02010609060101010101" charset="-122"/>
              </a:rPr>
              <a:t>　</a:t>
            </a:r>
            <a:r>
              <a:rPr lang="en-US" altLang="zh-CN" sz="2000" b="0">
                <a:solidFill>
                  <a:srgbClr val="FF0000"/>
                </a:solidFill>
                <a:latin typeface="黑体" panose="02010609060101010101" charset="-122"/>
                <a:ea typeface="黑体" panose="02010609060101010101" charset="-122"/>
                <a:cs typeface="黑体" panose="02010609060101010101" charset="-122"/>
              </a:rPr>
              <a:t>(</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1)</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倡导建立了抗日民族统一战线</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实现了全民族的抗战。</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indent="0"/>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  (2)</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夺取抗战开始后的第一次大胜利</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平型关大捷</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鼓舞人心。</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indent="0"/>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  (3)</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提出并坚持贯彻全面抗战和持久抗战的路线和方针</a:t>
            </a:r>
            <a:r>
              <a:rPr lang="en-US" altLang="zh-CN" sz="20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000" b="0">
                <a:solidFill>
                  <a:srgbClr val="FF0000"/>
                </a:solidFill>
                <a:latin typeface="宋体" panose="02010600030101010101" pitchFamily="2" charset="-122"/>
                <a:ea typeface="宋体" panose="02010600030101010101" pitchFamily="2" charset="-122"/>
                <a:cs typeface="黑体" panose="02010609060101010101" charset="-122"/>
              </a:rPr>
              <a:t>指明了夺取抗战胜利的正确道路。</a:t>
            </a:r>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p:txBody>
      </p:sp>
      <p:pic>
        <p:nvPicPr>
          <p:cNvPr id="3" name="图片 2"/>
          <p:cNvPicPr>
            <a:picLocks noChangeAspect="1"/>
          </p:cNvPicPr>
          <p:nvPr/>
        </p:nvPicPr>
        <p:blipFill>
          <a:blip r:embed="rId2"/>
          <a:stretch>
            <a:fillRect/>
          </a:stretch>
        </p:blipFill>
        <p:spPr>
          <a:xfrm>
            <a:off x="1927225" y="4225925"/>
            <a:ext cx="2901950" cy="25412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to="" calcmode="lin" valueType="num">
                                      <p:cBhvr>
                                        <p:cTn id="7" dur="1" fill="hold"/>
                                        <p:tgtEl>
                                          <p:spTgt spid="10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9458" name="Object 2"/>
          <p:cNvGraphicFramePr>
            <a:graphicFrameLocks noChangeAspect="1"/>
          </p:cNvGraphicFramePr>
          <p:nvPr/>
        </p:nvGraphicFramePr>
        <p:xfrm>
          <a:off x="484188" y="1150938"/>
          <a:ext cx="8177212" cy="4556125"/>
        </p:xfrm>
        <a:graphic>
          <a:graphicData uri="http://schemas.openxmlformats.org/presentationml/2006/ole">
            <mc:AlternateContent xmlns:mc="http://schemas.openxmlformats.org/markup-compatibility/2006">
              <mc:Choice xmlns:v="urn:schemas-microsoft-com:vml" Requires="v">
                <p:oleObj spid="_x0000_s19457" name="文档" r:id="rId1" imgW="8180705" imgH="4559935" progId="Word.Document.12">
                  <p:embed/>
                </p:oleObj>
              </mc:Choice>
              <mc:Fallback>
                <p:oleObj name="文档" r:id="rId1" imgW="8180705" imgH="4559935" progId="Word.Document.12">
                  <p:embed/>
                  <p:pic>
                    <p:nvPicPr>
                      <p:cNvPr id="0" name="图片 19456"/>
                      <p:cNvPicPr>
                        <a:picLocks noChangeAspect="1"/>
                      </p:cNvPicPr>
                      <p:nvPr/>
                    </p:nvPicPr>
                    <p:blipFill>
                      <a:blip r:embed="rId2"/>
                      <a:stretch>
                        <a:fillRect/>
                      </a:stretch>
                    </p:blipFill>
                    <p:spPr>
                      <a:xfrm>
                        <a:off x="484188" y="1150938"/>
                        <a:ext cx="8177212" cy="4556125"/>
                      </a:xfrm>
                      <a:prstGeom prst="rect">
                        <a:avLst/>
                      </a:prstGeom>
                      <a:noFill/>
                      <a:ln w="9525">
                        <a:noFill/>
                      </a:ln>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 name="文本框 104"/>
          <p:cNvSpPr txBox="1"/>
          <p:nvPr/>
        </p:nvSpPr>
        <p:spPr>
          <a:xfrm>
            <a:off x="412750" y="1403985"/>
            <a:ext cx="8161655" cy="3353435"/>
          </a:xfrm>
          <a:prstGeom prst="rect">
            <a:avLst/>
          </a:prstGeom>
          <a:noFill/>
          <a:ln w="9525">
            <a:noFill/>
          </a:ln>
        </p:spPr>
        <p:txBody>
          <a:bodyPr wrap="square">
            <a:spAutoFit/>
          </a:bodyPr>
          <a:p>
            <a:pPr indent="558800"/>
            <a:r>
              <a:rPr lang="en-US" altLang="zh-CN" sz="2200" b="0">
                <a:solidFill>
                  <a:srgbClr val="000000"/>
                </a:solidFill>
                <a:latin typeface="黑体" panose="02010609060101010101" charset="-122"/>
                <a:ea typeface="黑体" panose="02010609060101010101" charset="-122"/>
                <a:cs typeface="黑体" panose="02010609060101010101" charset="-122"/>
              </a:rPr>
              <a:t>(1)“</a:t>
            </a:r>
            <a:r>
              <a:rPr lang="zh-CN" altLang="en-US" sz="2200" b="0">
                <a:solidFill>
                  <a:srgbClr val="000000"/>
                </a:solidFill>
                <a:latin typeface="黑体" panose="02010609060101010101" charset="-122"/>
                <a:ea typeface="黑体" panose="02010609060101010101" charset="-122"/>
                <a:cs typeface="黑体" panose="02010609060101010101" charset="-122"/>
              </a:rPr>
              <a:t>半个世纪以来</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日本帝国主义”制造了哪些重大侵华事件</a:t>
            </a:r>
            <a:r>
              <a:rPr lang="en-US" altLang="zh-CN" sz="2200" b="0">
                <a:solidFill>
                  <a:srgbClr val="000000"/>
                </a:solidFill>
                <a:latin typeface="黑体" panose="02010609060101010101" charset="-122"/>
                <a:ea typeface="黑体" panose="02010609060101010101" charset="-122"/>
                <a:cs typeface="黑体" panose="02010609060101010101" charset="-122"/>
              </a:rPr>
              <a:t>?</a:t>
            </a:r>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indent="558800"/>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algn="l"/>
            <a:r>
              <a:rPr lang="en-US" altLang="zh-CN" sz="2200" b="0">
                <a:solidFill>
                  <a:srgbClr val="000000"/>
                </a:solidFill>
                <a:latin typeface="黑体" panose="02010609060101010101" charset="-122"/>
                <a:ea typeface="黑体" panose="02010609060101010101" charset="-122"/>
                <a:cs typeface="黑体" panose="02010609060101010101" charset="-122"/>
              </a:rPr>
              <a:t>(2)</a:t>
            </a:r>
            <a:r>
              <a:rPr lang="zh-CN" altLang="en-US" sz="2200" b="0">
                <a:solidFill>
                  <a:srgbClr val="000000"/>
                </a:solidFill>
                <a:latin typeface="黑体" panose="02010609060101010101" charset="-122"/>
                <a:ea typeface="黑体" panose="02010609060101010101" charset="-122"/>
                <a:cs typeface="黑体" panose="02010609060101010101" charset="-122"/>
              </a:rPr>
              <a:t>上述材料体现了抗日战争胜利的重要原因是什么</a:t>
            </a:r>
            <a:r>
              <a:rPr lang="en-US" altLang="zh-CN" sz="2200" b="0">
                <a:solidFill>
                  <a:srgbClr val="000000"/>
                </a:solidFill>
                <a:latin typeface="黑体" panose="02010609060101010101" charset="-122"/>
                <a:ea typeface="黑体" panose="02010609060101010101" charset="-122"/>
                <a:cs typeface="黑体" panose="02010609060101010101" charset="-122"/>
              </a:rPr>
              <a:t>?</a:t>
            </a:r>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algn="l"/>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algn="l"/>
            <a:endParaRPr lang="zh-CN" altLang="en-US" sz="2000" b="0">
              <a:solidFill>
                <a:srgbClr val="FF0000"/>
              </a:solidFill>
              <a:latin typeface="宋体" panose="02010600030101010101" pitchFamily="2" charset="-122"/>
              <a:ea typeface="宋体" panose="02010600030101010101" pitchFamily="2" charset="-122"/>
              <a:cs typeface="黑体" panose="02010609060101010101" charset="-122"/>
            </a:endParaRPr>
          </a:p>
          <a:p>
            <a:pPr algn="l"/>
            <a:r>
              <a:rPr lang="en-US" altLang="zh-CN" sz="2200" b="0">
                <a:solidFill>
                  <a:srgbClr val="000000"/>
                </a:solidFill>
                <a:latin typeface="黑体" panose="02010609060101010101" charset="-122"/>
                <a:ea typeface="黑体" panose="02010609060101010101" charset="-122"/>
                <a:cs typeface="黑体" panose="02010609060101010101" charset="-122"/>
              </a:rPr>
              <a:t>(3)</a:t>
            </a:r>
            <a:r>
              <a:rPr lang="zh-CN" altLang="en-US" sz="2200" b="0">
                <a:solidFill>
                  <a:srgbClr val="000000"/>
                </a:solidFill>
                <a:latin typeface="黑体" panose="02010609060101010101" charset="-122"/>
                <a:ea typeface="黑体" panose="02010609060101010101" charset="-122"/>
                <a:cs typeface="黑体" panose="02010609060101010101" charset="-122"/>
              </a:rPr>
              <a:t>根据材料回答</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抗日战争胜利具有哪些重大意义</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不得摘抄原文</a:t>
            </a:r>
            <a:r>
              <a:rPr lang="en-US" altLang="zh-CN" sz="2200" b="0">
                <a:solidFill>
                  <a:srgbClr val="000000"/>
                </a:solidFill>
                <a:latin typeface="黑体" panose="02010609060101010101" charset="-122"/>
                <a:ea typeface="黑体" panose="02010609060101010101" charset="-122"/>
                <a:cs typeface="黑体" panose="02010609060101010101" charset="-122"/>
              </a:rPr>
              <a:t>)</a:t>
            </a:r>
            <a:endParaRPr lang="en-US" altLang="zh-CN" sz="2200" b="0">
              <a:solidFill>
                <a:srgbClr val="000000"/>
              </a:solidFill>
              <a:latin typeface="黑体" panose="02010609060101010101" charset="-122"/>
              <a:ea typeface="黑体" panose="02010609060101010101" charset="-122"/>
              <a:cs typeface="黑体" panose="02010609060101010101" charset="-122"/>
            </a:endParaRPr>
          </a:p>
          <a:p>
            <a:pPr algn="l"/>
            <a:endParaRPr lang="zh-CN" altLang="en-US">
              <a:solidFill>
                <a:srgbClr val="FF0000"/>
              </a:solidFill>
              <a:latin typeface="宋体" panose="02010600030101010101" pitchFamily="2" charset="-122"/>
              <a:ea typeface="宋体" panose="02010600030101010101" pitchFamily="2" charset="-122"/>
              <a:cs typeface="黑体" panose="02010609060101010101" charset="-122"/>
            </a:endParaRPr>
          </a:p>
        </p:txBody>
      </p:sp>
      <p:sp>
        <p:nvSpPr>
          <p:cNvPr id="2" name="文本框 1"/>
          <p:cNvSpPr txBox="1"/>
          <p:nvPr/>
        </p:nvSpPr>
        <p:spPr>
          <a:xfrm>
            <a:off x="822960" y="2186305"/>
            <a:ext cx="6278880" cy="398780"/>
          </a:xfrm>
          <a:prstGeom prst="rect">
            <a:avLst/>
          </a:prstGeom>
          <a:noFill/>
        </p:spPr>
        <p:txBody>
          <a:bodyPr wrap="none" rtlCol="0" anchor="t">
            <a:spAutoFit/>
          </a:bodyPr>
          <a:p>
            <a:pPr algn="l"/>
            <a:r>
              <a:rPr lang="zh-CN" altLang="en-US" sz="2000">
                <a:solidFill>
                  <a:srgbClr val="FF0000"/>
                </a:solidFill>
                <a:latin typeface="宋体" panose="02010600030101010101" pitchFamily="2" charset="-122"/>
                <a:ea typeface="宋体" panose="02010600030101010101" pitchFamily="2" charset="-122"/>
                <a:cs typeface="黑体" panose="02010609060101010101" charset="-122"/>
                <a:sym typeface="+mn-ea"/>
              </a:rPr>
              <a:t>甲午侵华战争;参与八国联军侵华战争;全面侵华战争。</a:t>
            </a:r>
            <a:endParaRPr lang="zh-CN" altLang="en-US" sz="2000">
              <a:solidFill>
                <a:srgbClr val="FF0000"/>
              </a:solidFill>
              <a:latin typeface="宋体" panose="02010600030101010101" pitchFamily="2" charset="-122"/>
              <a:ea typeface="宋体" panose="02010600030101010101" pitchFamily="2" charset="-122"/>
              <a:cs typeface="黑体" panose="02010609060101010101" charset="-122"/>
            </a:endParaRPr>
          </a:p>
        </p:txBody>
      </p:sp>
      <p:sp>
        <p:nvSpPr>
          <p:cNvPr id="3" name="文本框 2"/>
          <p:cNvSpPr txBox="1"/>
          <p:nvPr/>
        </p:nvSpPr>
        <p:spPr>
          <a:xfrm>
            <a:off x="822960" y="3153410"/>
            <a:ext cx="5212080" cy="368300"/>
          </a:xfrm>
          <a:prstGeom prst="rect">
            <a:avLst/>
          </a:prstGeom>
          <a:noFill/>
        </p:spPr>
        <p:txBody>
          <a:bodyPr wrap="none" rtlCol="0" anchor="t">
            <a:spAutoFit/>
          </a:bodyPr>
          <a:p>
            <a:pPr algn="l"/>
            <a:r>
              <a:rPr lang="zh-CN" altLang="en-US">
                <a:solidFill>
                  <a:srgbClr val="FF0000"/>
                </a:solidFill>
                <a:latin typeface="宋体" panose="02010600030101010101" pitchFamily="2" charset="-122"/>
                <a:ea typeface="宋体" panose="02010600030101010101" pitchFamily="2" charset="-122"/>
                <a:cs typeface="黑体" panose="02010609060101010101" charset="-122"/>
                <a:sym typeface="+mn-ea"/>
              </a:rPr>
              <a:t>反法西斯力量(中、苏、美、英等国)的联合打击。</a:t>
            </a:r>
            <a:endParaRPr lang="zh-CN" altLang="en-US"/>
          </a:p>
        </p:txBody>
      </p:sp>
      <p:sp>
        <p:nvSpPr>
          <p:cNvPr id="4" name="文本框 3"/>
          <p:cNvSpPr txBox="1"/>
          <p:nvPr/>
        </p:nvSpPr>
        <p:spPr>
          <a:xfrm>
            <a:off x="822960" y="4469765"/>
            <a:ext cx="6946900" cy="1476375"/>
          </a:xfrm>
          <a:prstGeom prst="rect">
            <a:avLst/>
          </a:prstGeom>
          <a:noFill/>
        </p:spPr>
        <p:txBody>
          <a:bodyPr wrap="square" rtlCol="0" anchor="t">
            <a:spAutoFit/>
          </a:bodyPr>
          <a:p>
            <a:pPr algn="l"/>
            <a:r>
              <a:rPr lang="zh-CN" altLang="en-US">
                <a:solidFill>
                  <a:srgbClr val="FF0000"/>
                </a:solidFill>
                <a:latin typeface="宋体" panose="02010600030101010101" pitchFamily="2" charset="-122"/>
                <a:ea typeface="宋体" panose="02010600030101010101" pitchFamily="2" charset="-122"/>
                <a:cs typeface="黑体" panose="02010609060101010101" charset="-122"/>
                <a:sym typeface="+mn-ea"/>
              </a:rPr>
              <a:t>抗日战争是中国近代以来反抗外敌入侵第一次取得完全胜利的民族解放战争。它促进了中华民族的觉醒,为中国共产党带领中国人民实现彻底地民族独立和人民解放奠定了重要基础。中国开辟了世界反法西斯战争的东方主战场,对世界反法西斯战争的胜利、维护世界和平做出了巨大贡献。中国的国际地位得到提高。</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to="" calcmode="lin" valueType="num">
                                      <p:cBhvr>
                                        <p:cTn id="7" dur="1" fill="hold"/>
                                        <p:tgtEl>
                                          <p:spTgt spid="2">
                                            <p:txEl>
                                              <p:pRg st="0" end="0"/>
                                            </p:txEl>
                                          </p:spTgt>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506" name="Object 2"/>
          <p:cNvGraphicFramePr>
            <a:graphicFrameLocks noChangeAspect="1"/>
          </p:cNvGraphicFramePr>
          <p:nvPr/>
        </p:nvGraphicFramePr>
        <p:xfrm>
          <a:off x="-603885" y="1023620"/>
          <a:ext cx="9411335" cy="4161155"/>
        </p:xfrm>
        <a:graphic>
          <a:graphicData uri="http://schemas.openxmlformats.org/presentationml/2006/ole">
            <mc:AlternateContent xmlns:mc="http://schemas.openxmlformats.org/markup-compatibility/2006">
              <mc:Choice xmlns:v="urn:schemas-microsoft-com:vml" Requires="v">
                <p:oleObj spid="_x0000_s21505" name="文档" r:id="rId1" imgW="8162290" imgH="4163695" progId="Word.Document.12">
                  <p:embed/>
                </p:oleObj>
              </mc:Choice>
              <mc:Fallback>
                <p:oleObj name="文档" r:id="rId1" imgW="8162290" imgH="4163695" progId="Word.Document.12">
                  <p:embed/>
                  <p:pic>
                    <p:nvPicPr>
                      <p:cNvPr id="0" name="图片 21504"/>
                      <p:cNvPicPr>
                        <a:picLocks noChangeAspect="1"/>
                      </p:cNvPicPr>
                      <p:nvPr/>
                    </p:nvPicPr>
                    <p:blipFill>
                      <a:blip r:embed="rId2"/>
                      <a:stretch>
                        <a:fillRect/>
                      </a:stretch>
                    </p:blipFill>
                    <p:spPr>
                      <a:xfrm>
                        <a:off x="-603885" y="1023620"/>
                        <a:ext cx="9411335" cy="4161155"/>
                      </a:xfrm>
                      <a:prstGeom prst="rect">
                        <a:avLst/>
                      </a:prstGeom>
                      <a:noFill/>
                      <a:ln w="9525">
                        <a:noFill/>
                      </a:ln>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554" name="Object 2"/>
          <p:cNvGraphicFramePr>
            <a:graphicFrameLocks noChangeAspect="1"/>
          </p:cNvGraphicFramePr>
          <p:nvPr/>
        </p:nvGraphicFramePr>
        <p:xfrm>
          <a:off x="287179" y="860267"/>
          <a:ext cx="8177530" cy="3778250"/>
        </p:xfrm>
        <a:graphic>
          <a:graphicData uri="http://schemas.openxmlformats.org/presentationml/2006/ole">
            <mc:AlternateContent xmlns:mc="http://schemas.openxmlformats.org/markup-compatibility/2006">
              <mc:Choice xmlns:v="urn:schemas-microsoft-com:vml" Requires="v">
                <p:oleObj spid="_x0000_s23553" name="文档" r:id="rId1" imgW="8181975" imgH="3781425" progId="Word.Document.12">
                  <p:embed/>
                </p:oleObj>
              </mc:Choice>
              <mc:Fallback>
                <p:oleObj name="文档" r:id="rId1" imgW="8181975" imgH="3781425" progId="Word.Document.12">
                  <p:embed/>
                  <p:pic>
                    <p:nvPicPr>
                      <p:cNvPr id="0" name="图片 23552"/>
                      <p:cNvPicPr>
                        <a:picLocks noChangeAspect="1"/>
                      </p:cNvPicPr>
                      <p:nvPr/>
                    </p:nvPicPr>
                    <p:blipFill>
                      <a:blip r:embed="rId2"/>
                      <a:stretch>
                        <a:fillRect/>
                      </a:stretch>
                    </p:blipFill>
                    <p:spPr>
                      <a:xfrm>
                        <a:off x="287179" y="860267"/>
                        <a:ext cx="8177530" cy="3778250"/>
                      </a:xfrm>
                      <a:prstGeom prst="rect">
                        <a:avLst/>
                      </a:prstGeom>
                      <a:noFill/>
                      <a:ln w="9525">
                        <a:noFill/>
                      </a:ln>
                    </p:spPr>
                  </p:pic>
                </p:oleObj>
              </mc:Fallback>
            </mc:AlternateContent>
          </a:graphicData>
        </a:graphic>
      </p:graphicFrame>
      <p:sp>
        <p:nvSpPr>
          <p:cNvPr id="2" name="矩形 1"/>
          <p:cNvSpPr/>
          <p:nvPr/>
        </p:nvSpPr>
        <p:spPr>
          <a:xfrm>
            <a:off x="6591300" y="3090545"/>
            <a:ext cx="560070" cy="922020"/>
          </a:xfrm>
          <a:prstGeom prst="rect">
            <a:avLst/>
          </a:prstGeom>
          <a:noFill/>
          <a:ln>
            <a:noFill/>
          </a:ln>
        </p:spPr>
        <p:txBody>
          <a:bodyPr wrap="square" rtlCol="0" anchor="t">
            <a:spAutoFit/>
            <a:scene3d>
              <a:camera prst="orthographicFront"/>
              <a:lightRig rig="threePt" dir="t"/>
            </a:scene3d>
          </a:bodyPr>
          <a:p>
            <a:pPr algn="ctr"/>
            <a:r>
              <a:rPr lang="en-US" altLang="zh-CN" sz="5400" b="1">
                <a:solidFill>
                  <a:srgbClr val="FF0000"/>
                </a:solidFill>
                <a:effectLst/>
              </a:rPr>
              <a:t>A</a:t>
            </a:r>
            <a:endParaRPr lang="en-US" altLang="zh-CN" sz="5400" b="1">
              <a:solidFill>
                <a:srgbClr val="FF0000"/>
              </a:solidFill>
              <a:effectLst/>
            </a:endParaRPr>
          </a:p>
        </p:txBody>
      </p:sp>
      <p:sp>
        <p:nvSpPr>
          <p:cNvPr id="3" name="文本框 2"/>
          <p:cNvSpPr txBox="1"/>
          <p:nvPr/>
        </p:nvSpPr>
        <p:spPr>
          <a:xfrm>
            <a:off x="7907655" y="2668905"/>
            <a:ext cx="840740" cy="368300"/>
          </a:xfrm>
          <a:prstGeom prst="rect">
            <a:avLst/>
          </a:prstGeom>
          <a:solidFill>
            <a:schemeClr val="bg1"/>
          </a:solidFill>
        </p:spPr>
        <p:txBody>
          <a:bodyPr wrap="square" rtlCol="0">
            <a:spAutoFit/>
          </a:bodyPr>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578" name="Object 2"/>
          <p:cNvGraphicFramePr>
            <a:graphicFrameLocks noChangeAspect="1"/>
          </p:cNvGraphicFramePr>
          <p:nvPr/>
        </p:nvGraphicFramePr>
        <p:xfrm>
          <a:off x="493078" y="688340"/>
          <a:ext cx="8158162" cy="1981200"/>
        </p:xfrm>
        <a:graphic>
          <a:graphicData uri="http://schemas.openxmlformats.org/presentationml/2006/ole">
            <mc:AlternateContent xmlns:mc="http://schemas.openxmlformats.org/markup-compatibility/2006">
              <mc:Choice xmlns:v="urn:schemas-microsoft-com:vml" Requires="v">
                <p:oleObj spid="_x0000_s24577" name="文档" r:id="rId1" imgW="8162290" imgH="1984375" progId="Word.Document.12">
                  <p:embed/>
                </p:oleObj>
              </mc:Choice>
              <mc:Fallback>
                <p:oleObj name="文档" r:id="rId1" imgW="8162290" imgH="1984375" progId="Word.Document.12">
                  <p:embed/>
                  <p:pic>
                    <p:nvPicPr>
                      <p:cNvPr id="0" name="图片 24576"/>
                      <p:cNvPicPr>
                        <a:picLocks noChangeAspect="1"/>
                      </p:cNvPicPr>
                      <p:nvPr/>
                    </p:nvPicPr>
                    <p:blipFill>
                      <a:blip r:embed="rId2"/>
                      <a:stretch>
                        <a:fillRect/>
                      </a:stretch>
                    </p:blipFill>
                    <p:spPr>
                      <a:xfrm>
                        <a:off x="493078" y="688340"/>
                        <a:ext cx="8158162" cy="1981200"/>
                      </a:xfrm>
                      <a:prstGeom prst="rect">
                        <a:avLst/>
                      </a:prstGeom>
                      <a:noFill/>
                      <a:ln w="9525">
                        <a:noFill/>
                      </a:ln>
                    </p:spPr>
                  </p:pic>
                </p:oleObj>
              </mc:Fallback>
            </mc:AlternateContent>
          </a:graphicData>
        </a:graphic>
      </p:graphicFrame>
      <p:sp>
        <p:nvSpPr>
          <p:cNvPr id="4" name="矩形 3"/>
          <p:cNvSpPr/>
          <p:nvPr/>
        </p:nvSpPr>
        <p:spPr>
          <a:xfrm>
            <a:off x="6682740" y="1325245"/>
            <a:ext cx="560070" cy="706755"/>
          </a:xfrm>
          <a:prstGeom prst="rect">
            <a:avLst/>
          </a:prstGeom>
          <a:noFill/>
          <a:ln>
            <a:noFill/>
          </a:ln>
        </p:spPr>
        <p:txBody>
          <a:bodyPr wrap="square" rtlCol="0" anchor="t">
            <a:spAutoFit/>
            <a:scene3d>
              <a:camera prst="orthographicFront"/>
              <a:lightRig rig="threePt" dir="t"/>
            </a:scene3d>
          </a:bodyPr>
          <a:p>
            <a:pPr algn="ctr"/>
            <a:r>
              <a:rPr lang="en-US" altLang="zh-CN" sz="4000" b="1">
                <a:solidFill>
                  <a:srgbClr val="FF0000"/>
                </a:solidFill>
                <a:effectLst/>
              </a:rPr>
              <a:t>B</a:t>
            </a:r>
            <a:endParaRPr lang="en-US" altLang="zh-CN" sz="4000" b="1">
              <a:solidFill>
                <a:srgbClr val="FF0000"/>
              </a:solidFill>
              <a:effectLst/>
            </a:endParaRPr>
          </a:p>
        </p:txBody>
      </p:sp>
      <p:sp>
        <p:nvSpPr>
          <p:cNvPr id="5" name="文本框 4"/>
          <p:cNvSpPr txBox="1"/>
          <p:nvPr/>
        </p:nvSpPr>
        <p:spPr>
          <a:xfrm>
            <a:off x="8108315" y="687705"/>
            <a:ext cx="817245" cy="368300"/>
          </a:xfrm>
          <a:prstGeom prst="rect">
            <a:avLst/>
          </a:prstGeom>
          <a:solidFill>
            <a:schemeClr val="bg1"/>
          </a:solidFill>
        </p:spPr>
        <p:txBody>
          <a:bodyPr wrap="square" rtlCol="0">
            <a:spAutoFit/>
          </a:bodyPr>
          <a:p>
            <a:endParaRPr lang="zh-CN" altLang="en-US">
              <a:solidFill>
                <a:schemeClr val="bg1"/>
              </a:solidFill>
            </a:endParaRPr>
          </a:p>
        </p:txBody>
      </p:sp>
      <p:graphicFrame>
        <p:nvGraphicFramePr>
          <p:cNvPr id="25602" name="Object 2"/>
          <p:cNvGraphicFramePr>
            <a:graphicFrameLocks noChangeAspect="1"/>
          </p:cNvGraphicFramePr>
          <p:nvPr/>
        </p:nvGraphicFramePr>
        <p:xfrm>
          <a:off x="493078" y="2854008"/>
          <a:ext cx="8158162" cy="2376487"/>
        </p:xfrm>
        <a:graphic>
          <a:graphicData uri="http://schemas.openxmlformats.org/presentationml/2006/ole">
            <mc:AlternateContent xmlns:mc="http://schemas.openxmlformats.org/markup-compatibility/2006">
              <mc:Choice xmlns:v="urn:schemas-microsoft-com:vml" Requires="v">
                <p:oleObj spid="_x0000_s25601" name="文档" r:id="rId3" imgW="8162290" imgH="2380615" progId="Word.Document.12">
                  <p:embed/>
                </p:oleObj>
              </mc:Choice>
              <mc:Fallback>
                <p:oleObj name="文档" r:id="rId3" imgW="8162290" imgH="2380615" progId="Word.Document.12">
                  <p:embed/>
                  <p:pic>
                    <p:nvPicPr>
                      <p:cNvPr id="0" name="图片 25600"/>
                      <p:cNvPicPr>
                        <a:picLocks noChangeAspect="1"/>
                      </p:cNvPicPr>
                      <p:nvPr/>
                    </p:nvPicPr>
                    <p:blipFill>
                      <a:blip r:embed="rId4"/>
                      <a:stretch>
                        <a:fillRect/>
                      </a:stretch>
                    </p:blipFill>
                    <p:spPr>
                      <a:xfrm>
                        <a:off x="493078" y="2854008"/>
                        <a:ext cx="8158162" cy="2376487"/>
                      </a:xfrm>
                      <a:prstGeom prst="rect">
                        <a:avLst/>
                      </a:prstGeom>
                      <a:noFill/>
                      <a:ln w="9525">
                        <a:noFill/>
                      </a:ln>
                    </p:spPr>
                  </p:pic>
                </p:oleObj>
              </mc:Fallback>
            </mc:AlternateContent>
          </a:graphicData>
        </a:graphic>
      </p:graphicFrame>
      <p:sp>
        <p:nvSpPr>
          <p:cNvPr id="6" name="矩形 5"/>
          <p:cNvSpPr/>
          <p:nvPr/>
        </p:nvSpPr>
        <p:spPr>
          <a:xfrm>
            <a:off x="6888480" y="3895090"/>
            <a:ext cx="560070" cy="706755"/>
          </a:xfrm>
          <a:prstGeom prst="rect">
            <a:avLst/>
          </a:prstGeom>
          <a:noFill/>
          <a:ln>
            <a:noFill/>
          </a:ln>
        </p:spPr>
        <p:txBody>
          <a:bodyPr wrap="square" rtlCol="0" anchor="t">
            <a:spAutoFit/>
            <a:scene3d>
              <a:camera prst="orthographicFront"/>
              <a:lightRig rig="threePt" dir="t"/>
            </a:scene3d>
          </a:bodyPr>
          <a:p>
            <a:pPr algn="ctr"/>
            <a:r>
              <a:rPr lang="en-US" altLang="zh-CN" sz="4000" b="1">
                <a:solidFill>
                  <a:srgbClr val="FF0000"/>
                </a:solidFill>
                <a:effectLst/>
              </a:rPr>
              <a:t>C</a:t>
            </a:r>
            <a:endParaRPr lang="en-US" altLang="zh-CN" sz="4000" b="1">
              <a:solidFill>
                <a:srgbClr val="FF0000"/>
              </a:solidFill>
              <a:effectLst/>
            </a:endParaRPr>
          </a:p>
        </p:txBody>
      </p:sp>
      <p:sp>
        <p:nvSpPr>
          <p:cNvPr id="7" name="文本框 6"/>
          <p:cNvSpPr txBox="1"/>
          <p:nvPr/>
        </p:nvSpPr>
        <p:spPr>
          <a:xfrm>
            <a:off x="7973695" y="3244850"/>
            <a:ext cx="643890" cy="368300"/>
          </a:xfrm>
          <a:prstGeom prst="rect">
            <a:avLst/>
          </a:prstGeom>
          <a:solidFill>
            <a:schemeClr val="bg1"/>
          </a:solidFill>
        </p:spPr>
        <p:txBody>
          <a:bodyPr wrap="squar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26" name="Object 2"/>
          <p:cNvGraphicFramePr>
            <a:graphicFrameLocks noChangeAspect="1"/>
          </p:cNvGraphicFramePr>
          <p:nvPr/>
        </p:nvGraphicFramePr>
        <p:xfrm>
          <a:off x="492443" y="1587183"/>
          <a:ext cx="8158162" cy="2376487"/>
        </p:xfrm>
        <a:graphic>
          <a:graphicData uri="http://schemas.openxmlformats.org/presentationml/2006/ole">
            <mc:AlternateContent xmlns:mc="http://schemas.openxmlformats.org/markup-compatibility/2006">
              <mc:Choice xmlns:v="urn:schemas-microsoft-com:vml" Requires="v">
                <p:oleObj spid="_x0000_s26625" name="文档" r:id="rId1" imgW="8162290" imgH="2380615" progId="Word.Document.12">
                  <p:embed/>
                </p:oleObj>
              </mc:Choice>
              <mc:Fallback>
                <p:oleObj name="文档" r:id="rId1" imgW="8162290" imgH="2380615" progId="Word.Document.12">
                  <p:embed/>
                  <p:pic>
                    <p:nvPicPr>
                      <p:cNvPr id="0" name="图片 26624"/>
                      <p:cNvPicPr>
                        <a:picLocks noChangeAspect="1"/>
                      </p:cNvPicPr>
                      <p:nvPr/>
                    </p:nvPicPr>
                    <p:blipFill>
                      <a:blip r:embed="rId2"/>
                      <a:stretch>
                        <a:fillRect/>
                      </a:stretch>
                    </p:blipFill>
                    <p:spPr>
                      <a:xfrm>
                        <a:off x="492443" y="1587183"/>
                        <a:ext cx="8158162" cy="2376487"/>
                      </a:xfrm>
                      <a:prstGeom prst="rect">
                        <a:avLst/>
                      </a:prstGeom>
                      <a:noFill/>
                      <a:ln w="9525">
                        <a:noFill/>
                      </a:ln>
                    </p:spPr>
                  </p:pic>
                </p:oleObj>
              </mc:Fallback>
            </mc:AlternateContent>
          </a:graphicData>
        </a:graphic>
      </p:graphicFrame>
      <p:sp>
        <p:nvSpPr>
          <p:cNvPr id="4" name="矩形 3"/>
          <p:cNvSpPr/>
          <p:nvPr/>
        </p:nvSpPr>
        <p:spPr>
          <a:xfrm>
            <a:off x="6800215" y="3154045"/>
            <a:ext cx="560070" cy="706755"/>
          </a:xfrm>
          <a:prstGeom prst="rect">
            <a:avLst/>
          </a:prstGeom>
          <a:noFill/>
          <a:ln>
            <a:noFill/>
          </a:ln>
        </p:spPr>
        <p:txBody>
          <a:bodyPr wrap="square" rtlCol="0" anchor="t">
            <a:spAutoFit/>
            <a:scene3d>
              <a:camera prst="orthographicFront"/>
              <a:lightRig rig="threePt" dir="t"/>
            </a:scene3d>
          </a:bodyPr>
          <a:p>
            <a:pPr algn="ctr"/>
            <a:r>
              <a:rPr lang="en-US" altLang="zh-CN" sz="4000" b="1">
                <a:solidFill>
                  <a:srgbClr val="FF0000"/>
                </a:solidFill>
                <a:effectLst/>
              </a:rPr>
              <a:t>C</a:t>
            </a:r>
            <a:endParaRPr lang="en-US" altLang="zh-CN" sz="4000" b="1">
              <a:solidFill>
                <a:srgbClr val="FF0000"/>
              </a:solidFill>
              <a:effectLst/>
            </a:endParaRPr>
          </a:p>
        </p:txBody>
      </p:sp>
      <p:sp>
        <p:nvSpPr>
          <p:cNvPr id="2" name="文本框 1"/>
          <p:cNvSpPr txBox="1"/>
          <p:nvPr/>
        </p:nvSpPr>
        <p:spPr>
          <a:xfrm>
            <a:off x="8109585" y="2035810"/>
            <a:ext cx="782955" cy="368300"/>
          </a:xfrm>
          <a:prstGeom prst="rect">
            <a:avLst/>
          </a:prstGeom>
          <a:solidFill>
            <a:schemeClr val="bg1"/>
          </a:solidFill>
        </p:spPr>
        <p:txBody>
          <a:bodyPr wrap="squar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650" name="Object 2"/>
          <p:cNvGraphicFramePr>
            <a:graphicFrameLocks noChangeAspect="1"/>
          </p:cNvGraphicFramePr>
          <p:nvPr/>
        </p:nvGraphicFramePr>
        <p:xfrm>
          <a:off x="349568" y="900748"/>
          <a:ext cx="8158162" cy="2574925"/>
        </p:xfrm>
        <a:graphic>
          <a:graphicData uri="http://schemas.openxmlformats.org/presentationml/2006/ole">
            <mc:AlternateContent xmlns:mc="http://schemas.openxmlformats.org/markup-compatibility/2006">
              <mc:Choice xmlns:v="urn:schemas-microsoft-com:vml" Requires="v">
                <p:oleObj spid="_x0000_s27649" name="文档" r:id="rId1" imgW="8162290" imgH="2578735" progId="Word.Document.12">
                  <p:embed/>
                </p:oleObj>
              </mc:Choice>
              <mc:Fallback>
                <p:oleObj name="文档" r:id="rId1" imgW="8162290" imgH="2578735" progId="Word.Document.12">
                  <p:embed/>
                  <p:pic>
                    <p:nvPicPr>
                      <p:cNvPr id="0" name="图片 27648"/>
                      <p:cNvPicPr>
                        <a:picLocks noChangeAspect="1"/>
                      </p:cNvPicPr>
                      <p:nvPr/>
                    </p:nvPicPr>
                    <p:blipFill>
                      <a:blip r:embed="rId2"/>
                      <a:stretch>
                        <a:fillRect/>
                      </a:stretch>
                    </p:blipFill>
                    <p:spPr>
                      <a:xfrm>
                        <a:off x="349568" y="900748"/>
                        <a:ext cx="8158162" cy="2574925"/>
                      </a:xfrm>
                      <a:prstGeom prst="rect">
                        <a:avLst/>
                      </a:prstGeom>
                      <a:noFill/>
                      <a:ln w="9525">
                        <a:noFill/>
                      </a:ln>
                    </p:spPr>
                  </p:pic>
                </p:oleObj>
              </mc:Fallback>
            </mc:AlternateContent>
          </a:graphicData>
        </a:graphic>
      </p:graphicFrame>
      <p:sp>
        <p:nvSpPr>
          <p:cNvPr id="4" name="矩形 3"/>
          <p:cNvSpPr/>
          <p:nvPr/>
        </p:nvSpPr>
        <p:spPr>
          <a:xfrm>
            <a:off x="6995795" y="2239645"/>
            <a:ext cx="560070" cy="706755"/>
          </a:xfrm>
          <a:prstGeom prst="rect">
            <a:avLst/>
          </a:prstGeom>
          <a:noFill/>
          <a:ln>
            <a:noFill/>
          </a:ln>
        </p:spPr>
        <p:txBody>
          <a:bodyPr wrap="square" rtlCol="0" anchor="t">
            <a:spAutoFit/>
            <a:scene3d>
              <a:camera prst="orthographicFront"/>
              <a:lightRig rig="threePt" dir="t"/>
            </a:scene3d>
          </a:bodyPr>
          <a:p>
            <a:pPr algn="ctr"/>
            <a:r>
              <a:rPr lang="en-US" altLang="zh-CN" sz="4000" b="1">
                <a:solidFill>
                  <a:srgbClr val="FF0000"/>
                </a:solidFill>
                <a:effectLst/>
              </a:rPr>
              <a:t>A</a:t>
            </a:r>
            <a:endParaRPr lang="en-US" altLang="zh-CN" sz="4000" b="1">
              <a:solidFill>
                <a:srgbClr val="FF0000"/>
              </a:solidFill>
              <a:effectLst/>
            </a:endParaRPr>
          </a:p>
        </p:txBody>
      </p:sp>
      <p:sp>
        <p:nvSpPr>
          <p:cNvPr id="2" name="文本框 1"/>
          <p:cNvSpPr txBox="1"/>
          <p:nvPr/>
        </p:nvSpPr>
        <p:spPr>
          <a:xfrm>
            <a:off x="7855585" y="1499870"/>
            <a:ext cx="932180" cy="368300"/>
          </a:xfrm>
          <a:prstGeom prst="rect">
            <a:avLst/>
          </a:prstGeom>
          <a:solidFill>
            <a:schemeClr val="bg1"/>
          </a:solidFill>
        </p:spPr>
        <p:txBody>
          <a:bodyPr wrap="squar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674" name="Object 2"/>
          <p:cNvGraphicFramePr>
            <a:graphicFrameLocks noChangeAspect="1"/>
          </p:cNvGraphicFramePr>
          <p:nvPr/>
        </p:nvGraphicFramePr>
        <p:xfrm>
          <a:off x="590233" y="1265238"/>
          <a:ext cx="8158162" cy="3170237"/>
        </p:xfrm>
        <a:graphic>
          <a:graphicData uri="http://schemas.openxmlformats.org/presentationml/2006/ole">
            <mc:AlternateContent xmlns:mc="http://schemas.openxmlformats.org/markup-compatibility/2006">
              <mc:Choice xmlns:v="urn:schemas-microsoft-com:vml" Requires="v">
                <p:oleObj spid="_x0000_s28673" name="文档" r:id="rId1" imgW="8162290" imgH="3173095" progId="Word.Document.12">
                  <p:embed/>
                </p:oleObj>
              </mc:Choice>
              <mc:Fallback>
                <p:oleObj name="文档" r:id="rId1" imgW="8162290" imgH="3173095" progId="Word.Document.12">
                  <p:embed/>
                  <p:pic>
                    <p:nvPicPr>
                      <p:cNvPr id="0" name="图片 28672"/>
                      <p:cNvPicPr>
                        <a:picLocks noChangeAspect="1"/>
                      </p:cNvPicPr>
                      <p:nvPr/>
                    </p:nvPicPr>
                    <p:blipFill>
                      <a:blip r:embed="rId2"/>
                      <a:stretch>
                        <a:fillRect/>
                      </a:stretch>
                    </p:blipFill>
                    <p:spPr>
                      <a:xfrm>
                        <a:off x="590233" y="1265238"/>
                        <a:ext cx="8158162" cy="3170237"/>
                      </a:xfrm>
                      <a:prstGeom prst="rect">
                        <a:avLst/>
                      </a:prstGeom>
                      <a:noFill/>
                      <a:ln w="9525">
                        <a:noFill/>
                      </a:ln>
                    </p:spPr>
                  </p:pic>
                </p:oleObj>
              </mc:Fallback>
            </mc:AlternateContent>
          </a:graphicData>
        </a:graphic>
      </p:graphicFrame>
      <p:sp>
        <p:nvSpPr>
          <p:cNvPr id="4" name="矩形 3"/>
          <p:cNvSpPr/>
          <p:nvPr/>
        </p:nvSpPr>
        <p:spPr>
          <a:xfrm>
            <a:off x="6877685" y="3245485"/>
            <a:ext cx="560070" cy="706755"/>
          </a:xfrm>
          <a:prstGeom prst="rect">
            <a:avLst/>
          </a:prstGeom>
          <a:noFill/>
          <a:ln>
            <a:noFill/>
          </a:ln>
        </p:spPr>
        <p:txBody>
          <a:bodyPr wrap="square" rtlCol="0" anchor="t">
            <a:spAutoFit/>
            <a:scene3d>
              <a:camera prst="orthographicFront"/>
              <a:lightRig rig="threePt" dir="t"/>
            </a:scene3d>
          </a:bodyPr>
          <a:p>
            <a:pPr algn="ctr"/>
            <a:r>
              <a:rPr lang="en-US" altLang="zh-CN" sz="4000" b="1">
                <a:solidFill>
                  <a:srgbClr val="FF0000"/>
                </a:solidFill>
                <a:effectLst/>
              </a:rPr>
              <a:t>C</a:t>
            </a:r>
            <a:endParaRPr lang="en-US" altLang="zh-CN" sz="4000" b="1">
              <a:solidFill>
                <a:srgbClr val="FF0000"/>
              </a:solidFill>
              <a:effectLst/>
            </a:endParaRPr>
          </a:p>
        </p:txBody>
      </p:sp>
      <p:sp>
        <p:nvSpPr>
          <p:cNvPr id="6" name="文本框 5"/>
          <p:cNvSpPr txBox="1"/>
          <p:nvPr/>
        </p:nvSpPr>
        <p:spPr>
          <a:xfrm>
            <a:off x="8018780" y="2284095"/>
            <a:ext cx="729615" cy="368300"/>
          </a:xfrm>
          <a:prstGeom prst="rect">
            <a:avLst/>
          </a:prstGeom>
          <a:solidFill>
            <a:schemeClr val="bg1"/>
          </a:solidFill>
        </p:spPr>
        <p:txBody>
          <a:bodyPr wrap="square" rtlCol="0">
            <a:spAutoFit/>
          </a:bodyPr>
          <a:p>
            <a:endParaRPr lang="zh-CN" altLang="en-US"/>
          </a:p>
        </p:txBody>
      </p:sp>
      <p:pic>
        <p:nvPicPr>
          <p:cNvPr id="7" name="图片 6" descr="t01b0b45f9a35cf0ef5"/>
          <p:cNvPicPr>
            <a:picLocks noChangeAspect="1"/>
          </p:cNvPicPr>
          <p:nvPr/>
        </p:nvPicPr>
        <p:blipFill>
          <a:blip r:embed="rId3"/>
          <a:stretch>
            <a:fillRect/>
          </a:stretch>
        </p:blipFill>
        <p:spPr>
          <a:xfrm>
            <a:off x="3158490" y="4435475"/>
            <a:ext cx="2420620" cy="24403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9698" name="Object 2"/>
          <p:cNvGraphicFramePr>
            <a:graphicFrameLocks noChangeAspect="1"/>
          </p:cNvGraphicFramePr>
          <p:nvPr/>
        </p:nvGraphicFramePr>
        <p:xfrm>
          <a:off x="337185" y="661035"/>
          <a:ext cx="7700645" cy="3366770"/>
        </p:xfrm>
        <a:graphic>
          <a:graphicData uri="http://schemas.openxmlformats.org/presentationml/2006/ole">
            <mc:AlternateContent xmlns:mc="http://schemas.openxmlformats.org/markup-compatibility/2006">
              <mc:Choice xmlns:v="urn:schemas-microsoft-com:vml" Requires="v">
                <p:oleObj spid="_x0000_s29697" name="文档" r:id="rId1" imgW="8162290" imgH="3371215" progId="Word.Document.12">
                  <p:embed/>
                </p:oleObj>
              </mc:Choice>
              <mc:Fallback>
                <p:oleObj name="文档" r:id="rId1" imgW="8162290" imgH="3371215" progId="Word.Document.12">
                  <p:embed/>
                  <p:pic>
                    <p:nvPicPr>
                      <p:cNvPr id="0" name="图片 29696"/>
                      <p:cNvPicPr>
                        <a:picLocks noChangeAspect="1"/>
                      </p:cNvPicPr>
                      <p:nvPr/>
                    </p:nvPicPr>
                    <p:blipFill>
                      <a:blip r:embed="rId2"/>
                      <a:stretch>
                        <a:fillRect/>
                      </a:stretch>
                    </p:blipFill>
                    <p:spPr>
                      <a:xfrm>
                        <a:off x="337185" y="661035"/>
                        <a:ext cx="7700645" cy="3366770"/>
                      </a:xfrm>
                      <a:prstGeom prst="rect">
                        <a:avLst/>
                      </a:prstGeom>
                      <a:noFill/>
                      <a:ln w="9525">
                        <a:noFill/>
                      </a:ln>
                    </p:spPr>
                  </p:pic>
                </p:oleObj>
              </mc:Fallback>
            </mc:AlternateContent>
          </a:graphicData>
        </a:graphic>
      </p:graphicFrame>
      <p:sp>
        <p:nvSpPr>
          <p:cNvPr id="105" name="文本框 104"/>
          <p:cNvSpPr txBox="1"/>
          <p:nvPr/>
        </p:nvSpPr>
        <p:spPr>
          <a:xfrm>
            <a:off x="530225" y="4131310"/>
            <a:ext cx="7078345" cy="1783715"/>
          </a:xfrm>
          <a:prstGeom prst="rect">
            <a:avLst/>
          </a:prstGeom>
          <a:noFill/>
          <a:ln w="9525">
            <a:noFill/>
          </a:ln>
        </p:spPr>
        <p:txBody>
          <a:bodyPr wrap="square">
            <a:spAutoFit/>
          </a:bodyPr>
          <a:p>
            <a:pPr indent="558800"/>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百团大战。目标</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破袭日军交通线</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摧毁敌人交通线两侧及抗日根据地内的日伪据点。重大影响</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百团大战历时数月</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战果辉煌</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有力打击了日军的侵略气焰</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提高了共产党和八路军的威望</a:t>
            </a:r>
            <a:r>
              <a:rPr lang="en-US" altLang="zh-CN" sz="2200" b="0">
                <a:solidFill>
                  <a:srgbClr val="FF0000"/>
                </a:solidFill>
                <a:latin typeface="宋体" panose="02010600030101010101" pitchFamily="2" charset="-122"/>
                <a:ea typeface="宋体" panose="02010600030101010101" pitchFamily="2" charset="-122"/>
                <a:cs typeface="黑体" panose="02010609060101010101" charset="-122"/>
              </a:rPr>
              <a:t>,</a:t>
            </a:r>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振奋了全国军民争取抗战胜利的信心。</a:t>
            </a:r>
            <a:endParaRPr lang="zh-CN" altLang="en-US" sz="2200" b="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to="" calcmode="lin" valueType="num">
                                      <p:cBhvr>
                                        <p:cTn id="7" dur="1" fill="hold"/>
                                        <p:tgtEl>
                                          <p:spTgt spid="10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1746" name="Object 2"/>
          <p:cNvGraphicFramePr>
            <a:graphicFrameLocks noChangeAspect="1"/>
          </p:cNvGraphicFramePr>
          <p:nvPr/>
        </p:nvGraphicFramePr>
        <p:xfrm>
          <a:off x="324168" y="662940"/>
          <a:ext cx="8158162" cy="2971800"/>
        </p:xfrm>
        <a:graphic>
          <a:graphicData uri="http://schemas.openxmlformats.org/presentationml/2006/ole">
            <mc:AlternateContent xmlns:mc="http://schemas.openxmlformats.org/markup-compatibility/2006">
              <mc:Choice xmlns:v="urn:schemas-microsoft-com:vml" Requires="v">
                <p:oleObj spid="_x0000_s31745" name="文档" r:id="rId1" imgW="8162290" imgH="2974975" progId="Word.Document.12">
                  <p:embed/>
                </p:oleObj>
              </mc:Choice>
              <mc:Fallback>
                <p:oleObj name="文档" r:id="rId1" imgW="8162290" imgH="2974975" progId="Word.Document.12">
                  <p:embed/>
                  <p:pic>
                    <p:nvPicPr>
                      <p:cNvPr id="0" name="图片 31744"/>
                      <p:cNvPicPr>
                        <a:picLocks noChangeAspect="1"/>
                      </p:cNvPicPr>
                      <p:nvPr/>
                    </p:nvPicPr>
                    <p:blipFill>
                      <a:blip r:embed="rId2"/>
                      <a:stretch>
                        <a:fillRect/>
                      </a:stretch>
                    </p:blipFill>
                    <p:spPr>
                      <a:xfrm>
                        <a:off x="324168" y="662940"/>
                        <a:ext cx="8158162" cy="2971800"/>
                      </a:xfrm>
                      <a:prstGeom prst="rect">
                        <a:avLst/>
                      </a:prstGeom>
                      <a:noFill/>
                      <a:ln w="9525">
                        <a:noFill/>
                      </a:ln>
                    </p:spPr>
                  </p:pic>
                </p:oleObj>
              </mc:Fallback>
            </mc:AlternateContent>
          </a:graphicData>
        </a:graphic>
      </p:graphicFrame>
      <p:sp>
        <p:nvSpPr>
          <p:cNvPr id="105" name="文本框 104"/>
          <p:cNvSpPr txBox="1"/>
          <p:nvPr/>
        </p:nvSpPr>
        <p:spPr>
          <a:xfrm>
            <a:off x="1012190" y="3896995"/>
            <a:ext cx="6346825" cy="2122805"/>
          </a:xfrm>
          <a:prstGeom prst="rect">
            <a:avLst/>
          </a:prstGeom>
          <a:noFill/>
          <a:ln w="9525">
            <a:noFill/>
          </a:ln>
        </p:spPr>
        <p:txBody>
          <a:bodyPr wrap="square">
            <a:spAutoFit/>
          </a:bodyPr>
          <a:p>
            <a:pPr indent="558800" algn="l"/>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1945年8月6日和9日,美国先后向日本广岛和长崎各投下一枚原子弹。8月9日,苏联红军出兵中国东北,对日本关东军发起进攻。8月9日,毛泽东发表《对日寇的最后一战》声明,号召中国人民的一切抗日力量举行全国规模的反攻,彻底打败日本侵略者。</a:t>
            </a:r>
            <a:endParaRPr lang="zh-CN" altLang="en-US" sz="2200">
              <a:solidFill>
                <a:srgbClr val="FF0000"/>
              </a:solidFill>
              <a:latin typeface="宋体" panose="02010600030101010101" pitchFamily="2" charset="-122"/>
              <a:ea typeface="宋体" panose="02010600030101010101" pitchFamily="2"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to="" calcmode="lin" valueType="num">
                                      <p:cBhvr>
                                        <p:cTn id="7" dur="1" fill="hold"/>
                                        <p:tgtEl>
                                          <p:spTgt spid="10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 name="图片 2"/>
          <p:cNvPicPr>
            <a:picLocks noChangeAspect="1"/>
          </p:cNvPicPr>
          <p:nvPr/>
        </p:nvPicPr>
        <p:blipFill>
          <a:blip r:embed="rId1"/>
          <a:stretch>
            <a:fillRect/>
          </a:stretch>
        </p:blipFill>
        <p:spPr>
          <a:xfrm>
            <a:off x="69850" y="-13970"/>
            <a:ext cx="2133600" cy="1978660"/>
          </a:xfrm>
          <a:prstGeom prst="rect">
            <a:avLst/>
          </a:prstGeom>
        </p:spPr>
      </p:pic>
      <p:sp>
        <p:nvSpPr>
          <p:cNvPr id="105" name="文本框 104"/>
          <p:cNvSpPr txBox="1"/>
          <p:nvPr/>
        </p:nvSpPr>
        <p:spPr>
          <a:xfrm>
            <a:off x="765175" y="1859915"/>
            <a:ext cx="7470140" cy="1045210"/>
          </a:xfrm>
          <a:prstGeom prst="rect">
            <a:avLst/>
          </a:prstGeom>
          <a:noFill/>
          <a:ln w="9525">
            <a:noFill/>
          </a:ln>
        </p:spPr>
        <p:txBody>
          <a:bodyPr wrap="square">
            <a:spAutoFit/>
          </a:bodyPr>
          <a:p>
            <a:pPr indent="0"/>
            <a:r>
              <a:rPr lang="en-US" altLang="zh-CN" sz="2200" b="0">
                <a:solidFill>
                  <a:srgbClr val="000000"/>
                </a:solidFill>
                <a:latin typeface="黑体" panose="02010609060101010101" charset="-122"/>
                <a:ea typeface="黑体" panose="02010609060101010101" charset="-122"/>
                <a:cs typeface="黑体" panose="02010609060101010101" charset="-122"/>
              </a:rPr>
              <a:t>(3)</a:t>
            </a:r>
            <a:r>
              <a:rPr lang="zh-CN" altLang="en-US" sz="2200" b="0">
                <a:solidFill>
                  <a:srgbClr val="000000"/>
                </a:solidFill>
                <a:latin typeface="黑体" panose="02010609060101010101" charset="-122"/>
                <a:ea typeface="黑体" panose="02010609060101010101" charset="-122"/>
                <a:cs typeface="黑体" panose="02010609060101010101" charset="-122"/>
              </a:rPr>
              <a:t>依据以上材料及问题</a:t>
            </a:r>
            <a:r>
              <a:rPr lang="en-US" altLang="zh-CN" sz="2200" b="0">
                <a:solidFill>
                  <a:srgbClr val="000000"/>
                </a:solidFill>
                <a:latin typeface="黑体" panose="02010609060101010101" charset="-122"/>
                <a:ea typeface="黑体" panose="02010609060101010101" charset="-122"/>
                <a:cs typeface="黑体" panose="02010609060101010101" charset="-122"/>
              </a:rPr>
              <a:t>,</a:t>
            </a:r>
            <a:r>
              <a:rPr lang="zh-CN" altLang="en-US" sz="2200" b="0">
                <a:solidFill>
                  <a:srgbClr val="000000"/>
                </a:solidFill>
                <a:latin typeface="黑体" panose="02010609060101010101" charset="-122"/>
                <a:ea typeface="黑体" panose="02010609060101010101" charset="-122"/>
                <a:cs typeface="黑体" panose="02010609060101010101" charset="-122"/>
              </a:rPr>
              <a:t>概括指出中国人民能够取得抗战胜利的原因。</a:t>
            </a:r>
            <a:endParaRPr lang="zh-CN" altLang="en-US" sz="2200" b="0">
              <a:solidFill>
                <a:srgbClr val="000000"/>
              </a:solidFill>
              <a:latin typeface="黑体" panose="02010609060101010101" charset="-122"/>
              <a:ea typeface="黑体" panose="02010609060101010101" charset="-122"/>
              <a:cs typeface="黑体" panose="02010609060101010101" charset="-122"/>
            </a:endParaRPr>
          </a:p>
          <a:p>
            <a:endParaRPr lang="zh-CN" altLang="en-US"/>
          </a:p>
        </p:txBody>
      </p:sp>
      <p:sp>
        <p:nvSpPr>
          <p:cNvPr id="2" name="文本框 1"/>
          <p:cNvSpPr txBox="1"/>
          <p:nvPr/>
        </p:nvSpPr>
        <p:spPr>
          <a:xfrm>
            <a:off x="934085" y="3151505"/>
            <a:ext cx="6621145" cy="2122805"/>
          </a:xfrm>
          <a:prstGeom prst="rect">
            <a:avLst/>
          </a:prstGeom>
          <a:noFill/>
          <a:ln w="9525">
            <a:noFill/>
          </a:ln>
        </p:spPr>
        <p:txBody>
          <a:bodyPr wrap="square">
            <a:spAutoFit/>
          </a:bodyPr>
          <a:p>
            <a:pPr indent="558800"/>
            <a:r>
              <a:rPr lang="zh-CN" altLang="en-US" sz="2200" b="0">
                <a:solidFill>
                  <a:srgbClr val="FF0000"/>
                </a:solidFill>
                <a:latin typeface="宋体" panose="02010600030101010101" pitchFamily="2" charset="-122"/>
                <a:ea typeface="宋体" panose="02010600030101010101" pitchFamily="2" charset="-122"/>
                <a:cs typeface="黑体" panose="02010609060101010101" charset="-122"/>
              </a:rPr>
              <a:t>中国人民巨大的民族觉醒、空前的民族团结和英勇的民族抗争,是中国人民抗日战争胜利的决定性因素。中国共产党在全民族抗战中发挥了中流砥柱的作用。中国人民抗日战争的胜利,同世界上一切爱好和平与正义的国家和人民的支持,也是分不开的。</a:t>
            </a:r>
            <a:endParaRPr lang="zh-CN" altLang="en-US" sz="2200" b="0">
              <a:solidFill>
                <a:srgbClr val="FF0000"/>
              </a:solidFill>
              <a:latin typeface="宋体" panose="02010600030101010101" pitchFamily="2" charset="-122"/>
              <a:ea typeface="宋体" panose="02010600030101010101" pitchFamily="2" charset="-122"/>
              <a:cs typeface="黑体" panose="02010609060101010101" charset="-122"/>
            </a:endParaRPr>
          </a:p>
          <a:p>
            <a:pPr indent="558800"/>
            <a:r>
              <a:rPr lang="zh-CN" altLang="en-US" sz="2200" b="0">
                <a:solidFill>
                  <a:srgbClr val="000000"/>
                </a:solidFill>
                <a:latin typeface="黑体" panose="02010609060101010101" charset="-122"/>
                <a:ea typeface="黑体" panose="02010609060101010101" charset="-122"/>
                <a:cs typeface="黑体" panose="02010609060101010101" charset="-122"/>
              </a:rPr>
              <a:t> </a:t>
            </a:r>
            <a:endParaRPr lang="zh-CN" altLang="en-US"/>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MH" val="20151125133609"/>
  <p:tag name="MH_LIBRARY" val="GRAPHIC"/>
  <p:tag name="MH_TYPE" val="Desc"/>
  <p:tag name="MH_ORDER" val="1"/>
</p:tagLst>
</file>

<file path=ppt/tags/tag2.xml><?xml version="1.0" encoding="utf-8"?>
<p:tagLst xmlns:p="http://schemas.openxmlformats.org/presentationml/2006/main">
  <p:tag name="MH" val="20151125133609"/>
  <p:tag name="MH_LIBRARY" val="GRAPHIC"/>
  <p:tag name="MH_TYPE" val="Other"/>
  <p:tag name="MH_ORDER" val="1"/>
</p:tagLst>
</file>

<file path=ppt/tags/tag3.xml><?xml version="1.0" encoding="utf-8"?>
<p:tagLst xmlns:p="http://schemas.openxmlformats.org/presentationml/2006/main">
  <p:tag name="MH" val="20151125132950"/>
  <p:tag name="MH_LIBRARY" val="GRAPHIC"/>
  <p:tag name="MH_ORDER" val="图片 1"/>
</p:tagLst>
</file>

<file path=ppt/tags/tag4.xml><?xml version="1.0" encoding="utf-8"?>
<p:tagLst xmlns:p="http://schemas.openxmlformats.org/presentationml/2006/main">
  <p:tag name="MH" val="20151125132950"/>
  <p:tag name="MH_LIBRARY" val="GRAPHIC"/>
  <p:tag name="MH_ORDER" val="Rectangle 2"/>
</p:tagLst>
</file>

<file path=ppt/tags/tag5.xml><?xml version="1.0" encoding="utf-8"?>
<p:tagLst xmlns:p="http://schemas.openxmlformats.org/presentationml/2006/main">
  <p:tag name="MH" val="20151125133609"/>
  <p:tag name="MH_LIBRARY" val="GRAPHIC"/>
  <p:tag name="MH_TYPE" val="Other"/>
  <p:tag name="MH_ORDER" val="2"/>
</p:tagLst>
</file>

<file path=ppt/tags/tag6.xml><?xml version="1.0" encoding="utf-8"?>
<p:tagLst xmlns:p="http://schemas.openxmlformats.org/presentationml/2006/main">
  <p:tag name="MH_TYPE" val="#NeiR#"/>
  <p:tag name="MH_NUMBER" val="1"/>
  <p:tag name="MH_CATEGORY" val="#QiTTB#"/>
  <p:tag name="MH_LAYOUT" val="Desc"/>
  <p:tag name="MH" val="20151125133609"/>
  <p:tag name="MH_LIBRARY" val="GRAPHIC"/>
</p:tagLst>
</file>

<file path=ppt/tags/tag7.xml><?xml version="1.0" encoding="utf-8"?>
<p:tagLst xmlns:p="http://schemas.openxmlformats.org/presentationml/2006/main">
  <p:tag name="MH" val="20151125132950"/>
  <p:tag name="MH_LIBRARY" val="GRAPHIC"/>
  <p:tag name="MH_ORDER" val="Rectangle 2"/>
</p:tagLst>
</file>

<file path=ppt/tags/tag8.xml><?xml version="1.0" encoding="utf-8"?>
<p:tagLst xmlns:p="http://schemas.openxmlformats.org/presentationml/2006/main">
  <p:tag name="MH" val="20151125132950"/>
  <p:tag name="MH_LIBRARY" val="GRAPHIC"/>
  <p:tag name="MH_ORDER" val="图片 1"/>
</p:tagLst>
</file>

<file path=ppt/tags/tag9.xml><?xml version="1.0" encoding="utf-8"?>
<p:tagLst xmlns:p="http://schemas.openxmlformats.org/presentationml/2006/main">
  <p:tag name="MH" val="20151125132950"/>
  <p:tag name="MH_LIBRARY" val="GRAPHIC"/>
  <p:tag name="MH_ORDER" val="图片 1"/>
</p:tagLst>
</file>

<file path=ppt/tags/tag10.xml><?xml version="1.0" encoding="utf-8"?>
<p:tagLst xmlns:p="http://schemas.openxmlformats.org/presentationml/2006/main">
  <p:tag name="MH" val="20151125132950"/>
  <p:tag name="MH_LIBRARY" val="GRAPHIC"/>
  <p:tag name="MH_ORDER" val="Rectangle 2"/>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流畅">
  <a:themeElements>
    <a:clrScheme name="自定义 1">
      <a:dk1>
        <a:sysClr val="windowText" lastClr="000000"/>
      </a:dk1>
      <a:lt1>
        <a:sysClr val="window" lastClr="FFFFFF"/>
      </a:lt1>
      <a:dk2>
        <a:srgbClr val="0B5394"/>
      </a:dk2>
      <a:lt2>
        <a:srgbClr val="C7E2FA"/>
      </a:lt2>
      <a:accent1>
        <a:srgbClr val="59A9F2"/>
      </a:accent1>
      <a:accent2>
        <a:srgbClr val="59A9F2"/>
      </a:accent2>
      <a:accent3>
        <a:srgbClr val="0F6FC6"/>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2492</Words>
  <Application>WPS 演示</Application>
  <PresentationFormat>全屏显示(4:3)</PresentationFormat>
  <Paragraphs>142</Paragraphs>
  <Slides>22</Slides>
  <Notes>0</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10</vt:i4>
      </vt:variant>
      <vt:variant>
        <vt:lpstr>幻灯片标题</vt:lpstr>
      </vt:variant>
      <vt:variant>
        <vt:i4>22</vt:i4>
      </vt:variant>
    </vt:vector>
  </HeadingPairs>
  <TitlesOfParts>
    <vt:vector size="48" baseType="lpstr">
      <vt:lpstr>Arial</vt:lpstr>
      <vt:lpstr>宋体</vt:lpstr>
      <vt:lpstr>Wingdings</vt:lpstr>
      <vt:lpstr>微软雅黑</vt:lpstr>
      <vt:lpstr>Wingdings 2</vt:lpstr>
      <vt:lpstr>华文新魏</vt:lpstr>
      <vt:lpstr>黑体</vt:lpstr>
      <vt:lpstr>Arial</vt:lpstr>
      <vt:lpstr>华文细黑</vt:lpstr>
      <vt:lpstr>NEU-BZ-S92</vt:lpstr>
      <vt:lpstr>Segoe Print</vt:lpstr>
      <vt:lpstr>Constantia</vt:lpstr>
      <vt:lpstr>Arial Unicode MS</vt:lpstr>
      <vt:lpstr>Calibri</vt:lpstr>
      <vt:lpstr>Wingdings</vt:lpstr>
      <vt:lpstr>流畅</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Administrator</cp:lastModifiedBy>
  <cp:revision>20</cp:revision>
  <dcterms:created xsi:type="dcterms:W3CDTF">2017-09-13T09:57:00Z</dcterms:created>
  <dcterms:modified xsi:type="dcterms:W3CDTF">2020-12-26T14:09:25Z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