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gif" ContentType="image/gif"/>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61" r:id="rId1"/>
  </p:sldMasterIdLst>
  <p:notesMasterIdLst>
    <p:notesMasterId r:id="rId2"/>
  </p:notesMasterIdLst>
  <p:sldIdLst>
    <p:sldId id="257" r:id="rId3"/>
    <p:sldId id="259" r:id="rId4"/>
    <p:sldId id="258" r:id="rId5"/>
    <p:sldId id="260" r:id="rId6"/>
    <p:sldId id="261" r:id="rId7"/>
    <p:sldId id="262" r:id="rId8"/>
    <p:sldId id="263" r:id="rId9"/>
    <p:sldId id="264" r:id="rId10"/>
    <p:sldId id="265" r:id="rId11"/>
    <p:sldId id="266" r:id="rId12"/>
    <p:sldId id="267" r:id="rId13"/>
    <p:sldId id="268" r:id="rId14"/>
    <p:sldId id="324" r:id="rId15"/>
    <p:sldId id="269" r:id="rId16"/>
    <p:sldId id="270" r:id="rId17"/>
    <p:sldId id="271" r:id="rId18"/>
    <p:sldId id="273" r:id="rId19"/>
    <p:sldId id="274" r:id="rId20"/>
    <p:sldId id="278" r:id="rId21"/>
    <p:sldId id="279" r:id="rId22"/>
    <p:sldId id="280" r:id="rId23"/>
    <p:sldId id="325" r:id="rId24"/>
    <p:sldId id="282" r:id="rId25"/>
    <p:sldId id="283" r:id="rId26"/>
    <p:sldId id="285" r:id="rId27"/>
    <p:sldId id="286" r:id="rId28"/>
    <p:sldId id="292" r:id="rId29"/>
    <p:sldId id="293" r:id="rId30"/>
    <p:sldId id="294" r:id="rId31"/>
    <p:sldId id="295" r:id="rId32"/>
    <p:sldId id="297" r:id="rId33"/>
    <p:sldId id="300" r:id="rId34"/>
    <p:sldId id="302" r:id="rId35"/>
    <p:sldId id="303" r:id="rId36"/>
    <p:sldId id="327" r:id="rId37"/>
    <p:sldId id="304" r:id="rId38"/>
    <p:sldId id="328" r:id="rId39"/>
    <p:sldId id="331" r:id="rId40"/>
    <p:sldId id="332" r:id="rId41"/>
    <p:sldId id="333" r:id="rId42"/>
    <p:sldId id="334" r:id="rId43"/>
    <p:sldId id="335" r:id="rId44"/>
    <p:sldId id="337" r:id="rId45"/>
    <p:sldId id="389" r:id="rId46"/>
    <p:sldId id="341" r:id="rId47"/>
    <p:sldId id="342" r:id="rId48"/>
    <p:sldId id="343" r:id="rId49"/>
    <p:sldId id="344" r:id="rId50"/>
    <p:sldId id="346" r:id="rId51"/>
    <p:sldId id="382" r:id="rId52"/>
    <p:sldId id="347" r:id="rId53"/>
    <p:sldId id="348" r:id="rId54"/>
    <p:sldId id="349" r:id="rId55"/>
    <p:sldId id="351" r:id="rId56"/>
    <p:sldId id="383" r:id="rId57"/>
    <p:sldId id="353" r:id="rId58"/>
    <p:sldId id="354" r:id="rId59"/>
    <p:sldId id="355" r:id="rId60"/>
    <p:sldId id="356" r:id="rId61"/>
    <p:sldId id="357" r:id="rId62"/>
    <p:sldId id="359" r:id="rId63"/>
    <p:sldId id="360" r:id="rId64"/>
    <p:sldId id="361" r:id="rId65"/>
    <p:sldId id="384" r:id="rId66"/>
    <p:sldId id="385" r:id="rId67"/>
    <p:sldId id="386" r:id="rId68"/>
    <p:sldId id="368" r:id="rId69"/>
    <p:sldId id="370" r:id="rId70"/>
    <p:sldId id="372" r:id="rId71"/>
    <p:sldId id="374" r:id="rId72"/>
    <p:sldId id="376" r:id="rId73"/>
    <p:sldId id="377" r:id="rId74"/>
    <p:sldId id="378" r:id="rId75"/>
    <p:sldId id="379" r:id="rId76"/>
    <p:sldId id="380" r:id="rId77"/>
    <p:sldId id="381" r:id="rId78"/>
  </p:sldIdLst>
  <p:sldSz cx="9144000" cy="6858000" type="screen4x3"/>
  <p:notesSz cx="6858000" cy="9144000"/>
  <p:custDataLst>
    <p:tags r:id="rId7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84" d="100"/>
          <a:sy n="84" d="100"/>
        </p:scale>
        <p:origin x="-1554"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 Type="http://schemas.openxmlformats.org/officeDocument/2006/relationships/slide" Target="slides/slide4.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 Type="http://schemas.openxmlformats.org/officeDocument/2006/relationships/slide" Target="slides/slide5.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slide" Target="slides/slide73.xml" /><Relationship Id="rId76" Type="http://schemas.openxmlformats.org/officeDocument/2006/relationships/slide" Target="slides/slide74.xml" /><Relationship Id="rId77" Type="http://schemas.openxmlformats.org/officeDocument/2006/relationships/slide" Target="slides/slide75.xml" /><Relationship Id="rId78" Type="http://schemas.openxmlformats.org/officeDocument/2006/relationships/slide" Target="slides/slide76.xml" /><Relationship Id="rId79" Type="http://schemas.openxmlformats.org/officeDocument/2006/relationships/tags" Target="tags/tag1.xml" /><Relationship Id="rId8" Type="http://schemas.openxmlformats.org/officeDocument/2006/relationships/slide" Target="slides/slide6.xml" /><Relationship Id="rId80" Type="http://schemas.openxmlformats.org/officeDocument/2006/relationships/presProps" Target="presProps.xml" /><Relationship Id="rId81" Type="http://schemas.openxmlformats.org/officeDocument/2006/relationships/viewProps" Target="viewProps.xml" /><Relationship Id="rId82" Type="http://schemas.openxmlformats.org/officeDocument/2006/relationships/theme" Target="theme/theme1.xml" /><Relationship Id="rId83" Type="http://schemas.openxmlformats.org/officeDocument/2006/relationships/tableStyles" Target="tableStyles.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CA6C3D-936E-421C-AD0E-EF63AEB7722B}"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CD4195-2408-4015-BCAF-69A7A750E79F}" type="slidenum">
              <a:rPr lang="zh-CN" altLang="en-US" smtClean="0"/>
              <a:t>‹#›</a:t>
            </a:fld>
            <a:endParaRPr lang="zh-CN" altLang="en-US"/>
          </a:p>
        </p:txBody>
      </p:sp>
    </p:spTree>
    <p:extLst>
      <p:ext uri="{BB962C8B-B14F-4D97-AF65-F5344CB8AC3E}">
        <p14:creationId xmlns:p14="http://schemas.microsoft.com/office/powerpoint/2010/main" val="2328070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52.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54.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56.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57.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59.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60.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62.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63.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67.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70.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71.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72.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7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6802" name="幻灯片图像占位符 1"/>
          <p:cNvSpPr>
            <a:spLocks noGrp="1" noRot="1" noChangeAspect="1" noTextEdit="1"/>
          </p:cNvSpPr>
          <p:nvPr>
            <p:ph type="sldImg"/>
          </p:nvPr>
        </p:nvSpPr>
        <p:spPr/>
      </p:sp>
      <p:sp>
        <p:nvSpPr>
          <p:cNvPr id="76803" name="备注占位符 2"/>
          <p:cNvSpPr>
            <a:spLocks noGrp="1"/>
          </p:cNvSpPr>
          <p:nvPr>
            <p:ph type="body" idx="1"/>
          </p:nvPr>
        </p:nvSpPr>
        <p:spPr>
          <a:noFill/>
        </p:spPr>
        <p:txBody>
          <a:bodyPr/>
          <a:lstStyle/>
          <a:p>
            <a:pPr eaLnBrk="1" hangingPunct="1"/>
            <a:r>
              <a:rPr lang="zh-CN" altLang="en-US" smtClean="0">
                <a:ea typeface="宋体" charset="-122"/>
              </a:rPr>
              <a:t>从巴黎公社的经验来看：社会主义革命要想爆发并取得成功都需要哪些条件</a:t>
            </a:r>
            <a:r>
              <a:rPr lang="en-US" altLang="zh-CN" smtClean="0">
                <a:ea typeface="宋体" charset="-122"/>
              </a:rPr>
              <a:t>——</a:t>
            </a:r>
            <a:r>
              <a:rPr lang="zh-CN" altLang="en-US" smtClean="0">
                <a:ea typeface="宋体" charset="-122"/>
              </a:rPr>
              <a:t>最基础的最根本的社会发展程度得够！</a:t>
            </a:r>
            <a:r>
              <a:rPr lang="en-US" altLang="zh-CN" smtClean="0">
                <a:ea typeface="宋体" charset="-122"/>
              </a:rPr>
              <a:t>——</a:t>
            </a:r>
            <a:r>
              <a:rPr lang="zh-CN" altLang="en-US" smtClean="0">
                <a:ea typeface="宋体" charset="-122"/>
              </a:rPr>
              <a:t>必须是帝国主义国家</a:t>
            </a:r>
            <a:r>
              <a:rPr lang="en-US" altLang="zh-CN" smtClean="0">
                <a:ea typeface="宋体" charset="-122"/>
              </a:rPr>
              <a:t>——</a:t>
            </a:r>
            <a:r>
              <a:rPr lang="zh-CN" altLang="en-US" smtClean="0">
                <a:ea typeface="宋体" charset="-122"/>
              </a:rPr>
              <a:t>俄国是吗？</a:t>
            </a:r>
          </a:p>
        </p:txBody>
      </p:sp>
      <p:sp>
        <p:nvSpPr>
          <p:cNvPr id="76804" name="灯片编号占位符 3"/>
          <p:cNvSpPr>
            <a:spLocks noGrp="1"/>
          </p:cNvSpPr>
          <p:nvPr>
            <p:ph type="sldNum" sz="quarter" idx="5"/>
          </p:nvPr>
        </p:nvSpPr>
        <p:spPr>
          <a:noFill/>
        </p:spPr>
        <p:txBody>
          <a:bodyPr/>
          <a:lstStyle/>
          <a:p>
            <a:fld id="{460C42D1-2BF2-448D-8845-5D336E9256C0}" type="slidenum">
              <a:rPr lang="zh-CN" altLang="en-US" smtClean="0">
                <a:ea typeface="宋体" charset="-122"/>
              </a:rPr>
              <a:t>7</a:t>
            </a:fld>
            <a:endParaRPr lang="en-US" altLang="zh-CN" smtClean="0">
              <a:ea typeface="宋体"/>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7826" name="Rectangle 7"/>
          <p:cNvSpPr txBox="1">
            <a:spLocks noGrp="1" noChangeArrowheads="1"/>
          </p:cNvSpPr>
          <p:nvPr/>
        </p:nvSpPr>
        <p:spPr bwMode="auto">
          <a:xfrm>
            <a:off x="3884613" y="8685213"/>
            <a:ext cx="2971800" cy="457200"/>
          </a:xfrm>
          <a:prstGeom prst="rect">
            <a:avLst/>
          </a:prstGeom>
          <a:noFill/>
          <a:ln w="9525">
            <a:noFill/>
            <a:miter lim="800000"/>
          </a:ln>
        </p:spPr>
        <p:txBody>
          <a:bodyPr anchor="b"/>
          <a:lstStyle/>
          <a:p>
            <a:pPr algn="r"/>
            <a:fld id="{AC543D32-9C32-4CA4-A57F-1118A76574AD}" type="slidenum">
              <a:rPr lang="zh-CN" altLang="en-US" sz="1200" b="0"/>
              <a:pPr algn="r"/>
              <a:t>9</a:t>
            </a:fld>
            <a:endParaRPr lang="en-US" altLang="zh-CN" sz="1200" b="0"/>
          </a:p>
        </p:txBody>
      </p:sp>
      <p:sp>
        <p:nvSpPr>
          <p:cNvPr id="77827" name="Rectangle 2"/>
          <p:cNvSpPr>
            <a:spLocks noGrp="1" noRot="1" noChangeAspect="1" noChangeArrowheads="1" noTextEdit="1"/>
          </p:cNvSpPr>
          <p:nvPr>
            <p:ph type="sldImg"/>
          </p:nvPr>
        </p:nvSpPr>
        <p:spPr/>
      </p:sp>
      <p:sp>
        <p:nvSpPr>
          <p:cNvPr id="77828" name="Rectangle 3"/>
          <p:cNvSpPr>
            <a:spLocks noGrp="1" noChangeArrowheads="1"/>
          </p:cNvSpPr>
          <p:nvPr>
            <p:ph type="body" idx="1"/>
          </p:nvPr>
        </p:nvSpPr>
        <p:spPr>
          <a:noFill/>
        </p:spPr>
        <p:txBody>
          <a:bodyPr/>
          <a:lstStyle/>
          <a:p>
            <a:pPr eaLnBrk="1" hangingPunct="1"/>
            <a:r>
              <a:rPr lang="zh-CN" altLang="en-US" smtClean="0">
                <a:ea typeface="宋体" charset="-122"/>
              </a:rPr>
              <a:t>这就具备了社会主义革命的物质基础！</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8850" name="Rectangle 7"/>
          <p:cNvSpPr>
            <a:spLocks noGrp="1" noChangeArrowheads="1"/>
          </p:cNvSpPr>
          <p:nvPr>
            <p:ph type="sldNum" sz="quarter" idx="5"/>
          </p:nvPr>
        </p:nvSpPr>
        <p:spPr>
          <a:noFill/>
        </p:spPr>
        <p:txBody>
          <a:bodyPr/>
          <a:lstStyle/>
          <a:p>
            <a:fld id="{60D22DE6-FDD8-49A0-B9C0-01F959E807D6}" type="slidenum">
              <a:rPr lang="zh-CN" altLang="en-US" smtClean="0">
                <a:ea typeface="宋体" charset="-122"/>
              </a:rPr>
              <a:t>10</a:t>
            </a:fld>
            <a:endParaRPr lang="en-US" altLang="zh-CN" smtClean="0">
              <a:ea typeface="宋体" charset="-122"/>
            </a:endParaRPr>
          </a:p>
        </p:txBody>
      </p:sp>
      <p:sp>
        <p:nvSpPr>
          <p:cNvPr id="78851" name="Rectangle 2"/>
          <p:cNvSpPr>
            <a:spLocks noGrp="1" noRot="1" noChangeAspect="1" noChangeArrowheads="1" noTextEdit="1"/>
          </p:cNvSpPr>
          <p:nvPr>
            <p:ph type="sldImg"/>
          </p:nvPr>
        </p:nvSpPr>
        <p:spPr/>
      </p:sp>
      <p:sp>
        <p:nvSpPr>
          <p:cNvPr id="78852" name="Rectangle 3"/>
          <p:cNvSpPr>
            <a:spLocks noGrp="1" noChangeArrowheads="1"/>
          </p:cNvSpPr>
          <p:nvPr>
            <p:ph type="body" idx="1"/>
          </p:nvPr>
        </p:nvSpPr>
        <p:spPr>
          <a:noFill/>
        </p:spPr>
        <p:txBody>
          <a:bodyPr/>
          <a:lstStyle/>
          <a:p>
            <a:pPr eaLnBrk="1" hangingPunct="1"/>
            <a:r>
              <a:rPr lang="zh-CN" altLang="en-US" smtClean="0">
                <a:ea typeface="宋体" charset="-122"/>
              </a:rPr>
              <a:t>第一次世界大战前的</a:t>
            </a:r>
            <a:r>
              <a:rPr lang="en-US" altLang="zh-CN" smtClean="0">
                <a:ea typeface="宋体" charset="-122"/>
              </a:rPr>
              <a:t>1913</a:t>
            </a:r>
            <a:r>
              <a:rPr lang="zh-CN" altLang="en-US" smtClean="0">
                <a:ea typeface="宋体" charset="-122"/>
              </a:rPr>
              <a:t>年，俄国工业产量占世界工业产量的</a:t>
            </a:r>
            <a:r>
              <a:rPr lang="en-US" altLang="zh-CN" smtClean="0">
                <a:ea typeface="宋体" charset="-122"/>
              </a:rPr>
              <a:t>2.6</a:t>
            </a:r>
            <a:r>
              <a:rPr lang="zh-CN" altLang="en-US" smtClean="0">
                <a:ea typeface="宋体" charset="-122"/>
              </a:rPr>
              <a:t>％，俄国工业产量只是法国的</a:t>
            </a:r>
            <a:r>
              <a:rPr lang="en-US" altLang="zh-CN" smtClean="0">
                <a:ea typeface="宋体" charset="-122"/>
              </a:rPr>
              <a:t>1</a:t>
            </a:r>
            <a:r>
              <a:rPr lang="zh-CN" altLang="en-US" smtClean="0">
                <a:ea typeface="宋体" charset="-122"/>
              </a:rPr>
              <a:t>／</a:t>
            </a:r>
            <a:r>
              <a:rPr lang="en-US" altLang="zh-CN" smtClean="0">
                <a:ea typeface="宋体" charset="-122"/>
              </a:rPr>
              <a:t>2.5</a:t>
            </a:r>
            <a:r>
              <a:rPr lang="zh-CN" altLang="en-US" smtClean="0">
                <a:ea typeface="宋体" charset="-122"/>
              </a:rPr>
              <a:t>，英国的</a:t>
            </a:r>
            <a:r>
              <a:rPr lang="en-US" altLang="zh-CN" smtClean="0">
                <a:ea typeface="宋体" charset="-122"/>
              </a:rPr>
              <a:t>1</a:t>
            </a:r>
            <a:r>
              <a:rPr lang="zh-CN" altLang="en-US" smtClean="0">
                <a:ea typeface="宋体" charset="-122"/>
              </a:rPr>
              <a:t>／</a:t>
            </a:r>
            <a:r>
              <a:rPr lang="en-US" altLang="zh-CN" smtClean="0">
                <a:ea typeface="宋体" charset="-122"/>
              </a:rPr>
              <a:t>4.5</a:t>
            </a:r>
            <a:r>
              <a:rPr lang="zh-CN" altLang="en-US" smtClean="0">
                <a:ea typeface="宋体" charset="-122"/>
              </a:rPr>
              <a:t>，德国的</a:t>
            </a:r>
            <a:r>
              <a:rPr lang="en-US" altLang="zh-CN" smtClean="0">
                <a:ea typeface="宋体" charset="-122"/>
              </a:rPr>
              <a:t>1</a:t>
            </a:r>
            <a:r>
              <a:rPr lang="zh-CN" altLang="en-US" smtClean="0">
                <a:ea typeface="宋体" charset="-122"/>
              </a:rPr>
              <a:t>／</a:t>
            </a:r>
            <a:r>
              <a:rPr lang="en-US" altLang="zh-CN" smtClean="0">
                <a:ea typeface="宋体" charset="-122"/>
              </a:rPr>
              <a:t>5.9</a:t>
            </a:r>
            <a:r>
              <a:rPr lang="zh-CN" altLang="en-US" smtClean="0">
                <a:ea typeface="宋体" charset="-122"/>
              </a:rPr>
              <a:t>，美国的</a:t>
            </a:r>
            <a:r>
              <a:rPr lang="en-US" altLang="zh-CN" smtClean="0">
                <a:ea typeface="宋体" charset="-122"/>
              </a:rPr>
              <a:t>1</a:t>
            </a:r>
            <a:r>
              <a:rPr lang="zh-CN" altLang="en-US" smtClean="0">
                <a:ea typeface="宋体" charset="-122"/>
              </a:rPr>
              <a:t>／</a:t>
            </a:r>
            <a:r>
              <a:rPr lang="en-US" altLang="zh-CN" smtClean="0">
                <a:ea typeface="宋体" charset="-122"/>
              </a:rPr>
              <a:t>14</a:t>
            </a:r>
            <a:r>
              <a:rPr lang="zh-CN" altLang="en-US" smtClean="0">
                <a:ea typeface="宋体" charset="-122"/>
              </a:rPr>
              <a:t>。</a:t>
            </a:r>
            <a:r>
              <a:rPr lang="en-US" altLang="zh-CN" smtClean="0">
                <a:ea typeface="宋体" charset="-122"/>
              </a:rPr>
              <a:t>1913</a:t>
            </a:r>
            <a:r>
              <a:rPr lang="zh-CN" altLang="en-US" smtClean="0">
                <a:ea typeface="宋体" charset="-122"/>
              </a:rPr>
              <a:t>年人均工业产量，俄国分别为德国、英国的</a:t>
            </a:r>
            <a:r>
              <a:rPr lang="en-US" altLang="zh-CN" smtClean="0">
                <a:ea typeface="宋体" charset="-122"/>
              </a:rPr>
              <a:t>1</a:t>
            </a:r>
            <a:r>
              <a:rPr lang="zh-CN" altLang="en-US" smtClean="0">
                <a:ea typeface="宋体" charset="-122"/>
              </a:rPr>
              <a:t>／</a:t>
            </a:r>
            <a:r>
              <a:rPr lang="en-US" altLang="zh-CN" smtClean="0">
                <a:ea typeface="宋体" charset="-122"/>
              </a:rPr>
              <a:t>13</a:t>
            </a:r>
            <a:r>
              <a:rPr lang="zh-CN" altLang="en-US" smtClean="0">
                <a:ea typeface="宋体" charset="-122"/>
              </a:rPr>
              <a:t>和</a:t>
            </a:r>
            <a:r>
              <a:rPr lang="en-US" altLang="zh-CN" smtClean="0">
                <a:ea typeface="宋体" charset="-122"/>
              </a:rPr>
              <a:t>1</a:t>
            </a:r>
            <a:r>
              <a:rPr lang="zh-CN" altLang="en-US" smtClean="0">
                <a:ea typeface="宋体" charset="-122"/>
              </a:rPr>
              <a:t>／</a:t>
            </a:r>
            <a:r>
              <a:rPr lang="en-US" altLang="zh-CN" smtClean="0">
                <a:ea typeface="宋体" charset="-122"/>
              </a:rPr>
              <a:t>14</a:t>
            </a:r>
            <a:r>
              <a:rPr lang="zh-CN" altLang="en-US" smtClean="0">
                <a:ea typeface="宋体" charset="-122"/>
              </a:rPr>
              <a:t>，不到美国的</a:t>
            </a:r>
            <a:r>
              <a:rPr lang="en-US" altLang="zh-CN" smtClean="0">
                <a:ea typeface="宋体" charset="-122"/>
              </a:rPr>
              <a:t>1</a:t>
            </a:r>
            <a:r>
              <a:rPr lang="zh-CN" altLang="en-US" smtClean="0">
                <a:ea typeface="宋体" charset="-122"/>
              </a:rPr>
              <a:t>／</a:t>
            </a:r>
            <a:r>
              <a:rPr lang="en-US" altLang="zh-CN" smtClean="0">
                <a:ea typeface="宋体" charset="-122"/>
              </a:rPr>
              <a:t>21 </a:t>
            </a:r>
            <a:endParaRPr lang="zh-CN" altLang="en-US" smtClean="0">
              <a:ea typeface="宋体"/>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9874" name="Rectangle 2"/>
          <p:cNvSpPr>
            <a:spLocks noGrp="1" noRot="1" noChangeAspect="1" noChangeArrowheads="1" noTextEdit="1"/>
          </p:cNvSpPr>
          <p:nvPr>
            <p:ph type="sldImg"/>
          </p:nvPr>
        </p:nvSpPr>
        <p:spPr/>
      </p:sp>
      <p:sp>
        <p:nvSpPr>
          <p:cNvPr id="79875" name="Rectangle 3"/>
          <p:cNvSpPr>
            <a:spLocks noGrp="1" noChangeArrowheads="1"/>
          </p:cNvSpPr>
          <p:nvPr>
            <p:ph type="body" idx="1"/>
          </p:nvPr>
        </p:nvSpPr>
        <p:spPr>
          <a:noFill/>
        </p:spPr>
        <p:txBody>
          <a:bodyPr/>
          <a:lstStyle/>
          <a:p>
            <a:pPr eaLnBrk="1" hangingPunct="1">
              <a:spcBef>
                <a:spcPct val="0"/>
              </a:spcBef>
            </a:pPr>
            <a:r>
              <a:rPr kumimoji="1" lang="zh-CN" altLang="en-US" b="1" smtClean="0">
                <a:solidFill>
                  <a:srgbClr val="FFFF66"/>
                </a:solidFill>
                <a:ea typeface="宋体" charset="-122"/>
              </a:rPr>
              <a:t>毛泽东</a:t>
            </a:r>
            <a:r>
              <a:rPr kumimoji="1" lang="zh-CN" altLang="en-US" b="1" smtClean="0">
                <a:ea typeface="宋体" charset="-122"/>
              </a:rPr>
              <a:t>说过：“革命总是从那些反革命势力比较薄弱的地方首先开始，首先发展，首先胜利。”</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0898" name="Rectangle 2"/>
          <p:cNvSpPr>
            <a:spLocks noGrp="1" noRot="1" noChangeAspect="1" noChangeArrowheads="1" noTextEdit="1"/>
          </p:cNvSpPr>
          <p:nvPr>
            <p:ph type="sldImg"/>
          </p:nvPr>
        </p:nvSpPr>
        <p:spPr/>
      </p:sp>
      <p:sp>
        <p:nvSpPr>
          <p:cNvPr id="80899" name="Rectangle 3"/>
          <p:cNvSpPr>
            <a:spLocks noGrp="1" noChangeArrowheads="1"/>
          </p:cNvSpPr>
          <p:nvPr>
            <p:ph type="body" idx="1"/>
          </p:nvPr>
        </p:nvSpPr>
        <p:spPr>
          <a:noFill/>
        </p:spPr>
        <p:txBody>
          <a:bodyPr/>
          <a:lstStyle/>
          <a:p>
            <a:r>
              <a:rPr kumimoji="1" lang="zh-CN" altLang="en-US" b="1" smtClean="0">
                <a:solidFill>
                  <a:srgbClr val="FFFF66"/>
                </a:solidFill>
                <a:ea typeface="宋体" charset="-122"/>
              </a:rPr>
              <a:t>列宁</a:t>
            </a:r>
            <a:r>
              <a:rPr kumimoji="1" lang="zh-CN" altLang="en-US" b="1" smtClean="0">
                <a:ea typeface="宋体" charset="-122"/>
              </a:rPr>
              <a:t>在分析沙皇俄国的时候说：“俄国是帝国主义链条中最薄弱的一环。”因为落后所以各种矛盾尖锐而又复杂，别人有的他有，别人没有的他还有！沙皇是整个反动统治的支柱，也是全社会矛盾的焦点！</a:t>
            </a:r>
            <a:endParaRPr kumimoji="1" lang="en-US" altLang="zh-CN" b="1" smtClean="0">
              <a:ea typeface="宋体"/>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1922" name="Rectangle 2"/>
          <p:cNvSpPr>
            <a:spLocks noGrp="1" noRot="1" noChangeAspect="1" noChangeArrowheads="1" noTextEdit="1"/>
          </p:cNvSpPr>
          <p:nvPr>
            <p:ph type="sldImg"/>
          </p:nvPr>
        </p:nvSpPr>
        <p:spPr/>
      </p:sp>
      <p:sp>
        <p:nvSpPr>
          <p:cNvPr id="81923" name="Rectangle 3"/>
          <p:cNvSpPr>
            <a:spLocks noGrp="1" noChangeArrowheads="1"/>
          </p:cNvSpPr>
          <p:nvPr>
            <p:ph type="body" idx="1"/>
          </p:nvPr>
        </p:nvSpPr>
        <p:spPr>
          <a:noFill/>
        </p:spPr>
        <p:txBody>
          <a:bodyPr/>
          <a:lstStyle/>
          <a:p>
            <a:r>
              <a:rPr lang="zh-CN" altLang="en-US" smtClean="0">
                <a:ea typeface="宋体" charset="-122"/>
              </a:rPr>
              <a:t>链条最容易在最薄弱处折断！不过沙皇有个杀手锏，可以转嫁矛盾，挽救统治危机！ </a:t>
            </a:r>
            <a:r>
              <a:rPr lang="en-US" altLang="zh-CN" smtClean="0">
                <a:ea typeface="宋体" charset="-122"/>
              </a:rPr>
              <a:t>——</a:t>
            </a:r>
            <a:r>
              <a:rPr lang="zh-CN" altLang="en-US" smtClean="0">
                <a:ea typeface="宋体" charset="-122"/>
              </a:rPr>
              <a:t>对外战争（必胜</a:t>
            </a:r>
            <a:r>
              <a:rPr lang="en-US" altLang="zh-CN" smtClean="0">
                <a:ea typeface="宋体" charset="-122"/>
              </a:rPr>
              <a:t>——</a:t>
            </a:r>
            <a:r>
              <a:rPr lang="zh-CN" altLang="en-US" smtClean="0">
                <a:ea typeface="宋体" charset="-122"/>
              </a:rPr>
              <a:t>必须得胜）</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7698" name="Rectangle 2"/>
          <p:cNvSpPr>
            <a:spLocks noGrp="1" noRot="1" noChangeAspect="1" noChangeArrowheads="1" noTextEdit="1"/>
          </p:cNvSpPr>
          <p:nvPr>
            <p:ph type="sldImg"/>
          </p:nvPr>
        </p:nvSpPr>
        <p:spPr/>
      </p:sp>
      <p:sp>
        <p:nvSpPr>
          <p:cNvPr id="157699" name="Rectangle 3"/>
          <p:cNvSpPr>
            <a:spLocks noGrp="1" noChangeArrowheads="1"/>
          </p:cNvSpPr>
          <p:nvPr>
            <p:ph type="body" idx="1"/>
          </p:nvPr>
        </p:nvSpPr>
        <p:spPr>
          <a:noFill/>
        </p:spPr>
        <p:txBody>
          <a:bodyPr/>
          <a:lstStyle/>
          <a:p>
            <a:r>
              <a:rPr lang="zh-CN" altLang="en-US" smtClean="0">
                <a:ea typeface="宋体" charset="-122"/>
              </a:rPr>
              <a:t>一方面：加重矛盾；一方面：列强忙于一战，无暇顾及俄国</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3970" name="Rectangle 7"/>
          <p:cNvSpPr>
            <a:spLocks noGrp="1" noChangeArrowheads="1"/>
          </p:cNvSpPr>
          <p:nvPr>
            <p:ph type="sldNum" sz="quarter" idx="5"/>
          </p:nvPr>
        </p:nvSpPr>
        <p:spPr>
          <a:noFill/>
        </p:spPr>
        <p:txBody>
          <a:bodyPr/>
          <a:lstStyle/>
          <a:p>
            <a:fld id="{E2D5658B-C1D7-496A-B3A2-39ECF6A590F8}" type="slidenum">
              <a:rPr lang="zh-CN" altLang="en-US" smtClean="0">
                <a:ea typeface="宋体" charset="-122"/>
              </a:rPr>
              <a:t>17</a:t>
            </a:fld>
            <a:endParaRPr lang="en-US" altLang="zh-CN" smtClean="0">
              <a:ea typeface="宋体" charset="-122"/>
            </a:endParaRPr>
          </a:p>
        </p:txBody>
      </p:sp>
      <p:sp>
        <p:nvSpPr>
          <p:cNvPr id="83971" name="Rectangle 2"/>
          <p:cNvSpPr>
            <a:spLocks noGrp="1" noRot="1" noChangeAspect="1" noChangeArrowheads="1" noTextEdit="1"/>
          </p:cNvSpPr>
          <p:nvPr>
            <p:ph type="sldImg"/>
          </p:nvPr>
        </p:nvSpPr>
        <p:spPr/>
      </p:sp>
      <p:sp>
        <p:nvSpPr>
          <p:cNvPr id="83972" name="Rectangle 3"/>
          <p:cNvSpPr>
            <a:spLocks noGrp="1" noChangeArrowheads="1"/>
          </p:cNvSpPr>
          <p:nvPr>
            <p:ph type="body" idx="1"/>
          </p:nvPr>
        </p:nvSpPr>
        <p:spPr>
          <a:noFill/>
        </p:spPr>
        <p:txBody>
          <a:bodyPr/>
          <a:lstStyle/>
          <a:p>
            <a:pPr eaLnBrk="1" hangingPunct="1"/>
            <a:r>
              <a:rPr lang="zh-CN" altLang="en-US" smtClean="0">
                <a:ea typeface="宋体" charset="-122"/>
              </a:rPr>
              <a:t>列宁积极发动武装起义</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4994" name="Rectangle 2"/>
          <p:cNvSpPr>
            <a:spLocks noGrp="1" noRot="1" noChangeAspect="1" noChangeArrowheads="1" noTextEdit="1"/>
          </p:cNvSpPr>
          <p:nvPr>
            <p:ph type="sldImg"/>
          </p:nvPr>
        </p:nvSpPr>
        <p:spPr/>
      </p:sp>
      <p:sp>
        <p:nvSpPr>
          <p:cNvPr id="84995" name="Rectangle 3"/>
          <p:cNvSpPr>
            <a:spLocks noGrp="1" noChangeArrowheads="1"/>
          </p:cNvSpPr>
          <p:nvPr>
            <p:ph type="body" idx="1"/>
          </p:nvPr>
        </p:nvSpPr>
        <p:spPr>
          <a:noFill/>
        </p:spPr>
        <p:txBody>
          <a:bodyPr/>
          <a:lstStyle/>
          <a:p>
            <a:endParaRPr lang="zh-CN" altLang="en-US" smtClean="0">
              <a:ea typeface="宋体"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6018" name="Rectangle 2"/>
          <p:cNvSpPr>
            <a:spLocks noGrp="1" noRot="1" noChangeAspect="1" noChangeArrowheads="1" noTextEdit="1"/>
          </p:cNvSpPr>
          <p:nvPr>
            <p:ph type="sldImg"/>
          </p:nvPr>
        </p:nvSpPr>
        <p:spPr/>
      </p:sp>
      <p:sp>
        <p:nvSpPr>
          <p:cNvPr id="86019" name="Rectangle 3"/>
          <p:cNvSpPr>
            <a:spLocks noGrp="1" noChangeArrowheads="1"/>
          </p:cNvSpPr>
          <p:nvPr>
            <p:ph type="body" idx="1"/>
          </p:nvPr>
        </p:nvSpPr>
        <p:spPr>
          <a:noFill/>
        </p:spPr>
        <p:txBody>
          <a:bodyPr/>
          <a:lstStyle/>
          <a:p>
            <a:r>
              <a:rPr lang="zh-CN" altLang="en-US" smtClean="0">
                <a:ea typeface="宋体" charset="-122"/>
              </a:rPr>
              <a:t>它不仅是不属于布尔什维克的，而且离布尔什维克还很远</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7042" name="Rectangle 2"/>
          <p:cNvSpPr>
            <a:spLocks noGrp="1" noRot="1" noChangeAspect="1" noChangeArrowheads="1" noTextEdit="1"/>
          </p:cNvSpPr>
          <p:nvPr>
            <p:ph type="sldImg"/>
          </p:nvPr>
        </p:nvSpPr>
        <p:spPr/>
      </p:sp>
      <p:sp>
        <p:nvSpPr>
          <p:cNvPr id="87043" name="Rectangle 3"/>
          <p:cNvSpPr>
            <a:spLocks noGrp="1" noChangeArrowheads="1"/>
          </p:cNvSpPr>
          <p:nvPr>
            <p:ph type="body" idx="1"/>
          </p:nvPr>
        </p:nvSpPr>
        <p:spPr>
          <a:noFill/>
        </p:spPr>
        <p:txBody>
          <a:bodyPr/>
          <a:lstStyle/>
          <a:p>
            <a:r>
              <a:rPr kumimoji="1" lang="zh-CN" altLang="en-US" b="1" smtClean="0">
                <a:ea typeface="宋体" charset="-122"/>
              </a:rPr>
              <a:t>但由于苏维埃渐渐壮大，临时政府的统治能力非常有限，</a:t>
            </a:r>
            <a:r>
              <a:rPr lang="zh-CN" altLang="en-US" smtClean="0">
                <a:ea typeface="宋体" charset="-122"/>
              </a:rPr>
              <a:t>一山不容二虎，究竟鹿死谁手？那得看谁不犯错误，谁决策正确符合实际！</a:t>
            </a:r>
          </a:p>
          <a:p>
            <a:endParaRPr kumimoji="1" lang="zh-CN" altLang="en-US" b="1" smtClean="0">
              <a:ea typeface="宋体"/>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4994" name="Rectangle 2"/>
          <p:cNvSpPr>
            <a:spLocks noGrp="1" noRot="1" noChangeAspect="1" noChangeArrowheads="1" noTextEdit="1"/>
          </p:cNvSpPr>
          <p:nvPr>
            <p:ph type="sldImg"/>
          </p:nvPr>
        </p:nvSpPr>
        <p:spPr/>
      </p:sp>
      <p:sp>
        <p:nvSpPr>
          <p:cNvPr id="84995" name="Rectangle 3"/>
          <p:cNvSpPr>
            <a:spLocks noGrp="1" noChangeArrowheads="1"/>
          </p:cNvSpPr>
          <p:nvPr>
            <p:ph type="body" idx="1"/>
          </p:nvPr>
        </p:nvSpPr>
        <p:spPr>
          <a:noFill/>
        </p:spPr>
        <p:txBody>
          <a:bodyPr/>
          <a:lstStyle/>
          <a:p>
            <a:endParaRPr lang="zh-CN" altLang="en-US" smtClean="0">
              <a:ea typeface="宋体"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8722" name="Rectangle 2"/>
          <p:cNvSpPr>
            <a:spLocks noGrp="1" noRot="1" noChangeAspect="1" noChangeArrowheads="1" noTextEdit="1"/>
          </p:cNvSpPr>
          <p:nvPr>
            <p:ph type="sldImg"/>
          </p:nvPr>
        </p:nvSpPr>
        <p:spPr/>
      </p:sp>
      <p:sp>
        <p:nvSpPr>
          <p:cNvPr id="158723" name="Rectangle 3"/>
          <p:cNvSpPr>
            <a:spLocks noGrp="1" noChangeArrowheads="1"/>
          </p:cNvSpPr>
          <p:nvPr>
            <p:ph type="body" idx="1"/>
          </p:nvPr>
        </p:nvSpPr>
        <p:spPr>
          <a:noFill/>
        </p:spPr>
        <p:txBody>
          <a:bodyPr/>
          <a:lstStyle/>
          <a:p>
            <a:r>
              <a:rPr lang="zh-CN" altLang="en-US" smtClean="0">
                <a:ea typeface="宋体" charset="-122"/>
              </a:rPr>
              <a:t>无产阶级政党的成熟，是其他帝国主义国家所不具备的有利条件！</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1138" name="Rectangle 7"/>
          <p:cNvSpPr>
            <a:spLocks noGrp="1" noChangeArrowheads="1"/>
          </p:cNvSpPr>
          <p:nvPr>
            <p:ph type="sldNum" sz="quarter" idx="5"/>
          </p:nvPr>
        </p:nvSpPr>
        <p:spPr>
          <a:noFill/>
        </p:spPr>
        <p:txBody>
          <a:bodyPr/>
          <a:lstStyle/>
          <a:p>
            <a:fld id="{4987BDE6-5FD1-475F-A195-816C7A4838A4}" type="slidenum">
              <a:rPr lang="zh-CN" altLang="en-US" smtClean="0">
                <a:ea typeface="宋体" charset="-122"/>
              </a:rPr>
              <a:t>27</a:t>
            </a:fld>
            <a:endParaRPr lang="en-US" altLang="zh-CN" smtClean="0">
              <a:ea typeface="宋体" charset="-122"/>
            </a:endParaRPr>
          </a:p>
        </p:txBody>
      </p:sp>
      <p:sp>
        <p:nvSpPr>
          <p:cNvPr id="91139" name="Rectangle 2"/>
          <p:cNvSpPr>
            <a:spLocks noGrp="1" noRot="1" noChangeAspect="1" noChangeArrowheads="1" noTextEdit="1"/>
          </p:cNvSpPr>
          <p:nvPr>
            <p:ph type="sldImg"/>
          </p:nvPr>
        </p:nvSpPr>
        <p:spPr/>
      </p:sp>
      <p:sp>
        <p:nvSpPr>
          <p:cNvPr id="91140" name="Rectangle 3"/>
          <p:cNvSpPr>
            <a:spLocks noGrp="1" noChangeArrowheads="1"/>
          </p:cNvSpPr>
          <p:nvPr>
            <p:ph type="body" idx="1"/>
          </p:nvPr>
        </p:nvSpPr>
        <p:spPr>
          <a:noFill/>
        </p:spPr>
        <p:txBody>
          <a:bodyPr/>
          <a:lstStyle/>
          <a:p>
            <a:pPr eaLnBrk="1" hangingPunct="1"/>
            <a:r>
              <a:rPr lang="zh-CN" altLang="en-US" smtClean="0">
                <a:ea typeface="宋体" charset="-122"/>
              </a:rPr>
              <a:t>列宁发出命令</a:t>
            </a:r>
            <a:r>
              <a:rPr lang="en-US" altLang="zh-CN" smtClean="0">
                <a:ea typeface="宋体" charset="-122"/>
              </a:rPr>
              <a:t>:</a:t>
            </a:r>
            <a:r>
              <a:rPr lang="zh-CN" altLang="en-US" smtClean="0">
                <a:ea typeface="宋体" charset="-122"/>
              </a:rPr>
              <a:t>必须马上攻占冬宫</a:t>
            </a:r>
            <a:r>
              <a:rPr lang="en-US" altLang="zh-CN" smtClean="0">
                <a:ea typeface="宋体" charset="-122"/>
              </a:rPr>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3602" name="Rectangle 2"/>
          <p:cNvSpPr>
            <a:spLocks noGrp="1" noRot="1" noChangeAspect="1" noChangeArrowheads="1" noTextEdit="1"/>
          </p:cNvSpPr>
          <p:nvPr>
            <p:ph type="sldImg"/>
          </p:nvPr>
        </p:nvSpPr>
        <p:spPr/>
      </p:sp>
      <p:sp>
        <p:nvSpPr>
          <p:cNvPr id="153603" name="Rectangle 3"/>
          <p:cNvSpPr>
            <a:spLocks noGrp="1" noChangeArrowheads="1"/>
          </p:cNvSpPr>
          <p:nvPr>
            <p:ph type="body" idx="1"/>
          </p:nvPr>
        </p:nvSpPr>
        <p:spPr>
          <a:noFill/>
        </p:spPr>
        <p:txBody>
          <a:bodyPr/>
          <a:lstStyle/>
          <a:p>
            <a:r>
              <a:rPr lang="zh-CN" altLang="en-US" smtClean="0">
                <a:ea typeface="宋体" charset="-122"/>
              </a:rPr>
              <a:t>世界现代史：世界历史的主题变为由资本主义向社会主义过渡</a:t>
            </a:r>
          </a:p>
          <a:p>
            <a:endParaRPr lang="zh-CN" altLang="en-US" smtClean="0">
              <a:ea typeface="宋体"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5234" name="Rectangle 7"/>
          <p:cNvSpPr>
            <a:spLocks noGrp="1" noChangeArrowheads="1"/>
          </p:cNvSpPr>
          <p:nvPr>
            <p:ph type="sldNum" sz="quarter" idx="5"/>
          </p:nvPr>
        </p:nvSpPr>
        <p:spPr>
          <a:noFill/>
        </p:spPr>
        <p:txBody>
          <a:bodyPr/>
          <a:lstStyle/>
          <a:p>
            <a:fld id="{3F0A04E6-785C-4C3B-909B-798B29C07DD3}" type="slidenum">
              <a:rPr lang="zh-CN" altLang="en-US" smtClean="0">
                <a:ea typeface="宋体" charset="-122"/>
              </a:rPr>
              <a:t>35</a:t>
            </a:fld>
            <a:endParaRPr lang="en-US" altLang="zh-CN" smtClean="0">
              <a:ea typeface="宋体" charset="-122"/>
            </a:endParaRPr>
          </a:p>
        </p:txBody>
      </p:sp>
      <p:sp>
        <p:nvSpPr>
          <p:cNvPr id="95235" name="Rectangle 2"/>
          <p:cNvSpPr>
            <a:spLocks noGrp="1" noRot="1" noChangeAspect="1" noChangeArrowheads="1" noTextEdit="1"/>
          </p:cNvSpPr>
          <p:nvPr>
            <p:ph type="sldImg"/>
          </p:nvPr>
        </p:nvSpPr>
        <p:spPr/>
      </p:sp>
      <p:sp>
        <p:nvSpPr>
          <p:cNvPr id="95236" name="Rectangle 3"/>
          <p:cNvSpPr>
            <a:spLocks noGrp="1" noChangeArrowheads="1"/>
          </p:cNvSpPr>
          <p:nvPr>
            <p:ph type="body" idx="1"/>
          </p:nvPr>
        </p:nvSpPr>
        <p:spPr>
          <a:noFill/>
        </p:spPr>
        <p:txBody>
          <a:bodyPr/>
          <a:lstStyle/>
          <a:p>
            <a:pPr eaLnBrk="1" hangingPunct="1"/>
            <a:endParaRPr lang="zh-CN" altLang="en-US" smtClean="0">
              <a:ea typeface="宋体"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4210" name="幻灯片图像占位符 1"/>
          <p:cNvSpPr>
            <a:spLocks noGrp="1" noRot="1" noChangeAspect="1" noTextEdit="1"/>
          </p:cNvSpPr>
          <p:nvPr>
            <p:ph type="sldImg"/>
          </p:nvPr>
        </p:nvSpPr>
        <p:spPr/>
      </p:sp>
      <p:sp>
        <p:nvSpPr>
          <p:cNvPr id="94211" name="备注占位符 2"/>
          <p:cNvSpPr>
            <a:spLocks noGrp="1"/>
          </p:cNvSpPr>
          <p:nvPr>
            <p:ph type="body" idx="1"/>
          </p:nvPr>
        </p:nvSpPr>
        <p:spPr>
          <a:noFill/>
        </p:spPr>
        <p:txBody>
          <a:bodyPr/>
          <a:lstStyle/>
          <a:p>
            <a:r>
              <a:rPr lang="zh-CN" altLang="en-US" sz="1600" b="1" smtClean="0">
                <a:solidFill>
                  <a:srgbClr val="FFFF00"/>
                </a:solidFill>
                <a:latin typeface="黑体" pitchFamily="49" charset="-122"/>
                <a:ea typeface="黑体" pitchFamily="49" charset="-122"/>
              </a:rPr>
              <a:t>（</a:t>
            </a:r>
            <a:r>
              <a:rPr lang="zh-CN" altLang="en-US" sz="1200" b="1" smtClean="0">
                <a:solidFill>
                  <a:srgbClr val="FFFF00"/>
                </a:solidFill>
                <a:latin typeface="黑体" pitchFamily="49" charset="-122"/>
                <a:ea typeface="黑体" pitchFamily="49" charset="-122"/>
              </a:rPr>
              <a:t>列宁主义、无产阶级革命、无产阶级专政</a:t>
            </a:r>
            <a:r>
              <a:rPr lang="zh-CN" altLang="en-US" sz="1600" b="1" smtClean="0">
                <a:solidFill>
                  <a:srgbClr val="FFFF00"/>
                </a:solidFill>
                <a:latin typeface="黑体" pitchFamily="49" charset="-122"/>
                <a:ea typeface="黑体" pitchFamily="49" charset="-122"/>
              </a:rPr>
              <a:t>）</a:t>
            </a:r>
            <a:endParaRPr lang="zh-CN" altLang="en-US" smtClean="0">
              <a:ea typeface="宋体" charset="-122"/>
            </a:endParaRPr>
          </a:p>
        </p:txBody>
      </p:sp>
      <p:sp>
        <p:nvSpPr>
          <p:cNvPr id="94212" name="灯片编号占位符 3"/>
          <p:cNvSpPr>
            <a:spLocks noGrp="1"/>
          </p:cNvSpPr>
          <p:nvPr>
            <p:ph type="sldNum" sz="quarter" idx="5"/>
          </p:nvPr>
        </p:nvSpPr>
        <p:spPr>
          <a:noFill/>
        </p:spPr>
        <p:txBody>
          <a:bodyPr/>
          <a:lstStyle/>
          <a:p>
            <a:fld id="{37589339-305B-45A6-A8A2-D586C096DBCF}" type="slidenum">
              <a:rPr lang="zh-CN" altLang="en-US" smtClean="0">
                <a:ea typeface="宋体" charset="-122"/>
              </a:rPr>
              <a:t>36</a:t>
            </a:fld>
            <a:endParaRPr lang="en-US" altLang="zh-CN" smtClean="0">
              <a:ea typeface="宋体"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67586" name="Rectangle 2"/>
          <p:cNvSpPr>
            <a:spLocks noGrp="1" noRot="1" noChangeAspect="1" noTextEdit="1"/>
          </p:cNvSpPr>
          <p:nvPr>
            <p:ph type="sldImg"/>
          </p:nvPr>
        </p:nvSpPr>
        <p:spPr bwMode="auto">
          <a:noFill/>
          <a:ln>
            <a:solidFill>
              <a:srgbClr val="000000"/>
            </a:solidFill>
            <a:miter lim="800000"/>
          </a:ln>
        </p:spPr>
      </p:sp>
      <p:sp>
        <p:nvSpPr>
          <p:cNvPr id="67587"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好我们开始新课，看看苏俄、苏联当年是怎样建设社会主义的。</a:t>
            </a:r>
            <a:r>
              <a:rPr lang="en-US" altLang="zh-CN" smtClean="0"/>
              <a:t>——</a:t>
            </a:r>
            <a:r>
              <a:rPr lang="zh-CN" altLang="en-US" smtClean="0"/>
              <a:t>在当时人们按着传统观点理所应当的认为：向社会主义过渡就是废私废市场，因为公有、计划就是社会主义生产关系！</a:t>
            </a:r>
            <a:r>
              <a:rPr lang="en-US" altLang="zh-CN" smtClean="0"/>
              <a:t>——</a:t>
            </a:r>
            <a:r>
              <a:rPr lang="zh-CN" altLang="en-US" smtClean="0"/>
              <a:t>苏俄总共用了三步</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0658" name="幻灯片图像占位符 1"/>
          <p:cNvSpPr>
            <a:spLocks noGrp="1" noRot="1" noChangeAspect="1" noTextEdit="1"/>
          </p:cNvSpPr>
          <p:nvPr>
            <p:ph type="sldImg"/>
          </p:nvPr>
        </p:nvSpPr>
        <p:spPr bwMode="auto">
          <a:noFill/>
          <a:ln>
            <a:solidFill>
              <a:srgbClr val="000000"/>
            </a:solidFill>
            <a:miter lim="800000"/>
          </a:ln>
        </p:spPr>
      </p:sp>
      <p:sp>
        <p:nvSpPr>
          <p:cNvPr id="70659"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b="1" smtClean="0"/>
          </a:p>
        </p:txBody>
      </p:sp>
      <p:sp>
        <p:nvSpPr>
          <p:cNvPr id="70660"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0B2768C-4016-4F85-BFBE-46D728132665}" type="slidenum">
              <a:rPr lang="zh-CN" altLang="en-US" smtClean="0"/>
              <a:t>38</a:t>
            </a:fld>
            <a:endParaRPr lang="en-US" altLang="zh-CN"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3730" name="幻灯片图像占位符 1"/>
          <p:cNvSpPr>
            <a:spLocks noGrp="1" noRot="1" noChangeAspect="1" noTextEdit="1"/>
          </p:cNvSpPr>
          <p:nvPr>
            <p:ph type="sldImg"/>
          </p:nvPr>
        </p:nvSpPr>
        <p:spPr bwMode="auto">
          <a:noFill/>
          <a:ln>
            <a:solidFill>
              <a:srgbClr val="000000"/>
            </a:solidFill>
            <a:miter lim="800000"/>
          </a:ln>
        </p:spPr>
      </p:sp>
      <p:sp>
        <p:nvSpPr>
          <p:cNvPr id="73731"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zh-CN" smtClean="0"/>
              <a:t>（</a:t>
            </a:r>
            <a:r>
              <a:rPr lang="zh-CN" altLang="zh-CN" i="1" smtClean="0"/>
              <a:t>提高了人民生产的积极性，促进了经济迅速恢复（</a:t>
            </a:r>
            <a:r>
              <a:rPr lang="en-US" altLang="zh-CN" i="1" smtClean="0"/>
              <a:t>1925</a:t>
            </a:r>
            <a:r>
              <a:rPr lang="zh-CN" altLang="zh-CN" i="1" smtClean="0"/>
              <a:t>年），有利于稳定政治形势。</a:t>
            </a:r>
            <a:r>
              <a:rPr lang="zh-CN" altLang="zh-CN" smtClean="0"/>
              <a:t>）</a:t>
            </a:r>
          </a:p>
          <a:p>
            <a:endParaRPr lang="zh-CN" altLang="en-US" smtClean="0"/>
          </a:p>
        </p:txBody>
      </p:sp>
      <p:sp>
        <p:nvSpPr>
          <p:cNvPr id="73732"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990F079-B75F-49CE-9B17-7331CF882212}" type="slidenum">
              <a:rPr lang="zh-CN" altLang="en-US" smtClean="0"/>
              <a:t>47</a:t>
            </a:fld>
            <a:endParaRPr lang="en-US" altLang="zh-CN"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4754" name="幻灯片图像占位符 1"/>
          <p:cNvSpPr>
            <a:spLocks noGrp="1" noRot="1" noChangeAspect="1" noTextEdit="1"/>
          </p:cNvSpPr>
          <p:nvPr>
            <p:ph type="sldImg"/>
          </p:nvPr>
        </p:nvSpPr>
        <p:spPr bwMode="auto">
          <a:noFill/>
          <a:ln>
            <a:solidFill>
              <a:srgbClr val="000000"/>
            </a:solidFill>
            <a:miter lim="800000"/>
          </a:ln>
        </p:spPr>
      </p:sp>
      <p:sp>
        <p:nvSpPr>
          <p:cNvPr id="74755"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
        <p:nvSpPr>
          <p:cNvPr id="74756"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522FFBB-056D-4007-8976-4866F59017D2}" type="slidenum">
              <a:rPr lang="zh-CN" altLang="en-US" smtClean="0"/>
              <a:t>48</a:t>
            </a:fld>
            <a:endParaRPr lang="en-US" altLang="zh-CN"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5778" name="幻灯片图像占位符 1"/>
          <p:cNvSpPr>
            <a:spLocks noGrp="1" noRot="1" noChangeAspect="1" noTextEdit="1"/>
          </p:cNvSpPr>
          <p:nvPr>
            <p:ph type="sldImg"/>
          </p:nvPr>
        </p:nvSpPr>
        <p:spPr bwMode="auto">
          <a:noFill/>
          <a:ln>
            <a:solidFill>
              <a:srgbClr val="000000"/>
            </a:solidFill>
            <a:miter lim="800000"/>
          </a:ln>
        </p:spPr>
      </p:sp>
      <p:sp>
        <p:nvSpPr>
          <p:cNvPr id="75779"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列宁原名弗拉基米尔</a:t>
            </a:r>
            <a:r>
              <a:rPr lang="en-US" altLang="zh-CN" smtClean="0"/>
              <a:t>·</a:t>
            </a:r>
            <a:r>
              <a:rPr lang="zh-CN" altLang="en-US" smtClean="0"/>
              <a:t>伊里奇</a:t>
            </a:r>
            <a:r>
              <a:rPr lang="en-US" altLang="zh-CN" smtClean="0"/>
              <a:t>·</a:t>
            </a:r>
            <a:r>
              <a:rPr lang="zh-CN" altLang="en-US" smtClean="0"/>
              <a:t>乌里扬诺夫，</a:t>
            </a:r>
            <a:r>
              <a:rPr lang="en-US" altLang="zh-CN" smtClean="0"/>
              <a:t>1870</a:t>
            </a:r>
            <a:r>
              <a:rPr lang="zh-CN" altLang="en-US" smtClean="0"/>
              <a:t>年</a:t>
            </a:r>
            <a:r>
              <a:rPr lang="en-US" altLang="zh-CN" smtClean="0"/>
              <a:t>4</a:t>
            </a:r>
            <a:r>
              <a:rPr lang="zh-CN" altLang="en-US" smtClean="0"/>
              <a:t>月</a:t>
            </a:r>
            <a:r>
              <a:rPr lang="en-US" altLang="zh-CN" smtClean="0"/>
              <a:t>22</a:t>
            </a:r>
            <a:r>
              <a:rPr lang="zh-CN" altLang="en-US" smtClean="0"/>
              <a:t>日出生在俄国伏尔加河畔辛比尔斯克城的一个贵族家庭。“列宁”是他从事革命活动后为自己所取的名字，第一次使用是在</a:t>
            </a:r>
            <a:r>
              <a:rPr lang="en-US" altLang="zh-CN" smtClean="0"/>
              <a:t>1901</a:t>
            </a:r>
            <a:r>
              <a:rPr lang="zh-CN" altLang="en-US" smtClean="0"/>
              <a:t>年的</a:t>
            </a:r>
            <a:r>
              <a:rPr lang="en-US" altLang="zh-CN" smtClean="0"/>
              <a:t>12</a:t>
            </a:r>
            <a:r>
              <a:rPr lang="zh-CN" altLang="en-US" smtClean="0"/>
              <a:t>月。在俄文中，“列宁”一词的词根与俄罗斯的第二大河流、西伯利亚地区最大的河流</a:t>
            </a:r>
            <a:r>
              <a:rPr lang="en-US" altLang="zh-CN" smtClean="0"/>
              <a:t>——</a:t>
            </a:r>
            <a:r>
              <a:rPr lang="zh-CN" altLang="en-US" smtClean="0"/>
              <a:t>勒拿河相同。列宁为自己取这样一个名字，大体上是出于这样两个原因：一是纪念本人在西伯利亚三年的流放生活；二是为了表示对俄国第一代马克思主义者普列汉诺夫的敬慕与追随。普列汉诺夫曾经为自己取了一个名字“沃尔金”，其词根与俄罗斯最大的河流</a:t>
            </a:r>
            <a:r>
              <a:rPr lang="en-US" altLang="zh-CN" smtClean="0"/>
              <a:t>——</a:t>
            </a:r>
            <a:r>
              <a:rPr lang="zh-CN" altLang="en-US" smtClean="0"/>
              <a:t>伏尔加河相同。 </a:t>
            </a:r>
          </a:p>
        </p:txBody>
      </p:sp>
      <p:sp>
        <p:nvSpPr>
          <p:cNvPr id="75780"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A1DD1234-C774-4021-86BD-E3851453AB05}" type="slidenum">
              <a:rPr lang="zh-CN" altLang="en-US" smtClean="0"/>
              <a:t>49</a:t>
            </a:fld>
            <a:endParaRPr lang="en-US" altLang="zh-CN"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6802" name="幻灯片图像占位符 1"/>
          <p:cNvSpPr>
            <a:spLocks noGrp="1" noRot="1" noChangeAspect="1" noTextEdit="1"/>
          </p:cNvSpPr>
          <p:nvPr>
            <p:ph type="sldImg"/>
          </p:nvPr>
        </p:nvSpPr>
        <p:spPr bwMode="auto">
          <a:noFill/>
          <a:ln>
            <a:solidFill>
              <a:srgbClr val="000000"/>
            </a:solidFill>
            <a:miter lim="800000"/>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zh-CN" smtClean="0"/>
              <a:t>经济形势：虽然经济迅速恢复，但总体而言仍相对落后，尤其重工业发展不足；思想环境：传统的小农经济占主导，专制主义根深蒂固，所以有强烈的扩张欲望；</a:t>
            </a:r>
          </a:p>
          <a:p>
            <a:endParaRPr lang="zh-CN" altLang="en-US" smtClean="0"/>
          </a:p>
        </p:txBody>
      </p:sp>
      <p:sp>
        <p:nvSpPr>
          <p:cNvPr id="76804"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3CBBD99E-9AC0-48A1-BAC4-908D4D8A3A81}" type="slidenum">
              <a:rPr lang="zh-CN" altLang="en-US" smtClean="0"/>
              <a:t>52</a:t>
            </a:fld>
            <a:endParaRPr lang="en-US" altLang="zh-CN"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7826" name="幻灯片图像占位符 1"/>
          <p:cNvSpPr>
            <a:spLocks noGrp="1" noRot="1" noChangeAspect="1" noTextEdit="1"/>
          </p:cNvSpPr>
          <p:nvPr>
            <p:ph type="sldImg"/>
          </p:nvPr>
        </p:nvSpPr>
        <p:spPr bwMode="auto">
          <a:noFill/>
          <a:ln>
            <a:solidFill>
              <a:srgbClr val="000000"/>
            </a:solidFill>
            <a:miter lim="800000"/>
          </a:ln>
        </p:spPr>
      </p:sp>
      <p:sp>
        <p:nvSpPr>
          <p:cNvPr id="77827" name="备注占位符 2"/>
          <p:cNvSpPr>
            <a:spLocks noGrp="1"/>
          </p:cNvSpPr>
          <p:nvPr>
            <p:ph type="body" idx="1"/>
          </p:nvPr>
        </p:nvSpPr>
        <p:spPr bwMode="auto">
          <a:noFill/>
        </p:spPr>
        <p:txBody>
          <a:bodyPr wrap="square" numCol="1" anchor="t" anchorCtr="0" compatLnSpc="1">
            <a:prstTxWarp prst="textNoShape">
              <a:avLst/>
            </a:prstTxWarp>
          </a:bodyPr>
          <a:lstStyle/>
          <a:p>
            <a:pPr marL="0" lvl="1"/>
            <a:r>
              <a:rPr lang="en-US" altLang="zh-CN" sz="2800" b="1" smtClean="0">
                <a:solidFill>
                  <a:srgbClr val="070212"/>
                </a:solidFill>
                <a:latin typeface="宋体" pitchFamily="2" charset="-122"/>
              </a:rPr>
              <a:t>(</a:t>
            </a:r>
            <a:r>
              <a:rPr lang="zh-CN" altLang="en-US" sz="2800" b="1" smtClean="0">
                <a:solidFill>
                  <a:srgbClr val="070212"/>
                </a:solidFill>
                <a:latin typeface="宋体" pitchFamily="2" charset="-122"/>
              </a:rPr>
              <a:t>追求形式</a:t>
            </a:r>
            <a:r>
              <a:rPr lang="en-US" altLang="zh-CN" sz="2800" b="1" smtClean="0">
                <a:solidFill>
                  <a:srgbClr val="070212"/>
                </a:solidFill>
                <a:latin typeface="宋体" pitchFamily="2" charset="-122"/>
              </a:rPr>
              <a:t>——</a:t>
            </a:r>
            <a:r>
              <a:rPr lang="zh-CN" altLang="en-US" sz="2800" b="1" smtClean="0">
                <a:solidFill>
                  <a:srgbClr val="070212"/>
                </a:solidFill>
                <a:latin typeface="宋体" pitchFamily="2" charset="-122"/>
              </a:rPr>
              <a:t>公有制、计划经济、速度</a:t>
            </a:r>
            <a:r>
              <a:rPr lang="en-US" altLang="zh-CN" sz="2800" b="1" smtClean="0">
                <a:solidFill>
                  <a:srgbClr val="070212"/>
                </a:solidFill>
                <a:latin typeface="宋体" pitchFamily="2" charset="-122"/>
              </a:rPr>
              <a:t>)</a:t>
            </a:r>
          </a:p>
          <a:p>
            <a:endParaRPr lang="zh-CN" altLang="en-US" smtClean="0"/>
          </a:p>
        </p:txBody>
      </p:sp>
      <p:sp>
        <p:nvSpPr>
          <p:cNvPr id="77828"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299772A4-84E6-4A26-A617-B39F0840784E}" type="slidenum">
              <a:rPr lang="zh-CN" altLang="en-US" smtClean="0"/>
              <a:t>54</a:t>
            </a:fld>
            <a:endParaRPr lang="en-US" altLang="zh-CN"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8850" name="Rectangle 7"/>
          <p:cNvSpPr>
            <a:spLocks noGrp="1" noChangeArrowheads="1"/>
          </p:cNvSpPr>
          <p:nvPr>
            <p:ph type="sldNum" sz="quarter" idx="5"/>
          </p:nvPr>
        </p:nvSpPr>
        <p:spPr bwMode="auto">
          <a:noFill/>
          <a:ln>
            <a:miter lim="800000"/>
          </a:ln>
        </p:spPr>
        <p:txBody>
          <a:bodyPr wrap="square" numCol="1" anchorCtr="0" compatLnSpc="1">
            <a:prstTxWarp prst="textNoShape">
              <a:avLst/>
            </a:prstTxWarp>
          </a:bodyPr>
          <a:lstStyle/>
          <a:p>
            <a:fld id="{FEBB1615-5084-4091-94E1-8DF012D24E30}" type="slidenum">
              <a:rPr lang="en-US" altLang="zh-CN" smtClean="0"/>
              <a:t>56</a:t>
            </a:fld>
            <a:endParaRPr lang="en-US" altLang="zh-CN" smtClean="0"/>
          </a:p>
        </p:txBody>
      </p:sp>
      <p:sp>
        <p:nvSpPr>
          <p:cNvPr id="78851" name="Rectangle 2"/>
          <p:cNvSpPr>
            <a:spLocks noGrp="1" noRot="1" noChangeAspect="1" noChangeArrowheads="1" noTextEdit="1"/>
          </p:cNvSpPr>
          <p:nvPr>
            <p:ph type="sldImg"/>
          </p:nvPr>
        </p:nvSpPr>
        <p:spPr bwMode="auto">
          <a:noFill/>
          <a:ln>
            <a:solidFill>
              <a:srgbClr val="000000"/>
            </a:solidFill>
            <a:miter lim="800000"/>
          </a:ln>
        </p:spPr>
      </p:sp>
      <p:sp>
        <p:nvSpPr>
          <p:cNvPr id="210947" name="Rectangle 3"/>
          <p:cNvSpPr>
            <a:spLocks noGrp="1" noChangeArrowheads="1"/>
          </p:cNvSpPr>
          <p:nvPr>
            <p:ph type="body" idx="1"/>
          </p:nvPr>
        </p:nvSpPr>
        <p:spPr/>
        <p:txBody>
          <a:bodyPr/>
          <a:lstStyle/>
          <a:p>
            <a:pPr eaLnBrk="1" hangingPunct="1">
              <a:defRPr/>
            </a:pPr>
            <a:r>
              <a:rPr lang="zh-CN" altLang="en-US" smtClean="0">
                <a:solidFill>
                  <a:srgbClr val="FF0000"/>
                </a:solidFill>
                <a:effectLst>
                  <a:outerShdw blurRad="38100" dist="38100" dir="2700000" algn="tl">
                    <a:srgbClr val="C0C0C0"/>
                  </a:outerShdw>
                </a:effectLst>
                <a:latin typeface="Arial" pitchFamily="34" charset="0"/>
              </a:rPr>
              <a:t>先回忆西方；先</a:t>
            </a:r>
            <a:r>
              <a:rPr lang="zh-CN" altLang="en-US">
                <a:solidFill>
                  <a:srgbClr val="FF0000"/>
                </a:solidFill>
                <a:effectLst>
                  <a:outerShdw blurRad="38100" dist="38100" dir="2700000" algn="tl">
                    <a:srgbClr val="C0C0C0"/>
                  </a:outerShdw>
                </a:effectLst>
                <a:latin typeface="Arial" pitchFamily="34" charset="0"/>
              </a:rPr>
              <a:t>发展轻工业，后重工业。轻工业需要的投资少，资本周转快，获得利润也较容易。可以为重工业进行必要的资金积累和技术准备。</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9874" name="幻灯片图像占位符 1"/>
          <p:cNvSpPr>
            <a:spLocks noGrp="1" noRot="1" noChangeAspect="1" noTextEdit="1"/>
          </p:cNvSpPr>
          <p:nvPr>
            <p:ph type="sldImg"/>
          </p:nvPr>
        </p:nvSpPr>
        <p:spPr bwMode="auto">
          <a:noFill/>
          <a:ln>
            <a:solidFill>
              <a:srgbClr val="000000"/>
            </a:solidFill>
            <a:miter lim="800000"/>
          </a:ln>
        </p:spPr>
      </p:sp>
      <p:sp>
        <p:nvSpPr>
          <p:cNvPr id="3" name="备注占位符 2"/>
          <p:cNvSpPr>
            <a:spLocks noGrp="1"/>
          </p:cNvSpPr>
          <p:nvPr>
            <p:ph type="body" idx="1"/>
          </p:nvPr>
        </p:nvSpPr>
        <p:spPr/>
        <p:txBody>
          <a:bodyPr/>
          <a:lstStyle/>
          <a:p>
            <a:pPr>
              <a:defRPr/>
            </a:pPr>
            <a:r>
              <a:rPr lang="zh-CN" altLang="en-US" smtClean="0">
                <a:solidFill>
                  <a:srgbClr val="FF0000"/>
                </a:solidFill>
                <a:effectLst>
                  <a:outerShdw blurRad="38100" dist="38100" dir="2700000" algn="tl">
                    <a:srgbClr val="C0C0C0"/>
                  </a:outerShdw>
                </a:effectLst>
                <a:latin typeface="Arial" pitchFamily="34" charset="0"/>
              </a:rPr>
              <a:t>先回忆西方；</a:t>
            </a:r>
            <a:endParaRPr lang="zh-CN" altLang="en-US"/>
          </a:p>
        </p:txBody>
      </p:sp>
      <p:sp>
        <p:nvSpPr>
          <p:cNvPr id="79876" name="灯片编号占位符 3"/>
          <p:cNvSpPr>
            <a:spLocks noGrp="1"/>
          </p:cNvSpPr>
          <p:nvPr>
            <p:ph type="sldNum" sz="quarter" idx="5"/>
          </p:nvPr>
        </p:nvSpPr>
        <p:spPr bwMode="auto">
          <a:noFill/>
          <a:ln>
            <a:miter lim="800000"/>
          </a:ln>
        </p:spPr>
        <p:txBody>
          <a:bodyPr wrap="square" numCol="1" anchorCtr="0" compatLnSpc="1">
            <a:prstTxWarp prst="textNoShape">
              <a:avLst/>
            </a:prstTxWarp>
          </a:bodyPr>
          <a:lstStyle/>
          <a:p>
            <a:fld id="{5960B050-0137-4151-A2CF-CEB8D1450840}" type="slidenum">
              <a:rPr lang="zh-CN" altLang="en-US" smtClean="0"/>
              <a:t>57</a:t>
            </a:fld>
            <a:endParaRPr lang="en-US" altLang="zh-CN"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1378" name="幻灯片图像占位符 1"/>
          <p:cNvSpPr>
            <a:spLocks noGrp="1" noRot="1" noChangeAspect="1" noTextEdit="1"/>
          </p:cNvSpPr>
          <p:nvPr>
            <p:ph type="sldImg"/>
          </p:nvPr>
        </p:nvSpPr>
        <p:spPr bwMode="auto">
          <a:noFill/>
          <a:ln>
            <a:solidFill>
              <a:srgbClr val="000000"/>
            </a:solidFill>
            <a:miter lim="800000"/>
          </a:ln>
        </p:spPr>
      </p:sp>
      <p:sp>
        <p:nvSpPr>
          <p:cNvPr id="101379" name="备注占位符 2"/>
          <p:cNvSpPr>
            <a:spLocks noGrp="1"/>
          </p:cNvSpPr>
          <p:nvPr>
            <p:ph type="body" idx="1"/>
          </p:nvPr>
        </p:nvSpPr>
        <p:spPr bwMode="auto">
          <a:noFill/>
        </p:spPr>
        <p:txBody>
          <a:bodyPr wrap="square" numCol="1" anchor="t" anchorCtr="0" compatLnSpc="1">
            <a:prstTxWarp prst="textNoShape">
              <a:avLst/>
            </a:prstTxWarp>
          </a:bodyPr>
          <a:lstStyle/>
          <a:p>
            <a:r>
              <a:rPr lang="zh-CN" altLang="en-US" smtClean="0">
                <a:solidFill>
                  <a:srgbClr val="FF0000"/>
                </a:solidFill>
                <a:effectLst>
                  <a:outerShdw blurRad="38100" dist="38100" dir="2700000" algn="tl">
                    <a:srgbClr val="C0C0C0"/>
                  </a:outerShdw>
                </a:effectLst>
                <a:latin typeface="Arial" pitchFamily="34" charset="0"/>
              </a:rPr>
              <a:t>先回忆西方；</a:t>
            </a:r>
            <a:endParaRPr lang="zh-CN" altLang="en-US" smtClean="0"/>
          </a:p>
        </p:txBody>
      </p:sp>
      <p:sp>
        <p:nvSpPr>
          <p:cNvPr id="101380" name="灯片编号占位符 3"/>
          <p:cNvSpPr txBox="1">
            <a:spLocks noGrp="1"/>
          </p:cNvSpPr>
          <p:nvPr/>
        </p:nvSpPr>
        <p:spPr bwMode="auto">
          <a:xfrm>
            <a:off x="3884613" y="8685213"/>
            <a:ext cx="2971800" cy="457200"/>
          </a:xfrm>
          <a:prstGeom prst="rect">
            <a:avLst/>
          </a:prstGeom>
          <a:noFill/>
          <a:ln w="9525">
            <a:noFill/>
            <a:miter lim="800000"/>
          </a:ln>
        </p:spPr>
        <p:txBody>
          <a:bodyPr anchor="b"/>
          <a:lstStyle/>
          <a:p>
            <a:pPr algn="r"/>
            <a:fld id="{DBF01169-24CD-4172-9935-2658AB3D9FE1}" type="slidenum">
              <a:rPr lang="zh-CN" altLang="en-US" sz="1200"/>
              <a:pPr algn="r"/>
              <a:t>59</a:t>
            </a:fld>
            <a:endParaRPr lang="en-US" altLang="zh-CN"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0898" name="Rectangle 7"/>
          <p:cNvSpPr>
            <a:spLocks noGrp="1" noChangeArrowheads="1"/>
          </p:cNvSpPr>
          <p:nvPr>
            <p:ph type="sldNum" sz="quarter" idx="5"/>
          </p:nvPr>
        </p:nvSpPr>
        <p:spPr bwMode="auto">
          <a:noFill/>
          <a:ln>
            <a:miter lim="800000"/>
          </a:ln>
        </p:spPr>
        <p:txBody>
          <a:bodyPr wrap="square" numCol="1" anchorCtr="0" compatLnSpc="1">
            <a:prstTxWarp prst="textNoShape">
              <a:avLst/>
            </a:prstTxWarp>
          </a:bodyPr>
          <a:lstStyle/>
          <a:p>
            <a:fld id="{4A5BA332-8337-4CFF-9DB9-C3DAE80A02C3}" type="slidenum">
              <a:rPr lang="en-US" altLang="zh-CN" smtClean="0"/>
              <a:t>60</a:t>
            </a:fld>
            <a:endParaRPr lang="en-US" altLang="zh-CN" smtClean="0"/>
          </a:p>
        </p:txBody>
      </p:sp>
      <p:sp>
        <p:nvSpPr>
          <p:cNvPr id="80899" name="Rectangle 2"/>
          <p:cNvSpPr>
            <a:spLocks noGrp="1" noRot="1" noChangeAspect="1" noChangeArrowheads="1" noTextEdit="1"/>
          </p:cNvSpPr>
          <p:nvPr>
            <p:ph type="sldImg"/>
          </p:nvPr>
        </p:nvSpPr>
        <p:spPr bwMode="auto">
          <a:noFill/>
          <a:ln>
            <a:solidFill>
              <a:srgbClr val="000000"/>
            </a:solidFill>
            <a:miter lim="800000"/>
          </a:ln>
        </p:spPr>
      </p:sp>
      <p:sp>
        <p:nvSpPr>
          <p:cNvPr id="809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zh-CN" altLang="en-US" b="1" smtClean="0">
                <a:solidFill>
                  <a:srgbClr val="FF0000"/>
                </a:solidFill>
              </a:rPr>
              <a:t>提示：</a:t>
            </a:r>
            <a:r>
              <a:rPr lang="zh-CN" altLang="en-US" smtClean="0"/>
              <a:t>两个五年计划期间苏联经济取得骄人的成绩，而此时的西方经济状况怎样？斯大林体制给西方有何借鉴？</a:t>
            </a:r>
            <a:r>
              <a:rPr lang="zh-CN" altLang="en-US" b="1" smtClean="0"/>
              <a:t> </a:t>
            </a:r>
            <a:r>
              <a:rPr lang="en-US" altLang="zh-CN" smtClean="0">
                <a:solidFill>
                  <a:schemeClr val="accent2"/>
                </a:solidFill>
              </a:rPr>
              <a:t>1929-1933</a:t>
            </a:r>
            <a:r>
              <a:rPr lang="zh-CN" altLang="en-US" smtClean="0">
                <a:solidFill>
                  <a:schemeClr val="accent2"/>
                </a:solidFill>
              </a:rPr>
              <a:t>年当时欧美正在发生经济危机，这些成就的取得说明了</a:t>
            </a:r>
            <a:r>
              <a:rPr lang="zh-CN" altLang="en-US" b="1" smtClean="0">
                <a:solidFill>
                  <a:schemeClr val="accent2"/>
                </a:solidFill>
              </a:rPr>
              <a:t>社会主义制度的优越性</a:t>
            </a:r>
            <a:r>
              <a:rPr lang="zh-CN" altLang="en-US" smtClean="0">
                <a:solidFill>
                  <a:schemeClr val="accent2"/>
                </a:solidFill>
              </a:rPr>
              <a:t>。</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5474" name="Rectangle 2"/>
          <p:cNvSpPr>
            <a:spLocks noGrp="1" noRot="1" noChangeAspect="1" noTextEdit="1"/>
          </p:cNvSpPr>
          <p:nvPr>
            <p:ph type="sldImg"/>
          </p:nvPr>
        </p:nvSpPr>
        <p:spPr bwMode="auto">
          <a:noFill/>
          <a:ln>
            <a:solidFill>
              <a:srgbClr val="000000"/>
            </a:solidFill>
            <a:miter lim="800000"/>
          </a:ln>
        </p:spPr>
      </p:sp>
      <p:sp>
        <p:nvSpPr>
          <p:cNvPr id="105475"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z="1400" smtClean="0">
                <a:solidFill>
                  <a:srgbClr val="070212"/>
                </a:solidFill>
                <a:latin typeface="楷体" pitchFamily="49" charset="-122"/>
                <a:ea typeface="楷体" pitchFamily="49" charset="-122"/>
              </a:rPr>
              <a:t>只讲奉献！干好干坏一个样，</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3426" name="Rectangle 7"/>
          <p:cNvSpPr txBox="1">
            <a:spLocks noGrp="1" noChangeArrowheads="1"/>
          </p:cNvSpPr>
          <p:nvPr/>
        </p:nvSpPr>
        <p:spPr bwMode="auto">
          <a:xfrm>
            <a:off x="3884613" y="8685213"/>
            <a:ext cx="2971800" cy="457200"/>
          </a:xfrm>
          <a:prstGeom prst="rect">
            <a:avLst/>
          </a:prstGeom>
          <a:noFill/>
          <a:ln w="9525">
            <a:noFill/>
            <a:miter lim="800000"/>
          </a:ln>
        </p:spPr>
        <p:txBody>
          <a:bodyPr anchor="b"/>
          <a:lstStyle/>
          <a:p>
            <a:pPr algn="r"/>
            <a:fld id="{5A2E8D54-25B3-41CF-9792-C3B2F72BFF52}" type="slidenum">
              <a:rPr lang="en-US" altLang="zh-CN" sz="1200"/>
              <a:pPr algn="r"/>
              <a:t>63</a:t>
            </a:fld>
            <a:endParaRPr lang="en-US" altLang="zh-CN" sz="1200"/>
          </a:p>
        </p:txBody>
      </p:sp>
      <p:sp>
        <p:nvSpPr>
          <p:cNvPr id="103427" name="Rectangle 2"/>
          <p:cNvSpPr>
            <a:spLocks noGrp="1" noRot="1" noChangeAspect="1" noChangeArrowheads="1" noTextEdit="1"/>
          </p:cNvSpPr>
          <p:nvPr>
            <p:ph type="sldImg"/>
          </p:nvPr>
        </p:nvSpPr>
        <p:spPr bwMode="auto">
          <a:noFill/>
          <a:ln>
            <a:solidFill>
              <a:srgbClr val="000000"/>
            </a:solidFill>
            <a:miter lim="800000"/>
          </a:ln>
        </p:spPr>
      </p:sp>
      <p:sp>
        <p:nvSpPr>
          <p:cNvPr id="1034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zh-CN" altLang="en-US" b="1" smtClean="0">
                <a:solidFill>
                  <a:srgbClr val="FF0000"/>
                </a:solidFill>
              </a:rPr>
              <a:t>提示：</a:t>
            </a:r>
            <a:r>
              <a:rPr lang="zh-CN" altLang="en-US" smtClean="0"/>
              <a:t>两个五年计划期间苏联经济取得骄人的成绩，而此时的西方经济状况怎样？斯大林体制给西方有何借鉴？</a:t>
            </a:r>
            <a:r>
              <a:rPr lang="zh-CN" altLang="en-US" b="1" smtClean="0"/>
              <a:t> </a:t>
            </a:r>
            <a:r>
              <a:rPr lang="en-US" altLang="zh-CN" smtClean="0">
                <a:solidFill>
                  <a:schemeClr val="accent2"/>
                </a:solidFill>
              </a:rPr>
              <a:t>1929-1933</a:t>
            </a:r>
            <a:r>
              <a:rPr lang="zh-CN" altLang="en-US" smtClean="0">
                <a:solidFill>
                  <a:schemeClr val="accent2"/>
                </a:solidFill>
              </a:rPr>
              <a:t>年当时欧美正在发生经济危机，这些成就的取得说明了</a:t>
            </a:r>
            <a:r>
              <a:rPr lang="zh-CN" altLang="en-US" b="1" smtClean="0">
                <a:solidFill>
                  <a:schemeClr val="accent2"/>
                </a:solidFill>
              </a:rPr>
              <a:t>社会主义制度的优越性</a:t>
            </a:r>
            <a:r>
              <a:rPr lang="zh-CN" altLang="en-US" smtClean="0">
                <a:solidFill>
                  <a:schemeClr val="accent2"/>
                </a:solidFill>
              </a:rPr>
              <a:t>。</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7522" name="Rectangle 2"/>
          <p:cNvSpPr>
            <a:spLocks noGrp="1" noRot="1" noChangeAspect="1" noTextEdit="1"/>
          </p:cNvSpPr>
          <p:nvPr>
            <p:ph type="sldImg"/>
          </p:nvPr>
        </p:nvSpPr>
        <p:spPr bwMode="auto">
          <a:noFill/>
          <a:ln>
            <a:solidFill>
              <a:srgbClr val="000000"/>
            </a:solidFill>
            <a:miter lim="800000"/>
          </a:ln>
        </p:spPr>
      </p:sp>
      <p:sp>
        <p:nvSpPr>
          <p:cNvPr id="107523"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我教材是怎么看的？</a:t>
            </a:r>
            <a:r>
              <a:rPr lang="zh-CN" altLang="en-US" b="1" smtClean="0">
                <a:solidFill>
                  <a:srgbClr val="070212"/>
                </a:solidFill>
              </a:rPr>
              <a:t>也有人说，“他是苏联解体的罪魁祸首”。      </a:t>
            </a:r>
          </a:p>
          <a:p>
            <a:endParaRPr lang="zh-CN"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14690" name="Rectangle 2"/>
          <p:cNvSpPr>
            <a:spLocks noGrp="1" noRot="1" noChangeAspect="1" noTextEdit="1"/>
          </p:cNvSpPr>
          <p:nvPr>
            <p:ph type="sldImg"/>
          </p:nvPr>
        </p:nvSpPr>
        <p:spPr bwMode="auto">
          <a:noFill/>
          <a:ln>
            <a:solidFill>
              <a:srgbClr val="000000"/>
            </a:solidFill>
            <a:miter lim="800000"/>
          </a:ln>
        </p:spPr>
      </p:sp>
      <p:sp>
        <p:nvSpPr>
          <p:cNvPr id="114691"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t>好的说完了，还得说？</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15714" name="Rectangle 2"/>
          <p:cNvSpPr>
            <a:spLocks noGrp="1" noRot="1" noChangeAspect="1" noTextEdit="1"/>
          </p:cNvSpPr>
          <p:nvPr>
            <p:ph type="sldImg"/>
          </p:nvPr>
        </p:nvSpPr>
        <p:spPr bwMode="auto">
          <a:noFill/>
          <a:ln>
            <a:solidFill>
              <a:srgbClr val="000000"/>
            </a:solidFill>
            <a:miter lim="800000"/>
          </a:ln>
        </p:spPr>
      </p:sp>
      <p:sp>
        <p:nvSpPr>
          <p:cNvPr id="115715"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solidFill>
                  <a:srgbClr val="FF0000"/>
                </a:solidFill>
              </a:rPr>
              <a:t>农、轻、重比例失调，影响人民生活</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16738" name="Rectangle 2"/>
          <p:cNvSpPr>
            <a:spLocks noGrp="1" noRot="1" noChangeAspect="1" noTextEdit="1"/>
          </p:cNvSpPr>
          <p:nvPr>
            <p:ph type="sldImg"/>
          </p:nvPr>
        </p:nvSpPr>
        <p:spPr bwMode="auto">
          <a:noFill/>
          <a:ln>
            <a:solidFill>
              <a:srgbClr val="000000"/>
            </a:solidFill>
            <a:miter lim="800000"/>
          </a:ln>
        </p:spPr>
      </p:sp>
      <p:sp>
        <p:nvSpPr>
          <p:cNvPr id="116739" name="Rectangle 3"/>
          <p:cNvSpPr>
            <a:spLocks noGrp="1"/>
          </p:cNvSpPr>
          <p:nvPr>
            <p:ph type="body" idx="1"/>
          </p:nvPr>
        </p:nvSpPr>
        <p:spPr bwMode="auto">
          <a:noFill/>
        </p:spPr>
        <p:txBody>
          <a:bodyPr wrap="square" numCol="1" anchor="t" anchorCtr="0" compatLnSpc="1">
            <a:prstTxWarp prst="textNoShape">
              <a:avLst/>
            </a:prstTxWarp>
          </a:bodyPr>
          <a:lstStyle/>
          <a:p>
            <a:r>
              <a:rPr lang="zh-CN" altLang="en-US" smtClean="0">
                <a:solidFill>
                  <a:srgbClr val="FF0000"/>
                </a:solidFill>
              </a:rPr>
              <a:t>压制了地方和企业的积极性，损害了农民的利益</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0114" name="Rectangle 7"/>
          <p:cNvSpPr>
            <a:spLocks noGrp="1" noChangeArrowheads="1"/>
          </p:cNvSpPr>
          <p:nvPr>
            <p:ph type="sldNum" sz="quarter" idx="5"/>
          </p:nvPr>
        </p:nvSpPr>
        <p:spPr bwMode="auto">
          <a:noFill/>
          <a:ln>
            <a:miter lim="800000"/>
          </a:ln>
        </p:spPr>
        <p:txBody>
          <a:bodyPr wrap="square" numCol="1" anchorCtr="0" compatLnSpc="1">
            <a:prstTxWarp prst="textNoShape">
              <a:avLst/>
            </a:prstTxWarp>
          </a:bodyPr>
          <a:lstStyle/>
          <a:p>
            <a:fld id="{BC82042E-3F0F-46C3-8F95-36AC0A19D078}" type="slidenum">
              <a:rPr lang="en-US" altLang="zh-CN" smtClean="0"/>
              <a:t>75</a:t>
            </a:fld>
            <a:endParaRPr lang="en-US" altLang="zh-CN" smtClean="0"/>
          </a:p>
        </p:txBody>
      </p:sp>
      <p:sp>
        <p:nvSpPr>
          <p:cNvPr id="90115" name="Rectangle 2"/>
          <p:cNvSpPr>
            <a:spLocks noGrp="1" noRot="1" noChangeAspect="1" noChangeArrowheads="1" noTextEdit="1"/>
          </p:cNvSpPr>
          <p:nvPr>
            <p:ph type="sldImg"/>
          </p:nvPr>
        </p:nvSpPr>
        <p:spPr bwMode="auto">
          <a:noFill/>
          <a:ln>
            <a:solidFill>
              <a:srgbClr val="000000"/>
            </a:solidFill>
            <a:miter lim="800000"/>
          </a:ln>
        </p:spPr>
      </p:sp>
      <p:sp>
        <p:nvSpPr>
          <p:cNvPr id="9011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zh-CN"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7" name="对角圆角矩形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464234" y="381001"/>
            <a:ext cx="8229600" cy="2209800"/>
          </a:xfrm>
        </p:spPr>
        <p:txBody>
          <a:bodyPr lIns="45720" rIns="228600" anchor="b">
            <a:normAutofit/>
          </a:bodyPr>
          <a:lstStyle>
            <a:lvl1pPr marL="0" algn="r">
              <a:defRPr sz="4800"/>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133600" y="2819400"/>
            <a:ext cx="6560234" cy="1752600"/>
          </a:xfrm>
        </p:spPr>
        <p:txBody>
          <a:bodyPr lIns="45720" rIns="246888"/>
          <a:lstStyle>
            <a:lvl1pPr marL="0" indent="0" algn="r">
              <a:spcBef>
                <a:spcPct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0" name="日期占位符 9"/>
          <p:cNvSpPr>
            <a:spLocks noGrp="1"/>
          </p:cNvSpPr>
          <p:nvPr>
            <p:ph type="dt" sz="half" idx="10"/>
          </p:nvPr>
        </p:nvSpPr>
        <p:spPr>
          <a:xfrm>
            <a:off x="5562600" y="6509004"/>
            <a:ext cx="3002280" cy="274320"/>
          </a:xfrm>
        </p:spPr>
        <p:txBody>
          <a:bodyPr vert="horz" rtlCol="0"/>
          <a:lstStyle/>
          <a:p>
            <a:fld id="{530820CF-B880-4189-942D-D702A7CBA730}" type="datetimeFigureOut">
              <a:rPr lang="zh-CN" altLang="en-US" smtClean="0"/>
              <a:t>2020/7/6</a:t>
            </a:fld>
            <a:endParaRPr lang="zh-CN" altLang="en-US"/>
          </a:p>
        </p:txBody>
      </p:sp>
      <p:sp>
        <p:nvSpPr>
          <p:cNvPr id="11" name="灯片编号占位符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lstStyle>
          <a:p>
            <a:fld id="{0C913308-F349-4B6D-A68A-DD1791B4A57B}" type="slidenum">
              <a:rPr lang="zh-CN" altLang="en-US" smtClean="0"/>
              <a:t>‹#›</a:t>
            </a:fld>
            <a:endParaRPr lang="zh-CN" altLang="en-US"/>
          </a:p>
        </p:txBody>
      </p:sp>
      <p:sp>
        <p:nvSpPr>
          <p:cNvPr id="12" name="页脚占位符 11"/>
          <p:cNvSpPr>
            <a:spLocks noGrp="1"/>
          </p:cNvSpPr>
          <p:nvPr>
            <p:ph type="ftr" sz="quarter" idx="12"/>
          </p:nvPr>
        </p:nvSpPr>
        <p:spPr>
          <a:xfrm>
            <a:off x="1600200" y="6509004"/>
            <a:ext cx="3907464" cy="274320"/>
          </a:xfrm>
        </p:spPr>
        <p:txBody>
          <a:bodyPr vert="horz" rtlCol="0"/>
          <a:lstStyle/>
          <a:p>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Ref idx="1001">
        <a:schemeClr val="bg2"/>
      </p:bgRef>
    </p:bg>
    <p:spTree>
      <p:nvGrpSpPr>
        <p:cNvPr id="1" name=""/>
        <p:cNvGrpSpPr/>
        <p:nvPr/>
      </p:nvGrpSpPr>
      <p:grpSpPr>
        <a:xfrm>
          <a:off x="0" y="0"/>
          <a:ext cx="0" cy="0"/>
        </a:xfrm>
      </p:grpSpPr>
      <p:sp>
        <p:nvSpPr>
          <p:cNvPr id="7" name="矩形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8" name="日期占位符 7"/>
          <p:cNvSpPr>
            <a:spLocks noGrp="1"/>
          </p:cNvSpPr>
          <p:nvPr>
            <p:ph type="dt" sz="half" idx="10"/>
          </p:nvPr>
        </p:nvSpPr>
        <p:spPr>
          <a:xfrm>
            <a:off x="5562600" y="6513670"/>
            <a:ext cx="3002280" cy="274320"/>
          </a:xfrm>
        </p:spPr>
        <p:txBody>
          <a:bodyPr vert="horz" rtlCol="0"/>
          <a:lstStyle/>
          <a:p>
            <a:fld id="{530820CF-B880-4189-942D-D702A7CBA730}" type="datetimeFigureOut">
              <a:rPr lang="zh-CN" altLang="en-US" smtClean="0"/>
              <a:t>2020/7/6</a:t>
            </a:fld>
            <a:endParaRPr lang="zh-CN" altLang="en-US"/>
          </a:p>
        </p:txBody>
      </p:sp>
      <p:sp>
        <p:nvSpPr>
          <p:cNvPr id="9" name="灯片编号占位符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lstStyle>
          <a:p>
            <a:fld id="{0C913308-F349-4B6D-A68A-DD1791B4A57B}" type="slidenum">
              <a:rPr lang="zh-CN" altLang="en-US" smtClean="0"/>
              <a:t>‹#›</a:t>
            </a:fld>
            <a:endParaRPr lang="zh-CN" altLang="en-US"/>
          </a:p>
        </p:txBody>
      </p:sp>
      <p:sp>
        <p:nvSpPr>
          <p:cNvPr id="10" name="页脚占位符 9"/>
          <p:cNvSpPr>
            <a:spLocks noGrp="1"/>
          </p:cNvSpPr>
          <p:nvPr>
            <p:ph type="ftr" sz="quarter" idx="12"/>
          </p:nvPr>
        </p:nvSpPr>
        <p:spPr>
          <a:xfrm>
            <a:off x="1600200" y="6513670"/>
            <a:ext cx="3907464" cy="274320"/>
          </a:xfrm>
        </p:spPr>
        <p:txBody>
          <a:bodyPr vert="horz" rtlCol="0"/>
          <a:lstStyle/>
          <a:p>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641080" y="6514568"/>
            <a:ext cx="464288" cy="274320"/>
          </a:xfrm>
        </p:spPr>
        <p:txBody>
          <a:bodyPr/>
          <a:lstStyle/>
          <a:p>
            <a:fld id="{0C913308-F349-4B6D-A68A-DD1791B4A57B}" type="slidenum">
              <a:rPr lang="zh-CN" altLang="en-US" smtClean="0"/>
              <a:t>‹#›</a:t>
            </a:fld>
            <a:endParaRPr lang="zh-CN" altLang="en-US"/>
          </a:p>
        </p:txBody>
      </p:sp>
      <p:sp>
        <p:nvSpPr>
          <p:cNvPr id="10" name="矩形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11" name="矩形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2" name="标题 1"/>
          <p:cNvSpPr>
            <a:spLocks noGrp="1"/>
          </p:cNvSpPr>
          <p:nvPr>
            <p:ph type="title"/>
          </p:nvPr>
        </p:nvSpPr>
        <p:spPr>
          <a:xfrm>
            <a:off x="457200" y="251948"/>
            <a:ext cx="8229600" cy="1143000"/>
          </a:xfrm>
        </p:spPr>
        <p:txBody>
          <a:bodyPr anchor="b"/>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noAutofit/>
          </a:bodyPr>
          <a:lstStyle>
            <a:lvl1pPr marL="91440" indent="0" algn="l">
              <a:spcBef>
                <a:spcPct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5" y="1535113"/>
            <a:ext cx="4041775" cy="639762"/>
          </a:xfrm>
        </p:spPr>
        <p:txBody>
          <a:bodyPr anchor="b">
            <a:noAutofit/>
          </a:bodyPr>
          <a:lstStyle>
            <a:lvl1pPr marL="91440" indent="0" algn="l">
              <a:spcBef>
                <a:spcPct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a:xfrm>
            <a:off x="8641080" y="6514568"/>
            <a:ext cx="464288" cy="274320"/>
          </a:xfrm>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53218"/>
            <a:ext cx="8229600" cy="1143000"/>
          </a:xfrm>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矩形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bg>
      <p:bgRef idx="1001">
        <a:schemeClr val="bg2"/>
      </p:bgRef>
    </p:bg>
    <p:spTree>
      <p:nvGrpSpPr>
        <p:cNvPr id="1" name=""/>
        <p:cNvGrpSpPr/>
        <p:nvPr/>
      </p:nvGrpSpPr>
      <p:grpSpPr>
        <a:xfrm>
          <a:off x="0" y="0"/>
          <a:ext cx="0" cy="0"/>
        </a:xfrm>
      </p:grpSpPr>
      <p:sp>
        <p:nvSpPr>
          <p:cNvPr id="8" name="矩形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标题 1"/>
          <p:cNvSpPr>
            <a:spLocks noGrp="1"/>
          </p:cNvSpPr>
          <p:nvPr>
            <p:ph type="title"/>
          </p:nvPr>
        </p:nvSpPr>
        <p:spPr>
          <a:xfrm>
            <a:off x="4963136" y="304800"/>
            <a:ext cx="3931920" cy="762000"/>
          </a:xfrm>
        </p:spPr>
        <p:txBody>
          <a:bodyPr anchor="b"/>
          <a:lstStyle>
            <a:lvl1pPr marL="0" algn="r">
              <a:buNone/>
              <a:defRPr sz="2000" b="1"/>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963136" y="1107560"/>
            <a:ext cx="3931920" cy="1066800"/>
          </a:xfrm>
        </p:spPr>
        <p:txBody>
          <a:bodyPr/>
          <a:lstStyle>
            <a:lvl1pPr marL="0" indent="0" algn="r">
              <a:spcBef>
                <a:spcPct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9" name="日期占位符 8"/>
          <p:cNvSpPr>
            <a:spLocks noGrp="1"/>
          </p:cNvSpPr>
          <p:nvPr>
            <p:ph type="dt" sz="half" idx="10"/>
          </p:nvPr>
        </p:nvSpPr>
        <p:spPr>
          <a:xfrm>
            <a:off x="5562600" y="6513670"/>
            <a:ext cx="3002280" cy="274320"/>
          </a:xfrm>
        </p:spPr>
        <p:txBody>
          <a:bodyPr vert="horz" rtlCol="0"/>
          <a:lstStyle/>
          <a:p>
            <a:fld id="{530820CF-B880-4189-942D-D702A7CBA730}" type="datetimeFigureOut">
              <a:rPr lang="zh-CN" altLang="en-US" smtClean="0"/>
              <a:t>2020/7/6</a:t>
            </a:fld>
            <a:endParaRPr lang="zh-CN" altLang="en-US"/>
          </a:p>
        </p:txBody>
      </p:sp>
      <p:sp>
        <p:nvSpPr>
          <p:cNvPr id="10" name="灯片编号占位符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lstStyle>
          <a:p>
            <a:fld id="{0C913308-F349-4B6D-A68A-DD1791B4A57B}" type="slidenum">
              <a:rPr lang="zh-CN" altLang="en-US" smtClean="0"/>
              <a:t>‹#›</a:t>
            </a:fld>
            <a:endParaRPr lang="zh-CN" altLang="en-US"/>
          </a:p>
        </p:txBody>
      </p:sp>
      <p:sp>
        <p:nvSpPr>
          <p:cNvPr id="11" name="页脚占位符 10"/>
          <p:cNvSpPr>
            <a:spLocks noGrp="1"/>
          </p:cNvSpPr>
          <p:nvPr>
            <p:ph type="ftr" sz="quarter" idx="12"/>
          </p:nvPr>
        </p:nvSpPr>
        <p:spPr>
          <a:xfrm>
            <a:off x="1600200" y="6513670"/>
            <a:ext cx="3907464" cy="274320"/>
          </a:xfrm>
        </p:spPr>
        <p:txBody>
          <a:bodyPr vert="horz" rtlCol="0"/>
          <a:lstStyle/>
          <a:p>
            <a:endParaRPr lang="zh-CN" altLang="en-US"/>
          </a:p>
        </p:txBody>
      </p:sp>
    </p:spTree>
  </p:cSld>
  <p:clrMapOvr>
    <a:overrideClrMapping bg1="dk1" tx1="lt1" bg2="dk2" tx2="lt2" accent1="accent1" accent2="accent2" accent3="accent3" accent4="accent4" accent5="accent5" accent6="accent6" hlink="hlink" folHlink="folHlink"/>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3040443" y="4724400"/>
            <a:ext cx="5486400" cy="664536"/>
          </a:xfrm>
        </p:spPr>
        <p:txBody>
          <a:bodyPr anchor="b"/>
          <a:lstStyle>
            <a:lvl1pPr marL="0" algn="r">
              <a:buNone/>
              <a:defRPr sz="2000" b="1"/>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3040443" y="5388936"/>
            <a:ext cx="5486400" cy="912255"/>
          </a:xfrm>
        </p:spPr>
        <p:txBody>
          <a:bodyPr/>
          <a:lstStyle>
            <a:lvl1pPr marL="0" indent="0" algn="r">
              <a:spcBef>
                <a:spcPct val="0"/>
              </a:spcBef>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13" name="图片占位符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a:solidFill>
                <a:schemeClr val="lt1"/>
              </a:solidFill>
              <a:latin typeface="+mn-lt"/>
              <a:ea typeface="+mn-ea"/>
              <a:cs typeface="+mn-cs"/>
            </a:endParaRPr>
          </a:p>
        </p:txBody>
      </p:sp>
      <p:sp>
        <p:nvSpPr>
          <p:cNvPr id="8" name="日期占位符 7"/>
          <p:cNvSpPr>
            <a:spLocks noGrp="1"/>
          </p:cNvSpPr>
          <p:nvPr>
            <p:ph type="dt" sz="half" idx="10"/>
          </p:nvPr>
        </p:nvSpPr>
        <p:spPr>
          <a:xfrm>
            <a:off x="5562600" y="6509004"/>
            <a:ext cx="3002280" cy="274320"/>
          </a:xfrm>
        </p:spPr>
        <p:txBody>
          <a:bodyPr vert="horz" rtlCol="0"/>
          <a:lstStyle/>
          <a:p>
            <a:fld id="{530820CF-B880-4189-942D-D702A7CBA730}" type="datetimeFigureOut">
              <a:rPr lang="zh-CN" altLang="en-US" smtClean="0"/>
              <a:t>2020/7/6</a:t>
            </a:fld>
            <a:endParaRPr lang="zh-CN" altLang="en-US"/>
          </a:p>
        </p:txBody>
      </p:sp>
      <p:sp>
        <p:nvSpPr>
          <p:cNvPr id="9" name="灯片编号占位符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lstStyle>
          <a:p>
            <a:fld id="{0C913308-F349-4B6D-A68A-DD1791B4A57B}" type="slidenum">
              <a:rPr lang="zh-CN" altLang="en-US" smtClean="0"/>
              <a:t>‹#›</a:t>
            </a:fld>
            <a:endParaRPr lang="zh-CN" altLang="en-US"/>
          </a:p>
        </p:txBody>
      </p:sp>
      <p:sp>
        <p:nvSpPr>
          <p:cNvPr id="10" name="页脚占位符 9"/>
          <p:cNvSpPr>
            <a:spLocks noGrp="1"/>
          </p:cNvSpPr>
          <p:nvPr>
            <p:ph type="ftr" sz="quarter" idx="12"/>
          </p:nvPr>
        </p:nvSpPr>
        <p:spPr>
          <a:xfrm>
            <a:off x="1600200" y="6509004"/>
            <a:ext cx="3907464" cy="274320"/>
          </a:xfrm>
        </p:spPr>
        <p:txBody>
          <a:bodyPr vert="horz" rtlCol="0"/>
          <a:lstStyle/>
          <a:p>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lvl1pPr algn="l">
              <a:defRPr/>
            </a:lvl1p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0198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内容">
    <p:spTree>
      <p:nvGrpSpPr>
        <p:cNvPr id="1" name=""/>
        <p:cNvGrpSpPr/>
        <p:nvPr/>
      </p:nvGrpSpPr>
      <p:grpSpPr>
        <a:xfrm>
          <a:off x="0" y="0"/>
          <a:ext cx="0" cy="0"/>
        </a:xfrm>
      </p:grpSpPr>
      <p:sp>
        <p:nvSpPr>
          <p:cNvPr id="2" name="内容占位符 1"/>
          <p:cNvSpPr>
            <a:spLocks noGrp="1"/>
          </p:cNvSpPr>
          <p:nvPr>
            <p:ph/>
          </p:nvPr>
        </p:nvSpPr>
        <p:spPr>
          <a:xfrm>
            <a:off x="457200" y="277813"/>
            <a:ext cx="8229600" cy="58531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26"/>
          <p:cNvSpPr>
            <a:spLocks noGrp="1" noChangeArrowheads="1"/>
          </p:cNvSpPr>
          <p:nvPr>
            <p:ph type="ftr" sz="quarter" idx="10"/>
          </p:nvPr>
        </p:nvSpPr>
        <p:spPr/>
        <p:txBody>
          <a:bodyPr/>
          <a:lstStyle>
            <a:lvl1pPr>
              <a:defRPr/>
            </a:lvl1pPr>
          </a:lstStyle>
          <a:p>
            <a:pPr>
              <a:defRPr/>
            </a:pPr>
            <a:endParaRPr lang="en-US" altLang="zh-CN"/>
          </a:p>
        </p:txBody>
      </p:sp>
      <p:sp>
        <p:nvSpPr>
          <p:cNvPr id="4" name="Rectangle 27"/>
          <p:cNvSpPr>
            <a:spLocks noGrp="1" noChangeArrowheads="1"/>
          </p:cNvSpPr>
          <p:nvPr>
            <p:ph type="sldNum" sz="quarter" idx="11"/>
          </p:nvPr>
        </p:nvSpPr>
        <p:spPr/>
        <p:txBody>
          <a:bodyPr/>
          <a:lstStyle>
            <a:lvl1pPr>
              <a:defRPr/>
            </a:lvl1pPr>
          </a:lstStyle>
          <a:p>
            <a:pPr>
              <a:defRPr/>
            </a:pPr>
            <a:fld id="{C57BEB76-B89A-4BDC-A6EA-EBC27A065170}" type="slidenum">
              <a:rPr lang="zh-CN" altLang="en-US"/>
              <a:pPr>
                <a:defRPr/>
              </a:pPr>
              <a:t>‹#›</a:t>
            </a:fld>
            <a:endParaRPr lang="en-US" altLang="zh-CN"/>
          </a:p>
        </p:txBody>
      </p:sp>
      <p:sp>
        <p:nvSpPr>
          <p:cNvPr id="5" name="Rectangle 28"/>
          <p:cNvSpPr>
            <a:spLocks noGrp="1" noChangeArrowheads="1"/>
          </p:cNvSpPr>
          <p:nvPr>
            <p:ph type="dt" sz="half" idx="12"/>
          </p:nvPr>
        </p:nvSpPr>
        <p:spPr/>
        <p:txBody>
          <a:bodyPr/>
          <a:lstStyle>
            <a:lvl1pPr>
              <a:defRPr/>
            </a:lvl1pPr>
          </a:lstStyle>
          <a:p>
            <a:pPr>
              <a:defRPr/>
            </a:pPr>
            <a:endParaRPr lang="en-US" altLang="zh-CN"/>
          </a:p>
        </p:txBody>
      </p:sp>
    </p:spTree>
  </p:cSld>
  <p:clrMapOvr>
    <a:masterClrMapping/>
  </p:clrMapOvr>
  <p:transition>
    <p:blinds dir="vert"/>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sp>
        <p:nvSpPr>
          <p:cNvPr id="7" name="对角圆角矩形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页脚占位符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lstStyle>
          <a:p>
            <a:endParaRPr lang="zh-CN" altLang="en-US"/>
          </a:p>
        </p:txBody>
      </p:sp>
      <p:sp>
        <p:nvSpPr>
          <p:cNvPr id="14" name="日期占位符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lstStyle>
          <a:p>
            <a:fld id="{530820CF-B880-4189-942D-D702A7CBA730}" type="datetimeFigureOut">
              <a:rPr lang="zh-CN" altLang="en-US" smtClean="0"/>
              <a:t>2020/7/6</a:t>
            </a:fld>
            <a:endParaRPr lang="zh-CN" altLang="en-US"/>
          </a:p>
        </p:txBody>
      </p:sp>
      <p:sp>
        <p:nvSpPr>
          <p:cNvPr id="23" name="灯片编号占位符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lstStyle>
          <a:p>
            <a:fld id="{0C913308-F349-4B6D-A68A-DD1791B4A57B}" type="slidenum">
              <a:rPr lang="zh-CN" altLang="en-US" smtClean="0"/>
              <a:t>‹#›</a:t>
            </a:fld>
            <a:endParaRPr lang="zh-CN" altLang="en-US"/>
          </a:p>
        </p:txBody>
      </p:sp>
      <p:sp>
        <p:nvSpPr>
          <p:cNvPr id="22" name="标题占位符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646237"/>
            <a:ext cx="8229600" cy="4526280"/>
          </a:xfrm>
          <a:prstGeom prst="rect">
            <a:avLst/>
          </a:prstGeom>
        </p:spPr>
        <p:txBody>
          <a:bodyPr>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Tree>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timing/>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p:titleStyle>
    <p:bodyStyle>
      <a:lvl1pPr marL="292100" indent="-292100" algn="l" rtl="0" eaLnBrk="1" latinLnBrk="0" hangingPunct="1">
        <a:spcBef>
          <a:spcPct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Tx/>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Tx/>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Tx/>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jpeg" /><Relationship Id="rId4" Type="http://schemas.openxmlformats.org/officeDocument/2006/relationships/image" Target="../media/image6.png" /><Relationship Id="rId5" Type="http://schemas.openxmlformats.org/officeDocument/2006/relationships/image" Target="../media/image7.jpeg" /><Relationship Id="rId6" Type="http://schemas.openxmlformats.org/officeDocument/2006/relationships/image" Target="../media/image8.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9.jpeg" /><Relationship Id="rId4" Type="http://schemas.openxmlformats.org/officeDocument/2006/relationships/image" Target="../media/image10.jpeg" /><Relationship Id="rId5" Type="http://schemas.openxmlformats.org/officeDocument/2006/relationships/image" Target="../media/image1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4.xml" /><Relationship Id="rId3" Type="http://schemas.openxmlformats.org/officeDocument/2006/relationships/image" Target="../media/image12.gif" /><Relationship Id="rId4" Type="http://schemas.openxmlformats.org/officeDocument/2006/relationships/image" Target="../media/image1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14.jpeg" /><Relationship Id="rId4" Type="http://schemas.openxmlformats.org/officeDocument/2006/relationships/image" Target="../media/image15.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17.jpeg" /><Relationship Id="rId4" Type="http://schemas.openxmlformats.org/officeDocument/2006/relationships/image" Target="../media/image18.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image" Target="../media/image19.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20.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 Id="rId3" Type="http://schemas.openxmlformats.org/officeDocument/2006/relationships/image" Target="../media/image22.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jpeg" /><Relationship Id="rId3" Type="http://schemas.openxmlformats.org/officeDocument/2006/relationships/image" Target="../media/image24.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25.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image" Target="../media/image26.jpeg" /><Relationship Id="rId4" Type="http://schemas.openxmlformats.org/officeDocument/2006/relationships/image" Target="../media/image27.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9.jpeg" /><Relationship Id="rId3" Type="http://schemas.openxmlformats.org/officeDocument/2006/relationships/image" Target="../media/image30.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jpeg" /><Relationship Id="rId3" Type="http://schemas.openxmlformats.org/officeDocument/2006/relationships/image" Target="../media/image33.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4.jpeg" /><Relationship Id="rId3" Type="http://schemas.openxmlformats.org/officeDocument/2006/relationships/image" Target="../media/image33.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image" Target="../media/image35.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 Id="rId3" Type="http://schemas.openxmlformats.org/officeDocument/2006/relationships/image" Target="../media/image36.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 Id="rId3" Type="http://schemas.openxmlformats.org/officeDocument/2006/relationships/image" Target="../media/image37.jpeg" /><Relationship Id="rId4" Type="http://schemas.openxmlformats.org/officeDocument/2006/relationships/image" Target="../media/image38.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8.xml" /><Relationship Id="rId3" Type="http://schemas.openxmlformats.org/officeDocument/2006/relationships/image" Target="../media/image39.jpeg" /><Relationship Id="rId4" Type="http://schemas.openxmlformats.org/officeDocument/2006/relationships/image" Target="../media/image40.jpeg" /><Relationship Id="rId5" Type="http://schemas.openxmlformats.org/officeDocument/2006/relationships/image" Target="../media/image41.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2.jpeg" /><Relationship Id="rId3" Type="http://schemas.openxmlformats.org/officeDocument/2006/relationships/image" Target="../media/image43.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4.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5.jpeg" /><Relationship Id="rId3" Type="http://schemas.openxmlformats.org/officeDocument/2006/relationships/image" Target="../media/image46.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1.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2.xml" /><Relationship Id="rId3" Type="http://schemas.openxmlformats.org/officeDocument/2006/relationships/image" Target="../media/image47.jpeg" /><Relationship Id="rId4" Type="http://schemas.openxmlformats.org/officeDocument/2006/relationships/image" Target="../media/image40.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8.jpe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3.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9.jpe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4.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5.xml" /><Relationship Id="rId3" Type="http://schemas.openxmlformats.org/officeDocument/2006/relationships/image" Target="../media/image50.jpeg" /><Relationship Id="rId4" Type="http://schemas.openxmlformats.org/officeDocument/2006/relationships/image" Target="../media/image51.jpe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6.xml" /><Relationship Id="rId3" Type="http://schemas.openxmlformats.org/officeDocument/2006/relationships/image" Target="../media/image52.jpe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7.xml" /><Relationship Id="rId3" Type="http://schemas.openxmlformats.org/officeDocument/2006/relationships/image" Target="../media/image53.jpeg"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8.xml" /><Relationship Id="rId3" Type="http://schemas.openxmlformats.org/officeDocument/2006/relationships/image" Target="../media/image54.jpeg"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9.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0.xml" /><Relationship Id="rId3" Type="http://schemas.openxmlformats.org/officeDocument/2006/relationships/image" Target="../media/image54.jpeg"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1.xm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5.jpeg"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2.xml" /><Relationship Id="rId3" Type="http://schemas.openxmlformats.org/officeDocument/2006/relationships/image" Target="../media/image56.jpeg"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3.xml" /><Relationship Id="rId3" Type="http://schemas.openxmlformats.org/officeDocument/2006/relationships/image" Target="../media/image57.jpeg"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4.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5.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
          <p:cNvSpPr txBox="1"/>
          <p:nvPr/>
        </p:nvSpPr>
        <p:spPr>
          <a:xfrm>
            <a:off x="323528" y="1403350"/>
            <a:ext cx="8670106" cy="1569660"/>
          </a:xfrm>
          <a:prstGeom prst="rect">
            <a:avLst/>
          </a:prstGeom>
          <a:noFill/>
        </p:spPr>
        <p:txBody>
          <a:bodyPr wrap="square" rtlCol="0" anchor="t">
            <a:spAutoFit/>
          </a:bodyPr>
          <a:lstStyle/>
          <a:p>
            <a:pPr algn="ctr" defTabSz="684213"/>
            <a:r>
              <a:rPr lang="zh-CN" altLang="en-US" sz="4800" b="1" smtClean="0">
                <a:solidFill>
                  <a:srgbClr val="000000"/>
                </a:solidFill>
                <a:latin typeface="微软雅黑" pitchFamily="34" charset="-122"/>
                <a:ea typeface="微软雅黑" pitchFamily="34" charset="-122"/>
              </a:rPr>
              <a:t>第</a:t>
            </a:r>
            <a:r>
              <a:rPr lang="en-US" altLang="zh-CN" sz="4800" b="1" smtClean="0">
                <a:solidFill>
                  <a:srgbClr val="000000"/>
                </a:solidFill>
                <a:latin typeface="微软雅黑" pitchFamily="34" charset="-122"/>
                <a:ea typeface="微软雅黑" pitchFamily="34" charset="-122"/>
              </a:rPr>
              <a:t>15</a:t>
            </a:r>
            <a:r>
              <a:rPr lang="zh-CN" altLang="en-US" sz="4800" b="1" smtClean="0">
                <a:solidFill>
                  <a:srgbClr val="000000"/>
                </a:solidFill>
                <a:latin typeface="微软雅黑" pitchFamily="34" charset="-122"/>
                <a:ea typeface="微软雅黑" pitchFamily="34" charset="-122"/>
              </a:rPr>
              <a:t>课 十月革命的胜利与苏联的社会主义实践</a:t>
            </a:r>
            <a:endParaRPr lang="en-US" altLang="zh-CN" sz="4800" b="1">
              <a:solidFill>
                <a:srgbClr val="000000"/>
              </a:solidFill>
              <a:latin typeface="微软雅黑" pitchFamily="34" charset="-122"/>
              <a:ea typeface="微软雅黑" pitchFamily="34" charset="-122"/>
            </a:endParaRPr>
          </a:p>
        </p:txBody>
      </p:sp>
      <p:sp>
        <p:nvSpPr>
          <p:cNvPr id="2" name="副标题 1"/>
          <p:cNvSpPr>
            <a:spLocks noGrp="1"/>
          </p:cNvSpPr>
          <p:nvPr>
            <p:ph type="subTitle" idx="1"/>
          </p:nvPr>
        </p:nvSpPr>
        <p:spPr/>
        <p:txBody>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0" y="472018"/>
            <a:ext cx="9144000" cy="6555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a:solidFill>
                  <a:srgbClr val="FFFF00"/>
                </a:solidFill>
                <a:latin typeface="+mn-ea"/>
              </a:rPr>
              <a:t>1.</a:t>
            </a:r>
            <a:r>
              <a:rPr lang="zh-CN" altLang="en-US" sz="2800" b="1">
                <a:solidFill>
                  <a:srgbClr val="FFFF00"/>
                </a:solidFill>
                <a:latin typeface="+mn-ea"/>
              </a:rPr>
              <a:t>背景</a:t>
            </a:r>
          </a:p>
          <a:p>
            <a:pPr>
              <a:lnSpc>
                <a:spcPct val="150000"/>
              </a:lnSpc>
            </a:pPr>
            <a:r>
              <a:rPr lang="en-US" altLang="zh-CN" sz="2800" b="1">
                <a:solidFill>
                  <a:srgbClr val="FFFF00"/>
                </a:solidFill>
                <a:latin typeface="+mn-ea"/>
              </a:rPr>
              <a:t>(1)19</a:t>
            </a:r>
            <a:r>
              <a:rPr lang="zh-CN" altLang="en-US" sz="2800" b="1">
                <a:solidFill>
                  <a:srgbClr val="FFFF00"/>
                </a:solidFill>
                <a:latin typeface="+mn-ea"/>
              </a:rPr>
              <a:t>世纪末</a:t>
            </a:r>
            <a:r>
              <a:rPr lang="en-US" altLang="zh-CN" sz="2800" b="1">
                <a:solidFill>
                  <a:srgbClr val="FFFF00"/>
                </a:solidFill>
                <a:latin typeface="+mn-ea"/>
              </a:rPr>
              <a:t>20</a:t>
            </a:r>
            <a:r>
              <a:rPr lang="zh-CN" altLang="en-US" sz="2800" b="1">
                <a:solidFill>
                  <a:srgbClr val="FFFF00"/>
                </a:solidFill>
                <a:latin typeface="+mn-ea"/>
              </a:rPr>
              <a:t>世纪初</a:t>
            </a:r>
            <a:r>
              <a:rPr lang="en-US" altLang="zh-CN" sz="2800" b="1">
                <a:solidFill>
                  <a:srgbClr val="FFFF00"/>
                </a:solidFill>
                <a:latin typeface="+mn-ea"/>
              </a:rPr>
              <a:t>,</a:t>
            </a:r>
            <a:r>
              <a:rPr lang="zh-CN" altLang="en-US" sz="2800" b="1">
                <a:solidFill>
                  <a:srgbClr val="FFFF00"/>
                </a:solidFill>
                <a:latin typeface="+mn-ea"/>
              </a:rPr>
              <a:t>俄</a:t>
            </a:r>
            <a:r>
              <a:rPr lang="zh-CN" altLang="en-US" sz="2800" b="1" smtClean="0">
                <a:solidFill>
                  <a:srgbClr val="FFFF00"/>
                </a:solidFill>
                <a:latin typeface="+mn-ea"/>
              </a:rPr>
              <a:t>国资本主义经济发展</a:t>
            </a:r>
            <a:endParaRPr lang="en-US" altLang="zh-CN" sz="2800" b="1" smtClean="0">
              <a:solidFill>
                <a:srgbClr val="FFFF00"/>
              </a:solidFill>
              <a:latin typeface="+mn-ea"/>
            </a:endParaRPr>
          </a:p>
          <a:p>
            <a:pPr>
              <a:lnSpc>
                <a:spcPct val="150000"/>
              </a:lnSpc>
            </a:pPr>
            <a:r>
              <a:rPr lang="en-US" altLang="zh-CN" sz="2800" b="1" smtClean="0">
                <a:solidFill>
                  <a:srgbClr val="FFFF00"/>
                </a:solidFill>
                <a:latin typeface="+mn-ea"/>
              </a:rPr>
              <a:t>(2)</a:t>
            </a:r>
            <a:r>
              <a:rPr lang="zh-CN" altLang="en-US" sz="2800" b="1" smtClean="0">
                <a:solidFill>
                  <a:srgbClr val="FFFF00"/>
                </a:solidFill>
                <a:latin typeface="+mn-ea"/>
              </a:rPr>
              <a:t>沙皇专制强化，</a:t>
            </a:r>
            <a:r>
              <a:rPr lang="en-US" altLang="zh-CN" sz="2800" b="1" smtClean="0">
                <a:solidFill>
                  <a:srgbClr val="FFFF00"/>
                </a:solidFill>
                <a:latin typeface="+mn-ea"/>
              </a:rPr>
              <a:t> </a:t>
            </a:r>
            <a:r>
              <a:rPr lang="zh-CN" altLang="en-US" sz="2800" b="1" smtClean="0">
                <a:solidFill>
                  <a:srgbClr val="FFFF00"/>
                </a:solidFill>
                <a:latin typeface="+mn-ea"/>
              </a:rPr>
              <a:t>社</a:t>
            </a:r>
            <a:r>
              <a:rPr lang="zh-CN" altLang="en-US" sz="2800" b="1">
                <a:solidFill>
                  <a:srgbClr val="FFFF00"/>
                </a:solidFill>
                <a:latin typeface="+mn-ea"/>
              </a:rPr>
              <a:t>会矛盾日益尖锐。</a:t>
            </a:r>
          </a:p>
          <a:p>
            <a:pPr>
              <a:lnSpc>
                <a:spcPct val="150000"/>
              </a:lnSpc>
            </a:pPr>
            <a:r>
              <a:rPr lang="en-US" altLang="zh-CN" sz="2800" b="1" smtClean="0">
                <a:solidFill>
                  <a:srgbClr val="FFFF00"/>
                </a:solidFill>
                <a:latin typeface="+mn-ea"/>
              </a:rPr>
              <a:t>(3)</a:t>
            </a:r>
            <a:r>
              <a:rPr lang="zh-CN" altLang="en-US" sz="2800" b="1" smtClean="0">
                <a:solidFill>
                  <a:srgbClr val="FFFF00"/>
                </a:solidFill>
                <a:latin typeface="+mn-ea"/>
              </a:rPr>
              <a:t>俄</a:t>
            </a:r>
            <a:r>
              <a:rPr lang="zh-CN" altLang="en-US" sz="2800" b="1">
                <a:solidFill>
                  <a:srgbClr val="FFFF00"/>
                </a:solidFill>
                <a:latin typeface="+mn-ea"/>
              </a:rPr>
              <a:t>国社会民主工</a:t>
            </a:r>
            <a:r>
              <a:rPr lang="zh-CN" altLang="en-US" sz="2800" b="1" smtClean="0">
                <a:solidFill>
                  <a:srgbClr val="FFFF00"/>
                </a:solidFill>
                <a:latin typeface="+mn-ea"/>
              </a:rPr>
              <a:t>党成</a:t>
            </a:r>
            <a:r>
              <a:rPr lang="zh-CN" altLang="en-US" sz="2800" b="1">
                <a:solidFill>
                  <a:srgbClr val="FFFF00"/>
                </a:solidFill>
                <a:latin typeface="+mn-ea"/>
              </a:rPr>
              <a:t>立</a:t>
            </a:r>
            <a:r>
              <a:rPr lang="en-US" altLang="zh-CN" sz="2800" b="1">
                <a:solidFill>
                  <a:srgbClr val="FFFF00"/>
                </a:solidFill>
                <a:latin typeface="+mn-ea"/>
              </a:rPr>
              <a:t>,</a:t>
            </a:r>
            <a:r>
              <a:rPr lang="zh-CN" altLang="en-US" sz="2800" b="1">
                <a:solidFill>
                  <a:srgbClr val="FFFF00"/>
                </a:solidFill>
                <a:latin typeface="+mn-ea"/>
              </a:rPr>
              <a:t>展</a:t>
            </a:r>
            <a:r>
              <a:rPr lang="zh-CN" altLang="en-US" sz="2800" b="1" smtClean="0">
                <a:solidFill>
                  <a:srgbClr val="FFFF00"/>
                </a:solidFill>
                <a:latin typeface="+mn-ea"/>
              </a:rPr>
              <a:t>开有</a:t>
            </a:r>
            <a:r>
              <a:rPr lang="zh-CN" altLang="en-US" sz="2800" b="1">
                <a:solidFill>
                  <a:srgbClr val="FFFF00"/>
                </a:solidFill>
                <a:latin typeface="+mn-ea"/>
              </a:rPr>
              <a:t>组</a:t>
            </a:r>
            <a:r>
              <a:rPr lang="zh-CN" altLang="en-US" sz="2800" b="1" smtClean="0">
                <a:solidFill>
                  <a:srgbClr val="FFFF00"/>
                </a:solidFill>
                <a:latin typeface="+mn-ea"/>
              </a:rPr>
              <a:t>织工</a:t>
            </a:r>
            <a:r>
              <a:rPr lang="zh-CN" altLang="en-US" sz="2800" b="1">
                <a:solidFill>
                  <a:srgbClr val="FFFF00"/>
                </a:solidFill>
                <a:latin typeface="+mn-ea"/>
              </a:rPr>
              <a:t>人运动。</a:t>
            </a:r>
          </a:p>
          <a:p>
            <a:pPr>
              <a:lnSpc>
                <a:spcPct val="150000"/>
              </a:lnSpc>
            </a:pPr>
            <a:r>
              <a:rPr lang="en-US" altLang="zh-CN" sz="2800" b="1">
                <a:solidFill>
                  <a:srgbClr val="FFFF00"/>
                </a:solidFill>
                <a:latin typeface="+mn-ea"/>
              </a:rPr>
              <a:t>2.</a:t>
            </a:r>
            <a:r>
              <a:rPr lang="zh-CN" altLang="en-US" sz="2800" b="1">
                <a:solidFill>
                  <a:srgbClr val="FFFF00"/>
                </a:solidFill>
                <a:latin typeface="+mn-ea"/>
              </a:rPr>
              <a:t>过程</a:t>
            </a:r>
          </a:p>
          <a:p>
            <a:pPr>
              <a:lnSpc>
                <a:spcPct val="150000"/>
              </a:lnSpc>
            </a:pPr>
            <a:r>
              <a:rPr lang="en-US" altLang="zh-CN" sz="2800" b="1">
                <a:solidFill>
                  <a:srgbClr val="FFFF00"/>
                </a:solidFill>
                <a:latin typeface="+mn-ea"/>
              </a:rPr>
              <a:t>(1)1900</a:t>
            </a:r>
            <a:r>
              <a:rPr lang="zh-CN" altLang="en-US" sz="2800" b="1">
                <a:solidFill>
                  <a:srgbClr val="FFFF00"/>
                </a:solidFill>
                <a:latin typeface="+mn-ea"/>
              </a:rPr>
              <a:t>年</a:t>
            </a:r>
            <a:r>
              <a:rPr lang="en-US" altLang="zh-CN" sz="2800" b="1">
                <a:solidFill>
                  <a:srgbClr val="FFFF00"/>
                </a:solidFill>
                <a:latin typeface="+mn-ea"/>
              </a:rPr>
              <a:t>,</a:t>
            </a:r>
            <a:r>
              <a:rPr lang="zh-CN" altLang="en-US" sz="2800" b="1">
                <a:solidFill>
                  <a:srgbClr val="FFFF00"/>
                </a:solidFill>
                <a:latin typeface="+mn-ea"/>
              </a:rPr>
              <a:t>列宁创办</a:t>
            </a:r>
            <a:r>
              <a:rPr lang="en-US" altLang="zh-CN" sz="2800" b="1">
                <a:solidFill>
                  <a:srgbClr val="FFFF00"/>
                </a:solidFill>
                <a:latin typeface="+mn-ea"/>
              </a:rPr>
              <a:t>《</a:t>
            </a:r>
            <a:r>
              <a:rPr lang="zh-CN" altLang="en-US" sz="2800" b="1">
                <a:solidFill>
                  <a:srgbClr val="FFFF00"/>
                </a:solidFill>
                <a:latin typeface="+mn-ea"/>
              </a:rPr>
              <a:t>火星报</a:t>
            </a:r>
            <a:r>
              <a:rPr lang="en-US" altLang="zh-CN" sz="2800" b="1">
                <a:solidFill>
                  <a:srgbClr val="FFFF00"/>
                </a:solidFill>
                <a:latin typeface="+mn-ea"/>
              </a:rPr>
              <a:t>》,</a:t>
            </a:r>
            <a:r>
              <a:rPr lang="zh-CN" altLang="en-US" sz="2800" b="1">
                <a:solidFill>
                  <a:srgbClr val="FFFF00"/>
                </a:solidFill>
                <a:latin typeface="+mn-ea"/>
              </a:rPr>
              <a:t>宣传马克思主义</a:t>
            </a:r>
            <a:r>
              <a:rPr lang="en-US" altLang="zh-CN" sz="2800" b="1">
                <a:solidFill>
                  <a:srgbClr val="FFFF00"/>
                </a:solidFill>
                <a:latin typeface="+mn-ea"/>
              </a:rPr>
              <a:t>,</a:t>
            </a:r>
            <a:r>
              <a:rPr lang="zh-CN" altLang="en-US" sz="2800" b="1">
                <a:solidFill>
                  <a:srgbClr val="FFFF00"/>
                </a:solidFill>
                <a:latin typeface="+mn-ea"/>
              </a:rPr>
              <a:t>为建立新型无产阶级政党作了思想和组织上的准备。</a:t>
            </a:r>
          </a:p>
          <a:p>
            <a:pPr>
              <a:lnSpc>
                <a:spcPct val="150000"/>
              </a:lnSpc>
            </a:pPr>
            <a:r>
              <a:rPr lang="en-US" altLang="zh-CN" sz="2800" b="1">
                <a:solidFill>
                  <a:srgbClr val="FFFF00"/>
                </a:solidFill>
                <a:latin typeface="+mn-ea"/>
              </a:rPr>
              <a:t>(2)1903</a:t>
            </a:r>
            <a:r>
              <a:rPr lang="zh-CN" altLang="en-US" sz="2800" b="1">
                <a:solidFill>
                  <a:srgbClr val="FFFF00"/>
                </a:solidFill>
                <a:latin typeface="+mn-ea"/>
              </a:rPr>
              <a:t>年</a:t>
            </a:r>
            <a:r>
              <a:rPr lang="en-US" altLang="zh-CN" sz="2800" b="1">
                <a:solidFill>
                  <a:srgbClr val="FFFF00"/>
                </a:solidFill>
                <a:latin typeface="+mn-ea"/>
              </a:rPr>
              <a:t>,</a:t>
            </a:r>
            <a:r>
              <a:rPr lang="zh-CN" altLang="en-US" sz="2800" b="1">
                <a:solidFill>
                  <a:srgbClr val="FFFF00"/>
                </a:solidFill>
                <a:latin typeface="+mn-ea"/>
              </a:rPr>
              <a:t>俄国社会民主工党举行第二次代表大会</a:t>
            </a:r>
            <a:r>
              <a:rPr lang="en-US" altLang="zh-CN" sz="2800" b="1">
                <a:solidFill>
                  <a:srgbClr val="FFFF00"/>
                </a:solidFill>
                <a:latin typeface="+mn-ea"/>
              </a:rPr>
              <a:t>,</a:t>
            </a:r>
            <a:r>
              <a:rPr lang="zh-CN" altLang="en-US" sz="2800" b="1">
                <a:solidFill>
                  <a:srgbClr val="FFFF00"/>
                </a:solidFill>
                <a:latin typeface="+mn-ea"/>
              </a:rPr>
              <a:t>标志着布尔什维克党的建立。党的指导思想是“布尔什维主义”</a:t>
            </a:r>
            <a:r>
              <a:rPr lang="en-US" altLang="zh-CN" sz="2800" b="1">
                <a:solidFill>
                  <a:srgbClr val="FFFF00"/>
                </a:solidFill>
                <a:latin typeface="+mn-ea"/>
              </a:rPr>
              <a:t>,</a:t>
            </a:r>
            <a:r>
              <a:rPr lang="zh-CN" altLang="en-US" sz="2800" b="1">
                <a:solidFill>
                  <a:srgbClr val="FFFF00"/>
                </a:solidFill>
                <a:latin typeface="+mn-ea"/>
              </a:rPr>
              <a:t>也就是列宁主义。</a:t>
            </a:r>
            <a:endParaRPr lang="en-US" altLang="zh-CN" sz="2800" b="1">
              <a:solidFill>
                <a:srgbClr val="FFFF00"/>
              </a:solidFill>
              <a:latin typeface="+mn-ea"/>
            </a:endParaRPr>
          </a:p>
        </p:txBody>
      </p:sp>
      <p:sp>
        <p:nvSpPr>
          <p:cNvPr id="3" name="文本框 8"/>
          <p:cNvSpPr txBox="1">
            <a:spLocks noChangeArrowheads="1"/>
          </p:cNvSpPr>
          <p:nvPr/>
        </p:nvSpPr>
        <p:spPr bwMode="auto">
          <a:xfrm>
            <a:off x="0" y="44624"/>
            <a:ext cx="7022910" cy="584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7" rIns="91434" bIns="4571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b="1" smtClean="0">
                <a:solidFill>
                  <a:srgbClr val="FFFF00"/>
                </a:solidFill>
                <a:effectLst>
                  <a:outerShdw blurRad="38100" dist="38100" dir="2700000" algn="tl">
                    <a:srgbClr val="000000">
                      <a:alpha val="43137"/>
                    </a:srgbClr>
                  </a:outerShdw>
                </a:effectLst>
                <a:latin typeface="+mn-ea"/>
                <a:ea typeface="+mn-ea"/>
              </a:rPr>
              <a:t>一、列</a:t>
            </a:r>
            <a:r>
              <a:rPr lang="zh-CN" altLang="en-US" sz="3200" b="1">
                <a:solidFill>
                  <a:srgbClr val="FFFF00"/>
                </a:solidFill>
                <a:effectLst>
                  <a:outerShdw blurRad="38100" dist="38100" dir="2700000" algn="tl">
                    <a:srgbClr val="000000">
                      <a:alpha val="43137"/>
                    </a:srgbClr>
                  </a:outerShdw>
                </a:effectLst>
                <a:latin typeface="+mn-ea"/>
                <a:ea typeface="+mn-ea"/>
              </a:rPr>
              <a:t>宁主义的形成</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3032125" y="4295775"/>
            <a:ext cx="236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a:solidFill>
                  <a:srgbClr val="000000"/>
                </a:solidFill>
              </a:rPr>
              <a:t> </a:t>
            </a:r>
            <a:endParaRPr lang="zh-CN" altLang="en-US">
              <a:solidFill>
                <a:srgbClr val="000000"/>
              </a:solidFill>
            </a:endParaRPr>
          </a:p>
        </p:txBody>
      </p:sp>
      <p:sp>
        <p:nvSpPr>
          <p:cNvPr id="3" name="矩形 2"/>
          <p:cNvSpPr>
            <a:spLocks noChangeArrowheads="1"/>
          </p:cNvSpPr>
          <p:nvPr/>
        </p:nvSpPr>
        <p:spPr bwMode="auto">
          <a:xfrm>
            <a:off x="1377950" y="4295775"/>
            <a:ext cx="2336800" cy="369888"/>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rgbClr val="FFFFFF"/>
                </a:solidFill>
                <a:latin typeface="黑体" pitchFamily="49" charset="-122"/>
                <a:ea typeface="黑体" pitchFamily="49" charset="-122"/>
              </a:rPr>
              <a:t>列宁（</a:t>
            </a:r>
            <a:r>
              <a:rPr lang="en-US" altLang="zh-CN" b="1">
                <a:solidFill>
                  <a:srgbClr val="FFFFFF"/>
                </a:solidFill>
                <a:latin typeface="黑体" pitchFamily="49" charset="-122"/>
                <a:ea typeface="黑体" pitchFamily="49" charset="-122"/>
              </a:rPr>
              <a:t>1870—1924</a:t>
            </a:r>
            <a:r>
              <a:rPr lang="zh-CN" altLang="en-US" b="1">
                <a:solidFill>
                  <a:srgbClr val="FFFFFF"/>
                </a:solidFill>
                <a:latin typeface="黑体" pitchFamily="49" charset="-122"/>
                <a:ea typeface="黑体" pitchFamily="49" charset="-122"/>
              </a:rPr>
              <a:t>）</a:t>
            </a:r>
          </a:p>
        </p:txBody>
      </p:sp>
      <p:sp>
        <p:nvSpPr>
          <p:cNvPr id="4" name="矩形 3"/>
          <p:cNvSpPr>
            <a:spLocks noChangeArrowheads="1"/>
          </p:cNvSpPr>
          <p:nvPr/>
        </p:nvSpPr>
        <p:spPr bwMode="auto">
          <a:xfrm>
            <a:off x="5113338" y="4295775"/>
            <a:ext cx="2495550" cy="369888"/>
          </a:xfrm>
          <a:prstGeom prst="rect">
            <a:avLst/>
          </a:prstGeom>
          <a:solidFill>
            <a:srgbClr val="793738"/>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rgbClr val="FFFFFF"/>
                </a:solidFill>
                <a:latin typeface="黑体" pitchFamily="49" charset="-122"/>
                <a:ea typeface="黑体" pitchFamily="49" charset="-122"/>
              </a:rPr>
              <a:t>列宁选集（俄文原版）</a:t>
            </a:r>
          </a:p>
        </p:txBody>
      </p:sp>
      <p:pic>
        <p:nvPicPr>
          <p:cNvPr id="5" name="Picture 8"/>
          <p:cNvPicPr>
            <a:picLocks noChangeAspect="1" noChangeArrowheads="1"/>
          </p:cNvPicPr>
          <p:nvPr/>
        </p:nvPicPr>
        <p:blipFill>
          <a:blip r:embed="rId2"/>
          <a:stretch>
            <a:fillRect/>
          </a:stretch>
        </p:blipFill>
        <p:spPr bwMode="auto">
          <a:xfrm>
            <a:off x="1431925" y="1414463"/>
            <a:ext cx="2228850" cy="2638425"/>
          </a:xfrm>
          <a:prstGeom prst="rect">
            <a:avLst/>
          </a:prstGeom>
        </p:spPr>
        <p:style>
          <a:lnRef idx="2">
            <a:schemeClr val="dk1"/>
          </a:lnRef>
          <a:fillRef idx="1">
            <a:schemeClr val="lt1"/>
          </a:fillRef>
          <a:effectRef idx="0">
            <a:schemeClr val="dk1"/>
          </a:effectRef>
          <a:fontRef idx="minor">
            <a:schemeClr val="dk1"/>
          </a:fontRef>
        </p:style>
      </p:pic>
      <p:pic>
        <p:nvPicPr>
          <p:cNvPr id="6" name="Picture 9"/>
          <p:cNvPicPr>
            <a:picLocks noChangeAspect="1" noChangeArrowheads="1"/>
          </p:cNvPicPr>
          <p:nvPr/>
        </p:nvPicPr>
        <p:blipFill>
          <a:blip r:embed="rId3"/>
          <a:stretch>
            <a:fillRect/>
          </a:stretch>
        </p:blipFill>
        <p:spPr bwMode="auto">
          <a:xfrm>
            <a:off x="4262438" y="1414463"/>
            <a:ext cx="4197350" cy="2638425"/>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323528" y="404664"/>
            <a:ext cx="8640960" cy="516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a:solidFill>
                  <a:srgbClr val="FFFF00"/>
                </a:solidFill>
                <a:latin typeface="+mn-ea"/>
              </a:rPr>
              <a:t>3.</a:t>
            </a:r>
            <a:r>
              <a:rPr lang="zh-CN" altLang="en-US" sz="2800" b="1">
                <a:solidFill>
                  <a:srgbClr val="FFFF00"/>
                </a:solidFill>
                <a:latin typeface="+mn-ea"/>
              </a:rPr>
              <a:t>内容</a:t>
            </a:r>
          </a:p>
          <a:p>
            <a:pPr>
              <a:lnSpc>
                <a:spcPct val="150000"/>
              </a:lnSpc>
            </a:pPr>
            <a:r>
              <a:rPr lang="en-US" altLang="zh-CN" sz="2800" b="1">
                <a:solidFill>
                  <a:srgbClr val="FFFF00"/>
                </a:solidFill>
                <a:latin typeface="+mn-ea"/>
              </a:rPr>
              <a:t>(1)</a:t>
            </a:r>
            <a:r>
              <a:rPr lang="zh-CN" altLang="en-US" sz="2800" b="1">
                <a:solidFill>
                  <a:srgbClr val="FFFF00"/>
                </a:solidFill>
                <a:latin typeface="+mn-ea"/>
              </a:rPr>
              <a:t>帝国主义是资本主义发展的最高阶段。</a:t>
            </a:r>
          </a:p>
          <a:p>
            <a:pPr>
              <a:lnSpc>
                <a:spcPct val="150000"/>
              </a:lnSpc>
            </a:pPr>
            <a:r>
              <a:rPr lang="en-US" altLang="zh-CN" sz="2800" b="1">
                <a:solidFill>
                  <a:srgbClr val="FFFF00"/>
                </a:solidFill>
                <a:latin typeface="+mn-ea"/>
              </a:rPr>
              <a:t>(2)</a:t>
            </a:r>
            <a:r>
              <a:rPr lang="zh-CN" altLang="en-US" sz="2800" b="1">
                <a:solidFill>
                  <a:srgbClr val="FFFF00"/>
                </a:solidFill>
                <a:latin typeface="+mn-ea"/>
              </a:rPr>
              <a:t>由于资本主义发展的不平衡规律</a:t>
            </a:r>
            <a:r>
              <a:rPr lang="en-US" altLang="zh-CN" sz="2800" b="1">
                <a:solidFill>
                  <a:srgbClr val="FFFF00"/>
                </a:solidFill>
                <a:latin typeface="+mn-ea"/>
              </a:rPr>
              <a:t>,</a:t>
            </a:r>
            <a:r>
              <a:rPr lang="zh-CN" altLang="en-US" sz="2800" b="1">
                <a:solidFill>
                  <a:srgbClr val="FFFF00"/>
                </a:solidFill>
                <a:latin typeface="+mn-ea"/>
              </a:rPr>
              <a:t>俄国是“帝国主义链条中最薄弱的一环”。</a:t>
            </a:r>
          </a:p>
          <a:p>
            <a:pPr>
              <a:lnSpc>
                <a:spcPct val="150000"/>
              </a:lnSpc>
            </a:pPr>
            <a:r>
              <a:rPr lang="en-US" altLang="zh-CN" sz="2800" b="1">
                <a:solidFill>
                  <a:srgbClr val="FFFF00"/>
                </a:solidFill>
                <a:latin typeface="+mn-ea"/>
              </a:rPr>
              <a:t>(3)“</a:t>
            </a:r>
            <a:r>
              <a:rPr lang="zh-CN" altLang="en-US" sz="2800" b="1">
                <a:solidFill>
                  <a:srgbClr val="FFFF00"/>
                </a:solidFill>
                <a:latin typeface="+mn-ea"/>
              </a:rPr>
              <a:t>社会主义可能首先在少数甚至单独一个资本主义国家内获得胜利”。</a:t>
            </a:r>
          </a:p>
          <a:p>
            <a:pPr>
              <a:lnSpc>
                <a:spcPct val="150000"/>
              </a:lnSpc>
            </a:pPr>
            <a:r>
              <a:rPr lang="en-US" altLang="zh-CN" sz="2800" b="1">
                <a:solidFill>
                  <a:srgbClr val="FFFF00"/>
                </a:solidFill>
                <a:latin typeface="+mn-ea"/>
              </a:rPr>
              <a:t>(4)</a:t>
            </a:r>
            <a:r>
              <a:rPr lang="zh-CN" altLang="en-US" sz="2800" b="1">
                <a:solidFill>
                  <a:srgbClr val="FFFF00"/>
                </a:solidFill>
                <a:latin typeface="+mn-ea"/>
              </a:rPr>
              <a:t>工人阶级要以暴力推翻资产阶级政权</a:t>
            </a:r>
            <a:r>
              <a:rPr lang="en-US" altLang="zh-CN" sz="2800" b="1">
                <a:solidFill>
                  <a:srgbClr val="FFFF00"/>
                </a:solidFill>
                <a:latin typeface="+mn-ea"/>
              </a:rPr>
              <a:t>,</a:t>
            </a:r>
            <a:r>
              <a:rPr lang="zh-CN" altLang="en-US" sz="2800" b="1">
                <a:solidFill>
                  <a:srgbClr val="FFFF00"/>
                </a:solidFill>
                <a:latin typeface="+mn-ea"/>
              </a:rPr>
              <a:t>建立无产阶级专政。</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755576" y="548680"/>
            <a:ext cx="7658100" cy="516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2800">
                <a:solidFill>
                  <a:srgbClr val="FFFF00"/>
                </a:solidFill>
                <a:latin typeface="+mn-ea"/>
              </a:rPr>
              <a:t>4.</a:t>
            </a:r>
            <a:r>
              <a:rPr lang="zh-CN" altLang="en-US" sz="2800">
                <a:solidFill>
                  <a:srgbClr val="FFFF00"/>
                </a:solidFill>
                <a:latin typeface="+mn-ea"/>
              </a:rPr>
              <a:t>评价</a:t>
            </a:r>
          </a:p>
          <a:p>
            <a:pPr>
              <a:lnSpc>
                <a:spcPct val="150000"/>
              </a:lnSpc>
            </a:pPr>
            <a:r>
              <a:rPr lang="en-US" altLang="zh-CN" sz="2800">
                <a:solidFill>
                  <a:srgbClr val="FFFF00"/>
                </a:solidFill>
                <a:latin typeface="+mn-ea"/>
              </a:rPr>
              <a:t>(1)</a:t>
            </a:r>
            <a:r>
              <a:rPr lang="zh-CN" altLang="en-US" sz="2800">
                <a:solidFill>
                  <a:srgbClr val="FFFF00"/>
                </a:solidFill>
                <a:latin typeface="+mn-ea"/>
              </a:rPr>
              <a:t>列宁深刻洞悉帝国主义时代资本主义发展的新特征</a:t>
            </a:r>
            <a:r>
              <a:rPr lang="en-US" altLang="zh-CN" sz="2800">
                <a:solidFill>
                  <a:srgbClr val="FFFF00"/>
                </a:solidFill>
                <a:latin typeface="+mn-ea"/>
              </a:rPr>
              <a:t>,</a:t>
            </a:r>
            <a:r>
              <a:rPr lang="zh-CN" altLang="en-US" sz="2800">
                <a:solidFill>
                  <a:srgbClr val="FFFF00"/>
                </a:solidFill>
                <a:latin typeface="+mn-ea"/>
              </a:rPr>
              <a:t>把马克思主义基本原理与俄国革命具体实际结合起来</a:t>
            </a:r>
            <a:r>
              <a:rPr lang="en-US" altLang="zh-CN" sz="2800">
                <a:solidFill>
                  <a:srgbClr val="FFFF00"/>
                </a:solidFill>
                <a:latin typeface="+mn-ea"/>
              </a:rPr>
              <a:t>,</a:t>
            </a:r>
            <a:r>
              <a:rPr lang="zh-CN" altLang="en-US" sz="2800">
                <a:solidFill>
                  <a:srgbClr val="FFFF00"/>
                </a:solidFill>
                <a:latin typeface="+mn-ea"/>
              </a:rPr>
              <a:t>形成了列宁主义。</a:t>
            </a:r>
          </a:p>
          <a:p>
            <a:pPr>
              <a:lnSpc>
                <a:spcPct val="150000"/>
              </a:lnSpc>
            </a:pPr>
            <a:r>
              <a:rPr lang="en-US" altLang="zh-CN" sz="2800">
                <a:solidFill>
                  <a:srgbClr val="FFFF00"/>
                </a:solidFill>
                <a:latin typeface="+mn-ea"/>
              </a:rPr>
              <a:t>(2)</a:t>
            </a:r>
            <a:r>
              <a:rPr lang="zh-CN" altLang="en-US" sz="2800">
                <a:solidFill>
                  <a:srgbClr val="FFFF00"/>
                </a:solidFill>
                <a:latin typeface="+mn-ea"/>
              </a:rPr>
              <a:t>创造性地提出社会主义可能在一国或数国首先取得胜利等一系列社会主义革命和社会主义建设理论</a:t>
            </a:r>
            <a:r>
              <a:rPr lang="en-US" altLang="zh-CN" sz="2800">
                <a:solidFill>
                  <a:srgbClr val="FFFF00"/>
                </a:solidFill>
                <a:latin typeface="+mn-ea"/>
              </a:rPr>
              <a:t>,</a:t>
            </a:r>
            <a:r>
              <a:rPr lang="zh-CN" altLang="en-US" sz="2800">
                <a:solidFill>
                  <a:srgbClr val="FFFF00"/>
                </a:solidFill>
                <a:latin typeface="+mn-ea"/>
              </a:rPr>
              <a:t>为帝国主义时代的无产阶级革命提供了强大思想武器。</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266" name="Picture 3" descr="苏联国旗"/>
          <p:cNvPicPr>
            <a:picLocks noChangeAspect="1" noChangeArrowheads="1"/>
          </p:cNvPicPr>
          <p:nvPr/>
        </p:nvPicPr>
        <p:blipFill>
          <a:blip r:embed="rId2"/>
          <a:stretch>
            <a:fillRect/>
          </a:stretch>
        </p:blipFill>
        <p:spPr bwMode="auto">
          <a:xfrm>
            <a:off x="0" y="0"/>
            <a:ext cx="9144000" cy="6858000"/>
          </a:xfrm>
          <a:prstGeom prst="rect">
            <a:avLst/>
          </a:prstGeom>
          <a:noFill/>
          <a:ln w="9525">
            <a:noFill/>
            <a:miter lim="800000"/>
          </a:ln>
        </p:spPr>
      </p:pic>
      <p:pic>
        <p:nvPicPr>
          <p:cNvPr id="11269" name="Picture 3" descr="204817_0"/>
          <p:cNvPicPr>
            <a:picLocks noChangeAspect="1" noChangeArrowheads="1"/>
          </p:cNvPicPr>
          <p:nvPr/>
        </p:nvPicPr>
        <p:blipFill>
          <a:blip r:embed="rId3"/>
          <a:stretch>
            <a:fillRect/>
          </a:stretch>
        </p:blipFill>
        <p:spPr bwMode="auto">
          <a:xfrm>
            <a:off x="3563888" y="1700808"/>
            <a:ext cx="2448272" cy="2330046"/>
          </a:xfrm>
          <a:prstGeom prst="rect">
            <a:avLst/>
          </a:prstGeom>
          <a:noFill/>
          <a:ln w="9525">
            <a:noFill/>
            <a:miter lim="800000"/>
          </a:ln>
        </p:spPr>
      </p:pic>
      <p:pic>
        <p:nvPicPr>
          <p:cNvPr id="11270" name="Picture 2" descr="1"/>
          <p:cNvPicPr>
            <a:picLocks noChangeAspect="1" noChangeArrowheads="1"/>
          </p:cNvPicPr>
          <p:nvPr/>
        </p:nvPicPr>
        <p:blipFill>
          <a:blip r:embed="rId4"/>
          <a:stretch>
            <a:fillRect/>
          </a:stretch>
        </p:blipFill>
        <p:spPr bwMode="auto">
          <a:xfrm>
            <a:off x="4499992" y="4437111"/>
            <a:ext cx="3744416" cy="1733115"/>
          </a:xfrm>
          <a:prstGeom prst="rect">
            <a:avLst/>
          </a:prstGeom>
          <a:noFill/>
          <a:ln w="9525">
            <a:noFill/>
            <a:miter lim="800000"/>
          </a:ln>
        </p:spPr>
      </p:pic>
      <p:pic>
        <p:nvPicPr>
          <p:cNvPr id="11271" name="Picture 2" descr="jingli2"/>
          <p:cNvPicPr>
            <a:picLocks noChangeAspect="1" noChangeArrowheads="1"/>
          </p:cNvPicPr>
          <p:nvPr/>
        </p:nvPicPr>
        <p:blipFill>
          <a:blip r:embed="rId5"/>
          <a:stretch>
            <a:fillRect/>
          </a:stretch>
        </p:blipFill>
        <p:spPr bwMode="auto">
          <a:xfrm>
            <a:off x="1043608" y="4221087"/>
            <a:ext cx="2736304" cy="2287483"/>
          </a:xfrm>
          <a:prstGeom prst="rect">
            <a:avLst/>
          </a:prstGeom>
          <a:noFill/>
          <a:ln w="9525">
            <a:noFill/>
            <a:miter lim="800000"/>
          </a:ln>
        </p:spPr>
      </p:pic>
      <p:pic>
        <p:nvPicPr>
          <p:cNvPr id="11272" name="Picture 3" descr="time"/>
          <p:cNvPicPr>
            <a:picLocks noChangeAspect="1" noChangeArrowheads="1"/>
          </p:cNvPicPr>
          <p:nvPr/>
        </p:nvPicPr>
        <p:blipFill>
          <a:blip r:embed="rId6"/>
          <a:stretch>
            <a:fillRect/>
          </a:stretch>
        </p:blipFill>
        <p:spPr bwMode="auto">
          <a:xfrm>
            <a:off x="6372200" y="1412776"/>
            <a:ext cx="2448272" cy="2791786"/>
          </a:xfrm>
          <a:prstGeom prst="rect">
            <a:avLst/>
          </a:prstGeom>
          <a:noFill/>
          <a:ln w="9525">
            <a:noFill/>
            <a:miter lim="800000"/>
          </a:ln>
        </p:spPr>
      </p:pic>
      <p:sp>
        <p:nvSpPr>
          <p:cNvPr id="18436" name="Rectangle 4"/>
          <p:cNvSpPr>
            <a:spLocks noChangeArrowheads="1"/>
          </p:cNvSpPr>
          <p:nvPr/>
        </p:nvSpPr>
        <p:spPr bwMode="auto">
          <a:xfrm>
            <a:off x="-36513" y="0"/>
            <a:ext cx="9290051" cy="646331"/>
          </a:xfrm>
          <a:prstGeom prst="rect">
            <a:avLst/>
          </a:prstGeom>
          <a:noFill/>
          <a:ln w="9525">
            <a:noFill/>
            <a:miter lim="800000"/>
          </a:ln>
        </p:spPr>
        <p:txBody>
          <a:bodyPr>
            <a:spAutoFit/>
          </a:bodyPr>
          <a:lstStyle/>
          <a:p>
            <a:pPr algn="ctr">
              <a:defRPr/>
            </a:pPr>
            <a:r>
              <a:rPr lang="zh-CN" altLang="en-US" sz="3600" smtClean="0">
                <a:solidFill>
                  <a:srgbClr val="FFFF00"/>
                </a:solidFill>
                <a:effectLst>
                  <a:outerShdw blurRad="38100" dist="38100" dir="2700000" algn="tl">
                    <a:srgbClr val="C0C0C0"/>
                  </a:outerShdw>
                </a:effectLst>
                <a:latin typeface="黑体" pitchFamily="49" charset="-122"/>
                <a:ea typeface="黑体" pitchFamily="49" charset="-122"/>
              </a:rPr>
              <a:t>二、俄</a:t>
            </a:r>
            <a:r>
              <a:rPr lang="zh-CN" altLang="en-US" sz="3600">
                <a:solidFill>
                  <a:srgbClr val="FFFF00"/>
                </a:solidFill>
                <a:effectLst>
                  <a:outerShdw blurRad="38100" dist="38100" dir="2700000" algn="tl">
                    <a:srgbClr val="C0C0C0"/>
                  </a:outerShdw>
                </a:effectLst>
                <a:latin typeface="黑体" pitchFamily="49" charset="-122"/>
                <a:ea typeface="黑体" pitchFamily="49" charset="-122"/>
              </a:rPr>
              <a:t>国十月社会主义革命</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Text Box 2"/>
          <p:cNvSpPr txBox="1">
            <a:spLocks noChangeArrowheads="1"/>
          </p:cNvSpPr>
          <p:nvPr/>
        </p:nvSpPr>
        <p:spPr bwMode="auto">
          <a:xfrm>
            <a:off x="755650" y="5661025"/>
            <a:ext cx="184150" cy="366713"/>
          </a:xfrm>
          <a:prstGeom prst="rect">
            <a:avLst/>
          </a:prstGeom>
          <a:noFill/>
          <a:ln w="9525">
            <a:noFill/>
            <a:miter lim="800000"/>
          </a:ln>
        </p:spPr>
        <p:txBody>
          <a:bodyPr wrap="none" lIns="91434" tIns="45717" rIns="91434" bIns="45717">
            <a:spAutoFit/>
          </a:bodyPr>
          <a:lstStyle/>
          <a:p>
            <a:endParaRPr kumimoji="0" lang="zh-CN" altLang="en-US" sz="1800" b="0">
              <a:latin typeface="Arial"/>
            </a:endParaRPr>
          </a:p>
        </p:txBody>
      </p:sp>
      <p:pic>
        <p:nvPicPr>
          <p:cNvPr id="12291" name="Picture 3" descr="1176033712_b[1]"/>
          <p:cNvPicPr>
            <a:picLocks noChangeAspect="1" noChangeArrowheads="1"/>
          </p:cNvPicPr>
          <p:nvPr/>
        </p:nvPicPr>
        <p:blipFill>
          <a:blip r:embed="rId3"/>
          <a:srcRect l="6445" t="5151" r="3839" b="3516"/>
          <a:stretch>
            <a:fillRect/>
          </a:stretch>
        </p:blipFill>
        <p:spPr bwMode="auto">
          <a:xfrm>
            <a:off x="55563" y="1295400"/>
            <a:ext cx="2084387" cy="4114800"/>
          </a:xfrm>
          <a:prstGeom prst="rect">
            <a:avLst/>
          </a:prstGeom>
          <a:noFill/>
          <a:ln w="9525">
            <a:noFill/>
            <a:miter lim="800000"/>
          </a:ln>
        </p:spPr>
      </p:pic>
      <p:pic>
        <p:nvPicPr>
          <p:cNvPr id="239620" name="Picture 4" descr="2-047[1]"/>
          <p:cNvPicPr>
            <a:picLocks noChangeAspect="1" noChangeArrowheads="1"/>
          </p:cNvPicPr>
          <p:nvPr/>
        </p:nvPicPr>
        <p:blipFill>
          <a:blip r:embed="rId4"/>
          <a:stretch>
            <a:fillRect/>
          </a:stretch>
        </p:blipFill>
        <p:spPr bwMode="auto">
          <a:xfrm>
            <a:off x="2971800" y="1419225"/>
            <a:ext cx="2716213" cy="4017963"/>
          </a:xfrm>
          <a:prstGeom prst="rect">
            <a:avLst/>
          </a:prstGeom>
          <a:noFill/>
          <a:ln w="9525">
            <a:noFill/>
            <a:miter lim="800000"/>
          </a:ln>
        </p:spPr>
      </p:pic>
      <p:pic>
        <p:nvPicPr>
          <p:cNvPr id="239621" name="Picture 5" descr="0020-t01[1]"/>
          <p:cNvPicPr>
            <a:picLocks noChangeAspect="1" noChangeArrowheads="1"/>
          </p:cNvPicPr>
          <p:nvPr/>
        </p:nvPicPr>
        <p:blipFill>
          <a:blip r:embed="rId5"/>
          <a:srcRect r="16571"/>
          <a:stretch>
            <a:fillRect/>
          </a:stretch>
        </p:blipFill>
        <p:spPr bwMode="auto">
          <a:xfrm>
            <a:off x="5867400" y="1419225"/>
            <a:ext cx="3276600" cy="4017963"/>
          </a:xfrm>
          <a:prstGeom prst="rect">
            <a:avLst/>
          </a:prstGeom>
          <a:noFill/>
          <a:ln w="9525">
            <a:noFill/>
            <a:miter lim="800000"/>
          </a:ln>
        </p:spPr>
      </p:pic>
      <p:sp>
        <p:nvSpPr>
          <p:cNvPr id="239622" name="AutoShape 6"/>
          <p:cNvSpPr>
            <a:spLocks noChangeArrowheads="1"/>
          </p:cNvSpPr>
          <p:nvPr/>
        </p:nvSpPr>
        <p:spPr bwMode="auto">
          <a:xfrm>
            <a:off x="2084388" y="3087688"/>
            <a:ext cx="876300" cy="569912"/>
          </a:xfrm>
          <a:prstGeom prst="rightArrow">
            <a:avLst>
              <a:gd name="adj1" fmla="val 50000"/>
              <a:gd name="adj2" fmla="val 38440"/>
            </a:avLst>
          </a:prstGeom>
          <a:solidFill>
            <a:schemeClr val="accent1"/>
          </a:solidFill>
          <a:ln w="9525">
            <a:solidFill>
              <a:schemeClr val="tx1"/>
            </a:solidFill>
            <a:miter lim="800000"/>
          </a:ln>
        </p:spPr>
        <p:txBody>
          <a:bodyPr wrap="none" lIns="91434" tIns="45717" rIns="91434" bIns="45717" anchor="ctr"/>
          <a:lstStyle/>
          <a:p>
            <a:pPr algn="ctr"/>
            <a:r>
              <a:rPr kumimoji="0" lang="zh-CN" altLang="zh-CN" sz="1800">
                <a:solidFill>
                  <a:srgbClr val="0000CC"/>
                </a:solidFill>
                <a:latin typeface="Arial"/>
              </a:rPr>
              <a:t>23</a:t>
            </a:r>
            <a:r>
              <a:rPr kumimoji="0" lang="zh-CN" sz="1800">
                <a:solidFill>
                  <a:srgbClr val="0000CC"/>
                </a:solidFill>
                <a:latin typeface="Arial"/>
              </a:rPr>
              <a:t>年后</a:t>
            </a:r>
          </a:p>
        </p:txBody>
      </p:sp>
      <p:sp>
        <p:nvSpPr>
          <p:cNvPr id="239623" name="AutoShape 7"/>
          <p:cNvSpPr>
            <a:spLocks noChangeArrowheads="1"/>
          </p:cNvSpPr>
          <p:nvPr/>
        </p:nvSpPr>
        <p:spPr bwMode="auto">
          <a:xfrm>
            <a:off x="2057400" y="3067050"/>
            <a:ext cx="4451350" cy="666750"/>
          </a:xfrm>
          <a:prstGeom prst="rightArrow">
            <a:avLst>
              <a:gd name="adj1" fmla="val 50000"/>
              <a:gd name="adj2" fmla="val 166905"/>
            </a:avLst>
          </a:prstGeom>
          <a:solidFill>
            <a:schemeClr val="accent1"/>
          </a:solidFill>
          <a:ln w="9525">
            <a:solidFill>
              <a:schemeClr val="tx1"/>
            </a:solidFill>
            <a:miter lim="800000"/>
          </a:ln>
        </p:spPr>
        <p:txBody>
          <a:bodyPr wrap="none" lIns="91434" tIns="45717" rIns="91434" bIns="45717" anchor="ctr"/>
          <a:lstStyle/>
          <a:p>
            <a:pPr algn="ctr"/>
            <a:r>
              <a:rPr kumimoji="0" lang="en-US" altLang="zh-CN" sz="1800">
                <a:solidFill>
                  <a:srgbClr val="0000CC"/>
                </a:solidFill>
                <a:latin typeface="Arial"/>
              </a:rPr>
              <a:t>69</a:t>
            </a:r>
            <a:r>
              <a:rPr kumimoji="0" lang="zh-CN" sz="1800">
                <a:solidFill>
                  <a:srgbClr val="0000CC"/>
                </a:solidFill>
                <a:latin typeface="Arial"/>
              </a:rPr>
              <a:t>年后</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39622"/>
                                        </p:tgtEl>
                                        <p:attrNameLst>
                                          <p:attrName>style.visibility</p:attrName>
                                        </p:attrNameLst>
                                      </p:cBhvr>
                                      <p:to>
                                        <p:strVal val="visible"/>
                                      </p:to>
                                    </p:set>
                                    <p:anim calcmode="lin" valueType="num">
                                      <p:cBhvr>
                                        <p:cTn id="7" dur="2000" fill="hold"/>
                                        <p:tgtEl>
                                          <p:spTgt spid="239622"/>
                                        </p:tgtEl>
                                        <p:attrNameLst>
                                          <p:attrName>ppt_w</p:attrName>
                                        </p:attrNameLst>
                                      </p:cBhvr>
                                      <p:tavLst>
                                        <p:tav tm="0">
                                          <p:val>
                                            <p:strVal val="#ppt_w*0.70"/>
                                          </p:val>
                                        </p:tav>
                                        <p:tav tm="100000">
                                          <p:val>
                                            <p:strVal val="#ppt_w"/>
                                          </p:val>
                                        </p:tav>
                                      </p:tavLst>
                                    </p:anim>
                                    <p:anim calcmode="lin" valueType="num">
                                      <p:cBhvr>
                                        <p:cTn id="8" dur="2000" fill="hold"/>
                                        <p:tgtEl>
                                          <p:spTgt spid="239622"/>
                                        </p:tgtEl>
                                        <p:attrNameLst>
                                          <p:attrName>ppt_h</p:attrName>
                                        </p:attrNameLst>
                                      </p:cBhvr>
                                      <p:tavLst>
                                        <p:tav tm="0">
                                          <p:val>
                                            <p:strVal val="#ppt_h"/>
                                          </p:val>
                                        </p:tav>
                                        <p:tav tm="100000">
                                          <p:val>
                                            <p:strVal val="#ppt_h"/>
                                          </p:val>
                                        </p:tav>
                                      </p:tavLst>
                                    </p:anim>
                                    <p:animEffect transition="in" filter="fade">
                                      <p:cBhvr>
                                        <p:cTn id="9" dur="2000"/>
                                        <p:tgtEl>
                                          <p:spTgt spid="239622"/>
                                        </p:tgtEl>
                                      </p:cBhvr>
                                    </p:animEffect>
                                  </p:childTnLst>
                                </p:cTn>
                              </p:par>
                            </p:childTnLst>
                          </p:cTn>
                        </p:par>
                        <p:par>
                          <p:cTn id="10" fill="hold" nodeType="afterGroup">
                            <p:stCondLst>
                              <p:cond delay="2000"/>
                            </p:stCondLst>
                            <p:childTnLst>
                              <p:par>
                                <p:cTn id="11" presetID="3" presetClass="entr" presetSubtype="5" fill="hold" nodeType="afterEffect">
                                  <p:stCondLst>
                                    <p:cond delay="0"/>
                                  </p:stCondLst>
                                  <p:childTnLst>
                                    <p:set>
                                      <p:cBhvr>
                                        <p:cTn id="12" dur="1" fill="hold">
                                          <p:stCondLst>
                                            <p:cond delay="0"/>
                                          </p:stCondLst>
                                        </p:cTn>
                                        <p:tgtEl>
                                          <p:spTgt spid="239620"/>
                                        </p:tgtEl>
                                        <p:attrNameLst>
                                          <p:attrName>style.visibility</p:attrName>
                                        </p:attrNameLst>
                                      </p:cBhvr>
                                      <p:to>
                                        <p:strVal val="visible"/>
                                      </p:to>
                                    </p:set>
                                    <p:animEffect transition="in" filter="blinds(vertical)">
                                      <p:cBhvr>
                                        <p:cTn id="13" dur="1000"/>
                                        <p:tgtEl>
                                          <p:spTgt spid="239620"/>
                                        </p:tgtEl>
                                      </p:cBhvr>
                                    </p:animEffect>
                                  </p:childTnLst>
                                  <p:subTnLst>
                                    <p:set>
                                      <p:cBhvr override="childStyle">
                                        <p:cTn dur="1" fill="hold" display="0" masterRel="nextClick" afterEffect="1"/>
                                        <p:tgtEl>
                                          <p:spTgt spid="239620"/>
                                        </p:tgtEl>
                                        <p:attrNameLst>
                                          <p:attrName>style.visibility</p:attrName>
                                        </p:attrNameLst>
                                      </p:cBhvr>
                                      <p:to>
                                        <p:strVal val="hidden"/>
                                      </p:to>
                                    </p:set>
                                  </p:subTnLst>
                                </p:cTn>
                              </p:par>
                            </p:childTnLst>
                          </p:cTn>
                        </p:par>
                      </p:childTnLst>
                    </p:cTn>
                  </p:par>
                  <p:par>
                    <p:cTn id="14" fill="hold" nodeType="clickPar">
                      <p:stCondLst>
                        <p:cond delay="indefinite"/>
                      </p:stCondLst>
                      <p:childTnLst>
                        <p:par>
                          <p:cTn id="15" fill="hold" nodeType="afterGroup">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239623"/>
                                        </p:tgtEl>
                                        <p:attrNameLst>
                                          <p:attrName>style.visibility</p:attrName>
                                        </p:attrNameLst>
                                      </p:cBhvr>
                                      <p:to>
                                        <p:strVal val="visible"/>
                                      </p:to>
                                    </p:set>
                                    <p:anim calcmode="lin" valueType="num">
                                      <p:cBhvr>
                                        <p:cTn id="18" dur="2000" fill="hold"/>
                                        <p:tgtEl>
                                          <p:spTgt spid="239623"/>
                                        </p:tgtEl>
                                        <p:attrNameLst>
                                          <p:attrName>ppt_w</p:attrName>
                                        </p:attrNameLst>
                                      </p:cBhvr>
                                      <p:tavLst>
                                        <p:tav tm="0">
                                          <p:val>
                                            <p:strVal val="#ppt_w*0.70"/>
                                          </p:val>
                                        </p:tav>
                                        <p:tav tm="100000">
                                          <p:val>
                                            <p:strVal val="#ppt_w"/>
                                          </p:val>
                                        </p:tav>
                                      </p:tavLst>
                                    </p:anim>
                                    <p:anim calcmode="lin" valueType="num">
                                      <p:cBhvr>
                                        <p:cTn id="19" dur="2000" fill="hold"/>
                                        <p:tgtEl>
                                          <p:spTgt spid="239623"/>
                                        </p:tgtEl>
                                        <p:attrNameLst>
                                          <p:attrName>ppt_h</p:attrName>
                                        </p:attrNameLst>
                                      </p:cBhvr>
                                      <p:tavLst>
                                        <p:tav tm="0">
                                          <p:val>
                                            <p:strVal val="#ppt_h"/>
                                          </p:val>
                                        </p:tav>
                                        <p:tav tm="100000">
                                          <p:val>
                                            <p:strVal val="#ppt_h"/>
                                          </p:val>
                                        </p:tav>
                                      </p:tavLst>
                                    </p:anim>
                                    <p:animEffect transition="in" filter="fade">
                                      <p:cBhvr>
                                        <p:cTn id="20" dur="2000"/>
                                        <p:tgtEl>
                                          <p:spTgt spid="239623"/>
                                        </p:tgtEl>
                                      </p:cBhvr>
                                    </p:animEffect>
                                  </p:childTnLst>
                                </p:cTn>
                              </p:par>
                            </p:childTnLst>
                          </p:cTn>
                        </p:par>
                        <p:par>
                          <p:cTn id="21" fill="hold" nodeType="afterGroup">
                            <p:stCondLst>
                              <p:cond delay="2000"/>
                            </p:stCondLst>
                            <p:childTnLst>
                              <p:par>
                                <p:cTn id="22" presetID="3" presetClass="entr" presetSubtype="10" fill="hold" nodeType="afterEffect">
                                  <p:stCondLst>
                                    <p:cond delay="0"/>
                                  </p:stCondLst>
                                  <p:childTnLst>
                                    <p:set>
                                      <p:cBhvr>
                                        <p:cTn id="23" dur="1" fill="hold">
                                          <p:stCondLst>
                                            <p:cond delay="0"/>
                                          </p:stCondLst>
                                        </p:cTn>
                                        <p:tgtEl>
                                          <p:spTgt spid="239621"/>
                                        </p:tgtEl>
                                        <p:attrNameLst>
                                          <p:attrName>style.visibility</p:attrName>
                                        </p:attrNameLst>
                                      </p:cBhvr>
                                      <p:to>
                                        <p:strVal val="visible"/>
                                      </p:to>
                                    </p:set>
                                    <p:animEffect transition="in" filter="blinds(horizontal)">
                                      <p:cBhvr>
                                        <p:cTn id="24" dur="1000"/>
                                        <p:tgtEl>
                                          <p:spTgt spid="2396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22" grpId="0"/>
      <p:bldP spid="239623"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Rectangle 2"/>
          <p:cNvSpPr>
            <a:spLocks noChangeArrowheads="1"/>
          </p:cNvSpPr>
          <p:nvPr/>
        </p:nvSpPr>
        <p:spPr bwMode="auto">
          <a:xfrm>
            <a:off x="611188" y="692150"/>
            <a:ext cx="7920037" cy="2838450"/>
          </a:xfrm>
          <a:prstGeom prst="rect">
            <a:avLst/>
          </a:prstGeom>
          <a:noFill/>
          <a:ln w="9525">
            <a:noFill/>
            <a:miter lim="800000"/>
          </a:ln>
        </p:spPr>
        <p:txBody>
          <a:bodyPr anchor="ctr">
            <a:spAutoFit/>
          </a:bodyPr>
          <a:lstStyle/>
          <a:p>
            <a:pPr indent="317500"/>
            <a:r>
              <a:rPr kumimoji="0" lang="en-US" altLang="zh-CN" sz="3600">
                <a:solidFill>
                  <a:srgbClr val="FFFF00"/>
                </a:solidFill>
                <a:latin typeface="黑体" pitchFamily="49" charset="-122"/>
                <a:ea typeface="黑体" pitchFamily="49" charset="-122"/>
              </a:rPr>
              <a:t>   19</a:t>
            </a:r>
            <a:r>
              <a:rPr kumimoji="0" lang="zh-CN" altLang="en-US" sz="3600">
                <a:solidFill>
                  <a:srgbClr val="FFFF00"/>
                </a:solidFill>
                <a:latin typeface="黑体" pitchFamily="49" charset="-122"/>
                <a:ea typeface="黑体" pitchFamily="49" charset="-122"/>
              </a:rPr>
              <a:t>世纪末</a:t>
            </a:r>
            <a:r>
              <a:rPr kumimoji="0" lang="en-US" altLang="zh-CN" sz="3600">
                <a:solidFill>
                  <a:srgbClr val="FFFF00"/>
                </a:solidFill>
                <a:latin typeface="黑体" pitchFamily="49" charset="-122"/>
                <a:ea typeface="黑体" pitchFamily="49" charset="-122"/>
              </a:rPr>
              <a:t>20</a:t>
            </a:r>
            <a:r>
              <a:rPr kumimoji="0" lang="zh-CN" altLang="en-US" sz="3600">
                <a:solidFill>
                  <a:srgbClr val="FFFF00"/>
                </a:solidFill>
                <a:latin typeface="黑体" pitchFamily="49" charset="-122"/>
                <a:ea typeface="黑体" pitchFamily="49" charset="-122"/>
              </a:rPr>
              <a:t>世纪初，俄国进入了帝国主义阶段。</a:t>
            </a:r>
            <a:r>
              <a:rPr kumimoji="0" lang="en-US" altLang="zh-CN" sz="3600">
                <a:solidFill>
                  <a:srgbClr val="FFFF00"/>
                </a:solidFill>
                <a:latin typeface="Arial"/>
                <a:ea typeface="黑体" pitchFamily="49" charset="-122"/>
              </a:rPr>
              <a:t>……</a:t>
            </a:r>
            <a:r>
              <a:rPr kumimoji="0" lang="zh-CN" altLang="en-US" sz="3600">
                <a:solidFill>
                  <a:srgbClr val="FFFF00"/>
                </a:solidFill>
                <a:latin typeface="黑体" pitchFamily="49" charset="-122"/>
                <a:ea typeface="黑体" pitchFamily="49" charset="-122"/>
              </a:rPr>
              <a:t>俄国是小农经济占优势的国家，农民占全国人口的</a:t>
            </a:r>
            <a:r>
              <a:rPr kumimoji="0" lang="en-US" altLang="zh-CN" sz="3600">
                <a:solidFill>
                  <a:srgbClr val="FFFF00"/>
                </a:solidFill>
                <a:latin typeface="黑体" pitchFamily="49" charset="-122"/>
                <a:ea typeface="黑体" pitchFamily="49" charset="-122"/>
              </a:rPr>
              <a:t>4/5</a:t>
            </a:r>
            <a:r>
              <a:rPr kumimoji="0" lang="zh-CN" altLang="en-US" sz="3600">
                <a:solidFill>
                  <a:srgbClr val="FFFF00"/>
                </a:solidFill>
                <a:latin typeface="黑体" pitchFamily="49" charset="-122"/>
                <a:ea typeface="黑体" pitchFamily="49" charset="-122"/>
              </a:rPr>
              <a:t>，无产阶级占少数，工业产值占国民经济总值的</a:t>
            </a:r>
            <a:r>
              <a:rPr kumimoji="0" lang="en-US" altLang="zh-CN" sz="3600">
                <a:solidFill>
                  <a:srgbClr val="FFFF00"/>
                </a:solidFill>
                <a:latin typeface="黑体" pitchFamily="49" charset="-122"/>
                <a:ea typeface="黑体" pitchFamily="49" charset="-122"/>
              </a:rPr>
              <a:t>42.1</a:t>
            </a:r>
            <a:r>
              <a:rPr kumimoji="0" lang="zh-CN" altLang="en-US" sz="3600">
                <a:solidFill>
                  <a:srgbClr val="FFFF00"/>
                </a:solidFill>
                <a:latin typeface="黑体" pitchFamily="49" charset="-122"/>
                <a:ea typeface="黑体" pitchFamily="49" charset="-122"/>
              </a:rPr>
              <a:t>％。</a:t>
            </a:r>
          </a:p>
        </p:txBody>
      </p:sp>
      <p:sp>
        <p:nvSpPr>
          <p:cNvPr id="13315" name="Rectangle 2"/>
          <p:cNvSpPr>
            <a:spLocks noChangeArrowheads="1"/>
          </p:cNvSpPr>
          <p:nvPr/>
        </p:nvSpPr>
        <p:spPr bwMode="auto">
          <a:xfrm>
            <a:off x="827088" y="3141663"/>
            <a:ext cx="7920037" cy="2838450"/>
          </a:xfrm>
          <a:prstGeom prst="rect">
            <a:avLst/>
          </a:prstGeom>
          <a:noFill/>
          <a:ln w="9525">
            <a:noFill/>
            <a:miter lim="800000"/>
          </a:ln>
        </p:spPr>
        <p:txBody>
          <a:bodyPr anchor="ctr">
            <a:spAutoFit/>
          </a:bodyPr>
          <a:lstStyle/>
          <a:p>
            <a:pPr indent="317500"/>
            <a:endParaRPr kumimoji="0" lang="zh-CN" altLang="en-US" sz="3600">
              <a:solidFill>
                <a:srgbClr val="FFFF00"/>
              </a:solidFill>
              <a:latin typeface="黑体" pitchFamily="49" charset="-122"/>
              <a:ea typeface="黑体" pitchFamily="49" charset="-122"/>
            </a:endParaRPr>
          </a:p>
          <a:p>
            <a:pPr indent="317500"/>
            <a:r>
              <a:rPr kumimoji="0" lang="en-US" altLang="zh-CN" sz="3600">
                <a:solidFill>
                  <a:srgbClr val="FFFF00"/>
                </a:solidFill>
                <a:latin typeface="黑体" pitchFamily="49" charset="-122"/>
                <a:ea typeface="黑体" pitchFamily="49" charset="-122"/>
              </a:rPr>
              <a:t>……</a:t>
            </a:r>
            <a:r>
              <a:rPr kumimoji="0" lang="zh-CN" altLang="en-US" sz="3600">
                <a:solidFill>
                  <a:srgbClr val="FFFF00"/>
                </a:solidFill>
                <a:latin typeface="黑体" pitchFamily="49" charset="-122"/>
                <a:ea typeface="黑体" pitchFamily="49" charset="-122"/>
              </a:rPr>
              <a:t>俄国的帝国主义具有明显的军事封建色彩，对外资依赖性也很大，各种矛盾特别突出</a:t>
            </a:r>
          </a:p>
          <a:p>
            <a:pPr indent="317500"/>
            <a:r>
              <a:rPr kumimoji="0" lang="zh-CN" altLang="en-US" sz="3600">
                <a:solidFill>
                  <a:srgbClr val="FFFF00"/>
                </a:solidFill>
                <a:latin typeface="黑体" pitchFamily="49" charset="-122"/>
                <a:ea typeface="黑体" pitchFamily="49" charset="-122"/>
              </a:rPr>
              <a:t>     </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40642" name="Group 2"/>
          <p:cNvGraphicFramePr>
            <a:graphicFrameLocks noGrp="1"/>
          </p:cNvGraphicFramePr>
          <p:nvPr/>
        </p:nvGraphicFramePr>
        <p:xfrm>
          <a:off x="749300" y="1282700"/>
          <a:ext cx="7315200" cy="4092577"/>
        </p:xfrm>
        <a:graphic>
          <a:graphicData uri="http://schemas.openxmlformats.org/drawingml/2006/table">
            <a:tbl>
              <a:tblPr/>
              <a:tblGrid>
                <a:gridCol w="2895600"/>
                <a:gridCol w="4419600"/>
              </a:tblGrid>
              <a:tr h="706438">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种  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增    长</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棉纺织品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76%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生  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190%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熟  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116%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27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煤  炭</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131%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铁  路</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增加到</a:t>
                      </a:r>
                      <a:r>
                        <a:rPr kumimoji="0" lang="en-US" altLang="zh-CN" sz="3200" b="1"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32000</a:t>
                      </a:r>
                      <a:r>
                        <a:rPr kumimoji="0" lang="zh-CN" altLang="en-US" sz="3600" b="0" i="0" u="none" strike="noStrike" cap="none" normalizeH="0" baseline="0" smtClean="0">
                          <a:ln>
                            <a:noFill/>
                          </a:ln>
                          <a:solidFill>
                            <a:schemeClr val="tx1"/>
                          </a:solidFill>
                          <a:effectLst>
                            <a:outerShdw blurRad="38100" dist="38100" dir="2700000" algn="tl">
                              <a:srgbClr val="000000"/>
                            </a:outerShdw>
                          </a:effectLst>
                          <a:latin typeface="Tahoma" pitchFamily="34" charset="0"/>
                          <a:ea typeface="华文新魏" pitchFamily="2" charset="-122"/>
                        </a:rPr>
                        <a:t>千米</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4361" name="Text Box 25"/>
          <p:cNvSpPr txBox="1">
            <a:spLocks noChangeArrowheads="1"/>
          </p:cNvSpPr>
          <p:nvPr/>
        </p:nvSpPr>
        <p:spPr bwMode="auto">
          <a:xfrm>
            <a:off x="323850" y="188913"/>
            <a:ext cx="8208963" cy="701675"/>
          </a:xfrm>
          <a:prstGeom prst="rect">
            <a:avLst/>
          </a:prstGeom>
          <a:noFill/>
          <a:ln w="9525">
            <a:noFill/>
            <a:miter lim="800000"/>
          </a:ln>
        </p:spPr>
        <p:txBody>
          <a:bodyPr>
            <a:spAutoFit/>
          </a:bodyPr>
          <a:lstStyle/>
          <a:p>
            <a:r>
              <a:rPr kumimoji="0" lang="zh-CN" altLang="en-US" sz="4000">
                <a:solidFill>
                  <a:srgbClr val="FFFF00"/>
                </a:solidFill>
                <a:ea typeface="黑体" pitchFamily="49" charset="-122"/>
              </a:rPr>
              <a:t>材料一：</a:t>
            </a:r>
            <a:r>
              <a:rPr lang="zh-CN" altLang="en-US" sz="4000">
                <a:ea typeface="黑体" pitchFamily="49" charset="-122"/>
              </a:rPr>
              <a:t>沙俄时期的工业化程度</a:t>
            </a:r>
          </a:p>
        </p:txBody>
      </p:sp>
      <p:sp>
        <p:nvSpPr>
          <p:cNvPr id="240666" name="Text Box 26"/>
          <p:cNvSpPr txBox="1">
            <a:spLocks noChangeArrowheads="1"/>
          </p:cNvSpPr>
          <p:nvPr/>
        </p:nvSpPr>
        <p:spPr bwMode="auto">
          <a:xfrm>
            <a:off x="742950" y="5549900"/>
            <a:ext cx="7397750" cy="641350"/>
          </a:xfrm>
          <a:prstGeom prst="rect">
            <a:avLst/>
          </a:prstGeom>
          <a:noFill/>
          <a:ln w="9525">
            <a:noFill/>
            <a:miter lim="800000"/>
          </a:ln>
        </p:spPr>
        <p:txBody>
          <a:bodyPr wrap="none">
            <a:spAutoFit/>
          </a:bodyPr>
          <a:lstStyle/>
          <a:p>
            <a:r>
              <a:rPr lang="zh-CN" altLang="en-US" sz="3600">
                <a:ea typeface="华文新魏" pitchFamily="2" charset="-122"/>
              </a:rPr>
              <a:t>工业产值占国民经济总产值的</a:t>
            </a:r>
            <a:r>
              <a:rPr lang="en-US" altLang="zh-CN" sz="3200">
                <a:ea typeface="华文新魏" pitchFamily="2" charset="-122"/>
              </a:rPr>
              <a:t>42%</a:t>
            </a:r>
            <a:r>
              <a:rPr lang="zh-CN" altLang="en-US" sz="3600">
                <a:ea typeface="华文新魏" pitchFamily="2" charset="-122"/>
              </a:rPr>
              <a:t>。</a:t>
            </a:r>
            <a:endParaRPr lang="zh-CN" altLang="en-US" sz="3200">
              <a:ea typeface="华文新魏" pitchFamily="2" charset="-122"/>
            </a:endParaRPr>
          </a:p>
        </p:txBody>
      </p:sp>
      <p:sp>
        <p:nvSpPr>
          <p:cNvPr id="133147" name="Text Box 27"/>
          <p:cNvSpPr txBox="1">
            <a:spLocks noChangeArrowheads="1"/>
          </p:cNvSpPr>
          <p:nvPr/>
        </p:nvSpPr>
        <p:spPr bwMode="auto">
          <a:xfrm>
            <a:off x="88900" y="4365625"/>
            <a:ext cx="8964613" cy="1190625"/>
          </a:xfrm>
          <a:prstGeom prst="rect">
            <a:avLst/>
          </a:prstGeom>
          <a:solidFill>
            <a:srgbClr val="002060"/>
          </a:solidFill>
          <a:ln w="9525">
            <a:noFill/>
            <a:miter lim="800000"/>
          </a:ln>
        </p:spPr>
        <p:txBody>
          <a:bodyPr>
            <a:spAutoFit/>
          </a:bodyPr>
          <a:lstStyle/>
          <a:p>
            <a:r>
              <a:rPr kumimoji="0" lang="en-US" altLang="zh-CN" sz="3600">
                <a:solidFill>
                  <a:srgbClr val="FFFF00"/>
                </a:solidFill>
                <a:latin typeface="黑体" pitchFamily="49" charset="-122"/>
                <a:ea typeface="黑体" pitchFamily="49" charset="-122"/>
              </a:rPr>
              <a:t>1</a:t>
            </a:r>
            <a:r>
              <a:rPr kumimoji="0" lang="zh-CN" altLang="en-US" sz="3600">
                <a:solidFill>
                  <a:srgbClr val="FFFF00"/>
                </a:solidFill>
                <a:latin typeface="黑体" pitchFamily="49" charset="-122"/>
                <a:ea typeface="黑体" pitchFamily="49" charset="-122"/>
              </a:rPr>
              <a:t>、</a:t>
            </a:r>
            <a:r>
              <a:rPr kumimoji="0" lang="en-US" altLang="zh-CN" sz="3600">
                <a:solidFill>
                  <a:srgbClr val="FFFF00"/>
                </a:solidFill>
                <a:latin typeface="黑体" pitchFamily="49" charset="-122"/>
                <a:ea typeface="黑体" pitchFamily="49" charset="-122"/>
              </a:rPr>
              <a:t>1861</a:t>
            </a:r>
            <a:r>
              <a:rPr kumimoji="0" lang="zh-CN" altLang="en-US" sz="3600">
                <a:solidFill>
                  <a:srgbClr val="FFFF00"/>
                </a:solidFill>
                <a:latin typeface="黑体" pitchFamily="49" charset="-122"/>
                <a:ea typeface="黑体" pitchFamily="49" charset="-122"/>
              </a:rPr>
              <a:t>年改革后，俄国资本主义发展迅速，到</a:t>
            </a:r>
            <a:r>
              <a:rPr lang="en-US" altLang="zh-CN" sz="3600">
                <a:solidFill>
                  <a:srgbClr val="FFFF00"/>
                </a:solidFill>
                <a:latin typeface="黑体" pitchFamily="49" charset="-122"/>
                <a:ea typeface="黑体" pitchFamily="49" charset="-122"/>
              </a:rPr>
              <a:t>20</a:t>
            </a:r>
            <a:r>
              <a:rPr lang="zh-CN" altLang="en-US" sz="3600">
                <a:solidFill>
                  <a:srgbClr val="FFFF00"/>
                </a:solidFill>
                <a:latin typeface="黑体" pitchFamily="49" charset="-122"/>
                <a:ea typeface="黑体" pitchFamily="49" charset="-122"/>
              </a:rPr>
              <a:t>世纪初，进入了帝国主义阶段</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0666"/>
                                        </p:tgtEl>
                                        <p:attrNameLst>
                                          <p:attrName>style.visibility</p:attrName>
                                        </p:attrNameLst>
                                      </p:cBhvr>
                                      <p:to>
                                        <p:strVal val="visible"/>
                                      </p:to>
                                    </p:set>
                                    <p:anim calcmode="lin" valueType="num">
                                      <p:cBhvr additive="base">
                                        <p:cTn id="7" dur="500" fill="hold"/>
                                        <p:tgtEl>
                                          <p:spTgt spid="240666"/>
                                        </p:tgtEl>
                                        <p:attrNameLst>
                                          <p:attrName>ppt_x</p:attrName>
                                        </p:attrNameLst>
                                      </p:cBhvr>
                                      <p:tavLst>
                                        <p:tav tm="0">
                                          <p:val>
                                            <p:strVal val="#ppt_x"/>
                                          </p:val>
                                        </p:tav>
                                        <p:tav tm="100000">
                                          <p:val>
                                            <p:strVal val="#ppt_x"/>
                                          </p:val>
                                        </p:tav>
                                      </p:tavLst>
                                    </p:anim>
                                    <p:anim calcmode="lin" valueType="num">
                                      <p:cBhvr additive="base">
                                        <p:cTn id="8" dur="500" fill="hold"/>
                                        <p:tgtEl>
                                          <p:spTgt spid="24066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47"/>
                                        </p:tgtEl>
                                        <p:attrNameLst>
                                          <p:attrName>style.visibility</p:attrName>
                                        </p:attrNameLst>
                                      </p:cBhvr>
                                      <p:to>
                                        <p:strVal val="visible"/>
                                      </p:to>
                                    </p:set>
                                    <p:anim calcmode="lin" valueType="num">
                                      <p:cBhvr additive="base">
                                        <p:cTn id="13" dur="500" fill="hold"/>
                                        <p:tgtEl>
                                          <p:spTgt spid="133147"/>
                                        </p:tgtEl>
                                        <p:attrNameLst>
                                          <p:attrName>ppt_x</p:attrName>
                                        </p:attrNameLst>
                                      </p:cBhvr>
                                      <p:tavLst>
                                        <p:tav tm="0">
                                          <p:val>
                                            <p:strVal val="#ppt_x"/>
                                          </p:val>
                                        </p:tav>
                                        <p:tav tm="100000">
                                          <p:val>
                                            <p:strVal val="#ppt_x"/>
                                          </p:val>
                                        </p:tav>
                                      </p:tavLst>
                                    </p:anim>
                                    <p:anim calcmode="lin" valueType="num">
                                      <p:cBhvr additive="base">
                                        <p:cTn id="14" dur="500" fill="hold"/>
                                        <p:tgtEl>
                                          <p:spTgt spid="133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66" grpId="0"/>
      <p:bldP spid="13314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Rectangle 2"/>
          <p:cNvSpPr>
            <a:spLocks noChangeArrowheads="1"/>
          </p:cNvSpPr>
          <p:nvPr/>
        </p:nvSpPr>
        <p:spPr bwMode="auto">
          <a:xfrm>
            <a:off x="755650" y="927100"/>
            <a:ext cx="8137525" cy="5035550"/>
          </a:xfrm>
          <a:prstGeom prst="rect">
            <a:avLst/>
          </a:prstGeom>
          <a:noFill/>
          <a:ln w="9525">
            <a:noFill/>
            <a:miter lim="800000"/>
          </a:ln>
        </p:spPr>
        <p:txBody>
          <a:bodyPr anchor="ctr">
            <a:spAutoFit/>
          </a:bodyPr>
          <a:lstStyle/>
          <a:p>
            <a:pPr indent="317500"/>
            <a:r>
              <a:rPr kumimoji="0" lang="zh-CN" altLang="en-US" sz="3600">
                <a:solidFill>
                  <a:srgbClr val="66CCFF"/>
                </a:solidFill>
                <a:latin typeface="黑体" pitchFamily="49" charset="-122"/>
                <a:ea typeface="黑体" pitchFamily="49" charset="-122"/>
              </a:rPr>
              <a:t>材料二：</a:t>
            </a:r>
          </a:p>
          <a:p>
            <a:pPr indent="317500"/>
            <a:r>
              <a:rPr kumimoji="0" lang="zh-CN" altLang="en-US" sz="3600">
                <a:solidFill>
                  <a:srgbClr val="66CCFF"/>
                </a:solidFill>
                <a:latin typeface="黑体" pitchFamily="49" charset="-122"/>
                <a:ea typeface="黑体" pitchFamily="49" charset="-122"/>
              </a:rPr>
              <a:t>    </a:t>
            </a:r>
            <a:r>
              <a:rPr kumimoji="0" lang="en-US" altLang="zh-CN" sz="3600">
                <a:solidFill>
                  <a:srgbClr val="66CCFF"/>
                </a:solidFill>
                <a:latin typeface="黑体" pitchFamily="49" charset="-122"/>
                <a:ea typeface="黑体" pitchFamily="49" charset="-122"/>
              </a:rPr>
              <a:t>1913</a:t>
            </a:r>
            <a:r>
              <a:rPr kumimoji="0" lang="zh-CN" altLang="en-US" sz="3600">
                <a:solidFill>
                  <a:srgbClr val="66CCFF"/>
                </a:solidFill>
                <a:latin typeface="黑体" pitchFamily="49" charset="-122"/>
                <a:ea typeface="黑体" pitchFamily="49" charset="-122"/>
              </a:rPr>
              <a:t>年俄国的钢产量只及美国的</a:t>
            </a:r>
            <a:r>
              <a:rPr kumimoji="0" lang="en-US" altLang="zh-CN" sz="3600">
                <a:solidFill>
                  <a:srgbClr val="66CCFF"/>
                </a:solidFill>
                <a:latin typeface="黑体" pitchFamily="49" charset="-122"/>
                <a:ea typeface="黑体" pitchFamily="49" charset="-122"/>
              </a:rPr>
              <a:t>1/11</a:t>
            </a:r>
            <a:r>
              <a:rPr kumimoji="0" lang="zh-CN" altLang="en-US" sz="3600">
                <a:solidFill>
                  <a:srgbClr val="66CCFF"/>
                </a:solidFill>
                <a:latin typeface="黑体" pitchFamily="49" charset="-122"/>
                <a:ea typeface="黑体" pitchFamily="49" charset="-122"/>
              </a:rPr>
              <a:t>，德国的</a:t>
            </a:r>
            <a:r>
              <a:rPr kumimoji="0" lang="en-US" altLang="zh-CN" sz="3600">
                <a:solidFill>
                  <a:srgbClr val="66CCFF"/>
                </a:solidFill>
                <a:latin typeface="黑体" pitchFamily="49" charset="-122"/>
                <a:ea typeface="黑体" pitchFamily="49" charset="-122"/>
              </a:rPr>
              <a:t>1/8</a:t>
            </a:r>
            <a:r>
              <a:rPr kumimoji="0" lang="zh-CN" altLang="en-US" sz="3600">
                <a:solidFill>
                  <a:srgbClr val="66CCFF"/>
                </a:solidFill>
                <a:latin typeface="黑体" pitchFamily="49" charset="-122"/>
                <a:ea typeface="黑体" pitchFamily="49" charset="-122"/>
              </a:rPr>
              <a:t>；石油产量只及美国的</a:t>
            </a:r>
            <a:r>
              <a:rPr kumimoji="0" lang="en-US" altLang="zh-CN" sz="3600">
                <a:solidFill>
                  <a:srgbClr val="66CCFF"/>
                </a:solidFill>
                <a:latin typeface="黑体" pitchFamily="49" charset="-122"/>
                <a:ea typeface="黑体" pitchFamily="49" charset="-122"/>
              </a:rPr>
              <a:t>27.1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 </a:t>
            </a:r>
            <a:r>
              <a:rPr kumimoji="0" lang="zh-CN" altLang="en-US" sz="3600">
                <a:solidFill>
                  <a:srgbClr val="66CCFF"/>
                </a:solidFill>
                <a:latin typeface="黑体" pitchFamily="49" charset="-122"/>
                <a:ea typeface="黑体" pitchFamily="49" charset="-122"/>
              </a:rPr>
              <a:t>人均工业产量，俄国分别为德国、英国的</a:t>
            </a:r>
            <a:r>
              <a:rPr kumimoji="0" lang="en-US" altLang="zh-CN" sz="3600">
                <a:solidFill>
                  <a:srgbClr val="66CCFF"/>
                </a:solidFill>
                <a:latin typeface="黑体" pitchFamily="49" charset="-122"/>
                <a:ea typeface="黑体" pitchFamily="49" charset="-122"/>
              </a:rPr>
              <a:t>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13</a:t>
            </a:r>
            <a:r>
              <a:rPr kumimoji="0" lang="zh-CN" altLang="en-US" sz="3600">
                <a:solidFill>
                  <a:srgbClr val="66CCFF"/>
                </a:solidFill>
                <a:latin typeface="黑体" pitchFamily="49" charset="-122"/>
                <a:ea typeface="黑体" pitchFamily="49" charset="-122"/>
              </a:rPr>
              <a:t>和</a:t>
            </a:r>
            <a:r>
              <a:rPr kumimoji="0" lang="en-US" altLang="zh-CN" sz="3600">
                <a:solidFill>
                  <a:srgbClr val="66CCFF"/>
                </a:solidFill>
                <a:latin typeface="黑体" pitchFamily="49" charset="-122"/>
                <a:ea typeface="黑体" pitchFamily="49" charset="-122"/>
              </a:rPr>
              <a:t>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14</a:t>
            </a:r>
            <a:r>
              <a:rPr kumimoji="0" lang="zh-CN" altLang="en-US" sz="3600">
                <a:solidFill>
                  <a:srgbClr val="66CCFF"/>
                </a:solidFill>
                <a:latin typeface="黑体" pitchFamily="49" charset="-122"/>
                <a:ea typeface="黑体" pitchFamily="49" charset="-122"/>
              </a:rPr>
              <a:t>，不到美国的</a:t>
            </a:r>
            <a:r>
              <a:rPr kumimoji="0" lang="en-US" altLang="zh-CN" sz="3600">
                <a:solidFill>
                  <a:srgbClr val="66CCFF"/>
                </a:solidFill>
                <a:latin typeface="黑体" pitchFamily="49" charset="-122"/>
                <a:ea typeface="黑体" pitchFamily="49" charset="-122"/>
              </a:rPr>
              <a:t>1</a:t>
            </a:r>
            <a:r>
              <a:rPr kumimoji="0" lang="zh-CN" altLang="en-US" sz="3600">
                <a:solidFill>
                  <a:srgbClr val="66CCFF"/>
                </a:solidFill>
                <a:latin typeface="黑体" pitchFamily="49" charset="-122"/>
                <a:ea typeface="黑体" pitchFamily="49" charset="-122"/>
              </a:rPr>
              <a:t>／</a:t>
            </a:r>
            <a:r>
              <a:rPr kumimoji="0" lang="en-US" altLang="zh-CN" sz="3600">
                <a:solidFill>
                  <a:srgbClr val="66CCFF"/>
                </a:solidFill>
                <a:latin typeface="黑体" pitchFamily="49" charset="-122"/>
                <a:ea typeface="黑体" pitchFamily="49" charset="-122"/>
              </a:rPr>
              <a:t>21 ;</a:t>
            </a:r>
            <a:endParaRPr kumimoji="0" lang="zh-CN" altLang="en-US" sz="3600">
              <a:solidFill>
                <a:srgbClr val="66CCFF"/>
              </a:solidFill>
              <a:latin typeface="黑体" pitchFamily="49" charset="-122"/>
              <a:ea typeface="黑体" pitchFamily="49" charset="-122"/>
            </a:endParaRPr>
          </a:p>
          <a:p>
            <a:pPr indent="317500"/>
            <a:r>
              <a:rPr kumimoji="0" lang="zh-CN" altLang="en-US" sz="3600">
                <a:solidFill>
                  <a:srgbClr val="66CCFF"/>
                </a:solidFill>
                <a:latin typeface="黑体" pitchFamily="49" charset="-122"/>
                <a:ea typeface="黑体" pitchFamily="49" charset="-122"/>
              </a:rPr>
              <a:t>俄国的人均收入只及美国的</a:t>
            </a:r>
            <a:r>
              <a:rPr kumimoji="0" lang="en-US" altLang="zh-CN" sz="3600">
                <a:solidFill>
                  <a:srgbClr val="66CCFF"/>
                </a:solidFill>
                <a:latin typeface="黑体" pitchFamily="49" charset="-122"/>
                <a:ea typeface="黑体" pitchFamily="49" charset="-122"/>
              </a:rPr>
              <a:t>1/7</a:t>
            </a:r>
            <a:r>
              <a:rPr kumimoji="0" lang="zh-CN" altLang="en-US" sz="3600">
                <a:solidFill>
                  <a:srgbClr val="66CCFF"/>
                </a:solidFill>
                <a:latin typeface="黑体" pitchFamily="49" charset="-122"/>
                <a:ea typeface="黑体" pitchFamily="49" charset="-122"/>
              </a:rPr>
              <a:t>，英国的</a:t>
            </a:r>
            <a:r>
              <a:rPr kumimoji="0" lang="en-US" altLang="zh-CN" sz="3600">
                <a:solidFill>
                  <a:srgbClr val="66CCFF"/>
                </a:solidFill>
                <a:latin typeface="黑体" pitchFamily="49" charset="-122"/>
                <a:ea typeface="黑体" pitchFamily="49" charset="-122"/>
              </a:rPr>
              <a:t>1/5</a:t>
            </a:r>
            <a:r>
              <a:rPr kumimoji="0" lang="zh-CN" altLang="en-US" sz="3600">
                <a:solidFill>
                  <a:srgbClr val="66CCFF"/>
                </a:solidFill>
                <a:latin typeface="黑体" pitchFamily="49" charset="-122"/>
                <a:ea typeface="黑体" pitchFamily="49" charset="-122"/>
              </a:rPr>
              <a:t>。</a:t>
            </a:r>
            <a:r>
              <a:rPr lang="zh-CN" altLang="en-US" sz="3600">
                <a:solidFill>
                  <a:srgbClr val="66CCFF"/>
                </a:solidFill>
                <a:latin typeface="黑体" pitchFamily="49" charset="-122"/>
                <a:ea typeface="黑体" pitchFamily="49" charset="-122"/>
              </a:rPr>
              <a:t>农业人口占全国的</a:t>
            </a:r>
            <a:r>
              <a:rPr lang="en-US" altLang="zh-CN" sz="3600">
                <a:solidFill>
                  <a:srgbClr val="66CCFF"/>
                </a:solidFill>
                <a:latin typeface="黑体" pitchFamily="49" charset="-122"/>
                <a:ea typeface="黑体" pitchFamily="49" charset="-122"/>
              </a:rPr>
              <a:t>80%</a:t>
            </a:r>
            <a:r>
              <a:rPr lang="zh-CN" altLang="en-US" sz="3600">
                <a:solidFill>
                  <a:srgbClr val="66CCFF"/>
                </a:solidFill>
                <a:latin typeface="黑体" pitchFamily="49" charset="-122"/>
                <a:ea typeface="黑体" pitchFamily="49" charset="-122"/>
              </a:rPr>
              <a:t>；</a:t>
            </a:r>
            <a:endParaRPr lang="en-US" altLang="zh-CN" sz="3600">
              <a:solidFill>
                <a:srgbClr val="66CCFF"/>
              </a:solidFill>
              <a:latin typeface="黑体" pitchFamily="49" charset="-122"/>
              <a:ea typeface="黑体" pitchFamily="49" charset="-122"/>
            </a:endParaRPr>
          </a:p>
          <a:p>
            <a:pPr indent="317500"/>
            <a:endParaRPr kumimoji="0" lang="zh-CN" altLang="en-US" sz="3600">
              <a:solidFill>
                <a:srgbClr val="66CCFF"/>
              </a:solidFill>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6131" name="Text Box 3"/>
          <p:cNvSpPr txBox="1">
            <a:spLocks noChangeArrowheads="1"/>
          </p:cNvSpPr>
          <p:nvPr/>
        </p:nvSpPr>
        <p:spPr bwMode="auto">
          <a:xfrm>
            <a:off x="1187450" y="1412875"/>
            <a:ext cx="7705725" cy="3019425"/>
          </a:xfrm>
          <a:prstGeom prst="rect">
            <a:avLst/>
          </a:prstGeom>
          <a:noFill/>
          <a:ln w="9525">
            <a:noFill/>
            <a:miter lim="800000"/>
          </a:ln>
          <a:effectLst/>
        </p:spPr>
        <p:txBody>
          <a:bodyPr>
            <a:spAutoFit/>
          </a:bodyPr>
          <a:lstStyle/>
          <a:p>
            <a:pPr>
              <a:defRPr/>
            </a:pPr>
            <a:r>
              <a:rPr kumimoji="0" lang="zh-CN" altLang="en-US" sz="4800">
                <a:effectLst>
                  <a:outerShdw blurRad="38100" dist="38100" dir="2700000" algn="tl">
                    <a:srgbClr val="000000"/>
                  </a:outerShdw>
                </a:effectLst>
                <a:latin typeface="Arial" pitchFamily="34" charset="0"/>
                <a:ea typeface="楷体_GB2312" pitchFamily="49" charset="-122"/>
              </a:rPr>
              <a:t>为什么社会主义革命没有发生在美国、德国，而是首先发生在俄国这样一个落后的资本主义国家？</a:t>
            </a:r>
          </a:p>
        </p:txBody>
      </p:sp>
      <p:sp>
        <p:nvSpPr>
          <p:cNvPr id="16387" name="WordArt 4"/>
          <p:cNvSpPr>
            <a:spLocks noChangeArrowheads="1" noChangeShapeType="1" noTextEdit="1"/>
          </p:cNvSpPr>
          <p:nvPr/>
        </p:nvSpPr>
        <p:spPr bwMode="auto">
          <a:xfrm>
            <a:off x="1187450" y="333375"/>
            <a:ext cx="2016125" cy="1079500"/>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a:ea typeface="宋体" charset="-122"/>
              </a:rPr>
              <a:t>思考：</a:t>
            </a:r>
          </a:p>
        </p:txBody>
      </p:sp>
      <p:pic>
        <p:nvPicPr>
          <p:cNvPr id="16388" name="Picture 5" descr="query"/>
          <p:cNvPicPr>
            <a:picLocks noGrp="1" noChangeAspect="1" noChangeArrowheads="1"/>
          </p:cNvPicPr>
          <p:nvPr>
            <p:ph/>
          </p:nvPr>
        </p:nvPicPr>
        <p:blipFill>
          <a:blip r:embed="rId3"/>
          <a:stretch>
            <a:fillRect/>
          </a:stretch>
        </p:blipFill>
        <p:spPr>
          <a:xfrm>
            <a:off x="3348038" y="188913"/>
            <a:ext cx="893762" cy="1211262"/>
          </a:xfrm>
          <a:noFill/>
        </p:spPr>
      </p:pic>
      <p:pic>
        <p:nvPicPr>
          <p:cNvPr id="16389" name="Picture 6" descr="xinsrc_552110406154176517686"/>
          <p:cNvPicPr>
            <a:picLocks noChangeAspect="1" noChangeArrowheads="1"/>
          </p:cNvPicPr>
          <p:nvPr/>
        </p:nvPicPr>
        <p:blipFill>
          <a:blip r:embed="rId4"/>
          <a:stretch>
            <a:fillRect/>
          </a:stretch>
        </p:blipFill>
        <p:spPr bwMode="auto">
          <a:xfrm>
            <a:off x="2771775" y="4508500"/>
            <a:ext cx="5761038" cy="2349500"/>
          </a:xfrm>
          <a:prstGeom prst="rect">
            <a:avLst/>
          </a:prstGeom>
          <a:noFill/>
          <a:ln w="9525">
            <a:noFill/>
            <a:miter lim="800000"/>
          </a:ln>
        </p:spPr>
      </p:pic>
    </p:spTree>
  </p:cSld>
  <p:clrMapOvr>
    <a:masterClrMapping/>
  </p:clrMapOvr>
  <p:transition>
    <p:blinds dir="vert"/>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7410" name="Picture 2" descr="穷人在施粥棚内勉强果腹"/>
          <p:cNvPicPr>
            <a:picLocks noChangeAspect="1" noChangeArrowheads="1"/>
          </p:cNvPicPr>
          <p:nvPr/>
        </p:nvPicPr>
        <p:blipFill>
          <a:blip r:embed="rId3"/>
          <a:srcRect l="377" r="565"/>
          <a:stretch>
            <a:fillRect/>
          </a:stretch>
        </p:blipFill>
        <p:spPr bwMode="auto">
          <a:xfrm>
            <a:off x="4176713" y="3779838"/>
            <a:ext cx="5003800" cy="2817812"/>
          </a:xfrm>
          <a:prstGeom prst="rect">
            <a:avLst/>
          </a:prstGeom>
          <a:noFill/>
          <a:ln w="9525">
            <a:noFill/>
            <a:miter lim="800000"/>
          </a:ln>
        </p:spPr>
      </p:pic>
      <p:pic>
        <p:nvPicPr>
          <p:cNvPr id="17411" name="Picture 3" descr="上流社会举行的豪华酒宴"/>
          <p:cNvPicPr>
            <a:picLocks noChangeAspect="1" noChangeArrowheads="1"/>
          </p:cNvPicPr>
          <p:nvPr/>
        </p:nvPicPr>
        <p:blipFill>
          <a:blip r:embed="rId4"/>
          <a:stretch>
            <a:fillRect/>
          </a:stretch>
        </p:blipFill>
        <p:spPr bwMode="auto">
          <a:xfrm>
            <a:off x="4284663" y="127000"/>
            <a:ext cx="4859337" cy="2725738"/>
          </a:xfrm>
          <a:prstGeom prst="rect">
            <a:avLst/>
          </a:prstGeom>
          <a:noFill/>
          <a:ln w="9525">
            <a:noFill/>
            <a:miter lim="800000"/>
          </a:ln>
        </p:spPr>
      </p:pic>
      <p:sp>
        <p:nvSpPr>
          <p:cNvPr id="17412" name="Text Box 4"/>
          <p:cNvSpPr txBox="1">
            <a:spLocks noChangeArrowheads="1"/>
          </p:cNvSpPr>
          <p:nvPr/>
        </p:nvSpPr>
        <p:spPr bwMode="auto">
          <a:xfrm>
            <a:off x="6172200" y="557213"/>
            <a:ext cx="2936875" cy="1190625"/>
          </a:xfrm>
          <a:prstGeom prst="rect">
            <a:avLst/>
          </a:prstGeom>
          <a:noFill/>
          <a:ln w="9525">
            <a:noFill/>
            <a:miter lim="800000"/>
          </a:ln>
        </p:spPr>
        <p:txBody>
          <a:bodyPr wrap="none">
            <a:spAutoFit/>
          </a:bodyPr>
          <a:lstStyle/>
          <a:p>
            <a:r>
              <a:rPr kumimoji="0" lang="zh-CN" altLang="en-US" sz="3600">
                <a:solidFill>
                  <a:srgbClr val="FFFF66"/>
                </a:solidFill>
                <a:latin typeface="Arial"/>
                <a:ea typeface="黑体" pitchFamily="49" charset="-122"/>
              </a:rPr>
              <a:t>上流社会举行</a:t>
            </a:r>
          </a:p>
          <a:p>
            <a:r>
              <a:rPr kumimoji="0" lang="zh-CN" altLang="en-US" sz="3600">
                <a:solidFill>
                  <a:srgbClr val="FFFF66"/>
                </a:solidFill>
                <a:latin typeface="Arial"/>
                <a:ea typeface="黑体" pitchFamily="49" charset="-122"/>
              </a:rPr>
              <a:t>的豪华酒宴</a:t>
            </a:r>
          </a:p>
        </p:txBody>
      </p:sp>
      <p:sp>
        <p:nvSpPr>
          <p:cNvPr id="17413" name="Text Box 5"/>
          <p:cNvSpPr txBox="1">
            <a:spLocks noChangeArrowheads="1"/>
          </p:cNvSpPr>
          <p:nvPr/>
        </p:nvSpPr>
        <p:spPr bwMode="auto">
          <a:xfrm>
            <a:off x="7702550" y="3716338"/>
            <a:ext cx="1441450" cy="2838450"/>
          </a:xfrm>
          <a:prstGeom prst="rect">
            <a:avLst/>
          </a:prstGeom>
          <a:noFill/>
          <a:ln w="9525">
            <a:noFill/>
            <a:miter lim="800000"/>
          </a:ln>
        </p:spPr>
        <p:txBody>
          <a:bodyPr>
            <a:spAutoFit/>
          </a:bodyPr>
          <a:lstStyle/>
          <a:p>
            <a:pPr>
              <a:spcBef>
                <a:spcPct val="50000"/>
              </a:spcBef>
            </a:pPr>
            <a:r>
              <a:rPr lang="zh-CN" altLang="en-US" sz="3600">
                <a:solidFill>
                  <a:srgbClr val="FFFF00"/>
                </a:solidFill>
                <a:ea typeface="黑体" pitchFamily="49" charset="-122"/>
              </a:rPr>
              <a:t>穷人在施粥棚勉强果腹</a:t>
            </a:r>
          </a:p>
        </p:txBody>
      </p:sp>
      <p:sp>
        <p:nvSpPr>
          <p:cNvPr id="17414" name="Text Box 6"/>
          <p:cNvSpPr txBox="1">
            <a:spLocks noChangeArrowheads="1"/>
          </p:cNvSpPr>
          <p:nvPr/>
        </p:nvSpPr>
        <p:spPr bwMode="auto">
          <a:xfrm>
            <a:off x="0" y="0"/>
            <a:ext cx="2195513" cy="762000"/>
          </a:xfrm>
          <a:prstGeom prst="rect">
            <a:avLst/>
          </a:prstGeom>
          <a:solidFill>
            <a:srgbClr val="000000"/>
          </a:solidFill>
          <a:ln w="9525">
            <a:noFill/>
            <a:miter lim="800000"/>
          </a:ln>
        </p:spPr>
        <p:txBody>
          <a:bodyPr>
            <a:spAutoFit/>
          </a:bodyPr>
          <a:lstStyle/>
          <a:p>
            <a:r>
              <a:rPr kumimoji="0" lang="zh-CN" altLang="en-US" sz="4400">
                <a:solidFill>
                  <a:srgbClr val="FFFF00"/>
                </a:solidFill>
                <a:latin typeface="黑体" pitchFamily="49" charset="-122"/>
                <a:ea typeface="黑体" pitchFamily="49" charset="-122"/>
              </a:rPr>
              <a:t>材料三</a:t>
            </a:r>
            <a:endParaRPr lang="en-US" altLang="zh-CN" sz="4400">
              <a:latin typeface="黑体" pitchFamily="49" charset="-122"/>
              <a:ea typeface="黑体" pitchFamily="49" charset="-122"/>
            </a:endParaRPr>
          </a:p>
        </p:txBody>
      </p:sp>
      <p:sp>
        <p:nvSpPr>
          <p:cNvPr id="136199" name="Rectangle 7"/>
          <p:cNvSpPr>
            <a:spLocks noChangeArrowheads="1"/>
          </p:cNvSpPr>
          <p:nvPr/>
        </p:nvSpPr>
        <p:spPr bwMode="auto">
          <a:xfrm>
            <a:off x="0" y="1268413"/>
            <a:ext cx="5410200" cy="2701925"/>
          </a:xfrm>
          <a:prstGeom prst="rect">
            <a:avLst/>
          </a:prstGeom>
          <a:noFill/>
          <a:ln w="9525">
            <a:noFill/>
            <a:miter lim="800000"/>
          </a:ln>
        </p:spPr>
        <p:txBody>
          <a:bodyPr/>
          <a:lstStyle/>
          <a:p>
            <a:pPr marL="342900" indent="-342900" eaLnBrk="0" hangingPunct="0">
              <a:spcBef>
                <a:spcPct val="20000"/>
              </a:spcBef>
              <a:buClr>
                <a:schemeClr val="hlink"/>
              </a:buClr>
              <a:buSzPct val="80000"/>
              <a:buFont typeface="Wingdings" pitchFamily="2" charset="2"/>
              <a:buNone/>
            </a:pPr>
            <a:r>
              <a:rPr kumimoji="0" lang="zh-CN" altLang="en-US" sz="3200">
                <a:solidFill>
                  <a:srgbClr val="FFFF00"/>
                </a:solidFill>
                <a:latin typeface="黑体" pitchFamily="49" charset="-122"/>
                <a:ea typeface="黑体" pitchFamily="49" charset="-122"/>
              </a:rPr>
              <a:t>各种矛盾尖锐</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封建主义</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人民大众</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资产阶级</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无产阶级</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沙皇专制</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资产阶级</a:t>
            </a:r>
          </a:p>
          <a:p>
            <a:pPr marL="342900" indent="-342900" eaLnBrk="0" hangingPunct="0">
              <a:spcBef>
                <a:spcPct val="20000"/>
              </a:spcBef>
              <a:buClr>
                <a:schemeClr val="hlink"/>
              </a:buClr>
              <a:buSzPct val="80000"/>
              <a:buFont typeface="Wingdings" pitchFamily="2" charset="2"/>
              <a:buChar char="l"/>
            </a:pPr>
            <a:r>
              <a:rPr kumimoji="0" lang="zh-CN" altLang="en-US" sz="3200">
                <a:solidFill>
                  <a:srgbClr val="FFFF00"/>
                </a:solidFill>
                <a:latin typeface="黑体" pitchFamily="49" charset="-122"/>
                <a:ea typeface="黑体" pitchFamily="49" charset="-122"/>
              </a:rPr>
              <a:t>俄罗斯族</a:t>
            </a:r>
            <a:r>
              <a:rPr kumimoji="0" lang="en-US" altLang="zh-CN" sz="3200">
                <a:solidFill>
                  <a:srgbClr val="FFFF00"/>
                </a:solidFill>
                <a:latin typeface="黑体" pitchFamily="49" charset="-122"/>
                <a:ea typeface="黑体" pitchFamily="49" charset="-122"/>
              </a:rPr>
              <a:t>vs</a:t>
            </a:r>
            <a:r>
              <a:rPr kumimoji="0" lang="zh-CN" altLang="en-US" sz="3200">
                <a:solidFill>
                  <a:srgbClr val="FFFF00"/>
                </a:solidFill>
                <a:latin typeface="黑体" pitchFamily="49" charset="-122"/>
                <a:ea typeface="黑体" pitchFamily="49" charset="-122"/>
              </a:rPr>
              <a:t>其他少数民族</a:t>
            </a:r>
          </a:p>
        </p:txBody>
      </p:sp>
      <p:sp>
        <p:nvSpPr>
          <p:cNvPr id="136200" name="Text Box 8"/>
          <p:cNvSpPr txBox="1">
            <a:spLocks noChangeArrowheads="1"/>
          </p:cNvSpPr>
          <p:nvPr/>
        </p:nvSpPr>
        <p:spPr bwMode="auto">
          <a:xfrm>
            <a:off x="0" y="4797425"/>
            <a:ext cx="4284663" cy="1190625"/>
          </a:xfrm>
          <a:prstGeom prst="rect">
            <a:avLst/>
          </a:prstGeom>
          <a:noFill/>
          <a:ln w="12700" cap="sq">
            <a:noFill/>
            <a:miter lim="800000"/>
            <a:headEnd type="none" w="sm" len="sm"/>
            <a:tailEnd type="none" w="sm" len="sm"/>
          </a:ln>
          <a:effectLst/>
        </p:spPr>
        <p:txBody>
          <a:bodyPr>
            <a:spAutoFit/>
          </a:bodyPr>
          <a:lstStyle/>
          <a:p>
            <a:pPr algn="ctr">
              <a:spcBef>
                <a:spcPct val="50000"/>
              </a:spcBef>
              <a:defRPr/>
            </a:pPr>
            <a:r>
              <a:rPr kumimoji="0" lang="zh-CN" altLang="en-US" sz="3600">
                <a:solidFill>
                  <a:srgbClr val="FFFF00"/>
                </a:solidFill>
                <a:effectLst>
                  <a:outerShdw blurRad="38100" dist="38100" dir="2700000" algn="tl">
                    <a:srgbClr val="000000"/>
                  </a:outerShdw>
                </a:effectLst>
                <a:ea typeface="黑体" pitchFamily="49" charset="-122"/>
              </a:rPr>
              <a:t>沙皇专制成为各种矛盾的焦点</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6199"/>
                                        </p:tgtEl>
                                        <p:attrNameLst>
                                          <p:attrName>style.visibility</p:attrName>
                                        </p:attrNameLst>
                                      </p:cBhvr>
                                      <p:to>
                                        <p:strVal val="visible"/>
                                      </p:to>
                                    </p:set>
                                    <p:animEffect transition="in" filter="fade">
                                      <p:cBhvr>
                                        <p:cTn id="7" dur="1000"/>
                                        <p:tgtEl>
                                          <p:spTgt spid="1361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6200"/>
                                        </p:tgtEl>
                                        <p:attrNameLst>
                                          <p:attrName>style.visibility</p:attrName>
                                        </p:attrNameLst>
                                      </p:cBhvr>
                                      <p:to>
                                        <p:strVal val="visible"/>
                                      </p:to>
                                    </p:set>
                                    <p:animEffect transition="in" filter="fade">
                                      <p:cBhvr>
                                        <p:cTn id="12" dur="2000"/>
                                        <p:tgtEl>
                                          <p:spTgt spid="136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9" grpId="0"/>
      <p:bldP spid="13620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0" y="0"/>
            <a:ext cx="4375150" cy="6553200"/>
            <a:chOff x="288" y="192"/>
            <a:chExt cx="2468" cy="3937"/>
          </a:xfrm>
        </p:grpSpPr>
        <p:pic>
          <p:nvPicPr>
            <p:cNvPr id="25604" name="Picture 3" descr="沙皇尼古拉二世"/>
            <p:cNvPicPr>
              <a:picLocks noChangeAspect="1" noChangeArrowheads="1"/>
            </p:cNvPicPr>
            <p:nvPr/>
          </p:nvPicPr>
          <p:blipFill>
            <a:blip r:embed="rId2"/>
            <a:stretch>
              <a:fillRect/>
            </a:stretch>
          </p:blipFill>
          <p:spPr bwMode="auto">
            <a:xfrm>
              <a:off x="288" y="192"/>
              <a:ext cx="2468" cy="3504"/>
            </a:xfrm>
            <a:prstGeom prst="rect">
              <a:avLst/>
            </a:prstGeom>
            <a:noFill/>
            <a:ln w="9525">
              <a:noFill/>
              <a:miter lim="800000"/>
            </a:ln>
          </p:spPr>
        </p:pic>
        <p:sp>
          <p:nvSpPr>
            <p:cNvPr id="25605" name="Text Box 4"/>
            <p:cNvSpPr txBox="1">
              <a:spLocks noChangeArrowheads="1"/>
            </p:cNvSpPr>
            <p:nvPr/>
          </p:nvSpPr>
          <p:spPr bwMode="auto">
            <a:xfrm>
              <a:off x="432" y="3744"/>
              <a:ext cx="1916" cy="385"/>
            </a:xfrm>
            <a:prstGeom prst="rect">
              <a:avLst/>
            </a:prstGeom>
            <a:noFill/>
            <a:ln w="9525">
              <a:noFill/>
              <a:miter lim="800000"/>
            </a:ln>
          </p:spPr>
          <p:txBody>
            <a:bodyPr wrap="none">
              <a:spAutoFit/>
            </a:bodyPr>
            <a:lstStyle/>
            <a:p>
              <a:r>
                <a:rPr lang="zh-CN" altLang="en-US" sz="3600">
                  <a:solidFill>
                    <a:srgbClr val="FFFF66"/>
                  </a:solidFill>
                  <a:ea typeface="黑体" pitchFamily="49" charset="-122"/>
                </a:rPr>
                <a:t>沙皇尼古拉二世</a:t>
              </a:r>
            </a:p>
          </p:txBody>
        </p:sp>
      </p:grpSp>
      <p:sp>
        <p:nvSpPr>
          <p:cNvPr id="25603" name="Text Box 5"/>
          <p:cNvSpPr txBox="1">
            <a:spLocks noChangeArrowheads="1"/>
          </p:cNvSpPr>
          <p:nvPr/>
        </p:nvSpPr>
        <p:spPr bwMode="auto">
          <a:xfrm>
            <a:off x="4643438" y="585788"/>
            <a:ext cx="4176712" cy="5508625"/>
          </a:xfrm>
          <a:prstGeom prst="rect">
            <a:avLst/>
          </a:prstGeom>
          <a:noFill/>
          <a:ln w="9525">
            <a:noFill/>
            <a:miter lim="800000"/>
          </a:ln>
        </p:spPr>
        <p:txBody>
          <a:bodyPr>
            <a:spAutoFit/>
          </a:bodyPr>
          <a:lstStyle/>
          <a:p>
            <a:r>
              <a:rPr lang="zh-CN" altLang="en-US" sz="3200" b="0">
                <a:ea typeface="华文新魏" pitchFamily="2" charset="-122"/>
              </a:rPr>
              <a:t>        </a:t>
            </a:r>
            <a:r>
              <a:rPr lang="en-US" altLang="zh-CN" sz="3200">
                <a:ea typeface="华文新魏" pitchFamily="2" charset="-122"/>
              </a:rPr>
              <a:t>1917</a:t>
            </a:r>
            <a:r>
              <a:rPr lang="zh-CN" altLang="en-US" sz="3200" b="0">
                <a:ea typeface="华文新魏" pitchFamily="2" charset="-122"/>
              </a:rPr>
              <a:t>年</a:t>
            </a:r>
            <a:r>
              <a:rPr lang="en-US" altLang="zh-CN" sz="3200">
                <a:ea typeface="华文新魏" pitchFamily="2" charset="-122"/>
              </a:rPr>
              <a:t>3</a:t>
            </a:r>
            <a:r>
              <a:rPr lang="zh-CN" altLang="en-US" sz="3200" b="0">
                <a:ea typeface="华文新魏" pitchFamily="2" charset="-122"/>
              </a:rPr>
              <a:t>月</a:t>
            </a:r>
            <a:r>
              <a:rPr lang="en-US" altLang="zh-CN" sz="3200">
                <a:ea typeface="华文新魏" pitchFamily="2" charset="-122"/>
              </a:rPr>
              <a:t>8</a:t>
            </a:r>
            <a:r>
              <a:rPr lang="zh-CN" altLang="en-US" sz="3200" b="0">
                <a:ea typeface="华文新魏" pitchFamily="2" charset="-122"/>
              </a:rPr>
              <a:t>日</a:t>
            </a:r>
            <a:r>
              <a:rPr lang="zh-CN" altLang="en-US" sz="3200"/>
              <a:t>（</a:t>
            </a:r>
            <a:r>
              <a:rPr lang="zh-CN" altLang="en-US" sz="2000" b="0">
                <a:ea typeface="华文新魏" pitchFamily="2" charset="-122"/>
              </a:rPr>
              <a:t>俄</a:t>
            </a:r>
          </a:p>
          <a:p>
            <a:r>
              <a:rPr lang="zh-CN" altLang="en-US" sz="2000" b="0">
                <a:ea typeface="华文新魏" pitchFamily="2" charset="-122"/>
              </a:rPr>
              <a:t>历</a:t>
            </a:r>
            <a:r>
              <a:rPr lang="en-US" altLang="zh-CN" sz="2000">
                <a:ea typeface="华文新魏" pitchFamily="2" charset="-122"/>
              </a:rPr>
              <a:t>2</a:t>
            </a:r>
            <a:r>
              <a:rPr lang="zh-CN" altLang="en-US" sz="2000" b="0">
                <a:ea typeface="华文新魏" pitchFamily="2" charset="-122"/>
              </a:rPr>
              <a:t>月</a:t>
            </a:r>
            <a:r>
              <a:rPr lang="en-US" altLang="zh-CN" sz="2000">
                <a:ea typeface="华文新魏" pitchFamily="2" charset="-122"/>
              </a:rPr>
              <a:t>23</a:t>
            </a:r>
            <a:r>
              <a:rPr lang="zh-CN" altLang="en-US" sz="2000" b="0">
                <a:ea typeface="华文新魏" pitchFamily="2" charset="-122"/>
              </a:rPr>
              <a:t>日</a:t>
            </a:r>
            <a:r>
              <a:rPr lang="zh-CN" altLang="en-US" sz="3200"/>
              <a:t> ）</a:t>
            </a:r>
            <a:r>
              <a:rPr lang="zh-CN" altLang="en-US" sz="3200" b="0">
                <a:ea typeface="华文新魏" pitchFamily="2" charset="-122"/>
              </a:rPr>
              <a:t>，彼得格勒工人、士兵爆发“二月革命”，成立工兵代表苏维埃</a:t>
            </a:r>
            <a:r>
              <a:rPr lang="en-US" altLang="zh-CN" sz="3200" b="0">
                <a:ea typeface="华文新魏" pitchFamily="2" charset="-122"/>
              </a:rPr>
              <a:t>, </a:t>
            </a:r>
            <a:r>
              <a:rPr lang="zh-CN" altLang="en-US" sz="3200" b="0">
                <a:ea typeface="华文新魏" pitchFamily="2" charset="-122"/>
              </a:rPr>
              <a:t>推翻了统治俄国</a:t>
            </a:r>
            <a:r>
              <a:rPr lang="en-US" altLang="zh-CN" sz="3200">
                <a:ea typeface="华文新魏" pitchFamily="2" charset="-122"/>
              </a:rPr>
              <a:t>300</a:t>
            </a:r>
            <a:r>
              <a:rPr lang="zh-CN" altLang="en-US" sz="3200" b="0">
                <a:solidFill>
                  <a:schemeClr val="hlink"/>
                </a:solidFill>
                <a:ea typeface="华文新魏" pitchFamily="2" charset="-122"/>
              </a:rPr>
              <a:t>多年罗曼诺夫王朝</a:t>
            </a:r>
            <a:r>
              <a:rPr lang="zh-CN" altLang="en-US" sz="3200" b="0">
                <a:ea typeface="华文新魏" pitchFamily="2" charset="-122"/>
              </a:rPr>
              <a:t>， </a:t>
            </a:r>
            <a:r>
              <a:rPr lang="en-US" altLang="zh-CN" sz="3200"/>
              <a:t>3</a:t>
            </a:r>
            <a:r>
              <a:rPr lang="zh-CN" altLang="en-US" sz="3200"/>
              <a:t>月</a:t>
            </a:r>
            <a:r>
              <a:rPr lang="en-US" altLang="zh-CN" sz="3200"/>
              <a:t>15</a:t>
            </a:r>
            <a:r>
              <a:rPr lang="zh-CN" altLang="en-US" sz="3200"/>
              <a:t>日，沙皇尼古拉二世逊位，其弟米哈伊尔大公拒绝接受王位，王朝正式灭亡。</a:t>
            </a:r>
            <a:endParaRPr lang="zh-CN" altLang="en-US" sz="3200" b="0">
              <a:ea typeface="华文新魏"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4" name="Text Box 2"/>
          <p:cNvSpPr txBox="1">
            <a:spLocks noChangeArrowheads="1"/>
          </p:cNvSpPr>
          <p:nvPr/>
        </p:nvSpPr>
        <p:spPr bwMode="auto">
          <a:xfrm>
            <a:off x="611188" y="2205038"/>
            <a:ext cx="7920037" cy="2111375"/>
          </a:xfrm>
          <a:prstGeom prst="rect">
            <a:avLst/>
          </a:prstGeom>
          <a:solidFill>
            <a:srgbClr val="000000"/>
          </a:solidFill>
          <a:ln w="9525">
            <a:solidFill>
              <a:srgbClr val="FFFF00"/>
            </a:solidFill>
            <a:miter lim="800000"/>
          </a:ln>
        </p:spPr>
        <p:txBody>
          <a:bodyPr>
            <a:spAutoFit/>
          </a:bodyPr>
          <a:lstStyle/>
          <a:p>
            <a:pPr>
              <a:spcBef>
                <a:spcPct val="50000"/>
              </a:spcBef>
            </a:pPr>
            <a:r>
              <a:rPr lang="zh-CN" altLang="en-US" sz="4400">
                <a:solidFill>
                  <a:srgbClr val="FFFF00"/>
                </a:solidFill>
                <a:ea typeface="黑体" pitchFamily="49" charset="-122"/>
              </a:rPr>
              <a:t>俄国发展落后，社会矛盾尖锐，成为帝国主义链条上最薄弱的一环。</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8" name="Text Box 2"/>
          <p:cNvSpPr txBox="1">
            <a:spLocks noChangeArrowheads="1"/>
          </p:cNvSpPr>
          <p:nvPr/>
        </p:nvSpPr>
        <p:spPr bwMode="auto">
          <a:xfrm>
            <a:off x="611188" y="404813"/>
            <a:ext cx="8137525" cy="4486275"/>
          </a:xfrm>
          <a:prstGeom prst="rect">
            <a:avLst/>
          </a:prstGeom>
          <a:noFill/>
          <a:ln w="9525">
            <a:noFill/>
            <a:miter lim="800000"/>
          </a:ln>
        </p:spPr>
        <p:txBody>
          <a:bodyPr>
            <a:spAutoFit/>
          </a:bodyPr>
          <a:lstStyle/>
          <a:p>
            <a:r>
              <a:rPr kumimoji="0" lang="zh-CN" altLang="en-US" sz="3600">
                <a:solidFill>
                  <a:srgbClr val="FFFF00"/>
                </a:solidFill>
                <a:latin typeface="黑体" pitchFamily="49" charset="-122"/>
                <a:ea typeface="黑体" pitchFamily="49" charset="-122"/>
              </a:rPr>
              <a:t>材料四：</a:t>
            </a:r>
            <a:r>
              <a:rPr lang="en-US" altLang="zh-CN" sz="2400">
                <a:latin typeface="黑体" pitchFamily="49" charset="-122"/>
                <a:ea typeface="黑体" pitchFamily="49" charset="-122"/>
              </a:rPr>
              <a:t> </a:t>
            </a:r>
          </a:p>
          <a:p>
            <a:r>
              <a:rPr lang="en-US" altLang="zh-CN" sz="3600">
                <a:solidFill>
                  <a:srgbClr val="FFFFFF"/>
                </a:solidFill>
                <a:latin typeface="黑体" pitchFamily="49" charset="-122"/>
                <a:ea typeface="黑体" pitchFamily="49" charset="-122"/>
              </a:rPr>
              <a:t>    </a:t>
            </a:r>
            <a:r>
              <a:rPr lang="zh-CN" altLang="en-US" sz="3600">
                <a:solidFill>
                  <a:srgbClr val="FFFFFF"/>
                </a:solidFill>
                <a:latin typeface="黑体" pitchFamily="49" charset="-122"/>
                <a:ea typeface="黑体" pitchFamily="49" charset="-122"/>
              </a:rPr>
              <a:t>第一次世界大战中，俄军伤亡和被俘的人员超过了</a:t>
            </a:r>
            <a:r>
              <a:rPr lang="en-US" altLang="zh-CN" sz="3600">
                <a:solidFill>
                  <a:srgbClr val="FFFFFF"/>
                </a:solidFill>
                <a:latin typeface="黑体" pitchFamily="49" charset="-122"/>
                <a:ea typeface="黑体" pitchFamily="49" charset="-122"/>
              </a:rPr>
              <a:t>170</a:t>
            </a:r>
            <a:r>
              <a:rPr lang="zh-CN" altLang="en-US" sz="3600">
                <a:solidFill>
                  <a:srgbClr val="FFFFFF"/>
                </a:solidFill>
                <a:latin typeface="黑体" pitchFamily="49" charset="-122"/>
                <a:ea typeface="黑体" pitchFamily="49" charset="-122"/>
              </a:rPr>
              <a:t>万。</a:t>
            </a:r>
            <a:r>
              <a:rPr lang="en-US" altLang="zh-CN" sz="3600">
                <a:solidFill>
                  <a:srgbClr val="FFFFFF"/>
                </a:solidFill>
                <a:latin typeface="黑体" pitchFamily="49" charset="-122"/>
                <a:ea typeface="黑体" pitchFamily="49" charset="-122"/>
              </a:rPr>
              <a:t>1916</a:t>
            </a:r>
            <a:r>
              <a:rPr lang="zh-CN" altLang="en-US" sz="3600">
                <a:solidFill>
                  <a:srgbClr val="FFFFFF"/>
                </a:solidFill>
                <a:latin typeface="黑体" pitchFamily="49" charset="-122"/>
                <a:ea typeface="黑体" pitchFamily="49" charset="-122"/>
              </a:rPr>
              <a:t>年底，前线俄国装备困难，有</a:t>
            </a:r>
            <a:r>
              <a:rPr lang="en-US" altLang="zh-CN" sz="3600">
                <a:solidFill>
                  <a:srgbClr val="FFFFFF"/>
                </a:solidFill>
                <a:latin typeface="黑体" pitchFamily="49" charset="-122"/>
                <a:ea typeface="黑体" pitchFamily="49" charset="-122"/>
              </a:rPr>
              <a:t>20</a:t>
            </a:r>
            <a:r>
              <a:rPr lang="zh-CN" altLang="en-US" sz="3600">
                <a:solidFill>
                  <a:srgbClr val="FFFFFF"/>
                </a:solidFill>
                <a:latin typeface="黑体" pitchFamily="49" charset="-122"/>
                <a:ea typeface="黑体" pitchFamily="49" charset="-122"/>
              </a:rPr>
              <a:t>多万士兵连步枪都没有。</a:t>
            </a:r>
            <a:r>
              <a:rPr lang="en-US" altLang="zh-CN" sz="3600">
                <a:solidFill>
                  <a:srgbClr val="FFFFFF"/>
                </a:solidFill>
                <a:latin typeface="黑体" pitchFamily="49" charset="-122"/>
                <a:ea typeface="黑体" pitchFamily="49" charset="-122"/>
              </a:rPr>
              <a:t>1917</a:t>
            </a:r>
            <a:r>
              <a:rPr lang="zh-CN" altLang="en-US" sz="3600">
                <a:solidFill>
                  <a:srgbClr val="FFFFFF"/>
                </a:solidFill>
                <a:latin typeface="黑体" pitchFamily="49" charset="-122"/>
                <a:ea typeface="黑体" pitchFamily="49" charset="-122"/>
              </a:rPr>
              <a:t>年，全国男性劳动力中已有</a:t>
            </a:r>
            <a:r>
              <a:rPr lang="en-US" altLang="zh-CN" sz="3600">
                <a:solidFill>
                  <a:srgbClr val="FFFFFF"/>
                </a:solidFill>
                <a:latin typeface="黑体" pitchFamily="49" charset="-122"/>
                <a:ea typeface="黑体" pitchFamily="49" charset="-122"/>
              </a:rPr>
              <a:t>1500</a:t>
            </a:r>
            <a:r>
              <a:rPr lang="zh-CN" altLang="en-US" sz="3600">
                <a:solidFill>
                  <a:srgbClr val="FFFFFF"/>
                </a:solidFill>
                <a:latin typeface="黑体" pitchFamily="49" charset="-122"/>
                <a:ea typeface="黑体" pitchFamily="49" charset="-122"/>
              </a:rPr>
              <a:t>万人（近一半）被强迫入伍，造成粮食供应紧张，饥饿席卷全国，首都彼得格勒的存粮只够维持一个月。</a:t>
            </a:r>
          </a:p>
        </p:txBody>
      </p:sp>
      <p:sp>
        <p:nvSpPr>
          <p:cNvPr id="26629" name="Text Box 5"/>
          <p:cNvSpPr txBox="1">
            <a:spLocks noChangeArrowheads="1"/>
          </p:cNvSpPr>
          <p:nvPr/>
        </p:nvSpPr>
        <p:spPr bwMode="auto">
          <a:xfrm>
            <a:off x="611188" y="5157788"/>
            <a:ext cx="7920037" cy="711200"/>
          </a:xfrm>
          <a:prstGeom prst="rect">
            <a:avLst/>
          </a:prstGeom>
          <a:noFill/>
          <a:ln w="9525">
            <a:solidFill>
              <a:srgbClr val="FFFF00"/>
            </a:solidFill>
            <a:miter lim="800000"/>
          </a:ln>
        </p:spPr>
        <p:txBody>
          <a:bodyPr>
            <a:spAutoFit/>
          </a:bodyPr>
          <a:lstStyle/>
          <a:p>
            <a:pPr>
              <a:spcBef>
                <a:spcPct val="50000"/>
              </a:spcBef>
            </a:pPr>
            <a:r>
              <a:rPr lang="zh-CN" altLang="en-US" sz="4000">
                <a:solidFill>
                  <a:srgbClr val="FFFF00"/>
                </a:solidFill>
                <a:ea typeface="黑体" pitchFamily="49" charset="-122"/>
              </a:rPr>
              <a:t> 一战加剧了社会矛盾</a:t>
            </a:r>
            <a:r>
              <a:rPr lang="en-US" altLang="zh-CN" sz="4000">
                <a:solidFill>
                  <a:srgbClr val="FFFF00"/>
                </a:solidFill>
                <a:ea typeface="黑体" pitchFamily="49" charset="-122"/>
              </a:rPr>
              <a:t>——</a:t>
            </a:r>
            <a:r>
              <a:rPr lang="zh-CN" altLang="en-US" sz="4000">
                <a:solidFill>
                  <a:srgbClr val="FFFF00"/>
                </a:solidFill>
                <a:ea typeface="黑体" pitchFamily="49" charset="-122"/>
              </a:rPr>
              <a:t>催化剂</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0-#ppt_w/2"/>
                                          </p:val>
                                        </p:tav>
                                        <p:tav tm="100000">
                                          <p:val>
                                            <p:strVal val="#ppt_x"/>
                                          </p:val>
                                        </p:tav>
                                      </p:tavLst>
                                    </p:anim>
                                    <p:anim calcmode="lin" valueType="num">
                                      <p:cBhvr additive="base">
                                        <p:cTn id="8" dur="500" fill="hold"/>
                                        <p:tgtEl>
                                          <p:spTgt spid="266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2" name="Text Box 2"/>
          <p:cNvSpPr txBox="1">
            <a:spLocks noChangeArrowheads="1"/>
          </p:cNvSpPr>
          <p:nvPr/>
        </p:nvSpPr>
        <p:spPr bwMode="auto">
          <a:xfrm>
            <a:off x="468313" y="333375"/>
            <a:ext cx="8496300" cy="3937000"/>
          </a:xfrm>
          <a:prstGeom prst="rect">
            <a:avLst/>
          </a:prstGeom>
          <a:noFill/>
          <a:ln w="9525">
            <a:noFill/>
            <a:miter lim="800000"/>
          </a:ln>
        </p:spPr>
        <p:txBody>
          <a:bodyPr>
            <a:spAutoFit/>
          </a:bodyPr>
          <a:lstStyle/>
          <a:p>
            <a:r>
              <a:rPr kumimoji="0" lang="zh-CN" altLang="en-US" sz="3600">
                <a:solidFill>
                  <a:srgbClr val="FFFF00"/>
                </a:solidFill>
                <a:latin typeface="黑体" pitchFamily="49" charset="-122"/>
                <a:ea typeface="黑体" pitchFamily="49" charset="-122"/>
              </a:rPr>
              <a:t>材料五：</a:t>
            </a:r>
            <a:endParaRPr lang="zh-CN" altLang="en-US" sz="3600">
              <a:solidFill>
                <a:srgbClr val="FFFFFF"/>
              </a:solidFill>
              <a:latin typeface="黑体" pitchFamily="49" charset="-122"/>
              <a:ea typeface="黑体" pitchFamily="49" charset="-122"/>
            </a:endParaRPr>
          </a:p>
          <a:p>
            <a:r>
              <a:rPr lang="zh-CN" altLang="en-US" sz="3600">
                <a:solidFill>
                  <a:srgbClr val="FFFFFF"/>
                </a:solidFill>
                <a:latin typeface="黑体" pitchFamily="49" charset="-122"/>
                <a:ea typeface="黑体" pitchFamily="49" charset="-122"/>
              </a:rPr>
              <a:t>    俄国无产阶级深受压迫，又相对集中，有很强的革命性和战斗力。更为重要的是俄国无产阶级有坚强、成熟的布尔什维克党领导，有杰出的革命领袖列宁。还有，俄国的农民深受压迫，较容易结成工农联盟</a:t>
            </a:r>
          </a:p>
        </p:txBody>
      </p:sp>
      <p:sp>
        <p:nvSpPr>
          <p:cNvPr id="151555" name="Text Box 3"/>
          <p:cNvSpPr txBox="1">
            <a:spLocks noChangeArrowheads="1"/>
          </p:cNvSpPr>
          <p:nvPr/>
        </p:nvSpPr>
        <p:spPr bwMode="auto">
          <a:xfrm>
            <a:off x="755650" y="4868863"/>
            <a:ext cx="7920038" cy="711200"/>
          </a:xfrm>
          <a:prstGeom prst="rect">
            <a:avLst/>
          </a:prstGeom>
          <a:noFill/>
          <a:ln w="9525">
            <a:solidFill>
              <a:srgbClr val="FFFF00"/>
            </a:solidFill>
            <a:miter lim="800000"/>
          </a:ln>
        </p:spPr>
        <p:txBody>
          <a:bodyPr>
            <a:spAutoFit/>
          </a:bodyPr>
          <a:lstStyle/>
          <a:p>
            <a:pPr>
              <a:spcBef>
                <a:spcPct val="50000"/>
              </a:spcBef>
            </a:pPr>
            <a:r>
              <a:rPr lang="zh-CN" altLang="en-US" sz="4000">
                <a:solidFill>
                  <a:srgbClr val="FFFF00"/>
                </a:solidFill>
                <a:ea typeface="黑体" pitchFamily="49" charset="-122"/>
              </a:rPr>
              <a:t>无产阶级及其政党的坚强成熟</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1555"/>
                                        </p:tgtEl>
                                        <p:attrNameLst>
                                          <p:attrName>style.visibility</p:attrName>
                                        </p:attrNameLst>
                                      </p:cBhvr>
                                      <p:to>
                                        <p:strVal val="visible"/>
                                      </p:to>
                                    </p:set>
                                    <p:anim calcmode="lin" valueType="num">
                                      <p:cBhvr additive="base">
                                        <p:cTn id="7" dur="500" fill="hold"/>
                                        <p:tgtEl>
                                          <p:spTgt spid="151555"/>
                                        </p:tgtEl>
                                        <p:attrNameLst>
                                          <p:attrName>ppt_x</p:attrName>
                                        </p:attrNameLst>
                                      </p:cBhvr>
                                      <p:tavLst>
                                        <p:tav tm="0">
                                          <p:val>
                                            <p:strVal val="0-#ppt_w/2"/>
                                          </p:val>
                                        </p:tav>
                                        <p:tav tm="100000">
                                          <p:val>
                                            <p:strVal val="#ppt_x"/>
                                          </p:val>
                                        </p:tav>
                                      </p:tavLst>
                                    </p:anim>
                                    <p:anim calcmode="lin" valueType="num">
                                      <p:cBhvr additive="base">
                                        <p:cTn id="8" dur="500" fill="hold"/>
                                        <p:tgtEl>
                                          <p:spTgt spid="1515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5"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2530" name="Picture 2" descr="20071107125321605"/>
          <p:cNvPicPr>
            <a:picLocks noChangeAspect="1" noChangeArrowheads="1"/>
          </p:cNvPicPr>
          <p:nvPr/>
        </p:nvPicPr>
        <p:blipFill>
          <a:blip r:embed="rId3"/>
          <a:stretch>
            <a:fillRect/>
          </a:stretch>
        </p:blipFill>
        <p:spPr bwMode="auto">
          <a:xfrm>
            <a:off x="4500563" y="0"/>
            <a:ext cx="4643437" cy="6858000"/>
          </a:xfrm>
          <a:prstGeom prst="rect">
            <a:avLst/>
          </a:prstGeom>
          <a:noFill/>
          <a:ln w="9525">
            <a:noFill/>
            <a:miter lim="800000"/>
          </a:ln>
        </p:spPr>
      </p:pic>
      <p:pic>
        <p:nvPicPr>
          <p:cNvPr id="22531" name="Picture 3" descr="20071107125321581"/>
          <p:cNvPicPr>
            <a:picLocks noChangeAspect="1" noChangeArrowheads="1"/>
          </p:cNvPicPr>
          <p:nvPr/>
        </p:nvPicPr>
        <p:blipFill>
          <a:blip r:embed="rId4"/>
          <a:stretch>
            <a:fillRect/>
          </a:stretch>
        </p:blipFill>
        <p:spPr bwMode="auto">
          <a:xfrm>
            <a:off x="0" y="0"/>
            <a:ext cx="4500563" cy="6858000"/>
          </a:xfrm>
          <a:prstGeom prst="rect">
            <a:avLst/>
          </a:prstGeom>
          <a:noFill/>
          <a:ln w="9525">
            <a:noFill/>
            <a:miter lim="800000"/>
          </a:ln>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02" name="Text Box 2"/>
          <p:cNvSpPr txBox="1">
            <a:spLocks noChangeArrowheads="1"/>
          </p:cNvSpPr>
          <p:nvPr/>
        </p:nvSpPr>
        <p:spPr bwMode="auto">
          <a:xfrm>
            <a:off x="1258888" y="2422054"/>
            <a:ext cx="5113337" cy="641350"/>
          </a:xfrm>
          <a:prstGeom prst="rect">
            <a:avLst/>
          </a:prstGeom>
          <a:noFill/>
          <a:ln w="9525">
            <a:noFill/>
            <a:miter lim="800000"/>
          </a:ln>
        </p:spPr>
        <p:txBody>
          <a:bodyPr>
            <a:spAutoFit/>
          </a:bodyPr>
          <a:lstStyle/>
          <a:p>
            <a:pPr>
              <a:spcBef>
                <a:spcPct val="50000"/>
              </a:spcBef>
            </a:pPr>
            <a:r>
              <a:rPr lang="en-US" altLang="zh-CN" sz="3600">
                <a:solidFill>
                  <a:srgbClr val="FFFF00"/>
                </a:solidFill>
                <a:latin typeface="黑体" pitchFamily="49" charset="-122"/>
                <a:ea typeface="黑体" pitchFamily="49" charset="-122"/>
              </a:rPr>
              <a:t>2</a:t>
            </a:r>
            <a:r>
              <a:rPr lang="zh-CN" altLang="en-US" sz="3600">
                <a:solidFill>
                  <a:srgbClr val="FFFF00"/>
                </a:solidFill>
                <a:latin typeface="黑体" pitchFamily="49" charset="-122"/>
                <a:ea typeface="黑体" pitchFamily="49" charset="-122"/>
              </a:rPr>
              <a:t>、落后，社会矛盾尖锐 </a:t>
            </a:r>
          </a:p>
        </p:txBody>
      </p:sp>
      <p:sp>
        <p:nvSpPr>
          <p:cNvPr id="153603" name="Text Box 3"/>
          <p:cNvSpPr txBox="1">
            <a:spLocks noChangeArrowheads="1"/>
          </p:cNvSpPr>
          <p:nvPr/>
        </p:nvSpPr>
        <p:spPr bwMode="auto">
          <a:xfrm>
            <a:off x="1258888" y="3214216"/>
            <a:ext cx="4416425" cy="641350"/>
          </a:xfrm>
          <a:prstGeom prst="rect">
            <a:avLst/>
          </a:prstGeom>
          <a:noFill/>
          <a:ln w="9525">
            <a:noFill/>
            <a:miter lim="800000"/>
          </a:ln>
        </p:spPr>
        <p:txBody>
          <a:bodyPr>
            <a:spAutoFit/>
          </a:bodyPr>
          <a:lstStyle/>
          <a:p>
            <a:pPr>
              <a:spcBef>
                <a:spcPct val="50000"/>
              </a:spcBef>
            </a:pPr>
            <a:r>
              <a:rPr lang="zh-CN" altLang="en-US" sz="3600">
                <a:solidFill>
                  <a:srgbClr val="FFFF00"/>
                </a:solidFill>
                <a:latin typeface="黑体" pitchFamily="49" charset="-122"/>
                <a:ea typeface="黑体" pitchFamily="49" charset="-122"/>
              </a:rPr>
              <a:t>3、一战加剧了矛盾</a:t>
            </a:r>
          </a:p>
        </p:txBody>
      </p:sp>
      <p:sp>
        <p:nvSpPr>
          <p:cNvPr id="153604" name="Text Box 4"/>
          <p:cNvSpPr txBox="1">
            <a:spLocks noChangeArrowheads="1"/>
          </p:cNvSpPr>
          <p:nvPr/>
        </p:nvSpPr>
        <p:spPr bwMode="auto">
          <a:xfrm>
            <a:off x="1258888" y="4509864"/>
            <a:ext cx="4608512" cy="1190625"/>
          </a:xfrm>
          <a:prstGeom prst="rect">
            <a:avLst/>
          </a:prstGeom>
          <a:noFill/>
          <a:ln w="9525">
            <a:noFill/>
            <a:miter lim="800000"/>
          </a:ln>
        </p:spPr>
        <p:txBody>
          <a:bodyPr>
            <a:spAutoFit/>
          </a:bodyPr>
          <a:lstStyle/>
          <a:p>
            <a:pPr>
              <a:spcBef>
                <a:spcPct val="50000"/>
              </a:spcBef>
            </a:pPr>
            <a:r>
              <a:rPr lang="en-US" altLang="zh-CN" sz="3600">
                <a:solidFill>
                  <a:srgbClr val="FFFF00"/>
                </a:solidFill>
                <a:latin typeface="黑体" pitchFamily="49" charset="-122"/>
                <a:ea typeface="黑体" pitchFamily="49" charset="-122"/>
              </a:rPr>
              <a:t>4</a:t>
            </a:r>
            <a:r>
              <a:rPr lang="zh-CN" altLang="en-US" sz="3600">
                <a:solidFill>
                  <a:srgbClr val="FFFF00"/>
                </a:solidFill>
                <a:latin typeface="黑体" pitchFamily="49" charset="-122"/>
                <a:ea typeface="黑体" pitchFamily="49" charset="-122"/>
              </a:rPr>
              <a:t>、无产阶级及其政党的坚强成熟</a:t>
            </a:r>
          </a:p>
        </p:txBody>
      </p:sp>
      <p:sp>
        <p:nvSpPr>
          <p:cNvPr id="153605" name="Text Box 5"/>
          <p:cNvSpPr txBox="1">
            <a:spLocks noChangeArrowheads="1"/>
          </p:cNvSpPr>
          <p:nvPr/>
        </p:nvSpPr>
        <p:spPr bwMode="auto">
          <a:xfrm>
            <a:off x="250825" y="2206154"/>
            <a:ext cx="792163" cy="1311275"/>
          </a:xfrm>
          <a:prstGeom prst="rect">
            <a:avLst/>
          </a:prstGeom>
          <a:noFill/>
          <a:ln w="9525">
            <a:noFill/>
            <a:miter lim="800000"/>
          </a:ln>
        </p:spPr>
        <p:txBody>
          <a:bodyPr>
            <a:spAutoFit/>
          </a:bodyPr>
          <a:lstStyle/>
          <a:p>
            <a:pPr>
              <a:spcBef>
                <a:spcPct val="50000"/>
              </a:spcBef>
            </a:pPr>
            <a:r>
              <a:rPr lang="zh-CN" altLang="en-US" sz="4000">
                <a:solidFill>
                  <a:srgbClr val="FFFFFF"/>
                </a:solidFill>
                <a:ea typeface="黑体" pitchFamily="49" charset="-122"/>
              </a:rPr>
              <a:t>客观</a:t>
            </a:r>
          </a:p>
        </p:txBody>
      </p:sp>
      <p:sp>
        <p:nvSpPr>
          <p:cNvPr id="153606" name="Text Box 6"/>
          <p:cNvSpPr txBox="1">
            <a:spLocks noChangeArrowheads="1"/>
          </p:cNvSpPr>
          <p:nvPr/>
        </p:nvSpPr>
        <p:spPr bwMode="auto">
          <a:xfrm>
            <a:off x="323850" y="4493989"/>
            <a:ext cx="725488" cy="1311275"/>
          </a:xfrm>
          <a:prstGeom prst="rect">
            <a:avLst/>
          </a:prstGeom>
          <a:noFill/>
          <a:ln w="9525">
            <a:noFill/>
            <a:miter lim="800000"/>
          </a:ln>
        </p:spPr>
        <p:txBody>
          <a:bodyPr>
            <a:spAutoFit/>
          </a:bodyPr>
          <a:lstStyle/>
          <a:p>
            <a:pPr>
              <a:spcBef>
                <a:spcPct val="50000"/>
              </a:spcBef>
            </a:pPr>
            <a:r>
              <a:rPr lang="zh-CN" altLang="en-US" sz="4000">
                <a:solidFill>
                  <a:srgbClr val="FFFFFF"/>
                </a:solidFill>
                <a:ea typeface="黑体" pitchFamily="49" charset="-122"/>
              </a:rPr>
              <a:t>主观</a:t>
            </a:r>
          </a:p>
        </p:txBody>
      </p:sp>
      <p:sp>
        <p:nvSpPr>
          <p:cNvPr id="23561" name="Text Box 12"/>
          <p:cNvSpPr txBox="1">
            <a:spLocks noChangeArrowheads="1"/>
          </p:cNvSpPr>
          <p:nvPr/>
        </p:nvSpPr>
        <p:spPr bwMode="auto">
          <a:xfrm>
            <a:off x="323850" y="188913"/>
            <a:ext cx="7704138" cy="769441"/>
          </a:xfrm>
          <a:prstGeom prst="rect">
            <a:avLst/>
          </a:prstGeom>
          <a:solidFill>
            <a:srgbClr val="000000"/>
          </a:solidFill>
          <a:ln w="9525">
            <a:noFill/>
            <a:miter lim="800000"/>
          </a:ln>
        </p:spPr>
        <p:txBody>
          <a:bodyPr>
            <a:spAutoFit/>
          </a:bodyPr>
          <a:lstStyle/>
          <a:p>
            <a:pPr>
              <a:spcBef>
                <a:spcPct val="50000"/>
              </a:spcBef>
            </a:pPr>
            <a:r>
              <a:rPr lang="zh-CN" altLang="en-US" sz="4400" smtClean="0">
                <a:solidFill>
                  <a:srgbClr val="FFFF00"/>
                </a:solidFill>
                <a:ea typeface="黑体" pitchFamily="49" charset="-122"/>
              </a:rPr>
              <a:t>（一）十月革命的背景</a:t>
            </a:r>
            <a:endParaRPr lang="zh-CN" altLang="en-US" sz="4400">
              <a:solidFill>
                <a:srgbClr val="FFFF00"/>
              </a:solidFill>
              <a:ea typeface="黑体" pitchFamily="49" charset="-122"/>
            </a:endParaRPr>
          </a:p>
        </p:txBody>
      </p:sp>
      <p:sp>
        <p:nvSpPr>
          <p:cNvPr id="153613" name="Text Box 13"/>
          <p:cNvSpPr txBox="1">
            <a:spLocks noChangeArrowheads="1"/>
          </p:cNvSpPr>
          <p:nvPr/>
        </p:nvSpPr>
        <p:spPr bwMode="auto">
          <a:xfrm>
            <a:off x="1187450" y="1701329"/>
            <a:ext cx="5616575" cy="641350"/>
          </a:xfrm>
          <a:prstGeom prst="rect">
            <a:avLst/>
          </a:prstGeom>
          <a:noFill/>
          <a:ln w="9525">
            <a:noFill/>
            <a:miter lim="800000"/>
          </a:ln>
        </p:spPr>
        <p:txBody>
          <a:bodyPr>
            <a:spAutoFit/>
          </a:bodyPr>
          <a:lstStyle/>
          <a:p>
            <a:pPr>
              <a:spcBef>
                <a:spcPct val="50000"/>
              </a:spcBef>
            </a:pPr>
            <a:r>
              <a:rPr lang="en-US" altLang="zh-CN" sz="3600">
                <a:solidFill>
                  <a:srgbClr val="FFFF00"/>
                </a:solidFill>
                <a:latin typeface="黑体" pitchFamily="49" charset="-122"/>
                <a:ea typeface="黑体" pitchFamily="49" charset="-122"/>
              </a:rPr>
              <a:t>1</a:t>
            </a:r>
            <a:r>
              <a:rPr lang="zh-CN" altLang="en-US" sz="3600">
                <a:solidFill>
                  <a:srgbClr val="FFFF00"/>
                </a:solidFill>
                <a:latin typeface="黑体" pitchFamily="49" charset="-122"/>
                <a:ea typeface="黑体" pitchFamily="49" charset="-122"/>
              </a:rPr>
              <a:t>、俄国进入帝国主义阶段</a:t>
            </a:r>
            <a:endParaRPr lang="zh-CN" altLang="en-US" sz="3600">
              <a:solidFill>
                <a:srgbClr val="9900FF"/>
              </a:solidFill>
              <a:latin typeface="黑体" pitchFamily="49" charset="-122"/>
              <a:ea typeface="黑体" pitchFamily="49" charset="-122"/>
            </a:endParaRPr>
          </a:p>
        </p:txBody>
      </p:sp>
      <p:sp>
        <p:nvSpPr>
          <p:cNvPr id="153614" name="Text Box 14"/>
          <p:cNvSpPr txBox="1">
            <a:spLocks noChangeArrowheads="1"/>
          </p:cNvSpPr>
          <p:nvPr/>
        </p:nvSpPr>
        <p:spPr bwMode="auto">
          <a:xfrm>
            <a:off x="6948264" y="1875596"/>
            <a:ext cx="1800200" cy="3785652"/>
          </a:xfrm>
          <a:prstGeom prst="rect">
            <a:avLst/>
          </a:prstGeom>
          <a:noFill/>
          <a:ln w="9525">
            <a:noFill/>
            <a:miter lim="800000"/>
          </a:ln>
        </p:spPr>
        <p:txBody>
          <a:bodyPr wrap="square">
            <a:spAutoFit/>
          </a:bodyPr>
          <a:lstStyle/>
          <a:p>
            <a:pPr>
              <a:spcBef>
                <a:spcPct val="50000"/>
              </a:spcBef>
            </a:pPr>
            <a:r>
              <a:rPr lang="zh-CN" altLang="en-US" sz="4000">
                <a:solidFill>
                  <a:srgbClr val="CCFFCC"/>
                </a:solidFill>
                <a:ea typeface="黑体" pitchFamily="49" charset="-122"/>
              </a:rPr>
              <a:t>俄国成为</a:t>
            </a:r>
            <a:r>
              <a:rPr lang="zh-CN" altLang="en-US" sz="4000">
                <a:solidFill>
                  <a:srgbClr val="66CCFF"/>
                </a:solidFill>
                <a:ea typeface="黑体" pitchFamily="49" charset="-122"/>
              </a:rPr>
              <a:t>帝国主义</a:t>
            </a:r>
            <a:r>
              <a:rPr lang="zh-CN" altLang="en-US" sz="4000">
                <a:solidFill>
                  <a:srgbClr val="CCFFCC"/>
                </a:solidFill>
                <a:ea typeface="黑体" pitchFamily="49" charset="-122"/>
              </a:rPr>
              <a:t>链条上</a:t>
            </a:r>
            <a:r>
              <a:rPr lang="zh-CN" altLang="en-US" sz="4000">
                <a:solidFill>
                  <a:srgbClr val="66CCFF"/>
                </a:solidFill>
                <a:ea typeface="黑体" pitchFamily="49" charset="-122"/>
              </a:rPr>
              <a:t>最薄弱</a:t>
            </a:r>
            <a:r>
              <a:rPr lang="zh-CN" altLang="en-US" sz="4000">
                <a:solidFill>
                  <a:srgbClr val="CCFFCC"/>
                </a:solidFill>
                <a:ea typeface="黑体" pitchFamily="49" charset="-122"/>
              </a:rPr>
              <a:t>的环节</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3605"/>
                                        </p:tgtEl>
                                        <p:attrNameLst>
                                          <p:attrName>style.visibility</p:attrName>
                                        </p:attrNameLst>
                                      </p:cBhvr>
                                      <p:to>
                                        <p:strVal val="visible"/>
                                      </p:to>
                                    </p:set>
                                    <p:anim calcmode="lin" valueType="num">
                                      <p:cBhvr additive="base">
                                        <p:cTn id="7" dur="500" fill="hold"/>
                                        <p:tgtEl>
                                          <p:spTgt spid="153605"/>
                                        </p:tgtEl>
                                        <p:attrNameLst>
                                          <p:attrName>ppt_x</p:attrName>
                                        </p:attrNameLst>
                                      </p:cBhvr>
                                      <p:tavLst>
                                        <p:tav tm="0">
                                          <p:val>
                                            <p:strVal val="0-#ppt_w/2"/>
                                          </p:val>
                                        </p:tav>
                                        <p:tav tm="100000">
                                          <p:val>
                                            <p:strVal val="#ppt_x"/>
                                          </p:val>
                                        </p:tav>
                                      </p:tavLst>
                                    </p:anim>
                                    <p:anim calcmode="lin" valueType="num">
                                      <p:cBhvr additive="base">
                                        <p:cTn id="8" dur="500" fill="hold"/>
                                        <p:tgtEl>
                                          <p:spTgt spid="15360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3613"/>
                                        </p:tgtEl>
                                        <p:attrNameLst>
                                          <p:attrName>style.visibility</p:attrName>
                                        </p:attrNameLst>
                                      </p:cBhvr>
                                      <p:to>
                                        <p:strVal val="visible"/>
                                      </p:to>
                                    </p:set>
                                    <p:anim calcmode="lin" valueType="num">
                                      <p:cBhvr additive="base">
                                        <p:cTn id="13" dur="500" fill="hold"/>
                                        <p:tgtEl>
                                          <p:spTgt spid="153613"/>
                                        </p:tgtEl>
                                        <p:attrNameLst>
                                          <p:attrName>ppt_x</p:attrName>
                                        </p:attrNameLst>
                                      </p:cBhvr>
                                      <p:tavLst>
                                        <p:tav tm="0">
                                          <p:val>
                                            <p:strVal val="0-#ppt_w/2"/>
                                          </p:val>
                                        </p:tav>
                                        <p:tav tm="100000">
                                          <p:val>
                                            <p:strVal val="#ppt_x"/>
                                          </p:val>
                                        </p:tav>
                                      </p:tavLst>
                                    </p:anim>
                                    <p:anim calcmode="lin" valueType="num">
                                      <p:cBhvr additive="base">
                                        <p:cTn id="14" dur="500" fill="hold"/>
                                        <p:tgtEl>
                                          <p:spTgt spid="15361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53602"/>
                                        </p:tgtEl>
                                        <p:attrNameLst>
                                          <p:attrName>style.visibility</p:attrName>
                                        </p:attrNameLst>
                                      </p:cBhvr>
                                      <p:to>
                                        <p:strVal val="visible"/>
                                      </p:to>
                                    </p:set>
                                    <p:anim calcmode="lin" valueType="num">
                                      <p:cBhvr additive="base">
                                        <p:cTn id="19" dur="500" fill="hold"/>
                                        <p:tgtEl>
                                          <p:spTgt spid="153602"/>
                                        </p:tgtEl>
                                        <p:attrNameLst>
                                          <p:attrName>ppt_x</p:attrName>
                                        </p:attrNameLst>
                                      </p:cBhvr>
                                      <p:tavLst>
                                        <p:tav tm="0">
                                          <p:val>
                                            <p:strVal val="0-#ppt_w/2"/>
                                          </p:val>
                                        </p:tav>
                                        <p:tav tm="100000">
                                          <p:val>
                                            <p:strVal val="#ppt_x"/>
                                          </p:val>
                                        </p:tav>
                                      </p:tavLst>
                                    </p:anim>
                                    <p:anim calcmode="lin" valueType="num">
                                      <p:cBhvr additive="base">
                                        <p:cTn id="20" dur="500" fill="hold"/>
                                        <p:tgtEl>
                                          <p:spTgt spid="15360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53603"/>
                                        </p:tgtEl>
                                        <p:attrNameLst>
                                          <p:attrName>style.visibility</p:attrName>
                                        </p:attrNameLst>
                                      </p:cBhvr>
                                      <p:to>
                                        <p:strVal val="visible"/>
                                      </p:to>
                                    </p:set>
                                    <p:anim calcmode="lin" valueType="num">
                                      <p:cBhvr additive="base">
                                        <p:cTn id="25" dur="500" fill="hold"/>
                                        <p:tgtEl>
                                          <p:spTgt spid="153603"/>
                                        </p:tgtEl>
                                        <p:attrNameLst>
                                          <p:attrName>ppt_x</p:attrName>
                                        </p:attrNameLst>
                                      </p:cBhvr>
                                      <p:tavLst>
                                        <p:tav tm="0">
                                          <p:val>
                                            <p:strVal val="0-#ppt_w/2"/>
                                          </p:val>
                                        </p:tav>
                                        <p:tav tm="100000">
                                          <p:val>
                                            <p:strVal val="#ppt_x"/>
                                          </p:val>
                                        </p:tav>
                                      </p:tavLst>
                                    </p:anim>
                                    <p:anim calcmode="lin" valueType="num">
                                      <p:cBhvr additive="base">
                                        <p:cTn id="26" dur="500" fill="hold"/>
                                        <p:tgtEl>
                                          <p:spTgt spid="15360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53606"/>
                                        </p:tgtEl>
                                        <p:attrNameLst>
                                          <p:attrName>style.visibility</p:attrName>
                                        </p:attrNameLst>
                                      </p:cBhvr>
                                      <p:to>
                                        <p:strVal val="visible"/>
                                      </p:to>
                                    </p:set>
                                    <p:anim calcmode="lin" valueType="num">
                                      <p:cBhvr additive="base">
                                        <p:cTn id="31" dur="500" fill="hold"/>
                                        <p:tgtEl>
                                          <p:spTgt spid="153606"/>
                                        </p:tgtEl>
                                        <p:attrNameLst>
                                          <p:attrName>ppt_x</p:attrName>
                                        </p:attrNameLst>
                                      </p:cBhvr>
                                      <p:tavLst>
                                        <p:tav tm="0">
                                          <p:val>
                                            <p:strVal val="0-#ppt_w/2"/>
                                          </p:val>
                                        </p:tav>
                                        <p:tav tm="100000">
                                          <p:val>
                                            <p:strVal val="#ppt_x"/>
                                          </p:val>
                                        </p:tav>
                                      </p:tavLst>
                                    </p:anim>
                                    <p:anim calcmode="lin" valueType="num">
                                      <p:cBhvr additive="base">
                                        <p:cTn id="32" dur="500" fill="hold"/>
                                        <p:tgtEl>
                                          <p:spTgt spid="153606"/>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53604"/>
                                        </p:tgtEl>
                                        <p:attrNameLst>
                                          <p:attrName>style.visibility</p:attrName>
                                        </p:attrNameLst>
                                      </p:cBhvr>
                                      <p:to>
                                        <p:strVal val="visible"/>
                                      </p:to>
                                    </p:set>
                                    <p:anim calcmode="lin" valueType="num">
                                      <p:cBhvr additive="base">
                                        <p:cTn id="37" dur="500" fill="hold"/>
                                        <p:tgtEl>
                                          <p:spTgt spid="153604"/>
                                        </p:tgtEl>
                                        <p:attrNameLst>
                                          <p:attrName>ppt_x</p:attrName>
                                        </p:attrNameLst>
                                      </p:cBhvr>
                                      <p:tavLst>
                                        <p:tav tm="0">
                                          <p:val>
                                            <p:strVal val="0-#ppt_w/2"/>
                                          </p:val>
                                        </p:tav>
                                        <p:tav tm="100000">
                                          <p:val>
                                            <p:strVal val="#ppt_x"/>
                                          </p:val>
                                        </p:tav>
                                      </p:tavLst>
                                    </p:anim>
                                    <p:anim calcmode="lin" valueType="num">
                                      <p:cBhvr additive="base">
                                        <p:cTn id="38" dur="500" fill="hold"/>
                                        <p:tgtEl>
                                          <p:spTgt spid="153604"/>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53614"/>
                                        </p:tgtEl>
                                        <p:attrNameLst>
                                          <p:attrName>style.visibility</p:attrName>
                                        </p:attrNameLst>
                                      </p:cBhvr>
                                      <p:to>
                                        <p:strVal val="visible"/>
                                      </p:to>
                                    </p:set>
                                    <p:animEffect transition="in" filter="checkerboard(across)">
                                      <p:cBhvr>
                                        <p:cTn id="43" dur="1000"/>
                                        <p:tgtEl>
                                          <p:spTgt spid="153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2" grpId="0"/>
      <p:bldP spid="153603" grpId="0"/>
      <p:bldP spid="153604" grpId="0"/>
      <p:bldP spid="153605" grpId="0"/>
      <p:bldP spid="153606" grpId="0"/>
      <p:bldP spid="153613" grpId="0"/>
      <p:bldP spid="153614"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0" name="Text Box 2"/>
          <p:cNvSpPr txBox="1">
            <a:spLocks noChangeArrowheads="1"/>
          </p:cNvSpPr>
          <p:nvPr/>
        </p:nvSpPr>
        <p:spPr bwMode="auto">
          <a:xfrm>
            <a:off x="1371600" y="1884377"/>
            <a:ext cx="45720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t>1、概况</a:t>
            </a:r>
          </a:p>
        </p:txBody>
      </p:sp>
      <p:sp>
        <p:nvSpPr>
          <p:cNvPr id="27651" name="Text Box 3"/>
          <p:cNvSpPr txBox="1">
            <a:spLocks noChangeArrowheads="1"/>
          </p:cNvSpPr>
          <p:nvPr/>
        </p:nvSpPr>
        <p:spPr bwMode="auto">
          <a:xfrm>
            <a:off x="1447800" y="2371739"/>
            <a:ext cx="6934200" cy="94615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chemeClr val="tx2"/>
                </a:solidFill>
              </a:rPr>
              <a:t>1917.3.12（俄历2月27日），彼得格勒爆发了二月革命，推翻了沙皇的专制统治。</a:t>
            </a:r>
          </a:p>
        </p:txBody>
      </p:sp>
      <p:sp>
        <p:nvSpPr>
          <p:cNvPr id="27652" name="Text Box 4"/>
          <p:cNvSpPr txBox="1">
            <a:spLocks noChangeArrowheads="1"/>
          </p:cNvSpPr>
          <p:nvPr/>
        </p:nvSpPr>
        <p:spPr bwMode="auto">
          <a:xfrm>
            <a:off x="1447800" y="3484577"/>
            <a:ext cx="2438400" cy="519112"/>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2</a:t>
            </a:r>
            <a:r>
              <a:rPr lang="zh-CN" altLang="en-US" sz="2800" b="1"/>
              <a:t>、革命性质：</a:t>
            </a:r>
          </a:p>
        </p:txBody>
      </p:sp>
      <p:sp>
        <p:nvSpPr>
          <p:cNvPr id="27653" name="Text Box 5"/>
          <p:cNvSpPr txBox="1">
            <a:spLocks noChangeArrowheads="1"/>
          </p:cNvSpPr>
          <p:nvPr/>
        </p:nvSpPr>
        <p:spPr bwMode="auto">
          <a:xfrm>
            <a:off x="3743325" y="3484577"/>
            <a:ext cx="32766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chemeClr val="tx2"/>
                </a:solidFill>
              </a:rPr>
              <a:t>资产阶级民主革命</a:t>
            </a:r>
          </a:p>
        </p:txBody>
      </p:sp>
      <p:sp>
        <p:nvSpPr>
          <p:cNvPr id="7174" name="Text Box 6"/>
          <p:cNvSpPr txBox="1">
            <a:spLocks noChangeArrowheads="1"/>
          </p:cNvSpPr>
          <p:nvPr/>
        </p:nvSpPr>
        <p:spPr bwMode="auto">
          <a:xfrm>
            <a:off x="1447800" y="4246577"/>
            <a:ext cx="7467600" cy="946150"/>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3</a:t>
            </a:r>
            <a:r>
              <a:rPr lang="zh-CN" altLang="en-US" sz="2800" b="1"/>
              <a:t>、结果：二月革命后，俄国出现了两个政权并存的局面</a:t>
            </a:r>
          </a:p>
        </p:txBody>
      </p:sp>
      <p:sp>
        <p:nvSpPr>
          <p:cNvPr id="7175" name="Text Box 7"/>
          <p:cNvSpPr txBox="1">
            <a:spLocks noChangeArrowheads="1"/>
          </p:cNvSpPr>
          <p:nvPr/>
        </p:nvSpPr>
        <p:spPr bwMode="auto">
          <a:xfrm>
            <a:off x="1331912" y="5211777"/>
            <a:ext cx="5760367" cy="1169551"/>
          </a:xfrm>
          <a:prstGeom prst="rect">
            <a:avLst/>
          </a:prstGeom>
          <a:noFill/>
          <a:ln w="12700" cap="sq">
            <a:noFill/>
            <a:miter lim="800000"/>
            <a:headEnd type="none" w="sm" len="sm"/>
            <a:tailEnd type="none" w="sm" len="sm"/>
          </a:ln>
        </p:spPr>
        <p:txBody>
          <a:bodyPr wrap="square">
            <a:spAutoFit/>
          </a:bodyPr>
          <a:lstStyle/>
          <a:p>
            <a:pPr>
              <a:spcBef>
                <a:spcPct val="50000"/>
              </a:spcBef>
            </a:pPr>
            <a:r>
              <a:rPr lang="zh-CN" altLang="en-US" sz="2800" b="1" smtClean="0"/>
              <a:t>（</a:t>
            </a:r>
            <a:r>
              <a:rPr lang="en-US" altLang="zh-CN" sz="2800" b="1" smtClean="0"/>
              <a:t>1</a:t>
            </a:r>
            <a:r>
              <a:rPr lang="zh-CN" altLang="en-US" sz="2800" b="1" smtClean="0"/>
              <a:t>）</a:t>
            </a:r>
            <a:r>
              <a:rPr lang="en-US" altLang="zh-CN" sz="2800" b="1" smtClean="0"/>
              <a:t>、</a:t>
            </a:r>
            <a:r>
              <a:rPr lang="zh-CN" altLang="en-US" sz="2800" b="1">
                <a:solidFill>
                  <a:schemeClr val="tx2"/>
                </a:solidFill>
              </a:rPr>
              <a:t>资产阶级临时政府</a:t>
            </a:r>
          </a:p>
          <a:p>
            <a:pPr>
              <a:spcBef>
                <a:spcPct val="50000"/>
              </a:spcBef>
            </a:pPr>
            <a:r>
              <a:rPr lang="zh-CN" altLang="en-US" sz="2800" b="1" smtClean="0"/>
              <a:t>（</a:t>
            </a:r>
            <a:r>
              <a:rPr lang="en-US" altLang="zh-CN" sz="2800" b="1" smtClean="0"/>
              <a:t>2</a:t>
            </a:r>
            <a:r>
              <a:rPr lang="zh-CN" altLang="en-US" sz="2800" b="1" smtClean="0"/>
              <a:t>）</a:t>
            </a:r>
            <a:r>
              <a:rPr lang="en-US" altLang="zh-CN" sz="2800" b="1" smtClean="0"/>
              <a:t>、</a:t>
            </a:r>
            <a:r>
              <a:rPr lang="zh-CN" altLang="en-US" sz="2800" b="1">
                <a:solidFill>
                  <a:schemeClr val="tx2"/>
                </a:solidFill>
              </a:rPr>
              <a:t>工兵代表苏维埃</a:t>
            </a:r>
          </a:p>
        </p:txBody>
      </p:sp>
      <p:sp>
        <p:nvSpPr>
          <p:cNvPr id="27656" name="Text Box 10"/>
          <p:cNvSpPr txBox="1">
            <a:spLocks noChangeArrowheads="1"/>
          </p:cNvSpPr>
          <p:nvPr/>
        </p:nvSpPr>
        <p:spPr bwMode="auto">
          <a:xfrm>
            <a:off x="5394325" y="4962539"/>
            <a:ext cx="184150" cy="519113"/>
          </a:xfrm>
          <a:prstGeom prst="rect">
            <a:avLst/>
          </a:prstGeom>
          <a:noFill/>
          <a:ln w="12700" cap="sq">
            <a:noFill/>
            <a:miter lim="800000"/>
            <a:headEnd type="none" w="sm" len="sm"/>
            <a:tailEnd type="none" w="sm" len="sm"/>
          </a:ln>
        </p:spPr>
        <p:txBody>
          <a:bodyPr wrap="none">
            <a:spAutoFit/>
          </a:bodyPr>
          <a:lstStyle/>
          <a:p>
            <a:endParaRPr lang="zh-CN" altLang="en-US" sz="2800" b="1"/>
          </a:p>
        </p:txBody>
      </p:sp>
      <p:sp>
        <p:nvSpPr>
          <p:cNvPr id="27657" name="Rectangle 12"/>
          <p:cNvSpPr>
            <a:spLocks noChangeArrowheads="1"/>
          </p:cNvSpPr>
          <p:nvPr/>
        </p:nvSpPr>
        <p:spPr bwMode="auto">
          <a:xfrm>
            <a:off x="0" y="0"/>
            <a:ext cx="3491879" cy="1139825"/>
          </a:xfrm>
          <a:prstGeom prst="rect">
            <a:avLst/>
          </a:prstGeom>
          <a:noFill/>
          <a:ln w="9525">
            <a:noFill/>
            <a:miter lim="800000"/>
          </a:ln>
        </p:spPr>
        <p:txBody>
          <a:bodyPr anchor="ctr" anchorCtr="1"/>
          <a:lstStyle/>
          <a:p>
            <a:pPr eaLnBrk="0" hangingPunct="0"/>
            <a:r>
              <a:rPr kumimoji="0" lang="zh-CN" altLang="en-US" sz="4200" smtClean="0">
                <a:solidFill>
                  <a:srgbClr val="FFFF00"/>
                </a:solidFill>
                <a:latin typeface="Tahoma" pitchFamily="34" charset="0"/>
                <a:ea typeface="黑体" pitchFamily="49" charset="-122"/>
              </a:rPr>
              <a:t>（二）、经过</a:t>
            </a:r>
            <a:endParaRPr kumimoji="0" lang="zh-CN" altLang="en-US" sz="4200">
              <a:solidFill>
                <a:srgbClr val="FFFF00"/>
              </a:solidFill>
              <a:latin typeface="Tahoma" pitchFamily="34" charset="0"/>
              <a:ea typeface="黑体" pitchFamily="49" charset="-122"/>
            </a:endParaRPr>
          </a:p>
        </p:txBody>
      </p:sp>
      <p:sp>
        <p:nvSpPr>
          <p:cNvPr id="10" name="Rectangle 12"/>
          <p:cNvSpPr>
            <a:spLocks noChangeArrowheads="1"/>
          </p:cNvSpPr>
          <p:nvPr/>
        </p:nvSpPr>
        <p:spPr bwMode="auto">
          <a:xfrm>
            <a:off x="1331640" y="962585"/>
            <a:ext cx="6069360" cy="1139825"/>
          </a:xfrm>
          <a:prstGeom prst="rect">
            <a:avLst/>
          </a:prstGeom>
          <a:noFill/>
          <a:ln w="9525">
            <a:noFill/>
            <a:miter lim="800000"/>
          </a:ln>
        </p:spPr>
        <p:txBody>
          <a:bodyPr anchor="ctr" anchorCtr="1"/>
          <a:lstStyle/>
          <a:p>
            <a:pPr algn="ctr" eaLnBrk="0" hangingPunct="0"/>
            <a:r>
              <a:rPr lang="en-US" altLang="zh-CN" sz="3200" smtClean="0">
                <a:solidFill>
                  <a:srgbClr val="FFFF00"/>
                </a:solidFill>
                <a:latin typeface="Tahoma" pitchFamily="34" charset="0"/>
                <a:ea typeface="黑体" pitchFamily="49" charset="-122"/>
              </a:rPr>
              <a:t>1</a:t>
            </a:r>
            <a:r>
              <a:rPr kumimoji="0" lang="zh-CN" altLang="en-US" sz="3200" smtClean="0">
                <a:solidFill>
                  <a:srgbClr val="FFFF00"/>
                </a:solidFill>
                <a:latin typeface="Tahoma" pitchFamily="34" charset="0"/>
                <a:ea typeface="黑体" pitchFamily="49" charset="-122"/>
              </a:rPr>
              <a:t>、二月革命</a:t>
            </a:r>
            <a:endParaRPr kumimoji="0" lang="zh-CN" altLang="en-US" sz="3200">
              <a:solidFill>
                <a:srgbClr val="FFFF00"/>
              </a:solidFill>
              <a:latin typeface="Tahoma" pitchFamily="34" charset="0"/>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 calcmode="lin" valueType="num">
                                      <p:cBhvr additive="base">
                                        <p:cTn id="7" dur="500" fill="hold"/>
                                        <p:tgtEl>
                                          <p:spTgt spid="7174"/>
                                        </p:tgtEl>
                                        <p:attrNameLst>
                                          <p:attrName>ppt_x</p:attrName>
                                        </p:attrNameLst>
                                      </p:cBhvr>
                                      <p:tavLst>
                                        <p:tav tm="0">
                                          <p:val>
                                            <p:strVal val="0-#ppt_w/2"/>
                                          </p:val>
                                        </p:tav>
                                        <p:tav tm="100000">
                                          <p:val>
                                            <p:strVal val="#ppt_x"/>
                                          </p:val>
                                        </p:tav>
                                      </p:tavLst>
                                    </p:anim>
                                    <p:anim calcmode="lin" valueType="num">
                                      <p:cBhvr additive="base">
                                        <p:cTn id="8" dur="500" fill="hold"/>
                                        <p:tgtEl>
                                          <p:spTgt spid="717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5"/>
                                        </p:tgtEl>
                                        <p:attrNameLst>
                                          <p:attrName>style.visibility</p:attrName>
                                        </p:attrNameLst>
                                      </p:cBhvr>
                                      <p:to>
                                        <p:strVal val="visible"/>
                                      </p:to>
                                    </p:set>
                                    <p:anim calcmode="lin" valueType="num">
                                      <p:cBhvr additive="base">
                                        <p:cTn id="13" dur="500" fill="hold"/>
                                        <p:tgtEl>
                                          <p:spTgt spid="7175"/>
                                        </p:tgtEl>
                                        <p:attrNameLst>
                                          <p:attrName>ppt_x</p:attrName>
                                        </p:attrNameLst>
                                      </p:cBhvr>
                                      <p:tavLst>
                                        <p:tav tm="0">
                                          <p:val>
                                            <p:strVal val="0-#ppt_w/2"/>
                                          </p:val>
                                        </p:tav>
                                        <p:tav tm="100000">
                                          <p:val>
                                            <p:strVal val="#ppt_x"/>
                                          </p:val>
                                        </p:tav>
                                      </p:tavLst>
                                    </p:anim>
                                    <p:anim calcmode="lin" valueType="num">
                                      <p:cBhvr additive="base">
                                        <p:cTn id="14" dur="500" fill="hold"/>
                                        <p:tgtEl>
                                          <p:spTgt spid="71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P spid="717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8674" name="Picture 4" descr="t019d5d66a9e09dc7e9"/>
          <p:cNvPicPr>
            <a:picLocks noChangeAspect="1" noChangeArrowheads="1"/>
          </p:cNvPicPr>
          <p:nvPr/>
        </p:nvPicPr>
        <p:blipFill>
          <a:blip r:embed="rId3"/>
          <a:stretch>
            <a:fillRect/>
          </a:stretch>
        </p:blipFill>
        <p:spPr bwMode="auto">
          <a:xfrm>
            <a:off x="0" y="0"/>
            <a:ext cx="9144000" cy="6858000"/>
          </a:xfrm>
          <a:prstGeom prst="rect">
            <a:avLst/>
          </a:prstGeom>
          <a:noFill/>
          <a:ln w="9525">
            <a:noFill/>
            <a:miter lim="800000"/>
          </a:ln>
        </p:spPr>
      </p:pic>
      <p:sp>
        <p:nvSpPr>
          <p:cNvPr id="28675" name="Rectangle 2"/>
          <p:cNvSpPr>
            <a:spLocks noGrp="1" noChangeArrowheads="1"/>
          </p:cNvSpPr>
          <p:nvPr>
            <p:ph type="title"/>
          </p:nvPr>
        </p:nvSpPr>
        <p:spPr>
          <a:noFill/>
        </p:spPr>
        <p:txBody>
          <a:bodyPr/>
          <a:lstStyle/>
          <a:p>
            <a:endParaRPr lang="zh-CN" altLang="en-US" smtClean="0">
              <a:effectLst/>
            </a:endParaRPr>
          </a:p>
        </p:txBody>
      </p:sp>
      <p:sp>
        <p:nvSpPr>
          <p:cNvPr id="152579" name="Rectangle 3"/>
          <p:cNvSpPr>
            <a:spLocks noGrp="1" noChangeArrowheads="1"/>
          </p:cNvSpPr>
          <p:nvPr>
            <p:ph idx="1"/>
          </p:nvPr>
        </p:nvSpPr>
        <p:spPr>
          <a:xfrm>
            <a:off x="228600" y="433388"/>
            <a:ext cx="8686800" cy="5732462"/>
          </a:xfrm>
          <a:solidFill>
            <a:schemeClr val="accent2">
              <a:alpha val="67058"/>
            </a:schemeClr>
          </a:solidFill>
          <a:ln>
            <a:solidFill>
              <a:schemeClr val="tx1"/>
            </a:solidFill>
          </a:ln>
        </p:spPr>
        <p:txBody>
          <a:bodyPr/>
          <a:lstStyle/>
          <a:p>
            <a:pPr marL="0" indent="0">
              <a:lnSpc>
                <a:spcPct val="90000"/>
              </a:lnSpc>
              <a:buFont typeface="Wingdings" pitchFamily="2" charset="2"/>
              <a:buNone/>
            </a:pPr>
            <a:r>
              <a:rPr lang="zh-CN" altLang="en-US" sz="3600" b="1" smtClean="0">
                <a:solidFill>
                  <a:srgbClr val="FFFF00"/>
                </a:solidFill>
                <a:effectLst/>
              </a:rPr>
              <a:t>彼得格勒工兵代表苏维埃成立于</a:t>
            </a:r>
            <a:r>
              <a:rPr lang="en-US" altLang="zh-CN" sz="3600" b="1" smtClean="0">
                <a:solidFill>
                  <a:srgbClr val="FFFF00"/>
                </a:solidFill>
                <a:effectLst/>
              </a:rPr>
              <a:t>1917</a:t>
            </a:r>
            <a:r>
              <a:rPr lang="zh-CN" altLang="en-US" sz="3600" b="1" smtClean="0">
                <a:solidFill>
                  <a:srgbClr val="FFFF00"/>
                </a:solidFill>
                <a:effectLst/>
              </a:rPr>
              <a:t>年</a:t>
            </a:r>
            <a:r>
              <a:rPr lang="en-US" altLang="zh-CN" sz="3600" b="1" smtClean="0">
                <a:solidFill>
                  <a:srgbClr val="FFFF00"/>
                </a:solidFill>
                <a:effectLst/>
              </a:rPr>
              <a:t>2</a:t>
            </a:r>
            <a:r>
              <a:rPr lang="zh-CN" altLang="en-US" sz="3600" b="1" smtClean="0">
                <a:solidFill>
                  <a:srgbClr val="FFFF00"/>
                </a:solidFill>
                <a:effectLst/>
              </a:rPr>
              <a:t>月</a:t>
            </a:r>
            <a:r>
              <a:rPr lang="en-US" altLang="zh-CN" sz="3600" b="1" smtClean="0">
                <a:solidFill>
                  <a:srgbClr val="FFFF00"/>
                </a:solidFill>
                <a:effectLst/>
              </a:rPr>
              <a:t>27</a:t>
            </a:r>
            <a:r>
              <a:rPr lang="zh-CN" altLang="en-US" sz="3600" b="1" smtClean="0">
                <a:solidFill>
                  <a:srgbClr val="FFFF00"/>
                </a:solidFill>
                <a:effectLst/>
              </a:rPr>
              <a:t>日（新历</a:t>
            </a:r>
            <a:r>
              <a:rPr lang="en-US" altLang="zh-CN" sz="3600" b="1" smtClean="0">
                <a:solidFill>
                  <a:srgbClr val="FFFF00"/>
                </a:solidFill>
                <a:effectLst/>
              </a:rPr>
              <a:t>3</a:t>
            </a:r>
            <a:r>
              <a:rPr lang="zh-CN" altLang="en-US" sz="3600" b="1" smtClean="0">
                <a:solidFill>
                  <a:srgbClr val="FFFF00"/>
                </a:solidFill>
                <a:effectLst/>
              </a:rPr>
              <a:t>月</a:t>
            </a:r>
            <a:r>
              <a:rPr lang="en-US" altLang="zh-CN" sz="3600" b="1" smtClean="0">
                <a:solidFill>
                  <a:srgbClr val="FFFF00"/>
                </a:solidFill>
                <a:effectLst/>
              </a:rPr>
              <a:t>12</a:t>
            </a:r>
            <a:r>
              <a:rPr lang="zh-CN" altLang="en-US" sz="3600" b="1" smtClean="0">
                <a:solidFill>
                  <a:srgbClr val="FFFF00"/>
                </a:solidFill>
                <a:effectLst/>
              </a:rPr>
              <a:t>日），在塔夫利达宫成立，广大工兵群众的实际领导机构。“苏维埃”的主席是齐赫泽，两名副主席，一个是社会革命党人克伦斯基，另一个是“孟什维克”斯科勃列夫。“苏维埃”的常设机构是执行委员会，由</a:t>
            </a:r>
            <a:r>
              <a:rPr lang="en-US" altLang="zh-CN" sz="3600" b="1" smtClean="0">
                <a:solidFill>
                  <a:srgbClr val="FFFF00"/>
                </a:solidFill>
                <a:effectLst/>
              </a:rPr>
              <a:t>12</a:t>
            </a:r>
            <a:r>
              <a:rPr lang="zh-CN" altLang="en-US" sz="3600" b="1" smtClean="0">
                <a:solidFill>
                  <a:srgbClr val="FFFF00"/>
                </a:solidFill>
                <a:effectLst/>
              </a:rPr>
              <a:t>人组成，只有两名布尔什维克</a:t>
            </a:r>
            <a:r>
              <a:rPr lang="en-US" altLang="zh-CN" sz="3600" b="1" smtClean="0">
                <a:solidFill>
                  <a:srgbClr val="FFFF00"/>
                </a:solidFill>
                <a:effectLst/>
              </a:rPr>
              <a:t>——</a:t>
            </a:r>
            <a:r>
              <a:rPr lang="zh-CN" altLang="en-US" sz="3600" b="1" smtClean="0">
                <a:solidFill>
                  <a:srgbClr val="FFFF00"/>
                </a:solidFill>
                <a:effectLst/>
              </a:rPr>
              <a:t>施略普尼科夫和扎鲁茨基。直到</a:t>
            </a:r>
            <a:r>
              <a:rPr lang="en-US" altLang="zh-CN" sz="3600" b="1" smtClean="0">
                <a:solidFill>
                  <a:srgbClr val="FFFF00"/>
                </a:solidFill>
                <a:effectLst/>
              </a:rPr>
              <a:t>3</a:t>
            </a:r>
            <a:r>
              <a:rPr lang="zh-CN" altLang="en-US" sz="3600" b="1" smtClean="0">
                <a:solidFill>
                  <a:srgbClr val="FFFF00"/>
                </a:solidFill>
                <a:effectLst/>
              </a:rPr>
              <a:t>月</a:t>
            </a:r>
            <a:r>
              <a:rPr lang="en-US" altLang="zh-CN" sz="3600" b="1" smtClean="0">
                <a:solidFill>
                  <a:srgbClr val="FFFF00"/>
                </a:solidFill>
                <a:effectLst/>
              </a:rPr>
              <a:t>14</a:t>
            </a:r>
            <a:r>
              <a:rPr lang="zh-CN" altLang="en-US" sz="3600" b="1" smtClean="0">
                <a:solidFill>
                  <a:srgbClr val="FFFF00"/>
                </a:solidFill>
                <a:effectLst/>
              </a:rPr>
              <a:t>日，执委会里才增加了</a:t>
            </a:r>
            <a:r>
              <a:rPr lang="en-US" altLang="zh-CN" sz="3600" b="1" smtClean="0">
                <a:solidFill>
                  <a:srgbClr val="FFFF00"/>
                </a:solidFill>
                <a:effectLst/>
              </a:rPr>
              <a:t>10</a:t>
            </a:r>
            <a:r>
              <a:rPr lang="zh-CN" altLang="en-US" sz="3600" b="1" smtClean="0">
                <a:solidFill>
                  <a:srgbClr val="FFFF00"/>
                </a:solidFill>
                <a:effectLst/>
              </a:rPr>
              <a:t>名士兵和水兵的代表，这</a:t>
            </a:r>
            <a:r>
              <a:rPr lang="en-US" altLang="zh-CN" sz="3600" b="1" smtClean="0">
                <a:solidFill>
                  <a:srgbClr val="FFFF00"/>
                </a:solidFill>
                <a:effectLst/>
              </a:rPr>
              <a:t>10</a:t>
            </a:r>
            <a:r>
              <a:rPr lang="zh-CN" altLang="en-US" sz="3600" b="1" smtClean="0">
                <a:solidFill>
                  <a:srgbClr val="FFFF00"/>
                </a:solidFill>
                <a:effectLst/>
              </a:rPr>
              <a:t>人中也只有两名布尔什维克。 </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2579">
                                            <p:bg/>
                                          </p:spTgt>
                                        </p:tgtEl>
                                        <p:attrNameLst>
                                          <p:attrName>style.visibility</p:attrName>
                                        </p:attrNameLst>
                                      </p:cBhvr>
                                      <p:to>
                                        <p:strVal val="visible"/>
                                      </p:to>
                                    </p:set>
                                    <p:animEffect transition="in" filter="fade">
                                      <p:cBhvr>
                                        <p:cTn id="7" dur="1000"/>
                                        <p:tgtEl>
                                          <p:spTgt spid="152579">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2579">
                                            <p:txEl>
                                              <p:pRg st="0" end="0"/>
                                            </p:txEl>
                                          </p:spTgt>
                                        </p:tgtEl>
                                        <p:attrNameLst>
                                          <p:attrName>style.visibility</p:attrName>
                                        </p:attrNameLst>
                                      </p:cBhvr>
                                      <p:to>
                                        <p:strVal val="visible"/>
                                      </p:to>
                                    </p:set>
                                    <p:animEffect transition="in" filter="fade">
                                      <p:cBhvr>
                                        <p:cTn id="12" dur="1000"/>
                                        <p:tgtEl>
                                          <p:spTgt spid="1525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uiExpand="1" build="p" animBg="1"/>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9698" name="Picture 4" descr="2005123022201851057"/>
          <p:cNvPicPr>
            <a:picLocks noChangeAspect="1" noChangeArrowheads="1"/>
          </p:cNvPicPr>
          <p:nvPr/>
        </p:nvPicPr>
        <p:blipFill>
          <a:blip r:embed="rId3"/>
          <a:stretch>
            <a:fillRect/>
          </a:stretch>
        </p:blipFill>
        <p:spPr bwMode="auto">
          <a:xfrm>
            <a:off x="0" y="0"/>
            <a:ext cx="9144000" cy="6092825"/>
          </a:xfrm>
          <a:prstGeom prst="rect">
            <a:avLst/>
          </a:prstGeom>
          <a:noFill/>
          <a:ln w="9525">
            <a:noFill/>
            <a:miter lim="800000"/>
          </a:ln>
        </p:spPr>
      </p:pic>
      <p:sp>
        <p:nvSpPr>
          <p:cNvPr id="29699" name="Rectangle 5"/>
          <p:cNvSpPr>
            <a:spLocks noChangeArrowheads="1"/>
          </p:cNvSpPr>
          <p:nvPr/>
        </p:nvSpPr>
        <p:spPr bwMode="auto">
          <a:xfrm>
            <a:off x="0" y="5500389"/>
            <a:ext cx="9144000" cy="1384995"/>
          </a:xfrm>
          <a:prstGeom prst="rect">
            <a:avLst/>
          </a:prstGeom>
          <a:solidFill>
            <a:srgbClr val="000000">
              <a:alpha val="81175"/>
            </a:srgbClr>
          </a:solidFill>
          <a:ln w="12700" cap="sq">
            <a:noFill/>
            <a:miter lim="800000"/>
            <a:headEnd type="none" w="sm" len="sm"/>
            <a:tailEnd type="none" w="sm" len="sm"/>
          </a:ln>
        </p:spPr>
        <p:txBody>
          <a:bodyPr anchor="ctr">
            <a:spAutoFit/>
          </a:bodyPr>
          <a:lstStyle/>
          <a:p>
            <a:r>
              <a:rPr lang="zh-CN" altLang="en-US" sz="2800" b="1">
                <a:solidFill>
                  <a:srgbClr val="FFFF00"/>
                </a:solidFill>
              </a:rPr>
              <a:t>       临时政府，罗曼诺夫王朝被推翻后，原属政府的杜马成立了一个</a:t>
            </a:r>
            <a:r>
              <a:rPr kumimoji="0" lang="zh-CN" altLang="en-US" sz="2800" b="1">
                <a:solidFill>
                  <a:srgbClr val="FFFF00"/>
                </a:solidFill>
              </a:rPr>
              <a:t>以克伦斯基为首</a:t>
            </a:r>
            <a:r>
              <a:rPr lang="zh-CN" altLang="en-US" sz="2800" b="1">
                <a:solidFill>
                  <a:srgbClr val="FFFF00"/>
                </a:solidFill>
              </a:rPr>
              <a:t>由资产阶级掌控的临时政府，称俄罗斯共和国，临时政府接管了俄罗斯的政府权力。</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0" name="Text Box 2"/>
          <p:cNvSpPr txBox="1">
            <a:spLocks noChangeArrowheads="1"/>
          </p:cNvSpPr>
          <p:nvPr/>
        </p:nvSpPr>
        <p:spPr bwMode="auto">
          <a:xfrm>
            <a:off x="1371600" y="1884377"/>
            <a:ext cx="45720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t>1、概况</a:t>
            </a:r>
          </a:p>
        </p:txBody>
      </p:sp>
      <p:sp>
        <p:nvSpPr>
          <p:cNvPr id="27651" name="Text Box 3"/>
          <p:cNvSpPr txBox="1">
            <a:spLocks noChangeArrowheads="1"/>
          </p:cNvSpPr>
          <p:nvPr/>
        </p:nvSpPr>
        <p:spPr bwMode="auto">
          <a:xfrm>
            <a:off x="1447800" y="2371739"/>
            <a:ext cx="6934200" cy="94615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rgbClr val="002060"/>
                </a:solidFill>
              </a:rPr>
              <a:t>1917.3.12（俄历2月27日），彼得格勒爆发了二月革命，推翻了沙皇的专制统治。</a:t>
            </a:r>
          </a:p>
        </p:txBody>
      </p:sp>
      <p:sp>
        <p:nvSpPr>
          <p:cNvPr id="27652" name="Text Box 4"/>
          <p:cNvSpPr txBox="1">
            <a:spLocks noChangeArrowheads="1"/>
          </p:cNvSpPr>
          <p:nvPr/>
        </p:nvSpPr>
        <p:spPr bwMode="auto">
          <a:xfrm>
            <a:off x="1447800" y="3484577"/>
            <a:ext cx="2438400" cy="519112"/>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2</a:t>
            </a:r>
            <a:r>
              <a:rPr lang="zh-CN" altLang="en-US" sz="2800" b="1"/>
              <a:t>、革命性质：</a:t>
            </a:r>
          </a:p>
        </p:txBody>
      </p:sp>
      <p:sp>
        <p:nvSpPr>
          <p:cNvPr id="27653" name="Text Box 5"/>
          <p:cNvSpPr txBox="1">
            <a:spLocks noChangeArrowheads="1"/>
          </p:cNvSpPr>
          <p:nvPr/>
        </p:nvSpPr>
        <p:spPr bwMode="auto">
          <a:xfrm>
            <a:off x="3743325" y="3484577"/>
            <a:ext cx="32766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solidFill>
                  <a:srgbClr val="002060"/>
                </a:solidFill>
              </a:rPr>
              <a:t>资产阶级民主革命</a:t>
            </a:r>
          </a:p>
        </p:txBody>
      </p:sp>
      <p:sp>
        <p:nvSpPr>
          <p:cNvPr id="7174" name="Text Box 6"/>
          <p:cNvSpPr txBox="1">
            <a:spLocks noChangeArrowheads="1"/>
          </p:cNvSpPr>
          <p:nvPr/>
        </p:nvSpPr>
        <p:spPr bwMode="auto">
          <a:xfrm>
            <a:off x="1447800" y="4246577"/>
            <a:ext cx="7467600" cy="946150"/>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2800" b="1"/>
              <a:t>3</a:t>
            </a:r>
            <a:r>
              <a:rPr lang="zh-CN" altLang="en-US" sz="2800" b="1"/>
              <a:t>、结果：二月革命后，俄国出现了两个政权并存的局面</a:t>
            </a:r>
          </a:p>
        </p:txBody>
      </p:sp>
      <p:sp>
        <p:nvSpPr>
          <p:cNvPr id="7175" name="Text Box 7"/>
          <p:cNvSpPr txBox="1">
            <a:spLocks noChangeArrowheads="1"/>
          </p:cNvSpPr>
          <p:nvPr/>
        </p:nvSpPr>
        <p:spPr bwMode="auto">
          <a:xfrm>
            <a:off x="1331912" y="5211777"/>
            <a:ext cx="5760367" cy="1169551"/>
          </a:xfrm>
          <a:prstGeom prst="rect">
            <a:avLst/>
          </a:prstGeom>
          <a:noFill/>
          <a:ln w="12700" cap="sq">
            <a:noFill/>
            <a:miter lim="800000"/>
            <a:headEnd type="none" w="sm" len="sm"/>
            <a:tailEnd type="none" w="sm" len="sm"/>
          </a:ln>
        </p:spPr>
        <p:txBody>
          <a:bodyPr wrap="square">
            <a:spAutoFit/>
          </a:bodyPr>
          <a:lstStyle/>
          <a:p>
            <a:pPr>
              <a:spcBef>
                <a:spcPct val="50000"/>
              </a:spcBef>
            </a:pPr>
            <a:r>
              <a:rPr lang="zh-CN" altLang="en-US" sz="2800" b="1" smtClean="0">
                <a:solidFill>
                  <a:srgbClr val="002060"/>
                </a:solidFill>
              </a:rPr>
              <a:t>（</a:t>
            </a:r>
            <a:r>
              <a:rPr lang="en-US" altLang="zh-CN" sz="2800" b="1" smtClean="0">
                <a:solidFill>
                  <a:srgbClr val="002060"/>
                </a:solidFill>
              </a:rPr>
              <a:t>1</a:t>
            </a:r>
            <a:r>
              <a:rPr lang="zh-CN" altLang="en-US" sz="2800" b="1" smtClean="0">
                <a:solidFill>
                  <a:srgbClr val="002060"/>
                </a:solidFill>
              </a:rPr>
              <a:t>）</a:t>
            </a:r>
            <a:r>
              <a:rPr lang="en-US" altLang="zh-CN" sz="2800" b="1" smtClean="0">
                <a:solidFill>
                  <a:srgbClr val="002060"/>
                </a:solidFill>
              </a:rPr>
              <a:t>、</a:t>
            </a:r>
            <a:r>
              <a:rPr lang="zh-CN" altLang="en-US" sz="2800" b="1">
                <a:solidFill>
                  <a:srgbClr val="002060"/>
                </a:solidFill>
              </a:rPr>
              <a:t>资产阶级临时政府</a:t>
            </a:r>
          </a:p>
          <a:p>
            <a:pPr>
              <a:spcBef>
                <a:spcPct val="50000"/>
              </a:spcBef>
            </a:pPr>
            <a:r>
              <a:rPr lang="zh-CN" altLang="en-US" sz="2800" b="1" smtClean="0">
                <a:solidFill>
                  <a:srgbClr val="002060"/>
                </a:solidFill>
              </a:rPr>
              <a:t>（</a:t>
            </a:r>
            <a:r>
              <a:rPr lang="en-US" altLang="zh-CN" sz="2800" b="1" smtClean="0">
                <a:solidFill>
                  <a:srgbClr val="002060"/>
                </a:solidFill>
              </a:rPr>
              <a:t>2</a:t>
            </a:r>
            <a:r>
              <a:rPr lang="zh-CN" altLang="en-US" sz="2800" b="1" smtClean="0">
                <a:solidFill>
                  <a:srgbClr val="002060"/>
                </a:solidFill>
              </a:rPr>
              <a:t>）</a:t>
            </a:r>
            <a:r>
              <a:rPr lang="en-US" altLang="zh-CN" sz="2800" b="1" smtClean="0">
                <a:solidFill>
                  <a:srgbClr val="002060"/>
                </a:solidFill>
              </a:rPr>
              <a:t>、</a:t>
            </a:r>
            <a:r>
              <a:rPr lang="zh-CN" altLang="en-US" sz="2800" b="1">
                <a:solidFill>
                  <a:srgbClr val="002060"/>
                </a:solidFill>
              </a:rPr>
              <a:t>工兵代表苏维埃</a:t>
            </a:r>
          </a:p>
        </p:txBody>
      </p:sp>
      <p:sp>
        <p:nvSpPr>
          <p:cNvPr id="27656" name="Text Box 10"/>
          <p:cNvSpPr txBox="1">
            <a:spLocks noChangeArrowheads="1"/>
          </p:cNvSpPr>
          <p:nvPr/>
        </p:nvSpPr>
        <p:spPr bwMode="auto">
          <a:xfrm>
            <a:off x="5394325" y="4962539"/>
            <a:ext cx="184150" cy="519113"/>
          </a:xfrm>
          <a:prstGeom prst="rect">
            <a:avLst/>
          </a:prstGeom>
          <a:noFill/>
          <a:ln w="12700" cap="sq">
            <a:noFill/>
            <a:miter lim="800000"/>
            <a:headEnd type="none" w="sm" len="sm"/>
            <a:tailEnd type="none" w="sm" len="sm"/>
          </a:ln>
        </p:spPr>
        <p:txBody>
          <a:bodyPr wrap="none">
            <a:spAutoFit/>
          </a:bodyPr>
          <a:lstStyle/>
          <a:p>
            <a:endParaRPr lang="zh-CN" altLang="en-US" sz="2800" b="1"/>
          </a:p>
        </p:txBody>
      </p:sp>
      <p:sp>
        <p:nvSpPr>
          <p:cNvPr id="27657" name="Rectangle 12"/>
          <p:cNvSpPr>
            <a:spLocks noChangeArrowheads="1"/>
          </p:cNvSpPr>
          <p:nvPr/>
        </p:nvSpPr>
        <p:spPr bwMode="auto">
          <a:xfrm>
            <a:off x="0" y="0"/>
            <a:ext cx="3491879" cy="1139825"/>
          </a:xfrm>
          <a:prstGeom prst="rect">
            <a:avLst/>
          </a:prstGeom>
          <a:noFill/>
          <a:ln w="9525">
            <a:noFill/>
            <a:miter lim="800000"/>
          </a:ln>
        </p:spPr>
        <p:txBody>
          <a:bodyPr anchor="ctr" anchorCtr="1"/>
          <a:lstStyle/>
          <a:p>
            <a:pPr eaLnBrk="0" hangingPunct="0"/>
            <a:r>
              <a:rPr kumimoji="0" lang="zh-CN" altLang="en-US" sz="4200" smtClean="0">
                <a:solidFill>
                  <a:srgbClr val="FFFF00"/>
                </a:solidFill>
                <a:latin typeface="Tahoma" pitchFamily="34" charset="0"/>
                <a:ea typeface="黑体" pitchFamily="49" charset="-122"/>
              </a:rPr>
              <a:t>（二）、经过</a:t>
            </a:r>
            <a:endParaRPr kumimoji="0" lang="zh-CN" altLang="en-US" sz="4200">
              <a:solidFill>
                <a:srgbClr val="FFFF00"/>
              </a:solidFill>
              <a:latin typeface="Tahoma" pitchFamily="34" charset="0"/>
              <a:ea typeface="黑体" pitchFamily="49" charset="-122"/>
            </a:endParaRPr>
          </a:p>
        </p:txBody>
      </p:sp>
      <p:sp>
        <p:nvSpPr>
          <p:cNvPr id="10" name="Rectangle 12"/>
          <p:cNvSpPr>
            <a:spLocks noChangeArrowheads="1"/>
          </p:cNvSpPr>
          <p:nvPr/>
        </p:nvSpPr>
        <p:spPr bwMode="auto">
          <a:xfrm>
            <a:off x="1331640" y="962585"/>
            <a:ext cx="6069360" cy="1139825"/>
          </a:xfrm>
          <a:prstGeom prst="rect">
            <a:avLst/>
          </a:prstGeom>
          <a:noFill/>
          <a:ln w="9525">
            <a:noFill/>
            <a:miter lim="800000"/>
          </a:ln>
        </p:spPr>
        <p:txBody>
          <a:bodyPr anchor="ctr" anchorCtr="1"/>
          <a:lstStyle/>
          <a:p>
            <a:pPr algn="ctr" eaLnBrk="0" hangingPunct="0"/>
            <a:r>
              <a:rPr lang="en-US" altLang="zh-CN" sz="3200" smtClean="0">
                <a:solidFill>
                  <a:srgbClr val="FFFF00"/>
                </a:solidFill>
                <a:latin typeface="Tahoma" pitchFamily="34" charset="0"/>
                <a:ea typeface="黑体" pitchFamily="49" charset="-122"/>
              </a:rPr>
              <a:t>1</a:t>
            </a:r>
            <a:r>
              <a:rPr kumimoji="0" lang="zh-CN" altLang="en-US" sz="3200" smtClean="0">
                <a:solidFill>
                  <a:srgbClr val="FFFF00"/>
                </a:solidFill>
                <a:latin typeface="Tahoma" pitchFamily="34" charset="0"/>
                <a:ea typeface="黑体" pitchFamily="49" charset="-122"/>
              </a:rPr>
              <a:t>、二月革命</a:t>
            </a:r>
            <a:endParaRPr kumimoji="0" lang="zh-CN" altLang="en-US" sz="3200">
              <a:solidFill>
                <a:srgbClr val="FFFF00"/>
              </a:solidFill>
              <a:latin typeface="Tahoma" pitchFamily="34" charset="0"/>
              <a:ea typeface="黑体" pitchFamily="49" charset="-122"/>
            </a:endParaRPr>
          </a:p>
        </p:txBody>
      </p:sp>
      <p:sp>
        <p:nvSpPr>
          <p:cNvPr id="11" name="Text Box 11"/>
          <p:cNvSpPr txBox="1">
            <a:spLocks noChangeArrowheads="1"/>
          </p:cNvSpPr>
          <p:nvPr/>
        </p:nvSpPr>
        <p:spPr bwMode="auto">
          <a:xfrm>
            <a:off x="5868144" y="5229200"/>
            <a:ext cx="1422184" cy="461665"/>
          </a:xfrm>
          <a:prstGeom prst="rect">
            <a:avLst/>
          </a:prstGeom>
          <a:noFill/>
          <a:ln w="12700" cap="sq">
            <a:noFill/>
            <a:miter lim="800000"/>
            <a:headEnd type="none" w="sm" len="sm"/>
            <a:tailEnd type="none" w="sm" len="sm"/>
          </a:ln>
        </p:spPr>
        <p:txBody>
          <a:bodyPr wrap="none">
            <a:spAutoFit/>
          </a:bodyPr>
          <a:lstStyle/>
          <a:p>
            <a:r>
              <a:rPr lang="zh-CN" altLang="en-US" sz="2400" b="1">
                <a:solidFill>
                  <a:srgbClr val="FFFF00"/>
                </a:solidFill>
              </a:rPr>
              <a:t>继续参战</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746" name="Text Box 2"/>
          <p:cNvSpPr txBox="1">
            <a:spLocks noChangeArrowheads="1"/>
          </p:cNvSpPr>
          <p:nvPr/>
        </p:nvSpPr>
        <p:spPr bwMode="auto">
          <a:xfrm>
            <a:off x="4716463" y="1066800"/>
            <a:ext cx="4283075" cy="1570038"/>
          </a:xfrm>
          <a:prstGeom prst="rect">
            <a:avLst/>
          </a:prstGeom>
          <a:noFill/>
          <a:ln w="9525">
            <a:noFill/>
            <a:miter lim="800000"/>
          </a:ln>
        </p:spPr>
        <p:txBody>
          <a:bodyPr>
            <a:spAutoFit/>
          </a:bodyPr>
          <a:lstStyle/>
          <a:p>
            <a:r>
              <a:rPr kumimoji="0" lang="zh-CN" altLang="en-US" sz="3200">
                <a:solidFill>
                  <a:srgbClr val="FFFFFF"/>
                </a:solidFill>
                <a:latin typeface="Arial"/>
                <a:ea typeface="黑体" pitchFamily="49" charset="-122"/>
              </a:rPr>
              <a:t>二月革命后，彼得格勒妇女举行示威游行。 “打倒战争”“要面包”</a:t>
            </a:r>
          </a:p>
        </p:txBody>
      </p:sp>
      <p:pic>
        <p:nvPicPr>
          <p:cNvPr id="31747" name="Picture 3" descr="彼得格勒妇女举行示威游行"/>
          <p:cNvPicPr>
            <a:picLocks noChangeAspect="1" noChangeArrowheads="1"/>
          </p:cNvPicPr>
          <p:nvPr/>
        </p:nvPicPr>
        <p:blipFill>
          <a:blip r:embed="rId2"/>
          <a:srcRect l="848" r="848"/>
          <a:stretch>
            <a:fillRect/>
          </a:stretch>
        </p:blipFill>
        <p:spPr bwMode="auto">
          <a:xfrm>
            <a:off x="0" y="404813"/>
            <a:ext cx="4787900" cy="3240087"/>
          </a:xfrm>
          <a:prstGeom prst="rect">
            <a:avLst/>
          </a:prstGeom>
          <a:noFill/>
          <a:ln w="9525">
            <a:noFill/>
            <a:miter lim="800000"/>
          </a:ln>
        </p:spPr>
      </p:pic>
      <p:pic>
        <p:nvPicPr>
          <p:cNvPr id="31748" name="Picture 5" descr="4"/>
          <p:cNvPicPr>
            <a:picLocks noChangeAspect="1" noChangeArrowheads="1"/>
          </p:cNvPicPr>
          <p:nvPr/>
        </p:nvPicPr>
        <p:blipFill>
          <a:blip r:embed="rId3"/>
          <a:stretch>
            <a:fillRect/>
          </a:stretch>
        </p:blipFill>
        <p:spPr bwMode="auto">
          <a:xfrm>
            <a:off x="4284663" y="3860800"/>
            <a:ext cx="4859337" cy="2997200"/>
          </a:xfrm>
          <a:prstGeom prst="rect">
            <a:avLst/>
          </a:prstGeom>
          <a:noFill/>
          <a:ln w="9525">
            <a:noFill/>
            <a:miter lim="800000"/>
          </a:ln>
        </p:spPr>
      </p:pic>
      <p:sp>
        <p:nvSpPr>
          <p:cNvPr id="31749" name="Rectangle 6"/>
          <p:cNvSpPr>
            <a:spLocks noChangeArrowheads="1"/>
          </p:cNvSpPr>
          <p:nvPr/>
        </p:nvSpPr>
        <p:spPr bwMode="auto">
          <a:xfrm>
            <a:off x="0" y="4375180"/>
            <a:ext cx="4140200" cy="2062103"/>
          </a:xfrm>
          <a:prstGeom prst="rect">
            <a:avLst/>
          </a:prstGeom>
          <a:noFill/>
          <a:ln w="12700" cap="sq">
            <a:noFill/>
            <a:miter lim="800000"/>
            <a:headEnd type="none" w="sm" len="sm"/>
            <a:tailEnd type="none" w="sm" len="sm"/>
          </a:ln>
        </p:spPr>
        <p:txBody>
          <a:bodyPr anchor="ctr">
            <a:spAutoFit/>
          </a:bodyPr>
          <a:lstStyle/>
          <a:p>
            <a:r>
              <a:rPr lang="zh-CN" altLang="en-US" sz="3200">
                <a:solidFill>
                  <a:srgbClr val="FFFFFF"/>
                </a:solidFill>
                <a:ea typeface="黑体" pitchFamily="49" charset="-122"/>
              </a:rPr>
              <a:t> 彼得格勒的一些工人和士兵们要求 结束战争</a:t>
            </a:r>
            <a:r>
              <a:rPr lang="en-US" altLang="zh-CN" sz="3200">
                <a:solidFill>
                  <a:srgbClr val="FFFFFF"/>
                </a:solidFill>
                <a:ea typeface="黑体" pitchFamily="49" charset="-122"/>
              </a:rPr>
              <a:t>,</a:t>
            </a:r>
            <a:r>
              <a:rPr lang="zh-CN" altLang="en-US" sz="3200">
                <a:solidFill>
                  <a:srgbClr val="FFFFFF"/>
                </a:solidFill>
                <a:ea typeface="黑体" pitchFamily="49" charset="-122"/>
              </a:rPr>
              <a:t>组成了对临时政府的集会抗议活动 </a:t>
            </a:r>
            <a:r>
              <a:rPr lang="en-US" altLang="zh-CN" sz="3200">
                <a:solidFill>
                  <a:srgbClr val="FFFFFF"/>
                </a:solidFill>
                <a:ea typeface="黑体" pitchFamily="49" charset="-122"/>
              </a:rPr>
              <a:t>.</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0" y="1165448"/>
            <a:ext cx="5562600" cy="4495800"/>
            <a:chOff x="96" y="144"/>
            <a:chExt cx="3504" cy="2832"/>
          </a:xfrm>
        </p:grpSpPr>
        <p:pic>
          <p:nvPicPr>
            <p:cNvPr id="32774" name="Picture 3" descr="1917年2月列宁离开斯德哥尔摩回国"/>
            <p:cNvPicPr>
              <a:picLocks noChangeAspect="1" noChangeArrowheads="1"/>
            </p:cNvPicPr>
            <p:nvPr/>
          </p:nvPicPr>
          <p:blipFill>
            <a:blip r:embed="rId2"/>
            <a:stretch>
              <a:fillRect/>
            </a:stretch>
          </p:blipFill>
          <p:spPr bwMode="auto">
            <a:xfrm>
              <a:off x="96" y="144"/>
              <a:ext cx="3504" cy="2032"/>
            </a:xfrm>
            <a:prstGeom prst="rect">
              <a:avLst/>
            </a:prstGeom>
            <a:noFill/>
            <a:ln w="9525">
              <a:noFill/>
              <a:miter lim="800000"/>
            </a:ln>
          </p:spPr>
        </p:pic>
        <p:sp>
          <p:nvSpPr>
            <p:cNvPr id="32775" name="Text Box 4"/>
            <p:cNvSpPr txBox="1">
              <a:spLocks noChangeArrowheads="1"/>
            </p:cNvSpPr>
            <p:nvPr/>
          </p:nvSpPr>
          <p:spPr bwMode="auto">
            <a:xfrm>
              <a:off x="96" y="2226"/>
              <a:ext cx="2713" cy="750"/>
            </a:xfrm>
            <a:prstGeom prst="rect">
              <a:avLst/>
            </a:prstGeom>
            <a:noFill/>
            <a:ln w="9525">
              <a:noFill/>
              <a:miter lim="800000"/>
            </a:ln>
          </p:spPr>
          <p:txBody>
            <a:bodyPr wrap="none">
              <a:spAutoFit/>
            </a:bodyPr>
            <a:lstStyle/>
            <a:p>
              <a:r>
                <a:rPr lang="zh-CN" altLang="en-US" sz="3200">
                  <a:solidFill>
                    <a:schemeClr val="bg1"/>
                  </a:solidFill>
                  <a:ea typeface="华文新魏" pitchFamily="2" charset="-122"/>
                </a:rPr>
                <a:t>        </a:t>
              </a:r>
              <a:r>
                <a:rPr lang="en-US" altLang="zh-CN" sz="3200">
                  <a:solidFill>
                    <a:srgbClr val="FFFF66"/>
                  </a:solidFill>
                  <a:ea typeface="黑体" pitchFamily="49" charset="-122"/>
                </a:rPr>
                <a:t>1917</a:t>
              </a:r>
              <a:r>
                <a:rPr lang="zh-CN" altLang="en-US" sz="3600">
                  <a:solidFill>
                    <a:srgbClr val="FFFF66"/>
                  </a:solidFill>
                  <a:ea typeface="黑体" pitchFamily="49" charset="-122"/>
                </a:rPr>
                <a:t>年</a:t>
              </a:r>
              <a:r>
                <a:rPr lang="en-US" altLang="zh-CN" sz="3200">
                  <a:solidFill>
                    <a:srgbClr val="FFFF66"/>
                  </a:solidFill>
                  <a:ea typeface="黑体" pitchFamily="49" charset="-122"/>
                </a:rPr>
                <a:t>2</a:t>
              </a:r>
              <a:r>
                <a:rPr lang="zh-CN" altLang="en-US" sz="3600">
                  <a:solidFill>
                    <a:srgbClr val="FFFF66"/>
                  </a:solidFill>
                  <a:ea typeface="黑体" pitchFamily="49" charset="-122"/>
                </a:rPr>
                <a:t>月列宁离</a:t>
              </a:r>
            </a:p>
            <a:p>
              <a:r>
                <a:rPr lang="zh-CN" altLang="en-US" sz="3600">
                  <a:solidFill>
                    <a:srgbClr val="FFFF66"/>
                  </a:solidFill>
                  <a:ea typeface="黑体" pitchFamily="49" charset="-122"/>
                </a:rPr>
                <a:t>开斯德哥尔摩回国</a:t>
              </a:r>
            </a:p>
          </p:txBody>
        </p:sp>
      </p:grpSp>
      <p:grpSp>
        <p:nvGrpSpPr>
          <p:cNvPr id="3" name="Group 5"/>
          <p:cNvGrpSpPr/>
          <p:nvPr/>
        </p:nvGrpSpPr>
        <p:grpSpPr>
          <a:xfrm>
            <a:off x="76200" y="2781300"/>
            <a:ext cx="8915400" cy="3835400"/>
            <a:chOff x="48" y="1869"/>
            <a:chExt cx="5616" cy="2301"/>
          </a:xfrm>
        </p:grpSpPr>
        <p:pic>
          <p:nvPicPr>
            <p:cNvPr id="32772" name="Picture 6" descr="1917年4月10日列宁回到彼得格勒"/>
            <p:cNvPicPr>
              <a:picLocks noChangeAspect="1" noChangeArrowheads="1"/>
            </p:cNvPicPr>
            <p:nvPr/>
          </p:nvPicPr>
          <p:blipFill>
            <a:blip r:embed="rId3"/>
            <a:stretch>
              <a:fillRect/>
            </a:stretch>
          </p:blipFill>
          <p:spPr bwMode="auto">
            <a:xfrm>
              <a:off x="3072" y="1869"/>
              <a:ext cx="2592" cy="2259"/>
            </a:xfrm>
            <a:prstGeom prst="rect">
              <a:avLst/>
            </a:prstGeom>
            <a:noFill/>
            <a:ln w="9525">
              <a:noFill/>
              <a:miter lim="800000"/>
            </a:ln>
          </p:spPr>
        </p:pic>
        <p:sp>
          <p:nvSpPr>
            <p:cNvPr id="32773" name="Text Box 7"/>
            <p:cNvSpPr txBox="1">
              <a:spLocks noChangeArrowheads="1"/>
            </p:cNvSpPr>
            <p:nvPr/>
          </p:nvSpPr>
          <p:spPr bwMode="auto">
            <a:xfrm>
              <a:off x="48" y="3456"/>
              <a:ext cx="2969" cy="714"/>
            </a:xfrm>
            <a:prstGeom prst="rect">
              <a:avLst/>
            </a:prstGeom>
            <a:noFill/>
            <a:ln w="9525">
              <a:noFill/>
              <a:miter lim="800000"/>
            </a:ln>
          </p:spPr>
          <p:txBody>
            <a:bodyPr wrap="none">
              <a:spAutoFit/>
            </a:bodyPr>
            <a:lstStyle/>
            <a:p>
              <a:r>
                <a:rPr lang="zh-CN" altLang="en-US" sz="3200">
                  <a:solidFill>
                    <a:schemeClr val="bg1"/>
                  </a:solidFill>
                  <a:ea typeface="华文新魏" pitchFamily="2" charset="-122"/>
                </a:rPr>
                <a:t>        </a:t>
              </a:r>
              <a:r>
                <a:rPr lang="en-US" altLang="zh-CN" sz="3200">
                  <a:solidFill>
                    <a:srgbClr val="FFFF66"/>
                  </a:solidFill>
                  <a:ea typeface="黑体" pitchFamily="49" charset="-122"/>
                </a:rPr>
                <a:t>1917</a:t>
              </a:r>
              <a:r>
                <a:rPr lang="zh-CN" altLang="en-US" sz="3600">
                  <a:solidFill>
                    <a:srgbClr val="FFFF66"/>
                  </a:solidFill>
                  <a:ea typeface="黑体" pitchFamily="49" charset="-122"/>
                </a:rPr>
                <a:t>年</a:t>
              </a:r>
              <a:r>
                <a:rPr lang="en-US" altLang="zh-CN" sz="3200">
                  <a:solidFill>
                    <a:srgbClr val="FFFF66"/>
                  </a:solidFill>
                  <a:ea typeface="黑体" pitchFamily="49" charset="-122"/>
                </a:rPr>
                <a:t>4</a:t>
              </a:r>
              <a:r>
                <a:rPr lang="zh-CN" altLang="en-US" sz="3600">
                  <a:solidFill>
                    <a:srgbClr val="FFFF66"/>
                  </a:solidFill>
                  <a:ea typeface="黑体" pitchFamily="49" charset="-122"/>
                </a:rPr>
                <a:t>月</a:t>
              </a:r>
              <a:r>
                <a:rPr lang="en-US" altLang="zh-CN" sz="3200">
                  <a:solidFill>
                    <a:srgbClr val="FFFF66"/>
                  </a:solidFill>
                  <a:ea typeface="黑体" pitchFamily="49" charset="-122"/>
                </a:rPr>
                <a:t>10</a:t>
              </a:r>
              <a:r>
                <a:rPr lang="zh-CN" altLang="en-US" sz="3600">
                  <a:solidFill>
                    <a:srgbClr val="FFFF66"/>
                  </a:solidFill>
                  <a:ea typeface="黑体" pitchFamily="49" charset="-122"/>
                </a:rPr>
                <a:t>日列宁</a:t>
              </a:r>
            </a:p>
            <a:p>
              <a:r>
                <a:rPr lang="zh-CN" altLang="en-US" sz="3600">
                  <a:solidFill>
                    <a:srgbClr val="FFFF66"/>
                  </a:solidFill>
                  <a:ea typeface="黑体" pitchFamily="49" charset="-122"/>
                </a:rPr>
                <a:t>回到彼得格勒</a:t>
              </a:r>
            </a:p>
          </p:txBody>
        </p:sp>
      </p:grpSp>
      <p:sp>
        <p:nvSpPr>
          <p:cNvPr id="8" name="Rectangle 2"/>
          <p:cNvSpPr txBox="1">
            <a:spLocks noChangeArrowheads="1"/>
          </p:cNvSpPr>
          <p:nvPr/>
        </p:nvSpPr>
        <p:spPr>
          <a:xfrm>
            <a:off x="457200" y="116632"/>
            <a:ext cx="8229600" cy="1143000"/>
          </a:xfrm>
          <a:prstGeom prst="rect">
            <a:avLst/>
          </a:prstGeom>
          <a:noFill/>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2</a:t>
            </a:r>
            <a:r>
              <a:rPr kumimoji="0" lang="zh-CN" altLang="en-US" sz="4400" b="1" i="0" u="none" strike="noStrike" kern="1200" cap="none" spc="0" normalizeH="0" baseline="0" noProof="0" smtClean="0">
                <a:ln>
                  <a:noFill/>
                </a:ln>
                <a:solidFill>
                  <a:srgbClr val="FFFF00"/>
                </a:solidFill>
                <a:effectLst/>
                <a:uLnTx/>
                <a:uFillTx/>
                <a:latin typeface="+mj-lt"/>
                <a:ea typeface="黑体" pitchFamily="49" charset="-122"/>
                <a:cs typeface="+mj-cs"/>
              </a:rPr>
              <a:t>、</a:t>
            </a: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a:t>
            </a:r>
            <a:r>
              <a:rPr kumimoji="0" lang="zh-CN" altLang="en-US" sz="4400" b="1" i="0" u="none" strike="noStrike" kern="1200" cap="none" spc="0" normalizeH="0" baseline="0" noProof="0" smtClean="0">
                <a:ln>
                  <a:noFill/>
                </a:ln>
                <a:solidFill>
                  <a:srgbClr val="FFFF00"/>
                </a:solidFill>
                <a:effectLst/>
                <a:uLnTx/>
                <a:uFillTx/>
                <a:latin typeface="+mj-lt"/>
                <a:ea typeface="黑体" pitchFamily="49" charset="-122"/>
                <a:cs typeface="+mj-cs"/>
              </a:rPr>
              <a:t>四月提纲</a:t>
            </a: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4146" name="Text Box 2"/>
          <p:cNvSpPr txBox="1">
            <a:spLocks noChangeArrowheads="1"/>
          </p:cNvSpPr>
          <p:nvPr/>
        </p:nvSpPr>
        <p:spPr bwMode="auto">
          <a:xfrm>
            <a:off x="0" y="585788"/>
            <a:ext cx="9023350" cy="5035550"/>
          </a:xfrm>
          <a:prstGeom prst="rect">
            <a:avLst/>
          </a:prstGeom>
          <a:noFill/>
          <a:ln w="9525">
            <a:noFill/>
            <a:miter lim="800000"/>
          </a:ln>
        </p:spPr>
        <p:txBody>
          <a:bodyPr>
            <a:spAutoFit/>
          </a:bodyPr>
          <a:lstStyle/>
          <a:p>
            <a:r>
              <a:rPr lang="zh-CN" altLang="en-US" sz="3600" b="0">
                <a:solidFill>
                  <a:srgbClr val="FFFFCC"/>
                </a:solidFill>
                <a:ea typeface="华文新魏" pitchFamily="2" charset="-122"/>
              </a:rPr>
              <a:t>        </a:t>
            </a:r>
            <a:r>
              <a:rPr lang="zh-CN" altLang="en-US" sz="3600">
                <a:solidFill>
                  <a:srgbClr val="FFFF66"/>
                </a:solidFill>
                <a:ea typeface="黑体" pitchFamily="49" charset="-122"/>
              </a:rPr>
              <a:t>俄国当前形势的特点是从革命的第一阶</a:t>
            </a:r>
          </a:p>
          <a:p>
            <a:r>
              <a:rPr lang="zh-CN" altLang="en-US" sz="3600">
                <a:solidFill>
                  <a:srgbClr val="FFFF66"/>
                </a:solidFill>
                <a:ea typeface="黑体" pitchFamily="49" charset="-122"/>
              </a:rPr>
              <a:t>段向革命的第二阶段过渡，应当使政权转到</a:t>
            </a:r>
          </a:p>
          <a:p>
            <a:r>
              <a:rPr lang="zh-CN" altLang="en-US" sz="3600">
                <a:solidFill>
                  <a:srgbClr val="FFFF66"/>
                </a:solidFill>
                <a:ea typeface="黑体" pitchFamily="49" charset="-122"/>
              </a:rPr>
              <a:t>无产阶级和贫苦农民手中；不要议会制共和</a:t>
            </a:r>
          </a:p>
          <a:p>
            <a:r>
              <a:rPr lang="zh-CN" altLang="en-US" sz="3600">
                <a:solidFill>
                  <a:srgbClr val="FFFF66"/>
                </a:solidFill>
                <a:ea typeface="黑体" pitchFamily="49" charset="-122"/>
              </a:rPr>
              <a:t>国，而要从下到上由全国的工人、雇农和农</a:t>
            </a:r>
          </a:p>
          <a:p>
            <a:r>
              <a:rPr lang="zh-CN" altLang="en-US" sz="3600">
                <a:solidFill>
                  <a:srgbClr val="FFFF66"/>
                </a:solidFill>
                <a:ea typeface="黑体" pitchFamily="49" charset="-122"/>
              </a:rPr>
              <a:t>民代表苏维埃组成的共和国；一切官员由选</a:t>
            </a:r>
          </a:p>
          <a:p>
            <a:r>
              <a:rPr lang="zh-CN" altLang="en-US" sz="3600">
                <a:solidFill>
                  <a:srgbClr val="FFFF66"/>
                </a:solidFill>
                <a:ea typeface="黑体" pitchFamily="49" charset="-122"/>
              </a:rPr>
              <a:t>举产生，并且可以随时撤换</a:t>
            </a:r>
            <a:r>
              <a:rPr lang="en-US" altLang="zh-CN" sz="3600">
                <a:solidFill>
                  <a:srgbClr val="FFFF66"/>
                </a:solidFill>
                <a:ea typeface="黑体" pitchFamily="49" charset="-122"/>
              </a:rPr>
              <a:t>……</a:t>
            </a:r>
            <a:r>
              <a:rPr lang="zh-CN" altLang="en-US" sz="3600">
                <a:solidFill>
                  <a:srgbClr val="FFFF66"/>
                </a:solidFill>
                <a:ea typeface="黑体" pitchFamily="49" charset="-122"/>
              </a:rPr>
              <a:t>没收一切地</a:t>
            </a:r>
          </a:p>
          <a:p>
            <a:r>
              <a:rPr lang="zh-CN" altLang="en-US" sz="3600">
                <a:solidFill>
                  <a:srgbClr val="FFFF66"/>
                </a:solidFill>
                <a:ea typeface="黑体" pitchFamily="49" charset="-122"/>
              </a:rPr>
              <a:t>主土地，国内一切土地收归国有</a:t>
            </a:r>
            <a:r>
              <a:rPr lang="en-US" altLang="zh-CN" sz="3600">
                <a:solidFill>
                  <a:srgbClr val="FFFF66"/>
                </a:solidFill>
                <a:ea typeface="黑体" pitchFamily="49" charset="-122"/>
              </a:rPr>
              <a:t>……</a:t>
            </a:r>
            <a:r>
              <a:rPr lang="zh-CN" altLang="en-US" sz="3600">
                <a:solidFill>
                  <a:srgbClr val="FFFF66"/>
                </a:solidFill>
                <a:ea typeface="黑体" pitchFamily="49" charset="-122"/>
              </a:rPr>
              <a:t>工人代</a:t>
            </a:r>
          </a:p>
          <a:p>
            <a:r>
              <a:rPr lang="zh-CN" altLang="en-US" sz="3600">
                <a:solidFill>
                  <a:srgbClr val="FFFF66"/>
                </a:solidFill>
                <a:ea typeface="黑体" pitchFamily="49" charset="-122"/>
              </a:rPr>
              <a:t>表苏维埃监督社会的产品生产和分配。</a:t>
            </a:r>
          </a:p>
          <a:p>
            <a:r>
              <a:rPr lang="zh-CN" altLang="en-US" sz="3600">
                <a:solidFill>
                  <a:srgbClr val="FFFF66"/>
                </a:solidFill>
                <a:ea typeface="黑体" pitchFamily="49" charset="-122"/>
              </a:rPr>
              <a:t>                                    </a:t>
            </a:r>
            <a:r>
              <a:rPr lang="en-US" altLang="zh-CN" sz="3600">
                <a:solidFill>
                  <a:srgbClr val="FFFF66"/>
                </a:solidFill>
                <a:ea typeface="黑体" pitchFamily="49" charset="-122"/>
              </a:rPr>
              <a:t>——</a:t>
            </a:r>
            <a:r>
              <a:rPr lang="zh-CN" altLang="en-US" sz="3600">
                <a:solidFill>
                  <a:srgbClr val="FFFF66"/>
                </a:solidFill>
                <a:ea typeface="黑体" pitchFamily="49" charset="-122"/>
              </a:rPr>
              <a:t>列宁</a:t>
            </a:r>
            <a:r>
              <a:rPr lang="en-US" altLang="zh-CN" sz="3600">
                <a:solidFill>
                  <a:srgbClr val="FFFF66"/>
                </a:solidFill>
                <a:ea typeface="黑体" pitchFamily="49" charset="-122"/>
              </a:rPr>
              <a:t>《</a:t>
            </a:r>
            <a:r>
              <a:rPr lang="zh-CN" altLang="en-US" sz="3600">
                <a:solidFill>
                  <a:srgbClr val="FFFF66"/>
                </a:solidFill>
                <a:ea typeface="黑体" pitchFamily="49" charset="-122"/>
              </a:rPr>
              <a:t>四月提纲</a:t>
            </a:r>
            <a:r>
              <a:rPr lang="en-US" altLang="zh-CN" sz="3600">
                <a:solidFill>
                  <a:srgbClr val="FFFF66"/>
                </a:solidFill>
                <a:ea typeface="黑体" pitchFamily="49" charset="-122"/>
              </a:rPr>
              <a:t>》</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34146"/>
                                        </p:tgtEl>
                                        <p:attrNameLst>
                                          <p:attrName>style.visibility</p:attrName>
                                        </p:attrNameLst>
                                      </p:cBhvr>
                                      <p:to>
                                        <p:strVal val="visible"/>
                                      </p:to>
                                    </p:set>
                                    <p:anim calcmode="lin" valueType="num">
                                      <p:cBhvr additive="base">
                                        <p:cTn id="7" dur="5000" fill="hold"/>
                                        <p:tgtEl>
                                          <p:spTgt spid="134146"/>
                                        </p:tgtEl>
                                        <p:attrNameLst>
                                          <p:attrName>ppt_x</p:attrName>
                                        </p:attrNameLst>
                                      </p:cBhvr>
                                      <p:tavLst>
                                        <p:tav tm="0">
                                          <p:val>
                                            <p:strVal val="#ppt_x"/>
                                          </p:val>
                                        </p:tav>
                                        <p:tav tm="100000">
                                          <p:val>
                                            <p:strVal val="#ppt_x"/>
                                          </p:val>
                                        </p:tav>
                                      </p:tavLst>
                                    </p:anim>
                                    <p:anim calcmode="lin" valueType="num">
                                      <p:cBhvr additive="base">
                                        <p:cTn id="8" dur="5000" fill="hold"/>
                                        <p:tgtEl>
                                          <p:spTgt spid="134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6"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7" name="Text Box 5"/>
          <p:cNvSpPr txBox="1">
            <a:spLocks noChangeArrowheads="1"/>
          </p:cNvSpPr>
          <p:nvPr/>
        </p:nvSpPr>
        <p:spPr bwMode="auto">
          <a:xfrm>
            <a:off x="990600" y="4941888"/>
            <a:ext cx="7162800" cy="158750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b="1"/>
              <a:t>      </a:t>
            </a:r>
            <a:r>
              <a:rPr lang="zh-CN" altLang="en-US" sz="2800" b="1">
                <a:solidFill>
                  <a:schemeClr val="tx2"/>
                </a:solidFill>
              </a:rPr>
              <a:t>《四月提纲》为布党和广大人民指明了俄国革命的社会主义方向。</a:t>
            </a:r>
            <a:r>
              <a:rPr lang="zh-CN" altLang="en-US" sz="2800" b="1">
                <a:solidFill>
                  <a:srgbClr val="FFFF66"/>
                </a:solidFill>
              </a:rPr>
              <a:t>成为布尔什维克</a:t>
            </a:r>
          </a:p>
          <a:p>
            <a:pPr>
              <a:spcBef>
                <a:spcPct val="50000"/>
              </a:spcBef>
            </a:pPr>
            <a:r>
              <a:rPr lang="zh-CN" altLang="en-US" sz="2800" b="1">
                <a:solidFill>
                  <a:srgbClr val="FFFF66"/>
                </a:solidFill>
              </a:rPr>
              <a:t>党的纲领，逐渐得到人民的支持和拥护</a:t>
            </a:r>
          </a:p>
        </p:txBody>
      </p:sp>
      <p:pic>
        <p:nvPicPr>
          <p:cNvPr id="35843" name="Picture 7" descr="66"/>
          <p:cNvPicPr>
            <a:picLocks noChangeAspect="1" noChangeArrowheads="1"/>
          </p:cNvPicPr>
          <p:nvPr/>
        </p:nvPicPr>
        <p:blipFill>
          <a:blip r:embed="rId3"/>
          <a:stretch>
            <a:fillRect/>
          </a:stretch>
        </p:blipFill>
        <p:spPr bwMode="auto">
          <a:xfrm>
            <a:off x="684213" y="188913"/>
            <a:ext cx="3887787" cy="4464050"/>
          </a:xfrm>
          <a:prstGeom prst="rect">
            <a:avLst/>
          </a:prstGeom>
          <a:noFill/>
          <a:ln w="9525">
            <a:noFill/>
            <a:miter lim="800000"/>
          </a:ln>
        </p:spPr>
      </p:pic>
      <p:sp>
        <p:nvSpPr>
          <p:cNvPr id="35844" name="Rectangle 8"/>
          <p:cNvSpPr>
            <a:spLocks noChangeArrowheads="1"/>
          </p:cNvSpPr>
          <p:nvPr/>
        </p:nvSpPr>
        <p:spPr bwMode="auto">
          <a:xfrm>
            <a:off x="4572000" y="620713"/>
            <a:ext cx="3311525" cy="3503612"/>
          </a:xfrm>
          <a:prstGeom prst="rect">
            <a:avLst/>
          </a:prstGeom>
          <a:noFill/>
          <a:ln w="12700" cap="sq">
            <a:noFill/>
            <a:miter lim="800000"/>
            <a:headEnd type="none" w="sm" len="sm"/>
            <a:tailEnd type="none" w="sm" len="sm"/>
          </a:ln>
        </p:spPr>
        <p:txBody>
          <a:bodyPr anchor="ctr">
            <a:spAutoFit/>
          </a:bodyPr>
          <a:lstStyle/>
          <a:p>
            <a:r>
              <a:rPr lang="zh-CN" altLang="en-US" sz="3200">
                <a:solidFill>
                  <a:srgbClr val="FFFFFF"/>
                </a:solidFill>
              </a:rPr>
              <a:t>布尔什维克完全适应群众的需要，他们的所有的口号都适应人民的期望，表现出他们是最杰出的 政治家。 </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 calcmode="lin" valueType="num">
                                      <p:cBhvr additive="base">
                                        <p:cTn id="7" dur="500" fill="hold"/>
                                        <p:tgtEl>
                                          <p:spTgt spid="8197"/>
                                        </p:tgtEl>
                                        <p:attrNameLst>
                                          <p:attrName>ppt_x</p:attrName>
                                        </p:attrNameLst>
                                      </p:cBhvr>
                                      <p:tavLst>
                                        <p:tav tm="0">
                                          <p:val>
                                            <p:strVal val="0-#ppt_w/2"/>
                                          </p:val>
                                        </p:tav>
                                        <p:tav tm="100000">
                                          <p:val>
                                            <p:strVal val="#ppt_x"/>
                                          </p:val>
                                        </p:tav>
                                      </p:tavLst>
                                    </p:anim>
                                    <p:anim calcmode="lin" valueType="num">
                                      <p:cBhvr additive="base">
                                        <p:cTn id="8" dur="500" fill="hold"/>
                                        <p:tgtEl>
                                          <p:spTgt spid="81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62" name="Picture 2" descr="paint15"/>
          <p:cNvPicPr>
            <a:picLocks noChangeAspect="1" noChangeArrowheads="1"/>
          </p:cNvPicPr>
          <p:nvPr/>
        </p:nvPicPr>
        <p:blipFill>
          <a:blip r:embed="rId3"/>
          <a:stretch>
            <a:fillRect/>
          </a:stretch>
        </p:blipFill>
        <p:spPr bwMode="auto">
          <a:xfrm>
            <a:off x="179512" y="1725109"/>
            <a:ext cx="4176415" cy="5132891"/>
          </a:xfrm>
          <a:prstGeom prst="rect">
            <a:avLst/>
          </a:prstGeom>
          <a:noFill/>
          <a:ln w="9525">
            <a:noFill/>
            <a:miter lim="800000"/>
          </a:ln>
        </p:spPr>
      </p:pic>
      <p:sp>
        <p:nvSpPr>
          <p:cNvPr id="40963" name="Rectangle 3"/>
          <p:cNvSpPr>
            <a:spLocks noChangeArrowheads="1"/>
          </p:cNvSpPr>
          <p:nvPr/>
        </p:nvSpPr>
        <p:spPr bwMode="auto">
          <a:xfrm>
            <a:off x="4427984" y="2492896"/>
            <a:ext cx="1080119" cy="3539430"/>
          </a:xfrm>
          <a:prstGeom prst="rect">
            <a:avLst/>
          </a:prstGeom>
          <a:noFill/>
          <a:ln w="12700" cap="sq">
            <a:noFill/>
            <a:miter lim="800000"/>
            <a:headEnd type="none" w="sm" len="sm"/>
            <a:tailEnd type="none" w="sm" len="sm"/>
          </a:ln>
        </p:spPr>
        <p:txBody>
          <a:bodyPr wrap="square">
            <a:spAutoFit/>
          </a:bodyPr>
          <a:lstStyle/>
          <a:p>
            <a:pPr>
              <a:spcBef>
                <a:spcPct val="30000"/>
              </a:spcBef>
            </a:pPr>
            <a:r>
              <a:rPr kumimoji="0" lang="zh-CN" altLang="en-US" sz="3200">
                <a:solidFill>
                  <a:srgbClr val="FFFFFF"/>
                </a:solidFill>
                <a:ea typeface="黑体" pitchFamily="49" charset="-122"/>
              </a:rPr>
              <a:t>列宁发出命令</a:t>
            </a:r>
            <a:r>
              <a:rPr kumimoji="0" lang="en-US" altLang="zh-CN" sz="3200">
                <a:solidFill>
                  <a:srgbClr val="FFFFFF"/>
                </a:solidFill>
                <a:ea typeface="黑体" pitchFamily="49" charset="-122"/>
              </a:rPr>
              <a:t>:</a:t>
            </a:r>
            <a:r>
              <a:rPr kumimoji="0" lang="zh-CN" altLang="en-US" sz="3200">
                <a:solidFill>
                  <a:srgbClr val="FFFFFF"/>
                </a:solidFill>
                <a:ea typeface="黑体" pitchFamily="49" charset="-122"/>
              </a:rPr>
              <a:t>必须马上攻占冬宫</a:t>
            </a:r>
            <a:r>
              <a:rPr kumimoji="0" lang="en-US" altLang="zh-CN" sz="3200">
                <a:solidFill>
                  <a:srgbClr val="FFFFFF"/>
                </a:solidFill>
                <a:ea typeface="黑体" pitchFamily="49" charset="-122"/>
              </a:rPr>
              <a:t>.</a:t>
            </a:r>
          </a:p>
        </p:txBody>
      </p:sp>
      <p:pic>
        <p:nvPicPr>
          <p:cNvPr id="40964" name="Picture 4" descr="18"/>
          <p:cNvPicPr>
            <a:picLocks noChangeAspect="1" noChangeArrowheads="1"/>
          </p:cNvPicPr>
          <p:nvPr/>
        </p:nvPicPr>
        <p:blipFill>
          <a:blip r:embed="rId4"/>
          <a:stretch>
            <a:fillRect/>
          </a:stretch>
        </p:blipFill>
        <p:spPr bwMode="auto">
          <a:xfrm>
            <a:off x="5651500" y="3644900"/>
            <a:ext cx="3492500" cy="3213100"/>
          </a:xfrm>
          <a:prstGeom prst="rect">
            <a:avLst/>
          </a:prstGeom>
          <a:noFill/>
          <a:ln w="9525">
            <a:noFill/>
            <a:miter lim="800000"/>
          </a:ln>
        </p:spPr>
      </p:pic>
      <p:sp>
        <p:nvSpPr>
          <p:cNvPr id="5" name="Rectangle 2"/>
          <p:cNvSpPr txBox="1">
            <a:spLocks noChangeArrowheads="1"/>
          </p:cNvSpPr>
          <p:nvPr/>
        </p:nvSpPr>
        <p:spPr>
          <a:xfrm>
            <a:off x="457200" y="116632"/>
            <a:ext cx="8229600" cy="1143000"/>
          </a:xfrm>
          <a:prstGeom prst="rect">
            <a:avLst/>
          </a:prstGeom>
          <a:noFill/>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rPr>
              <a:t>3</a:t>
            </a:r>
            <a:r>
              <a:rPr kumimoji="0" lang="zh-CN" altLang="en-US" sz="4400" b="1" i="0" u="none" strike="noStrike" kern="1200" cap="none" spc="0" normalizeH="0" baseline="0" noProof="0" smtClean="0">
                <a:ln>
                  <a:noFill/>
                </a:ln>
                <a:solidFill>
                  <a:srgbClr val="FFFF00"/>
                </a:solidFill>
                <a:effectLst/>
                <a:uLnTx/>
                <a:uFillTx/>
                <a:latin typeface="+mj-lt"/>
                <a:ea typeface="黑体" pitchFamily="49" charset="-122"/>
                <a:cs typeface="+mj-cs"/>
              </a:rPr>
              <a:t>、十月革命</a:t>
            </a:r>
            <a:endParaRPr kumimoji="0" lang="en-US" altLang="zh-CN" sz="4400" b="1" i="0" u="none" strike="noStrike" kern="1200" cap="none" spc="0" normalizeH="0" baseline="0" noProof="0" smtClean="0">
              <a:ln>
                <a:noFill/>
              </a:ln>
              <a:solidFill>
                <a:srgbClr val="FFFF00"/>
              </a:solidFill>
              <a:effectLst/>
              <a:uLnTx/>
              <a:uFillTx/>
              <a:latin typeface="+mj-lt"/>
              <a:ea typeface="黑体" pitchFamily="49" charset="-122"/>
              <a:cs typeface="+mj-cs"/>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3010" name="Picture 2" descr="p0201spdbdg"/>
          <p:cNvPicPr>
            <a:picLocks noChangeAspect="1" noChangeArrowheads="1"/>
          </p:cNvPicPr>
          <p:nvPr/>
        </p:nvPicPr>
        <p:blipFill>
          <a:blip r:embed="rId2"/>
          <a:srcRect b="12013"/>
          <a:stretch>
            <a:fillRect/>
          </a:stretch>
        </p:blipFill>
        <p:spPr bwMode="auto">
          <a:xfrm>
            <a:off x="0" y="260350"/>
            <a:ext cx="9144000" cy="6184900"/>
          </a:xfrm>
          <a:prstGeom prst="rect">
            <a:avLst/>
          </a:prstGeom>
          <a:noFill/>
          <a:ln w="9525">
            <a:noFill/>
            <a:miter lim="800000"/>
          </a:ln>
        </p:spPr>
      </p:pic>
      <p:sp>
        <p:nvSpPr>
          <p:cNvPr id="43011" name="Text Box 3"/>
          <p:cNvSpPr txBox="1">
            <a:spLocks noChangeArrowheads="1"/>
          </p:cNvSpPr>
          <p:nvPr/>
        </p:nvSpPr>
        <p:spPr bwMode="auto">
          <a:xfrm>
            <a:off x="5562600" y="609600"/>
            <a:ext cx="3581400" cy="641350"/>
          </a:xfrm>
          <a:prstGeom prst="rect">
            <a:avLst/>
          </a:prstGeom>
          <a:noFill/>
          <a:ln w="9525">
            <a:noFill/>
            <a:miter lim="800000"/>
          </a:ln>
        </p:spPr>
        <p:txBody>
          <a:bodyPr>
            <a:spAutoFit/>
          </a:bodyPr>
          <a:lstStyle/>
          <a:p>
            <a:r>
              <a:rPr lang="zh-CN" altLang="en-US" sz="3600">
                <a:ea typeface="黑体" pitchFamily="49" charset="-122"/>
              </a:rPr>
              <a:t>圣彼得堡的冬宫</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4034" name="Picture 4" descr="20051230222321057"/>
          <p:cNvPicPr>
            <a:picLocks noChangeAspect="1" noChangeArrowheads="1"/>
          </p:cNvPicPr>
          <p:nvPr/>
        </p:nvPicPr>
        <p:blipFill>
          <a:blip r:embed="rId2"/>
          <a:stretch>
            <a:fillRect/>
          </a:stretch>
        </p:blipFill>
        <p:spPr bwMode="auto">
          <a:xfrm>
            <a:off x="0" y="0"/>
            <a:ext cx="5003800" cy="6237288"/>
          </a:xfrm>
          <a:prstGeom prst="rect">
            <a:avLst/>
          </a:prstGeom>
          <a:noFill/>
          <a:ln w="9525">
            <a:noFill/>
            <a:miter lim="800000"/>
          </a:ln>
        </p:spPr>
      </p:pic>
      <p:sp>
        <p:nvSpPr>
          <p:cNvPr id="44035" name="Rectangle 5"/>
          <p:cNvSpPr>
            <a:spLocks noChangeArrowheads="1"/>
          </p:cNvSpPr>
          <p:nvPr/>
        </p:nvSpPr>
        <p:spPr bwMode="auto">
          <a:xfrm>
            <a:off x="250825" y="6338888"/>
            <a:ext cx="5472113" cy="519112"/>
          </a:xfrm>
          <a:prstGeom prst="rect">
            <a:avLst/>
          </a:prstGeom>
          <a:noFill/>
          <a:ln w="12700" cap="sq">
            <a:noFill/>
            <a:miter lim="800000"/>
            <a:headEnd type="none" w="sm" len="sm"/>
            <a:tailEnd type="none" w="sm" len="sm"/>
          </a:ln>
        </p:spPr>
        <p:txBody>
          <a:bodyPr anchor="ctr">
            <a:spAutoFit/>
          </a:bodyPr>
          <a:lstStyle/>
          <a:p>
            <a:r>
              <a:rPr lang="zh-CN" altLang="en-US">
                <a:solidFill>
                  <a:srgbClr val="FFFFFF"/>
                </a:solidFill>
              </a:rPr>
              <a:t>起义队伍向冬宫发起冲锋</a:t>
            </a:r>
            <a:endParaRPr lang="zh-CN" altLang="en-US"/>
          </a:p>
        </p:txBody>
      </p:sp>
      <p:sp>
        <p:nvSpPr>
          <p:cNvPr id="44036" name="Rectangle 7"/>
          <p:cNvSpPr>
            <a:spLocks noChangeArrowheads="1"/>
          </p:cNvSpPr>
          <p:nvPr/>
        </p:nvSpPr>
        <p:spPr bwMode="auto">
          <a:xfrm>
            <a:off x="5003800" y="5697538"/>
            <a:ext cx="4140200" cy="946150"/>
          </a:xfrm>
          <a:prstGeom prst="rect">
            <a:avLst/>
          </a:prstGeom>
          <a:noFill/>
          <a:ln w="12700" cap="sq">
            <a:noFill/>
            <a:miter lim="800000"/>
            <a:headEnd type="none" w="sm" len="sm"/>
            <a:tailEnd type="none" w="sm" len="sm"/>
          </a:ln>
        </p:spPr>
        <p:txBody>
          <a:bodyPr anchor="ctr">
            <a:spAutoFit/>
          </a:bodyPr>
          <a:lstStyle/>
          <a:p>
            <a:r>
              <a:rPr lang="zh-CN" altLang="en-US">
                <a:solidFill>
                  <a:srgbClr val="FFFFFF"/>
                </a:solidFill>
              </a:rPr>
              <a:t>阿芙乐尔号一声炮响宣告了十月革命的开始</a:t>
            </a:r>
            <a:endParaRPr lang="zh-CN" altLang="en-US"/>
          </a:p>
        </p:txBody>
      </p:sp>
      <p:pic>
        <p:nvPicPr>
          <p:cNvPr id="44037" name="Picture 8" descr="20071107125321748"/>
          <p:cNvPicPr>
            <a:picLocks noChangeAspect="1" noChangeArrowheads="1"/>
          </p:cNvPicPr>
          <p:nvPr/>
        </p:nvPicPr>
        <p:blipFill>
          <a:blip r:embed="rId3"/>
          <a:stretch>
            <a:fillRect/>
          </a:stretch>
        </p:blipFill>
        <p:spPr bwMode="auto">
          <a:xfrm>
            <a:off x="5003800" y="0"/>
            <a:ext cx="4140200" cy="5715000"/>
          </a:xfrm>
          <a:prstGeom prst="rect">
            <a:avLst/>
          </a:prstGeom>
          <a:noFill/>
          <a:ln w="9525">
            <a:noFill/>
            <a:miter lim="800000"/>
          </a:ln>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5058" name="Picture 4" descr="20071107125901817"/>
          <p:cNvPicPr>
            <a:picLocks noChangeAspect="1" noChangeArrowheads="1"/>
          </p:cNvPicPr>
          <p:nvPr/>
        </p:nvPicPr>
        <p:blipFill>
          <a:blip r:embed="rId2"/>
          <a:stretch>
            <a:fillRect/>
          </a:stretch>
        </p:blipFill>
        <p:spPr bwMode="auto">
          <a:xfrm>
            <a:off x="0" y="0"/>
            <a:ext cx="9144000" cy="6508750"/>
          </a:xfrm>
          <a:prstGeom prst="rect">
            <a:avLst/>
          </a:prstGeom>
          <a:noFill/>
          <a:ln w="9525">
            <a:noFill/>
            <a:miter lim="800000"/>
          </a:ln>
        </p:spPr>
      </p:pic>
      <p:sp>
        <p:nvSpPr>
          <p:cNvPr id="45059" name="Rectangle 5"/>
          <p:cNvSpPr>
            <a:spLocks noChangeArrowheads="1"/>
          </p:cNvSpPr>
          <p:nvPr/>
        </p:nvSpPr>
        <p:spPr bwMode="auto">
          <a:xfrm>
            <a:off x="468313" y="4248150"/>
            <a:ext cx="8135937" cy="2041525"/>
          </a:xfrm>
          <a:prstGeom prst="rect">
            <a:avLst/>
          </a:prstGeom>
          <a:noFill/>
          <a:ln w="12700" cap="sq">
            <a:noFill/>
            <a:miter lim="800000"/>
            <a:headEnd type="none" w="sm" len="sm"/>
            <a:tailEnd type="none" w="sm" len="sm"/>
          </a:ln>
        </p:spPr>
        <p:txBody>
          <a:bodyPr anchor="ctr">
            <a:spAutoFit/>
          </a:bodyPr>
          <a:lstStyle/>
          <a:p>
            <a:r>
              <a:rPr lang="zh-CN" altLang="en-US" sz="3200">
                <a:solidFill>
                  <a:srgbClr val="FFFF00"/>
                </a:solidFill>
                <a:ea typeface="黑体" pitchFamily="49" charset="-122"/>
              </a:rPr>
              <a:t>    在布尔什维克党领导下的工人赤卫队和士兵、水兵迅速占领了彼得格勒的主要桥梁、火车站、邮电局、国家银行和政府机关等战略要地。 </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7106" name="Picture 12" descr="t014cb7d0bc1e3147f0"/>
          <p:cNvPicPr>
            <a:picLocks noChangeAspect="1" noChangeArrowheads="1"/>
          </p:cNvPicPr>
          <p:nvPr/>
        </p:nvPicPr>
        <p:blipFill>
          <a:blip r:embed="rId2"/>
          <a:stretch>
            <a:fillRect/>
          </a:stretch>
        </p:blipFill>
        <p:spPr bwMode="auto">
          <a:xfrm>
            <a:off x="7381875" y="0"/>
            <a:ext cx="1762125" cy="1628775"/>
          </a:xfrm>
          <a:prstGeom prst="rect">
            <a:avLst/>
          </a:prstGeom>
          <a:noFill/>
          <a:ln w="9525">
            <a:noFill/>
            <a:miter lim="800000"/>
          </a:ln>
        </p:spPr>
      </p:pic>
      <p:sp>
        <p:nvSpPr>
          <p:cNvPr id="47107" name="Text Box 4"/>
          <p:cNvSpPr txBox="1">
            <a:spLocks noChangeArrowheads="1"/>
          </p:cNvSpPr>
          <p:nvPr/>
        </p:nvSpPr>
        <p:spPr bwMode="auto">
          <a:xfrm>
            <a:off x="971550" y="260350"/>
            <a:ext cx="6624638" cy="519113"/>
          </a:xfrm>
          <a:prstGeom prst="rect">
            <a:avLst/>
          </a:prstGeom>
          <a:noFill/>
          <a:ln w="12700" cap="sq">
            <a:noFill/>
            <a:miter lim="800000"/>
            <a:headEnd type="none" w="sm" len="sm"/>
            <a:tailEnd type="none" w="sm" len="sm"/>
          </a:ln>
        </p:spPr>
        <p:txBody>
          <a:bodyPr>
            <a:spAutoFit/>
          </a:bodyPr>
          <a:lstStyle/>
          <a:p>
            <a:pPr>
              <a:spcBef>
                <a:spcPct val="50000"/>
              </a:spcBef>
            </a:pPr>
            <a:endParaRPr lang="zh-CN" altLang="en-US"/>
          </a:p>
        </p:txBody>
      </p:sp>
      <p:sp>
        <p:nvSpPr>
          <p:cNvPr id="47108" name="Text Box 5"/>
          <p:cNvSpPr txBox="1">
            <a:spLocks noChangeArrowheads="1"/>
          </p:cNvSpPr>
          <p:nvPr/>
        </p:nvSpPr>
        <p:spPr bwMode="auto">
          <a:xfrm>
            <a:off x="611188" y="404813"/>
            <a:ext cx="7561262" cy="641350"/>
          </a:xfrm>
          <a:prstGeom prst="rect">
            <a:avLst/>
          </a:prstGeom>
          <a:noFill/>
          <a:ln w="12700" cap="sq">
            <a:noFill/>
            <a:miter lim="800000"/>
            <a:headEnd type="none" w="sm" len="sm"/>
            <a:tailEnd type="none" w="sm" len="sm"/>
          </a:ln>
        </p:spPr>
        <p:txBody>
          <a:bodyPr>
            <a:spAutoFit/>
          </a:bodyPr>
          <a:lstStyle/>
          <a:p>
            <a:pPr>
              <a:spcBef>
                <a:spcPct val="50000"/>
              </a:spcBef>
            </a:pPr>
            <a:r>
              <a:rPr lang="en-US" altLang="zh-CN" sz="3600" smtClean="0">
                <a:solidFill>
                  <a:srgbClr val="FFFF00"/>
                </a:solidFill>
              </a:rPr>
              <a:t>4</a:t>
            </a:r>
            <a:r>
              <a:rPr lang="zh-CN" altLang="en-US" sz="3600" smtClean="0">
                <a:solidFill>
                  <a:srgbClr val="FFFF00"/>
                </a:solidFill>
              </a:rPr>
              <a:t>、</a:t>
            </a:r>
            <a:r>
              <a:rPr lang="zh-CN" altLang="en-US" sz="3600">
                <a:solidFill>
                  <a:srgbClr val="FFFF00"/>
                </a:solidFill>
              </a:rPr>
              <a:t>第一个社会主义国家建立</a:t>
            </a:r>
            <a:endParaRPr lang="zh-CN" altLang="en-US" sz="2400">
              <a:solidFill>
                <a:srgbClr val="FFFF00"/>
              </a:solidFill>
            </a:endParaRPr>
          </a:p>
        </p:txBody>
      </p:sp>
      <p:sp>
        <p:nvSpPr>
          <p:cNvPr id="216071" name="Text Box 7"/>
          <p:cNvSpPr txBox="1">
            <a:spLocks noChangeArrowheads="1"/>
          </p:cNvSpPr>
          <p:nvPr/>
        </p:nvSpPr>
        <p:spPr bwMode="auto">
          <a:xfrm>
            <a:off x="0" y="1916113"/>
            <a:ext cx="9144000" cy="51911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a:solidFill>
                  <a:srgbClr val="FFFF00"/>
                </a:solidFill>
              </a:rPr>
              <a:t>政治上</a:t>
            </a:r>
            <a:r>
              <a:rPr lang="en-US" altLang="zh-CN" sz="2800">
                <a:solidFill>
                  <a:srgbClr val="FFFF00"/>
                </a:solidFill>
              </a:rPr>
              <a:t>:</a:t>
            </a:r>
            <a:r>
              <a:rPr lang="zh-CN" altLang="en-US" sz="2800">
                <a:solidFill>
                  <a:srgbClr val="FFFF00"/>
                </a:solidFill>
              </a:rPr>
              <a:t>选举产生第一届工农苏维埃政府</a:t>
            </a:r>
            <a:r>
              <a:rPr lang="en-US" altLang="zh-CN" sz="2800">
                <a:solidFill>
                  <a:srgbClr val="FFFF00"/>
                </a:solidFill>
              </a:rPr>
              <a:t>——</a:t>
            </a:r>
            <a:r>
              <a:rPr lang="zh-CN" altLang="en-US" sz="2800">
                <a:solidFill>
                  <a:srgbClr val="FFFF00"/>
                </a:solidFill>
              </a:rPr>
              <a:t>人民委员会</a:t>
            </a:r>
          </a:p>
        </p:txBody>
      </p:sp>
      <p:sp>
        <p:nvSpPr>
          <p:cNvPr id="216072" name="Text Box 8"/>
          <p:cNvSpPr txBox="1">
            <a:spLocks noChangeArrowheads="1"/>
          </p:cNvSpPr>
          <p:nvPr/>
        </p:nvSpPr>
        <p:spPr bwMode="auto">
          <a:xfrm>
            <a:off x="0" y="2636838"/>
            <a:ext cx="8820150" cy="1160462"/>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a:solidFill>
                  <a:srgbClr val="FFFF00"/>
                </a:solidFill>
              </a:rPr>
              <a:t>经济上</a:t>
            </a:r>
            <a:r>
              <a:rPr lang="en-US" altLang="zh-CN" sz="2800">
                <a:solidFill>
                  <a:srgbClr val="FFFF00"/>
                </a:solidFill>
              </a:rPr>
              <a:t>:</a:t>
            </a:r>
            <a:r>
              <a:rPr lang="zh-CN" altLang="en-US" sz="2800">
                <a:solidFill>
                  <a:srgbClr val="FFFF00"/>
                </a:solidFill>
              </a:rPr>
              <a:t>通过</a:t>
            </a:r>
            <a:r>
              <a:rPr lang="en-US" altLang="zh-CN" sz="2800">
                <a:solidFill>
                  <a:srgbClr val="FFFF00"/>
                </a:solidFill>
              </a:rPr>
              <a:t>《</a:t>
            </a:r>
            <a:r>
              <a:rPr lang="zh-CN" altLang="en-US" sz="2800">
                <a:solidFill>
                  <a:srgbClr val="FFFF00"/>
                </a:solidFill>
              </a:rPr>
              <a:t>土地法令</a:t>
            </a:r>
            <a:r>
              <a:rPr lang="en-US" altLang="zh-CN" sz="2800">
                <a:solidFill>
                  <a:srgbClr val="FFFF00"/>
                </a:solidFill>
              </a:rPr>
              <a:t>》</a:t>
            </a:r>
            <a:r>
              <a:rPr lang="zh-CN" altLang="en-US" sz="2800">
                <a:solidFill>
                  <a:srgbClr val="FFFF00"/>
                </a:solidFill>
              </a:rPr>
              <a:t>，改变生产资料所有制，建 </a:t>
            </a:r>
          </a:p>
          <a:p>
            <a:pPr>
              <a:spcBef>
                <a:spcPct val="50000"/>
              </a:spcBef>
            </a:pPr>
            <a:r>
              <a:rPr lang="zh-CN" altLang="en-US" sz="2800">
                <a:solidFill>
                  <a:srgbClr val="FFFF00"/>
                </a:solidFill>
              </a:rPr>
              <a:t>             立社会主义的经济基础</a:t>
            </a:r>
          </a:p>
        </p:txBody>
      </p:sp>
      <p:sp>
        <p:nvSpPr>
          <p:cNvPr id="47112" name="Text Box 9"/>
          <p:cNvSpPr txBox="1">
            <a:spLocks noChangeArrowheads="1"/>
          </p:cNvSpPr>
          <p:nvPr/>
        </p:nvSpPr>
        <p:spPr bwMode="auto">
          <a:xfrm>
            <a:off x="0" y="4076700"/>
            <a:ext cx="8893175" cy="519113"/>
          </a:xfrm>
          <a:prstGeom prst="rect">
            <a:avLst/>
          </a:prstGeom>
          <a:noFill/>
          <a:ln w="12700" cap="sq">
            <a:noFill/>
            <a:miter lim="800000"/>
            <a:headEnd type="none" w="sm" len="sm"/>
            <a:tailEnd type="none" w="sm" len="sm"/>
          </a:ln>
        </p:spPr>
        <p:txBody>
          <a:bodyPr>
            <a:spAutoFit/>
          </a:bodyPr>
          <a:lstStyle/>
          <a:p>
            <a:pPr>
              <a:spcBef>
                <a:spcPct val="50000"/>
              </a:spcBef>
            </a:pPr>
            <a:endParaRPr lang="zh-CN" altLang="en-US" sz="2800">
              <a:solidFill>
                <a:srgbClr val="FFFF00"/>
              </a:solidFill>
            </a:endParaRPr>
          </a:p>
        </p:txBody>
      </p:sp>
      <p:sp>
        <p:nvSpPr>
          <p:cNvPr id="216074" name="Text Box 10"/>
          <p:cNvSpPr txBox="1">
            <a:spLocks noChangeArrowheads="1"/>
          </p:cNvSpPr>
          <p:nvPr/>
        </p:nvSpPr>
        <p:spPr bwMode="auto">
          <a:xfrm>
            <a:off x="0" y="3860800"/>
            <a:ext cx="8569325" cy="519113"/>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2800">
                <a:solidFill>
                  <a:srgbClr val="FFFF00"/>
                </a:solidFill>
              </a:rPr>
              <a:t>外交上：通过</a:t>
            </a:r>
            <a:r>
              <a:rPr lang="en-US" altLang="zh-CN" sz="2800">
                <a:solidFill>
                  <a:srgbClr val="FFFF00"/>
                </a:solidFill>
              </a:rPr>
              <a:t>《</a:t>
            </a:r>
            <a:r>
              <a:rPr lang="zh-CN" altLang="en-US" sz="2800">
                <a:solidFill>
                  <a:srgbClr val="FFFF00"/>
                </a:solidFill>
              </a:rPr>
              <a:t>和平法令</a:t>
            </a:r>
            <a:r>
              <a:rPr lang="en-US" altLang="zh-CN" sz="2800">
                <a:solidFill>
                  <a:srgbClr val="FFFF00"/>
                </a:solidFill>
              </a:rPr>
              <a:t>》</a:t>
            </a:r>
            <a:r>
              <a:rPr lang="zh-CN" altLang="en-US" sz="2800">
                <a:solidFill>
                  <a:srgbClr val="FFFF00"/>
                </a:solidFill>
              </a:rPr>
              <a:t>，宣布退出帝国主义战争</a:t>
            </a:r>
          </a:p>
        </p:txBody>
      </p:sp>
      <p:pic>
        <p:nvPicPr>
          <p:cNvPr id="47114" name="Picture 5" descr="国旗"/>
          <p:cNvPicPr>
            <a:picLocks noChangeAspect="1" noChangeArrowheads="1"/>
          </p:cNvPicPr>
          <p:nvPr/>
        </p:nvPicPr>
        <p:blipFill>
          <a:blip r:embed="rId3"/>
          <a:stretch>
            <a:fillRect/>
          </a:stretch>
        </p:blipFill>
        <p:spPr bwMode="auto">
          <a:xfrm>
            <a:off x="0" y="4509121"/>
            <a:ext cx="9144000" cy="2348880"/>
          </a:xfrm>
          <a:prstGeom prst="rect">
            <a:avLst/>
          </a:prstGeom>
          <a:noFill/>
          <a:ln w="9525">
            <a:noFill/>
            <a:miter lim="800000"/>
          </a:ln>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6071"/>
                                        </p:tgtEl>
                                        <p:attrNameLst>
                                          <p:attrName>style.visibility</p:attrName>
                                        </p:attrNameLst>
                                      </p:cBhvr>
                                      <p:to>
                                        <p:strVal val="visible"/>
                                      </p:to>
                                    </p:set>
                                    <p:anim calcmode="lin" valueType="num">
                                      <p:cBhvr additive="base">
                                        <p:cTn id="7" dur="500" fill="hold"/>
                                        <p:tgtEl>
                                          <p:spTgt spid="216071"/>
                                        </p:tgtEl>
                                        <p:attrNameLst>
                                          <p:attrName>ppt_x</p:attrName>
                                        </p:attrNameLst>
                                      </p:cBhvr>
                                      <p:tavLst>
                                        <p:tav tm="0">
                                          <p:val>
                                            <p:strVal val="0-#ppt_w/2"/>
                                          </p:val>
                                        </p:tav>
                                        <p:tav tm="100000">
                                          <p:val>
                                            <p:strVal val="#ppt_x"/>
                                          </p:val>
                                        </p:tav>
                                      </p:tavLst>
                                    </p:anim>
                                    <p:anim calcmode="lin" valueType="num">
                                      <p:cBhvr additive="base">
                                        <p:cTn id="8" dur="500" fill="hold"/>
                                        <p:tgtEl>
                                          <p:spTgt spid="21607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6072"/>
                                        </p:tgtEl>
                                        <p:attrNameLst>
                                          <p:attrName>style.visibility</p:attrName>
                                        </p:attrNameLst>
                                      </p:cBhvr>
                                      <p:to>
                                        <p:strVal val="visible"/>
                                      </p:to>
                                    </p:set>
                                    <p:anim calcmode="lin" valueType="num">
                                      <p:cBhvr additive="base">
                                        <p:cTn id="13" dur="500" fill="hold"/>
                                        <p:tgtEl>
                                          <p:spTgt spid="216072"/>
                                        </p:tgtEl>
                                        <p:attrNameLst>
                                          <p:attrName>ppt_x</p:attrName>
                                        </p:attrNameLst>
                                      </p:cBhvr>
                                      <p:tavLst>
                                        <p:tav tm="0">
                                          <p:val>
                                            <p:strVal val="0-#ppt_w/2"/>
                                          </p:val>
                                        </p:tav>
                                        <p:tav tm="100000">
                                          <p:val>
                                            <p:strVal val="#ppt_x"/>
                                          </p:val>
                                        </p:tav>
                                      </p:tavLst>
                                    </p:anim>
                                    <p:anim calcmode="lin" valueType="num">
                                      <p:cBhvr additive="base">
                                        <p:cTn id="14" dur="500" fill="hold"/>
                                        <p:tgtEl>
                                          <p:spTgt spid="21607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6074"/>
                                        </p:tgtEl>
                                        <p:attrNameLst>
                                          <p:attrName>style.visibility</p:attrName>
                                        </p:attrNameLst>
                                      </p:cBhvr>
                                      <p:to>
                                        <p:strVal val="visible"/>
                                      </p:to>
                                    </p:set>
                                    <p:anim calcmode="lin" valueType="num">
                                      <p:cBhvr additive="base">
                                        <p:cTn id="19" dur="500" fill="hold"/>
                                        <p:tgtEl>
                                          <p:spTgt spid="216074"/>
                                        </p:tgtEl>
                                        <p:attrNameLst>
                                          <p:attrName>ppt_x</p:attrName>
                                        </p:attrNameLst>
                                      </p:cBhvr>
                                      <p:tavLst>
                                        <p:tav tm="0">
                                          <p:val>
                                            <p:strVal val="0-#ppt_w/2"/>
                                          </p:val>
                                        </p:tav>
                                        <p:tav tm="100000">
                                          <p:val>
                                            <p:strVal val="#ppt_x"/>
                                          </p:val>
                                        </p:tav>
                                      </p:tavLst>
                                    </p:anim>
                                    <p:anim calcmode="lin" valueType="num">
                                      <p:cBhvr additive="base">
                                        <p:cTn id="20" dur="500" fill="hold"/>
                                        <p:tgtEl>
                                          <p:spTgt spid="216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071" grpId="0"/>
      <p:bldP spid="216072" grpId="0"/>
      <p:bldP spid="21607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8066" name="Text Box 2"/>
          <p:cNvSpPr txBox="1">
            <a:spLocks noChangeArrowheads="1"/>
          </p:cNvSpPr>
          <p:nvPr/>
        </p:nvSpPr>
        <p:spPr bwMode="auto">
          <a:xfrm>
            <a:off x="304800" y="981075"/>
            <a:ext cx="8677275" cy="3021013"/>
          </a:xfrm>
          <a:prstGeom prst="rect">
            <a:avLst/>
          </a:prstGeom>
          <a:noFill/>
          <a:ln w="9525">
            <a:noFill/>
            <a:miter lim="800000"/>
          </a:ln>
          <a:effectLst/>
        </p:spPr>
        <p:txBody>
          <a:bodyPr>
            <a:spAutoFit/>
          </a:bodyPr>
          <a:lstStyle/>
          <a:p>
            <a:pPr>
              <a:spcBef>
                <a:spcPct val="50000"/>
              </a:spcBef>
              <a:defRPr/>
            </a:pPr>
            <a:r>
              <a:rPr lang="zh-CN" altLang="en-US" sz="4800">
                <a:solidFill>
                  <a:srgbClr val="FFFF00"/>
                </a:solidFill>
                <a:effectLst>
                  <a:outerShdw blurRad="38100" dist="38100" dir="2700000" algn="tl">
                    <a:srgbClr val="000000"/>
                  </a:outerShdw>
                </a:effectLst>
                <a:ea typeface="宋体" panose="02010600030101010101" pitchFamily="2" charset="-122"/>
              </a:rPr>
              <a:t>苏俄  </a:t>
            </a:r>
            <a:r>
              <a:rPr lang="en-US" altLang="zh-CN" sz="4800">
                <a:solidFill>
                  <a:srgbClr val="FFFF00"/>
                </a:solidFill>
                <a:effectLst>
                  <a:outerShdw blurRad="38100" dist="38100" dir="2700000" algn="tl">
                    <a:srgbClr val="000000"/>
                  </a:outerShdw>
                </a:effectLst>
                <a:ea typeface="宋体" panose="02010600030101010101" pitchFamily="2" charset="-122"/>
              </a:rPr>
              <a:t>(1918——1922)</a:t>
            </a:r>
          </a:p>
          <a:p>
            <a:pPr>
              <a:spcBef>
                <a:spcPct val="50000"/>
              </a:spcBef>
              <a:defRPr/>
            </a:pPr>
            <a:r>
              <a:rPr lang="zh-CN" altLang="en-US" sz="4800">
                <a:solidFill>
                  <a:srgbClr val="FFFF00"/>
                </a:solidFill>
                <a:effectLst>
                  <a:outerShdw blurRad="38100" dist="38100" dir="2700000" algn="tl">
                    <a:srgbClr val="000000"/>
                  </a:outerShdw>
                </a:effectLst>
                <a:ea typeface="宋体" panose="02010600030101010101" pitchFamily="2" charset="-122"/>
              </a:rPr>
              <a:t>苏联（</a:t>
            </a:r>
            <a:r>
              <a:rPr lang="en-US" altLang="zh-CN" sz="4800">
                <a:solidFill>
                  <a:srgbClr val="FFFF00"/>
                </a:solidFill>
                <a:effectLst>
                  <a:outerShdw blurRad="38100" dist="38100" dir="2700000" algn="tl">
                    <a:srgbClr val="000000"/>
                  </a:outerShdw>
                </a:effectLst>
                <a:ea typeface="宋体" panose="02010600030101010101" pitchFamily="2" charset="-122"/>
              </a:rPr>
              <a:t>1922——1991</a:t>
            </a:r>
            <a:r>
              <a:rPr lang="zh-CN" altLang="en-US" sz="4800">
                <a:solidFill>
                  <a:srgbClr val="FFFF00"/>
                </a:solidFill>
                <a:effectLst>
                  <a:outerShdw blurRad="38100" dist="38100" dir="2700000" algn="tl">
                    <a:srgbClr val="000000"/>
                  </a:outerShdw>
                </a:effectLst>
                <a:ea typeface="宋体" panose="02010600030101010101" pitchFamily="2" charset="-122"/>
              </a:rPr>
              <a:t>）</a:t>
            </a:r>
          </a:p>
          <a:p>
            <a:pPr>
              <a:spcBef>
                <a:spcPct val="50000"/>
              </a:spcBef>
              <a:defRPr/>
            </a:pPr>
            <a:r>
              <a:rPr lang="zh-CN" altLang="en-US" sz="4800">
                <a:solidFill>
                  <a:srgbClr val="FFFF00"/>
                </a:solidFill>
                <a:effectLst>
                  <a:outerShdw blurRad="38100" dist="38100" dir="2700000" algn="tl">
                    <a:srgbClr val="000000"/>
                  </a:outerShdw>
                </a:effectLst>
                <a:ea typeface="宋体" panose="02010600030101010101" pitchFamily="2" charset="-122"/>
              </a:rPr>
              <a:t>       </a:t>
            </a:r>
            <a:endParaRPr lang="zh-CN" altLang="en-US" sz="4400">
              <a:solidFill>
                <a:srgbClr val="FFFF00"/>
              </a:solidFill>
              <a:effectLst>
                <a:outerShdw blurRad="38100" dist="38100" dir="2700000" algn="tl">
                  <a:srgbClr val="000000"/>
                </a:outerShdw>
              </a:effectLst>
              <a:ea typeface="宋体" panose="02010600030101010101" pitchFamily="2" charset="-122"/>
            </a:endParaRPr>
          </a:p>
        </p:txBody>
      </p:sp>
      <p:grpSp>
        <p:nvGrpSpPr>
          <p:cNvPr id="2" name="Group 3"/>
          <p:cNvGrpSpPr/>
          <p:nvPr/>
        </p:nvGrpSpPr>
        <p:grpSpPr>
          <a:xfrm>
            <a:off x="0" y="2840038"/>
            <a:ext cx="9144000" cy="3683000"/>
            <a:chOff x="0" y="1789"/>
            <a:chExt cx="5760" cy="2320"/>
          </a:xfrm>
        </p:grpSpPr>
        <p:pic>
          <p:nvPicPr>
            <p:cNvPr id="50181" name="Picture 4" descr="国徽"/>
            <p:cNvPicPr>
              <a:picLocks noChangeAspect="1" noChangeArrowheads="1"/>
            </p:cNvPicPr>
            <p:nvPr/>
          </p:nvPicPr>
          <p:blipFill>
            <a:blip r:embed="rId2"/>
            <a:stretch>
              <a:fillRect/>
            </a:stretch>
          </p:blipFill>
          <p:spPr bwMode="auto">
            <a:xfrm>
              <a:off x="3696" y="1789"/>
              <a:ext cx="2064" cy="1968"/>
            </a:xfrm>
            <a:prstGeom prst="rect">
              <a:avLst/>
            </a:prstGeom>
            <a:noFill/>
            <a:ln w="9525">
              <a:noFill/>
              <a:miter lim="800000"/>
            </a:ln>
          </p:spPr>
        </p:pic>
        <p:pic>
          <p:nvPicPr>
            <p:cNvPr id="50182" name="Picture 5" descr="国旗"/>
            <p:cNvPicPr>
              <a:picLocks noChangeAspect="1" noChangeArrowheads="1"/>
            </p:cNvPicPr>
            <p:nvPr/>
          </p:nvPicPr>
          <p:blipFill>
            <a:blip r:embed="rId3"/>
            <a:stretch>
              <a:fillRect/>
            </a:stretch>
          </p:blipFill>
          <p:spPr bwMode="auto">
            <a:xfrm>
              <a:off x="0" y="1920"/>
              <a:ext cx="3648" cy="1824"/>
            </a:xfrm>
            <a:prstGeom prst="rect">
              <a:avLst/>
            </a:prstGeom>
            <a:noFill/>
            <a:ln w="9525">
              <a:noFill/>
              <a:miter lim="800000"/>
            </a:ln>
          </p:spPr>
        </p:pic>
        <p:sp>
          <p:nvSpPr>
            <p:cNvPr id="50183" name="Text Box 6"/>
            <p:cNvSpPr txBox="1">
              <a:spLocks noChangeArrowheads="1"/>
            </p:cNvSpPr>
            <p:nvPr/>
          </p:nvSpPr>
          <p:spPr bwMode="auto">
            <a:xfrm>
              <a:off x="624" y="3744"/>
              <a:ext cx="1728" cy="365"/>
            </a:xfrm>
            <a:prstGeom prst="rect">
              <a:avLst/>
            </a:prstGeom>
            <a:noFill/>
            <a:ln w="9525">
              <a:noFill/>
              <a:miter lim="800000"/>
            </a:ln>
          </p:spPr>
          <p:txBody>
            <a:bodyPr>
              <a:spAutoFit/>
            </a:bodyPr>
            <a:lstStyle/>
            <a:p>
              <a:r>
                <a:rPr kumimoji="0" lang="zh-CN" altLang="en-US" sz="3200">
                  <a:solidFill>
                    <a:srgbClr val="FFFF66"/>
                  </a:solidFill>
                  <a:latin typeface="Arial"/>
                </a:rPr>
                <a:t>苏联国旗</a:t>
              </a:r>
            </a:p>
          </p:txBody>
        </p:sp>
        <p:sp>
          <p:nvSpPr>
            <p:cNvPr id="50184" name="Text Box 7"/>
            <p:cNvSpPr txBox="1">
              <a:spLocks noChangeArrowheads="1"/>
            </p:cNvSpPr>
            <p:nvPr/>
          </p:nvSpPr>
          <p:spPr bwMode="auto">
            <a:xfrm>
              <a:off x="3744" y="3744"/>
              <a:ext cx="1344" cy="365"/>
            </a:xfrm>
            <a:prstGeom prst="rect">
              <a:avLst/>
            </a:prstGeom>
            <a:noFill/>
            <a:ln w="9525">
              <a:noFill/>
              <a:miter lim="800000"/>
            </a:ln>
          </p:spPr>
          <p:txBody>
            <a:bodyPr>
              <a:spAutoFit/>
            </a:bodyPr>
            <a:lstStyle/>
            <a:p>
              <a:r>
                <a:rPr kumimoji="0" lang="zh-CN" altLang="en-US" sz="3200">
                  <a:solidFill>
                    <a:srgbClr val="FFFF66"/>
                  </a:solidFill>
                  <a:latin typeface="Arial"/>
                </a:rPr>
                <a:t>苏联国徽</a:t>
              </a:r>
            </a:p>
          </p:txBody>
        </p:sp>
      </p:grpSp>
      <p:sp>
        <p:nvSpPr>
          <p:cNvPr id="50180" name="Text Box 6"/>
          <p:cNvSpPr txBox="1">
            <a:spLocks noChangeArrowheads="1"/>
          </p:cNvSpPr>
          <p:nvPr/>
        </p:nvSpPr>
        <p:spPr bwMode="auto">
          <a:xfrm>
            <a:off x="755650" y="101600"/>
            <a:ext cx="5759450" cy="641350"/>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3600" b="1" smtClean="0">
                <a:solidFill>
                  <a:srgbClr val="002060"/>
                </a:solidFill>
              </a:rPr>
              <a:t>发</a:t>
            </a:r>
            <a:r>
              <a:rPr lang="zh-CN" altLang="en-US" sz="3600" b="1">
                <a:solidFill>
                  <a:srgbClr val="002060"/>
                </a:solidFill>
              </a:rPr>
              <a:t>展壮大</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8066">
                                            <p:txEl>
                                              <p:pRg st="1" end="1"/>
                                            </p:txEl>
                                          </p:spTgt>
                                        </p:tgtEl>
                                        <p:attrNameLst>
                                          <p:attrName>style.visibility</p:attrName>
                                        </p:attrNameLst>
                                      </p:cBhvr>
                                      <p:to>
                                        <p:strVal val="visible"/>
                                      </p:to>
                                    </p:set>
                                    <p:anim calcmode="lin" valueType="num">
                                      <p:cBhvr additive="base">
                                        <p:cTn id="7" dur="500" fill="hold"/>
                                        <p:tgtEl>
                                          <p:spTgt spid="8806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8178" name="Text Box 2"/>
          <p:cNvSpPr txBox="1">
            <a:spLocks noChangeArrowheads="1"/>
          </p:cNvSpPr>
          <p:nvPr/>
        </p:nvSpPr>
        <p:spPr bwMode="auto">
          <a:xfrm>
            <a:off x="971600" y="836712"/>
            <a:ext cx="7431087" cy="4893647"/>
          </a:xfrm>
          <a:prstGeom prst="rect">
            <a:avLst/>
          </a:prstGeom>
          <a:solidFill>
            <a:schemeClr val="accent1"/>
          </a:solidFill>
          <a:ln w="9525">
            <a:noFill/>
            <a:miter lim="800000"/>
          </a:ln>
          <a:effectLst/>
        </p:spPr>
        <p:txBody>
          <a:bodyPr>
            <a:spAutoFit/>
          </a:bodyPr>
          <a:lstStyle/>
          <a:p>
            <a:pPr>
              <a:spcBef>
                <a:spcPct val="50000"/>
              </a:spcBef>
              <a:defRPr/>
            </a:pPr>
            <a:r>
              <a:rPr lang="zh-CN" altLang="en-US" sz="4400">
                <a:solidFill>
                  <a:srgbClr val="FFFFFF"/>
                </a:solidFill>
                <a:effectLst>
                  <a:outerShdw blurRad="38100" dist="38100" dir="2700000" algn="tl">
                    <a:srgbClr val="000000"/>
                  </a:outerShdw>
                </a:effectLst>
                <a:ea typeface="宋体" panose="02010600030101010101" pitchFamily="2" charset="-122"/>
              </a:rPr>
              <a:t>俄国经过十月革命后，建立起社会主义制度，并</a:t>
            </a:r>
            <a:r>
              <a:rPr lang="zh-CN" altLang="en-US" sz="4400">
                <a:solidFill>
                  <a:srgbClr val="FFFFFF"/>
                </a:solidFill>
                <a:effectLst>
                  <a:outerShdw blurRad="38100" dist="38100" dir="2700000" algn="tl">
                    <a:srgbClr val="000000"/>
                  </a:outerShdw>
                </a:effectLst>
                <a:ea typeface="Arial"/>
              </a:rPr>
              <a:t>采取有力的措施</a:t>
            </a:r>
            <a:r>
              <a:rPr lang="zh-CN" altLang="en-US" sz="4400">
                <a:solidFill>
                  <a:srgbClr val="FFFFFF"/>
                </a:solidFill>
                <a:effectLst>
                  <a:outerShdw blurRad="38100" dist="38100" dir="2700000" algn="tl">
                    <a:srgbClr val="000000"/>
                  </a:outerShdw>
                </a:effectLst>
                <a:ea typeface="宋体" panose="02010600030101010101" pitchFamily="2" charset="-122"/>
              </a:rPr>
              <a:t>推动</a:t>
            </a:r>
            <a:r>
              <a:rPr lang="zh-CN" altLang="en-US" sz="4400">
                <a:solidFill>
                  <a:srgbClr val="FFFFFF"/>
                </a:solidFill>
                <a:effectLst>
                  <a:outerShdw blurRad="38100" dist="38100" dir="2700000" algn="tl">
                    <a:srgbClr val="000000"/>
                  </a:outerShdw>
                </a:effectLst>
                <a:ea typeface="Arial"/>
              </a:rPr>
              <a:t>工业</a:t>
            </a:r>
            <a:r>
              <a:rPr lang="zh-CN" altLang="en-US" sz="4400">
                <a:solidFill>
                  <a:srgbClr val="FFFFFF"/>
                </a:solidFill>
                <a:effectLst>
                  <a:outerShdw blurRad="38100" dist="38100" dir="2700000" algn="tl">
                    <a:srgbClr val="000000"/>
                  </a:outerShdw>
                </a:effectLst>
                <a:ea typeface="宋体" panose="02010600030101010101" pitchFamily="2" charset="-122"/>
              </a:rPr>
              <a:t>化和现代化建设。最终锻铸了叱咤风云、显赫一时的超级大国</a:t>
            </a:r>
            <a:r>
              <a:rPr lang="en-US" altLang="zh-CN" sz="4400">
                <a:solidFill>
                  <a:srgbClr val="FFFFFF"/>
                </a:solidFill>
                <a:effectLst>
                  <a:outerShdw blurRad="38100" dist="38100" dir="2700000" algn="tl">
                    <a:srgbClr val="000000"/>
                  </a:outerShdw>
                </a:effectLst>
                <a:ea typeface="宋体" panose="02010600030101010101" pitchFamily="2" charset="-122"/>
              </a:rPr>
              <a:t>——</a:t>
            </a:r>
            <a:r>
              <a:rPr lang="zh-CN" altLang="en-US" sz="4400">
                <a:solidFill>
                  <a:srgbClr val="FFFFFF"/>
                </a:solidFill>
                <a:effectLst>
                  <a:outerShdw blurRad="38100" dist="38100" dir="2700000" algn="tl">
                    <a:srgbClr val="000000"/>
                  </a:outerShdw>
                </a:effectLst>
                <a:ea typeface="宋体" panose="02010600030101010101" pitchFamily="2" charset="-122"/>
              </a:rPr>
              <a:t>苏联。</a:t>
            </a:r>
          </a:p>
          <a:p>
            <a:pPr>
              <a:spcBef>
                <a:spcPct val="50000"/>
              </a:spcBef>
              <a:defRPr/>
            </a:pPr>
            <a:r>
              <a:rPr lang="zh-CN" altLang="en-US" sz="3200" b="1">
                <a:solidFill>
                  <a:srgbClr val="FFFF00"/>
                </a:solidFill>
                <a:effectLst>
                  <a:outerShdw blurRad="38100" dist="38100" dir="2700000" algn="tl">
                    <a:srgbClr val="000000"/>
                  </a:outerShdw>
                </a:effectLst>
                <a:ea typeface="宋体" panose="02010600030101010101" pitchFamily="2" charset="-122"/>
              </a:rPr>
              <a:t>那么你怎么看待十月革命的历史意义？</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0114" name="Text Box 2"/>
          <p:cNvSpPr txBox="1">
            <a:spLocks noChangeArrowheads="1"/>
          </p:cNvSpPr>
          <p:nvPr/>
        </p:nvSpPr>
        <p:spPr bwMode="auto">
          <a:xfrm>
            <a:off x="0" y="176213"/>
            <a:ext cx="4284663" cy="6586418"/>
          </a:xfrm>
          <a:prstGeom prst="rect">
            <a:avLst/>
          </a:prstGeom>
          <a:noFill/>
          <a:ln w="9525">
            <a:noFill/>
            <a:miter lim="800000"/>
          </a:ln>
          <a:effectLst/>
        </p:spPr>
        <p:txBody>
          <a:bodyPr>
            <a:spAutoFit/>
          </a:bodyPr>
          <a:lstStyle/>
          <a:p>
            <a:pPr>
              <a:spcBef>
                <a:spcPct val="50000"/>
              </a:spcBef>
            </a:pPr>
            <a:r>
              <a:rPr lang="zh-CN" altLang="en-US" sz="4000" b="1" smtClean="0">
                <a:solidFill>
                  <a:srgbClr val="FFFF00"/>
                </a:solidFill>
                <a:latin typeface="+mn-ea"/>
              </a:rPr>
              <a:t> 三、</a:t>
            </a:r>
            <a:r>
              <a:rPr lang="zh-CN" altLang="en-US" sz="4000" b="1">
                <a:solidFill>
                  <a:srgbClr val="FFFF00"/>
                </a:solidFill>
                <a:latin typeface="+mn-ea"/>
              </a:rPr>
              <a:t>历史意义：</a:t>
            </a:r>
          </a:p>
          <a:p>
            <a:pPr>
              <a:spcBef>
                <a:spcPct val="50000"/>
              </a:spcBef>
            </a:pPr>
            <a:r>
              <a:rPr lang="en-US" altLang="zh-CN" sz="3200" b="1">
                <a:solidFill>
                  <a:srgbClr val="FFFF00"/>
                </a:solidFill>
                <a:latin typeface="+mn-ea"/>
              </a:rPr>
              <a:t>1</a:t>
            </a:r>
            <a:r>
              <a:rPr lang="zh-CN" altLang="en-US" sz="3200" b="1" smtClean="0">
                <a:solidFill>
                  <a:srgbClr val="FFFF00"/>
                </a:solidFill>
                <a:latin typeface="+mn-ea"/>
              </a:rPr>
              <a:t>、是俄国与世界历史进程中的划时代事件</a:t>
            </a:r>
            <a:endParaRPr lang="en-US" altLang="zh-CN" sz="3200" b="1" smtClean="0">
              <a:solidFill>
                <a:srgbClr val="FFFF00"/>
              </a:solidFill>
              <a:latin typeface="+mn-ea"/>
            </a:endParaRPr>
          </a:p>
          <a:p>
            <a:pPr>
              <a:spcBef>
                <a:spcPct val="50000"/>
              </a:spcBef>
            </a:pPr>
            <a:r>
              <a:rPr lang="en-US" altLang="zh-CN" sz="3200" b="1" smtClean="0">
                <a:solidFill>
                  <a:srgbClr val="FFFF00"/>
                </a:solidFill>
                <a:latin typeface="+mn-ea"/>
              </a:rPr>
              <a:t>2</a:t>
            </a:r>
            <a:r>
              <a:rPr lang="zh-CN" altLang="en-US" sz="3200" b="1" smtClean="0">
                <a:solidFill>
                  <a:srgbClr val="FFFF00"/>
                </a:solidFill>
                <a:latin typeface="+mn-ea"/>
              </a:rPr>
              <a:t>、是</a:t>
            </a:r>
            <a:r>
              <a:rPr lang="zh-CN" altLang="en-US" sz="3200" b="1">
                <a:solidFill>
                  <a:srgbClr val="FFFF00"/>
                </a:solidFill>
                <a:latin typeface="+mn-ea"/>
              </a:rPr>
              <a:t>第一次胜利的社会主义革命</a:t>
            </a:r>
            <a:r>
              <a:rPr lang="en-US" altLang="zh-CN" sz="3200" b="1">
                <a:solidFill>
                  <a:srgbClr val="FFFF00"/>
                </a:solidFill>
                <a:latin typeface="+mn-ea"/>
              </a:rPr>
              <a:t>,</a:t>
            </a:r>
            <a:r>
              <a:rPr lang="zh-CN" altLang="en-US" sz="3200" b="1">
                <a:solidFill>
                  <a:srgbClr val="FFFF00"/>
                </a:solidFill>
                <a:latin typeface="+mn-ea"/>
              </a:rPr>
              <a:t>建立了第一个社会主义国家</a:t>
            </a:r>
            <a:r>
              <a:rPr lang="zh-CN" altLang="en-US" sz="2000" b="1">
                <a:solidFill>
                  <a:srgbClr val="FFFF00"/>
                </a:solidFill>
                <a:latin typeface="+mn-ea"/>
              </a:rPr>
              <a:t>，</a:t>
            </a:r>
            <a:r>
              <a:rPr kumimoji="0" lang="zh-CN" altLang="en-US" sz="3200" b="1">
                <a:solidFill>
                  <a:srgbClr val="FFFF00"/>
                </a:solidFill>
                <a:latin typeface="+mn-ea"/>
              </a:rPr>
              <a:t>开辟了人类历史的新纪元。</a:t>
            </a:r>
            <a:endParaRPr lang="en-US" altLang="zh-CN" sz="3200" b="1">
              <a:solidFill>
                <a:srgbClr val="FFFF00"/>
              </a:solidFill>
              <a:latin typeface="+mn-ea"/>
            </a:endParaRPr>
          </a:p>
          <a:p>
            <a:pPr>
              <a:spcBef>
                <a:spcPct val="50000"/>
              </a:spcBef>
            </a:pPr>
            <a:r>
              <a:rPr lang="en-US" altLang="zh-CN" sz="3600" b="1" smtClean="0">
                <a:solidFill>
                  <a:srgbClr val="FFFF00"/>
                </a:solidFill>
                <a:latin typeface="+mn-ea"/>
              </a:rPr>
              <a:t>3</a:t>
            </a:r>
            <a:r>
              <a:rPr lang="zh-CN" altLang="en-US" sz="3600" b="1" smtClean="0">
                <a:solidFill>
                  <a:srgbClr val="FFFF00"/>
                </a:solidFill>
                <a:latin typeface="+mn-ea"/>
              </a:rPr>
              <a:t>、沉重打击了帝国主义对世界的统治鼓舞了</a:t>
            </a:r>
            <a:r>
              <a:rPr lang="zh-CN" altLang="en-US" sz="3200" b="1" smtClean="0">
                <a:solidFill>
                  <a:srgbClr val="FFFF00"/>
                </a:solidFill>
                <a:latin typeface="+mn-ea"/>
              </a:rPr>
              <a:t>被</a:t>
            </a:r>
            <a:r>
              <a:rPr lang="zh-CN" altLang="en-US" sz="3200" b="1">
                <a:solidFill>
                  <a:srgbClr val="FFFF00"/>
                </a:solidFill>
                <a:latin typeface="+mn-ea"/>
              </a:rPr>
              <a:t>压迫民族</a:t>
            </a:r>
            <a:r>
              <a:rPr lang="zh-CN" altLang="en-US" sz="3200" b="1" smtClean="0">
                <a:solidFill>
                  <a:srgbClr val="FFFF00"/>
                </a:solidFill>
                <a:latin typeface="+mn-ea"/>
              </a:rPr>
              <a:t>：的解放斗争。</a:t>
            </a:r>
            <a:endParaRPr lang="zh-CN" altLang="en-US" sz="3200" b="1">
              <a:solidFill>
                <a:srgbClr val="FFFF00"/>
              </a:solidFill>
              <a:latin typeface="+mn-ea"/>
            </a:endParaRPr>
          </a:p>
        </p:txBody>
      </p:sp>
      <p:pic>
        <p:nvPicPr>
          <p:cNvPr id="53251" name="Picture 3" descr="31"/>
          <p:cNvPicPr>
            <a:picLocks noChangeAspect="1" noChangeArrowheads="1"/>
          </p:cNvPicPr>
          <p:nvPr/>
        </p:nvPicPr>
        <p:blipFill>
          <a:blip r:embed="rId3"/>
          <a:srcRect l="14584"/>
          <a:stretch>
            <a:fillRect/>
          </a:stretch>
        </p:blipFill>
        <p:spPr bwMode="auto">
          <a:xfrm>
            <a:off x="4427984" y="0"/>
            <a:ext cx="4716016" cy="6858000"/>
          </a:xfrm>
          <a:prstGeom prst="rect">
            <a:avLst/>
          </a:prstGeom>
          <a:noFill/>
          <a:ln w="9525">
            <a:noFill/>
            <a:miter lim="800000"/>
          </a:ln>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0114">
                                            <p:txEl>
                                              <p:pRg st="0" end="0"/>
                                            </p:txEl>
                                          </p:spTgt>
                                        </p:tgtEl>
                                        <p:attrNameLst>
                                          <p:attrName>style.visibility</p:attrName>
                                        </p:attrNameLst>
                                      </p:cBhvr>
                                      <p:to>
                                        <p:strVal val="visible"/>
                                      </p:to>
                                    </p:set>
                                    <p:anim calcmode="lin" valueType="num">
                                      <p:cBhvr additive="base">
                                        <p:cTn id="7" dur="500" fill="hold"/>
                                        <p:tgtEl>
                                          <p:spTgt spid="901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1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0114">
                                            <p:txEl>
                                              <p:pRg st="1" end="1"/>
                                            </p:txEl>
                                          </p:spTgt>
                                        </p:tgtEl>
                                        <p:attrNameLst>
                                          <p:attrName>style.visibility</p:attrName>
                                        </p:attrNameLst>
                                      </p:cBhvr>
                                      <p:to>
                                        <p:strVal val="visible"/>
                                      </p:to>
                                    </p:set>
                                    <p:anim calcmode="lin" valueType="num">
                                      <p:cBhvr additive="base">
                                        <p:cTn id="13" dur="500" fill="hold"/>
                                        <p:tgtEl>
                                          <p:spTgt spid="901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1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0114">
                                            <p:txEl>
                                              <p:pRg st="2" end="2"/>
                                            </p:txEl>
                                          </p:spTgt>
                                        </p:tgtEl>
                                        <p:attrNameLst>
                                          <p:attrName>style.visibility</p:attrName>
                                        </p:attrNameLst>
                                      </p:cBhvr>
                                      <p:to>
                                        <p:strVal val="visible"/>
                                      </p:to>
                                    </p:set>
                                    <p:anim calcmode="lin" valueType="num">
                                      <p:cBhvr additive="base">
                                        <p:cTn id="19" dur="500" fill="hold"/>
                                        <p:tgtEl>
                                          <p:spTgt spid="901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1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0114">
                                            <p:txEl>
                                              <p:pRg st="3" end="3"/>
                                            </p:txEl>
                                          </p:spTgt>
                                        </p:tgtEl>
                                        <p:attrNameLst>
                                          <p:attrName>style.visibility</p:attrName>
                                        </p:attrNameLst>
                                      </p:cBhvr>
                                      <p:to>
                                        <p:strVal val="visible"/>
                                      </p:to>
                                    </p:set>
                                    <p:anim calcmode="lin" valueType="num">
                                      <p:cBhvr additive="base">
                                        <p:cTn id="25" dur="500" fill="hold"/>
                                        <p:tgtEl>
                                          <p:spTgt spid="901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1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5298" name="Picture 2" descr="邓小平在红墙"/>
          <p:cNvPicPr>
            <a:picLocks noChangeAspect="1" noChangeArrowheads="1"/>
          </p:cNvPicPr>
          <p:nvPr/>
        </p:nvPicPr>
        <p:blipFill>
          <a:blip r:embed="rId3"/>
          <a:stretch>
            <a:fillRect/>
          </a:stretch>
        </p:blipFill>
        <p:spPr bwMode="auto">
          <a:xfrm>
            <a:off x="2444353" y="0"/>
            <a:ext cx="5440015" cy="6527800"/>
          </a:xfrm>
          <a:prstGeom prst="rect">
            <a:avLst/>
          </a:prstGeom>
          <a:noFill/>
          <a:ln w="9525">
            <a:noFill/>
            <a:miter lim="800000"/>
          </a:ln>
        </p:spPr>
      </p:pic>
      <p:sp>
        <p:nvSpPr>
          <p:cNvPr id="55299" name="Text Box 3"/>
          <p:cNvSpPr txBox="1">
            <a:spLocks noChangeArrowheads="1"/>
          </p:cNvSpPr>
          <p:nvPr/>
        </p:nvSpPr>
        <p:spPr bwMode="auto">
          <a:xfrm>
            <a:off x="1690688" y="765175"/>
            <a:ext cx="793750" cy="5400675"/>
          </a:xfrm>
          <a:prstGeom prst="rect">
            <a:avLst/>
          </a:prstGeom>
          <a:noFill/>
          <a:ln w="9525">
            <a:noFill/>
            <a:miter lim="800000"/>
          </a:ln>
        </p:spPr>
        <p:txBody>
          <a:bodyPr vert="eaVert">
            <a:spAutoFit/>
          </a:bodyPr>
          <a:lstStyle/>
          <a:p>
            <a:pPr>
              <a:spcBef>
                <a:spcPct val="50000"/>
              </a:spcBef>
            </a:pPr>
            <a:r>
              <a:rPr lang="zh-CN" altLang="en-US" sz="4000">
                <a:solidFill>
                  <a:srgbClr val="FFFF66"/>
                </a:solidFill>
                <a:ea typeface="黑体" pitchFamily="49" charset="-122"/>
              </a:rPr>
              <a:t>刘少奇、邓小平在红墙</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4274" name="Picture 7" descr="26"/>
          <p:cNvPicPr>
            <a:picLocks noChangeAspect="1" noChangeArrowheads="1"/>
          </p:cNvPicPr>
          <p:nvPr/>
        </p:nvPicPr>
        <p:blipFill>
          <a:blip r:embed="rId3"/>
          <a:stretch>
            <a:fillRect/>
          </a:stretch>
        </p:blipFill>
        <p:spPr bwMode="auto">
          <a:xfrm>
            <a:off x="0" y="0"/>
            <a:ext cx="1641475" cy="1989138"/>
          </a:xfrm>
          <a:prstGeom prst="rect">
            <a:avLst/>
          </a:prstGeom>
          <a:noFill/>
          <a:ln w="9525">
            <a:noFill/>
            <a:miter lim="800000"/>
          </a:ln>
        </p:spPr>
      </p:pic>
      <p:sp>
        <p:nvSpPr>
          <p:cNvPr id="54275" name="Text Box 5"/>
          <p:cNvSpPr txBox="1">
            <a:spLocks noChangeArrowheads="1"/>
          </p:cNvSpPr>
          <p:nvPr/>
        </p:nvSpPr>
        <p:spPr bwMode="auto">
          <a:xfrm>
            <a:off x="416768" y="1988840"/>
            <a:ext cx="7467600" cy="3293209"/>
          </a:xfrm>
          <a:prstGeom prst="rect">
            <a:avLst/>
          </a:prstGeom>
          <a:noFill/>
          <a:ln w="12700" cap="sq">
            <a:noFill/>
            <a:miter lim="800000"/>
            <a:headEnd type="none" w="sm" len="sm"/>
            <a:tailEnd type="none" w="sm" len="sm"/>
          </a:ln>
        </p:spPr>
        <p:txBody>
          <a:bodyPr>
            <a:spAutoFit/>
          </a:bodyPr>
          <a:lstStyle/>
          <a:p>
            <a:pPr>
              <a:spcBef>
                <a:spcPct val="50000"/>
              </a:spcBef>
            </a:pPr>
            <a:r>
              <a:rPr lang="zh-CN" altLang="en-US" sz="3200" b="1">
                <a:solidFill>
                  <a:srgbClr val="FFFF00"/>
                </a:solidFill>
                <a:latin typeface="黑体" pitchFamily="49" charset="-122"/>
                <a:ea typeface="黑体" pitchFamily="49" charset="-122"/>
              </a:rPr>
              <a:t> </a:t>
            </a:r>
            <a:r>
              <a:rPr lang="en-US" altLang="zh-CN" sz="3200" b="1">
                <a:solidFill>
                  <a:srgbClr val="FFFF00"/>
                </a:solidFill>
                <a:latin typeface="黑体" pitchFamily="49" charset="-122"/>
                <a:ea typeface="黑体" pitchFamily="49" charset="-122"/>
              </a:rPr>
              <a:t>4</a:t>
            </a:r>
            <a:r>
              <a:rPr lang="zh-CN" altLang="en-US" sz="3200" b="1" smtClean="0">
                <a:solidFill>
                  <a:srgbClr val="FFFF00"/>
                </a:solidFill>
                <a:latin typeface="黑体" pitchFamily="49" charset="-122"/>
                <a:ea typeface="黑体" pitchFamily="49" charset="-122"/>
              </a:rPr>
              <a:t>、改变了</a:t>
            </a:r>
            <a:r>
              <a:rPr lang="en-US" altLang="zh-CN" sz="3200" b="1" smtClean="0">
                <a:solidFill>
                  <a:srgbClr val="FFFF00"/>
                </a:solidFill>
                <a:latin typeface="黑体" pitchFamily="49" charset="-122"/>
                <a:ea typeface="黑体" pitchFamily="49" charset="-122"/>
              </a:rPr>
              <a:t>20</a:t>
            </a:r>
            <a:r>
              <a:rPr lang="zh-CN" altLang="en-US" sz="3200" b="1" smtClean="0">
                <a:solidFill>
                  <a:srgbClr val="FFFF00"/>
                </a:solidFill>
                <a:latin typeface="黑体" pitchFamily="49" charset="-122"/>
                <a:ea typeface="黑体" pitchFamily="49" charset="-122"/>
              </a:rPr>
              <a:t>世纪的世界格局，资本主义和社会主义两种制度的并存和斗争成为世界历史的重要内容</a:t>
            </a:r>
            <a:endParaRPr lang="en-US" altLang="zh-CN" sz="3200" b="1" smtClean="0">
              <a:solidFill>
                <a:srgbClr val="FFFF00"/>
              </a:solidFill>
              <a:latin typeface="黑体" pitchFamily="49" charset="-122"/>
              <a:ea typeface="黑体" pitchFamily="49" charset="-122"/>
            </a:endParaRPr>
          </a:p>
          <a:p>
            <a:pPr>
              <a:spcBef>
                <a:spcPct val="50000"/>
              </a:spcBef>
            </a:pPr>
            <a:r>
              <a:rPr lang="en-US" altLang="zh-CN" sz="3200" b="1" smtClean="0">
                <a:solidFill>
                  <a:srgbClr val="FFFF00"/>
                </a:solidFill>
                <a:latin typeface="黑体" pitchFamily="49" charset="-122"/>
                <a:ea typeface="黑体" pitchFamily="49" charset="-122"/>
              </a:rPr>
              <a:t>5</a:t>
            </a:r>
            <a:r>
              <a:rPr lang="zh-CN" altLang="en-US" sz="3200" b="1" smtClean="0">
                <a:solidFill>
                  <a:srgbClr val="FFFF00"/>
                </a:solidFill>
                <a:latin typeface="黑体" pitchFamily="49" charset="-122"/>
                <a:ea typeface="黑体" pitchFamily="49" charset="-122"/>
              </a:rPr>
              <a:t>、丰</a:t>
            </a:r>
            <a:r>
              <a:rPr lang="zh-CN" altLang="en-US" sz="3200" b="1">
                <a:solidFill>
                  <a:srgbClr val="FFFF00"/>
                </a:solidFill>
                <a:latin typeface="黑体" pitchFamily="49" charset="-122"/>
                <a:ea typeface="黑体" pitchFamily="49" charset="-122"/>
              </a:rPr>
              <a:t>富和发展了马克思主义理</a:t>
            </a:r>
            <a:r>
              <a:rPr lang="zh-CN" altLang="en-US" sz="3200" b="1" smtClean="0">
                <a:solidFill>
                  <a:srgbClr val="FFFF00"/>
                </a:solidFill>
                <a:latin typeface="黑体" pitchFamily="49" charset="-122"/>
                <a:ea typeface="黑体" pitchFamily="49" charset="-122"/>
              </a:rPr>
              <a:t>论，</a:t>
            </a:r>
            <a:r>
              <a:rPr lang="zh-CN" altLang="en-US" sz="3200" b="1">
                <a:solidFill>
                  <a:srgbClr val="FFFF00"/>
                </a:solidFill>
                <a:latin typeface="黑体" pitchFamily="49" charset="-122"/>
                <a:ea typeface="黑体" pitchFamily="49" charset="-122"/>
              </a:rPr>
              <a:t>推动了马克思主义的传播，</a:t>
            </a:r>
            <a:r>
              <a:rPr kumimoji="0" lang="zh-CN" altLang="en-US" sz="3200" b="1">
                <a:solidFill>
                  <a:srgbClr val="FFFF00"/>
                </a:solidFill>
                <a:ea typeface="黑体" pitchFamily="49" charset="-122"/>
              </a:rPr>
              <a:t>开创了国际社会主义运动的新局面。</a:t>
            </a:r>
            <a:endParaRPr lang="zh-CN" altLang="en-US" sz="3200" b="1">
              <a:solidFill>
                <a:srgbClr val="FFFF00"/>
              </a:solidFill>
              <a:latin typeface="黑体" pitchFamily="49" charset="-122"/>
              <a:ea typeface="黑体" pitchFamily="49" charset="-122"/>
            </a:endParaRPr>
          </a:p>
        </p:txBody>
      </p:sp>
      <p:pic>
        <p:nvPicPr>
          <p:cNvPr id="54276" name="Picture 6"/>
          <p:cNvPicPr>
            <a:picLocks noChangeAspect="1" noChangeArrowheads="1"/>
          </p:cNvPicPr>
          <p:nvPr/>
        </p:nvPicPr>
        <p:blipFill>
          <a:blip r:embed="rId4"/>
          <a:stretch>
            <a:fillRect/>
          </a:stretch>
        </p:blipFill>
        <p:spPr bwMode="auto">
          <a:xfrm>
            <a:off x="7235825" y="4710113"/>
            <a:ext cx="1692275" cy="2147887"/>
          </a:xfrm>
          <a:prstGeom prst="rect">
            <a:avLst/>
          </a:prstGeom>
          <a:noFill/>
          <a:ln w="9525">
            <a:noFill/>
            <a:miter lim="800000"/>
          </a:ln>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228600" y="1066800"/>
            <a:ext cx="1676400" cy="2743200"/>
            <a:chOff x="192" y="672"/>
            <a:chExt cx="960" cy="1728"/>
          </a:xfrm>
        </p:grpSpPr>
        <p:pic>
          <p:nvPicPr>
            <p:cNvPr id="15370" name="Picture 10" descr="列宁3"/>
            <p:cNvPicPr>
              <a:picLocks noChangeAspect="1" noChangeArrowheads="1"/>
            </p:cNvPicPr>
            <p:nvPr/>
          </p:nvPicPr>
          <p:blipFill>
            <a:blip r:embed="rId3"/>
            <a:stretch>
              <a:fillRect/>
            </a:stretch>
          </p:blipFill>
          <p:spPr bwMode="auto">
            <a:xfrm>
              <a:off x="192" y="672"/>
              <a:ext cx="960" cy="1473"/>
            </a:xfrm>
            <a:prstGeom prst="rect">
              <a:avLst/>
            </a:prstGeom>
            <a:noFill/>
            <a:ln w="9525">
              <a:noFill/>
              <a:miter lim="800000"/>
            </a:ln>
          </p:spPr>
        </p:pic>
        <p:sp>
          <p:nvSpPr>
            <p:cNvPr id="15371" name="Text Box 4"/>
            <p:cNvSpPr txBox="1">
              <a:spLocks noChangeArrowheads="1"/>
            </p:cNvSpPr>
            <p:nvPr/>
          </p:nvSpPr>
          <p:spPr bwMode="auto">
            <a:xfrm>
              <a:off x="383" y="2112"/>
              <a:ext cx="517" cy="288"/>
            </a:xfrm>
            <a:prstGeom prst="rect">
              <a:avLst/>
            </a:prstGeom>
            <a:noFill/>
            <a:ln w="9525">
              <a:noFill/>
              <a:miter lim="800000"/>
            </a:ln>
          </p:spPr>
          <p:txBody>
            <a:bodyPr>
              <a:spAutoFit/>
            </a:bodyPr>
            <a:lstStyle/>
            <a:p>
              <a:pPr>
                <a:spcBef>
                  <a:spcPct val="50000"/>
                </a:spcBef>
              </a:pPr>
              <a:r>
                <a:rPr lang="zh-CN" altLang="en-US" sz="2400" b="1">
                  <a:solidFill>
                    <a:srgbClr val="FFFF00"/>
                  </a:solidFill>
                  <a:latin typeface="Arial" pitchFamily="34" charset="0"/>
                </a:rPr>
                <a:t>列宁</a:t>
              </a:r>
            </a:p>
          </p:txBody>
        </p:sp>
      </p:grpSp>
      <p:grpSp>
        <p:nvGrpSpPr>
          <p:cNvPr id="3" name="Group 5"/>
          <p:cNvGrpSpPr/>
          <p:nvPr/>
        </p:nvGrpSpPr>
        <p:grpSpPr>
          <a:xfrm>
            <a:off x="304800" y="3868738"/>
            <a:ext cx="1676400" cy="2913062"/>
            <a:chOff x="192" y="2437"/>
            <a:chExt cx="960" cy="1835"/>
          </a:xfrm>
        </p:grpSpPr>
        <p:pic>
          <p:nvPicPr>
            <p:cNvPr id="15368" name="Picture 11" descr="斯大林"/>
            <p:cNvPicPr>
              <a:picLocks noChangeAspect="1" noChangeArrowheads="1"/>
            </p:cNvPicPr>
            <p:nvPr/>
          </p:nvPicPr>
          <p:blipFill>
            <a:blip r:embed="rId4"/>
            <a:stretch>
              <a:fillRect/>
            </a:stretch>
          </p:blipFill>
          <p:spPr bwMode="auto">
            <a:xfrm>
              <a:off x="192" y="2437"/>
              <a:ext cx="960" cy="1595"/>
            </a:xfrm>
            <a:prstGeom prst="rect">
              <a:avLst/>
            </a:prstGeom>
            <a:noFill/>
            <a:ln w="15875">
              <a:solidFill>
                <a:schemeClr val="tx1"/>
              </a:solidFill>
              <a:miter lim="800000"/>
            </a:ln>
          </p:spPr>
        </p:pic>
        <p:sp>
          <p:nvSpPr>
            <p:cNvPr id="15369" name="Text Box 7"/>
            <p:cNvSpPr txBox="1">
              <a:spLocks noChangeArrowheads="1"/>
            </p:cNvSpPr>
            <p:nvPr/>
          </p:nvSpPr>
          <p:spPr bwMode="auto">
            <a:xfrm>
              <a:off x="240" y="3984"/>
              <a:ext cx="863" cy="288"/>
            </a:xfrm>
            <a:prstGeom prst="rect">
              <a:avLst/>
            </a:prstGeom>
            <a:noFill/>
            <a:ln w="9525">
              <a:noFill/>
              <a:miter lim="800000"/>
            </a:ln>
          </p:spPr>
          <p:txBody>
            <a:bodyPr>
              <a:spAutoFit/>
            </a:bodyPr>
            <a:lstStyle/>
            <a:p>
              <a:pPr>
                <a:spcBef>
                  <a:spcPct val="50000"/>
                </a:spcBef>
              </a:pPr>
              <a:r>
                <a:rPr lang="zh-CN" altLang="en-US" sz="2400" b="1">
                  <a:solidFill>
                    <a:srgbClr val="FFFF00"/>
                  </a:solidFill>
                  <a:latin typeface="Arial" pitchFamily="34" charset="0"/>
                </a:rPr>
                <a:t>斯大林</a:t>
              </a:r>
            </a:p>
          </p:txBody>
        </p:sp>
      </p:grpSp>
      <p:pic>
        <p:nvPicPr>
          <p:cNvPr id="15364" name="Picture 7" descr="苏联"/>
          <p:cNvPicPr>
            <a:picLocks noChangeAspect="1" noChangeArrowheads="1"/>
          </p:cNvPicPr>
          <p:nvPr/>
        </p:nvPicPr>
        <p:blipFill>
          <a:blip r:embed="rId5"/>
          <a:stretch>
            <a:fillRect/>
          </a:stretch>
        </p:blipFill>
        <p:spPr bwMode="auto">
          <a:xfrm>
            <a:off x="7924800" y="152400"/>
            <a:ext cx="1189038" cy="1447800"/>
          </a:xfrm>
          <a:prstGeom prst="rect">
            <a:avLst/>
          </a:prstGeom>
          <a:noFill/>
          <a:ln w="9525">
            <a:noFill/>
            <a:miter lim="800000"/>
          </a:ln>
        </p:spPr>
      </p:pic>
      <p:sp>
        <p:nvSpPr>
          <p:cNvPr id="11" name="Text Box 2"/>
          <p:cNvSpPr txBox="1">
            <a:spLocks noChangeArrowheads="1"/>
          </p:cNvSpPr>
          <p:nvPr/>
        </p:nvSpPr>
        <p:spPr bwMode="auto">
          <a:xfrm>
            <a:off x="1979613" y="1700213"/>
            <a:ext cx="7086600" cy="1320800"/>
          </a:xfrm>
          <a:prstGeom prst="rect">
            <a:avLst/>
          </a:prstGeom>
          <a:noFill/>
          <a:ln w="9525">
            <a:solidFill>
              <a:schemeClr val="tx1"/>
            </a:solidFill>
            <a:miter lim="800000"/>
          </a:ln>
          <a:effectLst>
            <a:prstShdw prst="shdw17" dist="17961" dir="2700000">
              <a:schemeClr val="tx1">
                <a:gamma/>
                <a:shade val="60000"/>
                <a:invGamma/>
              </a:schemeClr>
            </a:prstShdw>
          </a:effectLst>
        </p:spPr>
        <p:txBody>
          <a:bodyPr>
            <a:spAutoFit/>
          </a:bodyPr>
          <a:lstStyle/>
          <a:p>
            <a:pPr>
              <a:spcBef>
                <a:spcPct val="50000"/>
              </a:spcBef>
              <a:defRPr/>
            </a:pPr>
            <a:r>
              <a:rPr kumimoji="1" lang="zh-CN" altLang="en-US" sz="3200" b="1">
                <a:solidFill>
                  <a:srgbClr val="FFFF00"/>
                </a:solidFill>
                <a:latin typeface="黑体" pitchFamily="49" charset="-122"/>
                <a:ea typeface="黑体" pitchFamily="49" charset="-122"/>
              </a:rPr>
              <a:t>战时共产主义政策（</a:t>
            </a:r>
            <a:r>
              <a:rPr kumimoji="1" lang="en-US" altLang="zh-CN" sz="3200" b="1">
                <a:solidFill>
                  <a:srgbClr val="FFFF00"/>
                </a:solidFill>
                <a:latin typeface="黑体" pitchFamily="49" charset="-122"/>
                <a:ea typeface="黑体" pitchFamily="49" charset="-122"/>
              </a:rPr>
              <a:t>1918—1921</a:t>
            </a:r>
            <a:r>
              <a:rPr kumimoji="1" lang="zh-CN" altLang="en-US" sz="3200" b="1">
                <a:solidFill>
                  <a:srgbClr val="FFFF00"/>
                </a:solidFill>
                <a:latin typeface="黑体" pitchFamily="49" charset="-122"/>
                <a:ea typeface="黑体" pitchFamily="49" charset="-122"/>
              </a:rPr>
              <a:t>）</a:t>
            </a:r>
          </a:p>
          <a:p>
            <a:pPr>
              <a:spcBef>
                <a:spcPct val="50000"/>
              </a:spcBef>
              <a:defRPr/>
            </a:pPr>
            <a:r>
              <a:rPr kumimoji="1" lang="zh-CN" altLang="en-US" sz="3200" b="1">
                <a:solidFill>
                  <a:srgbClr val="FFFF00"/>
                </a:solidFill>
                <a:latin typeface="黑体" pitchFamily="49" charset="-122"/>
                <a:ea typeface="黑体" pitchFamily="49" charset="-122"/>
              </a:rPr>
              <a:t>新经济政策（</a:t>
            </a:r>
            <a:r>
              <a:rPr kumimoji="1" lang="en-US" altLang="zh-CN" sz="3200" b="1">
                <a:solidFill>
                  <a:srgbClr val="FFFF00"/>
                </a:solidFill>
                <a:latin typeface="黑体" pitchFamily="49" charset="-122"/>
                <a:ea typeface="黑体" pitchFamily="49" charset="-122"/>
              </a:rPr>
              <a:t>1921—1927</a:t>
            </a:r>
            <a:r>
              <a:rPr kumimoji="1" lang="zh-CN" altLang="en-US" sz="3200" b="1">
                <a:solidFill>
                  <a:srgbClr val="FFFF00"/>
                </a:solidFill>
                <a:latin typeface="黑体" pitchFamily="49" charset="-122"/>
                <a:ea typeface="黑体" pitchFamily="49" charset="-122"/>
              </a:rPr>
              <a:t>）</a:t>
            </a:r>
          </a:p>
        </p:txBody>
      </p:sp>
      <p:sp>
        <p:nvSpPr>
          <p:cNvPr id="15366" name="Text Box 7"/>
          <p:cNvSpPr txBox="1">
            <a:spLocks noChangeArrowheads="1"/>
          </p:cNvSpPr>
          <p:nvPr/>
        </p:nvSpPr>
        <p:spPr bwMode="auto">
          <a:xfrm>
            <a:off x="2025650" y="4876800"/>
            <a:ext cx="7010400" cy="588963"/>
          </a:xfrm>
          <a:prstGeom prst="rect">
            <a:avLst/>
          </a:prstGeom>
          <a:noFill/>
          <a:ln w="9525">
            <a:solidFill>
              <a:schemeClr val="tx1"/>
            </a:solidFill>
            <a:miter lim="800000"/>
          </a:ln>
          <a:effectLst>
            <a:prstShdw prst="shdw17" dist="17961" dir="2700000">
              <a:srgbClr val="999999"/>
            </a:prstShdw>
          </a:effectLst>
        </p:spPr>
        <p:txBody>
          <a:bodyPr>
            <a:spAutoFit/>
          </a:bodyPr>
          <a:lstStyle/>
          <a:p>
            <a:pPr>
              <a:spcBef>
                <a:spcPct val="50000"/>
              </a:spcBef>
            </a:pPr>
            <a:r>
              <a:rPr kumimoji="1" lang="zh-CN" altLang="en-US" sz="3200" b="1">
                <a:solidFill>
                  <a:srgbClr val="FFFF00"/>
                </a:solidFill>
                <a:latin typeface="黑体" pitchFamily="49" charset="-122"/>
                <a:ea typeface="黑体" pitchFamily="49" charset="-122"/>
              </a:rPr>
              <a:t>斯大林体制（</a:t>
            </a:r>
            <a:r>
              <a:rPr kumimoji="1" lang="en-US" altLang="zh-CN" sz="3200" b="1">
                <a:solidFill>
                  <a:srgbClr val="FFFF00"/>
                </a:solidFill>
                <a:latin typeface="黑体" pitchFamily="49" charset="-122"/>
                <a:ea typeface="黑体" pitchFamily="49" charset="-122"/>
              </a:rPr>
              <a:t>20</a:t>
            </a:r>
            <a:r>
              <a:rPr kumimoji="1" lang="zh-CN" altLang="en-US" sz="3200" b="1">
                <a:solidFill>
                  <a:srgbClr val="FFFF00"/>
                </a:solidFill>
                <a:latin typeface="黑体" pitchFamily="49" charset="-122"/>
                <a:ea typeface="黑体" pitchFamily="49" charset="-122"/>
              </a:rPr>
              <a:t>世纪</a:t>
            </a:r>
            <a:r>
              <a:rPr kumimoji="1" lang="en-US" altLang="zh-CN" sz="3200" b="1">
                <a:solidFill>
                  <a:srgbClr val="FFFF00"/>
                </a:solidFill>
                <a:latin typeface="黑体" pitchFamily="49" charset="-122"/>
                <a:ea typeface="黑体" pitchFamily="49" charset="-122"/>
              </a:rPr>
              <a:t>30</a:t>
            </a:r>
            <a:r>
              <a:rPr kumimoji="1" lang="zh-CN" altLang="en-US" sz="3200" b="1">
                <a:solidFill>
                  <a:srgbClr val="FFFF00"/>
                </a:solidFill>
                <a:latin typeface="黑体" pitchFamily="49" charset="-122"/>
                <a:ea typeface="黑体" pitchFamily="49" charset="-122"/>
              </a:rPr>
              <a:t>年代</a:t>
            </a:r>
            <a:r>
              <a:rPr kumimoji="1" lang="en-US" altLang="zh-CN" sz="3200" b="1">
                <a:solidFill>
                  <a:srgbClr val="FFFF00"/>
                </a:solidFill>
                <a:latin typeface="黑体" pitchFamily="49" charset="-122"/>
                <a:ea typeface="黑体" pitchFamily="49" charset="-122"/>
              </a:rPr>
              <a:t>——1991</a:t>
            </a:r>
            <a:r>
              <a:rPr kumimoji="1" lang="zh-CN" altLang="en-US" sz="3200" b="1">
                <a:solidFill>
                  <a:srgbClr val="FFFF00"/>
                </a:solidFill>
                <a:latin typeface="黑体" pitchFamily="49" charset="-122"/>
                <a:ea typeface="黑体" pitchFamily="49" charset="-122"/>
              </a:rPr>
              <a:t>）</a:t>
            </a:r>
          </a:p>
        </p:txBody>
      </p:sp>
      <p:sp>
        <p:nvSpPr>
          <p:cNvPr id="58372" name="Text Box 4"/>
          <p:cNvSpPr txBox="1">
            <a:spLocks noChangeArrowheads="1"/>
          </p:cNvSpPr>
          <p:nvPr/>
        </p:nvSpPr>
        <p:spPr bwMode="auto">
          <a:xfrm>
            <a:off x="250825" y="146050"/>
            <a:ext cx="7467600" cy="762000"/>
          </a:xfrm>
          <a:prstGeom prst="rect">
            <a:avLst/>
          </a:prstGeom>
          <a:noFill/>
          <a:ln w="9525">
            <a:noFill/>
            <a:miter lim="800000"/>
          </a:ln>
          <a:effectLst>
            <a:outerShdw dist="35921" dir="2700000" algn="ctr" rotWithShape="0">
              <a:schemeClr val="bg2"/>
            </a:outerShdw>
          </a:effectLst>
        </p:spPr>
        <p:txBody>
          <a:bodyPr>
            <a:spAutoFit/>
          </a:bodyPr>
          <a:lstStyle/>
          <a:p>
            <a:pPr>
              <a:spcBef>
                <a:spcPct val="50000"/>
              </a:spcBef>
              <a:defRPr/>
            </a:pPr>
            <a:r>
              <a:rPr kumimoji="1" lang="zh-CN" altLang="en-US" sz="4400" b="1" smtClean="0">
                <a:solidFill>
                  <a:srgbClr val="FFFF00"/>
                </a:solidFill>
                <a:effectLst>
                  <a:outerShdw blurRad="38100" dist="38100" dir="2700000" algn="tl">
                    <a:srgbClr val="000000">
                      <a:alpha val="43137"/>
                    </a:srgbClr>
                  </a:outerShdw>
                </a:effectLst>
                <a:latin typeface="黑体" pitchFamily="49" charset="-122"/>
                <a:ea typeface="黑体" pitchFamily="49" charset="-122"/>
              </a:rPr>
              <a:t>三、苏联社会主义的实践</a:t>
            </a:r>
            <a:endParaRPr kumimoji="1" lang="en-US" altLang="zh-CN" sz="4400" b="1">
              <a:solidFill>
                <a:srgbClr val="FFFF00"/>
              </a:solidFill>
              <a:effectLst>
                <a:outerShdw blurRad="38100" dist="38100" dir="2700000" algn="tl">
                  <a:srgbClr val="000000">
                    <a:alpha val="43137"/>
                  </a:srgbClr>
                </a:outerShdw>
              </a:effectLst>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ppt_x</p:attrName>
                                        </p:attrNameLst>
                                      </p:cBhvr>
                                      <p:tavLst>
                                        <p:tav tm="0">
                                          <p:val>
                                            <p:strVal val="#ppt_x-.2"/>
                                          </p:val>
                                        </p:tav>
                                        <p:tav tm="100000">
                                          <p:val>
                                            <p:strVal val="#ppt_x"/>
                                          </p:val>
                                        </p:tav>
                                      </p:tavLst>
                                    </p:anim>
                                    <p:anim calcmode="lin" valueType="num">
                                      <p:cBhvr>
                                        <p:cTn id="8"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15366"/>
                                        </p:tgtEl>
                                        <p:attrNameLst>
                                          <p:attrName>style.visibility</p:attrName>
                                        </p:attrNameLst>
                                      </p:cBhvr>
                                      <p:to>
                                        <p:strVal val="visible"/>
                                      </p:to>
                                    </p:set>
                                    <p:anim calcmode="lin" valueType="num">
                                      <p:cBhvr>
                                        <p:cTn id="14" dur="1000" fill="hold"/>
                                        <p:tgtEl>
                                          <p:spTgt spid="15366"/>
                                        </p:tgtEl>
                                        <p:attrNameLst>
                                          <p:attrName>ppt_x</p:attrName>
                                        </p:attrNameLst>
                                      </p:cBhvr>
                                      <p:tavLst>
                                        <p:tav tm="0">
                                          <p:val>
                                            <p:strVal val="#ppt_x-.2"/>
                                          </p:val>
                                        </p:tav>
                                        <p:tav tm="100000">
                                          <p:val>
                                            <p:strVal val="#ppt_x"/>
                                          </p:val>
                                        </p:tav>
                                      </p:tavLst>
                                    </p:anim>
                                    <p:anim calcmode="lin" valueType="num">
                                      <p:cBhvr>
                                        <p:cTn id="15" dur="1000" fill="hold"/>
                                        <p:tgtEl>
                                          <p:spTgt spid="15366"/>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366"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4"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18435" name="Text Box 6"/>
          <p:cNvSpPr txBox="1">
            <a:spLocks noChangeArrowheads="1"/>
          </p:cNvSpPr>
          <p:nvPr/>
        </p:nvSpPr>
        <p:spPr bwMode="auto">
          <a:xfrm>
            <a:off x="539750" y="765175"/>
            <a:ext cx="7559675" cy="519113"/>
          </a:xfrm>
          <a:prstGeom prst="rect">
            <a:avLst/>
          </a:prstGeom>
          <a:noFill/>
          <a:ln w="9525">
            <a:noFill/>
            <a:miter lim="800000"/>
          </a:ln>
        </p:spPr>
        <p:txBody>
          <a:bodyPr>
            <a:spAutoFit/>
          </a:bodyPr>
          <a:lstStyle/>
          <a:p>
            <a:r>
              <a:rPr lang="zh-CN" altLang="en-US" sz="2800" b="1">
                <a:solidFill>
                  <a:srgbClr val="070212"/>
                </a:solidFill>
                <a:latin typeface="黑体" pitchFamily="49" charset="-122"/>
                <a:ea typeface="黑体" pitchFamily="49" charset="-122"/>
              </a:rPr>
              <a:t>1</a:t>
            </a:r>
            <a:r>
              <a:rPr lang="en-US" altLang="zh-CN" sz="2800" b="1">
                <a:solidFill>
                  <a:srgbClr val="070212"/>
                </a:solidFill>
                <a:latin typeface="黑体" pitchFamily="49" charset="-122"/>
                <a:ea typeface="黑体" pitchFamily="49" charset="-122"/>
              </a:rPr>
              <a:t>.</a:t>
            </a:r>
            <a:r>
              <a:rPr lang="zh-CN" altLang="en-US" sz="2800" b="1">
                <a:solidFill>
                  <a:srgbClr val="070212"/>
                </a:solidFill>
                <a:latin typeface="黑体" pitchFamily="49" charset="-122"/>
                <a:ea typeface="黑体" pitchFamily="49" charset="-122"/>
              </a:rPr>
              <a:t>背景</a:t>
            </a:r>
            <a:r>
              <a:rPr lang="en-US" altLang="zh-CN" sz="2800" b="1" smtClean="0">
                <a:solidFill>
                  <a:srgbClr val="070212"/>
                </a:solidFill>
                <a:latin typeface="黑体" pitchFamily="49" charset="-122"/>
                <a:ea typeface="黑体" pitchFamily="49" charset="-122"/>
              </a:rPr>
              <a:t>:</a:t>
            </a:r>
            <a:r>
              <a:rPr lang="zh-CN" altLang="en-US" sz="2800" b="1" smtClean="0">
                <a:solidFill>
                  <a:srgbClr val="070212"/>
                </a:solidFill>
                <a:latin typeface="黑体" pitchFamily="49" charset="-122"/>
                <a:ea typeface="黑体" pitchFamily="49" charset="-122"/>
              </a:rPr>
              <a:t>国内外敌人联合，</a:t>
            </a:r>
            <a:r>
              <a:rPr lang="en-US" altLang="zh-CN" sz="2800" b="1" smtClean="0">
                <a:solidFill>
                  <a:srgbClr val="070212"/>
                </a:solidFill>
                <a:latin typeface="黑体" pitchFamily="49" charset="-122"/>
                <a:ea typeface="黑体" pitchFamily="49" charset="-122"/>
              </a:rPr>
              <a:t>1918</a:t>
            </a:r>
            <a:r>
              <a:rPr lang="zh-CN" altLang="en-US" sz="2800" b="1" smtClean="0">
                <a:solidFill>
                  <a:srgbClr val="070212"/>
                </a:solidFill>
                <a:latin typeface="黑体" pitchFamily="49" charset="-122"/>
                <a:ea typeface="黑体" pitchFamily="49" charset="-122"/>
              </a:rPr>
              <a:t>年国内战争开始</a:t>
            </a:r>
            <a:endParaRPr lang="en-US" altLang="zh-CN" sz="2800" b="1">
              <a:solidFill>
                <a:srgbClr val="070212"/>
              </a:solidFill>
              <a:latin typeface="黑体" pitchFamily="49" charset="-122"/>
              <a:ea typeface="黑体" pitchFamily="49" charset="-122"/>
            </a:endParaRPr>
          </a:p>
        </p:txBody>
      </p:sp>
      <p:sp>
        <p:nvSpPr>
          <p:cNvPr id="18436" name="Text Box 6"/>
          <p:cNvSpPr txBox="1">
            <a:spLocks noChangeArrowheads="1"/>
          </p:cNvSpPr>
          <p:nvPr/>
        </p:nvSpPr>
        <p:spPr bwMode="auto">
          <a:xfrm>
            <a:off x="539750" y="1685925"/>
            <a:ext cx="8208963" cy="523875"/>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3.</a:t>
            </a:r>
            <a:r>
              <a:rPr lang="zh-CN" altLang="en-US" sz="2800" b="1">
                <a:solidFill>
                  <a:srgbClr val="070212"/>
                </a:solidFill>
                <a:latin typeface="黑体" pitchFamily="49" charset="-122"/>
                <a:ea typeface="黑体" pitchFamily="49" charset="-122"/>
              </a:rPr>
              <a:t>特点：</a:t>
            </a:r>
            <a:endParaRPr lang="en-US" altLang="zh-CN" sz="2800" b="1">
              <a:solidFill>
                <a:srgbClr val="070212"/>
              </a:solidFill>
              <a:latin typeface="黑体" pitchFamily="49" charset="-122"/>
              <a:ea typeface="黑体" pitchFamily="49" charset="-122"/>
            </a:endParaRPr>
          </a:p>
        </p:txBody>
      </p:sp>
      <p:sp>
        <p:nvSpPr>
          <p:cNvPr id="18437" name="Text Box 6"/>
          <p:cNvSpPr txBox="1">
            <a:spLocks noChangeArrowheads="1"/>
          </p:cNvSpPr>
          <p:nvPr/>
        </p:nvSpPr>
        <p:spPr bwMode="auto">
          <a:xfrm>
            <a:off x="539750" y="1196975"/>
            <a:ext cx="755967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r>
              <a:rPr lang="en-US" altLang="zh-CN" sz="2800" b="1" smtClean="0">
                <a:solidFill>
                  <a:srgbClr val="070212"/>
                </a:solidFill>
                <a:latin typeface="黑体" pitchFamily="49" charset="-122"/>
                <a:ea typeface="黑体" pitchFamily="49" charset="-122"/>
              </a:rPr>
              <a:t>:</a:t>
            </a:r>
            <a:r>
              <a:rPr lang="zh-CN" altLang="en-US" sz="2800" b="1" smtClean="0">
                <a:solidFill>
                  <a:srgbClr val="070212"/>
                </a:solidFill>
                <a:latin typeface="黑体" pitchFamily="49" charset="-122"/>
                <a:ea typeface="黑体" pitchFamily="49" charset="-122"/>
              </a:rPr>
              <a:t>余粮征集制</a:t>
            </a:r>
            <a:endParaRPr lang="en-US" altLang="zh-CN" sz="2800" b="1">
              <a:solidFill>
                <a:srgbClr val="070212"/>
              </a:solidFill>
              <a:latin typeface="黑体" pitchFamily="49" charset="-122"/>
              <a:ea typeface="黑体" pitchFamily="49" charset="-122"/>
            </a:endParaRPr>
          </a:p>
        </p:txBody>
      </p:sp>
      <p:sp>
        <p:nvSpPr>
          <p:cNvPr id="9" name="Text Box 6"/>
          <p:cNvSpPr txBox="1">
            <a:spLocks noChangeArrowheads="1"/>
          </p:cNvSpPr>
          <p:nvPr/>
        </p:nvSpPr>
        <p:spPr bwMode="auto">
          <a:xfrm>
            <a:off x="1844675" y="1700213"/>
            <a:ext cx="6759575" cy="946150"/>
          </a:xfrm>
          <a:prstGeom prst="rect">
            <a:avLst/>
          </a:prstGeom>
          <a:noFill/>
          <a:ln w="9525">
            <a:noFill/>
            <a:miter lim="800000"/>
          </a:ln>
        </p:spPr>
        <p:txBody>
          <a:bodyPr>
            <a:spAutoFit/>
          </a:bodyPr>
          <a:lstStyle/>
          <a:p>
            <a:r>
              <a:rPr lang="zh-CN" altLang="zh-CN" sz="2800" b="1">
                <a:solidFill>
                  <a:srgbClr val="070212"/>
                </a:solidFill>
              </a:rPr>
              <a:t>兼有战时和共产主义的特</a:t>
            </a:r>
            <a:r>
              <a:rPr lang="zh-CN" altLang="en-US" sz="2800" b="1">
                <a:solidFill>
                  <a:srgbClr val="070212"/>
                </a:solidFill>
              </a:rPr>
              <a:t>点</a:t>
            </a:r>
            <a:r>
              <a:rPr lang="en-US" altLang="zh-CN" sz="2800" b="1">
                <a:solidFill>
                  <a:srgbClr val="070212"/>
                </a:solidFill>
              </a:rPr>
              <a:t>,</a:t>
            </a:r>
            <a:r>
              <a:rPr lang="zh-CN" altLang="en-US" sz="2800" b="1">
                <a:solidFill>
                  <a:srgbClr val="070212"/>
                </a:solidFill>
              </a:rPr>
              <a:t>但</a:t>
            </a:r>
            <a:r>
              <a:rPr lang="zh-CN" altLang="zh-CN" sz="2800" b="1">
                <a:solidFill>
                  <a:srgbClr val="070212"/>
                </a:solidFill>
              </a:rPr>
              <a:t>背离了生产力发展的客观规律。</a:t>
            </a:r>
            <a:endParaRPr lang="en-US" altLang="zh-CN" sz="2800" b="1">
              <a:solidFill>
                <a:srgbClr val="070212"/>
              </a:solidFill>
              <a:latin typeface="黑体" pitchFamily="49" charset="-122"/>
              <a:ea typeface="黑体" pitchFamily="49" charset="-122"/>
            </a:endParaRPr>
          </a:p>
        </p:txBody>
      </p:sp>
      <p:sp>
        <p:nvSpPr>
          <p:cNvPr id="12" name="Text Box 6"/>
          <p:cNvSpPr txBox="1">
            <a:spLocks noChangeArrowheads="1"/>
          </p:cNvSpPr>
          <p:nvPr/>
        </p:nvSpPr>
        <p:spPr bwMode="auto">
          <a:xfrm>
            <a:off x="468313" y="2617788"/>
            <a:ext cx="8207375" cy="954107"/>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4.</a:t>
            </a:r>
            <a:r>
              <a:rPr lang="zh-CN" altLang="en-US" sz="2800" b="1">
                <a:solidFill>
                  <a:srgbClr val="070212"/>
                </a:solidFill>
                <a:latin typeface="黑体" pitchFamily="49" charset="-122"/>
                <a:ea typeface="黑体" pitchFamily="49" charset="-122"/>
              </a:rPr>
              <a:t>影响</a:t>
            </a:r>
            <a:r>
              <a:rPr lang="zh-CN" altLang="en-US" sz="2800" b="1" smtClean="0">
                <a:solidFill>
                  <a:srgbClr val="070212"/>
                </a:solidFill>
                <a:latin typeface="黑体" pitchFamily="49" charset="-122"/>
                <a:ea typeface="黑体" pitchFamily="49" charset="-122"/>
              </a:rPr>
              <a:t>：</a:t>
            </a:r>
            <a:endParaRPr lang="en-US" altLang="zh-CN" sz="2800" b="1" smtClean="0">
              <a:solidFill>
                <a:srgbClr val="070212"/>
              </a:solidFill>
              <a:latin typeface="黑体" pitchFamily="49" charset="-122"/>
              <a:ea typeface="黑体" pitchFamily="49" charset="-122"/>
            </a:endParaRPr>
          </a:p>
          <a:p>
            <a:r>
              <a:rPr lang="zh-CN" altLang="en-US" sz="2800" b="1" smtClean="0">
                <a:solidFill>
                  <a:srgbClr val="070212"/>
                </a:solidFill>
                <a:latin typeface="黑体" pitchFamily="49" charset="-122"/>
                <a:ea typeface="黑体" pitchFamily="49" charset="-122"/>
              </a:rPr>
              <a:t>保障了战争的胜利</a:t>
            </a:r>
            <a:endParaRPr lang="en-US" altLang="zh-CN" sz="2800" b="1">
              <a:solidFill>
                <a:srgbClr val="070212"/>
              </a:solidFill>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2" name="Text Box 9"/>
          <p:cNvSpPr txBox="1">
            <a:spLocks noChangeArrowheads="1"/>
          </p:cNvSpPr>
          <p:nvPr/>
        </p:nvSpPr>
        <p:spPr bwMode="auto">
          <a:xfrm>
            <a:off x="179388" y="1412875"/>
            <a:ext cx="8785225" cy="1373188"/>
          </a:xfrm>
          <a:prstGeom prst="rect">
            <a:avLst/>
          </a:prstGeom>
          <a:solidFill>
            <a:srgbClr val="070212"/>
          </a:solidFill>
          <a:ln w="9525">
            <a:noFill/>
            <a:miter lim="800000"/>
          </a:ln>
        </p:spPr>
        <p:txBody>
          <a:bodyPr>
            <a:spAutoFit/>
          </a:bodyPr>
          <a:lstStyle/>
          <a:p>
            <a:pPr>
              <a:spcBef>
                <a:spcPct val="50000"/>
              </a:spcBef>
            </a:pPr>
            <a:r>
              <a:rPr kumimoji="1" lang="zh-CN" altLang="en-US" sz="2800" b="1">
                <a:solidFill>
                  <a:srgbClr val="FFFF00"/>
                </a:solidFill>
                <a:latin typeface="黑体" pitchFamily="49" charset="-122"/>
                <a:ea typeface="黑体" pitchFamily="49" charset="-122"/>
              </a:rPr>
              <a:t>材料一：……我们当时不这样做就不能在一个经济遭到破坏的小农国家里战胜地主和资本家。我们取得了胜利……应当说我们实行“战时共产主义”是一种功劳。 </a:t>
            </a:r>
          </a:p>
        </p:txBody>
      </p:sp>
      <p:sp>
        <p:nvSpPr>
          <p:cNvPr id="20483" name="Text Box 12"/>
          <p:cNvSpPr txBox="1">
            <a:spLocks noChangeArrowheads="1"/>
          </p:cNvSpPr>
          <p:nvPr/>
        </p:nvSpPr>
        <p:spPr bwMode="auto">
          <a:xfrm>
            <a:off x="214313" y="3429000"/>
            <a:ext cx="8713787" cy="2100263"/>
          </a:xfrm>
          <a:prstGeom prst="rect">
            <a:avLst/>
          </a:prstGeom>
          <a:solidFill>
            <a:srgbClr val="070212"/>
          </a:solidFill>
          <a:ln w="9525">
            <a:noFill/>
            <a:miter lim="800000"/>
          </a:ln>
        </p:spPr>
        <p:txBody>
          <a:bodyPr>
            <a:spAutoFit/>
          </a:bodyPr>
          <a:lstStyle/>
          <a:p>
            <a:pPr>
              <a:lnSpc>
                <a:spcPct val="80000"/>
              </a:lnSpc>
              <a:spcBef>
                <a:spcPct val="50000"/>
              </a:spcBef>
            </a:pPr>
            <a:r>
              <a:rPr kumimoji="1" lang="zh-CN" altLang="en-US" sz="2800" b="1">
                <a:solidFill>
                  <a:srgbClr val="FFFF00"/>
                </a:solidFill>
                <a:latin typeface="黑体" pitchFamily="49" charset="-122"/>
                <a:ea typeface="黑体" pitchFamily="49" charset="-122"/>
              </a:rPr>
              <a:t>材料二：1919年，俄国一普特粮食的价格为</a:t>
            </a:r>
          </a:p>
          <a:p>
            <a:pPr>
              <a:lnSpc>
                <a:spcPct val="80000"/>
              </a:lnSpc>
              <a:spcBef>
                <a:spcPct val="50000"/>
              </a:spcBef>
            </a:pPr>
            <a:r>
              <a:rPr kumimoji="1" lang="zh-CN" altLang="en-US" sz="2800" b="1">
                <a:solidFill>
                  <a:srgbClr val="FFFF00"/>
                </a:solidFill>
                <a:latin typeface="黑体" pitchFamily="49" charset="-122"/>
                <a:ea typeface="黑体" pitchFamily="49" charset="-122"/>
              </a:rPr>
              <a:t>国家征购价：6卢布</a:t>
            </a:r>
          </a:p>
          <a:p>
            <a:pPr>
              <a:lnSpc>
                <a:spcPct val="80000"/>
              </a:lnSpc>
              <a:spcBef>
                <a:spcPct val="50000"/>
              </a:spcBef>
            </a:pPr>
            <a:r>
              <a:rPr kumimoji="1" lang="zh-CN" altLang="en-US" sz="2800" b="1">
                <a:solidFill>
                  <a:srgbClr val="FFFF00"/>
                </a:solidFill>
                <a:latin typeface="黑体" pitchFamily="49" charset="-122"/>
                <a:ea typeface="黑体" pitchFamily="49" charset="-122"/>
              </a:rPr>
              <a:t>国家零售价：30卢布</a:t>
            </a:r>
          </a:p>
          <a:p>
            <a:pPr>
              <a:lnSpc>
                <a:spcPct val="80000"/>
              </a:lnSpc>
              <a:spcBef>
                <a:spcPct val="50000"/>
              </a:spcBef>
            </a:pPr>
            <a:r>
              <a:rPr kumimoji="1" lang="zh-CN" altLang="en-US" sz="2800" b="1">
                <a:solidFill>
                  <a:srgbClr val="FFFF00"/>
                </a:solidFill>
                <a:latin typeface="黑体" pitchFamily="49" charset="-122"/>
                <a:ea typeface="黑体" pitchFamily="49" charset="-122"/>
              </a:rPr>
              <a:t>黑市价格：200卢布</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2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Text Box 3"/>
          <p:cNvSpPr txBox="1">
            <a:spLocks noChangeArrowheads="1"/>
          </p:cNvSpPr>
          <p:nvPr/>
        </p:nvSpPr>
        <p:spPr bwMode="auto">
          <a:xfrm>
            <a:off x="2895600" y="304800"/>
            <a:ext cx="5715000" cy="519113"/>
          </a:xfrm>
          <a:prstGeom prst="rect">
            <a:avLst/>
          </a:prstGeom>
          <a:noFill/>
          <a:ln w="9525">
            <a:noFill/>
            <a:miter lim="800000"/>
          </a:ln>
        </p:spPr>
        <p:txBody>
          <a:bodyPr>
            <a:spAutoFit/>
          </a:bodyPr>
          <a:lstStyle/>
          <a:p>
            <a:pPr>
              <a:spcBef>
                <a:spcPct val="50000"/>
              </a:spcBef>
            </a:pPr>
            <a:r>
              <a:rPr lang="en-US" altLang="zh-CN" sz="2800" b="1">
                <a:solidFill>
                  <a:srgbClr val="FFFF00"/>
                </a:solidFill>
              </a:rPr>
              <a:t>1921</a:t>
            </a:r>
            <a:r>
              <a:rPr lang="zh-CN" altLang="en-US" sz="2800" b="1">
                <a:solidFill>
                  <a:srgbClr val="FFFF00"/>
                </a:solidFill>
              </a:rPr>
              <a:t>年春苏俄大饥荒</a:t>
            </a:r>
            <a:endParaRPr lang="zh-CN" altLang="en-US" b="1">
              <a:solidFill>
                <a:srgbClr val="FFFF00"/>
              </a:solidFill>
            </a:endParaRPr>
          </a:p>
        </p:txBody>
      </p:sp>
      <p:grpSp>
        <p:nvGrpSpPr>
          <p:cNvPr id="2" name="Group 4"/>
          <p:cNvGrpSpPr/>
          <p:nvPr/>
        </p:nvGrpSpPr>
        <p:grpSpPr>
          <a:xfrm>
            <a:off x="971550" y="1052513"/>
            <a:ext cx="7696200" cy="5137150"/>
            <a:chOff x="624" y="672"/>
            <a:chExt cx="4848" cy="3236"/>
          </a:xfrm>
        </p:grpSpPr>
        <p:sp>
          <p:nvSpPr>
            <p:cNvPr id="21508" name="Text Box 5"/>
            <p:cNvSpPr txBox="1">
              <a:spLocks noChangeArrowheads="1"/>
            </p:cNvSpPr>
            <p:nvPr/>
          </p:nvSpPr>
          <p:spPr bwMode="auto">
            <a:xfrm>
              <a:off x="672" y="3504"/>
              <a:ext cx="4800" cy="404"/>
            </a:xfrm>
            <a:prstGeom prst="rect">
              <a:avLst/>
            </a:prstGeom>
            <a:noFill/>
            <a:ln w="9525">
              <a:noFill/>
              <a:miter lim="800000"/>
            </a:ln>
          </p:spPr>
          <p:txBody>
            <a:bodyPr>
              <a:spAutoFit/>
            </a:bodyPr>
            <a:lstStyle/>
            <a:p>
              <a:pPr>
                <a:spcBef>
                  <a:spcPct val="50000"/>
                </a:spcBef>
              </a:pPr>
              <a:r>
                <a:rPr lang="zh-CN" altLang="en-US" sz="3600" b="1">
                  <a:solidFill>
                    <a:srgbClr val="FFFF00"/>
                  </a:solidFill>
                </a:rPr>
                <a:t>由于饥饿濒临死亡边缘的苏俄儿童 </a:t>
              </a:r>
            </a:p>
          </p:txBody>
        </p:sp>
        <p:pic>
          <p:nvPicPr>
            <p:cNvPr id="21509" name="Picture 6" descr="17717222"/>
            <p:cNvPicPr>
              <a:picLocks noChangeAspect="1" noChangeArrowheads="1"/>
            </p:cNvPicPr>
            <p:nvPr/>
          </p:nvPicPr>
          <p:blipFill>
            <a:blip r:embed="rId2"/>
            <a:stretch>
              <a:fillRect/>
            </a:stretch>
          </p:blipFill>
          <p:spPr bwMode="auto">
            <a:xfrm>
              <a:off x="3264" y="672"/>
              <a:ext cx="2016" cy="2784"/>
            </a:xfrm>
            <a:prstGeom prst="rect">
              <a:avLst/>
            </a:prstGeom>
            <a:noFill/>
            <a:ln w="9525">
              <a:noFill/>
              <a:miter lim="800000"/>
            </a:ln>
          </p:spPr>
        </p:pic>
        <p:pic>
          <p:nvPicPr>
            <p:cNvPr id="21510" name="Picture 7" descr="091312I48-6"/>
            <p:cNvPicPr>
              <a:picLocks noChangeAspect="1" noChangeArrowheads="1"/>
            </p:cNvPicPr>
            <p:nvPr/>
          </p:nvPicPr>
          <p:blipFill>
            <a:blip r:embed="rId3"/>
            <a:stretch>
              <a:fillRect/>
            </a:stretch>
          </p:blipFill>
          <p:spPr bwMode="auto">
            <a:xfrm>
              <a:off x="624" y="672"/>
              <a:ext cx="1872" cy="2784"/>
            </a:xfrm>
            <a:prstGeom prst="rect">
              <a:avLst/>
            </a:prstGeom>
            <a:noFill/>
            <a:ln w="9525">
              <a:noFill/>
              <a:miter lim="800000"/>
            </a:ln>
          </p:spPr>
        </p:pic>
      </p:gr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468313" y="333375"/>
            <a:ext cx="8153400" cy="6310313"/>
            <a:chOff x="288" y="192"/>
            <a:chExt cx="5136" cy="3975"/>
          </a:xfrm>
        </p:grpSpPr>
        <p:pic>
          <p:nvPicPr>
            <p:cNvPr id="22531" name="Picture 3" descr="0913122210-11"/>
            <p:cNvPicPr>
              <a:picLocks noChangeAspect="1" noChangeArrowheads="1"/>
            </p:cNvPicPr>
            <p:nvPr/>
          </p:nvPicPr>
          <p:blipFill>
            <a:blip r:embed="rId2"/>
            <a:stretch>
              <a:fillRect/>
            </a:stretch>
          </p:blipFill>
          <p:spPr bwMode="auto">
            <a:xfrm>
              <a:off x="288" y="192"/>
              <a:ext cx="5136" cy="3514"/>
            </a:xfrm>
            <a:prstGeom prst="rect">
              <a:avLst/>
            </a:prstGeom>
            <a:noFill/>
            <a:ln w="9525">
              <a:noFill/>
              <a:miter lim="800000"/>
            </a:ln>
          </p:spPr>
        </p:pic>
        <p:sp>
          <p:nvSpPr>
            <p:cNvPr id="22532" name="Text Box 4"/>
            <p:cNvSpPr txBox="1">
              <a:spLocks noChangeArrowheads="1"/>
            </p:cNvSpPr>
            <p:nvPr/>
          </p:nvSpPr>
          <p:spPr bwMode="auto">
            <a:xfrm>
              <a:off x="1200" y="3840"/>
              <a:ext cx="3600" cy="327"/>
            </a:xfrm>
            <a:prstGeom prst="rect">
              <a:avLst/>
            </a:prstGeom>
            <a:noFill/>
            <a:ln w="9525">
              <a:noFill/>
              <a:miter lim="800000"/>
            </a:ln>
          </p:spPr>
          <p:txBody>
            <a:bodyPr>
              <a:spAutoFit/>
            </a:bodyPr>
            <a:lstStyle/>
            <a:p>
              <a:pPr>
                <a:spcBef>
                  <a:spcPct val="50000"/>
                </a:spcBef>
              </a:pPr>
              <a:r>
                <a:rPr lang="en-US" altLang="zh-CN" sz="2800" b="1">
                  <a:solidFill>
                    <a:srgbClr val="070212"/>
                  </a:solidFill>
                </a:rPr>
                <a:t>1921</a:t>
              </a:r>
              <a:r>
                <a:rPr lang="zh-CN" altLang="en-US" sz="2800" b="1">
                  <a:solidFill>
                    <a:srgbClr val="070212"/>
                  </a:solidFill>
                </a:rPr>
                <a:t>年苏俄大饥荒的震撼图片</a:t>
              </a:r>
              <a:r>
                <a:rPr lang="zh-CN" altLang="en-US" b="1">
                  <a:solidFill>
                    <a:srgbClr val="070212"/>
                  </a:solidFill>
                </a:rPr>
                <a:t> </a:t>
              </a:r>
            </a:p>
          </p:txBody>
        </p:sp>
      </p:gr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0" y="0"/>
            <a:ext cx="9144000" cy="4329113"/>
            <a:chExt cx="5760" cy="2727"/>
          </a:xfrm>
        </p:grpSpPr>
        <p:pic>
          <p:nvPicPr>
            <p:cNvPr id="23556" name="Picture 3" descr="300000868465128429765943608_950"/>
            <p:cNvPicPr>
              <a:picLocks noChangeAspect="1" noChangeArrowheads="1"/>
            </p:cNvPicPr>
            <p:nvPr/>
          </p:nvPicPr>
          <p:blipFill>
            <a:blip r:embed="rId2"/>
            <a:stretch>
              <a:fillRect/>
            </a:stretch>
          </p:blipFill>
          <p:spPr bwMode="auto">
            <a:xfrm>
              <a:off x="0" y="0"/>
              <a:ext cx="2928" cy="2352"/>
            </a:xfrm>
            <a:prstGeom prst="rect">
              <a:avLst/>
            </a:prstGeom>
            <a:noFill/>
            <a:ln w="9525">
              <a:noFill/>
              <a:miter lim="800000"/>
            </a:ln>
          </p:spPr>
        </p:pic>
        <p:pic>
          <p:nvPicPr>
            <p:cNvPr id="23557" name="Picture 4" descr="20090521151252953"/>
            <p:cNvPicPr>
              <a:picLocks noChangeAspect="1" noChangeArrowheads="1"/>
            </p:cNvPicPr>
            <p:nvPr/>
          </p:nvPicPr>
          <p:blipFill>
            <a:blip r:embed="rId3"/>
            <a:stretch>
              <a:fillRect/>
            </a:stretch>
          </p:blipFill>
          <p:spPr bwMode="auto">
            <a:xfrm>
              <a:off x="2928" y="0"/>
              <a:ext cx="2832" cy="2352"/>
            </a:xfrm>
            <a:prstGeom prst="rect">
              <a:avLst/>
            </a:prstGeom>
            <a:noFill/>
            <a:ln w="9525">
              <a:noFill/>
              <a:miter lim="800000"/>
            </a:ln>
          </p:spPr>
        </p:pic>
        <p:sp>
          <p:nvSpPr>
            <p:cNvPr id="23558" name="Text Box 5"/>
            <p:cNvSpPr txBox="1">
              <a:spLocks noChangeArrowheads="1"/>
            </p:cNvSpPr>
            <p:nvPr/>
          </p:nvSpPr>
          <p:spPr bwMode="auto">
            <a:xfrm>
              <a:off x="1776" y="2400"/>
              <a:ext cx="2112" cy="327"/>
            </a:xfrm>
            <a:prstGeom prst="rect">
              <a:avLst/>
            </a:prstGeom>
            <a:noFill/>
            <a:ln w="9525">
              <a:noFill/>
              <a:miter lim="800000"/>
            </a:ln>
          </p:spPr>
          <p:txBody>
            <a:bodyPr>
              <a:spAutoFit/>
            </a:bodyPr>
            <a:lstStyle/>
            <a:p>
              <a:pPr>
                <a:spcBef>
                  <a:spcPct val="50000"/>
                </a:spcBef>
              </a:pPr>
              <a:r>
                <a:rPr lang="zh-CN" altLang="en-US" sz="2800" b="1">
                  <a:solidFill>
                    <a:srgbClr val="070212"/>
                  </a:solidFill>
                  <a:ea typeface="黑体" pitchFamily="49" charset="-122"/>
                </a:rPr>
                <a:t>饿死的人堆积如山</a:t>
              </a:r>
            </a:p>
          </p:txBody>
        </p:sp>
      </p:grpSp>
      <p:sp>
        <p:nvSpPr>
          <p:cNvPr id="23555" name="Rectangle 6"/>
          <p:cNvSpPr>
            <a:spLocks noChangeArrowheads="1"/>
          </p:cNvSpPr>
          <p:nvPr/>
        </p:nvSpPr>
        <p:spPr bwMode="auto">
          <a:xfrm>
            <a:off x="0" y="3731846"/>
            <a:ext cx="9144000" cy="3293209"/>
          </a:xfrm>
          <a:prstGeom prst="rect">
            <a:avLst/>
          </a:prstGeom>
          <a:solidFill>
            <a:srgbClr val="070212"/>
          </a:solidFill>
          <a:ln w="9525">
            <a:noFill/>
            <a:miter lim="800000"/>
          </a:ln>
        </p:spPr>
        <p:txBody>
          <a:bodyPr anchor="ctr">
            <a:spAutoFit/>
          </a:bodyPr>
          <a:lstStyle/>
          <a:p>
            <a:r>
              <a:rPr lang="en-US" altLang="zh-CN" sz="2600" b="1">
                <a:solidFill>
                  <a:srgbClr val="FFFF00"/>
                </a:solidFill>
                <a:latin typeface="黑体" pitchFamily="49" charset="-122"/>
                <a:ea typeface="黑体" pitchFamily="49" charset="-122"/>
              </a:rPr>
              <a:t>...</a:t>
            </a:r>
            <a:r>
              <a:rPr lang="zh-CN" altLang="en-US" sz="2600" b="1">
                <a:solidFill>
                  <a:srgbClr val="FFFF00"/>
                </a:solidFill>
                <a:latin typeface="黑体" pitchFamily="49" charset="-122"/>
                <a:ea typeface="黑体" pitchFamily="49" charset="-122"/>
              </a:rPr>
              <a:t>劳动人民忍受着饥饿的折磨，莫斯科和彼得格勒的工人每天只能领到</a:t>
            </a:r>
            <a:r>
              <a:rPr lang="en-US" altLang="zh-CN" sz="2600" b="1">
                <a:solidFill>
                  <a:srgbClr val="FFFF00"/>
                </a:solidFill>
                <a:latin typeface="黑体" pitchFamily="49" charset="-122"/>
                <a:ea typeface="黑体" pitchFamily="49" charset="-122"/>
              </a:rPr>
              <a:t>50</a:t>
            </a:r>
            <a:r>
              <a:rPr lang="zh-CN" altLang="en-US" sz="2600" b="1">
                <a:solidFill>
                  <a:srgbClr val="FFFF00"/>
                </a:solidFill>
                <a:latin typeface="黑体" pitchFamily="49" charset="-122"/>
                <a:ea typeface="黑体" pitchFamily="49" charset="-122"/>
              </a:rPr>
              <a:t>克面包，有时连这一点食物也得不到。</a:t>
            </a:r>
            <a:r>
              <a:rPr lang="en-US" altLang="zh-CN" sz="2600" b="1">
                <a:solidFill>
                  <a:srgbClr val="FFFF00"/>
                </a:solidFill>
                <a:latin typeface="黑体" pitchFamily="49" charset="-122"/>
                <a:ea typeface="黑体" pitchFamily="49" charset="-122"/>
              </a:rPr>
              <a:t>...</a:t>
            </a:r>
            <a:r>
              <a:rPr lang="zh-CN" altLang="en-US" sz="2600" b="1">
                <a:solidFill>
                  <a:srgbClr val="FFFF00"/>
                </a:solidFill>
                <a:latin typeface="黑体" pitchFamily="49" charset="-122"/>
                <a:ea typeface="黑体" pitchFamily="49" charset="-122"/>
              </a:rPr>
              <a:t>战时共产主义政策实际上从农民手里拿走了全部余粮，甚至有时不仅是余粮，还包括农民的一部分必需的口粮。付给农民的都是纸币，但由于当时纸币大幅度贬值，不过是些</a:t>
            </a:r>
            <a:r>
              <a:rPr lang="zh-CN" altLang="en-US" sz="2600" b="1">
                <a:solidFill>
                  <a:srgbClr val="FFFF00"/>
                </a:solidFill>
                <a:latin typeface="Arial" pitchFamily="34" charset="0"/>
                <a:ea typeface="黑体" pitchFamily="49" charset="-122"/>
              </a:rPr>
              <a:t>“</a:t>
            </a:r>
            <a:r>
              <a:rPr lang="zh-CN" altLang="en-US" sz="2600" b="1">
                <a:solidFill>
                  <a:srgbClr val="FFFF00"/>
                </a:solidFill>
                <a:latin typeface="黑体" pitchFamily="49" charset="-122"/>
                <a:ea typeface="黑体" pitchFamily="49" charset="-122"/>
              </a:rPr>
              <a:t>彩色纸片</a:t>
            </a:r>
            <a:r>
              <a:rPr lang="zh-CN" altLang="en-US" sz="2600" b="1">
                <a:solidFill>
                  <a:srgbClr val="FFFF00"/>
                </a:solidFill>
                <a:latin typeface="Arial" pitchFamily="34" charset="0"/>
                <a:ea typeface="黑体" pitchFamily="49" charset="-122"/>
              </a:rPr>
              <a:t>”</a:t>
            </a:r>
            <a:r>
              <a:rPr lang="zh-CN" altLang="en-US" sz="2600" b="1">
                <a:solidFill>
                  <a:srgbClr val="FFFF00"/>
                </a:solidFill>
                <a:latin typeface="黑体" pitchFamily="49" charset="-122"/>
                <a:ea typeface="黑体" pitchFamily="49" charset="-122"/>
              </a:rPr>
              <a:t>。</a:t>
            </a:r>
            <a:r>
              <a:rPr lang="en-US" altLang="zh-CN" sz="2600" b="1">
                <a:solidFill>
                  <a:srgbClr val="FFFF00"/>
                </a:solidFill>
                <a:latin typeface="黑体" pitchFamily="49" charset="-122"/>
                <a:ea typeface="黑体" pitchFamily="49" charset="-122"/>
              </a:rPr>
              <a:t>...</a:t>
            </a:r>
            <a:r>
              <a:rPr lang="zh-CN" altLang="en-US" sz="2600" b="1">
                <a:solidFill>
                  <a:srgbClr val="FFFF00"/>
                </a:solidFill>
                <a:latin typeface="黑体" pitchFamily="49" charset="-122"/>
                <a:ea typeface="黑体" pitchFamily="49" charset="-122"/>
              </a:rPr>
              <a:t>农民认为：</a:t>
            </a:r>
            <a:r>
              <a:rPr lang="zh-CN" altLang="en-US" sz="2600" b="1">
                <a:solidFill>
                  <a:srgbClr val="FFFF00"/>
                </a:solidFill>
                <a:latin typeface="Arial" pitchFamily="34" charset="0"/>
                <a:ea typeface="黑体" pitchFamily="49" charset="-122"/>
              </a:rPr>
              <a:t>“</a:t>
            </a:r>
            <a:r>
              <a:rPr lang="zh-CN" altLang="en-US" sz="2600" b="1">
                <a:solidFill>
                  <a:srgbClr val="FFFF00"/>
                </a:solidFill>
                <a:latin typeface="黑体" pitchFamily="49" charset="-122"/>
                <a:ea typeface="黑体" pitchFamily="49" charset="-122"/>
              </a:rPr>
              <a:t>土地属于我们，但面包却属于你们；森林属于我们，木材却属于你们；水属于我们，鱼却属于你们。</a:t>
            </a:r>
            <a:r>
              <a:rPr lang="zh-CN" altLang="en-US" sz="2600" b="1">
                <a:solidFill>
                  <a:srgbClr val="FFFF00"/>
                </a:solidFill>
                <a:latin typeface="Arial" pitchFamily="34" charset="0"/>
                <a:ea typeface="黑体" pitchFamily="49" charset="-122"/>
              </a:rPr>
              <a:t>”</a:t>
            </a:r>
            <a:endParaRPr lang="zh-CN" altLang="en-US" sz="2600" b="1">
              <a:solidFill>
                <a:srgbClr val="FFFF00"/>
              </a:solidFill>
              <a:ea typeface="黑体" pitchFamily="49" charset="-122"/>
            </a:endParaRPr>
          </a:p>
        </p:txBody>
      </p:sp>
      <p:sp>
        <p:nvSpPr>
          <p:cNvPr id="23560" name="Rectangle 8"/>
          <p:cNvSpPr>
            <a:spLocks noChangeArrowheads="1"/>
          </p:cNvSpPr>
          <p:nvPr/>
        </p:nvSpPr>
        <p:spPr bwMode="auto">
          <a:xfrm>
            <a:off x="179388" y="3370263"/>
            <a:ext cx="8496300" cy="1066800"/>
          </a:xfrm>
          <a:prstGeom prst="rect">
            <a:avLst/>
          </a:prstGeom>
          <a:solidFill>
            <a:srgbClr val="000080"/>
          </a:solidFill>
          <a:ln w="9525">
            <a:noFill/>
            <a:miter lim="800000"/>
          </a:ln>
          <a:effectLst>
            <a:prstShdw prst="shdw17" dist="17961" dir="2700000">
              <a:srgbClr val="000080">
                <a:gamma/>
                <a:shade val="60000"/>
                <a:invGamma/>
              </a:srgbClr>
            </a:prstShdw>
          </a:effectLst>
        </p:spPr>
        <p:txBody>
          <a:bodyPr>
            <a:spAutoFit/>
          </a:bodyPr>
          <a:lstStyle/>
          <a:p>
            <a:pPr algn="ctr"/>
            <a:r>
              <a:rPr lang="zh-CN" altLang="en-US" sz="3200" b="1">
                <a:solidFill>
                  <a:srgbClr val="FFFF00"/>
                </a:solidFill>
                <a:ea typeface="黑体" pitchFamily="49" charset="-122"/>
              </a:rPr>
              <a:t> 那么到底是什么原因造成了大饥荒？后来又是如何解决的呢？</a:t>
            </a:r>
          </a:p>
        </p:txBody>
      </p:sp>
      <p:sp>
        <p:nvSpPr>
          <p:cNvPr id="23562" name="Rectangle 10"/>
          <p:cNvSpPr>
            <a:spLocks noChangeArrowheads="1"/>
          </p:cNvSpPr>
          <p:nvPr/>
        </p:nvSpPr>
        <p:spPr bwMode="auto">
          <a:xfrm>
            <a:off x="-50800" y="1773238"/>
            <a:ext cx="9159875" cy="579437"/>
          </a:xfrm>
          <a:prstGeom prst="rect">
            <a:avLst/>
          </a:prstGeom>
          <a:solidFill>
            <a:schemeClr val="bg2"/>
          </a:solidFill>
          <a:ln w="9525">
            <a:noFill/>
            <a:miter lim="800000"/>
          </a:ln>
          <a:effectLst>
            <a:prstShdw prst="shdw17" dist="17961" dir="2700000">
              <a:srgbClr val="1F7A7A"/>
            </a:prstShdw>
          </a:effectLst>
        </p:spPr>
        <p:txBody>
          <a:bodyPr wrap="none">
            <a:spAutoFit/>
          </a:bodyPr>
          <a:lstStyle/>
          <a:p>
            <a:pPr>
              <a:spcBef>
                <a:spcPct val="50000"/>
              </a:spcBef>
            </a:pPr>
            <a:r>
              <a:rPr lang="zh-CN" altLang="en-US" sz="3200" b="1">
                <a:solidFill>
                  <a:srgbClr val="002060"/>
                </a:solidFill>
              </a:rPr>
              <a:t>战时共产主义政策不是向社会主义的过渡正确途径</a:t>
            </a:r>
          </a:p>
        </p:txBody>
      </p:sp>
      <p:sp>
        <p:nvSpPr>
          <p:cNvPr id="23563" name="Text Box 13"/>
          <p:cNvSpPr txBox="1">
            <a:spLocks noChangeArrowheads="1"/>
          </p:cNvSpPr>
          <p:nvPr/>
        </p:nvSpPr>
        <p:spPr bwMode="auto">
          <a:xfrm>
            <a:off x="501650" y="333375"/>
            <a:ext cx="8642350" cy="1373188"/>
          </a:xfrm>
          <a:prstGeom prst="rect">
            <a:avLst/>
          </a:prstGeom>
          <a:solidFill>
            <a:srgbClr val="070212"/>
          </a:solidFill>
          <a:ln w="9525">
            <a:noFill/>
            <a:miter lim="800000"/>
          </a:ln>
        </p:spPr>
        <p:txBody>
          <a:bodyPr>
            <a:spAutoFit/>
          </a:bodyPr>
          <a:lstStyle/>
          <a:p>
            <a:pPr>
              <a:spcBef>
                <a:spcPct val="50000"/>
              </a:spcBef>
            </a:pPr>
            <a:r>
              <a:rPr kumimoji="1" lang="zh-CN" altLang="en-US" sz="2800" b="1">
                <a:solidFill>
                  <a:srgbClr val="FFFF00"/>
                </a:solidFill>
                <a:latin typeface="Times New Roman" pitchFamily="18" charset="0"/>
                <a:ea typeface="黑体" pitchFamily="49" charset="-122"/>
              </a:rPr>
              <a:t>用无产阶级国家直接下命令的办法在一个小农国家里按共产主义原则来调整国家的产品生产和分配的做法脱离了实际，</a:t>
            </a:r>
            <a:r>
              <a:rPr kumimoji="1" lang="zh-CN" altLang="en-US" sz="2800" b="1">
                <a:solidFill>
                  <a:srgbClr val="FFFF00"/>
                </a:solidFill>
                <a:latin typeface="黑体" pitchFamily="49" charset="-122"/>
                <a:ea typeface="黑体" pitchFamily="49" charset="-122"/>
              </a:rPr>
              <a:t>“</a:t>
            </a:r>
            <a:r>
              <a:rPr kumimoji="1" lang="zh-CN" altLang="en-US" sz="2800" b="1">
                <a:solidFill>
                  <a:srgbClr val="FFFF00"/>
                </a:solidFill>
                <a:latin typeface="Times New Roman" pitchFamily="18" charset="0"/>
                <a:ea typeface="黑体" pitchFamily="49" charset="-122"/>
              </a:rPr>
              <a:t>现实生活说明我们错了</a:t>
            </a:r>
            <a:r>
              <a:rPr kumimoji="1" lang="zh-CN" altLang="en-US" sz="2800" b="1">
                <a:solidFill>
                  <a:srgbClr val="FFFF00"/>
                </a:solidFill>
                <a:latin typeface="黑体" pitchFamily="49" charset="-122"/>
                <a:ea typeface="黑体" pitchFamily="49" charset="-122"/>
              </a:rPr>
              <a:t>”</a:t>
            </a:r>
            <a:r>
              <a:rPr kumimoji="1" lang="zh-CN" altLang="en-US" sz="2800" b="1">
                <a:solidFill>
                  <a:srgbClr val="FFFF00"/>
                </a:solidFill>
                <a:latin typeface="Times New Roman" pitchFamily="18" charset="0"/>
                <a:ea typeface="黑体" pitchFamily="49" charset="-122"/>
              </a:rPr>
              <a:t>。</a:t>
            </a:r>
            <a:r>
              <a:rPr kumimoji="1" lang="en-US" altLang="zh-CN" sz="2800" b="1">
                <a:solidFill>
                  <a:srgbClr val="FFFF00"/>
                </a:solidFill>
                <a:latin typeface="Times New Roman" pitchFamily="18" charset="0"/>
                <a:ea typeface="黑体" pitchFamily="49" charset="-122"/>
              </a:rPr>
              <a:t>——</a:t>
            </a:r>
            <a:r>
              <a:rPr kumimoji="1" lang="zh-CN" altLang="en-US" sz="2800" b="1">
                <a:solidFill>
                  <a:srgbClr val="FFFF00"/>
                </a:solidFill>
                <a:latin typeface="Times New Roman" pitchFamily="18" charset="0"/>
                <a:ea typeface="黑体" pitchFamily="49" charset="-122"/>
              </a:rPr>
              <a:t>列宁</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additive="base">
                                        <p:cTn id="7" dur="500" fill="hold"/>
                                        <p:tgtEl>
                                          <p:spTgt spid="23555"/>
                                        </p:tgtEl>
                                        <p:attrNameLst>
                                          <p:attrName>ppt_x</p:attrName>
                                        </p:attrNameLst>
                                      </p:cBhvr>
                                      <p:tavLst>
                                        <p:tav tm="0">
                                          <p:val>
                                            <p:strVal val="#ppt_x"/>
                                          </p:val>
                                        </p:tav>
                                        <p:tav tm="100000">
                                          <p:val>
                                            <p:strVal val="#ppt_x"/>
                                          </p:val>
                                        </p:tav>
                                      </p:tavLst>
                                    </p:anim>
                                    <p:anim calcmode="lin" valueType="num">
                                      <p:cBhvr additive="base">
                                        <p:cTn id="8" dur="500" fill="hold"/>
                                        <p:tgtEl>
                                          <p:spTgt spid="2355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3563"/>
                                        </p:tgtEl>
                                        <p:attrNameLst>
                                          <p:attrName>style.visibility</p:attrName>
                                        </p:attrNameLst>
                                      </p:cBhvr>
                                      <p:to>
                                        <p:strVal val="visible"/>
                                      </p:to>
                                    </p:set>
                                    <p:animEffect transition="in" filter="fade">
                                      <p:cBhvr>
                                        <p:cTn id="13" dur="3000"/>
                                        <p:tgtEl>
                                          <p:spTgt spid="2356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5" presetClass="entr" presetSubtype="0" fill="hold" grpId="0" nodeType="clickEffect">
                                  <p:stCondLst>
                                    <p:cond delay="0"/>
                                  </p:stCondLst>
                                  <p:childTnLst>
                                    <p:set>
                                      <p:cBhvr>
                                        <p:cTn id="17" dur="1" fill="hold">
                                          <p:stCondLst>
                                            <p:cond delay="0"/>
                                          </p:stCondLst>
                                        </p:cTn>
                                        <p:tgtEl>
                                          <p:spTgt spid="23562"/>
                                        </p:tgtEl>
                                        <p:attrNameLst>
                                          <p:attrName>style.visibility</p:attrName>
                                        </p:attrNameLst>
                                      </p:cBhvr>
                                      <p:to>
                                        <p:strVal val="visible"/>
                                      </p:to>
                                    </p:set>
                                    <p:anim calcmode="lin" valueType="num">
                                      <p:cBhvr>
                                        <p:cTn id="18" dur="1000" fill="hold"/>
                                        <p:tgtEl>
                                          <p:spTgt spid="23562"/>
                                        </p:tgtEl>
                                        <p:attrNameLst>
                                          <p:attrName>ppt_w</p:attrName>
                                        </p:attrNameLst>
                                      </p:cBhvr>
                                      <p:tavLst>
                                        <p:tav tm="0">
                                          <p:val>
                                            <p:fltVal val="0"/>
                                          </p:val>
                                        </p:tav>
                                        <p:tav tm="100000">
                                          <p:val>
                                            <p:strVal val="#ppt_w"/>
                                          </p:val>
                                        </p:tav>
                                      </p:tavLst>
                                    </p:anim>
                                    <p:anim calcmode="lin" valueType="num">
                                      <p:cBhvr>
                                        <p:cTn id="19" dur="1000" fill="hold"/>
                                        <p:tgtEl>
                                          <p:spTgt spid="23562"/>
                                        </p:tgtEl>
                                        <p:attrNameLst>
                                          <p:attrName>ppt_h</p:attrName>
                                        </p:attrNameLst>
                                      </p:cBhvr>
                                      <p:tavLst>
                                        <p:tav tm="0">
                                          <p:val>
                                            <p:fltVal val="0"/>
                                          </p:val>
                                        </p:tav>
                                        <p:tav tm="100000">
                                          <p:val>
                                            <p:strVal val="#ppt_h"/>
                                          </p:val>
                                        </p:tav>
                                      </p:tavLst>
                                    </p:anim>
                                    <p:anim calcmode="lin" valueType="num">
                                      <p:cBhvr>
                                        <p:cTn id="20" dur="1000" fill="hold"/>
                                        <p:tgtEl>
                                          <p:spTgt spid="23562"/>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235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3560"/>
                                        </p:tgtEl>
                                        <p:attrNameLst>
                                          <p:attrName>style.visibility</p:attrName>
                                        </p:attrNameLst>
                                      </p:cBhvr>
                                      <p:to>
                                        <p:strVal val="visible"/>
                                      </p:to>
                                    </p:set>
                                    <p:animEffect transition="in" filter="fade">
                                      <p:cBhvr>
                                        <p:cTn id="26" dur="10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60" grpId="0"/>
      <p:bldP spid="23562" grpId="0"/>
      <p:bldP spid="23563"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602"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en-US" altLang="zh-CN" sz="3200" b="1" smtClean="0">
                <a:solidFill>
                  <a:srgbClr val="070212"/>
                </a:solidFill>
                <a:latin typeface="黑体" pitchFamily="49" charset="-122"/>
                <a:ea typeface="黑体" pitchFamily="49" charset="-122"/>
              </a:rPr>
              <a:t>(</a:t>
            </a:r>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74758" name="Rectangle 6"/>
          <p:cNvSpPr>
            <a:spLocks noChangeArrowheads="1"/>
          </p:cNvSpPr>
          <p:nvPr/>
        </p:nvSpPr>
        <p:spPr bwMode="auto">
          <a:xfrm>
            <a:off x="684213" y="4437063"/>
            <a:ext cx="7704137" cy="2062162"/>
          </a:xfrm>
          <a:prstGeom prst="rect">
            <a:avLst/>
          </a:prstGeom>
          <a:solidFill>
            <a:srgbClr val="070212"/>
          </a:solidFill>
          <a:ln w="9525">
            <a:noFill/>
            <a:miter lim="800000"/>
          </a:ln>
        </p:spPr>
        <p:txBody>
          <a:bodyPr>
            <a:spAutoFit/>
          </a:bodyPr>
          <a:lstStyle/>
          <a:p>
            <a:r>
              <a:rPr lang="zh-CN" altLang="en-US" sz="3200" b="1">
                <a:solidFill>
                  <a:srgbClr val="FFFF00"/>
                </a:solidFill>
                <a:latin typeface="黑体" pitchFamily="49" charset="-122"/>
                <a:ea typeface="黑体" pitchFamily="49" charset="-122"/>
              </a:rPr>
              <a:t>在俄国小农占了人口的绝大多数，我们必须迁就农民，必然以粮食税代替余粮收集制，这样农民才会得到励。         </a:t>
            </a:r>
            <a:endParaRPr lang="en-US" altLang="zh-CN" sz="3200" b="1">
              <a:solidFill>
                <a:srgbClr val="FFFF00"/>
              </a:solidFill>
              <a:latin typeface="黑体" pitchFamily="49" charset="-122"/>
              <a:ea typeface="黑体" pitchFamily="49" charset="-122"/>
            </a:endParaRPr>
          </a:p>
          <a:p>
            <a:pPr algn="r"/>
            <a:r>
              <a:rPr lang="zh-CN" altLang="en-US" sz="3200" b="1">
                <a:solidFill>
                  <a:srgbClr val="FFFF00"/>
                </a:solidFill>
                <a:latin typeface="黑体" pitchFamily="49" charset="-122"/>
                <a:ea typeface="黑体" pitchFamily="49" charset="-122"/>
              </a:rPr>
              <a:t> </a:t>
            </a:r>
            <a:r>
              <a:rPr lang="en-US" altLang="zh-CN" sz="3200" b="1">
                <a:solidFill>
                  <a:srgbClr val="FFFF00"/>
                </a:solidFill>
                <a:latin typeface="黑体" pitchFamily="49" charset="-122"/>
                <a:ea typeface="黑体" pitchFamily="49" charset="-122"/>
              </a:rPr>
              <a:t>——</a:t>
            </a:r>
            <a:r>
              <a:rPr lang="zh-CN" altLang="en-US" sz="3200" b="1">
                <a:solidFill>
                  <a:srgbClr val="FFFF00"/>
                </a:solidFill>
                <a:latin typeface="黑体" pitchFamily="49" charset="-122"/>
                <a:ea typeface="黑体" pitchFamily="49" charset="-122"/>
              </a:rPr>
              <a:t>列宁</a:t>
            </a:r>
          </a:p>
        </p:txBody>
      </p:sp>
      <p:sp>
        <p:nvSpPr>
          <p:cNvPr id="25604" name="Text Box 5"/>
          <p:cNvSpPr txBox="1">
            <a:spLocks noChangeArrowheads="1"/>
          </p:cNvSpPr>
          <p:nvPr/>
        </p:nvSpPr>
        <p:spPr bwMode="auto">
          <a:xfrm>
            <a:off x="-36512"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r>
              <a:rPr lang="zh-CN" altLang="en-US" b="1">
                <a:solidFill>
                  <a:srgbClr val="070212"/>
                </a:solidFill>
                <a:latin typeface="黑体" pitchFamily="49" charset="-122"/>
                <a:ea typeface="黑体" pitchFamily="49" charset="-122"/>
              </a:rPr>
              <a:t>（</a:t>
            </a:r>
            <a:r>
              <a:rPr lang="en-US" altLang="zh-CN" b="1">
                <a:solidFill>
                  <a:srgbClr val="070212"/>
                </a:solidFill>
              </a:rPr>
              <a:t>1921——1927</a:t>
            </a:r>
            <a:r>
              <a:rPr lang="zh-CN" altLang="en-US" b="1">
                <a:solidFill>
                  <a:srgbClr val="070212"/>
                </a:solidFill>
              </a:rPr>
              <a:t>）</a:t>
            </a:r>
            <a:endParaRPr lang="zh-CN" altLang="en-US">
              <a:solidFill>
                <a:srgbClr val="070212"/>
              </a:solidFill>
            </a:endParaRPr>
          </a:p>
        </p:txBody>
      </p:sp>
      <p:sp>
        <p:nvSpPr>
          <p:cNvPr id="25605" name="Text Box 5"/>
          <p:cNvSpPr txBox="1">
            <a:spLocks noChangeArrowheads="1"/>
          </p:cNvSpPr>
          <p:nvPr/>
        </p:nvSpPr>
        <p:spPr bwMode="auto">
          <a:xfrm>
            <a:off x="323850" y="1196975"/>
            <a:ext cx="835342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1.</a:t>
            </a:r>
            <a:r>
              <a:rPr lang="zh-CN" altLang="en-US" sz="2800" b="1">
                <a:solidFill>
                  <a:srgbClr val="070212"/>
                </a:solidFill>
                <a:latin typeface="黑体" pitchFamily="49" charset="-122"/>
                <a:ea typeface="黑体" pitchFamily="49" charset="-122"/>
              </a:rPr>
              <a:t>背景</a:t>
            </a:r>
          </a:p>
        </p:txBody>
      </p:sp>
      <p:sp>
        <p:nvSpPr>
          <p:cNvPr id="74761" name="Rectangle 9"/>
          <p:cNvSpPr>
            <a:spLocks noChangeArrowheads="1"/>
          </p:cNvSpPr>
          <p:nvPr/>
        </p:nvSpPr>
        <p:spPr bwMode="auto">
          <a:xfrm>
            <a:off x="323850" y="2406650"/>
            <a:ext cx="1614488" cy="519113"/>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p>
        </p:txBody>
      </p:sp>
      <p:sp>
        <p:nvSpPr>
          <p:cNvPr id="79883" name="Text Box 11"/>
          <p:cNvSpPr txBox="1">
            <a:spLocks noChangeArrowheads="1"/>
          </p:cNvSpPr>
          <p:nvPr/>
        </p:nvSpPr>
        <p:spPr bwMode="auto">
          <a:xfrm>
            <a:off x="107950" y="3116263"/>
            <a:ext cx="6443663" cy="457200"/>
          </a:xfrm>
          <a:prstGeom prst="rect">
            <a:avLst/>
          </a:prstGeom>
          <a:noFill/>
          <a:ln w="9525">
            <a:noFill/>
            <a:miter lim="800000"/>
          </a:ln>
        </p:spPr>
        <p:txBody>
          <a:bodyPr>
            <a:spAutoFit/>
          </a:bodyPr>
          <a:lstStyle/>
          <a:p>
            <a:r>
              <a:rPr lang="zh-CN" altLang="en-US" sz="2400" b="1">
                <a:solidFill>
                  <a:srgbClr val="070212"/>
                </a:solidFill>
                <a:latin typeface="黑体" pitchFamily="49" charset="-122"/>
                <a:ea typeface="黑体" pitchFamily="49" charset="-122"/>
              </a:rPr>
              <a:t>（</a:t>
            </a:r>
            <a:r>
              <a:rPr lang="en-US" altLang="zh-CN" sz="2400" b="1">
                <a:solidFill>
                  <a:srgbClr val="070212"/>
                </a:solidFill>
                <a:latin typeface="黑体" pitchFamily="49" charset="-122"/>
                <a:ea typeface="黑体" pitchFamily="49" charset="-122"/>
              </a:rPr>
              <a:t>1</a:t>
            </a:r>
            <a:r>
              <a:rPr lang="zh-CN" altLang="en-US" sz="2400" b="1">
                <a:solidFill>
                  <a:srgbClr val="070212"/>
                </a:solidFill>
                <a:latin typeface="黑体" pitchFamily="49" charset="-122"/>
                <a:ea typeface="黑体" pitchFamily="49" charset="-122"/>
              </a:rPr>
              <a:t>）农业：</a:t>
            </a:r>
          </a:p>
        </p:txBody>
      </p:sp>
      <p:sp>
        <p:nvSpPr>
          <p:cNvPr id="25610" name="Text Box 5"/>
          <p:cNvSpPr txBox="1">
            <a:spLocks noChangeArrowheads="1"/>
          </p:cNvSpPr>
          <p:nvPr/>
        </p:nvSpPr>
        <p:spPr bwMode="auto">
          <a:xfrm>
            <a:off x="539750" y="1773238"/>
            <a:ext cx="8353425" cy="519112"/>
          </a:xfrm>
          <a:prstGeom prst="rect">
            <a:avLst/>
          </a:prstGeom>
          <a:noFill/>
          <a:ln w="9525">
            <a:noFill/>
            <a:miter lim="800000"/>
          </a:ln>
        </p:spPr>
        <p:txBody>
          <a:bodyPr>
            <a:spAutoFit/>
          </a:bodyPr>
          <a:lstStyle/>
          <a:p>
            <a:r>
              <a:rPr lang="zh-CN" altLang="en-US" sz="2800" b="1">
                <a:solidFill>
                  <a:srgbClr val="070212"/>
                </a:solidFill>
                <a:latin typeface="黑体" pitchFamily="49" charset="-122"/>
                <a:ea typeface="黑体" pitchFamily="49" charset="-122"/>
              </a:rPr>
              <a:t>严重的经济困难、政治危机</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5610"/>
                                        </p:tgtEl>
                                        <p:attrNameLst>
                                          <p:attrName>style.visibility</p:attrName>
                                        </p:attrNameLst>
                                      </p:cBhvr>
                                      <p:to>
                                        <p:strVal val="visible"/>
                                      </p:to>
                                    </p:set>
                                    <p:animEffect transition="in" filter="wipe(down)">
                                      <p:cBhvr>
                                        <p:cTn id="7" dur="500"/>
                                        <p:tgtEl>
                                          <p:spTgt spid="256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4761"/>
                                        </p:tgtEl>
                                        <p:attrNameLst>
                                          <p:attrName>style.visibility</p:attrName>
                                        </p:attrNameLst>
                                      </p:cBhvr>
                                      <p:to>
                                        <p:strVal val="visible"/>
                                      </p:to>
                                    </p:set>
                                    <p:animEffect transition="in" filter="blinds(horizontal)">
                                      <p:cBhvr>
                                        <p:cTn id="12" dur="500"/>
                                        <p:tgtEl>
                                          <p:spTgt spid="7476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4758"/>
                                        </p:tgtEl>
                                        <p:attrNameLst>
                                          <p:attrName>style.visibility</p:attrName>
                                        </p:attrNameLst>
                                      </p:cBhvr>
                                      <p:to>
                                        <p:strVal val="visible"/>
                                      </p:to>
                                    </p:set>
                                    <p:animEffect transition="in" filter="blinds(horizontal)">
                                      <p:cBhvr>
                                        <p:cTn id="17" dur="500"/>
                                        <p:tgtEl>
                                          <p:spTgt spid="7475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79883"/>
                                        </p:tgtEl>
                                        <p:attrNameLst>
                                          <p:attrName>style.visibility</p:attrName>
                                        </p:attrNameLst>
                                      </p:cBhvr>
                                      <p:to>
                                        <p:strVal val="visible"/>
                                      </p:to>
                                    </p:set>
                                    <p:anim calcmode="lin" valueType="num">
                                      <p:cBhvr>
                                        <p:cTn id="22" dur="1000" fill="hold"/>
                                        <p:tgtEl>
                                          <p:spTgt spid="79883"/>
                                        </p:tgtEl>
                                        <p:attrNameLst>
                                          <p:attrName>ppt_w</p:attrName>
                                        </p:attrNameLst>
                                      </p:cBhvr>
                                      <p:tavLst>
                                        <p:tav tm="0">
                                          <p:val>
                                            <p:strVal val="#ppt_w*0.70"/>
                                          </p:val>
                                        </p:tav>
                                        <p:tav tm="100000">
                                          <p:val>
                                            <p:strVal val="#ppt_w"/>
                                          </p:val>
                                        </p:tav>
                                      </p:tavLst>
                                    </p:anim>
                                    <p:anim calcmode="lin" valueType="num">
                                      <p:cBhvr>
                                        <p:cTn id="23" dur="1000" fill="hold"/>
                                        <p:tgtEl>
                                          <p:spTgt spid="79883"/>
                                        </p:tgtEl>
                                        <p:attrNameLst>
                                          <p:attrName>ppt_h</p:attrName>
                                        </p:attrNameLst>
                                      </p:cBhvr>
                                      <p:tavLst>
                                        <p:tav tm="0">
                                          <p:val>
                                            <p:strVal val="#ppt_h"/>
                                          </p:val>
                                        </p:tav>
                                        <p:tav tm="100000">
                                          <p:val>
                                            <p:strVal val="#ppt_h"/>
                                          </p:val>
                                        </p:tav>
                                      </p:tavLst>
                                    </p:anim>
                                    <p:animEffect transition="in" filter="fade">
                                      <p:cBhvr>
                                        <p:cTn id="24" dur="1000"/>
                                        <p:tgtEl>
                                          <p:spTgt spid="79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8" grpId="0"/>
      <p:bldP spid="74761" grpId="0"/>
      <p:bldP spid="79883" grpId="0"/>
      <p:bldP spid="25610"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602"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en-US" altLang="zh-CN" sz="3200" b="1" smtClean="0">
                <a:solidFill>
                  <a:srgbClr val="070212"/>
                </a:solidFill>
                <a:latin typeface="黑体" pitchFamily="49" charset="-122"/>
                <a:ea typeface="黑体" pitchFamily="49" charset="-122"/>
              </a:rPr>
              <a:t>(</a:t>
            </a:r>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25604" name="Text Box 5"/>
          <p:cNvSpPr txBox="1">
            <a:spLocks noChangeArrowheads="1"/>
          </p:cNvSpPr>
          <p:nvPr/>
        </p:nvSpPr>
        <p:spPr bwMode="auto">
          <a:xfrm>
            <a:off x="-36512"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r>
              <a:rPr lang="zh-CN" altLang="en-US" b="1">
                <a:solidFill>
                  <a:srgbClr val="070212"/>
                </a:solidFill>
                <a:latin typeface="黑体" pitchFamily="49" charset="-122"/>
                <a:ea typeface="黑体" pitchFamily="49" charset="-122"/>
              </a:rPr>
              <a:t>（</a:t>
            </a:r>
            <a:r>
              <a:rPr lang="en-US" altLang="zh-CN" b="1">
                <a:solidFill>
                  <a:srgbClr val="070212"/>
                </a:solidFill>
              </a:rPr>
              <a:t>1921——1927</a:t>
            </a:r>
            <a:r>
              <a:rPr lang="zh-CN" altLang="en-US" b="1">
                <a:solidFill>
                  <a:srgbClr val="070212"/>
                </a:solidFill>
              </a:rPr>
              <a:t>）</a:t>
            </a:r>
            <a:endParaRPr lang="zh-CN" altLang="en-US">
              <a:solidFill>
                <a:srgbClr val="070212"/>
              </a:solidFill>
            </a:endParaRPr>
          </a:p>
        </p:txBody>
      </p:sp>
      <p:sp>
        <p:nvSpPr>
          <p:cNvPr id="25605" name="Text Box 5"/>
          <p:cNvSpPr txBox="1">
            <a:spLocks noChangeArrowheads="1"/>
          </p:cNvSpPr>
          <p:nvPr/>
        </p:nvSpPr>
        <p:spPr bwMode="auto">
          <a:xfrm>
            <a:off x="323850" y="1196975"/>
            <a:ext cx="835342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1.</a:t>
            </a:r>
            <a:r>
              <a:rPr lang="zh-CN" altLang="en-US" sz="2800" b="1">
                <a:solidFill>
                  <a:srgbClr val="070212"/>
                </a:solidFill>
                <a:latin typeface="黑体" pitchFamily="49" charset="-122"/>
                <a:ea typeface="黑体" pitchFamily="49" charset="-122"/>
              </a:rPr>
              <a:t>背景</a:t>
            </a:r>
          </a:p>
        </p:txBody>
      </p:sp>
      <p:sp>
        <p:nvSpPr>
          <p:cNvPr id="74761" name="Rectangle 9"/>
          <p:cNvSpPr>
            <a:spLocks noChangeArrowheads="1"/>
          </p:cNvSpPr>
          <p:nvPr/>
        </p:nvSpPr>
        <p:spPr bwMode="auto">
          <a:xfrm>
            <a:off x="323850" y="2406650"/>
            <a:ext cx="1614488" cy="519113"/>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p>
        </p:txBody>
      </p:sp>
      <p:sp>
        <p:nvSpPr>
          <p:cNvPr id="79883" name="Text Box 11"/>
          <p:cNvSpPr txBox="1">
            <a:spLocks noChangeArrowheads="1"/>
          </p:cNvSpPr>
          <p:nvPr/>
        </p:nvSpPr>
        <p:spPr bwMode="auto">
          <a:xfrm>
            <a:off x="107950" y="3116263"/>
            <a:ext cx="6443663" cy="457200"/>
          </a:xfrm>
          <a:prstGeom prst="rect">
            <a:avLst/>
          </a:prstGeom>
          <a:noFill/>
          <a:ln w="9525">
            <a:noFill/>
            <a:miter lim="800000"/>
          </a:ln>
        </p:spPr>
        <p:txBody>
          <a:bodyPr>
            <a:spAutoFit/>
          </a:bodyPr>
          <a:lstStyle/>
          <a:p>
            <a:r>
              <a:rPr lang="zh-CN" altLang="en-US" sz="2400" b="1">
                <a:solidFill>
                  <a:srgbClr val="070212"/>
                </a:solidFill>
                <a:latin typeface="黑体" pitchFamily="49" charset="-122"/>
                <a:ea typeface="黑体" pitchFamily="49" charset="-122"/>
              </a:rPr>
              <a:t>（</a:t>
            </a:r>
            <a:r>
              <a:rPr lang="en-US" altLang="zh-CN" sz="2400" b="1">
                <a:solidFill>
                  <a:srgbClr val="070212"/>
                </a:solidFill>
                <a:latin typeface="黑体" pitchFamily="49" charset="-122"/>
                <a:ea typeface="黑体" pitchFamily="49" charset="-122"/>
              </a:rPr>
              <a:t>1</a:t>
            </a:r>
            <a:r>
              <a:rPr lang="zh-CN" altLang="en-US" sz="2400" b="1">
                <a:solidFill>
                  <a:srgbClr val="070212"/>
                </a:solidFill>
                <a:latin typeface="黑体" pitchFamily="49" charset="-122"/>
                <a:ea typeface="黑体" pitchFamily="49" charset="-122"/>
              </a:rPr>
              <a:t>）农业：</a:t>
            </a:r>
          </a:p>
        </p:txBody>
      </p:sp>
      <p:sp>
        <p:nvSpPr>
          <p:cNvPr id="25610" name="Text Box 5"/>
          <p:cNvSpPr txBox="1">
            <a:spLocks noChangeArrowheads="1"/>
          </p:cNvSpPr>
          <p:nvPr/>
        </p:nvSpPr>
        <p:spPr bwMode="auto">
          <a:xfrm>
            <a:off x="539750" y="1773238"/>
            <a:ext cx="8353425" cy="519112"/>
          </a:xfrm>
          <a:prstGeom prst="rect">
            <a:avLst/>
          </a:prstGeom>
          <a:noFill/>
          <a:ln w="9525">
            <a:noFill/>
            <a:miter lim="800000"/>
          </a:ln>
        </p:spPr>
        <p:txBody>
          <a:bodyPr>
            <a:spAutoFit/>
          </a:bodyPr>
          <a:lstStyle/>
          <a:p>
            <a:r>
              <a:rPr lang="zh-CN" altLang="en-US" sz="2800" b="1">
                <a:solidFill>
                  <a:srgbClr val="070212"/>
                </a:solidFill>
                <a:latin typeface="黑体" pitchFamily="49" charset="-122"/>
                <a:ea typeface="黑体" pitchFamily="49" charset="-122"/>
              </a:rPr>
              <a:t>严重的经济困难、政治危机</a:t>
            </a:r>
          </a:p>
        </p:txBody>
      </p:sp>
      <p:sp>
        <p:nvSpPr>
          <p:cNvPr id="9" name="Text Box 12"/>
          <p:cNvSpPr txBox="1">
            <a:spLocks noChangeArrowheads="1"/>
          </p:cNvSpPr>
          <p:nvPr/>
        </p:nvSpPr>
        <p:spPr bwMode="auto">
          <a:xfrm>
            <a:off x="107504" y="3691880"/>
            <a:ext cx="7848600" cy="457200"/>
          </a:xfrm>
          <a:prstGeom prst="rect">
            <a:avLst/>
          </a:prstGeom>
          <a:noFill/>
          <a:ln w="9525">
            <a:noFill/>
            <a:miter lim="800000"/>
          </a:ln>
        </p:spPr>
        <p:txBody>
          <a:bodyPr>
            <a:spAutoFit/>
          </a:bodyPr>
          <a:lstStyle/>
          <a:p>
            <a:r>
              <a:rPr lang="zh-CN" altLang="en-US" sz="2400" b="1">
                <a:solidFill>
                  <a:srgbClr val="070212"/>
                </a:solidFill>
                <a:latin typeface="黑体" pitchFamily="49" charset="-122"/>
                <a:ea typeface="黑体" pitchFamily="49" charset="-122"/>
              </a:rPr>
              <a:t>（</a:t>
            </a:r>
            <a:r>
              <a:rPr lang="en-US" altLang="zh-CN" sz="2400" b="1">
                <a:solidFill>
                  <a:srgbClr val="070212"/>
                </a:solidFill>
                <a:latin typeface="黑体" pitchFamily="49" charset="-122"/>
                <a:ea typeface="黑体" pitchFamily="49" charset="-122"/>
              </a:rPr>
              <a:t>2</a:t>
            </a:r>
            <a:r>
              <a:rPr lang="zh-CN" altLang="en-US" sz="2400" b="1">
                <a:solidFill>
                  <a:srgbClr val="070212"/>
                </a:solidFill>
                <a:latin typeface="黑体" pitchFamily="49" charset="-122"/>
                <a:ea typeface="黑体" pitchFamily="49" charset="-122"/>
              </a:rPr>
              <a:t>）工业：</a:t>
            </a:r>
          </a:p>
        </p:txBody>
      </p:sp>
      <p:sp>
        <p:nvSpPr>
          <p:cNvPr id="10" name="Rectangle 9"/>
          <p:cNvSpPr>
            <a:spLocks noChangeArrowheads="1"/>
          </p:cNvSpPr>
          <p:nvPr/>
        </p:nvSpPr>
        <p:spPr bwMode="auto">
          <a:xfrm>
            <a:off x="560388" y="4293071"/>
            <a:ext cx="8188325" cy="1800225"/>
          </a:xfrm>
          <a:prstGeom prst="rect">
            <a:avLst/>
          </a:prstGeom>
          <a:solidFill>
            <a:srgbClr val="070212"/>
          </a:solidFill>
          <a:ln w="9525">
            <a:noFill/>
            <a:miter lim="800000"/>
          </a:ln>
        </p:spPr>
        <p:txBody>
          <a:bodyPr>
            <a:spAutoFit/>
          </a:bodyPr>
          <a:lstStyle/>
          <a:p>
            <a:r>
              <a:rPr lang="en-US" altLang="zh-CN" sz="2800" b="1">
                <a:solidFill>
                  <a:srgbClr val="FFFF00"/>
                </a:solidFill>
                <a:latin typeface="黑体" pitchFamily="49" charset="-122"/>
                <a:ea typeface="黑体" pitchFamily="49" charset="-122"/>
              </a:rPr>
              <a:t>1921</a:t>
            </a:r>
            <a:r>
              <a:rPr lang="zh-CN" altLang="en-US" sz="2800" b="1">
                <a:solidFill>
                  <a:srgbClr val="FFFF00"/>
                </a:solidFill>
                <a:latin typeface="黑体" pitchFamily="49" charset="-122"/>
                <a:ea typeface="黑体" pitchFamily="49" charset="-122"/>
              </a:rPr>
              <a:t>年，</a:t>
            </a:r>
            <a:r>
              <a:rPr lang="en-US" altLang="zh-CN" sz="2800" b="1">
                <a:solidFill>
                  <a:srgbClr val="FFFF00"/>
                </a:solidFill>
                <a:latin typeface="黑体" pitchFamily="49" charset="-122"/>
                <a:ea typeface="黑体" pitchFamily="49" charset="-122"/>
              </a:rPr>
              <a:t>23</a:t>
            </a:r>
            <a:r>
              <a:rPr lang="zh-CN" altLang="en-US" sz="2800" b="1">
                <a:solidFill>
                  <a:srgbClr val="FFFF00"/>
                </a:solidFill>
                <a:latin typeface="黑体" pitchFamily="49" charset="-122"/>
                <a:ea typeface="黑体" pitchFamily="49" charset="-122"/>
              </a:rPr>
              <a:t>岁的美国青年阿曼德</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哈默走进了克里姆林宫</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他为苏俄带来了大批急需的医疗设备。但列宁告诉他：“我们真正需要的是美国的资本和技术。这样就可以让我们的车轮再次转动起来。</a:t>
            </a:r>
            <a:r>
              <a:rPr lang="en-US" altLang="zh-CN" sz="2800" b="1">
                <a:solidFill>
                  <a:srgbClr val="FFFF00"/>
                </a:solidFill>
                <a:latin typeface="黑体" pitchFamily="49" charset="-122"/>
                <a:ea typeface="黑体" pitchFamily="49" charset="-122"/>
              </a:rPr>
              <a:t>”</a:t>
            </a:r>
            <a:endParaRPr lang="zh-CN" altLang="en-US" sz="2800" b="1">
              <a:solidFill>
                <a:srgbClr val="FFFF00"/>
              </a:solidFill>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20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xit" presetSubtype="0" fill="hold" grpId="1" nodeType="clickEffect">
                                  <p:stCondLst>
                                    <p:cond delay="0"/>
                                  </p:stCondLst>
                                  <p:childTnLst>
                                    <p:animEffect transition="out" filter="fade">
                                      <p:cBhvr>
                                        <p:cTn id="16" dur="2000"/>
                                        <p:tgtEl>
                                          <p:spTgt spid="10"/>
                                        </p:tgtEl>
                                      </p:cBhvr>
                                    </p:animEffect>
                                    <p:set>
                                      <p:cBhvr>
                                        <p:cTn id="17"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0" grpId="1"/>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698" name="Line 2"/>
          <p:cNvSpPr>
            <a:spLocks noChangeShapeType="1"/>
          </p:cNvSpPr>
          <p:nvPr/>
        </p:nvSpPr>
        <p:spPr bwMode="auto">
          <a:xfrm>
            <a:off x="539750" y="1125538"/>
            <a:ext cx="2819400" cy="0"/>
          </a:xfrm>
          <a:prstGeom prst="line">
            <a:avLst/>
          </a:prstGeom>
          <a:noFill/>
          <a:ln w="57150" cap="rnd">
            <a:solidFill>
              <a:srgbClr val="0000FF"/>
            </a:solidFill>
            <a:prstDash val="sysDot"/>
            <a:round/>
          </a:ln>
        </p:spPr>
        <p:txBody>
          <a:bodyPr/>
          <a:lstStyle/>
          <a:p>
            <a:endParaRPr lang="zh-CN" altLang="en-US"/>
          </a:p>
        </p:txBody>
      </p:sp>
      <p:sp>
        <p:nvSpPr>
          <p:cNvPr id="80901" name="Rectangle 5"/>
          <p:cNvSpPr>
            <a:spLocks noChangeArrowheads="1"/>
          </p:cNvSpPr>
          <p:nvPr/>
        </p:nvSpPr>
        <p:spPr bwMode="auto">
          <a:xfrm>
            <a:off x="609600" y="1576388"/>
            <a:ext cx="8077200" cy="2538412"/>
          </a:xfrm>
          <a:prstGeom prst="rect">
            <a:avLst/>
          </a:prstGeom>
          <a:solidFill>
            <a:srgbClr val="FFFF66">
              <a:alpha val="39999"/>
            </a:srgbClr>
          </a:solidFill>
          <a:ln w="9525">
            <a:solidFill>
              <a:srgbClr val="FF3300"/>
            </a:solidFill>
            <a:prstDash val="dashDot"/>
            <a:miter lim="800000"/>
          </a:ln>
        </p:spPr>
        <p:txBody>
          <a:bodyPr>
            <a:spAutoFit/>
          </a:bodyPr>
          <a:lstStyle/>
          <a:p>
            <a:r>
              <a:rPr lang="zh-CN" altLang="en-US" sz="3200" b="1">
                <a:latin typeface="黑体" pitchFamily="49" charset="-122"/>
                <a:ea typeface="黑体" pitchFamily="49" charset="-122"/>
              </a:rPr>
              <a:t>    我们还不能实现从小生产到社会主义的直接过渡</a:t>
            </a:r>
            <a:r>
              <a:rPr lang="en-US" altLang="zh-CN" sz="3200" b="1">
                <a:latin typeface="华文细黑" pitchFamily="2" charset="-122"/>
                <a:ea typeface="黑体" pitchFamily="49" charset="-122"/>
              </a:rPr>
              <a:t>……</a:t>
            </a:r>
            <a:r>
              <a:rPr lang="zh-CN" altLang="en-US" sz="3200" b="1">
                <a:latin typeface="黑体" pitchFamily="49" charset="-122"/>
                <a:ea typeface="黑体" pitchFamily="49" charset="-122"/>
              </a:rPr>
              <a:t>所以我们应该利用资本主义作为小生产和社会主义的中间环节，作为提高生产力的手段、途径、方法和方式。               </a:t>
            </a:r>
          </a:p>
          <a:p>
            <a:r>
              <a:rPr lang="zh-CN" altLang="en-US" sz="3200" b="1">
                <a:latin typeface="黑体" pitchFamily="49" charset="-122"/>
                <a:ea typeface="黑体" pitchFamily="49" charset="-122"/>
              </a:rPr>
              <a:t>                           </a:t>
            </a:r>
            <a:r>
              <a:rPr lang="en-US" altLang="zh-CN" sz="3200" b="1">
                <a:latin typeface="华文细黑" pitchFamily="2" charset="-122"/>
                <a:ea typeface="黑体" pitchFamily="49" charset="-122"/>
              </a:rPr>
              <a:t>——</a:t>
            </a:r>
            <a:r>
              <a:rPr lang="zh-CN" altLang="en-US" sz="3200" b="1">
                <a:latin typeface="黑体" pitchFamily="49" charset="-122"/>
                <a:ea typeface="黑体" pitchFamily="49" charset="-122"/>
              </a:rPr>
              <a:t>列宁                                                            </a:t>
            </a:r>
          </a:p>
        </p:txBody>
      </p:sp>
      <p:grpSp>
        <p:nvGrpSpPr>
          <p:cNvPr id="2" name="Group 6"/>
          <p:cNvGrpSpPr/>
          <p:nvPr/>
        </p:nvGrpSpPr>
        <p:grpSpPr>
          <a:xfrm>
            <a:off x="965200" y="4456113"/>
            <a:ext cx="5799138" cy="2286000"/>
            <a:chOff x="1056" y="2496"/>
            <a:chExt cx="2833" cy="1440"/>
          </a:xfrm>
        </p:grpSpPr>
        <p:sp>
          <p:nvSpPr>
            <p:cNvPr id="29702" name="AutoShape 7"/>
            <p:cNvSpPr>
              <a:spLocks noChangeArrowheads="1"/>
            </p:cNvSpPr>
            <p:nvPr/>
          </p:nvSpPr>
          <p:spPr bwMode="auto">
            <a:xfrm>
              <a:off x="1056" y="2496"/>
              <a:ext cx="2784" cy="1440"/>
            </a:xfrm>
            <a:prstGeom prst="cloudCallout">
              <a:avLst>
                <a:gd name="adj1" fmla="val 67134"/>
                <a:gd name="adj2" fmla="val 31944"/>
              </a:avLst>
            </a:prstGeom>
            <a:solidFill>
              <a:srgbClr val="FFFF99">
                <a:alpha val="72156"/>
              </a:srgbClr>
            </a:solidFill>
            <a:ln w="9525">
              <a:solidFill>
                <a:srgbClr val="0000FF"/>
              </a:solidFill>
              <a:round/>
            </a:ln>
          </p:spPr>
          <p:txBody>
            <a:bodyPr/>
            <a:lstStyle/>
            <a:p>
              <a:pPr algn="ctr"/>
              <a:endParaRPr lang="zh-CN" altLang="en-US">
                <a:latin typeface="Arial" panose="020b0604020202020204" pitchFamily="34" charset="0"/>
              </a:endParaRPr>
            </a:p>
          </p:txBody>
        </p:sp>
        <p:sp>
          <p:nvSpPr>
            <p:cNvPr id="29703" name="Text Box 8"/>
            <p:cNvSpPr txBox="1">
              <a:spLocks noChangeArrowheads="1"/>
            </p:cNvSpPr>
            <p:nvPr/>
          </p:nvSpPr>
          <p:spPr bwMode="auto">
            <a:xfrm>
              <a:off x="1536" y="2784"/>
              <a:ext cx="2353" cy="756"/>
            </a:xfrm>
            <a:prstGeom prst="rect">
              <a:avLst/>
            </a:prstGeom>
            <a:noFill/>
            <a:ln w="9525">
              <a:noFill/>
              <a:miter lim="800000"/>
            </a:ln>
          </p:spPr>
          <p:txBody>
            <a:bodyPr wrap="none">
              <a:spAutoFit/>
            </a:bodyPr>
            <a:lstStyle/>
            <a:p>
              <a:r>
                <a:rPr lang="zh-CN" altLang="en-US" sz="3600" b="1">
                  <a:solidFill>
                    <a:srgbClr val="002060"/>
                  </a:solidFill>
                  <a:latin typeface="黑体" pitchFamily="49" charset="-122"/>
                  <a:ea typeface="黑体" pitchFamily="49" charset="-122"/>
                </a:rPr>
                <a:t>与战时共产主义相比，</a:t>
              </a:r>
            </a:p>
            <a:p>
              <a:r>
                <a:rPr lang="zh-CN" altLang="en-US" sz="3600" b="1">
                  <a:solidFill>
                    <a:srgbClr val="002060"/>
                  </a:solidFill>
                  <a:latin typeface="黑体" pitchFamily="49" charset="-122"/>
                  <a:ea typeface="黑体" pitchFamily="49" charset="-122"/>
                </a:rPr>
                <a:t>它新在哪里？</a:t>
              </a:r>
            </a:p>
          </p:txBody>
        </p:sp>
      </p:grpSp>
      <p:sp>
        <p:nvSpPr>
          <p:cNvPr id="9" name="TextBox 8"/>
          <p:cNvSpPr txBox="1">
            <a:spLocks noChangeArrowheads="1"/>
          </p:cNvSpPr>
          <p:nvPr/>
        </p:nvSpPr>
        <p:spPr bwMode="auto">
          <a:xfrm>
            <a:off x="468313" y="1341438"/>
            <a:ext cx="8229600" cy="3019425"/>
          </a:xfrm>
          <a:prstGeom prst="rect">
            <a:avLst/>
          </a:prstGeom>
          <a:solidFill>
            <a:srgbClr val="070212"/>
          </a:solidFill>
          <a:ln w="9525">
            <a:noFill/>
            <a:miter lim="800000"/>
          </a:ln>
        </p:spPr>
        <p:txBody>
          <a:bodyPr>
            <a:spAutoFit/>
          </a:bodyPr>
          <a:lstStyle/>
          <a:p>
            <a:r>
              <a:rPr lang="zh-CN" altLang="en-US" sz="4800" b="1">
                <a:solidFill>
                  <a:srgbClr val="FFFF00"/>
                </a:solidFill>
                <a:latin typeface="华文新魏" pitchFamily="2" charset="-122"/>
                <a:ea typeface="华文新魏" pitchFamily="2" charset="-122"/>
              </a:rPr>
              <a:t>通过在一定限度内发展资本主义，利用市场和商品货币关系来扩大生产，逐步过渡到社会主义。</a:t>
            </a: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2"/>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02402" name="Group 3"/>
          <p:cNvGraphicFramePr>
            <a:graphicFrameLocks noGrp="1"/>
          </p:cNvGraphicFramePr>
          <p:nvPr/>
        </p:nvGraphicFramePr>
        <p:xfrm>
          <a:off x="152400" y="549275"/>
          <a:ext cx="8915400" cy="5639118"/>
        </p:xfrm>
        <a:graphic>
          <a:graphicData uri="http://schemas.openxmlformats.org/drawingml/2006/table">
            <a:tbl>
              <a:tblPr/>
              <a:tblGrid>
                <a:gridCol w="1371600"/>
                <a:gridCol w="3276600"/>
                <a:gridCol w="4267200"/>
              </a:tblGrid>
              <a:tr h="508000">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3600" b="1" i="0" u="none" strike="noStrike" cap="none" normalizeH="0" baseline="0" smtClean="0">
                          <a:ln>
                            <a:noFill/>
                          </a:ln>
                          <a:solidFill>
                            <a:schemeClr val="tx1"/>
                          </a:solidFill>
                          <a:effectLst/>
                          <a:latin typeface="Verdana" pitchFamily="34" charset="0"/>
                          <a:ea typeface="宋体" panose="02010600030101010101" pitchFamily="2" charset="-122"/>
                        </a:rPr>
                        <a:t>项 目</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3600" b="1" i="0" u="none" strike="noStrike" cap="none" normalizeH="0" baseline="0" smtClean="0">
                          <a:ln>
                            <a:noFill/>
                          </a:ln>
                          <a:solidFill>
                            <a:schemeClr val="tx1"/>
                          </a:solidFill>
                          <a:effectLst/>
                          <a:latin typeface="Verdana" pitchFamily="34" charset="0"/>
                          <a:ea typeface="宋体" panose="02010600030101010101" pitchFamily="2" charset="-122"/>
                        </a:rPr>
                        <a:t>战时共产主义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rPr>
                        <a:t>     </a:t>
                      </a:r>
                      <a:r>
                        <a:rPr kumimoji="0" lang="zh-CN" altLang="en-US" sz="3600" b="1" i="0" u="none" strike="noStrike" cap="none" normalizeH="0" baseline="0" smtClean="0">
                          <a:ln>
                            <a:noFill/>
                          </a:ln>
                          <a:solidFill>
                            <a:schemeClr val="tx1"/>
                          </a:solidFill>
                          <a:effectLst/>
                          <a:latin typeface="Verdana" pitchFamily="34" charset="0"/>
                          <a:ea typeface="宋体" panose="02010600030101010101" pitchFamily="2" charset="-122"/>
                        </a:rPr>
                        <a:t>新经济政策</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438">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农业</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工业</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流通</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906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分配</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133600">
                <a:tc>
                  <a:txBody>
                    <a:bodyPr vert="horz" wrap="square"/>
                    <a:lstStyle/>
                    <a:p>
                      <a:pPr marL="0" marR="0" lvl="0" indent="0" algn="ctr"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手段</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endParaRPr kumimoji="0" lang="zh-CN" altLang="en-US" sz="2800" b="0" i="0" u="none" strike="noStrike" cap="none" normalizeH="0" baseline="0" smtClean="0">
                        <a:ln>
                          <a:noFill/>
                        </a:ln>
                        <a:solidFill>
                          <a:schemeClr val="tx1"/>
                        </a:solidFill>
                        <a:effectLst/>
                        <a:latin typeface="Verdana"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在一定限度内发展</a:t>
                      </a: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资本主义</a:t>
                      </a: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，利用市场和商品货币关系来扩大生产，</a:t>
                      </a: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逐步过渡</a:t>
                      </a:r>
                      <a:r>
                        <a:rPr kumimoji="0" lang="zh-CN" altLang="en-US" sz="2800" b="1" i="0" u="none" strike="noStrike" cap="none" normalizeH="0" baseline="0" smtClean="0">
                          <a:ln>
                            <a:noFill/>
                          </a:ln>
                          <a:solidFill>
                            <a:schemeClr val="tx1"/>
                          </a:solidFill>
                          <a:effectLst/>
                          <a:latin typeface="Verdana" pitchFamily="34" charset="0"/>
                          <a:ea typeface="宋体" panose="02010600030101010101" pitchFamily="2" charset="-122"/>
                        </a:rPr>
                        <a:t>到社会主义。</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0752" name="Text Box 33"/>
          <p:cNvSpPr txBox="1">
            <a:spLocks noChangeArrowheads="1"/>
          </p:cNvSpPr>
          <p:nvPr/>
        </p:nvSpPr>
        <p:spPr bwMode="auto">
          <a:xfrm>
            <a:off x="1981200" y="1235075"/>
            <a:ext cx="2438400" cy="519113"/>
          </a:xfrm>
          <a:prstGeom prst="rect">
            <a:avLst/>
          </a:prstGeom>
          <a:noFill/>
          <a:ln w="9525">
            <a:noFill/>
            <a:miter lim="800000"/>
          </a:ln>
        </p:spPr>
        <p:txBody>
          <a:bodyPr>
            <a:spAutoFit/>
          </a:bodyPr>
          <a:lstStyle/>
          <a:p>
            <a:r>
              <a:rPr kumimoji="1" lang="zh-CN" altLang="en-US" sz="2800" b="1">
                <a:latin typeface="Times New Roman" pitchFamily="18" charset="0"/>
              </a:rPr>
              <a:t>余粮征集制</a:t>
            </a:r>
          </a:p>
        </p:txBody>
      </p:sp>
      <p:sp>
        <p:nvSpPr>
          <p:cNvPr id="30753" name="Text Box 34"/>
          <p:cNvSpPr txBox="1">
            <a:spLocks noChangeArrowheads="1"/>
          </p:cNvSpPr>
          <p:nvPr/>
        </p:nvSpPr>
        <p:spPr bwMode="auto">
          <a:xfrm>
            <a:off x="1981200" y="1844675"/>
            <a:ext cx="2444750" cy="519113"/>
          </a:xfrm>
          <a:prstGeom prst="rect">
            <a:avLst/>
          </a:prstGeom>
          <a:noFill/>
          <a:ln w="9525">
            <a:noFill/>
            <a:miter lim="800000"/>
          </a:ln>
        </p:spPr>
        <p:txBody>
          <a:bodyPr>
            <a:spAutoFit/>
          </a:bodyPr>
          <a:lstStyle/>
          <a:p>
            <a:r>
              <a:rPr kumimoji="1" lang="zh-CN" altLang="en-US" sz="2800" b="1">
                <a:latin typeface="Times New Roman" pitchFamily="18" charset="0"/>
              </a:rPr>
              <a:t>工业国有化</a:t>
            </a:r>
          </a:p>
        </p:txBody>
      </p:sp>
      <p:sp>
        <p:nvSpPr>
          <p:cNvPr id="30754" name="Text Box 35"/>
          <p:cNvSpPr txBox="1">
            <a:spLocks noChangeArrowheads="1"/>
          </p:cNvSpPr>
          <p:nvPr/>
        </p:nvSpPr>
        <p:spPr bwMode="auto">
          <a:xfrm>
            <a:off x="1873250" y="2530475"/>
            <a:ext cx="2927350" cy="519113"/>
          </a:xfrm>
          <a:prstGeom prst="rect">
            <a:avLst/>
          </a:prstGeom>
          <a:noFill/>
          <a:ln w="9525">
            <a:noFill/>
            <a:miter lim="800000"/>
          </a:ln>
        </p:spPr>
        <p:txBody>
          <a:bodyPr>
            <a:spAutoFit/>
          </a:bodyPr>
          <a:lstStyle/>
          <a:p>
            <a:r>
              <a:rPr kumimoji="1" lang="zh-CN" altLang="en-US" sz="2800" b="1">
                <a:latin typeface="Times New Roman" pitchFamily="18" charset="0"/>
              </a:rPr>
              <a:t>取消自由贸易</a:t>
            </a:r>
          </a:p>
        </p:txBody>
      </p:sp>
      <p:sp>
        <p:nvSpPr>
          <p:cNvPr id="30755" name="Text Box 36"/>
          <p:cNvSpPr txBox="1">
            <a:spLocks noChangeArrowheads="1"/>
          </p:cNvSpPr>
          <p:nvPr/>
        </p:nvSpPr>
        <p:spPr bwMode="auto">
          <a:xfrm>
            <a:off x="1676400" y="3048000"/>
            <a:ext cx="3352800" cy="1006475"/>
          </a:xfrm>
          <a:prstGeom prst="rect">
            <a:avLst/>
          </a:prstGeom>
          <a:noFill/>
          <a:ln w="9525">
            <a:noFill/>
            <a:miter lim="800000"/>
          </a:ln>
        </p:spPr>
        <p:txBody>
          <a:bodyPr>
            <a:spAutoFit/>
          </a:bodyPr>
          <a:lstStyle/>
          <a:p>
            <a:r>
              <a:rPr kumimoji="1" lang="zh-CN" altLang="en-US" sz="3200" b="1">
                <a:latin typeface="Times New Roman" pitchFamily="18" charset="0"/>
              </a:rPr>
              <a:t>    </a:t>
            </a:r>
            <a:r>
              <a:rPr kumimoji="1" lang="zh-CN" altLang="en-US" sz="2800" b="1">
                <a:latin typeface="Times New Roman" pitchFamily="18" charset="0"/>
              </a:rPr>
              <a:t>实物配给制</a:t>
            </a:r>
          </a:p>
          <a:p>
            <a:r>
              <a:rPr kumimoji="1" lang="zh-CN" altLang="en-US" sz="2800" b="1">
                <a:latin typeface="Times New Roman" pitchFamily="18" charset="0"/>
              </a:rPr>
              <a:t>不劳动者不得食</a:t>
            </a:r>
          </a:p>
        </p:txBody>
      </p:sp>
      <p:sp>
        <p:nvSpPr>
          <p:cNvPr id="30756" name="Text Box 38"/>
          <p:cNvSpPr txBox="1">
            <a:spLocks noChangeArrowheads="1"/>
          </p:cNvSpPr>
          <p:nvPr/>
        </p:nvSpPr>
        <p:spPr bwMode="auto">
          <a:xfrm>
            <a:off x="5029200" y="1235075"/>
            <a:ext cx="4419600" cy="519113"/>
          </a:xfrm>
          <a:prstGeom prst="rect">
            <a:avLst/>
          </a:prstGeom>
          <a:noFill/>
          <a:ln w="9525">
            <a:noFill/>
            <a:miter lim="800000"/>
          </a:ln>
        </p:spPr>
        <p:txBody>
          <a:bodyPr>
            <a:spAutoFit/>
          </a:bodyPr>
          <a:lstStyle/>
          <a:p>
            <a:r>
              <a:rPr kumimoji="1" lang="zh-CN" altLang="en-US" sz="2800" b="1">
                <a:solidFill>
                  <a:srgbClr val="FFFF00"/>
                </a:solidFill>
                <a:latin typeface="Times New Roman" pitchFamily="18" charset="0"/>
              </a:rPr>
              <a:t>粮食税代替余粮征集制</a:t>
            </a:r>
          </a:p>
        </p:txBody>
      </p:sp>
      <p:sp>
        <p:nvSpPr>
          <p:cNvPr id="30757" name="Text Box 39"/>
          <p:cNvSpPr txBox="1">
            <a:spLocks noChangeArrowheads="1"/>
          </p:cNvSpPr>
          <p:nvPr/>
        </p:nvSpPr>
        <p:spPr bwMode="auto">
          <a:xfrm>
            <a:off x="5638800" y="2530475"/>
            <a:ext cx="2973388" cy="519113"/>
          </a:xfrm>
          <a:prstGeom prst="rect">
            <a:avLst/>
          </a:prstGeom>
          <a:noFill/>
          <a:ln w="9525">
            <a:noFill/>
            <a:miter lim="800000"/>
          </a:ln>
        </p:spPr>
        <p:txBody>
          <a:bodyPr>
            <a:spAutoFit/>
          </a:bodyPr>
          <a:lstStyle/>
          <a:p>
            <a:r>
              <a:rPr kumimoji="1" lang="zh-CN" altLang="en-US" sz="2800" b="1">
                <a:solidFill>
                  <a:srgbClr val="FFFF00"/>
                </a:solidFill>
                <a:latin typeface="Times New Roman" pitchFamily="18" charset="0"/>
              </a:rPr>
              <a:t>恢复自由贸易</a:t>
            </a:r>
          </a:p>
        </p:txBody>
      </p:sp>
      <p:sp>
        <p:nvSpPr>
          <p:cNvPr id="30758" name="Text Box 40"/>
          <p:cNvSpPr txBox="1">
            <a:spLocks noChangeArrowheads="1"/>
          </p:cNvSpPr>
          <p:nvPr/>
        </p:nvSpPr>
        <p:spPr bwMode="auto">
          <a:xfrm>
            <a:off x="5715000" y="2759075"/>
            <a:ext cx="2019300" cy="1066800"/>
          </a:xfrm>
          <a:prstGeom prst="rect">
            <a:avLst/>
          </a:prstGeom>
          <a:noFill/>
          <a:ln w="9525">
            <a:noFill/>
            <a:miter lim="800000"/>
          </a:ln>
        </p:spPr>
        <p:txBody>
          <a:bodyPr>
            <a:spAutoFit/>
          </a:bodyPr>
          <a:lstStyle/>
          <a:p>
            <a:endParaRPr kumimoji="1" lang="zh-CN" altLang="en-US" sz="3200" b="1">
              <a:solidFill>
                <a:srgbClr val="FFFF00"/>
              </a:solidFill>
              <a:latin typeface="Times New Roman" panose="02020603050405020304" pitchFamily="18" charset="0"/>
            </a:endParaRPr>
          </a:p>
          <a:p>
            <a:r>
              <a:rPr kumimoji="1" lang="zh-CN" altLang="en-US" sz="3200" b="1">
                <a:solidFill>
                  <a:srgbClr val="FFFF00"/>
                </a:solidFill>
                <a:latin typeface="Times New Roman" pitchFamily="18" charset="0"/>
              </a:rPr>
              <a:t>  </a:t>
            </a:r>
            <a:r>
              <a:rPr kumimoji="1" lang="zh-CN" altLang="en-US" sz="2800" b="1">
                <a:solidFill>
                  <a:srgbClr val="FFFF00"/>
                </a:solidFill>
                <a:latin typeface="Times New Roman" pitchFamily="18" charset="0"/>
              </a:rPr>
              <a:t>按劳分配</a:t>
            </a:r>
          </a:p>
        </p:txBody>
      </p:sp>
      <p:sp>
        <p:nvSpPr>
          <p:cNvPr id="30759" name="Text Box 7"/>
          <p:cNvSpPr txBox="1">
            <a:spLocks noChangeArrowheads="1"/>
          </p:cNvSpPr>
          <p:nvPr/>
        </p:nvSpPr>
        <p:spPr bwMode="auto">
          <a:xfrm>
            <a:off x="5029200" y="1844675"/>
            <a:ext cx="3924300" cy="519113"/>
          </a:xfrm>
          <a:prstGeom prst="rect">
            <a:avLst/>
          </a:prstGeom>
          <a:noFill/>
          <a:ln w="9525">
            <a:noFill/>
            <a:miter lim="800000"/>
          </a:ln>
        </p:spPr>
        <p:txBody>
          <a:bodyPr>
            <a:spAutoFit/>
          </a:bodyPr>
          <a:lstStyle/>
          <a:p>
            <a:r>
              <a:rPr lang="zh-CN" altLang="en-US" sz="2800" b="1">
                <a:solidFill>
                  <a:srgbClr val="FFFF00"/>
                </a:solidFill>
                <a:ea typeface="华文新魏" pitchFamily="2" charset="-122"/>
              </a:rPr>
              <a:t>国有为主，私有并存</a:t>
            </a:r>
          </a:p>
        </p:txBody>
      </p:sp>
      <p:sp>
        <p:nvSpPr>
          <p:cNvPr id="30760" name="Text Box 42"/>
          <p:cNvSpPr txBox="1">
            <a:spLocks noChangeArrowheads="1"/>
          </p:cNvSpPr>
          <p:nvPr/>
        </p:nvSpPr>
        <p:spPr bwMode="auto">
          <a:xfrm>
            <a:off x="1600200" y="4130675"/>
            <a:ext cx="3276600" cy="2041525"/>
          </a:xfrm>
          <a:prstGeom prst="rect">
            <a:avLst/>
          </a:prstGeom>
          <a:noFill/>
          <a:ln w="9525">
            <a:noFill/>
            <a:miter lim="800000"/>
          </a:ln>
        </p:spPr>
        <p:txBody>
          <a:bodyPr>
            <a:spAutoFit/>
          </a:bodyPr>
          <a:lstStyle/>
          <a:p>
            <a:r>
              <a:rPr lang="zh-CN" altLang="en-US" sz="3200" b="1">
                <a:solidFill>
                  <a:srgbClr val="FFFF00"/>
                </a:solidFill>
                <a:latin typeface="Arial" pitchFamily="34" charset="0"/>
                <a:ea typeface="黑体" pitchFamily="49" charset="-122"/>
              </a:rPr>
              <a:t>排斥</a:t>
            </a:r>
            <a:r>
              <a:rPr lang="zh-CN" altLang="en-US" sz="3200" b="1">
                <a:latin typeface="Arial" pitchFamily="34" charset="0"/>
                <a:ea typeface="黑体" pitchFamily="49" charset="-122"/>
              </a:rPr>
              <a:t>市场和商品货币关系，用</a:t>
            </a:r>
            <a:r>
              <a:rPr lang="zh-CN" altLang="en-US" sz="3200" b="1">
                <a:solidFill>
                  <a:srgbClr val="FFFF00"/>
                </a:solidFill>
                <a:latin typeface="Arial" pitchFamily="34" charset="0"/>
                <a:ea typeface="黑体" pitchFamily="49" charset="-122"/>
              </a:rPr>
              <a:t>军事和行政手段</a:t>
            </a:r>
            <a:r>
              <a:rPr lang="zh-CN" altLang="en-US" sz="3200" b="1">
                <a:latin typeface="Arial" pitchFamily="34" charset="0"/>
                <a:ea typeface="黑体" pitchFamily="49" charset="-122"/>
              </a:rPr>
              <a:t>控制社会运转。</a:t>
            </a:r>
            <a:endParaRPr lang="zh-CN" altLang="en-US" sz="3200">
              <a:latin typeface="Arial" panose="020b0604020202020204" pitchFamily="34" charset="0"/>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746" name="Rectangle 2"/>
          <p:cNvSpPr>
            <a:spLocks noGrp="1" noChangeArrowheads="1"/>
          </p:cNvSpPr>
          <p:nvPr>
            <p:ph type="title" idx="4294967295"/>
          </p:nvPr>
        </p:nvSpPr>
        <p:spPr bwMode="auto">
          <a:xfrm>
            <a:off x="762000" y="404813"/>
            <a:ext cx="8382000" cy="2016125"/>
          </a:xfrm>
          <a:prstGeom prst="rect">
            <a:avLst/>
          </a:prstGeom>
          <a:solidFill>
            <a:srgbClr val="070212"/>
          </a:solidFill>
          <a:ln>
            <a:miter lim="800000"/>
          </a:ln>
        </p:spPr>
        <p:txBody>
          <a:bodyPr/>
          <a:lstStyle/>
          <a:p>
            <a:pPr algn="l"/>
            <a:r>
              <a:rPr lang="zh-CN" altLang="en-US" sz="3600" b="1" smtClean="0">
                <a:solidFill>
                  <a:srgbClr val="FFFF00"/>
                </a:solidFill>
                <a:effectLst/>
                <a:latin typeface="黑体" pitchFamily="49" charset="-122"/>
                <a:ea typeface="黑体" pitchFamily="49" charset="-122"/>
              </a:rPr>
              <a:t>材料一</a:t>
            </a:r>
            <a:r>
              <a:rPr lang="zh-CN" altLang="en-US" sz="2400" b="1" i="1" smtClean="0">
                <a:solidFill>
                  <a:srgbClr val="FFFF00"/>
                </a:solidFill>
                <a:effectLst/>
              </a:rPr>
              <a:t>     </a:t>
            </a:r>
            <a:r>
              <a:rPr lang="zh-CN" altLang="en-US" sz="3200" b="1" smtClean="0">
                <a:solidFill>
                  <a:srgbClr val="FFFF00"/>
                </a:solidFill>
                <a:effectLst/>
              </a:rPr>
              <a:t>列宁</a:t>
            </a:r>
            <a:r>
              <a:rPr lang="zh-CN" altLang="en-US" sz="3200" smtClean="0">
                <a:solidFill>
                  <a:srgbClr val="FFFF00"/>
                </a:solidFill>
                <a:effectLst/>
              </a:rPr>
              <a:t> </a:t>
            </a:r>
            <a:r>
              <a:rPr lang="zh-CN" altLang="en-US" sz="3200" b="1" smtClean="0">
                <a:solidFill>
                  <a:srgbClr val="FFFF00"/>
                </a:solidFill>
                <a:effectLst/>
              </a:rPr>
              <a:t>”在战争结束的时候，俄国就像是一个被打得半死的人，而现在，谢天谢地，他居然能够拄着拐杖走动了！“</a:t>
            </a:r>
            <a:r>
              <a:rPr lang="zh-CN" altLang="en-US" sz="2400" b="1" i="1" smtClean="0">
                <a:solidFill>
                  <a:srgbClr val="FFFF00"/>
                </a:solidFill>
                <a:effectLst/>
              </a:rPr>
              <a:t> </a:t>
            </a:r>
            <a:r>
              <a:rPr lang="zh-CN" altLang="en-US" sz="2400" i="1" smtClean="0">
                <a:solidFill>
                  <a:srgbClr val="FFFF00"/>
                </a:solidFill>
                <a:effectLst/>
              </a:rPr>
              <a:t>                                                         </a:t>
            </a:r>
            <a:endParaRPr lang="zh-CN" altLang="en-US" sz="2000" b="1" i="1" smtClean="0">
              <a:solidFill>
                <a:srgbClr val="FFFF00"/>
              </a:solidFill>
              <a:effectLst/>
              <a:latin typeface="华文新魏" pitchFamily="2" charset="-122"/>
              <a:ea typeface="华文新魏" pitchFamily="2" charset="-122"/>
            </a:endParaRPr>
          </a:p>
        </p:txBody>
      </p:sp>
      <p:graphicFrame>
        <p:nvGraphicFramePr>
          <p:cNvPr id="84003" name="Group 35"/>
          <p:cNvGraphicFramePr>
            <a:graphicFrameLocks noGrp="1"/>
          </p:cNvGraphicFramePr>
          <p:nvPr>
            <p:ph idx="4294967295"/>
          </p:nvPr>
        </p:nvGraphicFramePr>
        <p:xfrm>
          <a:off x="792163" y="2667000"/>
          <a:ext cx="8351837" cy="1859280"/>
        </p:xfrm>
        <a:graphic>
          <a:graphicData uri="http://schemas.openxmlformats.org/drawingml/2006/table">
            <a:tbl>
              <a:tblPr/>
              <a:tblGrid>
                <a:gridCol w="2274887"/>
                <a:gridCol w="1524000"/>
                <a:gridCol w="1524000"/>
                <a:gridCol w="1524000"/>
                <a:gridCol w="1504950"/>
              </a:tblGrid>
              <a:tr h="458788">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项目</a:t>
                      </a:r>
                      <a:r>
                        <a:rPr kumimoji="0" lang="en-US" altLang="zh-CN" sz="2800" b="1" i="0" u="none" strike="noStrike" cap="none" normalizeH="0" baseline="0" smtClean="0">
                          <a:ln>
                            <a:noFill/>
                          </a:ln>
                          <a:solidFill>
                            <a:srgbClr val="FFFF00"/>
                          </a:solidFill>
                          <a:effectLst/>
                          <a:latin typeface="Verdana" pitchFamily="34" charset="0"/>
                          <a:ea typeface="宋体" panose="02010600030101010101" pitchFamily="2" charset="-122"/>
                        </a:rPr>
                        <a:t>\</a:t>
                      </a:r>
                      <a:r>
                        <a:rPr kumimoji="0" lang="zh-CN" altLang="en-US" sz="2800" b="1" i="0" u="none" strike="noStrike" cap="none" normalizeH="0" baseline="0" smtClean="0">
                          <a:ln>
                            <a:noFill/>
                          </a:ln>
                          <a:solidFill>
                            <a:srgbClr val="FFFF00"/>
                          </a:solidFill>
                          <a:effectLst/>
                          <a:latin typeface="Verdana" pitchFamily="34" charset="0"/>
                          <a:ea typeface="宋体" panose="02010600030101010101" pitchFamily="2" charset="-122"/>
                        </a:rPr>
                        <a:t>时间</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1913</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1921</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1923</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1925</a:t>
                      </a:r>
                      <a:r>
                        <a:rPr kumimoji="0" lang="zh-CN" altLang="en-US" sz="2800" b="1" i="0" u="none" strike="noStrike" cap="none" normalizeH="0" baseline="0" smtClean="0">
                          <a:ln>
                            <a:noFill/>
                          </a:ln>
                          <a:solidFill>
                            <a:srgbClr val="FFFF00"/>
                          </a:solidFill>
                          <a:effectLst/>
                          <a:latin typeface="黑体" pitchFamily="49" charset="-122"/>
                          <a:ea typeface="黑体" pitchFamily="49" charset="-122"/>
                        </a:rPr>
                        <a:t>年</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r>
              <a:tr h="715963">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400" b="1" i="0" u="none" strike="noStrike" cap="none" normalizeH="0" baseline="0" smtClean="0">
                          <a:ln>
                            <a:noFill/>
                          </a:ln>
                          <a:solidFill>
                            <a:srgbClr val="FFFF00"/>
                          </a:solidFill>
                          <a:effectLst/>
                          <a:latin typeface="Verdana" pitchFamily="34" charset="0"/>
                          <a:ea typeface="宋体" panose="02010600030101010101" pitchFamily="2" charset="-122"/>
                        </a:rPr>
                        <a:t>粮食耕种面积（万）</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9446</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6620</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7860</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8730</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r>
              <a:tr h="442913">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zh-CN" altLang="en-US" sz="2400" b="1" i="0" u="none" strike="noStrike" cap="none" normalizeH="0" baseline="0" smtClean="0">
                          <a:ln>
                            <a:noFill/>
                          </a:ln>
                          <a:solidFill>
                            <a:srgbClr val="FFFF00"/>
                          </a:solidFill>
                          <a:effectLst/>
                          <a:latin typeface="Verdana" pitchFamily="34" charset="0"/>
                          <a:ea typeface="宋体" panose="02010600030101010101" pitchFamily="2" charset="-122"/>
                        </a:rPr>
                        <a:t>粮食产（亿）</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39.79</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22.13</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34.55</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itchFamily="2" charset="2"/>
                        <a:buNone/>
                      </a:pPr>
                      <a:r>
                        <a:rPr kumimoji="0" lang="en-US" altLang="zh-CN" sz="2800" b="1" i="0" u="none" strike="noStrike" cap="none" normalizeH="0" baseline="0" smtClean="0">
                          <a:ln>
                            <a:noFill/>
                          </a:ln>
                          <a:solidFill>
                            <a:srgbClr val="FFFF00"/>
                          </a:solidFill>
                          <a:effectLst/>
                          <a:latin typeface="黑体" pitchFamily="49" charset="-122"/>
                          <a:ea typeface="黑体" pitchFamily="49" charset="-122"/>
                        </a:rPr>
                        <a:t>44.24</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accent4">
                        <a:lumMod val="10000"/>
                      </a:schemeClr>
                    </a:solidFill>
                  </a:tcPr>
                </a:tc>
              </a:tr>
            </a:tbl>
          </a:graphicData>
        </a:graphic>
      </p:graphicFrame>
      <p:sp>
        <p:nvSpPr>
          <p:cNvPr id="83999" name="Text Box 31"/>
          <p:cNvSpPr txBox="1">
            <a:spLocks noChangeArrowheads="1"/>
          </p:cNvSpPr>
          <p:nvPr/>
        </p:nvSpPr>
        <p:spPr bwMode="auto">
          <a:xfrm>
            <a:off x="358775" y="1196975"/>
            <a:ext cx="8424863" cy="1203325"/>
          </a:xfrm>
          <a:prstGeom prst="rect">
            <a:avLst/>
          </a:prstGeom>
          <a:solidFill>
            <a:srgbClr val="D3EBED"/>
          </a:solidFill>
          <a:ln w="12700">
            <a:solidFill>
              <a:srgbClr val="CCFF99"/>
            </a:solidFill>
            <a:miter lim="800000"/>
            <a:headEnd type="none" w="sm" len="sm"/>
            <a:tailEnd type="none" w="sm" len="sm"/>
          </a:ln>
        </p:spPr>
        <p:txBody>
          <a:bodyPr>
            <a:spAutoFit/>
          </a:bodyPr>
          <a:lstStyle/>
          <a:p>
            <a:pPr>
              <a:spcBef>
                <a:spcPct val="50000"/>
              </a:spcBef>
            </a:pPr>
            <a:r>
              <a:rPr kumimoji="1" lang="zh-CN" altLang="en-US" sz="3600" b="1">
                <a:solidFill>
                  <a:srgbClr val="0000FF"/>
                </a:solidFill>
                <a:latin typeface="Comic Sans MS" pitchFamily="66" charset="0"/>
                <a:ea typeface="黑体" pitchFamily="49" charset="-122"/>
              </a:rPr>
              <a:t>调动了农民的生产积极性，国民经济得到恢复和发展，苏维埃政权得到巩固</a:t>
            </a:r>
          </a:p>
        </p:txBody>
      </p:sp>
      <p:sp>
        <p:nvSpPr>
          <p:cNvPr id="31774" name="Text Box 10"/>
          <p:cNvSpPr txBox="1">
            <a:spLocks noChangeArrowheads="1"/>
          </p:cNvSpPr>
          <p:nvPr/>
        </p:nvSpPr>
        <p:spPr bwMode="auto">
          <a:xfrm>
            <a:off x="395288" y="4935538"/>
            <a:ext cx="8424862" cy="1373187"/>
          </a:xfrm>
          <a:prstGeom prst="rect">
            <a:avLst/>
          </a:prstGeom>
          <a:solidFill>
            <a:srgbClr val="070212"/>
          </a:solidFill>
          <a:ln w="9525">
            <a:noFill/>
            <a:miter lim="800000"/>
          </a:ln>
        </p:spPr>
        <p:txBody>
          <a:bodyPr>
            <a:spAutoFit/>
          </a:bodyPr>
          <a:lstStyle/>
          <a:p>
            <a:r>
              <a:rPr lang="zh-CN" altLang="en-US" sz="2400" b="1">
                <a:latin typeface="黑体" pitchFamily="49" charset="-122"/>
                <a:ea typeface="黑体" pitchFamily="49" charset="-122"/>
              </a:rPr>
              <a:t>     </a:t>
            </a:r>
            <a:r>
              <a:rPr lang="zh-CN" altLang="en-US" sz="2800" b="1">
                <a:solidFill>
                  <a:srgbClr val="FFFF00"/>
                </a:solidFill>
                <a:latin typeface="黑体" pitchFamily="49" charset="-122"/>
                <a:ea typeface="黑体" pitchFamily="49" charset="-122"/>
              </a:rPr>
              <a:t>社会主义现在已经不是个遥远的将来</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新经济政策的俄国将变成社会主义的俄国。</a:t>
            </a:r>
          </a:p>
          <a:p>
            <a:r>
              <a:rPr lang="zh-CN" altLang="en-US" sz="2800" b="1">
                <a:solidFill>
                  <a:srgbClr val="FFFF00"/>
                </a:solidFill>
                <a:latin typeface="黑体" pitchFamily="49" charset="-122"/>
                <a:ea typeface="黑体" pitchFamily="49" charset="-122"/>
              </a:rPr>
              <a:t>                            ──列宁的宣言</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3999">
                                            <p:bg/>
                                          </p:spTgt>
                                        </p:tgtEl>
                                        <p:attrNameLst>
                                          <p:attrName>style.visibility</p:attrName>
                                        </p:attrNameLst>
                                      </p:cBhvr>
                                      <p:to>
                                        <p:strVal val="visible"/>
                                      </p:to>
                                    </p:set>
                                    <p:animEffect transition="in" filter="blinds(horizontal)">
                                      <p:cBhvr>
                                        <p:cTn id="7" dur="500"/>
                                        <p:tgtEl>
                                          <p:spTgt spid="83999">
                                            <p:bg/>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3999">
                                            <p:txEl>
                                              <p:pRg st="0" end="0"/>
                                            </p:txEl>
                                          </p:spTgt>
                                        </p:tgtEl>
                                        <p:attrNameLst>
                                          <p:attrName>style.visibility</p:attrName>
                                        </p:attrNameLst>
                                      </p:cBhvr>
                                      <p:to>
                                        <p:strVal val="visible"/>
                                      </p:to>
                                    </p:set>
                                    <p:animEffect transition="in" filter="blinds(horizontal)">
                                      <p:cBhvr>
                                        <p:cTn id="10" dur="500"/>
                                        <p:tgtEl>
                                          <p:spTgt spid="83999">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3999">
                                            <p:txEl>
                                              <p:pRg st="0" end="0"/>
                                            </p:txEl>
                                          </p:spTgt>
                                        </p:tgtEl>
                                        <p:attrNameLst>
                                          <p:attrName>style.visibility</p:attrName>
                                        </p:attrNameLst>
                                      </p:cBhvr>
                                      <p:to>
                                        <p:strVal val="visible"/>
                                      </p:to>
                                    </p:set>
                                    <p:animEffect transition="in" filter="blinds(horizontal)">
                                      <p:cBhvr>
                                        <p:cTn id="13" dur="500"/>
                                        <p:tgtEl>
                                          <p:spTgt spid="839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99" grpId="0" uiExpand="1" build="allAtOnce" animBg="1"/>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70"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2771"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2772" name="Text Box 5"/>
          <p:cNvSpPr txBox="1">
            <a:spLocks noChangeArrowheads="1"/>
          </p:cNvSpPr>
          <p:nvPr/>
        </p:nvSpPr>
        <p:spPr bwMode="auto">
          <a:xfrm>
            <a:off x="323850" y="1196975"/>
            <a:ext cx="8353425" cy="519113"/>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1.</a:t>
            </a:r>
            <a:r>
              <a:rPr lang="zh-CN" altLang="en-US" sz="2800" b="1">
                <a:solidFill>
                  <a:srgbClr val="070212"/>
                </a:solidFill>
                <a:latin typeface="黑体" pitchFamily="49" charset="-122"/>
                <a:ea typeface="黑体" pitchFamily="49" charset="-122"/>
              </a:rPr>
              <a:t>背景：</a:t>
            </a:r>
          </a:p>
        </p:txBody>
      </p:sp>
      <p:sp>
        <p:nvSpPr>
          <p:cNvPr id="32773" name="Rectangle 5"/>
          <p:cNvSpPr>
            <a:spLocks noChangeArrowheads="1"/>
          </p:cNvSpPr>
          <p:nvPr/>
        </p:nvSpPr>
        <p:spPr bwMode="auto">
          <a:xfrm>
            <a:off x="323850" y="1700213"/>
            <a:ext cx="1614488" cy="519112"/>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2.</a:t>
            </a:r>
            <a:r>
              <a:rPr lang="zh-CN" altLang="en-US" sz="2800" b="1">
                <a:solidFill>
                  <a:srgbClr val="070212"/>
                </a:solidFill>
                <a:latin typeface="黑体" pitchFamily="49" charset="-122"/>
                <a:ea typeface="黑体" pitchFamily="49" charset="-122"/>
              </a:rPr>
              <a:t>内容：</a:t>
            </a:r>
          </a:p>
        </p:txBody>
      </p:sp>
      <p:sp>
        <p:nvSpPr>
          <p:cNvPr id="79883" name="Text Box 11"/>
          <p:cNvSpPr txBox="1">
            <a:spLocks noChangeArrowheads="1"/>
          </p:cNvSpPr>
          <p:nvPr/>
        </p:nvSpPr>
        <p:spPr bwMode="auto">
          <a:xfrm>
            <a:off x="360363" y="3414713"/>
            <a:ext cx="6443662" cy="519112"/>
          </a:xfrm>
          <a:prstGeom prst="rect">
            <a:avLst/>
          </a:prstGeom>
          <a:noFill/>
          <a:ln w="9525">
            <a:noFill/>
            <a:miter lim="800000"/>
          </a:ln>
        </p:spPr>
        <p:txBody>
          <a:bodyPr>
            <a:spAutoFit/>
          </a:bodyPr>
          <a:lstStyle/>
          <a:p>
            <a:r>
              <a:rPr lang="en-US" altLang="zh-CN" sz="2800" b="1">
                <a:solidFill>
                  <a:srgbClr val="070212"/>
                </a:solidFill>
                <a:latin typeface="黑体" pitchFamily="49" charset="-122"/>
                <a:ea typeface="黑体" pitchFamily="49" charset="-122"/>
              </a:rPr>
              <a:t>4.</a:t>
            </a:r>
            <a:r>
              <a:rPr lang="zh-CN" altLang="en-US" sz="2800" b="1">
                <a:solidFill>
                  <a:srgbClr val="070212"/>
                </a:solidFill>
                <a:latin typeface="黑体" pitchFamily="49" charset="-122"/>
                <a:ea typeface="黑体" pitchFamily="49" charset="-122"/>
              </a:rPr>
              <a:t>意义：</a:t>
            </a:r>
          </a:p>
        </p:txBody>
      </p:sp>
      <p:sp>
        <p:nvSpPr>
          <p:cNvPr id="7" name="Text Box 10"/>
          <p:cNvSpPr txBox="1">
            <a:spLocks noChangeArrowheads="1"/>
          </p:cNvSpPr>
          <p:nvPr/>
        </p:nvSpPr>
        <p:spPr bwMode="auto">
          <a:xfrm>
            <a:off x="433388" y="4005263"/>
            <a:ext cx="8277225" cy="1800225"/>
          </a:xfrm>
          <a:prstGeom prst="rect">
            <a:avLst/>
          </a:prstGeom>
          <a:solidFill>
            <a:schemeClr val="accent4">
              <a:lumMod val="10000"/>
            </a:schemeClr>
          </a:solidFill>
          <a:ln w="9525">
            <a:noFill/>
            <a:miter lim="800000"/>
          </a:ln>
        </p:spPr>
        <p:txBody>
          <a:bodyPr>
            <a:spAutoFit/>
          </a:bodyPr>
          <a:lstStyle/>
          <a:p>
            <a:pPr>
              <a:defRPr/>
            </a:pPr>
            <a:r>
              <a:rPr lang="zh-CN" altLang="en-US" sz="2800" b="1">
                <a:solidFill>
                  <a:srgbClr val="FFFF00"/>
                </a:solidFill>
                <a:latin typeface="黑体" pitchFamily="49" charset="-122"/>
                <a:ea typeface="黑体" pitchFamily="49" charset="-122"/>
              </a:rPr>
              <a:t>    我们决不把马克思的理论当作某种一成不变和不可侵犯的东西，恰恰相反，我们深信，他只是给一种科学奠定了基础。     ──列宁的气魄</a:t>
            </a:r>
            <a:endParaRPr lang="en-US" altLang="zh-CN" sz="2800" b="1">
              <a:solidFill>
                <a:srgbClr val="FFFF00"/>
              </a:solidFill>
              <a:latin typeface="黑体" pitchFamily="49" charset="-122"/>
              <a:ea typeface="黑体" pitchFamily="49" charset="-122"/>
            </a:endParaRPr>
          </a:p>
          <a:p>
            <a:pPr>
              <a:defRPr/>
            </a:pPr>
            <a:r>
              <a:rPr lang="zh-CN" altLang="en-US" sz="2800" b="1">
                <a:solidFill>
                  <a:srgbClr val="FFFF00"/>
                </a:solidFill>
                <a:latin typeface="楷体" pitchFamily="49" charset="-122"/>
                <a:ea typeface="楷体" pitchFamily="49" charset="-122"/>
              </a:rPr>
              <a:t>请思考：他对马克思主义作出的重要贡献是什么？</a:t>
            </a:r>
          </a:p>
        </p:txBody>
      </p:sp>
      <p:sp>
        <p:nvSpPr>
          <p:cNvPr id="32776" name="Rectangle 5"/>
          <p:cNvSpPr>
            <a:spLocks noChangeArrowheads="1"/>
          </p:cNvSpPr>
          <p:nvPr/>
        </p:nvSpPr>
        <p:spPr bwMode="auto">
          <a:xfrm>
            <a:off x="365125" y="2117725"/>
            <a:ext cx="1614488" cy="519113"/>
          </a:xfrm>
          <a:prstGeom prst="rect">
            <a:avLst/>
          </a:prstGeom>
          <a:noFill/>
          <a:ln w="9525">
            <a:noFill/>
            <a:miter lim="800000"/>
          </a:ln>
        </p:spPr>
        <p:txBody>
          <a:bodyPr wrap="none" anchor="ctr">
            <a:spAutoFit/>
          </a:bodyPr>
          <a:lstStyle/>
          <a:p>
            <a:pPr eaLnBrk="0" hangingPunct="0"/>
            <a:r>
              <a:rPr lang="en-US" altLang="zh-CN" sz="2800" b="1">
                <a:solidFill>
                  <a:srgbClr val="070212"/>
                </a:solidFill>
                <a:latin typeface="黑体" pitchFamily="49" charset="-122"/>
                <a:ea typeface="黑体" pitchFamily="49" charset="-122"/>
              </a:rPr>
              <a:t>3.</a:t>
            </a:r>
            <a:r>
              <a:rPr lang="zh-CN" altLang="en-US" sz="2800" b="1">
                <a:solidFill>
                  <a:srgbClr val="070212"/>
                </a:solidFill>
                <a:latin typeface="黑体" pitchFamily="49" charset="-122"/>
                <a:ea typeface="黑体" pitchFamily="49" charset="-122"/>
              </a:rPr>
              <a:t>实质：</a:t>
            </a:r>
          </a:p>
        </p:txBody>
      </p:sp>
      <p:sp>
        <p:nvSpPr>
          <p:cNvPr id="30732" name="Rectangle 12"/>
          <p:cNvSpPr>
            <a:spLocks noChangeArrowheads="1"/>
          </p:cNvSpPr>
          <p:nvPr/>
        </p:nvSpPr>
        <p:spPr bwMode="auto">
          <a:xfrm>
            <a:off x="1573213" y="2133600"/>
            <a:ext cx="7570787" cy="1249363"/>
          </a:xfrm>
          <a:prstGeom prst="rect">
            <a:avLst/>
          </a:prstGeom>
          <a:noFill/>
          <a:ln w="9525">
            <a:noFill/>
            <a:miter lim="800000"/>
          </a:ln>
        </p:spPr>
        <p:txBody>
          <a:bodyPr>
            <a:spAutoFit/>
          </a:bodyPr>
          <a:lstStyle/>
          <a:p>
            <a:r>
              <a:rPr kumimoji="1" lang="zh-CN" altLang="en-US" sz="2800" b="1">
                <a:solidFill>
                  <a:srgbClr val="070212"/>
                </a:solidFill>
                <a:latin typeface="Arial" pitchFamily="34" charset="0"/>
              </a:rPr>
              <a:t>局部调整生产关系（</a:t>
            </a:r>
            <a:r>
              <a:rPr lang="zh-CN" altLang="zh-CN" sz="2400">
                <a:solidFill>
                  <a:srgbClr val="070212"/>
                </a:solidFill>
              </a:rPr>
              <a:t>在一定限度内恢复资本主义</a:t>
            </a:r>
            <a:r>
              <a:rPr kumimoji="1" lang="zh-CN" altLang="en-US" sz="2400">
                <a:solidFill>
                  <a:srgbClr val="070212"/>
                </a:solidFill>
              </a:rPr>
              <a:t> </a:t>
            </a:r>
            <a:r>
              <a:rPr kumimoji="1" lang="zh-CN" altLang="en-US" sz="2400">
                <a:solidFill>
                  <a:srgbClr val="070212"/>
                </a:solidFill>
                <a:latin typeface="Arial" pitchFamily="34" charset="0"/>
              </a:rPr>
              <a:t>，利用商品、市场、货币关系</a:t>
            </a:r>
            <a:r>
              <a:rPr kumimoji="1" lang="en-US" altLang="zh-CN" sz="2400">
                <a:solidFill>
                  <a:srgbClr val="070212"/>
                </a:solidFill>
                <a:latin typeface="Arial" pitchFamily="34" charset="0"/>
              </a:rPr>
              <a:t>,</a:t>
            </a:r>
            <a:r>
              <a:rPr kumimoji="1" lang="zh-CN" altLang="en-US" sz="2400">
                <a:solidFill>
                  <a:srgbClr val="070212"/>
                </a:solidFill>
                <a:latin typeface="Arial" pitchFamily="34" charset="0"/>
              </a:rPr>
              <a:t>以适应生产力发展</a:t>
            </a:r>
            <a:r>
              <a:rPr lang="zh-CN" altLang="zh-CN" sz="2400">
                <a:solidFill>
                  <a:srgbClr val="070212"/>
                </a:solidFill>
              </a:rPr>
              <a:t>加强</a:t>
            </a:r>
            <a:r>
              <a:rPr lang="zh-CN" altLang="en-US" sz="2400">
                <a:solidFill>
                  <a:srgbClr val="070212"/>
                </a:solidFill>
              </a:rPr>
              <a:t>、</a:t>
            </a:r>
            <a:r>
              <a:rPr lang="zh-CN" altLang="zh-CN" sz="2400">
                <a:solidFill>
                  <a:srgbClr val="070212"/>
                </a:solidFill>
              </a:rPr>
              <a:t>工农联盟，</a:t>
            </a:r>
            <a:r>
              <a:rPr lang="zh-CN" altLang="en-US" sz="2400">
                <a:solidFill>
                  <a:srgbClr val="070212"/>
                </a:solidFill>
              </a:rPr>
              <a:t>逐步</a:t>
            </a:r>
            <a:r>
              <a:rPr lang="zh-CN" altLang="zh-CN" sz="2400">
                <a:solidFill>
                  <a:srgbClr val="070212"/>
                </a:solidFill>
              </a:rPr>
              <a:t>实现向社会主义过渡。</a:t>
            </a:r>
            <a:r>
              <a:rPr kumimoji="1" lang="zh-CN" altLang="en-US" sz="2400">
                <a:solidFill>
                  <a:srgbClr val="070212"/>
                </a:solidFill>
                <a:latin typeface="Arial" pitchFamily="34" charset="0"/>
              </a:rPr>
              <a:t>）</a:t>
            </a:r>
          </a:p>
        </p:txBody>
      </p:sp>
      <p:sp>
        <p:nvSpPr>
          <p:cNvPr id="30733" name="Rectangle 13"/>
          <p:cNvSpPr>
            <a:spLocks noChangeArrowheads="1"/>
          </p:cNvSpPr>
          <p:nvPr/>
        </p:nvSpPr>
        <p:spPr bwMode="auto">
          <a:xfrm>
            <a:off x="1619944" y="4149080"/>
            <a:ext cx="7848600" cy="523220"/>
          </a:xfrm>
          <a:prstGeom prst="rect">
            <a:avLst/>
          </a:prstGeom>
          <a:noFill/>
          <a:ln w="9525">
            <a:noFill/>
            <a:miter lim="800000"/>
          </a:ln>
        </p:spPr>
        <p:txBody>
          <a:bodyPr>
            <a:spAutoFit/>
          </a:bodyPr>
          <a:lstStyle/>
          <a:p>
            <a:r>
              <a:rPr kumimoji="1" lang="zh-CN" altLang="en-US" sz="2800" b="1" smtClean="0">
                <a:solidFill>
                  <a:srgbClr val="FFFF00"/>
                </a:solidFill>
                <a:latin typeface="宋体" pitchFamily="2" charset="-122"/>
              </a:rPr>
              <a:t>稳定恢复了国民经济，巩固了苏维埃政权</a:t>
            </a:r>
            <a:endParaRPr kumimoji="1" lang="zh-CN" altLang="en-US" sz="2800" b="1">
              <a:solidFill>
                <a:srgbClr val="FFFF00"/>
              </a:solidFill>
              <a:latin typeface="宋体"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32"/>
                                        </p:tgtEl>
                                        <p:attrNameLst>
                                          <p:attrName>style.visibility</p:attrName>
                                        </p:attrNameLst>
                                      </p:cBhvr>
                                      <p:to>
                                        <p:strVal val="visible"/>
                                      </p:to>
                                    </p:set>
                                    <p:animEffect transition="in" filter="blinds(horizontal)">
                                      <p:cBhvr>
                                        <p:cTn id="7" dur="500"/>
                                        <p:tgtEl>
                                          <p:spTgt spid="3073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xit" presetSubtype="16" fill="hold" grpId="0" nodeType="clickEffect">
                                  <p:stCondLst>
                                    <p:cond delay="0"/>
                                  </p:stCondLst>
                                  <p:childTnLst>
                                    <p:animEffect transition="out" filter="diamond(in)">
                                      <p:cBhvr>
                                        <p:cTn id="11" dur="2000"/>
                                        <p:tgtEl>
                                          <p:spTgt spid="7"/>
                                        </p:tgtEl>
                                      </p:cBhvr>
                                    </p:animEffect>
                                    <p:set>
                                      <p:cBhvr>
                                        <p:cTn id="12" dur="1" fill="hold">
                                          <p:stCondLst>
                                            <p:cond delay="1999"/>
                                          </p:stCondLst>
                                        </p:cTn>
                                        <p:tgtEl>
                                          <p:spTgt spid="7"/>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9883"/>
                                        </p:tgtEl>
                                        <p:attrNameLst>
                                          <p:attrName>style.visibility</p:attrName>
                                        </p:attrNameLst>
                                      </p:cBhvr>
                                      <p:to>
                                        <p:strVal val="visible"/>
                                      </p:to>
                                    </p:set>
                                    <p:animEffect transition="in" filter="blinds(horizontal)">
                                      <p:cBhvr>
                                        <p:cTn id="17" dur="500"/>
                                        <p:tgtEl>
                                          <p:spTgt spid="7988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0733"/>
                                        </p:tgtEl>
                                        <p:attrNameLst>
                                          <p:attrName>style.visibility</p:attrName>
                                        </p:attrNameLst>
                                      </p:cBhvr>
                                      <p:to>
                                        <p:strVal val="visible"/>
                                      </p:to>
                                    </p:set>
                                    <p:animEffect transition="in" filter="blinds(horizontal)">
                                      <p:cBhvr>
                                        <p:cTn id="22" dur="500"/>
                                        <p:tgtEl>
                                          <p:spTgt spid="30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3" grpId="0"/>
      <p:bldP spid="7" grpId="0"/>
      <p:bldP spid="30732" grpId="0"/>
      <p:bldP spid="30733"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3794" name="Text Box 5"/>
          <p:cNvSpPr txBox="1">
            <a:spLocks noChangeArrowheads="1"/>
          </p:cNvSpPr>
          <p:nvPr/>
        </p:nvSpPr>
        <p:spPr bwMode="auto">
          <a:xfrm>
            <a:off x="250825" y="188913"/>
            <a:ext cx="4897438" cy="3016250"/>
          </a:xfrm>
          <a:prstGeom prst="rect">
            <a:avLst/>
          </a:prstGeom>
          <a:noFill/>
          <a:ln w="9525">
            <a:noFill/>
            <a:miter lim="800000"/>
          </a:ln>
        </p:spPr>
        <p:txBody>
          <a:bodyPr>
            <a:spAutoFit/>
          </a:bodyPr>
          <a:lstStyle/>
          <a:p>
            <a:pPr>
              <a:spcBef>
                <a:spcPct val="50000"/>
              </a:spcBef>
            </a:pPr>
            <a:r>
              <a:rPr lang="zh-CN" altLang="en-US" sz="3200">
                <a:solidFill>
                  <a:srgbClr val="070212"/>
                </a:solidFill>
                <a:latin typeface="黑体" pitchFamily="49" charset="-122"/>
                <a:ea typeface="黑体" pitchFamily="49" charset="-122"/>
              </a:rPr>
              <a:t>    斯大林：原姓朱加什维利，他出生于格鲁吉亚一个鞋匠家庭。</a:t>
            </a:r>
            <a:r>
              <a:rPr lang="en-US" altLang="zh-CN" sz="3200">
                <a:solidFill>
                  <a:srgbClr val="070212"/>
                </a:solidFill>
                <a:latin typeface="黑体" pitchFamily="49" charset="-122"/>
                <a:ea typeface="黑体" pitchFamily="49" charset="-122"/>
              </a:rPr>
              <a:t>20</a:t>
            </a:r>
            <a:r>
              <a:rPr lang="zh-CN" altLang="en-US" sz="3200">
                <a:solidFill>
                  <a:srgbClr val="070212"/>
                </a:solidFill>
                <a:latin typeface="黑体" pitchFamily="49" charset="-122"/>
                <a:ea typeface="黑体" pitchFamily="49" charset="-122"/>
              </a:rPr>
              <a:t>岁时候，就成为了一位职业革命家。</a:t>
            </a:r>
            <a:r>
              <a:rPr lang="en-US" altLang="zh-CN" sz="3200">
                <a:solidFill>
                  <a:srgbClr val="070212"/>
                </a:solidFill>
                <a:latin typeface="黑体" pitchFamily="49" charset="-122"/>
                <a:ea typeface="黑体" pitchFamily="49" charset="-122"/>
              </a:rPr>
              <a:t>1905</a:t>
            </a:r>
            <a:r>
              <a:rPr lang="zh-CN" altLang="en-US" sz="3200">
                <a:solidFill>
                  <a:srgbClr val="070212"/>
                </a:solidFill>
                <a:latin typeface="黑体" pitchFamily="49" charset="-122"/>
                <a:ea typeface="黑体" pitchFamily="49" charset="-122"/>
              </a:rPr>
              <a:t>年，他第一次见到列宁</a:t>
            </a:r>
            <a:r>
              <a:rPr lang="en-US" altLang="zh-CN" sz="3200">
                <a:solidFill>
                  <a:srgbClr val="070212"/>
                </a:solidFill>
                <a:latin typeface="黑体" pitchFamily="49" charset="-122"/>
                <a:ea typeface="黑体" pitchFamily="49" charset="-122"/>
              </a:rPr>
              <a:t>.</a:t>
            </a:r>
          </a:p>
        </p:txBody>
      </p:sp>
      <p:pic>
        <p:nvPicPr>
          <p:cNvPr id="23554" name="Picture 3" descr="列宁去世"/>
          <p:cNvPicPr>
            <a:picLocks noChangeAspect="1" noChangeArrowheads="1"/>
          </p:cNvPicPr>
          <p:nvPr/>
        </p:nvPicPr>
        <p:blipFill>
          <a:blip r:embed="rId3"/>
          <a:stretch>
            <a:fillRect/>
          </a:stretch>
        </p:blipFill>
        <p:spPr bwMode="auto">
          <a:xfrm>
            <a:off x="179388" y="260350"/>
            <a:ext cx="4703762" cy="3402013"/>
          </a:xfrm>
          <a:prstGeom prst="rect">
            <a:avLst/>
          </a:prstGeom>
          <a:noFill/>
          <a:ln w="9525">
            <a:noFill/>
            <a:miter lim="800000"/>
          </a:ln>
        </p:spPr>
      </p:pic>
      <p:pic>
        <p:nvPicPr>
          <p:cNvPr id="23555" name="Picture 4" descr="斯大林"/>
          <p:cNvPicPr>
            <a:picLocks noChangeAspect="1" noChangeArrowheads="1"/>
          </p:cNvPicPr>
          <p:nvPr/>
        </p:nvPicPr>
        <p:blipFill>
          <a:blip r:embed="rId4"/>
          <a:stretch>
            <a:fillRect/>
          </a:stretch>
        </p:blipFill>
        <p:spPr bwMode="auto">
          <a:xfrm>
            <a:off x="4932363" y="260350"/>
            <a:ext cx="3311525" cy="3673475"/>
          </a:xfrm>
          <a:prstGeom prst="rect">
            <a:avLst/>
          </a:prstGeom>
          <a:noFill/>
          <a:ln w="9525">
            <a:noFill/>
            <a:miter lim="800000"/>
          </a:ln>
        </p:spPr>
      </p:pic>
      <p:sp>
        <p:nvSpPr>
          <p:cNvPr id="7" name="矩形 6"/>
          <p:cNvSpPr/>
          <p:nvPr/>
        </p:nvSpPr>
        <p:spPr>
          <a:xfrm>
            <a:off x="285750" y="3857625"/>
            <a:ext cx="8858250" cy="2554288"/>
          </a:xfrm>
          <a:prstGeom prst="rect">
            <a:avLst/>
          </a:prstGeom>
          <a:solidFill>
            <a:schemeClr val="bg2">
              <a:lumMod val="50000"/>
            </a:schemeClr>
          </a:solidFill>
        </p:spPr>
        <p:txBody>
          <a:bodyPr>
            <a:spAutoFit/>
          </a:bodyPr>
          <a:lstStyle/>
          <a:p>
            <a:pPr>
              <a:defRPr/>
            </a:pPr>
            <a:r>
              <a:rPr lang="en-US" altLang="zh-CN" sz="3200">
                <a:latin typeface="黑体" pitchFamily="49" charset="-122"/>
                <a:ea typeface="黑体" pitchFamily="49" charset="-122"/>
              </a:rPr>
              <a:t>1924</a:t>
            </a:r>
            <a:r>
              <a:rPr lang="zh-CN" altLang="en-US" sz="3200">
                <a:latin typeface="黑体" pitchFamily="49" charset="-122"/>
                <a:ea typeface="黑体" pitchFamily="49" charset="-122"/>
              </a:rPr>
              <a:t>年</a:t>
            </a:r>
            <a:r>
              <a:rPr lang="en-US" altLang="zh-CN" sz="3200">
                <a:latin typeface="黑体" pitchFamily="49" charset="-122"/>
                <a:ea typeface="黑体" pitchFamily="49" charset="-122"/>
              </a:rPr>
              <a:t>1</a:t>
            </a:r>
            <a:r>
              <a:rPr lang="zh-CN" altLang="en-US" sz="3200">
                <a:latin typeface="黑体" pitchFamily="49" charset="-122"/>
                <a:ea typeface="黑体" pitchFamily="49" charset="-122"/>
              </a:rPr>
              <a:t>月</a:t>
            </a:r>
            <a:r>
              <a:rPr lang="en-US" altLang="zh-CN" sz="3200">
                <a:latin typeface="黑体" pitchFamily="49" charset="-122"/>
                <a:ea typeface="黑体" pitchFamily="49" charset="-122"/>
              </a:rPr>
              <a:t>21</a:t>
            </a:r>
            <a:r>
              <a:rPr lang="zh-CN" altLang="en-US" sz="3200">
                <a:latin typeface="黑体" pitchFamily="49" charset="-122"/>
                <a:ea typeface="黑体" pitchFamily="49" charset="-122"/>
              </a:rPr>
              <a:t>日，列宁逝世。列宁以大河作为自己的名字，他的后继者中的一位则以一种硬度极强的金属</a:t>
            </a:r>
            <a:r>
              <a:rPr lang="en-US" altLang="zh-CN" sz="3200">
                <a:latin typeface="黑体" pitchFamily="49" charset="-122"/>
                <a:ea typeface="黑体" pitchFamily="49" charset="-122"/>
              </a:rPr>
              <a:t>——“</a:t>
            </a:r>
            <a:r>
              <a:rPr lang="zh-CN" altLang="en-US" sz="3200">
                <a:latin typeface="黑体" pitchFamily="49" charset="-122"/>
                <a:ea typeface="黑体" pitchFamily="49" charset="-122"/>
              </a:rPr>
              <a:t>钢”作为自己的姓氏，俄语发音就是：斯大林。钢和铁既是苏联经济社会至关重要的东西，也是这位新领袖的作风。</a:t>
            </a:r>
          </a:p>
        </p:txBody>
      </p:sp>
      <p:sp>
        <p:nvSpPr>
          <p:cNvPr id="5" name="矩形 4"/>
          <p:cNvSpPr/>
          <p:nvPr/>
        </p:nvSpPr>
        <p:spPr>
          <a:xfrm>
            <a:off x="0" y="3644900"/>
            <a:ext cx="9182100" cy="3714750"/>
          </a:xfrm>
          <a:prstGeom prst="rect">
            <a:avLst/>
          </a:prstGeom>
          <a:solidFill>
            <a:schemeClr val="bg2">
              <a:lumMod val="50000"/>
            </a:schemeClr>
          </a:solidFill>
        </p:spPr>
        <p:txBody>
          <a:bodyPr>
            <a:spAutoFit/>
          </a:bodyPr>
          <a:lstStyle/>
          <a:p>
            <a:pPr algn="ctr"/>
            <a:r>
              <a:rPr lang="zh-CN" altLang="en-US" sz="3400" b="1"/>
              <a:t>辅佐列宁发动十月革命，夺取政权，统治苏俄；推进经济大变革；制造政治大清洗；抵抗纳粹，捍卫苏联；带领社会主义阵营，拉下对抗资本主义阵营的铁幕；他一生享尽赞颂 也饱受咒骂，从战场走进战场；他生命的轨迹由各种各样的战场连接</a:t>
            </a:r>
            <a:endParaRPr lang="en-US" altLang="zh-CN" sz="3400" b="1"/>
          </a:p>
          <a:p>
            <a:pPr algn="ctr"/>
            <a:endParaRPr lang="zh-CN" altLang="en-US" sz="3400" b="1"/>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4" fill="hold" nodeType="clickEffect">
                                  <p:stCondLst>
                                    <p:cond delay="0"/>
                                  </p:stCondLst>
                                  <p:childTnLst>
                                    <p:anim calcmode="lin" valueType="num">
                                      <p:cBhvr additive="base">
                                        <p:cTn id="6" dur="5000"/>
                                        <p:tgtEl>
                                          <p:spTgt spid="23554"/>
                                        </p:tgtEl>
                                        <p:attrNameLst>
                                          <p:attrName>ppt_x</p:attrName>
                                        </p:attrNameLst>
                                      </p:cBhvr>
                                      <p:tavLst>
                                        <p:tav tm="0">
                                          <p:val>
                                            <p:strVal val="ppt_x"/>
                                          </p:val>
                                        </p:tav>
                                        <p:tav tm="100000">
                                          <p:val>
                                            <p:strVal val="ppt_x"/>
                                          </p:val>
                                        </p:tav>
                                      </p:tavLst>
                                    </p:anim>
                                    <p:anim calcmode="lin" valueType="num">
                                      <p:cBhvr additive="base">
                                        <p:cTn id="7" dur="5000"/>
                                        <p:tgtEl>
                                          <p:spTgt spid="23554"/>
                                        </p:tgtEl>
                                        <p:attrNameLst>
                                          <p:attrName>ppt_y</p:attrName>
                                        </p:attrNameLst>
                                      </p:cBhvr>
                                      <p:tavLst>
                                        <p:tav tm="0">
                                          <p:val>
                                            <p:strVal val="ppt_y"/>
                                          </p:val>
                                        </p:tav>
                                        <p:tav tm="100000">
                                          <p:val>
                                            <p:strVal val="1+ppt_h/2"/>
                                          </p:val>
                                        </p:tav>
                                      </p:tavLst>
                                    </p:anim>
                                    <p:set>
                                      <p:cBhvr>
                                        <p:cTn id="8" dur="1" fill="hold">
                                          <p:stCondLst>
                                            <p:cond delay="4999"/>
                                          </p:stCondLst>
                                        </p:cTn>
                                        <p:tgtEl>
                                          <p:spTgt spid="23554"/>
                                        </p:tgtEl>
                                        <p:attrNameLst>
                                          <p:attrName>style.visibility</p:attrName>
                                        </p:attrNameLst>
                                      </p:cBhvr>
                                      <p:to>
                                        <p:strVal val="hidden"/>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6" presetClass="emph" presetSubtype="0" fill="hold" nodeType="clickEffect">
                                  <p:stCondLst>
                                    <p:cond delay="0"/>
                                  </p:stCondLst>
                                  <p:childTnLst>
                                    <p:animScale>
                                      <p:cBhvr>
                                        <p:cTn id="12" dur="2000" fill="hold"/>
                                        <p:tgtEl>
                                          <p:spTgt spid="23555"/>
                                        </p:tgtEl>
                                      </p:cBhvr>
                                      <p:by x="150000" y="150000"/>
                                    </p:animScale>
                                  </p:childTnLst>
                                </p:cTn>
                              </p:par>
                            </p:childTnLst>
                          </p:cTn>
                        </p:par>
                      </p:childTnLst>
                    </p:cTn>
                  </p:par>
                  <p:par>
                    <p:cTn id="13" fill="hold" nodeType="clickPar">
                      <p:stCondLst>
                        <p:cond delay="indefinite"/>
                      </p:stCondLst>
                      <p:childTnLst>
                        <p:par>
                          <p:cTn id="14" fill="hold" nodeType="afterGroup">
                            <p:stCondLst>
                              <p:cond delay="0"/>
                            </p:stCondLst>
                            <p:childTnLst>
                              <p:par>
                                <p:cTn id="15" presetID="31" presetClass="entr" presetSubtype="0" fill="hold" grpId="0" nodeType="clickEffect">
                                  <p:stCondLst>
                                    <p:cond delay="0"/>
                                  </p:stCondLst>
                                  <p:iterate type="lt">
                                    <p:tmPct val="5000"/>
                                  </p:iterate>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 calcmode="lin" valueType="num">
                                      <p:cBhvr>
                                        <p:cTn id="19" dur="1000" fill="hold"/>
                                        <p:tgtEl>
                                          <p:spTgt spid="5"/>
                                        </p:tgtEl>
                                        <p:attrNameLst>
                                          <p:attrName>style.rotation</p:attrName>
                                        </p:attrNameLst>
                                      </p:cBhvr>
                                      <p:tavLst>
                                        <p:tav tm="0">
                                          <p:val>
                                            <p:fltVal val="90"/>
                                          </p:val>
                                        </p:tav>
                                        <p:tav tm="100000">
                                          <p:val>
                                            <p:fltVal val="0"/>
                                          </p:val>
                                        </p:tav>
                                      </p:tavLst>
                                    </p:anim>
                                    <p:animEffect transition="in" filter="fade">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7890" name="Picture 3" descr="Img242003938"/>
          <p:cNvPicPr>
            <a:picLocks noChangeAspect="1" noChangeArrowheads="1"/>
          </p:cNvPicPr>
          <p:nvPr/>
        </p:nvPicPr>
        <p:blipFill>
          <a:blip r:embed="rId2"/>
          <a:stretch>
            <a:fillRect/>
          </a:stretch>
        </p:blipFill>
        <p:spPr bwMode="auto">
          <a:xfrm>
            <a:off x="6753225" y="765175"/>
            <a:ext cx="2282825" cy="2881313"/>
          </a:xfrm>
          <a:prstGeom prst="rect">
            <a:avLst/>
          </a:prstGeom>
          <a:noFill/>
          <a:ln w="38100" cmpd="dbl">
            <a:solidFill>
              <a:srgbClr val="FF0000"/>
            </a:solidFill>
            <a:miter lim="800000"/>
          </a:ln>
        </p:spPr>
      </p:pic>
      <p:sp>
        <p:nvSpPr>
          <p:cNvPr id="37891" name="Text Box 3"/>
          <p:cNvSpPr txBox="1">
            <a:spLocks noChangeArrowheads="1"/>
          </p:cNvSpPr>
          <p:nvPr/>
        </p:nvSpPr>
        <p:spPr bwMode="auto">
          <a:xfrm>
            <a:off x="0" y="-26988"/>
            <a:ext cx="6659563" cy="7238905"/>
          </a:xfrm>
          <a:prstGeom prst="rect">
            <a:avLst/>
          </a:prstGeom>
          <a:solidFill>
            <a:srgbClr val="000000"/>
          </a:solidFill>
          <a:ln w="9525">
            <a:noFill/>
            <a:miter lim="800000"/>
          </a:ln>
        </p:spPr>
        <p:txBody>
          <a:bodyPr>
            <a:spAutoFit/>
          </a:bodyPr>
          <a:lstStyle/>
          <a:p>
            <a:pPr>
              <a:lnSpc>
                <a:spcPct val="90000"/>
              </a:lnSpc>
              <a:spcBef>
                <a:spcPct val="50000"/>
              </a:spcBef>
            </a:pPr>
            <a:r>
              <a:rPr kumimoji="1" lang="zh-CN" altLang="en-US" sz="3200" b="1">
                <a:latin typeface="Times New Roman" pitchFamily="18" charset="0"/>
                <a:ea typeface="华文新魏" pitchFamily="2" charset="-122"/>
              </a:rPr>
              <a:t>        </a:t>
            </a:r>
            <a:r>
              <a:rPr kumimoji="1" lang="zh-CN" altLang="en-US" sz="3600" b="1">
                <a:solidFill>
                  <a:srgbClr val="FFFF00"/>
                </a:solidFill>
                <a:latin typeface="Times New Roman" pitchFamily="18" charset="0"/>
                <a:ea typeface="隶书"/>
                <a:cs typeface="隶书"/>
              </a:rPr>
              <a:t>斯大林模式：</a:t>
            </a:r>
            <a:r>
              <a:rPr kumimoji="1" lang="zh-CN" altLang="en-US" sz="3200" b="1"/>
              <a:t>斯大林模式是指</a:t>
            </a:r>
            <a:r>
              <a:rPr kumimoji="1" lang="zh-CN" altLang="en-US" sz="3200" b="1">
                <a:solidFill>
                  <a:schemeClr val="bg1"/>
                </a:solidFill>
              </a:rPr>
              <a:t>斯大林执政时期，逐步形成的</a:t>
            </a:r>
            <a:r>
              <a:rPr kumimoji="1" lang="zh-CN" altLang="en-US" sz="3200" b="1">
                <a:solidFill>
                  <a:srgbClr val="FFFF00"/>
                </a:solidFill>
              </a:rPr>
              <a:t>高度集中</a:t>
            </a:r>
            <a:r>
              <a:rPr kumimoji="1" lang="zh-CN" altLang="en-US" sz="3200" b="1">
                <a:solidFill>
                  <a:schemeClr val="bg1"/>
                </a:solidFill>
              </a:rPr>
              <a:t>的社会主义</a:t>
            </a:r>
            <a:r>
              <a:rPr kumimoji="1" lang="zh-CN" altLang="en-US" sz="3200" b="1">
                <a:solidFill>
                  <a:srgbClr val="FFFF00"/>
                </a:solidFill>
              </a:rPr>
              <a:t>政治、经济、文化及社会体制</a:t>
            </a:r>
            <a:r>
              <a:rPr kumimoji="1" lang="zh-CN" altLang="en-US" sz="3200" b="1">
                <a:solidFill>
                  <a:schemeClr val="bg1"/>
                </a:solidFill>
              </a:rPr>
              <a:t>。与当时资本主义“自由放任”政策相比，斯大林模式开辟了一条不同于市场经济的</a:t>
            </a:r>
            <a:r>
              <a:rPr kumimoji="1" lang="zh-CN" altLang="en-US" sz="3200" b="1">
                <a:solidFill>
                  <a:srgbClr val="FFFF00"/>
                </a:solidFill>
              </a:rPr>
              <a:t>计划经济体制</a:t>
            </a:r>
            <a:r>
              <a:rPr kumimoji="1" lang="zh-CN" altLang="en-US" sz="3200" b="1">
                <a:solidFill>
                  <a:schemeClr val="bg1"/>
                </a:solidFill>
              </a:rPr>
              <a:t>和新型的工业化道路。是苏联对社会主义建设道路的探索和创新，思想文化上，随着高度集中的政治经济模式的形成，高度集中的思想文化体制也形成了。对斯大林的个人崇拜弥漫于苏联党内外，成为一股社会风潮。这种思想文化模式能够统一全国人民的意志，却因过于单一而不利于经济、文化的发展</a:t>
            </a:r>
            <a:r>
              <a:rPr kumimoji="1" lang="zh-CN" altLang="en-US" sz="3200" b="1" smtClean="0">
                <a:solidFill>
                  <a:schemeClr val="bg1"/>
                </a:solidFill>
              </a:rPr>
              <a:t>。</a:t>
            </a:r>
            <a:endParaRPr kumimoji="1" lang="zh-CN" altLang="en-US" sz="3600" b="1">
              <a:solidFill>
                <a:schemeClr val="bg1"/>
              </a:solidFill>
              <a:latin typeface="Times New Roman" panose="02020603050405020304" pitchFamily="18" charset="0"/>
              <a:ea typeface="隶书" panose="02010509060101010101" charset="-122"/>
              <a:cs typeface="隶书"/>
            </a:endParaRPr>
          </a:p>
        </p:txBody>
      </p:sp>
    </p:spTree>
  </p:cSld>
  <p:clrMapOvr>
    <a:masterClrMapping/>
  </p:clrMapOvr>
  <p:transition>
    <p:randomBar dir="vert"/>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5842" name="Text Box 10"/>
          <p:cNvSpPr txBox="1">
            <a:spLocks noChangeArrowheads="1"/>
          </p:cNvSpPr>
          <p:nvPr/>
        </p:nvSpPr>
        <p:spPr bwMode="auto">
          <a:xfrm>
            <a:off x="357188" y="71438"/>
            <a:ext cx="8497887" cy="5762625"/>
          </a:xfrm>
          <a:prstGeom prst="rect">
            <a:avLst/>
          </a:prstGeom>
          <a:noFill/>
          <a:ln w="9525">
            <a:noFill/>
            <a:miter lim="800000"/>
          </a:ln>
        </p:spPr>
        <p:txBody>
          <a:bodyPr>
            <a:spAutoFit/>
          </a:bodyPr>
          <a:lstStyle/>
          <a:p>
            <a:pPr>
              <a:lnSpc>
                <a:spcPct val="130000"/>
              </a:lnSpc>
            </a:pPr>
            <a:r>
              <a:rPr lang="zh-CN" altLang="en-US" sz="3200" b="1">
                <a:solidFill>
                  <a:srgbClr val="070212"/>
                </a:solidFill>
                <a:latin typeface="黑体" pitchFamily="49" charset="-122"/>
                <a:ea typeface="黑体" pitchFamily="49" charset="-122"/>
              </a:rPr>
              <a:t>材料 </a:t>
            </a:r>
            <a:r>
              <a:rPr lang="en-US" altLang="zh-CN" sz="3200" b="1">
                <a:solidFill>
                  <a:srgbClr val="070212"/>
                </a:solidFill>
                <a:latin typeface="黑体" pitchFamily="49" charset="-122"/>
                <a:ea typeface="黑体" pitchFamily="49" charset="-122"/>
              </a:rPr>
              <a:t>1922</a:t>
            </a:r>
            <a:r>
              <a:rPr lang="zh-CN" altLang="en-US" sz="3200" b="1">
                <a:solidFill>
                  <a:srgbClr val="070212"/>
                </a:solidFill>
                <a:latin typeface="黑体" pitchFamily="49" charset="-122"/>
                <a:ea typeface="黑体" pitchFamily="49" charset="-122"/>
              </a:rPr>
              <a:t>年苏联成立。 </a:t>
            </a:r>
            <a:r>
              <a:rPr lang="en-US" altLang="zh-CN" sz="3200" b="1">
                <a:solidFill>
                  <a:srgbClr val="070212"/>
                </a:solidFill>
                <a:latin typeface="黑体" pitchFamily="49" charset="-122"/>
                <a:ea typeface="黑体" pitchFamily="49" charset="-122"/>
              </a:rPr>
              <a:t>1924</a:t>
            </a:r>
            <a:r>
              <a:rPr lang="zh-CN" altLang="en-US" sz="3200" b="1">
                <a:solidFill>
                  <a:srgbClr val="070212"/>
                </a:solidFill>
                <a:latin typeface="黑体" pitchFamily="49" charset="-122"/>
                <a:ea typeface="黑体" pitchFamily="49" charset="-122"/>
              </a:rPr>
              <a:t>年列宁逝世后，斯大林的领导地位逐渐确立。苏联仍处在西方资本主义国家封锁和包围之中，国内工业生产极其落后，</a:t>
            </a:r>
            <a:r>
              <a:rPr lang="zh-CN" altLang="en-US" sz="3200" b="1">
                <a:solidFill>
                  <a:srgbClr val="070212"/>
                </a:solidFill>
                <a:latin typeface="Arial" pitchFamily="34" charset="0"/>
              </a:rPr>
              <a:t> </a:t>
            </a:r>
            <a:r>
              <a:rPr lang="en-US" altLang="zh-CN" sz="3200" b="1">
                <a:solidFill>
                  <a:srgbClr val="070212"/>
                </a:solidFill>
                <a:latin typeface="黑体" pitchFamily="49" charset="-122"/>
                <a:ea typeface="黑体" pitchFamily="49" charset="-122"/>
              </a:rPr>
              <a:t>1928</a:t>
            </a:r>
            <a:r>
              <a:rPr lang="zh-CN" altLang="en-US" sz="3200" b="1">
                <a:solidFill>
                  <a:srgbClr val="070212"/>
                </a:solidFill>
                <a:latin typeface="黑体" pitchFamily="49" charset="-122"/>
                <a:ea typeface="黑体" pitchFamily="49" charset="-122"/>
              </a:rPr>
              <a:t>年，苏联的工业产值还不到德国的一半，美国的</a:t>
            </a:r>
            <a:r>
              <a:rPr lang="en-US" altLang="zh-CN" sz="3200" b="1">
                <a:solidFill>
                  <a:srgbClr val="070212"/>
                </a:solidFill>
                <a:latin typeface="黑体" pitchFamily="49" charset="-122"/>
                <a:ea typeface="黑体" pitchFamily="49" charset="-122"/>
              </a:rPr>
              <a:t>1/8</a:t>
            </a:r>
            <a:r>
              <a:rPr lang="zh-CN" altLang="en-US" sz="3200" b="1">
                <a:solidFill>
                  <a:srgbClr val="070212"/>
                </a:solidFill>
                <a:latin typeface="黑体" pitchFamily="49" charset="-122"/>
                <a:ea typeface="黑体" pitchFamily="49" charset="-122"/>
              </a:rPr>
              <a:t>，全国</a:t>
            </a:r>
            <a:r>
              <a:rPr lang="en-US" altLang="zh-CN" sz="3200" b="1">
                <a:solidFill>
                  <a:srgbClr val="070212"/>
                </a:solidFill>
                <a:latin typeface="黑体" pitchFamily="49" charset="-122"/>
                <a:ea typeface="黑体" pitchFamily="49" charset="-122"/>
              </a:rPr>
              <a:t>99</a:t>
            </a:r>
            <a:r>
              <a:rPr lang="zh-CN" altLang="en-US" sz="3200" b="1">
                <a:solidFill>
                  <a:srgbClr val="070212"/>
                </a:solidFill>
                <a:latin typeface="黑体" pitchFamily="49" charset="-122"/>
                <a:ea typeface="黑体" pitchFamily="49" charset="-122"/>
              </a:rPr>
              <a:t>％的耕种要靠畜力和人力来完成。</a:t>
            </a:r>
          </a:p>
          <a:p>
            <a:pPr>
              <a:lnSpc>
                <a:spcPct val="130000"/>
              </a:lnSpc>
            </a:pPr>
            <a:r>
              <a:rPr lang="zh-CN" altLang="en-US" sz="3200" b="1">
                <a:solidFill>
                  <a:srgbClr val="070212"/>
                </a:solidFill>
                <a:latin typeface="黑体" pitchFamily="49" charset="-122"/>
                <a:ea typeface="黑体" pitchFamily="49" charset="-122"/>
              </a:rPr>
              <a:t>    对此斯大林指出：没有重工业，就不会有一切现代化国防武器，只要谁高兴，谁就可以蹂躏我们。</a:t>
            </a:r>
          </a:p>
        </p:txBody>
      </p:sp>
      <p:sp>
        <p:nvSpPr>
          <p:cNvPr id="86019" name="Text Box 10"/>
          <p:cNvSpPr txBox="1">
            <a:spLocks noChangeArrowheads="1"/>
          </p:cNvSpPr>
          <p:nvPr/>
        </p:nvSpPr>
        <p:spPr bwMode="auto">
          <a:xfrm>
            <a:off x="0" y="5715000"/>
            <a:ext cx="9372600" cy="1077913"/>
          </a:xfrm>
          <a:prstGeom prst="rect">
            <a:avLst/>
          </a:prstGeom>
          <a:noFill/>
          <a:ln w="9525">
            <a:noFill/>
            <a:miter lim="800000"/>
          </a:ln>
        </p:spPr>
        <p:txBody>
          <a:bodyPr>
            <a:spAutoFit/>
          </a:bodyPr>
          <a:lstStyle/>
          <a:p>
            <a:r>
              <a:rPr lang="zh-CN" altLang="en-US" sz="3200" b="1">
                <a:solidFill>
                  <a:srgbClr val="FF0000"/>
                </a:solidFill>
                <a:latin typeface="黑体" pitchFamily="49" charset="-122"/>
                <a:ea typeface="黑体" pitchFamily="49" charset="-122"/>
              </a:rPr>
              <a:t>     思考：斯大林建设社会主义的侧重点是什么？这样选择的依据是什么？</a:t>
            </a:r>
          </a:p>
        </p:txBody>
      </p:sp>
      <p:sp>
        <p:nvSpPr>
          <p:cNvPr id="86021" name="Rectangle 5"/>
          <p:cNvSpPr>
            <a:spLocks noChangeArrowheads="1"/>
          </p:cNvSpPr>
          <p:nvPr/>
        </p:nvSpPr>
        <p:spPr bwMode="auto">
          <a:xfrm>
            <a:off x="457200" y="2420938"/>
            <a:ext cx="8229600" cy="1524000"/>
          </a:xfrm>
          <a:prstGeom prst="rect">
            <a:avLst/>
          </a:prstGeom>
          <a:solidFill>
            <a:schemeClr val="bg2"/>
          </a:solidFill>
          <a:ln w="9525">
            <a:solidFill>
              <a:schemeClr val="tx1"/>
            </a:solidFill>
            <a:miter lim="800000"/>
          </a:ln>
        </p:spPr>
        <p:txBody>
          <a:bodyPr wrap="none" anchor="ctr"/>
          <a:lstStyle/>
          <a:p>
            <a:pPr algn="ctr"/>
            <a:r>
              <a:rPr lang="zh-CN" altLang="en-US" sz="4400" b="1">
                <a:solidFill>
                  <a:srgbClr val="002060"/>
                </a:solidFill>
                <a:latin typeface="Arial" pitchFamily="34" charset="0"/>
              </a:rPr>
              <a:t>苏联面临帝国主义封锁包围，</a:t>
            </a:r>
          </a:p>
          <a:p>
            <a:pPr algn="ctr"/>
            <a:r>
              <a:rPr lang="zh-CN" altLang="en-US" sz="4400" b="1">
                <a:solidFill>
                  <a:srgbClr val="002060"/>
                </a:solidFill>
                <a:latin typeface="Arial" pitchFamily="34" charset="0"/>
              </a:rPr>
              <a:t>国内经济文化相对落后。</a:t>
            </a:r>
          </a:p>
        </p:txBody>
      </p:sp>
      <p:sp>
        <p:nvSpPr>
          <p:cNvPr id="5" name="Line 8"/>
          <p:cNvSpPr>
            <a:spLocks noChangeShapeType="1"/>
          </p:cNvSpPr>
          <p:nvPr/>
        </p:nvSpPr>
        <p:spPr bwMode="auto">
          <a:xfrm>
            <a:off x="5292725" y="4508500"/>
            <a:ext cx="1295400" cy="0"/>
          </a:xfrm>
          <a:prstGeom prst="line">
            <a:avLst/>
          </a:prstGeom>
          <a:noFill/>
          <a:ln w="34925">
            <a:solidFill>
              <a:srgbClr val="FF0000"/>
            </a:solidFill>
            <a:round/>
          </a:ln>
        </p:spPr>
        <p:txBody>
          <a:bodyPr/>
          <a:lstStyle/>
          <a:p>
            <a:endParaRPr lang="zh-CN" altLang="en-US"/>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box(in)">
                                      <p:cBhvr>
                                        <p:cTn id="7" dur="500"/>
                                        <p:tgtEl>
                                          <p:spTgt spid="8601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6021"/>
                                        </p:tgtEl>
                                        <p:attrNameLst>
                                          <p:attrName>style.visibility</p:attrName>
                                        </p:attrNameLst>
                                      </p:cBhvr>
                                      <p:to>
                                        <p:strVal val="visible"/>
                                      </p:to>
                                    </p:set>
                                    <p:anim calcmode="lin" valueType="num">
                                      <p:cBhvr additive="base">
                                        <p:cTn id="17" dur="500" fill="hold"/>
                                        <p:tgtEl>
                                          <p:spTgt spid="86021"/>
                                        </p:tgtEl>
                                        <p:attrNameLst>
                                          <p:attrName>ppt_x</p:attrName>
                                        </p:attrNameLst>
                                      </p:cBhvr>
                                      <p:tavLst>
                                        <p:tav tm="0">
                                          <p:val>
                                            <p:strVal val="#ppt_x"/>
                                          </p:val>
                                        </p:tav>
                                        <p:tav tm="100000">
                                          <p:val>
                                            <p:strVal val="#ppt_x"/>
                                          </p:val>
                                        </p:tav>
                                      </p:tavLst>
                                    </p:anim>
                                    <p:anim calcmode="lin" valueType="num">
                                      <p:cBhvr additive="base">
                                        <p:cTn id="18" dur="500" fill="hold"/>
                                        <p:tgtEl>
                                          <p:spTgt spid="860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p:bldP spid="5"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8467" name="Rectangle 3"/>
          <p:cNvSpPr>
            <a:spLocks noGrp="1" noChangeArrowheads="1"/>
          </p:cNvSpPr>
          <p:nvPr>
            <p:ph idx="1"/>
          </p:nvPr>
        </p:nvSpPr>
        <p:spPr>
          <a:xfrm>
            <a:off x="0" y="404813"/>
            <a:ext cx="9144000" cy="1439862"/>
          </a:xfrm>
          <a:solidFill>
            <a:schemeClr val="accent4">
              <a:lumMod val="10000"/>
            </a:schemeClr>
          </a:solidFill>
        </p:spPr>
        <p:txBody>
          <a:bodyPr vert="horz" wrap="square" lIns="91440" tIns="45720" rIns="91440" bIns="45720" numCol="1" anchor="t" anchorCtr="0" compatLnSpc="1">
            <a:prstTxWarp prst="textNoShape">
              <a:avLst/>
            </a:prstTxWarp>
          </a:bodyPr>
          <a:lstStyle/>
          <a:p>
            <a:pPr marL="0" indent="0">
              <a:buFont typeface="Wingdings" pitchFamily="2" charset="2"/>
              <a:buNone/>
            </a:pPr>
            <a:r>
              <a:rPr lang="en-US" altLang="zh-CN" sz="3100" b="1" smtClean="0">
                <a:solidFill>
                  <a:srgbClr val="FFFF00"/>
                </a:solidFill>
              </a:rPr>
              <a:t>1928</a:t>
            </a:r>
            <a:r>
              <a:rPr lang="zh-CN" altLang="en-US" sz="3100" b="1" smtClean="0">
                <a:solidFill>
                  <a:srgbClr val="FFFF00"/>
                </a:solidFill>
              </a:rPr>
              <a:t>年，苏联的工业产值还不到德国的一半，美国的</a:t>
            </a:r>
            <a:r>
              <a:rPr lang="en-US" altLang="zh-CN" sz="3100" b="1" smtClean="0">
                <a:solidFill>
                  <a:srgbClr val="FFFF00"/>
                </a:solidFill>
              </a:rPr>
              <a:t>1/8</a:t>
            </a:r>
            <a:r>
              <a:rPr lang="zh-CN" altLang="en-US" sz="3100" b="1" smtClean="0">
                <a:solidFill>
                  <a:srgbClr val="FFFF00"/>
                </a:solidFill>
              </a:rPr>
              <a:t>，全国</a:t>
            </a:r>
            <a:r>
              <a:rPr lang="en-US" altLang="zh-CN" sz="3100" b="1" smtClean="0">
                <a:solidFill>
                  <a:srgbClr val="FFFF00"/>
                </a:solidFill>
              </a:rPr>
              <a:t>99</a:t>
            </a:r>
            <a:r>
              <a:rPr lang="zh-CN" altLang="en-US" sz="3100" b="1" smtClean="0">
                <a:solidFill>
                  <a:srgbClr val="FFFF00"/>
                </a:solidFill>
              </a:rPr>
              <a:t>％的耕种要靠畜力和人力来完成</a:t>
            </a:r>
          </a:p>
        </p:txBody>
      </p:sp>
      <p:sp>
        <p:nvSpPr>
          <p:cNvPr id="318468" name="Text Box 4"/>
          <p:cNvSpPr txBox="1">
            <a:spLocks noChangeArrowheads="1"/>
          </p:cNvSpPr>
          <p:nvPr/>
        </p:nvSpPr>
        <p:spPr bwMode="auto">
          <a:xfrm>
            <a:off x="0" y="1844675"/>
            <a:ext cx="9144000" cy="1373188"/>
          </a:xfrm>
          <a:prstGeom prst="rect">
            <a:avLst/>
          </a:prstGeom>
          <a:solidFill>
            <a:schemeClr val="tx1"/>
          </a:solidFill>
          <a:ln w="9525">
            <a:noFill/>
            <a:miter lim="800000"/>
          </a:ln>
        </p:spPr>
        <p:txBody>
          <a:bodyPr>
            <a:spAutoFit/>
          </a:bodyPr>
          <a:lstStyle/>
          <a:p>
            <a:r>
              <a:rPr lang="zh-CN" altLang="en-US">
                <a:solidFill>
                  <a:srgbClr val="FFFF00"/>
                </a:solidFill>
                <a:latin typeface="黑体" pitchFamily="49" charset="-122"/>
                <a:ea typeface="黑体" pitchFamily="49" charset="-122"/>
              </a:rPr>
              <a:t>（</a:t>
            </a:r>
            <a:r>
              <a:rPr lang="en-US" altLang="zh-CN">
                <a:solidFill>
                  <a:srgbClr val="FFFF00"/>
                </a:solidFill>
                <a:latin typeface="黑体" pitchFamily="49" charset="-122"/>
                <a:ea typeface="黑体" pitchFamily="49" charset="-122"/>
              </a:rPr>
              <a:t>2013</a:t>
            </a:r>
            <a:r>
              <a:rPr lang="en-US" altLang="zh-CN">
                <a:solidFill>
                  <a:srgbClr val="FFFF00"/>
                </a:solidFill>
                <a:latin typeface="Times New Roman" pitchFamily="18" charset="0"/>
                <a:ea typeface="黑体" pitchFamily="49" charset="-122"/>
              </a:rPr>
              <a:t>·</a:t>
            </a:r>
            <a:r>
              <a:rPr lang="zh-CN" altLang="en-US">
                <a:solidFill>
                  <a:srgbClr val="FFFF00"/>
                </a:solidFill>
                <a:latin typeface="黑体" pitchFamily="49" charset="-122"/>
                <a:ea typeface="黑体" pitchFamily="49" charset="-122"/>
              </a:rPr>
              <a:t>全国新课标卷</a:t>
            </a:r>
            <a:r>
              <a:rPr lang="en-US" altLang="zh-CN">
                <a:solidFill>
                  <a:srgbClr val="FFFF00"/>
                </a:solidFill>
                <a:latin typeface="黑体" pitchFamily="49" charset="-122"/>
                <a:ea typeface="黑体" pitchFamily="49" charset="-122"/>
              </a:rPr>
              <a:t>Ⅱ</a:t>
            </a:r>
            <a:r>
              <a:rPr lang="zh-CN" altLang="en-US">
                <a:solidFill>
                  <a:srgbClr val="FFFF00"/>
                </a:solidFill>
                <a:latin typeface="黑体" pitchFamily="49" charset="-122"/>
                <a:ea typeface="黑体" pitchFamily="49" charset="-122"/>
              </a:rPr>
              <a:t>文综</a:t>
            </a:r>
            <a:r>
              <a:rPr lang="en-US" altLang="zh-CN">
                <a:solidFill>
                  <a:srgbClr val="FFFF00"/>
                </a:solidFill>
                <a:latin typeface="Times New Roman" pitchFamily="18" charset="0"/>
                <a:ea typeface="黑体" pitchFamily="49" charset="-122"/>
              </a:rPr>
              <a:t>·</a:t>
            </a:r>
            <a:r>
              <a:rPr lang="en-US" altLang="zh-CN">
                <a:solidFill>
                  <a:srgbClr val="FFFF00"/>
                </a:solidFill>
                <a:latin typeface="黑体" pitchFamily="49" charset="-122"/>
                <a:ea typeface="黑体" pitchFamily="49" charset="-122"/>
              </a:rPr>
              <a:t>35</a:t>
            </a:r>
            <a:r>
              <a:rPr lang="en-US" altLang="zh-CN">
                <a:solidFill>
                  <a:srgbClr val="FFFF00"/>
                </a:solidFill>
              </a:rPr>
              <a:t> </a:t>
            </a:r>
            <a:r>
              <a:rPr lang="zh-CN" altLang="en-US">
                <a:solidFill>
                  <a:srgbClr val="FFFF00"/>
                </a:solidFill>
                <a:latin typeface="黑体" pitchFamily="49" charset="-122"/>
                <a:ea typeface="黑体" pitchFamily="49" charset="-122"/>
              </a:rPr>
              <a:t>）</a:t>
            </a:r>
            <a:r>
              <a:rPr lang="en-US" altLang="zh-CN" sz="2800">
                <a:solidFill>
                  <a:srgbClr val="FFFF00"/>
                </a:solidFill>
                <a:latin typeface="黑体" pitchFamily="49" charset="-122"/>
                <a:ea typeface="黑体" pitchFamily="49" charset="-122"/>
              </a:rPr>
              <a:t>1931</a:t>
            </a:r>
            <a:r>
              <a:rPr lang="zh-CN" altLang="en-US" sz="2800">
                <a:solidFill>
                  <a:srgbClr val="FFFF00"/>
                </a:solidFill>
                <a:latin typeface="黑体" pitchFamily="49" charset="-122"/>
                <a:ea typeface="黑体" pitchFamily="49" charset="-122"/>
              </a:rPr>
              <a:t>年，斯大林说：</a:t>
            </a:r>
            <a:r>
              <a:rPr lang="zh-CN" altLang="en-US" sz="2800">
                <a:solidFill>
                  <a:srgbClr val="FFFF00"/>
                </a:solidFill>
                <a:latin typeface="Times New Roman" pitchFamily="18" charset="0"/>
                <a:ea typeface="黑体" pitchFamily="49" charset="-122"/>
              </a:rPr>
              <a:t>“</a:t>
            </a:r>
            <a:r>
              <a:rPr lang="zh-CN" altLang="en-US" sz="2800">
                <a:solidFill>
                  <a:srgbClr val="FFFF00"/>
                </a:solidFill>
                <a:latin typeface="黑体" pitchFamily="49" charset="-122"/>
                <a:ea typeface="黑体" pitchFamily="49" charset="-122"/>
              </a:rPr>
              <a:t>我们比先进国家落后了</a:t>
            </a:r>
            <a:r>
              <a:rPr lang="en-US" altLang="zh-CN" sz="2800">
                <a:solidFill>
                  <a:srgbClr val="FFFF00"/>
                </a:solidFill>
                <a:latin typeface="黑体" pitchFamily="49" charset="-122"/>
                <a:ea typeface="黑体" pitchFamily="49" charset="-122"/>
              </a:rPr>
              <a:t>50</a:t>
            </a:r>
            <a:r>
              <a:rPr lang="en-US" altLang="zh-CN" sz="2800">
                <a:solidFill>
                  <a:srgbClr val="FFFF00"/>
                </a:solidFill>
                <a:latin typeface="Times New Roman" pitchFamily="18" charset="0"/>
                <a:ea typeface="黑体" pitchFamily="49" charset="-122"/>
              </a:rPr>
              <a:t>—</a:t>
            </a:r>
            <a:r>
              <a:rPr lang="en-US" altLang="zh-CN" sz="2800">
                <a:solidFill>
                  <a:srgbClr val="FFFF00"/>
                </a:solidFill>
                <a:latin typeface="黑体" pitchFamily="49" charset="-122"/>
                <a:ea typeface="黑体" pitchFamily="49" charset="-122"/>
              </a:rPr>
              <a:t>100</a:t>
            </a:r>
            <a:r>
              <a:rPr lang="zh-CN" altLang="en-US" sz="2800">
                <a:solidFill>
                  <a:srgbClr val="FFFF00"/>
                </a:solidFill>
                <a:latin typeface="黑体" pitchFamily="49" charset="-122"/>
                <a:ea typeface="黑体" pitchFamily="49" charset="-122"/>
              </a:rPr>
              <a:t>年，我们应当在</a:t>
            </a:r>
            <a:r>
              <a:rPr lang="en-US" altLang="zh-CN" sz="2800">
                <a:solidFill>
                  <a:srgbClr val="FFFF00"/>
                </a:solidFill>
                <a:latin typeface="黑体" pitchFamily="49" charset="-122"/>
                <a:ea typeface="黑体" pitchFamily="49" charset="-122"/>
              </a:rPr>
              <a:t>10</a:t>
            </a:r>
            <a:r>
              <a:rPr lang="zh-CN" altLang="en-US" sz="2800">
                <a:solidFill>
                  <a:srgbClr val="FFFF00"/>
                </a:solidFill>
                <a:latin typeface="黑体" pitchFamily="49" charset="-122"/>
                <a:ea typeface="黑体" pitchFamily="49" charset="-122"/>
              </a:rPr>
              <a:t>年内跑完这段距离。</a:t>
            </a:r>
            <a:r>
              <a:rPr lang="zh-CN" altLang="en-US">
                <a:solidFill>
                  <a:srgbClr val="FFFF00"/>
                </a:solidFill>
              </a:rPr>
              <a:t>”</a:t>
            </a:r>
            <a:r>
              <a:rPr lang="zh-CN" altLang="en-US" sz="2800">
                <a:solidFill>
                  <a:srgbClr val="FFFF00"/>
                </a:solidFill>
                <a:latin typeface="黑体" pitchFamily="49" charset="-122"/>
                <a:ea typeface="黑体" pitchFamily="49" charset="-122"/>
              </a:rPr>
              <a:t>这一思想</a:t>
            </a:r>
            <a:r>
              <a:rPr lang="en-US" altLang="zh-CN" sz="2800">
                <a:solidFill>
                  <a:srgbClr val="FFFF00"/>
                </a:solidFill>
                <a:latin typeface="黑体" pitchFamily="49" charset="-122"/>
                <a:ea typeface="黑体" pitchFamily="49" charset="-122"/>
              </a:rPr>
              <a:t>(</a:t>
            </a:r>
            <a:r>
              <a:rPr lang="zh-CN" altLang="en-US" sz="2800">
                <a:solidFill>
                  <a:srgbClr val="FFFF00"/>
                </a:solidFill>
                <a:latin typeface="黑体" pitchFamily="49" charset="-122"/>
                <a:ea typeface="黑体" pitchFamily="49" charset="-122"/>
              </a:rPr>
              <a:t>　　</a:t>
            </a:r>
            <a:r>
              <a:rPr lang="en-US" altLang="zh-CN" sz="2800">
                <a:solidFill>
                  <a:srgbClr val="FFFF00"/>
                </a:solidFill>
                <a:latin typeface="黑体" pitchFamily="49" charset="-122"/>
                <a:ea typeface="黑体" pitchFamily="49" charset="-122"/>
              </a:rPr>
              <a:t>)</a:t>
            </a:r>
          </a:p>
        </p:txBody>
      </p:sp>
      <p:sp>
        <p:nvSpPr>
          <p:cNvPr id="318469" name="Text Box 5"/>
          <p:cNvSpPr txBox="1">
            <a:spLocks noChangeArrowheads="1"/>
          </p:cNvSpPr>
          <p:nvPr/>
        </p:nvSpPr>
        <p:spPr bwMode="auto">
          <a:xfrm>
            <a:off x="0" y="3429000"/>
            <a:ext cx="5905500" cy="2062103"/>
          </a:xfrm>
          <a:prstGeom prst="rect">
            <a:avLst/>
          </a:prstGeom>
          <a:solidFill>
            <a:schemeClr val="accent4">
              <a:lumMod val="10000"/>
            </a:schemeClr>
          </a:solidFill>
          <a:ln w="9525">
            <a:noFill/>
            <a:miter lim="800000"/>
          </a:ln>
          <a:effectLst/>
        </p:spPr>
        <p:txBody>
          <a:bodyPr>
            <a:spAutoFit/>
          </a:bodyPr>
          <a:lstStyle/>
          <a:p>
            <a:pPr marL="457200" indent="-457200">
              <a:defRPr/>
            </a:pPr>
            <a:r>
              <a:rPr lang="en-US" altLang="zh-CN" sz="3200">
                <a:solidFill>
                  <a:srgbClr val="FFFF00"/>
                </a:solidFill>
                <a:latin typeface="黑体" pitchFamily="49" charset="-122"/>
                <a:ea typeface="黑体" pitchFamily="49" charset="-122"/>
              </a:rPr>
              <a:t>A</a:t>
            </a:r>
            <a:r>
              <a:rPr lang="zh-CN" altLang="en-US" sz="3200">
                <a:solidFill>
                  <a:srgbClr val="FFFF00"/>
                </a:solidFill>
                <a:latin typeface="黑体" pitchFamily="49" charset="-122"/>
                <a:ea typeface="黑体" pitchFamily="49" charset="-122"/>
              </a:rPr>
              <a:t>．完全符合当时的苏联国情</a:t>
            </a:r>
          </a:p>
          <a:p>
            <a:pPr marL="457200" indent="-457200">
              <a:defRPr/>
            </a:pPr>
            <a:r>
              <a:rPr lang="en-US" altLang="zh-CN" sz="3200">
                <a:solidFill>
                  <a:srgbClr val="FFFF00"/>
                </a:solidFill>
                <a:latin typeface="黑体" pitchFamily="49" charset="-122"/>
                <a:ea typeface="黑体" pitchFamily="49" charset="-122"/>
              </a:rPr>
              <a:t>B</a:t>
            </a:r>
            <a:r>
              <a:rPr lang="zh-CN" altLang="en-US" sz="3200">
                <a:solidFill>
                  <a:srgbClr val="FFFF00"/>
                </a:solidFill>
                <a:latin typeface="黑体" pitchFamily="49" charset="-122"/>
                <a:ea typeface="黑体" pitchFamily="49" charset="-122"/>
              </a:rPr>
              <a:t>．推动了苏联经济模式的形成</a:t>
            </a:r>
          </a:p>
          <a:p>
            <a:pPr marL="457200" indent="-457200">
              <a:defRPr/>
            </a:pPr>
            <a:r>
              <a:rPr lang="en-US" altLang="zh-CN" sz="3200">
                <a:solidFill>
                  <a:srgbClr val="FFFF00"/>
                </a:solidFill>
                <a:latin typeface="黑体" pitchFamily="49" charset="-122"/>
                <a:ea typeface="黑体" pitchFamily="49" charset="-122"/>
              </a:rPr>
              <a:t>C</a:t>
            </a:r>
            <a:r>
              <a:rPr lang="zh-CN" altLang="en-US" sz="3200">
                <a:solidFill>
                  <a:srgbClr val="FFFF00"/>
                </a:solidFill>
                <a:latin typeface="黑体" pitchFamily="49" charset="-122"/>
                <a:ea typeface="黑体" pitchFamily="49" charset="-122"/>
              </a:rPr>
              <a:t>．与战时共产主义政策一致          </a:t>
            </a:r>
          </a:p>
          <a:p>
            <a:pPr marL="457200" indent="-457200">
              <a:defRPr/>
            </a:pPr>
            <a:r>
              <a:rPr lang="en-US" altLang="zh-CN" sz="3200">
                <a:solidFill>
                  <a:srgbClr val="FFFF00"/>
                </a:solidFill>
                <a:latin typeface="黑体" pitchFamily="49" charset="-122"/>
                <a:ea typeface="黑体" pitchFamily="49" charset="-122"/>
              </a:rPr>
              <a:t>D</a:t>
            </a:r>
            <a:r>
              <a:rPr lang="zh-CN" altLang="en-US" sz="3200">
                <a:solidFill>
                  <a:srgbClr val="FFFF00"/>
                </a:solidFill>
                <a:latin typeface="黑体" pitchFamily="49" charset="-122"/>
                <a:ea typeface="黑体" pitchFamily="49" charset="-122"/>
              </a:rPr>
              <a:t>．延续了新经济政策的精神</a:t>
            </a:r>
          </a:p>
        </p:txBody>
      </p:sp>
      <p:sp>
        <p:nvSpPr>
          <p:cNvPr id="318470" name="Rectangle 6"/>
          <p:cNvSpPr>
            <a:spLocks noChangeArrowheads="1"/>
          </p:cNvSpPr>
          <p:nvPr/>
        </p:nvSpPr>
        <p:spPr bwMode="auto">
          <a:xfrm>
            <a:off x="0" y="3929063"/>
            <a:ext cx="5832475" cy="576262"/>
          </a:xfrm>
          <a:prstGeom prst="rect">
            <a:avLst/>
          </a:prstGeom>
          <a:noFill/>
          <a:ln w="76200">
            <a:solidFill>
              <a:srgbClr val="FF0000"/>
            </a:solidFill>
            <a:miter lim="800000"/>
          </a:ln>
        </p:spPr>
        <p:txBody>
          <a:bodyPr wrap="none" anchor="ctr"/>
          <a:lstStyle/>
          <a:p>
            <a:endParaRPr lang="zh-CN" altLang="en-US">
              <a:solidFill>
                <a:srgbClr val="FFFF00"/>
              </a:solidFill>
            </a:endParaRPr>
          </a:p>
        </p:txBody>
      </p:sp>
      <p:pic>
        <p:nvPicPr>
          <p:cNvPr id="36870" name="Picture 6" descr="斯大林2"/>
          <p:cNvPicPr>
            <a:picLocks noChangeAspect="1" noChangeArrowheads="1"/>
          </p:cNvPicPr>
          <p:nvPr/>
        </p:nvPicPr>
        <p:blipFill>
          <a:blip r:embed="rId2"/>
          <a:stretch>
            <a:fillRect/>
          </a:stretch>
        </p:blipFill>
        <p:spPr bwMode="auto">
          <a:xfrm>
            <a:off x="6156325" y="3716338"/>
            <a:ext cx="2663825" cy="2736850"/>
          </a:xfrm>
          <a:prstGeom prst="rect">
            <a:avLst/>
          </a:prstGeom>
          <a:noFill/>
          <a:ln w="9525">
            <a:noFill/>
            <a:miter lim="800000"/>
          </a:ln>
        </p:spPr>
      </p:pic>
      <p:sp>
        <p:nvSpPr>
          <p:cNvPr id="142352" name="AutoShape 16"/>
          <p:cNvSpPr>
            <a:spLocks noChangeArrowheads="1"/>
          </p:cNvSpPr>
          <p:nvPr/>
        </p:nvSpPr>
        <p:spPr bwMode="auto">
          <a:xfrm rot="5400000">
            <a:off x="2916238" y="4797425"/>
            <a:ext cx="1150938" cy="719137"/>
          </a:xfrm>
          <a:custGeom>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6557 h 21600"/>
              <a:gd name="T14" fmla="*/ 19589 w 21600"/>
              <a:gd name="T15" fmla="*/ 15043 h 21600"/>
            </a:gdLst>
            <a:cxnLst>
              <a:cxn ang="T8">
                <a:pos x="T0" y="T1"/>
              </a:cxn>
              <a:cxn ang="T9">
                <a:pos x="T2" y="T3"/>
              </a:cxn>
              <a:cxn ang="T10">
                <a:pos x="T4" y="T5"/>
              </a:cxn>
              <a:cxn ang="T11">
                <a:pos x="T6" y="T7"/>
              </a:cxn>
            </a:cxnLst>
            <a:rect l="T12" t="T13" r="T14" b="T15"/>
            <a:pathLst>
              <a:path w="21600" h="21600">
                <a:moveTo>
                  <a:pt x="16481" y="0"/>
                </a:moveTo>
                <a:lnTo>
                  <a:pt x="16481" y="6557"/>
                </a:lnTo>
                <a:lnTo>
                  <a:pt x="3375" y="6557"/>
                </a:lnTo>
                <a:lnTo>
                  <a:pt x="3375" y="15043"/>
                </a:lnTo>
                <a:lnTo>
                  <a:pt x="16481" y="15043"/>
                </a:lnTo>
                <a:lnTo>
                  <a:pt x="16481" y="21600"/>
                </a:lnTo>
                <a:lnTo>
                  <a:pt x="21600" y="10800"/>
                </a:lnTo>
                <a:close/>
              </a:path>
              <a:path w="21600" h="21600">
                <a:moveTo>
                  <a:pt x="1350" y="6557"/>
                </a:moveTo>
                <a:lnTo>
                  <a:pt x="1350" y="15043"/>
                </a:lnTo>
                <a:lnTo>
                  <a:pt x="2700" y="15043"/>
                </a:lnTo>
                <a:lnTo>
                  <a:pt x="2700" y="6557"/>
                </a:lnTo>
                <a:close/>
              </a:path>
              <a:path w="21600" h="21600">
                <a:moveTo>
                  <a:pt x="0" y="6557"/>
                </a:moveTo>
                <a:lnTo>
                  <a:pt x="0" y="15043"/>
                </a:lnTo>
                <a:lnTo>
                  <a:pt x="675" y="15043"/>
                </a:lnTo>
                <a:lnTo>
                  <a:pt x="675" y="6557"/>
                </a:lnTo>
                <a:close/>
              </a:path>
            </a:pathLst>
          </a:custGeom>
          <a:solidFill>
            <a:srgbClr val="333399"/>
          </a:solidFill>
          <a:ln w="9525">
            <a:solidFill>
              <a:schemeClr val="tx1"/>
            </a:solidFill>
            <a:miter lim="800000"/>
          </a:ln>
        </p:spPr>
        <p:txBody>
          <a:bodyPr rot="10800000" vert="eaVert" wrap="none" anchor="ctr"/>
          <a:lstStyle/>
          <a:p>
            <a:endParaRPr lang="zh-CN" altLang="en-US">
              <a:solidFill>
                <a:srgbClr val="FFFF00"/>
              </a:solidFill>
            </a:endParaRPr>
          </a:p>
        </p:txBody>
      </p:sp>
      <p:sp>
        <p:nvSpPr>
          <p:cNvPr id="318476" name="WordArt 12"/>
          <p:cNvSpPr>
            <a:spLocks noChangeArrowheads="1" noChangeShapeType="1"/>
          </p:cNvSpPr>
          <p:nvPr/>
        </p:nvSpPr>
        <p:spPr bwMode="auto">
          <a:xfrm>
            <a:off x="1619250" y="5734050"/>
            <a:ext cx="3168650" cy="576263"/>
          </a:xfrm>
          <a:prstGeom prst="rect">
            <a:avLst/>
          </a:prstGeom>
        </p:spPr>
        <p:txBody>
          <a:bodyPr wrap="none" fromWordArt="1">
            <a:prstTxWarp prst="textPlain">
              <a:avLst>
                <a:gd name="adj" fmla="val 50000"/>
              </a:avLst>
            </a:prstTxWarp>
          </a:bodyPr>
          <a:lstStyle/>
          <a:p>
            <a:r>
              <a:rPr lang="zh-CN" altLang="en-US" sz="4000" kern="10">
                <a:ln w="12700">
                  <a:solidFill>
                    <a:srgbClr val="99FF33"/>
                  </a:solidFill>
                  <a:round/>
                </a:ln>
                <a:solidFill>
                  <a:srgbClr val="FFFF00"/>
                </a:solidFill>
                <a:effectLst>
                  <a:outerShdw dist="35921" dir="2700000" sy="50000" kx="2115830" algn="bl" rotWithShape="0">
                    <a:srgbClr val="C0C0C0"/>
                  </a:outerShdw>
                </a:effectLst>
                <a:latin typeface="黑体"/>
                <a:ea typeface="黑体"/>
              </a:rPr>
              <a:t>斯大林模式</a:t>
            </a:r>
          </a:p>
        </p:txBody>
      </p:sp>
      <p:sp>
        <p:nvSpPr>
          <p:cNvPr id="318477" name="Text Box 13"/>
          <p:cNvSpPr txBox="1">
            <a:spLocks noChangeArrowheads="1"/>
          </p:cNvSpPr>
          <p:nvPr/>
        </p:nvSpPr>
        <p:spPr bwMode="auto">
          <a:xfrm>
            <a:off x="0" y="401638"/>
            <a:ext cx="9144000" cy="1371600"/>
          </a:xfrm>
          <a:prstGeom prst="rect">
            <a:avLst/>
          </a:prstGeom>
          <a:solidFill>
            <a:schemeClr val="accent4">
              <a:lumMod val="10000"/>
            </a:schemeClr>
          </a:solidFill>
          <a:ln w="9525">
            <a:noFill/>
            <a:miter lim="800000"/>
          </a:ln>
          <a:effectLst/>
        </p:spPr>
        <p:txBody>
          <a:bodyPr>
            <a:spAutoFit/>
          </a:bodyPr>
          <a:lstStyle/>
          <a:p>
            <a:pPr>
              <a:spcBef>
                <a:spcPct val="50000"/>
              </a:spcBef>
              <a:defRPr/>
            </a:pPr>
            <a:r>
              <a:rPr lang="zh-CN" altLang="en-US" sz="4800">
                <a:solidFill>
                  <a:srgbClr val="FFFF00"/>
                </a:solidFill>
              </a:rPr>
              <a:t>怎样建设强大的现代化苏联？</a:t>
            </a:r>
            <a:endParaRPr lang="en-US" altLang="zh-CN" sz="4800">
              <a:solidFill>
                <a:srgbClr val="FFFF00"/>
              </a:solidFill>
            </a:endParaRPr>
          </a:p>
          <a:p>
            <a:pPr>
              <a:spcBef>
                <a:spcPct val="50000"/>
              </a:spcBef>
              <a:defRPr/>
            </a:pPr>
            <a:endParaRPr lang="zh-CN" altLang="en-US" sz="2400">
              <a:solidFill>
                <a:srgbClr val="FFFF00"/>
              </a:solidFill>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8477"/>
                                        </p:tgtEl>
                                        <p:attrNameLst>
                                          <p:attrName>style.visibility</p:attrName>
                                        </p:attrNameLst>
                                      </p:cBhvr>
                                      <p:to>
                                        <p:strVal val="visible"/>
                                      </p:to>
                                    </p:set>
                                    <p:anim calcmode="lin" valueType="num">
                                      <p:cBhvr additive="base">
                                        <p:cTn id="7" dur="500" fill="hold"/>
                                        <p:tgtEl>
                                          <p:spTgt spid="318477"/>
                                        </p:tgtEl>
                                        <p:attrNameLst>
                                          <p:attrName>ppt_x</p:attrName>
                                        </p:attrNameLst>
                                      </p:cBhvr>
                                      <p:tavLst>
                                        <p:tav tm="0">
                                          <p:val>
                                            <p:strVal val="#ppt_x"/>
                                          </p:val>
                                        </p:tav>
                                        <p:tav tm="100000">
                                          <p:val>
                                            <p:strVal val="#ppt_x"/>
                                          </p:val>
                                        </p:tav>
                                      </p:tavLst>
                                    </p:anim>
                                    <p:anim calcmode="lin" valueType="num">
                                      <p:cBhvr additive="base">
                                        <p:cTn id="8" dur="500" fill="hold"/>
                                        <p:tgtEl>
                                          <p:spTgt spid="31847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18468"/>
                                        </p:tgtEl>
                                        <p:attrNameLst>
                                          <p:attrName>style.visibility</p:attrName>
                                        </p:attrNameLst>
                                      </p:cBhvr>
                                      <p:to>
                                        <p:strVal val="visible"/>
                                      </p:to>
                                    </p:set>
                                    <p:animEffect transition="in" filter="dissolve">
                                      <p:cBhvr>
                                        <p:cTn id="13" dur="500"/>
                                        <p:tgtEl>
                                          <p:spTgt spid="318468"/>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18469"/>
                                        </p:tgtEl>
                                        <p:attrNameLst>
                                          <p:attrName>style.visibility</p:attrName>
                                        </p:attrNameLst>
                                      </p:cBhvr>
                                      <p:to>
                                        <p:strVal val="visible"/>
                                      </p:to>
                                    </p:set>
                                    <p:animEffect transition="in" filter="dissolve">
                                      <p:cBhvr>
                                        <p:cTn id="16" dur="500"/>
                                        <p:tgtEl>
                                          <p:spTgt spid="318469"/>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1847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42352"/>
                                        </p:tgtEl>
                                        <p:attrNameLst>
                                          <p:attrName>style.visibility</p:attrName>
                                        </p:attrNameLst>
                                      </p:cBhvr>
                                      <p:to>
                                        <p:strVal val="visible"/>
                                      </p:to>
                                    </p:set>
                                    <p:animEffect transition="in" filter="box(in)">
                                      <p:cBhvr>
                                        <p:cTn id="25" dur="500"/>
                                        <p:tgtEl>
                                          <p:spTgt spid="142352"/>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18476"/>
                                        </p:tgtEl>
                                        <p:attrNameLst>
                                          <p:attrName>style.visibility</p:attrName>
                                        </p:attrNameLst>
                                      </p:cBhvr>
                                      <p:to>
                                        <p:strVal val="visible"/>
                                      </p:to>
                                    </p:set>
                                    <p:anim calcmode="lin" valueType="num">
                                      <p:cBhvr additive="base">
                                        <p:cTn id="30" dur="500" fill="hold"/>
                                        <p:tgtEl>
                                          <p:spTgt spid="318476"/>
                                        </p:tgtEl>
                                        <p:attrNameLst>
                                          <p:attrName>ppt_x</p:attrName>
                                        </p:attrNameLst>
                                      </p:cBhvr>
                                      <p:tavLst>
                                        <p:tav tm="0">
                                          <p:val>
                                            <p:strVal val="#ppt_x"/>
                                          </p:val>
                                        </p:tav>
                                        <p:tav tm="100000">
                                          <p:val>
                                            <p:strVal val="#ppt_x"/>
                                          </p:val>
                                        </p:tav>
                                      </p:tavLst>
                                    </p:anim>
                                    <p:anim calcmode="lin" valueType="num">
                                      <p:cBhvr additive="base">
                                        <p:cTn id="31" dur="500" fill="hold"/>
                                        <p:tgtEl>
                                          <p:spTgt spid="318476"/>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6" presetClass="emph" presetSubtype="0" fill="hold" grpId="1" nodeType="clickEffect">
                                  <p:stCondLst>
                                    <p:cond delay="0"/>
                                  </p:stCondLst>
                                  <p:childTnLst>
                                    <p:animScale>
                                      <p:cBhvr>
                                        <p:cTn id="35" dur="2000" fill="hold"/>
                                        <p:tgtEl>
                                          <p:spTgt spid="31847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8" grpId="0"/>
      <p:bldP spid="318469" grpId="0"/>
      <p:bldP spid="318470" grpId="0"/>
      <p:bldP spid="142352" grpId="0"/>
      <p:bldP spid="318476" grpId="0"/>
      <p:bldP spid="318476" grpId="1"/>
      <p:bldP spid="318477"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4450" name="Rectangle 2"/>
          <p:cNvSpPr>
            <a:spLocks noChangeArrowheads="1"/>
          </p:cNvSpPr>
          <p:nvPr/>
        </p:nvSpPr>
        <p:spPr bwMode="auto">
          <a:xfrm>
            <a:off x="228600" y="4191000"/>
            <a:ext cx="8915400" cy="1630363"/>
          </a:xfrm>
          <a:prstGeom prst="rect">
            <a:avLst/>
          </a:prstGeom>
          <a:noFill/>
          <a:ln w="9525">
            <a:noFill/>
            <a:miter lim="800000"/>
          </a:ln>
        </p:spPr>
        <p:txBody>
          <a:bodyPr>
            <a:spAutoFit/>
          </a:bodyPr>
          <a:lstStyle/>
          <a:p>
            <a:pPr lvl="1">
              <a:lnSpc>
                <a:spcPct val="120000"/>
              </a:lnSpc>
            </a:pPr>
            <a:r>
              <a:rPr lang="zh-CN" altLang="en-US" sz="2800" b="1">
                <a:solidFill>
                  <a:srgbClr val="070212"/>
                </a:solidFill>
                <a:latin typeface="宋体" pitchFamily="2" charset="-122"/>
              </a:rPr>
              <a:t>②苏联传统的专制思想浓厚；</a:t>
            </a:r>
          </a:p>
          <a:p>
            <a:pPr lvl="1">
              <a:lnSpc>
                <a:spcPct val="120000"/>
              </a:lnSpc>
            </a:pPr>
            <a:r>
              <a:rPr lang="zh-CN" altLang="en-US" sz="2800" b="1">
                <a:solidFill>
                  <a:srgbClr val="070212"/>
                </a:solidFill>
                <a:latin typeface="宋体" pitchFamily="2" charset="-122"/>
              </a:rPr>
              <a:t>③斯大林个人因素。</a:t>
            </a:r>
          </a:p>
          <a:p>
            <a:pPr lvl="1">
              <a:lnSpc>
                <a:spcPct val="120000"/>
              </a:lnSpc>
            </a:pPr>
            <a:r>
              <a:rPr lang="zh-CN" altLang="en-US" sz="2800" b="1">
                <a:solidFill>
                  <a:srgbClr val="070212"/>
                </a:solidFill>
                <a:latin typeface="宋体" pitchFamily="2" charset="-122"/>
              </a:rPr>
              <a:t>   </a:t>
            </a:r>
            <a:endParaRPr lang="en-US" altLang="zh-CN" sz="2800" b="1">
              <a:solidFill>
                <a:srgbClr val="070212"/>
              </a:solidFill>
              <a:latin typeface="宋体" pitchFamily="2" charset="-122"/>
            </a:endParaRPr>
          </a:p>
        </p:txBody>
      </p:sp>
      <p:sp>
        <p:nvSpPr>
          <p:cNvPr id="104451" name="Rectangle 3"/>
          <p:cNvSpPr>
            <a:spLocks noChangeArrowheads="1"/>
          </p:cNvSpPr>
          <p:nvPr/>
        </p:nvSpPr>
        <p:spPr bwMode="auto">
          <a:xfrm>
            <a:off x="685800" y="3733800"/>
            <a:ext cx="6256338" cy="519113"/>
          </a:xfrm>
          <a:prstGeom prst="rect">
            <a:avLst/>
          </a:prstGeom>
          <a:noFill/>
          <a:ln w="9525">
            <a:noFill/>
            <a:miter lim="800000"/>
          </a:ln>
        </p:spPr>
        <p:txBody>
          <a:bodyPr wrap="none">
            <a:spAutoFit/>
          </a:bodyPr>
          <a:lstStyle/>
          <a:p>
            <a:r>
              <a:rPr lang="zh-CN" altLang="en-US" sz="2800" b="1">
                <a:solidFill>
                  <a:srgbClr val="070212"/>
                </a:solidFill>
                <a:latin typeface="宋体" pitchFamily="2" charset="-122"/>
              </a:rPr>
              <a:t>①苏联是小农经济仍占优势的农业国；</a:t>
            </a:r>
          </a:p>
        </p:txBody>
      </p:sp>
      <p:sp>
        <p:nvSpPr>
          <p:cNvPr id="104452" name="Text Box 4"/>
          <p:cNvSpPr txBox="1">
            <a:spLocks noChangeArrowheads="1"/>
          </p:cNvSpPr>
          <p:nvPr/>
        </p:nvSpPr>
        <p:spPr bwMode="auto">
          <a:xfrm>
            <a:off x="228600" y="1828800"/>
            <a:ext cx="2971800" cy="519113"/>
          </a:xfrm>
          <a:prstGeom prst="rect">
            <a:avLst/>
          </a:prstGeom>
          <a:noFill/>
          <a:ln w="9525">
            <a:noFill/>
            <a:miter lim="800000"/>
          </a:ln>
        </p:spPr>
        <p:txBody>
          <a:bodyPr>
            <a:spAutoFit/>
          </a:bodyPr>
          <a:lstStyle/>
          <a:p>
            <a:pPr>
              <a:spcBef>
                <a:spcPct val="50000"/>
              </a:spcBef>
            </a:pPr>
            <a:r>
              <a:rPr lang="zh-CN" altLang="en-US" sz="2800" b="1">
                <a:solidFill>
                  <a:srgbClr val="070212"/>
                </a:solidFill>
                <a:latin typeface="宋体" pitchFamily="2" charset="-122"/>
              </a:rPr>
              <a:t>（</a:t>
            </a:r>
            <a:r>
              <a:rPr lang="en-US" altLang="zh-CN" sz="2800" b="1">
                <a:solidFill>
                  <a:srgbClr val="070212"/>
                </a:solidFill>
                <a:latin typeface="宋体" pitchFamily="2" charset="-122"/>
              </a:rPr>
              <a:t>1</a:t>
            </a:r>
            <a:r>
              <a:rPr lang="zh-CN" altLang="en-US" sz="2800" b="1">
                <a:solidFill>
                  <a:srgbClr val="070212"/>
                </a:solidFill>
                <a:latin typeface="宋体" pitchFamily="2" charset="-122"/>
              </a:rPr>
              <a:t>）国际：</a:t>
            </a:r>
          </a:p>
        </p:txBody>
      </p:sp>
      <p:sp>
        <p:nvSpPr>
          <p:cNvPr id="104453" name="Rectangle 5"/>
          <p:cNvSpPr>
            <a:spLocks noChangeArrowheads="1"/>
          </p:cNvSpPr>
          <p:nvPr/>
        </p:nvSpPr>
        <p:spPr bwMode="auto">
          <a:xfrm>
            <a:off x="990600" y="2438400"/>
            <a:ext cx="6705600" cy="519113"/>
          </a:xfrm>
          <a:prstGeom prst="rect">
            <a:avLst/>
          </a:prstGeom>
          <a:noFill/>
          <a:ln w="9525">
            <a:noFill/>
            <a:miter lim="800000"/>
          </a:ln>
        </p:spPr>
        <p:txBody>
          <a:bodyPr>
            <a:spAutoFit/>
          </a:bodyPr>
          <a:lstStyle/>
          <a:p>
            <a:r>
              <a:rPr lang="zh-CN" altLang="en-US" sz="2800" b="1">
                <a:solidFill>
                  <a:srgbClr val="070212"/>
                </a:solidFill>
                <a:latin typeface="宋体" pitchFamily="2" charset="-122"/>
              </a:rPr>
              <a:t>帝国主义国家包围，封锁，威胁苏联。</a:t>
            </a:r>
          </a:p>
        </p:txBody>
      </p:sp>
      <p:sp>
        <p:nvSpPr>
          <p:cNvPr id="38918" name="Rectangle 6"/>
          <p:cNvSpPr>
            <a:spLocks noChangeArrowheads="1"/>
          </p:cNvSpPr>
          <p:nvPr/>
        </p:nvSpPr>
        <p:spPr bwMode="auto">
          <a:xfrm>
            <a:off x="0" y="533400"/>
            <a:ext cx="9296400" cy="584775"/>
          </a:xfrm>
          <a:prstGeom prst="rect">
            <a:avLst/>
          </a:prstGeom>
          <a:noFill/>
          <a:ln w="9525">
            <a:noFill/>
            <a:miter lim="800000"/>
          </a:ln>
        </p:spPr>
        <p:txBody>
          <a:bodyPr wrap="square">
            <a:spAutoFit/>
          </a:bodyPr>
          <a:lstStyle/>
          <a:p>
            <a:r>
              <a:rPr lang="zh-CN" altLang="en-US" sz="3200" b="1" smtClean="0">
                <a:solidFill>
                  <a:srgbClr val="000000"/>
                </a:solidFill>
                <a:latin typeface="宋体" pitchFamily="2" charset="-122"/>
              </a:rPr>
              <a:t>（三）、</a:t>
            </a:r>
            <a:r>
              <a:rPr lang="zh-CN" altLang="en-US" sz="3200" b="1">
                <a:solidFill>
                  <a:srgbClr val="000000"/>
                </a:solidFill>
                <a:latin typeface="宋体" pitchFamily="2" charset="-122"/>
              </a:rPr>
              <a:t>斯大林模式</a:t>
            </a:r>
            <a:r>
              <a:rPr lang="zh-CN" altLang="en-US" sz="2800" b="1">
                <a:solidFill>
                  <a:srgbClr val="000000"/>
                </a:solidFill>
                <a:latin typeface="宋体" pitchFamily="2" charset="-122"/>
              </a:rPr>
              <a:t>（确立时间：</a:t>
            </a:r>
            <a:r>
              <a:rPr lang="en-US" altLang="zh-CN" sz="2800" b="1">
                <a:solidFill>
                  <a:srgbClr val="000000"/>
                </a:solidFill>
                <a:latin typeface="宋体" pitchFamily="2" charset="-122"/>
              </a:rPr>
              <a:t>20</a:t>
            </a:r>
            <a:r>
              <a:rPr lang="zh-CN" altLang="en-US" sz="2800" b="1">
                <a:solidFill>
                  <a:srgbClr val="000000"/>
                </a:solidFill>
                <a:latin typeface="宋体" pitchFamily="2" charset="-122"/>
              </a:rPr>
              <a:t>世纪</a:t>
            </a:r>
            <a:r>
              <a:rPr lang="en-US" altLang="zh-CN" sz="2800" b="1">
                <a:solidFill>
                  <a:srgbClr val="000000"/>
                </a:solidFill>
                <a:latin typeface="宋体" pitchFamily="2" charset="-122"/>
              </a:rPr>
              <a:t>30</a:t>
            </a:r>
            <a:r>
              <a:rPr lang="zh-CN" altLang="en-US" sz="2800" b="1">
                <a:solidFill>
                  <a:srgbClr val="000000"/>
                </a:solidFill>
                <a:latin typeface="宋体" pitchFamily="2" charset="-122"/>
              </a:rPr>
              <a:t>年代中期）</a:t>
            </a:r>
          </a:p>
        </p:txBody>
      </p:sp>
      <p:sp>
        <p:nvSpPr>
          <p:cNvPr id="104455" name="Text Box 7"/>
          <p:cNvSpPr txBox="1">
            <a:spLocks noChangeArrowheads="1"/>
          </p:cNvSpPr>
          <p:nvPr/>
        </p:nvSpPr>
        <p:spPr bwMode="auto">
          <a:xfrm>
            <a:off x="228600" y="1295400"/>
            <a:ext cx="8001000" cy="519113"/>
          </a:xfrm>
          <a:prstGeom prst="rect">
            <a:avLst/>
          </a:prstGeom>
          <a:noFill/>
          <a:ln w="9525">
            <a:noFill/>
            <a:miter lim="800000"/>
          </a:ln>
        </p:spPr>
        <p:txBody>
          <a:bodyPr>
            <a:spAutoFit/>
          </a:bodyPr>
          <a:lstStyle/>
          <a:p>
            <a:pPr>
              <a:spcBef>
                <a:spcPct val="50000"/>
              </a:spcBef>
            </a:pPr>
            <a:r>
              <a:rPr lang="en-US" altLang="zh-CN" sz="2800" b="1">
                <a:solidFill>
                  <a:srgbClr val="070212"/>
                </a:solidFill>
                <a:latin typeface="宋体" pitchFamily="2" charset="-122"/>
              </a:rPr>
              <a:t>1.</a:t>
            </a:r>
            <a:r>
              <a:rPr lang="zh-CN" altLang="en-US" sz="2800" b="1">
                <a:solidFill>
                  <a:srgbClr val="070212"/>
                </a:solidFill>
                <a:latin typeface="宋体" pitchFamily="2" charset="-122"/>
              </a:rPr>
              <a:t>背景：</a:t>
            </a:r>
          </a:p>
        </p:txBody>
      </p:sp>
      <p:sp>
        <p:nvSpPr>
          <p:cNvPr id="104456" name="Text Box 8"/>
          <p:cNvSpPr txBox="1">
            <a:spLocks noChangeArrowheads="1"/>
          </p:cNvSpPr>
          <p:nvPr/>
        </p:nvSpPr>
        <p:spPr bwMode="auto">
          <a:xfrm>
            <a:off x="228600" y="3048000"/>
            <a:ext cx="2971800" cy="519113"/>
          </a:xfrm>
          <a:prstGeom prst="rect">
            <a:avLst/>
          </a:prstGeom>
          <a:noFill/>
          <a:ln w="9525">
            <a:noFill/>
            <a:miter lim="800000"/>
          </a:ln>
        </p:spPr>
        <p:txBody>
          <a:bodyPr>
            <a:spAutoFit/>
          </a:bodyPr>
          <a:lstStyle/>
          <a:p>
            <a:pPr>
              <a:spcBef>
                <a:spcPct val="50000"/>
              </a:spcBef>
            </a:pPr>
            <a:r>
              <a:rPr lang="zh-CN" altLang="en-US" sz="2800" b="1">
                <a:solidFill>
                  <a:srgbClr val="070212"/>
                </a:solidFill>
                <a:latin typeface="宋体" pitchFamily="2" charset="-122"/>
              </a:rPr>
              <a:t>（</a:t>
            </a:r>
            <a:r>
              <a:rPr lang="en-US" altLang="zh-CN" sz="2800" b="1">
                <a:solidFill>
                  <a:srgbClr val="070212"/>
                </a:solidFill>
                <a:latin typeface="宋体" pitchFamily="2" charset="-122"/>
              </a:rPr>
              <a:t>2</a:t>
            </a:r>
            <a:r>
              <a:rPr lang="zh-CN" altLang="en-US" sz="2800" b="1">
                <a:solidFill>
                  <a:srgbClr val="070212"/>
                </a:solidFill>
                <a:latin typeface="宋体" pitchFamily="2" charset="-122"/>
              </a:rPr>
              <a:t>）国内：</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4455"/>
                                        </p:tgtEl>
                                        <p:attrNameLst>
                                          <p:attrName>style.visibility</p:attrName>
                                        </p:attrNameLst>
                                      </p:cBhvr>
                                      <p:to>
                                        <p:strVal val="visible"/>
                                      </p:to>
                                    </p:set>
                                    <p:animEffect transition="in" filter="slide(fromBottom)">
                                      <p:cBhvr>
                                        <p:cTn id="7" dur="500"/>
                                        <p:tgtEl>
                                          <p:spTgt spid="1044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04452"/>
                                        </p:tgtEl>
                                        <p:attrNameLst>
                                          <p:attrName>style.visibility</p:attrName>
                                        </p:attrNameLst>
                                      </p:cBhvr>
                                      <p:to>
                                        <p:strVal val="visible"/>
                                      </p:to>
                                    </p:set>
                                    <p:animEffect transition="in" filter="slide(fromBottom)">
                                      <p:cBhvr>
                                        <p:cTn id="12" dur="500"/>
                                        <p:tgtEl>
                                          <p:spTgt spid="10445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4453"/>
                                        </p:tgtEl>
                                        <p:attrNameLst>
                                          <p:attrName>style.visibility</p:attrName>
                                        </p:attrNameLst>
                                      </p:cBhvr>
                                      <p:to>
                                        <p:strVal val="visible"/>
                                      </p:to>
                                    </p:set>
                                    <p:animEffect transition="in" filter="checkerboard(across)">
                                      <p:cBhvr>
                                        <p:cTn id="17" dur="500"/>
                                        <p:tgtEl>
                                          <p:spTgt spid="10445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104456"/>
                                        </p:tgtEl>
                                        <p:attrNameLst>
                                          <p:attrName>style.visibility</p:attrName>
                                        </p:attrNameLst>
                                      </p:cBhvr>
                                      <p:to>
                                        <p:strVal val="visible"/>
                                      </p:to>
                                    </p:set>
                                    <p:animEffect transition="in" filter="slide(fromBottom)">
                                      <p:cBhvr>
                                        <p:cTn id="22" dur="500"/>
                                        <p:tgtEl>
                                          <p:spTgt spid="10445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4451"/>
                                        </p:tgtEl>
                                        <p:attrNameLst>
                                          <p:attrName>style.visibility</p:attrName>
                                        </p:attrNameLst>
                                      </p:cBhvr>
                                      <p:to>
                                        <p:strVal val="visible"/>
                                      </p:to>
                                    </p:set>
                                    <p:animEffect transition="in" filter="checkerboard(across)">
                                      <p:cBhvr>
                                        <p:cTn id="27" dur="500"/>
                                        <p:tgtEl>
                                          <p:spTgt spid="10445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104450">
                                            <p:txEl>
                                              <p:pRg st="0" end="0"/>
                                            </p:txEl>
                                          </p:spTgt>
                                        </p:tgtEl>
                                        <p:attrNameLst>
                                          <p:attrName>style.visibility</p:attrName>
                                        </p:attrNameLst>
                                      </p:cBhvr>
                                      <p:to>
                                        <p:strVal val="visible"/>
                                      </p:to>
                                    </p:set>
                                    <p:animEffect transition="in" filter="checkerboard(across)">
                                      <p:cBhvr>
                                        <p:cTn id="32" dur="500"/>
                                        <p:tgtEl>
                                          <p:spTgt spid="104450">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104450">
                                            <p:txEl>
                                              <p:pRg st="1" end="1"/>
                                            </p:txEl>
                                          </p:spTgt>
                                        </p:tgtEl>
                                        <p:attrNameLst>
                                          <p:attrName>style.visibility</p:attrName>
                                        </p:attrNameLst>
                                      </p:cBhvr>
                                      <p:to>
                                        <p:strVal val="visible"/>
                                      </p:to>
                                    </p:set>
                                    <p:animEffect transition="in" filter="checkerboard(across)">
                                      <p:cBhvr>
                                        <p:cTn id="37" dur="500"/>
                                        <p:tgtEl>
                                          <p:spTgt spid="104450">
                                            <p:txEl>
                                              <p:pRg st="1" end="1"/>
                                            </p:txEl>
                                          </p:spTgt>
                                        </p:tgtEl>
                                      </p:cBhvr>
                                    </p:animEffect>
                                  </p:childTnLst>
                                </p:cTn>
                              </p:par>
                              <p:par>
                                <p:cTn id="38" presetID="5" presetClass="entr" presetSubtype="10" fill="hold" nodeType="withEffect">
                                  <p:stCondLst>
                                    <p:cond delay="0"/>
                                  </p:stCondLst>
                                  <p:childTnLst>
                                    <p:set>
                                      <p:cBhvr>
                                        <p:cTn id="39" dur="1" fill="hold">
                                          <p:stCondLst>
                                            <p:cond delay="0"/>
                                          </p:stCondLst>
                                        </p:cTn>
                                        <p:tgtEl>
                                          <p:spTgt spid="104450">
                                            <p:txEl>
                                              <p:pRg st="2" end="2"/>
                                            </p:txEl>
                                          </p:spTgt>
                                        </p:tgtEl>
                                        <p:attrNameLst>
                                          <p:attrName>style.visibility</p:attrName>
                                        </p:attrNameLst>
                                      </p:cBhvr>
                                      <p:to>
                                        <p:strVal val="visible"/>
                                      </p:to>
                                    </p:set>
                                    <p:animEffect transition="in" filter="checkerboard(across)">
                                      <p:cBhvr>
                                        <p:cTn id="40" dur="500"/>
                                        <p:tgtEl>
                                          <p:spTgt spid="1044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1" grpId="0"/>
      <p:bldP spid="104452" grpId="0"/>
      <p:bldP spid="104453" grpId="0"/>
      <p:bldP spid="104455" grpId="0"/>
      <p:bldP spid="104456"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9922" name="Text Box 2"/>
          <p:cNvSpPr txBox="1">
            <a:spLocks noChangeArrowheads="1"/>
          </p:cNvSpPr>
          <p:nvPr/>
        </p:nvSpPr>
        <p:spPr bwMode="auto">
          <a:xfrm>
            <a:off x="250825" y="1268413"/>
            <a:ext cx="8642350" cy="519112"/>
          </a:xfrm>
          <a:prstGeom prst="rect">
            <a:avLst/>
          </a:prstGeom>
          <a:solidFill>
            <a:srgbClr val="FFFF00"/>
          </a:solidFill>
          <a:ln w="9525">
            <a:noFill/>
            <a:miter lim="800000"/>
          </a:ln>
        </p:spPr>
        <p:txBody>
          <a:bodyPr rIns="0">
            <a:spAutoFit/>
          </a:bodyPr>
          <a:lstStyle/>
          <a:p>
            <a:pPr>
              <a:spcBef>
                <a:spcPct val="50000"/>
              </a:spcBef>
            </a:pPr>
            <a:r>
              <a:rPr lang="zh-CN" altLang="en-US" sz="2800">
                <a:solidFill>
                  <a:srgbClr val="FF0000"/>
                </a:solidFill>
                <a:latin typeface="Arial" pitchFamily="34" charset="0"/>
                <a:ea typeface="黑体" pitchFamily="49" charset="-122"/>
              </a:rPr>
              <a:t>问题一：苏联工业化与西方有何不同？</a:t>
            </a:r>
          </a:p>
        </p:txBody>
      </p:sp>
      <p:sp>
        <p:nvSpPr>
          <p:cNvPr id="209923" name="Text Box 3"/>
          <p:cNvSpPr txBox="1">
            <a:spLocks noChangeArrowheads="1"/>
          </p:cNvSpPr>
          <p:nvPr/>
        </p:nvSpPr>
        <p:spPr bwMode="auto">
          <a:xfrm>
            <a:off x="468313" y="1916113"/>
            <a:ext cx="8351837" cy="1190625"/>
          </a:xfrm>
          <a:prstGeom prst="rect">
            <a:avLst/>
          </a:prstGeom>
          <a:noFill/>
          <a:ln w="9525">
            <a:noFill/>
            <a:miter lim="800000"/>
          </a:ln>
        </p:spPr>
        <p:txBody>
          <a:bodyPr>
            <a:spAutoFit/>
          </a:bodyPr>
          <a:lstStyle/>
          <a:p>
            <a:r>
              <a:rPr lang="zh-CN" altLang="en-US" sz="3600">
                <a:solidFill>
                  <a:schemeClr val="bg2"/>
                </a:solidFill>
                <a:latin typeface="Arial" pitchFamily="34" charset="0"/>
                <a:ea typeface="黑体" pitchFamily="49" charset="-122"/>
              </a:rPr>
              <a:t>西方的工业化一般都是先轻工业后重工业，苏联的工业化却是优先发展重工业。</a:t>
            </a:r>
          </a:p>
        </p:txBody>
      </p:sp>
      <p:grpSp>
        <p:nvGrpSpPr>
          <p:cNvPr id="2" name="Group 5"/>
          <p:cNvGrpSpPr/>
          <p:nvPr/>
        </p:nvGrpSpPr>
        <p:grpSpPr>
          <a:xfrm>
            <a:off x="0" y="1989138"/>
            <a:ext cx="9144000" cy="4248150"/>
            <a:chOff x="0" y="1888"/>
            <a:chExt cx="5760" cy="2432"/>
          </a:xfrm>
        </p:grpSpPr>
        <p:sp>
          <p:nvSpPr>
            <p:cNvPr id="40968" name="Rectangle 6"/>
            <p:cNvSpPr>
              <a:spLocks noChangeArrowheads="1"/>
            </p:cNvSpPr>
            <p:nvPr/>
          </p:nvSpPr>
          <p:spPr bwMode="auto">
            <a:xfrm>
              <a:off x="0" y="1888"/>
              <a:ext cx="5760" cy="2432"/>
            </a:xfrm>
            <a:prstGeom prst="rect">
              <a:avLst/>
            </a:prstGeom>
            <a:solidFill>
              <a:schemeClr val="bg1"/>
            </a:solidFill>
            <a:ln w="9525">
              <a:solidFill>
                <a:schemeClr val="tx1"/>
              </a:solidFill>
              <a:miter lim="800000"/>
            </a:ln>
          </p:spPr>
          <p:txBody>
            <a:bodyPr wrap="none" anchor="ctr"/>
            <a:lstStyle/>
            <a:p>
              <a:pPr>
                <a:spcBef>
                  <a:spcPct val="50000"/>
                </a:spcBef>
              </a:pPr>
              <a:endParaRPr lang="zh-CN" altLang="zh-CN"/>
            </a:p>
          </p:txBody>
        </p:sp>
        <p:pic>
          <p:nvPicPr>
            <p:cNvPr id="40969" name="Picture 7" descr="斯大林30年"/>
            <p:cNvPicPr>
              <a:picLocks noChangeAspect="1" noChangeArrowheads="1"/>
            </p:cNvPicPr>
            <p:nvPr/>
          </p:nvPicPr>
          <p:blipFill>
            <a:blip r:embed="rId3">
              <a:lum bright="-18000" contrast="24000"/>
            </a:blip>
            <a:stretch>
              <a:fillRect/>
            </a:stretch>
          </p:blipFill>
          <p:spPr bwMode="auto">
            <a:xfrm>
              <a:off x="158" y="2160"/>
              <a:ext cx="1452" cy="1497"/>
            </a:xfrm>
            <a:prstGeom prst="rect">
              <a:avLst/>
            </a:prstGeom>
            <a:noFill/>
            <a:ln w="9525">
              <a:noFill/>
              <a:miter lim="800000"/>
            </a:ln>
          </p:spPr>
        </p:pic>
        <p:sp>
          <p:nvSpPr>
            <p:cNvPr id="209928" name="Text Box 8"/>
            <p:cNvSpPr txBox="1">
              <a:spLocks noChangeArrowheads="1"/>
            </p:cNvSpPr>
            <p:nvPr/>
          </p:nvSpPr>
          <p:spPr bwMode="auto">
            <a:xfrm>
              <a:off x="1655" y="1979"/>
              <a:ext cx="2041" cy="1541"/>
            </a:xfrm>
            <a:prstGeom prst="rect">
              <a:avLst/>
            </a:prstGeom>
            <a:solidFill>
              <a:schemeClr val="tx1"/>
            </a:solidFill>
            <a:ln w="38100">
              <a:solidFill>
                <a:srgbClr val="666699"/>
              </a:solidFill>
              <a:miter lim="800000"/>
            </a:ln>
          </p:spPr>
          <p:txBody>
            <a:bodyPr lIns="54000" rIns="54000">
              <a:spAutoFit/>
            </a:bodyPr>
            <a:lstStyle/>
            <a:p>
              <a:pPr>
                <a:defRPr/>
              </a:pP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没有重工业</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就不会有一切现代化国防武器</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只要谁高兴</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谁就可以蹂躏我们。”</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斯大林</a:t>
              </a:r>
            </a:p>
            <a:p>
              <a:pPr>
                <a:defRPr/>
              </a:pPr>
              <a:endParaRPr lang="en-US" altLang="zh-CN" sz="2800" b="1">
                <a:solidFill>
                  <a:srgbClr val="FFFF00"/>
                </a:solidFill>
                <a:latin typeface="黑体" pitchFamily="49" charset="-122"/>
                <a:ea typeface="黑体" pitchFamily="49" charset="-122"/>
              </a:endParaRPr>
            </a:p>
          </p:txBody>
        </p:sp>
        <p:pic>
          <p:nvPicPr>
            <p:cNvPr id="40971" name="Picture 9" descr="rm-195 海报：《完成五年计划》（苏联在20世纪30年代为宣传国民经济发展的五年计划而绘制）"/>
            <p:cNvPicPr>
              <a:picLocks noChangeAspect="1" noChangeArrowheads="1"/>
            </p:cNvPicPr>
            <p:nvPr/>
          </p:nvPicPr>
          <p:blipFill>
            <a:blip r:embed="rId4">
              <a:lum bright="6000" contrast="24000"/>
            </a:blip>
            <a:srcRect r="-43" b="-24"/>
            <a:stretch>
              <a:fillRect/>
            </a:stretch>
          </p:blipFill>
          <p:spPr bwMode="auto">
            <a:xfrm>
              <a:off x="3833" y="2160"/>
              <a:ext cx="1678" cy="1632"/>
            </a:xfrm>
            <a:prstGeom prst="rect">
              <a:avLst/>
            </a:prstGeom>
            <a:noFill/>
            <a:ln w="9525">
              <a:noFill/>
              <a:miter lim="800000"/>
            </a:ln>
          </p:spPr>
        </p:pic>
        <p:sp>
          <p:nvSpPr>
            <p:cNvPr id="40972" name="Text Box 10"/>
            <p:cNvSpPr txBox="1">
              <a:spLocks noChangeArrowheads="1"/>
            </p:cNvSpPr>
            <p:nvPr/>
          </p:nvSpPr>
          <p:spPr bwMode="auto">
            <a:xfrm>
              <a:off x="3879" y="3384"/>
              <a:ext cx="1678" cy="297"/>
            </a:xfrm>
            <a:prstGeom prst="rect">
              <a:avLst/>
            </a:prstGeom>
            <a:noFill/>
            <a:ln w="9525">
              <a:noFill/>
              <a:miter lim="800000"/>
            </a:ln>
          </p:spPr>
          <p:txBody>
            <a:bodyPr>
              <a:spAutoFit/>
            </a:bodyPr>
            <a:lstStyle/>
            <a:p>
              <a:r>
                <a:rPr lang="zh-CN" altLang="en-US" sz="2800">
                  <a:solidFill>
                    <a:srgbClr val="FFFF00"/>
                  </a:solidFill>
                  <a:latin typeface="黑体" pitchFamily="49" charset="-122"/>
                  <a:ea typeface="黑体" pitchFamily="49" charset="-122"/>
                </a:rPr>
                <a:t>五年计划海报</a:t>
              </a:r>
            </a:p>
          </p:txBody>
        </p:sp>
      </p:grpSp>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panose="02010609060101010101" charset="-122"/>
              <a:ea typeface="黑体" panose="02010609060101010101" charset="-122"/>
            </a:endParaRPr>
          </a:p>
        </p:txBody>
      </p:sp>
      <p:sp>
        <p:nvSpPr>
          <p:cNvPr id="40966"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40967"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chemeClr val="bg2"/>
                </a:solidFill>
                <a:effectLst>
                  <a:outerShdw dist="45791" dir="3378596" algn="ctr" rotWithShape="0">
                    <a:srgbClr val="4D4D4D">
                      <a:alpha val="79999"/>
                    </a:srgbClr>
                  </a:outerShdw>
                </a:effectLst>
                <a:latin typeface="黑体"/>
                <a:ea typeface="黑体"/>
              </a:rPr>
              <a:t>斯大林模式建立途径</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9922"/>
                                        </p:tgtEl>
                                        <p:attrNameLst>
                                          <p:attrName>style.visibility</p:attrName>
                                        </p:attrNameLst>
                                      </p:cBhvr>
                                      <p:to>
                                        <p:strVal val="visible"/>
                                      </p:to>
                                    </p:set>
                                    <p:animEffect transition="in" filter="dissolve">
                                      <p:cBhvr>
                                        <p:cTn id="7" dur="500"/>
                                        <p:tgtEl>
                                          <p:spTgt spid="2099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09923"/>
                                        </p:tgtEl>
                                        <p:attrNameLst>
                                          <p:attrName>style.visibility</p:attrName>
                                        </p:attrNameLst>
                                      </p:cBhvr>
                                      <p:to>
                                        <p:strVal val="visible"/>
                                      </p:to>
                                    </p:set>
                                    <p:animEffect transition="in" filter="box(in)">
                                      <p:cBhvr>
                                        <p:cTn id="17" dur="500"/>
                                        <p:tgtEl>
                                          <p:spTgt spid="209923"/>
                                        </p:tgtEl>
                                      </p:cBhvr>
                                    </p:animEffect>
                                  </p:childTnLst>
                                </p:cTn>
                              </p:par>
                              <p:par>
                                <p:cTn id="18" presetID="8" presetClass="exit" presetSubtype="16" fill="hold" nodeType="withEffect">
                                  <p:stCondLst>
                                    <p:cond delay="0"/>
                                  </p:stCondLst>
                                  <p:childTnLst>
                                    <p:animEffect transition="out" filter="diamond(in)">
                                      <p:cBhvr>
                                        <p:cTn id="19" dur="2000"/>
                                        <p:tgtEl>
                                          <p:spTgt spid="2"/>
                                        </p:tgtEl>
                                      </p:cBhvr>
                                    </p:animEffect>
                                    <p:set>
                                      <p:cBhvr>
                                        <p:cTn id="20"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2" grpId="0"/>
      <p:bldP spid="209923"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16420" name="Picture 39" descr="pics_18"/>
          <p:cNvPicPr>
            <a:picLocks noChangeAspect="1" noChangeArrowheads="1"/>
          </p:cNvPicPr>
          <p:nvPr/>
        </p:nvPicPr>
        <p:blipFill>
          <a:blip r:embed="rId3"/>
          <a:stretch>
            <a:fillRect/>
          </a:stretch>
        </p:blipFill>
        <p:spPr bwMode="auto">
          <a:xfrm>
            <a:off x="755650" y="2060575"/>
            <a:ext cx="3671888" cy="2808288"/>
          </a:xfrm>
          <a:prstGeom prst="rect">
            <a:avLst/>
          </a:prstGeom>
          <a:noFill/>
          <a:ln w="9525">
            <a:noFill/>
            <a:miter lim="800000"/>
          </a:ln>
        </p:spPr>
      </p:pic>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endParaRPr>
          </a:p>
        </p:txBody>
      </p:sp>
      <p:sp>
        <p:nvSpPr>
          <p:cNvPr id="41988"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chemeClr val="bg2"/>
                </a:solidFill>
                <a:effectLst>
                  <a:outerShdw dist="45791" dir="3378596" algn="ctr" rotWithShape="0">
                    <a:srgbClr val="4D4D4D">
                      <a:alpha val="79999"/>
                    </a:srgbClr>
                  </a:outerShdw>
                </a:effectLst>
                <a:latin typeface="黑体"/>
                <a:ea typeface="黑体"/>
              </a:rPr>
              <a:t>斯大林模式建立途径</a:t>
            </a:r>
          </a:p>
        </p:txBody>
      </p:sp>
      <p:sp>
        <p:nvSpPr>
          <p:cNvPr id="211971" name="Text Box 3"/>
          <p:cNvSpPr txBox="1">
            <a:spLocks noChangeArrowheads="1"/>
          </p:cNvSpPr>
          <p:nvPr/>
        </p:nvSpPr>
        <p:spPr bwMode="auto">
          <a:xfrm>
            <a:off x="395288" y="1196975"/>
            <a:ext cx="8424862" cy="946150"/>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问题二：苏联工业的原料和资金来自哪里</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与西方有何不同？</a:t>
            </a:r>
          </a:p>
        </p:txBody>
      </p:sp>
      <p:sp>
        <p:nvSpPr>
          <p:cNvPr id="41990"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316425" name="WordArt 9"/>
          <p:cNvSpPr>
            <a:spLocks noChangeArrowheads="1" noChangeShapeType="1"/>
          </p:cNvSpPr>
          <p:nvPr/>
        </p:nvSpPr>
        <p:spPr bwMode="auto">
          <a:xfrm>
            <a:off x="4572000" y="2420938"/>
            <a:ext cx="3240088" cy="1368425"/>
          </a:xfrm>
          <a:prstGeom prst="rect">
            <a:avLst/>
          </a:prstGeom>
        </p:spPr>
        <p:txBody>
          <a:bodyPr wrap="none" fromWordArt="1">
            <a:prstTxWarp prst="textPlain">
              <a:avLst>
                <a:gd name="adj" fmla="val 50000"/>
              </a:avLst>
            </a:prstTxWarp>
          </a:bodyPr>
          <a:lstStyle/>
          <a:p>
            <a:r>
              <a:rPr lang="zh-CN" altLang="en-US" sz="4000" kern="10">
                <a:ln w="12700">
                  <a:solidFill>
                    <a:srgbClr val="99FF33"/>
                  </a:solidFill>
                  <a:round/>
                </a:ln>
                <a:solidFill>
                  <a:srgbClr val="800000"/>
                </a:solidFill>
                <a:effectLst>
                  <a:outerShdw dist="35921" dir="2700000" sy="50000" kx="2115830" algn="bl" rotWithShape="0">
                    <a:srgbClr val="C0C0C0"/>
                  </a:outerShdw>
                </a:effectLst>
                <a:latin typeface="黑体"/>
                <a:ea typeface="黑体"/>
              </a:rPr>
              <a:t>农业集体化</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1971"/>
                                        </p:tgtEl>
                                        <p:attrNameLst>
                                          <p:attrName>style.visibility</p:attrName>
                                        </p:attrNameLst>
                                      </p:cBhvr>
                                      <p:to>
                                        <p:strVal val="visible"/>
                                      </p:to>
                                    </p:set>
                                    <p:animEffect transition="in" filter="blinds(horizontal)">
                                      <p:cBhvr>
                                        <p:cTn id="7" dur="500"/>
                                        <p:tgtEl>
                                          <p:spTgt spid="2119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316420"/>
                                        </p:tgtEl>
                                        <p:attrNameLst>
                                          <p:attrName>style.visibility</p:attrName>
                                        </p:attrNameLst>
                                      </p:cBhvr>
                                      <p:to>
                                        <p:strVal val="visible"/>
                                      </p:to>
                                    </p:set>
                                    <p:animEffect transition="in" filter="box(in)">
                                      <p:cBhvr>
                                        <p:cTn id="12" dur="500"/>
                                        <p:tgtEl>
                                          <p:spTgt spid="31642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16425"/>
                                        </p:tgtEl>
                                        <p:attrNameLst>
                                          <p:attrName>style.visibility</p:attrName>
                                        </p:attrNameLst>
                                      </p:cBhvr>
                                      <p:to>
                                        <p:strVal val="visible"/>
                                      </p:to>
                                    </p:set>
                                    <p:animEffect transition="in" filter="dissolve">
                                      <p:cBhvr>
                                        <p:cTn id="17" dur="500"/>
                                        <p:tgtEl>
                                          <p:spTgt spid="316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p:bldP spid="316425"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9330" name="Rectangle 3"/>
          <p:cNvSpPr>
            <a:spLocks noGrp="1" noChangeArrowheads="1"/>
          </p:cNvSpPr>
          <p:nvPr>
            <p:ph sz="half" idx="1"/>
          </p:nvPr>
        </p:nvSpPr>
        <p:spPr bwMode="auto">
          <a:xfrm>
            <a:off x="457200" y="260350"/>
            <a:ext cx="8362950" cy="6264275"/>
          </a:xfrm>
          <a:prstGeom prst="rect">
            <a:avLst/>
          </a:prstGeom>
          <a:noFill/>
          <a:ln>
            <a:miter lim="800000"/>
          </a:ln>
        </p:spPr>
        <p:txBody>
          <a:bodyPr/>
          <a:lstStyle/>
          <a:p>
            <a:pPr marL="0" indent="0" algn="ctr"/>
            <a:r>
              <a:rPr lang="zh-CN" altLang="en-US" sz="3600" b="1" smtClean="0">
                <a:solidFill>
                  <a:srgbClr val="070212"/>
                </a:solidFill>
                <a:effectLst>
                  <a:outerShdw blurRad="38100" dist="38100" dir="2700000" algn="tl">
                    <a:srgbClr val="C0C0C0"/>
                  </a:outerShdw>
                </a:effectLst>
                <a:latin typeface="楷体" pitchFamily="49" charset="-122"/>
                <a:ea typeface="楷体" pitchFamily="49" charset="-122"/>
              </a:rPr>
              <a:t>农业集体化</a:t>
            </a:r>
          </a:p>
          <a:p>
            <a:pPr marL="0" indent="0"/>
            <a:r>
              <a:rPr lang="zh-CN" altLang="en-US" smtClean="0">
                <a:solidFill>
                  <a:srgbClr val="070212"/>
                </a:solidFill>
                <a:effectLst/>
                <a:latin typeface="楷体" pitchFamily="49" charset="-122"/>
                <a:ea typeface="楷体" pitchFamily="49" charset="-122"/>
              </a:rPr>
              <a:t>农民全部进入集体农庄，一切土地、牲畜归农庄集体公有；</a:t>
            </a:r>
          </a:p>
          <a:p>
            <a:pPr marL="0" indent="0"/>
            <a:r>
              <a:rPr lang="zh-CN" altLang="en-US" smtClean="0">
                <a:solidFill>
                  <a:srgbClr val="070212"/>
                </a:solidFill>
                <a:effectLst/>
                <a:latin typeface="楷体" pitchFamily="49" charset="-122"/>
                <a:ea typeface="楷体" pitchFamily="49" charset="-122"/>
              </a:rPr>
              <a:t>农机具归政府统一调拨</a:t>
            </a:r>
            <a:r>
              <a:rPr lang="en-US" altLang="zh-CN" smtClean="0">
                <a:solidFill>
                  <a:srgbClr val="070212"/>
                </a:solidFill>
                <a:effectLst/>
                <a:latin typeface="楷体" pitchFamily="49" charset="-122"/>
                <a:ea typeface="楷体" pitchFamily="49" charset="-122"/>
              </a:rPr>
              <a:t>,</a:t>
            </a:r>
            <a:r>
              <a:rPr lang="zh-CN" altLang="en-US" smtClean="0">
                <a:solidFill>
                  <a:srgbClr val="070212"/>
                </a:solidFill>
                <a:effectLst/>
                <a:latin typeface="楷体" pitchFamily="49" charset="-122"/>
                <a:ea typeface="楷体" pitchFamily="49" charset="-122"/>
              </a:rPr>
              <a:t>不归农庄所有</a:t>
            </a:r>
          </a:p>
          <a:p>
            <a:pPr marL="0" indent="0"/>
            <a:r>
              <a:rPr lang="zh-CN" altLang="en-US" smtClean="0">
                <a:solidFill>
                  <a:srgbClr val="070212"/>
                </a:solidFill>
                <a:effectLst/>
                <a:latin typeface="楷体" pitchFamily="49" charset="-122"/>
                <a:ea typeface="楷体" pitchFamily="49" charset="-122"/>
              </a:rPr>
              <a:t>实行农产品义务交售制，农产品由政府制定计划指标收购，</a:t>
            </a:r>
          </a:p>
          <a:p>
            <a:pPr marL="0" indent="0"/>
            <a:r>
              <a:rPr lang="zh-CN" altLang="en-US" smtClean="0">
                <a:solidFill>
                  <a:srgbClr val="070212"/>
                </a:solidFill>
                <a:effectLst/>
                <a:latin typeface="楷体" pitchFamily="49" charset="-122"/>
                <a:ea typeface="楷体" pitchFamily="49" charset="-122"/>
              </a:rPr>
              <a:t>农民不但要纳税，还得低价出售农产品和高价买进工业品的价格剪刀差，这样，资金便从农业流向工业。例如：</a:t>
            </a:r>
            <a:r>
              <a:rPr lang="en-US" altLang="zh-CN" smtClean="0">
                <a:solidFill>
                  <a:srgbClr val="070212"/>
                </a:solidFill>
                <a:effectLst/>
                <a:latin typeface="楷体" pitchFamily="49" charset="-122"/>
                <a:ea typeface="楷体" pitchFamily="49" charset="-122"/>
              </a:rPr>
              <a:t>1936</a:t>
            </a:r>
            <a:r>
              <a:rPr lang="zh-CN" altLang="en-US" smtClean="0">
                <a:solidFill>
                  <a:srgbClr val="070212"/>
                </a:solidFill>
                <a:effectLst/>
                <a:latin typeface="楷体" pitchFamily="49" charset="-122"/>
                <a:ea typeface="楷体" pitchFamily="49" charset="-122"/>
              </a:rPr>
              <a:t>年苏联政府从一个地区收购稞麦，每千克付给农民</a:t>
            </a:r>
            <a:r>
              <a:rPr lang="en-US" altLang="zh-CN" smtClean="0">
                <a:solidFill>
                  <a:srgbClr val="070212"/>
                </a:solidFill>
                <a:effectLst/>
                <a:latin typeface="楷体" pitchFamily="49" charset="-122"/>
                <a:ea typeface="楷体" pitchFamily="49" charset="-122"/>
              </a:rPr>
              <a:t>13</a:t>
            </a:r>
            <a:r>
              <a:rPr lang="zh-CN" altLang="en-US" smtClean="0">
                <a:solidFill>
                  <a:srgbClr val="070212"/>
                </a:solidFill>
                <a:effectLst/>
                <a:latin typeface="楷体" pitchFamily="49" charset="-122"/>
                <a:ea typeface="楷体" pitchFamily="49" charset="-122"/>
              </a:rPr>
              <a:t>卢布，而政府出售给面粉厂时，则作价</a:t>
            </a:r>
            <a:r>
              <a:rPr lang="en-US" altLang="zh-CN" smtClean="0">
                <a:solidFill>
                  <a:srgbClr val="070212"/>
                </a:solidFill>
                <a:effectLst/>
                <a:latin typeface="楷体" pitchFamily="49" charset="-122"/>
                <a:ea typeface="楷体" pitchFamily="49" charset="-122"/>
              </a:rPr>
              <a:t>93</a:t>
            </a:r>
            <a:r>
              <a:rPr lang="zh-CN" altLang="en-US" smtClean="0">
                <a:solidFill>
                  <a:srgbClr val="070212"/>
                </a:solidFill>
                <a:effectLst/>
                <a:latin typeface="楷体" pitchFamily="49" charset="-122"/>
                <a:ea typeface="楷体" pitchFamily="49" charset="-122"/>
              </a:rPr>
              <a:t>卢布。</a:t>
            </a:r>
          </a:p>
          <a:p>
            <a:pPr marL="0" indent="0"/>
            <a:endParaRPr lang="zh-CN" altLang="en-US" smtClean="0">
              <a:solidFill>
                <a:srgbClr val="070212"/>
              </a:solidFill>
              <a:effectLst/>
              <a:latin typeface="楷体" pitchFamily="49" charset="-122"/>
              <a:ea typeface="楷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chemeClr val="bg2"/>
              </a:solidFill>
              <a:effectLst>
                <a:outerShdw dist="45791" dir="3378596" algn="ctr" rotWithShape="0">
                  <a:srgbClr val="4D4D4D">
                    <a:alpha val="80000"/>
                  </a:srgbClr>
                </a:outerShdw>
              </a:effectLst>
              <a:latin typeface="黑体"/>
              <a:ea typeface="黑体"/>
            </a:endParaRPr>
          </a:p>
        </p:txBody>
      </p:sp>
      <p:sp>
        <p:nvSpPr>
          <p:cNvPr id="100356"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chemeClr val="bg2"/>
                </a:solidFill>
                <a:effectLst>
                  <a:outerShdw dist="45791" dir="3378596" algn="ctr" rotWithShape="0">
                    <a:srgbClr val="4D4D4D">
                      <a:alpha val="79999"/>
                    </a:srgbClr>
                  </a:outerShdw>
                </a:effectLst>
                <a:latin typeface="黑体"/>
                <a:ea typeface="黑体"/>
              </a:rPr>
              <a:t>斯大林模式建立途径</a:t>
            </a:r>
          </a:p>
        </p:txBody>
      </p:sp>
      <p:sp>
        <p:nvSpPr>
          <p:cNvPr id="211971" name="Text Box 3"/>
          <p:cNvSpPr txBox="1">
            <a:spLocks noChangeArrowheads="1"/>
          </p:cNvSpPr>
          <p:nvPr/>
        </p:nvSpPr>
        <p:spPr bwMode="auto">
          <a:xfrm>
            <a:off x="395288" y="1196975"/>
            <a:ext cx="8424862" cy="946150"/>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问题二：苏联工业的原料和资金来自哪里</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与西方有何不同？</a:t>
            </a:r>
          </a:p>
        </p:txBody>
      </p:sp>
      <p:sp>
        <p:nvSpPr>
          <p:cNvPr id="100358"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316426" name="Rectangle 3"/>
          <p:cNvSpPr>
            <a:spLocks noChangeArrowheads="1"/>
          </p:cNvSpPr>
          <p:nvPr/>
        </p:nvSpPr>
        <p:spPr bwMode="auto">
          <a:xfrm>
            <a:off x="250825" y="5734050"/>
            <a:ext cx="8229600" cy="604838"/>
          </a:xfrm>
          <a:prstGeom prst="rect">
            <a:avLst/>
          </a:prstGeom>
          <a:solidFill>
            <a:srgbClr val="FFFF00"/>
          </a:solidFill>
          <a:ln w="9525">
            <a:noFill/>
            <a:miter lim="800000"/>
          </a:ln>
        </p:spPr>
        <p:txBody>
          <a:bodyPr/>
          <a:lstStyle/>
          <a:p>
            <a:pPr marL="342900" indent="-342900">
              <a:lnSpc>
                <a:spcPct val="80000"/>
              </a:lnSpc>
              <a:spcBef>
                <a:spcPct val="20000"/>
              </a:spcBef>
            </a:pPr>
            <a:r>
              <a:rPr lang="zh-CN" altLang="en-US" sz="3600">
                <a:solidFill>
                  <a:srgbClr val="002060"/>
                </a:solidFill>
                <a:ea typeface="黑体" pitchFamily="49" charset="-122"/>
              </a:rPr>
              <a:t>工业化最大的牺牲者是农业和农民</a:t>
            </a:r>
          </a:p>
        </p:txBody>
      </p:sp>
      <p:sp>
        <p:nvSpPr>
          <p:cNvPr id="316494" name="Text Box 78"/>
          <p:cNvSpPr txBox="1">
            <a:spLocks noChangeArrowheads="1"/>
          </p:cNvSpPr>
          <p:nvPr/>
        </p:nvSpPr>
        <p:spPr bwMode="auto">
          <a:xfrm>
            <a:off x="71438" y="2055813"/>
            <a:ext cx="5076825" cy="1373187"/>
          </a:xfrm>
          <a:prstGeom prst="rect">
            <a:avLst/>
          </a:prstGeom>
          <a:solidFill>
            <a:schemeClr val="tx1"/>
          </a:solidFill>
          <a:ln w="9525">
            <a:noFill/>
            <a:miter lim="800000"/>
          </a:ln>
          <a:effectLst/>
        </p:spPr>
        <p:txBody>
          <a:bodyPr>
            <a:spAutoFit/>
          </a:bodyPr>
          <a:lstStyle/>
          <a:p>
            <a:pPr>
              <a:defRPr/>
            </a:pPr>
            <a:r>
              <a:rPr lang="en-US" altLang="zh-CN" sz="2800" b="1">
                <a:solidFill>
                  <a:srgbClr val="FFFF00"/>
                </a:solidFill>
                <a:latin typeface="黑体" pitchFamily="49" charset="-122"/>
                <a:ea typeface="黑体" pitchFamily="49" charset="-122"/>
              </a:rPr>
              <a:t>1932</a:t>
            </a:r>
            <a:r>
              <a:rPr lang="zh-CN" altLang="en-US" sz="2800" b="1">
                <a:solidFill>
                  <a:srgbClr val="FFFF00"/>
                </a:solidFill>
                <a:latin typeface="黑体" pitchFamily="49" charset="-122"/>
                <a:ea typeface="黑体" pitchFamily="49" charset="-122"/>
              </a:rPr>
              <a:t>到</a:t>
            </a:r>
            <a:r>
              <a:rPr lang="en-US" altLang="zh-CN" sz="2800" b="1">
                <a:solidFill>
                  <a:srgbClr val="FFFF00"/>
                </a:solidFill>
                <a:latin typeface="黑体" pitchFamily="49" charset="-122"/>
                <a:ea typeface="黑体" pitchFamily="49" charset="-122"/>
              </a:rPr>
              <a:t>1933</a:t>
            </a:r>
            <a:r>
              <a:rPr lang="zh-CN" altLang="en-US" sz="2800" b="1">
                <a:solidFill>
                  <a:srgbClr val="FFFF00"/>
                </a:solidFill>
                <a:latin typeface="黑体" pitchFamily="49" charset="-122"/>
                <a:ea typeface="黑体" pitchFamily="49" charset="-122"/>
              </a:rPr>
              <a:t>年，原苏联加盟共和国乌克兰发生严重的大饥荒。</a:t>
            </a:r>
          </a:p>
          <a:p>
            <a:pPr>
              <a:defRPr/>
            </a:pPr>
            <a:r>
              <a:rPr lang="zh-CN" altLang="en-US" sz="2800" b="1">
                <a:solidFill>
                  <a:srgbClr val="FFFF00"/>
                </a:solidFill>
                <a:latin typeface="黑体" pitchFamily="49" charset="-122"/>
                <a:ea typeface="黑体" pitchFamily="49" charset="-122"/>
              </a:rPr>
              <a:t>与此直接相关的是</a:t>
            </a:r>
            <a:r>
              <a:rPr lang="en-US" altLang="zh-CN" sz="2800" b="1">
                <a:solidFill>
                  <a:srgbClr val="FFFF00"/>
                </a:solidFill>
                <a:latin typeface="黑体" pitchFamily="49" charset="-122"/>
                <a:ea typeface="黑体" pitchFamily="49" charset="-122"/>
              </a:rPr>
              <a:t>(    )</a:t>
            </a:r>
            <a:r>
              <a:rPr lang="zh-CN" altLang="en-US" sz="2800" b="1">
                <a:solidFill>
                  <a:srgbClr val="FFFF00"/>
                </a:solidFill>
                <a:latin typeface="黑体" pitchFamily="49" charset="-122"/>
                <a:ea typeface="黑体" pitchFamily="49" charset="-122"/>
              </a:rPr>
              <a:t>，</a:t>
            </a:r>
          </a:p>
        </p:txBody>
      </p:sp>
      <p:sp>
        <p:nvSpPr>
          <p:cNvPr id="316495" name="Text Box 79"/>
          <p:cNvSpPr txBox="1">
            <a:spLocks noChangeArrowheads="1"/>
          </p:cNvSpPr>
          <p:nvPr/>
        </p:nvSpPr>
        <p:spPr bwMode="auto">
          <a:xfrm>
            <a:off x="71438" y="3429000"/>
            <a:ext cx="5076825" cy="2062163"/>
          </a:xfrm>
          <a:prstGeom prst="rect">
            <a:avLst/>
          </a:prstGeom>
          <a:solidFill>
            <a:schemeClr val="accent4">
              <a:lumMod val="10000"/>
            </a:schemeClr>
          </a:solidFill>
          <a:ln w="9525">
            <a:noFill/>
            <a:miter lim="800000"/>
          </a:ln>
          <a:effectLst/>
        </p:spPr>
        <p:txBody>
          <a:bodyPr>
            <a:spAutoFit/>
          </a:bodyPr>
          <a:lstStyle/>
          <a:p>
            <a:pPr marL="457200" indent="-457200">
              <a:defRPr/>
            </a:pPr>
            <a:r>
              <a:rPr lang="en-US" altLang="zh-CN" sz="3200">
                <a:solidFill>
                  <a:srgbClr val="FFFF00"/>
                </a:solidFill>
                <a:latin typeface="黑体" pitchFamily="49" charset="-122"/>
                <a:ea typeface="黑体" pitchFamily="49" charset="-122"/>
              </a:rPr>
              <a:t>  A</a:t>
            </a:r>
            <a:r>
              <a:rPr lang="zh-CN" altLang="en-US" sz="3200">
                <a:solidFill>
                  <a:srgbClr val="FFFF00"/>
                </a:solidFill>
                <a:latin typeface="黑体" pitchFamily="49" charset="-122"/>
                <a:ea typeface="黑体" pitchFamily="49" charset="-122"/>
              </a:rPr>
              <a:t>．工业化运动的开展            </a:t>
            </a:r>
            <a:r>
              <a:rPr lang="en-US" altLang="zh-CN" sz="3200">
                <a:solidFill>
                  <a:srgbClr val="FFFF00"/>
                </a:solidFill>
                <a:latin typeface="黑体" pitchFamily="49" charset="-122"/>
                <a:ea typeface="黑体" pitchFamily="49" charset="-122"/>
              </a:rPr>
              <a:t>B</a:t>
            </a:r>
            <a:r>
              <a:rPr lang="zh-CN" altLang="en-US" sz="3200">
                <a:solidFill>
                  <a:srgbClr val="FFFF00"/>
                </a:solidFill>
                <a:latin typeface="黑体" pitchFamily="49" charset="-122"/>
                <a:ea typeface="黑体" pitchFamily="49" charset="-122"/>
              </a:rPr>
              <a:t>．一五计划的实施</a:t>
            </a:r>
          </a:p>
          <a:p>
            <a:pPr marL="457200" indent="-457200">
              <a:defRPr/>
            </a:pPr>
            <a:r>
              <a:rPr lang="en-US" altLang="zh-CN" sz="3200">
                <a:solidFill>
                  <a:srgbClr val="FFFF00"/>
                </a:solidFill>
                <a:latin typeface="黑体" pitchFamily="49" charset="-122"/>
                <a:ea typeface="黑体" pitchFamily="49" charset="-122"/>
              </a:rPr>
              <a:t>  C</a:t>
            </a:r>
            <a:r>
              <a:rPr lang="zh-CN" altLang="en-US" sz="3200">
                <a:solidFill>
                  <a:srgbClr val="FFFF00"/>
                </a:solidFill>
                <a:latin typeface="黑体" pitchFamily="49" charset="-122"/>
                <a:ea typeface="黑体" pitchFamily="49" charset="-122"/>
              </a:rPr>
              <a:t>．农业全盘集体化                   </a:t>
            </a:r>
            <a:r>
              <a:rPr lang="en-US" altLang="zh-CN" sz="3200">
                <a:solidFill>
                  <a:srgbClr val="FFFF00"/>
                </a:solidFill>
                <a:latin typeface="黑体" pitchFamily="49" charset="-122"/>
                <a:ea typeface="黑体" pitchFamily="49" charset="-122"/>
              </a:rPr>
              <a:t>D</a:t>
            </a:r>
            <a:r>
              <a:rPr lang="zh-CN" altLang="en-US" sz="3200">
                <a:solidFill>
                  <a:srgbClr val="FFFF00"/>
                </a:solidFill>
                <a:latin typeface="黑体" pitchFamily="49" charset="-122"/>
                <a:ea typeface="黑体" pitchFamily="49" charset="-122"/>
              </a:rPr>
              <a:t>．大清洗运动</a:t>
            </a:r>
          </a:p>
        </p:txBody>
      </p:sp>
      <p:sp>
        <p:nvSpPr>
          <p:cNvPr id="316496" name="Rectangle 80"/>
          <p:cNvSpPr>
            <a:spLocks noChangeArrowheads="1"/>
          </p:cNvSpPr>
          <p:nvPr/>
        </p:nvSpPr>
        <p:spPr bwMode="auto">
          <a:xfrm>
            <a:off x="431800" y="4437063"/>
            <a:ext cx="3779838" cy="576262"/>
          </a:xfrm>
          <a:prstGeom prst="rect">
            <a:avLst/>
          </a:prstGeom>
          <a:noFill/>
          <a:ln w="76200">
            <a:solidFill>
              <a:srgbClr val="FF0000"/>
            </a:solidFill>
            <a:miter lim="800000"/>
          </a:ln>
        </p:spPr>
        <p:txBody>
          <a:bodyPr wrap="none" anchor="ctr"/>
          <a:lstStyle/>
          <a:p>
            <a:endParaRPr lang="zh-CN" altLang="en-US">
              <a:solidFill>
                <a:srgbClr val="FFFF00"/>
              </a:solidFill>
            </a:endParaRPr>
          </a:p>
        </p:txBody>
      </p:sp>
      <p:pic>
        <p:nvPicPr>
          <p:cNvPr id="316497" name="Picture 2" descr="C:\Documents and Settings\dell\My Documents\My Pictures\45993807.jpg"/>
          <p:cNvPicPr>
            <a:picLocks noChangeAspect="1" noChangeArrowheads="1"/>
          </p:cNvPicPr>
          <p:nvPr/>
        </p:nvPicPr>
        <p:blipFill>
          <a:blip r:embed="rId3"/>
          <a:stretch>
            <a:fillRect/>
          </a:stretch>
        </p:blipFill>
        <p:spPr bwMode="auto">
          <a:xfrm>
            <a:off x="5076825" y="1844675"/>
            <a:ext cx="3563938" cy="3649663"/>
          </a:xfrm>
          <a:prstGeom prst="rect">
            <a:avLst/>
          </a:prstGeom>
          <a:noFill/>
          <a:ln w="9525">
            <a:noFill/>
            <a:miter lim="800000"/>
          </a:ln>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16496"/>
                                        </p:tgtEl>
                                        <p:attrNameLst>
                                          <p:attrName>style.visibility</p:attrName>
                                        </p:attrNameLst>
                                      </p:cBhvr>
                                      <p:to>
                                        <p:strVal val="visible"/>
                                      </p:to>
                                    </p:set>
                                    <p:animEffect transition="in" filter="diamond(in)">
                                      <p:cBhvr>
                                        <p:cTn id="7" dur="2000"/>
                                        <p:tgtEl>
                                          <p:spTgt spid="31649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6426"/>
                                        </p:tgtEl>
                                        <p:attrNameLst>
                                          <p:attrName>style.visibility</p:attrName>
                                        </p:attrNameLst>
                                      </p:cBhvr>
                                      <p:to>
                                        <p:strVal val="visible"/>
                                      </p:to>
                                    </p:set>
                                    <p:anim calcmode="lin" valueType="num">
                                      <p:cBhvr additive="base">
                                        <p:cTn id="12" dur="500" fill="hold"/>
                                        <p:tgtEl>
                                          <p:spTgt spid="316426"/>
                                        </p:tgtEl>
                                        <p:attrNameLst>
                                          <p:attrName>ppt_x</p:attrName>
                                        </p:attrNameLst>
                                      </p:cBhvr>
                                      <p:tavLst>
                                        <p:tav tm="0">
                                          <p:val>
                                            <p:strVal val="#ppt_x"/>
                                          </p:val>
                                        </p:tav>
                                        <p:tav tm="100000">
                                          <p:val>
                                            <p:strVal val="#ppt_x"/>
                                          </p:val>
                                        </p:tav>
                                      </p:tavLst>
                                    </p:anim>
                                    <p:anim calcmode="lin" valueType="num">
                                      <p:cBhvr additive="base">
                                        <p:cTn id="13" dur="500" fill="hold"/>
                                        <p:tgtEl>
                                          <p:spTgt spid="3164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26" grpId="0"/>
      <p:bldP spid="316496" grpId="0"/>
    </p:bldLs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3010" name="Picture 24" descr="第聂伯河水电站"/>
          <p:cNvPicPr>
            <a:picLocks noChangeAspect="1" noChangeArrowheads="1"/>
          </p:cNvPicPr>
          <p:nvPr/>
        </p:nvPicPr>
        <p:blipFill>
          <a:blip r:embed="rId3"/>
          <a:stretch>
            <a:fillRect/>
          </a:stretch>
        </p:blipFill>
        <p:spPr bwMode="auto">
          <a:xfrm>
            <a:off x="0" y="4392613"/>
            <a:ext cx="9144000" cy="2420937"/>
          </a:xfrm>
          <a:prstGeom prst="rect">
            <a:avLst/>
          </a:prstGeom>
          <a:noFill/>
          <a:ln w="9525">
            <a:noFill/>
            <a:miter lim="800000"/>
          </a:ln>
        </p:spPr>
      </p:pic>
      <p:sp>
        <p:nvSpPr>
          <p:cNvPr id="211971" name="Text Box 3"/>
          <p:cNvSpPr txBox="1">
            <a:spLocks noChangeArrowheads="1"/>
          </p:cNvSpPr>
          <p:nvPr/>
        </p:nvSpPr>
        <p:spPr bwMode="auto">
          <a:xfrm>
            <a:off x="539750" y="1341438"/>
            <a:ext cx="8424863" cy="519112"/>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问题三：苏联通过什么形式实现工业化</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有何成就</a:t>
            </a:r>
            <a:r>
              <a:rPr lang="en-US" altLang="zh-CN" sz="2800">
                <a:solidFill>
                  <a:srgbClr val="FF0000"/>
                </a:solidFill>
                <a:latin typeface="Arial Black" pitchFamily="34" charset="0"/>
                <a:ea typeface="黑体" pitchFamily="49" charset="-122"/>
              </a:rPr>
              <a:t>?</a:t>
            </a:r>
          </a:p>
        </p:txBody>
      </p:sp>
      <p:graphicFrame>
        <p:nvGraphicFramePr>
          <p:cNvPr id="325661" name="Group 29"/>
          <p:cNvGraphicFramePr>
            <a:graphicFrameLocks noGrp="1"/>
          </p:cNvGraphicFramePr>
          <p:nvPr/>
        </p:nvGraphicFramePr>
        <p:xfrm>
          <a:off x="611188" y="2033588"/>
          <a:ext cx="7921625" cy="2233614"/>
        </p:xfrm>
        <a:graphic>
          <a:graphicData uri="http://schemas.openxmlformats.org/drawingml/2006/table">
            <a:tbl>
              <a:tblPr/>
              <a:tblGrid>
                <a:gridCol w="1743075"/>
                <a:gridCol w="1744662"/>
                <a:gridCol w="4433888"/>
              </a:tblGrid>
              <a:tr h="55086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名  称</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时  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主  要  成  就</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60801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一五年计划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1928</a:t>
                      </a:r>
                      <a:r>
                        <a:rPr kumimoji="1" lang="en-US"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32</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从农业国变为工业</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农业国</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23875">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二五年计划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1933</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37</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工业强国</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欧洲第一</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世界第二</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50863">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三五年计划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1938</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年起实施，因卫国战争爆发而被打断</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r>
            </a:tbl>
          </a:graphicData>
        </a:graphic>
      </p:graphicFrame>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panose="02010609060101010101" charset="-122"/>
              <a:ea typeface="黑体" panose="02010609060101010101" charset="-122"/>
            </a:endParaRPr>
          </a:p>
        </p:txBody>
      </p:sp>
      <p:sp>
        <p:nvSpPr>
          <p:cNvPr id="43035"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43036"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rgbClr val="000000"/>
                </a:solidFill>
                <a:effectLst>
                  <a:outerShdw dist="45791" dir="3378596" algn="ctr" rotWithShape="0">
                    <a:srgbClr val="4D4D4D">
                      <a:alpha val="79999"/>
                    </a:srgbClr>
                  </a:outerShdw>
                </a:effectLst>
                <a:latin typeface="黑体"/>
                <a:ea typeface="黑体"/>
              </a:rPr>
              <a:t>斯大林模式建立途径</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11971"/>
                                        </p:tgtEl>
                                        <p:attrNameLst>
                                          <p:attrName>style.visibility</p:attrName>
                                        </p:attrNameLst>
                                      </p:cBhvr>
                                      <p:to>
                                        <p:strVal val="visible"/>
                                      </p:to>
                                    </p:set>
                                    <p:anim calcmode="lin" valueType="num">
                                      <p:cBhvr>
                                        <p:cTn id="7" dur="1000" fill="hold"/>
                                        <p:tgtEl>
                                          <p:spTgt spid="211971"/>
                                        </p:tgtEl>
                                        <p:attrNameLst>
                                          <p:attrName>ppt_x</p:attrName>
                                        </p:attrNameLst>
                                      </p:cBhvr>
                                      <p:tavLst>
                                        <p:tav tm="0">
                                          <p:val>
                                            <p:strVal val="#ppt_x-.2"/>
                                          </p:val>
                                        </p:tav>
                                        <p:tav tm="100000">
                                          <p:val>
                                            <p:strVal val="#ppt_x"/>
                                          </p:val>
                                        </p:tav>
                                      </p:tavLst>
                                    </p:anim>
                                    <p:anim calcmode="lin" valueType="num">
                                      <p:cBhvr>
                                        <p:cTn id="8" dur="1000" fill="hold"/>
                                        <p:tgtEl>
                                          <p:spTgt spid="211971"/>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1971"/>
                                        </p:tgtEl>
                                      </p:cBhvr>
                                    </p:animEffect>
                                  </p:childTnLst>
                                </p:cTn>
                              </p:par>
                            </p:childTnLst>
                          </p:cTn>
                        </p:par>
                      </p:childTnLst>
                    </p:cTn>
                  </p:par>
                  <p:par>
                    <p:cTn id="10" fill="hold" nodeType="clickPar">
                      <p:stCondLst>
                        <p:cond delay="indefinite"/>
                        <p:cond evt="onBegin" delay="0">
                          <p:tn val="9"/>
                        </p:cond>
                      </p:stCondLst>
                      <p:childTnLst>
                        <p:par>
                          <p:cTn id="11" fill="hold" nodeType="afterGroup">
                            <p:stCondLst>
                              <p:cond delay="0"/>
                            </p:stCondLst>
                            <p:childTnLst>
                              <p:par>
                                <p:cTn id="12" presetID="8" presetClass="entr" presetSubtype="16" fill="hold" nodeType="clickEffect">
                                  <p:stCondLst>
                                    <p:cond delay="0"/>
                                  </p:stCondLst>
                                  <p:childTnLst>
                                    <p:set>
                                      <p:cBhvr>
                                        <p:cTn id="13" dur="1" fill="hold">
                                          <p:stCondLst>
                                            <p:cond delay="0"/>
                                          </p:stCondLst>
                                        </p:cTn>
                                        <p:tgtEl>
                                          <p:spTgt spid="325661"/>
                                        </p:tgtEl>
                                        <p:attrNameLst>
                                          <p:attrName>style.visibility</p:attrName>
                                        </p:attrNameLst>
                                      </p:cBhvr>
                                      <p:to>
                                        <p:strVal val="visible"/>
                                      </p:to>
                                    </p:set>
                                    <p:animEffect transition="in" filter="diamond(in)">
                                      <p:cBhvr>
                                        <p:cTn id="14" dur="2000"/>
                                        <p:tgtEl>
                                          <p:spTgt spid="325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p:bldLs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6498" name="Rectangle 4"/>
          <p:cNvSpPr>
            <a:spLocks noChangeArrowheads="1"/>
          </p:cNvSpPr>
          <p:nvPr/>
        </p:nvSpPr>
        <p:spPr bwMode="auto">
          <a:xfrm>
            <a:off x="3276600" y="-26988"/>
            <a:ext cx="2470150" cy="641351"/>
          </a:xfrm>
          <a:prstGeom prst="rect">
            <a:avLst/>
          </a:prstGeom>
          <a:solidFill>
            <a:srgbClr val="FFFF00"/>
          </a:solidFill>
          <a:ln w="9525">
            <a:noFill/>
            <a:miter lim="800000"/>
          </a:ln>
        </p:spPr>
        <p:txBody>
          <a:bodyPr wrap="none">
            <a:spAutoFit/>
          </a:bodyPr>
          <a:lstStyle/>
          <a:p>
            <a:r>
              <a:rPr kumimoji="1" lang="zh-CN" altLang="en-US" sz="3600" b="1">
                <a:solidFill>
                  <a:srgbClr val="FF0000"/>
                </a:solidFill>
                <a:latin typeface="楷体_GB2312" charset="-122"/>
                <a:ea typeface="楷体_GB2312" charset="-122"/>
              </a:rPr>
              <a:t>单一公有制</a:t>
            </a:r>
          </a:p>
        </p:txBody>
      </p:sp>
      <p:sp>
        <p:nvSpPr>
          <p:cNvPr id="106499" name="Text Box 5"/>
          <p:cNvSpPr txBox="1">
            <a:spLocks noChangeArrowheads="1"/>
          </p:cNvSpPr>
          <p:nvPr/>
        </p:nvSpPr>
        <p:spPr bwMode="auto">
          <a:xfrm>
            <a:off x="0" y="620713"/>
            <a:ext cx="9144000" cy="3381375"/>
          </a:xfrm>
          <a:prstGeom prst="rect">
            <a:avLst/>
          </a:prstGeom>
          <a:solidFill>
            <a:srgbClr val="070212"/>
          </a:solidFill>
          <a:ln w="9525">
            <a:noFill/>
            <a:miter lim="800000"/>
          </a:ln>
        </p:spPr>
        <p:txBody>
          <a:bodyPr>
            <a:spAutoFit/>
          </a:bodyPr>
          <a:lstStyle/>
          <a:p>
            <a:pPr>
              <a:lnSpc>
                <a:spcPct val="110000"/>
              </a:lnSpc>
              <a:spcBef>
                <a:spcPct val="50000"/>
              </a:spcBef>
            </a:pPr>
            <a:r>
              <a:rPr lang="zh-CN" altLang="en-US" sz="2800" b="1">
                <a:solidFill>
                  <a:srgbClr val="FFFF00"/>
                </a:solidFill>
                <a:latin typeface="黑体" pitchFamily="49" charset="-122"/>
                <a:ea typeface="黑体" pitchFamily="49" charset="-122"/>
              </a:rPr>
              <a:t>材料一 从</a:t>
            </a:r>
            <a:r>
              <a:rPr lang="en-US" altLang="zh-CN" sz="2800" b="1">
                <a:solidFill>
                  <a:srgbClr val="FFFF00"/>
                </a:solidFill>
                <a:latin typeface="黑体" pitchFamily="49" charset="-122"/>
                <a:ea typeface="黑体" pitchFamily="49" charset="-122"/>
              </a:rPr>
              <a:t>1926</a:t>
            </a:r>
            <a:r>
              <a:rPr lang="zh-CN" altLang="en-US" sz="2800" b="1">
                <a:solidFill>
                  <a:srgbClr val="FFFF00"/>
                </a:solidFill>
                <a:latin typeface="黑体" pitchFamily="49" charset="-122"/>
                <a:ea typeface="黑体" pitchFamily="49" charset="-122"/>
              </a:rPr>
              <a:t>年起，苏联政府颁布一系列法令，限制工商业活动，勒令私营企业主上缴企业和几乎所有收入，从</a:t>
            </a:r>
            <a:r>
              <a:rPr lang="en-US" altLang="zh-CN" sz="2800" b="1">
                <a:solidFill>
                  <a:srgbClr val="FFFF00"/>
                </a:solidFill>
                <a:latin typeface="黑体" pitchFamily="49" charset="-122"/>
                <a:ea typeface="黑体" pitchFamily="49" charset="-122"/>
              </a:rPr>
              <a:t>1930</a:t>
            </a:r>
            <a:r>
              <a:rPr lang="zh-CN" altLang="en-US" sz="2800" b="1">
                <a:solidFill>
                  <a:srgbClr val="FFFF00"/>
                </a:solidFill>
                <a:latin typeface="黑体" pitchFamily="49" charset="-122"/>
                <a:ea typeface="黑体" pitchFamily="49" charset="-122"/>
              </a:rPr>
              <a:t>年起，斯大林发动“向资本主义全面进攻”，下令取消租让制和租借制，将企业收归国有。</a:t>
            </a:r>
            <a:r>
              <a:rPr lang="en-US" altLang="zh-CN" sz="2800" b="1">
                <a:solidFill>
                  <a:srgbClr val="FFFF00"/>
                </a:solidFill>
                <a:latin typeface="黑体" pitchFamily="49" charset="-122"/>
                <a:ea typeface="黑体" pitchFamily="49" charset="-122"/>
              </a:rPr>
              <a:t>……</a:t>
            </a:r>
            <a:r>
              <a:rPr lang="zh-CN" altLang="en-US" sz="2800" b="1">
                <a:solidFill>
                  <a:srgbClr val="FFFF00"/>
                </a:solidFill>
                <a:latin typeface="黑体" pitchFamily="49" charset="-122"/>
                <a:ea typeface="黑体" pitchFamily="49" charset="-122"/>
              </a:rPr>
              <a:t>到</a:t>
            </a:r>
            <a:r>
              <a:rPr lang="en-US" altLang="zh-CN" sz="2800" b="1">
                <a:solidFill>
                  <a:srgbClr val="FFFF00"/>
                </a:solidFill>
                <a:latin typeface="黑体" pitchFamily="49" charset="-122"/>
                <a:ea typeface="黑体" pitchFamily="49" charset="-122"/>
              </a:rPr>
              <a:t>1937</a:t>
            </a:r>
            <a:r>
              <a:rPr lang="zh-CN" altLang="en-US" sz="2800" b="1">
                <a:solidFill>
                  <a:srgbClr val="FFFF00"/>
                </a:solidFill>
                <a:latin typeface="黑体" pitchFamily="49" charset="-122"/>
                <a:ea typeface="黑体" pitchFamily="49" charset="-122"/>
              </a:rPr>
              <a:t>年，工业中的私有制企业已被彻底排除，社会主义成分在工业总产值中占</a:t>
            </a:r>
            <a:r>
              <a:rPr lang="en-US" altLang="zh-CN" sz="2800" b="1">
                <a:solidFill>
                  <a:srgbClr val="FFFF00"/>
                </a:solidFill>
                <a:latin typeface="黑体" pitchFamily="49" charset="-122"/>
                <a:ea typeface="黑体" pitchFamily="49" charset="-122"/>
              </a:rPr>
              <a:t>99.8%</a:t>
            </a:r>
            <a:r>
              <a:rPr lang="zh-CN" altLang="en-US" sz="2800" b="1">
                <a:solidFill>
                  <a:srgbClr val="FFFF00"/>
                </a:solidFill>
                <a:latin typeface="黑体" pitchFamily="49" charset="-122"/>
                <a:ea typeface="黑体" pitchFamily="49" charset="-122"/>
              </a:rPr>
              <a:t>，</a:t>
            </a:r>
            <a:r>
              <a:rPr lang="en-US" altLang="zh-CN" sz="2800" b="1">
                <a:solidFill>
                  <a:srgbClr val="FFFF00"/>
                </a:solidFill>
                <a:latin typeface="黑体" pitchFamily="49" charset="-122"/>
                <a:ea typeface="黑体" pitchFamily="49" charset="-122"/>
              </a:rPr>
              <a:t>…</a:t>
            </a:r>
            <a:r>
              <a:rPr lang="en-US" altLang="en-US" sz="2800" b="1">
                <a:solidFill>
                  <a:srgbClr val="FFFF00"/>
                </a:solidFill>
                <a:latin typeface="黑体" pitchFamily="49" charset="-122"/>
                <a:ea typeface="黑体" pitchFamily="49" charset="-122"/>
              </a:rPr>
              <a:t>…</a:t>
            </a:r>
            <a:r>
              <a:rPr lang="en-US" altLang="zh-CN" sz="2800" b="1">
                <a:solidFill>
                  <a:srgbClr val="FFFF00"/>
                </a:solidFill>
                <a:latin typeface="黑体" pitchFamily="49" charset="-122"/>
                <a:ea typeface="黑体" pitchFamily="49" charset="-122"/>
              </a:rPr>
              <a:t>1936</a:t>
            </a:r>
            <a:r>
              <a:rPr lang="zh-CN" altLang="en-US" sz="2800" b="1">
                <a:solidFill>
                  <a:srgbClr val="FFFF00"/>
                </a:solidFill>
                <a:latin typeface="黑体" pitchFamily="49" charset="-122"/>
                <a:ea typeface="黑体" pitchFamily="49" charset="-122"/>
              </a:rPr>
              <a:t>年，斯大林宣布，苏联社会主义“基本建成”。</a:t>
            </a:r>
          </a:p>
        </p:txBody>
      </p:sp>
      <p:sp>
        <p:nvSpPr>
          <p:cNvPr id="106500" name="Text Box 6"/>
          <p:cNvSpPr txBox="1">
            <a:spLocks noChangeArrowheads="1"/>
          </p:cNvSpPr>
          <p:nvPr/>
        </p:nvSpPr>
        <p:spPr bwMode="auto">
          <a:xfrm>
            <a:off x="0" y="3946525"/>
            <a:ext cx="9144000" cy="2911475"/>
          </a:xfrm>
          <a:prstGeom prst="rect">
            <a:avLst/>
          </a:prstGeom>
          <a:solidFill>
            <a:srgbClr val="070212"/>
          </a:solidFill>
          <a:ln w="9525">
            <a:noFill/>
            <a:miter lim="800000"/>
          </a:ln>
        </p:spPr>
        <p:txBody>
          <a:bodyPr>
            <a:spAutoFit/>
          </a:bodyPr>
          <a:lstStyle/>
          <a:p>
            <a:pPr>
              <a:lnSpc>
                <a:spcPct val="110000"/>
              </a:lnSpc>
            </a:pPr>
            <a:r>
              <a:rPr lang="zh-CN" altLang="en-US" sz="2800" b="1">
                <a:solidFill>
                  <a:srgbClr val="FFFF00"/>
                </a:solidFill>
                <a:latin typeface="黑体" pitchFamily="49" charset="-122"/>
                <a:ea typeface="黑体" pitchFamily="49" charset="-122"/>
              </a:rPr>
              <a:t>材料二  </a:t>
            </a:r>
            <a:r>
              <a:rPr lang="en-US" altLang="zh-CN" sz="2800" b="1">
                <a:solidFill>
                  <a:srgbClr val="FFFF00"/>
                </a:solidFill>
                <a:latin typeface="黑体" pitchFamily="49" charset="-122"/>
                <a:ea typeface="黑体" pitchFamily="49" charset="-122"/>
              </a:rPr>
              <a:t>20</a:t>
            </a:r>
            <a:r>
              <a:rPr lang="zh-CN" altLang="en-US" sz="2800" b="1">
                <a:solidFill>
                  <a:srgbClr val="FFFF00"/>
                </a:solidFill>
                <a:latin typeface="黑体" pitchFamily="49" charset="-122"/>
                <a:ea typeface="黑体" pitchFamily="49" charset="-122"/>
              </a:rPr>
              <a:t>世纪</a:t>
            </a:r>
            <a:r>
              <a:rPr lang="en-US" altLang="zh-CN" sz="2800" b="1">
                <a:solidFill>
                  <a:srgbClr val="FFFF00"/>
                </a:solidFill>
                <a:latin typeface="黑体" pitchFamily="49" charset="-122"/>
                <a:ea typeface="黑体" pitchFamily="49" charset="-122"/>
              </a:rPr>
              <a:t>30</a:t>
            </a:r>
            <a:r>
              <a:rPr lang="zh-CN" altLang="en-US" sz="2800" b="1">
                <a:solidFill>
                  <a:srgbClr val="FFFF00"/>
                </a:solidFill>
                <a:latin typeface="黑体" pitchFamily="49" charset="-122"/>
                <a:ea typeface="黑体" pitchFamily="49" charset="-122"/>
              </a:rPr>
              <a:t>年代苏联的经济体制“实行工商业企业的国有化和集体农庄的准国有化，把其他一切不受国家直接控制的经济成分统统消灭掉。它限制商品货币关系，否定价值规律和市场运动机制的作用，用行政命令甚至暴力手段管理经济，把一切经济活动置于指令性计划之下”。</a:t>
            </a:r>
          </a:p>
          <a:p>
            <a:pPr>
              <a:lnSpc>
                <a:spcPct val="110000"/>
              </a:lnSpc>
            </a:pPr>
            <a:endParaRPr lang="zh-CN" altLang="en-US" sz="2800" b="1">
              <a:solidFill>
                <a:srgbClr val="FFFF00"/>
              </a:solidFill>
              <a:latin typeface="黑体" pitchFamily="49" charset="-122"/>
              <a:ea typeface="黑体" pitchFamily="49" charset="-122"/>
            </a:endParaRPr>
          </a:p>
        </p:txBody>
      </p:sp>
    </p:spTree>
  </p:cSld>
  <p:clrMapOvr>
    <a:masterClrMapping/>
  </p:clrMapOvr>
  <p:transition>
    <p:randomBar dir="vert"/>
  </p:transition>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4450" name="Rectangle 3"/>
          <p:cNvSpPr>
            <a:spLocks noGrp="1" noChangeArrowheads="1"/>
          </p:cNvSpPr>
          <p:nvPr>
            <p:ph type="body" idx="4294967295"/>
          </p:nvPr>
        </p:nvSpPr>
        <p:spPr bwMode="auto">
          <a:xfrm>
            <a:off x="0" y="549275"/>
            <a:ext cx="8229600" cy="4784725"/>
          </a:xfrm>
          <a:prstGeom prst="rect">
            <a:avLst/>
          </a:prstGeom>
          <a:noFill/>
          <a:ln>
            <a:miter lim="800000"/>
          </a:ln>
        </p:spPr>
        <p:txBody>
          <a:bodyPr/>
          <a:lstStyle/>
          <a:p>
            <a:pPr marL="0" indent="0" algn="ctr">
              <a:buFont typeface="Wingdings" pitchFamily="2" charset="2"/>
              <a:buNone/>
            </a:pPr>
            <a:r>
              <a:rPr lang="zh-CN" altLang="en-US" sz="3600" b="1" smtClean="0">
                <a:solidFill>
                  <a:srgbClr val="070212"/>
                </a:solidFill>
                <a:effectLst/>
                <a:latin typeface="楷体" pitchFamily="49" charset="-122"/>
                <a:ea typeface="楷体" pitchFamily="49" charset="-122"/>
              </a:rPr>
              <a:t>高度集中的经济管理体制</a:t>
            </a:r>
          </a:p>
          <a:p>
            <a:pPr marL="0" indent="0" algn="ctr">
              <a:buFont typeface="Wingdings" pitchFamily="2" charset="2"/>
              <a:buNone/>
            </a:pPr>
            <a:endParaRPr lang="zh-CN" altLang="en-US" sz="3600" b="1" smtClean="0">
              <a:solidFill>
                <a:srgbClr val="070212"/>
              </a:solidFill>
              <a:effectLst/>
              <a:latin typeface="楷体" pitchFamily="49" charset="-122"/>
              <a:ea typeface="楷体" pitchFamily="49" charset="-122"/>
            </a:endParaRPr>
          </a:p>
          <a:p>
            <a:pPr marL="0" indent="0">
              <a:buFont typeface="Wingdings" pitchFamily="2" charset="2"/>
              <a:buNone/>
            </a:pPr>
            <a:r>
              <a:rPr lang="zh-CN" altLang="en-US" sz="3600" smtClean="0">
                <a:solidFill>
                  <a:srgbClr val="070212"/>
                </a:solidFill>
                <a:effectLst/>
                <a:latin typeface="楷体" pitchFamily="49" charset="-122"/>
                <a:ea typeface="楷体" pitchFamily="49" charset="-122"/>
              </a:rPr>
              <a:t>全国企业归中央各部直接管理，不归地方管理；</a:t>
            </a:r>
          </a:p>
          <a:p>
            <a:pPr marL="0" indent="0">
              <a:buFont typeface="Wingdings" pitchFamily="2" charset="2"/>
              <a:buNone/>
            </a:pPr>
            <a:r>
              <a:rPr lang="zh-CN" altLang="en-US" sz="3600" smtClean="0">
                <a:solidFill>
                  <a:srgbClr val="070212"/>
                </a:solidFill>
                <a:effectLst/>
                <a:latin typeface="楷体" pitchFamily="49" charset="-122"/>
                <a:ea typeface="楷体" pitchFamily="49" charset="-122"/>
              </a:rPr>
              <a:t>企业没有任何自主权，连工资调整权都没有！</a:t>
            </a:r>
          </a:p>
          <a:p>
            <a:pPr marL="0" indent="0">
              <a:buFont typeface="Wingdings" pitchFamily="2" charset="2"/>
              <a:buNone/>
            </a:pPr>
            <a:r>
              <a:rPr lang="zh-CN" altLang="en-US" sz="3600" smtClean="0">
                <a:solidFill>
                  <a:srgbClr val="070212"/>
                </a:solidFill>
                <a:effectLst/>
                <a:latin typeface="楷体" pitchFamily="49" charset="-122"/>
                <a:ea typeface="楷体" pitchFamily="49" charset="-122"/>
              </a:rPr>
              <a:t>不讲“物质利益</a:t>
            </a:r>
            <a:r>
              <a:rPr lang="en-US" altLang="zh-CN" sz="3600" smtClean="0">
                <a:solidFill>
                  <a:srgbClr val="070212"/>
                </a:solidFill>
                <a:effectLst/>
                <a:latin typeface="楷体" pitchFamily="49" charset="-122"/>
                <a:ea typeface="楷体" pitchFamily="49" charset="-122"/>
              </a:rPr>
              <a:t>”</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402" name="Picture 24" descr="第聂伯河水电站"/>
          <p:cNvPicPr>
            <a:picLocks noChangeAspect="1" noChangeArrowheads="1"/>
          </p:cNvPicPr>
          <p:nvPr/>
        </p:nvPicPr>
        <p:blipFill>
          <a:blip r:embed="rId3"/>
          <a:stretch>
            <a:fillRect/>
          </a:stretch>
        </p:blipFill>
        <p:spPr bwMode="auto">
          <a:xfrm>
            <a:off x="0" y="4149725"/>
            <a:ext cx="9144000" cy="2420938"/>
          </a:xfrm>
          <a:prstGeom prst="rect">
            <a:avLst/>
          </a:prstGeom>
          <a:noFill/>
          <a:ln w="9525">
            <a:noFill/>
            <a:miter lim="800000"/>
          </a:ln>
        </p:spPr>
      </p:pic>
      <p:sp>
        <p:nvSpPr>
          <p:cNvPr id="325635" name="Text Box 25"/>
          <p:cNvSpPr txBox="1">
            <a:spLocks noChangeArrowheads="1"/>
          </p:cNvSpPr>
          <p:nvPr/>
        </p:nvSpPr>
        <p:spPr bwMode="auto">
          <a:xfrm>
            <a:off x="0" y="5913438"/>
            <a:ext cx="9144000" cy="9715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spcBef>
                <a:spcPct val="50000"/>
              </a:spcBef>
            </a:pPr>
            <a:r>
              <a:rPr lang="en-US" altLang="zh-CN" sz="2800" b="1">
                <a:solidFill>
                  <a:srgbClr val="FF0000"/>
                </a:solidFill>
              </a:rPr>
              <a:t>1936</a:t>
            </a:r>
            <a:r>
              <a:rPr lang="zh-CN" altLang="en-US" sz="2800" b="1">
                <a:solidFill>
                  <a:srgbClr val="FF0000"/>
                </a:solidFill>
              </a:rPr>
              <a:t>年宪法规定：苏联是工农社会主义国家。标志着斯大林创建的苏联社会主义建设模式形成。即“斯大林模式”</a:t>
            </a:r>
          </a:p>
        </p:txBody>
      </p:sp>
      <p:sp>
        <p:nvSpPr>
          <p:cNvPr id="211971" name="Text Box 3"/>
          <p:cNvSpPr txBox="1">
            <a:spLocks noChangeArrowheads="1"/>
          </p:cNvSpPr>
          <p:nvPr/>
        </p:nvSpPr>
        <p:spPr bwMode="auto">
          <a:xfrm>
            <a:off x="539750" y="1341438"/>
            <a:ext cx="8424863" cy="519112"/>
          </a:xfrm>
          <a:prstGeom prst="rect">
            <a:avLst/>
          </a:prstGeom>
          <a:noFill/>
          <a:ln w="9525">
            <a:noFill/>
            <a:miter lim="800000"/>
          </a:ln>
        </p:spPr>
        <p:txBody>
          <a:bodyPr>
            <a:spAutoFit/>
          </a:bodyPr>
          <a:lstStyle/>
          <a:p>
            <a:pPr>
              <a:spcBef>
                <a:spcPct val="50000"/>
              </a:spcBef>
            </a:pPr>
            <a:r>
              <a:rPr lang="zh-CN" altLang="en-US" sz="2800">
                <a:solidFill>
                  <a:srgbClr val="FF0000"/>
                </a:solidFill>
                <a:latin typeface="Arial Black" pitchFamily="34" charset="0"/>
                <a:ea typeface="黑体" pitchFamily="49" charset="-122"/>
              </a:rPr>
              <a:t>问题三：苏联通过什么形式实现工业化</a:t>
            </a:r>
            <a:r>
              <a:rPr lang="en-US" altLang="zh-CN" sz="2800">
                <a:solidFill>
                  <a:srgbClr val="FF0000"/>
                </a:solidFill>
                <a:latin typeface="Arial Black" pitchFamily="34" charset="0"/>
                <a:ea typeface="黑体" pitchFamily="49" charset="-122"/>
              </a:rPr>
              <a:t>?</a:t>
            </a:r>
            <a:r>
              <a:rPr lang="zh-CN" altLang="en-US" sz="2800">
                <a:solidFill>
                  <a:srgbClr val="FF0000"/>
                </a:solidFill>
                <a:latin typeface="Arial Black" pitchFamily="34" charset="0"/>
                <a:ea typeface="黑体" pitchFamily="49" charset="-122"/>
              </a:rPr>
              <a:t>有何成就</a:t>
            </a:r>
            <a:r>
              <a:rPr lang="en-US" altLang="zh-CN" sz="2800">
                <a:solidFill>
                  <a:srgbClr val="FF0000"/>
                </a:solidFill>
                <a:latin typeface="Arial Black" pitchFamily="34" charset="0"/>
                <a:ea typeface="黑体" pitchFamily="49" charset="-122"/>
              </a:rPr>
              <a:t>?</a:t>
            </a:r>
          </a:p>
        </p:txBody>
      </p:sp>
      <p:graphicFrame>
        <p:nvGraphicFramePr>
          <p:cNvPr id="325661" name="Group 29"/>
          <p:cNvGraphicFramePr>
            <a:graphicFrameLocks noGrp="1"/>
          </p:cNvGraphicFramePr>
          <p:nvPr/>
        </p:nvGraphicFramePr>
        <p:xfrm>
          <a:off x="611188" y="2033588"/>
          <a:ext cx="7921625" cy="2233614"/>
        </p:xfrm>
        <a:graphic>
          <a:graphicData uri="http://schemas.openxmlformats.org/drawingml/2006/table">
            <a:tbl>
              <a:tblPr/>
              <a:tblGrid>
                <a:gridCol w="1743075"/>
                <a:gridCol w="1744662"/>
                <a:gridCol w="4433888"/>
              </a:tblGrid>
              <a:tr h="55086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名  称</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时  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主  要  成  就</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60801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一五年计划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1928</a:t>
                      </a:r>
                      <a:r>
                        <a:rPr kumimoji="1" lang="en-US"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32</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从农业国变为工业</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农业国</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23875">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二五年计划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1933</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37</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工业强国</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欧洲第一</a:t>
                      </a: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世界第二</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r>
              <a:tr h="550863">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三五年计划</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gridSpan="2">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1" lang="en-US" altLang="zh-CN" sz="2400" b="1" i="0" u="none" strike="noStrike" cap="none" normalizeH="0" baseline="0" smtClean="0">
                          <a:ln>
                            <a:noFill/>
                          </a:ln>
                          <a:solidFill>
                            <a:srgbClr val="0000FF"/>
                          </a:solidFill>
                          <a:effectLst/>
                          <a:latin typeface="黑体" pitchFamily="49" charset="-122"/>
                          <a:ea typeface="黑体" pitchFamily="49" charset="-122"/>
                        </a:rPr>
                        <a:t>1938</a:t>
                      </a:r>
                      <a:r>
                        <a:rPr kumimoji="1" lang="zh-CN" altLang="en-US" sz="2400" b="1" i="0" u="none" strike="noStrike" cap="none" normalizeH="0" baseline="0" smtClean="0">
                          <a:ln>
                            <a:noFill/>
                          </a:ln>
                          <a:solidFill>
                            <a:srgbClr val="0000FF"/>
                          </a:solidFill>
                          <a:effectLst/>
                          <a:latin typeface="黑体" pitchFamily="49" charset="-122"/>
                          <a:ea typeface="黑体" pitchFamily="49" charset="-122"/>
                        </a:rPr>
                        <a:t>年起实施，因卫国战争爆发而被打断</a:t>
                      </a:r>
                    </a:p>
                  </a:txBody>
                  <a:tcPr marL="36000" marR="36000" marT="46800" marB="46800" horzOverflow="overflow">
                    <a:lnL w="28575" cap="flat" cmpd="sng" algn="ctr">
                      <a:solidFill>
                        <a:srgbClr val="0000CC"/>
                      </a:solidFill>
                      <a:prstDash val="solid"/>
                      <a:round/>
                      <a:headEnd type="none" w="med" len="med"/>
                      <a:tailEnd type="none" w="med" len="med"/>
                    </a:lnL>
                    <a:lnR w="28575" cap="flat" cmpd="sng" algn="ctr">
                      <a:solidFill>
                        <a:srgbClr val="0000CC"/>
                      </a:solidFill>
                      <a:prstDash val="solid"/>
                      <a:round/>
                      <a:headEnd type="none" w="med" len="med"/>
                      <a:tailEnd type="none" w="med" len="med"/>
                    </a:lnR>
                    <a:lnT w="28575" cap="flat" cmpd="sng" algn="ctr">
                      <a:solidFill>
                        <a:srgbClr val="0000CC"/>
                      </a:solidFill>
                      <a:prstDash val="solid"/>
                      <a:round/>
                      <a:headEnd type="none" w="med" len="med"/>
                      <a:tailEnd type="none" w="med" len="med"/>
                    </a:lnT>
                    <a:lnB w="28575" cap="flat" cmpd="sng" algn="ctr">
                      <a:solidFill>
                        <a:srgbClr val="0000CC"/>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r>
            </a:tbl>
          </a:graphicData>
        </a:graphic>
      </p:graphicFrame>
      <p:sp>
        <p:nvSpPr>
          <p:cNvPr id="206854" name="WordArt 6"/>
          <p:cNvSpPr>
            <a:spLocks noChangeArrowheads="1" noChangeShapeType="1" noTextEdit="1"/>
          </p:cNvSpPr>
          <p:nvPr/>
        </p:nvSpPr>
        <p:spPr bwMode="auto">
          <a:xfrm>
            <a:off x="325734" y="405071"/>
            <a:ext cx="4050759" cy="733723"/>
          </a:xfrm>
          <a:prstGeom prst="rect">
            <a:avLst/>
          </a:prstGeom>
        </p:spPr>
        <p:txBody>
          <a:bodyPr wrap="none" fromWordArt="1">
            <a:prstTxWarp prst="textPlain">
              <a:avLst>
                <a:gd name="adj" fmla="val 50000"/>
              </a:avLst>
            </a:prstTxWarp>
          </a:bodyPr>
          <a:lstStyle/>
          <a:p>
            <a:pPr>
              <a:spcBef>
                <a:spcPct val="50000"/>
              </a:spcBef>
              <a:defRPr/>
            </a:pPr>
            <a:r>
              <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一条    的发展道路</a:t>
            </a:r>
            <a:r>
              <a:rPr lang="en-US" altLang="zh-CN"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rPr>
              <a:t>:</a:t>
            </a:r>
            <a:endParaRPr lang="zh-CN" altLang="en-US" sz="3600" kern="10" spc="720">
              <a:ln w="15875">
                <a:solidFill>
                  <a:srgbClr val="333333"/>
                </a:solidFill>
                <a:round/>
              </a:ln>
              <a:solidFill>
                <a:srgbClr val="000000"/>
              </a:solidFill>
              <a:effectLst>
                <a:outerShdw dist="45791" dir="3378596" algn="ctr" rotWithShape="0">
                  <a:srgbClr val="4D4D4D">
                    <a:alpha val="80000"/>
                  </a:srgbClr>
                </a:outerShdw>
              </a:effectLst>
              <a:latin typeface="黑体"/>
              <a:ea typeface="黑体"/>
            </a:endParaRPr>
          </a:p>
        </p:txBody>
      </p:sp>
      <p:sp>
        <p:nvSpPr>
          <p:cNvPr id="102427" name="WordArt 7"/>
          <p:cNvSpPr>
            <a:spLocks noChangeArrowheads="1" noChangeShapeType="1" noTextEdit="1"/>
          </p:cNvSpPr>
          <p:nvPr/>
        </p:nvSpPr>
        <p:spPr bwMode="auto">
          <a:xfrm>
            <a:off x="1187450" y="260350"/>
            <a:ext cx="936625" cy="865188"/>
          </a:xfrm>
          <a:prstGeom prst="rect">
            <a:avLst/>
          </a:prstGeom>
        </p:spPr>
        <p:txBody>
          <a:bodyPr wrap="none" fromWordArt="1">
            <a:prstTxWarp prst="textPlain">
              <a:avLst>
                <a:gd name="adj" fmla="val 50000"/>
              </a:avLst>
            </a:prstTxWarp>
          </a:bodyPr>
          <a:lstStyle/>
          <a:p>
            <a:r>
              <a:rPr lang="zh-CN" altLang="en-US" sz="3600" kern="10" spc="720">
                <a:ln w="15875">
                  <a:solidFill>
                    <a:srgbClr val="FF0000"/>
                  </a:solidFill>
                  <a:round/>
                </a:ln>
                <a:solidFill>
                  <a:srgbClr val="FFFF00"/>
                </a:solidFill>
                <a:effectLst>
                  <a:outerShdw dist="45791" dir="3378596" algn="ctr" rotWithShape="0">
                    <a:srgbClr val="4D4D4D">
                      <a:alpha val="79999"/>
                    </a:srgbClr>
                  </a:outerShdw>
                </a:effectLst>
                <a:latin typeface="黑体"/>
                <a:ea typeface="黑体"/>
              </a:rPr>
              <a:t>独特</a:t>
            </a:r>
          </a:p>
        </p:txBody>
      </p:sp>
      <p:sp>
        <p:nvSpPr>
          <p:cNvPr id="102428" name="WordArt 8"/>
          <p:cNvSpPr>
            <a:spLocks noChangeArrowheads="1" noChangeShapeType="1" noTextEdit="1"/>
          </p:cNvSpPr>
          <p:nvPr/>
        </p:nvSpPr>
        <p:spPr bwMode="auto">
          <a:xfrm>
            <a:off x="4787900" y="476250"/>
            <a:ext cx="3384550" cy="649288"/>
          </a:xfrm>
          <a:prstGeom prst="rect">
            <a:avLst/>
          </a:prstGeom>
        </p:spPr>
        <p:txBody>
          <a:bodyPr wrap="none" fromWordArt="1">
            <a:prstTxWarp prst="textPlain">
              <a:avLst>
                <a:gd name="adj" fmla="val 50000"/>
              </a:avLst>
            </a:prstTxWarp>
          </a:bodyPr>
          <a:lstStyle/>
          <a:p>
            <a:r>
              <a:rPr lang="zh-CN" altLang="en-US" sz="3600" kern="10" spc="720">
                <a:ln w="15875">
                  <a:solidFill>
                    <a:srgbClr val="333333"/>
                  </a:solidFill>
                  <a:round/>
                </a:ln>
                <a:solidFill>
                  <a:srgbClr val="000000"/>
                </a:solidFill>
                <a:effectLst>
                  <a:outerShdw dist="45791" dir="3378596" algn="ctr" rotWithShape="0">
                    <a:srgbClr val="4D4D4D">
                      <a:alpha val="79999"/>
                    </a:srgbClr>
                  </a:outerShdw>
                </a:effectLst>
                <a:latin typeface="黑体"/>
                <a:ea typeface="黑体"/>
              </a:rPr>
              <a:t>斯大林模式建立途径</a:t>
            </a:r>
          </a:p>
        </p:txBody>
      </p:sp>
      <p:sp>
        <p:nvSpPr>
          <p:cNvPr id="211970" name="Text Box 2"/>
          <p:cNvSpPr txBox="1">
            <a:spLocks noChangeArrowheads="1"/>
          </p:cNvSpPr>
          <p:nvPr/>
        </p:nvSpPr>
        <p:spPr bwMode="auto">
          <a:xfrm>
            <a:off x="1835150" y="5013325"/>
            <a:ext cx="4824413" cy="641350"/>
          </a:xfrm>
          <a:prstGeom prst="rect">
            <a:avLst/>
          </a:prstGeom>
          <a:solidFill>
            <a:schemeClr val="bg2">
              <a:lumMod val="50000"/>
            </a:schemeClr>
          </a:solidFill>
          <a:ln w="9525">
            <a:noFill/>
            <a:miter lim="800000"/>
          </a:ln>
        </p:spPr>
        <p:txBody>
          <a:bodyPr>
            <a:spAutoFit/>
          </a:bodyPr>
          <a:lstStyle/>
          <a:p>
            <a:pPr>
              <a:spcBef>
                <a:spcPct val="50000"/>
              </a:spcBef>
              <a:defRPr/>
            </a:pPr>
            <a:r>
              <a:rPr lang="zh-CN" altLang="en-US" sz="3600">
                <a:latin typeface="Arial" pitchFamily="34" charset="0"/>
                <a:ea typeface="黑体" pitchFamily="49" charset="-122"/>
              </a:rPr>
              <a:t>国家指令性的计划经济</a:t>
            </a:r>
          </a:p>
        </p:txBody>
      </p:sp>
      <p:sp>
        <p:nvSpPr>
          <p:cNvPr id="142352" name="AutoShape 16"/>
          <p:cNvSpPr>
            <a:spLocks noChangeArrowheads="1"/>
          </p:cNvSpPr>
          <p:nvPr/>
        </p:nvSpPr>
        <p:spPr bwMode="auto">
          <a:xfrm rot="5400000">
            <a:off x="3779838" y="4005263"/>
            <a:ext cx="1150937" cy="719137"/>
          </a:xfrm>
          <a:custGeom>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6557 h 21600"/>
              <a:gd name="T14" fmla="*/ 19589 w 21600"/>
              <a:gd name="T15" fmla="*/ 15043 h 21600"/>
            </a:gdLst>
            <a:cxnLst>
              <a:cxn ang="T8">
                <a:pos x="T0" y="T1"/>
              </a:cxn>
              <a:cxn ang="T9">
                <a:pos x="T2" y="T3"/>
              </a:cxn>
              <a:cxn ang="T10">
                <a:pos x="T4" y="T5"/>
              </a:cxn>
              <a:cxn ang="T11">
                <a:pos x="T6" y="T7"/>
              </a:cxn>
            </a:cxnLst>
            <a:rect l="T12" t="T13" r="T14" b="T15"/>
            <a:pathLst>
              <a:path w="21600" h="21600">
                <a:moveTo>
                  <a:pt x="16481" y="0"/>
                </a:moveTo>
                <a:lnTo>
                  <a:pt x="16481" y="6557"/>
                </a:lnTo>
                <a:lnTo>
                  <a:pt x="3375" y="6557"/>
                </a:lnTo>
                <a:lnTo>
                  <a:pt x="3375" y="15043"/>
                </a:lnTo>
                <a:lnTo>
                  <a:pt x="16481" y="15043"/>
                </a:lnTo>
                <a:lnTo>
                  <a:pt x="16481" y="21600"/>
                </a:lnTo>
                <a:lnTo>
                  <a:pt x="21600" y="10800"/>
                </a:lnTo>
                <a:close/>
              </a:path>
              <a:path w="21600" h="21600">
                <a:moveTo>
                  <a:pt x="1350" y="6557"/>
                </a:moveTo>
                <a:lnTo>
                  <a:pt x="1350" y="15043"/>
                </a:lnTo>
                <a:lnTo>
                  <a:pt x="2700" y="15043"/>
                </a:lnTo>
                <a:lnTo>
                  <a:pt x="2700" y="6557"/>
                </a:lnTo>
                <a:close/>
              </a:path>
              <a:path w="21600" h="21600">
                <a:moveTo>
                  <a:pt x="0" y="6557"/>
                </a:moveTo>
                <a:lnTo>
                  <a:pt x="0" y="15043"/>
                </a:lnTo>
                <a:lnTo>
                  <a:pt x="675" y="15043"/>
                </a:lnTo>
                <a:lnTo>
                  <a:pt x="675" y="6557"/>
                </a:lnTo>
                <a:close/>
              </a:path>
            </a:pathLst>
          </a:custGeom>
          <a:solidFill>
            <a:srgbClr val="333399"/>
          </a:solidFill>
          <a:ln w="9525">
            <a:solidFill>
              <a:schemeClr val="tx1"/>
            </a:solidFill>
            <a:miter lim="800000"/>
          </a:ln>
        </p:spPr>
        <p:txBody>
          <a:bodyPr rot="10800000" vert="eaVert" wrap="none" anchor="ctr"/>
          <a:lstStyle/>
          <a:p>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2352"/>
                                        </p:tgtEl>
                                        <p:attrNameLst>
                                          <p:attrName>style.visibility</p:attrName>
                                        </p:attrNameLst>
                                      </p:cBhvr>
                                      <p:to>
                                        <p:strVal val="visible"/>
                                      </p:to>
                                    </p:set>
                                    <p:animEffect transition="in" filter="box(in)">
                                      <p:cBhvr>
                                        <p:cTn id="7" dur="500"/>
                                        <p:tgtEl>
                                          <p:spTgt spid="142352"/>
                                        </p:tgtEl>
                                      </p:cBhvr>
                                    </p:animEffect>
                                  </p:childTnLst>
                                </p:cTn>
                              </p:par>
                            </p:childTnLst>
                          </p:cTn>
                        </p:par>
                        <p:par>
                          <p:cTn id="8" fill="hold" nodeType="afterGroup">
                            <p:stCondLst>
                              <p:cond delay="500"/>
                            </p:stCondLst>
                            <p:childTnLst>
                              <p:par>
                                <p:cTn id="9" presetID="29" presetClass="entr" presetSubtype="0" fill="hold" grpId="0" nodeType="afterEffect">
                                  <p:stCondLst>
                                    <p:cond delay="0"/>
                                  </p:stCondLst>
                                  <p:childTnLst>
                                    <p:set>
                                      <p:cBhvr>
                                        <p:cTn id="10" dur="1" fill="hold">
                                          <p:stCondLst>
                                            <p:cond delay="0"/>
                                          </p:stCondLst>
                                        </p:cTn>
                                        <p:tgtEl>
                                          <p:spTgt spid="211970"/>
                                        </p:tgtEl>
                                        <p:attrNameLst>
                                          <p:attrName>style.visibility</p:attrName>
                                        </p:attrNameLst>
                                      </p:cBhvr>
                                      <p:to>
                                        <p:strVal val="visible"/>
                                      </p:to>
                                    </p:set>
                                    <p:anim calcmode="lin" valueType="num">
                                      <p:cBhvr>
                                        <p:cTn id="11" dur="1000" fill="hold"/>
                                        <p:tgtEl>
                                          <p:spTgt spid="211970"/>
                                        </p:tgtEl>
                                        <p:attrNameLst>
                                          <p:attrName>ppt_x</p:attrName>
                                        </p:attrNameLst>
                                      </p:cBhvr>
                                      <p:tavLst>
                                        <p:tav tm="0">
                                          <p:val>
                                            <p:strVal val="#ppt_x-.2"/>
                                          </p:val>
                                        </p:tav>
                                        <p:tav tm="100000">
                                          <p:val>
                                            <p:strVal val="#ppt_x"/>
                                          </p:val>
                                        </p:tav>
                                      </p:tavLst>
                                    </p:anim>
                                    <p:anim calcmode="lin" valueType="num">
                                      <p:cBhvr>
                                        <p:cTn id="12" dur="1000" fill="hold"/>
                                        <p:tgtEl>
                                          <p:spTgt spid="211970"/>
                                        </p:tgtEl>
                                        <p:attrNameLst>
                                          <p:attrName>ppt_y</p:attrName>
                                        </p:attrNameLst>
                                      </p:cBhvr>
                                      <p:tavLst>
                                        <p:tav tm="0">
                                          <p:val>
                                            <p:strVal val="#ppt_y"/>
                                          </p:val>
                                        </p:tav>
                                        <p:tav tm="100000">
                                          <p:val>
                                            <p:strVal val="#ppt_y"/>
                                          </p:val>
                                        </p:tav>
                                      </p:tavLst>
                                    </p:anim>
                                    <p:animEffect transition="in" filter="wipe(right)" prLst="gradientSize: 0.1">
                                      <p:cBhvr>
                                        <p:cTn id="13" dur="1000"/>
                                        <p:tgtEl>
                                          <p:spTgt spid="21197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25635"/>
                                        </p:tgtEl>
                                        <p:attrNameLst>
                                          <p:attrName>style.visibility</p:attrName>
                                        </p:attrNameLst>
                                      </p:cBhvr>
                                      <p:to>
                                        <p:strVal val="visible"/>
                                      </p:to>
                                    </p:set>
                                    <p:animEffect transition="in" filter="fade">
                                      <p:cBhvr>
                                        <p:cTn id="18" dur="2000"/>
                                        <p:tgtEl>
                                          <p:spTgt spid="325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5" grpId="0"/>
      <p:bldP spid="211970" grpId="0"/>
      <p:bldP spid="142352" grpId="0"/>
    </p:bldLst>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
        <p:nvSpPr>
          <p:cNvPr id="7" name="Text Box 5"/>
          <p:cNvSpPr txBox="1">
            <a:spLocks noChangeArrowheads="1"/>
          </p:cNvSpPr>
          <p:nvPr/>
        </p:nvSpPr>
        <p:spPr bwMode="auto">
          <a:xfrm>
            <a:off x="71438" y="2706688"/>
            <a:ext cx="8353425" cy="2041525"/>
          </a:xfrm>
          <a:prstGeom prst="rect">
            <a:avLst/>
          </a:prstGeom>
          <a:noFill/>
          <a:ln w="9525">
            <a:noFill/>
            <a:miter lim="800000"/>
          </a:ln>
        </p:spPr>
        <p:txBody>
          <a:bodyPr>
            <a:spAutoFit/>
          </a:bodyPr>
          <a:lstStyle/>
          <a:p>
            <a:r>
              <a:rPr lang="zh-CN" altLang="zh-CN" sz="3200" b="1">
                <a:solidFill>
                  <a:srgbClr val="070212"/>
                </a:solidFill>
              </a:rPr>
              <a:t>工业方面：</a:t>
            </a:r>
            <a:endParaRPr lang="zh-CN" altLang="zh-CN" sz="3200">
              <a:solidFill>
                <a:srgbClr val="070212"/>
              </a:solidFill>
            </a:endParaRPr>
          </a:p>
          <a:p>
            <a:r>
              <a:rPr lang="zh-CN" altLang="zh-CN" sz="3200" b="1">
                <a:solidFill>
                  <a:srgbClr val="070212"/>
                </a:solidFill>
              </a:rPr>
              <a:t>农业方面：</a:t>
            </a:r>
            <a:endParaRPr lang="zh-CN" altLang="zh-CN" sz="3200">
              <a:solidFill>
                <a:srgbClr val="070212"/>
              </a:solidFill>
            </a:endParaRPr>
          </a:p>
          <a:p>
            <a:r>
              <a:rPr lang="zh-CN" altLang="zh-CN" sz="3200" b="1">
                <a:solidFill>
                  <a:srgbClr val="070212"/>
                </a:solidFill>
              </a:rPr>
              <a:t>经济体制方面：</a:t>
            </a:r>
            <a:r>
              <a:rPr lang="en-US" altLang="zh-CN" sz="3200" b="1">
                <a:solidFill>
                  <a:srgbClr val="070212"/>
                </a:solidFill>
              </a:rPr>
              <a:t>——20</a:t>
            </a:r>
            <a:r>
              <a:rPr lang="zh-CN" altLang="en-US" sz="3200" b="1">
                <a:solidFill>
                  <a:srgbClr val="070212"/>
                </a:solidFill>
              </a:rPr>
              <a:t>世纪</a:t>
            </a:r>
            <a:r>
              <a:rPr lang="en-US" altLang="zh-CN" sz="3200" b="1">
                <a:solidFill>
                  <a:srgbClr val="070212"/>
                </a:solidFill>
              </a:rPr>
              <a:t>30</a:t>
            </a:r>
            <a:r>
              <a:rPr lang="zh-CN" altLang="en-US" sz="3200" b="1">
                <a:solidFill>
                  <a:srgbClr val="070212"/>
                </a:solidFill>
              </a:rPr>
              <a:t>年代中期，</a:t>
            </a:r>
          </a:p>
          <a:p>
            <a:r>
              <a:rPr lang="zh-CN" altLang="en-US" sz="3200" b="1">
                <a:solidFill>
                  <a:srgbClr val="FF0000"/>
                </a:solidFill>
              </a:rPr>
              <a:t>                     高度集中的</a:t>
            </a:r>
            <a:r>
              <a:rPr lang="zh-CN" altLang="zh-CN" sz="3200" b="1">
                <a:solidFill>
                  <a:srgbClr val="FF0000"/>
                </a:solidFill>
              </a:rPr>
              <a:t>计划经济</a:t>
            </a:r>
            <a:r>
              <a:rPr lang="zh-CN" altLang="en-US" sz="3200" b="1">
                <a:solidFill>
                  <a:srgbClr val="FF0000"/>
                </a:solidFill>
              </a:rPr>
              <a:t>体制</a:t>
            </a:r>
            <a:r>
              <a:rPr lang="zh-CN" altLang="zh-CN" sz="3200" b="1">
                <a:solidFill>
                  <a:srgbClr val="FF0000"/>
                </a:solidFill>
              </a:rPr>
              <a:t>。</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
        <p:nvSpPr>
          <p:cNvPr id="8" name="Text Box 5"/>
          <p:cNvSpPr txBox="1">
            <a:spLocks noChangeArrowheads="1"/>
          </p:cNvSpPr>
          <p:nvPr/>
        </p:nvSpPr>
        <p:spPr bwMode="auto">
          <a:xfrm>
            <a:off x="71438" y="2706688"/>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3.</a:t>
            </a:r>
            <a:r>
              <a:rPr lang="zh-CN" altLang="en-US" sz="3200" b="1">
                <a:solidFill>
                  <a:srgbClr val="070212"/>
                </a:solidFill>
                <a:latin typeface="黑体" pitchFamily="49" charset="-122"/>
                <a:ea typeface="黑体" pitchFamily="49" charset="-122"/>
              </a:rPr>
              <a:t>特点</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8" name="Text Box 5"/>
          <p:cNvSpPr txBox="1">
            <a:spLocks noChangeArrowheads="1"/>
          </p:cNvSpPr>
          <p:nvPr/>
        </p:nvSpPr>
        <p:spPr bwMode="auto">
          <a:xfrm>
            <a:off x="179388" y="115888"/>
            <a:ext cx="9748837"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（一）</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战时共产主义政策</a:t>
            </a:r>
          </a:p>
        </p:txBody>
      </p:sp>
      <p:sp>
        <p:nvSpPr>
          <p:cNvPr id="34819" name="Text Box 5"/>
          <p:cNvSpPr txBox="1">
            <a:spLocks noChangeArrowheads="1"/>
          </p:cNvSpPr>
          <p:nvPr/>
        </p:nvSpPr>
        <p:spPr bwMode="auto">
          <a:xfrm>
            <a:off x="179388" y="617538"/>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（二）</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新经济政策</a:t>
            </a:r>
          </a:p>
        </p:txBody>
      </p:sp>
      <p:sp>
        <p:nvSpPr>
          <p:cNvPr id="34820" name="Text Box 5"/>
          <p:cNvSpPr txBox="1">
            <a:spLocks noChangeArrowheads="1"/>
          </p:cNvSpPr>
          <p:nvPr/>
        </p:nvSpPr>
        <p:spPr bwMode="auto">
          <a:xfrm>
            <a:off x="142875" y="1135063"/>
            <a:ext cx="8353425" cy="579437"/>
          </a:xfrm>
          <a:prstGeom prst="rect">
            <a:avLst/>
          </a:prstGeom>
          <a:noFill/>
          <a:ln w="9525">
            <a:noFill/>
            <a:miter lim="800000"/>
          </a:ln>
        </p:spPr>
        <p:txBody>
          <a:bodyPr>
            <a:spAutoFit/>
          </a:bodyPr>
          <a:lstStyle/>
          <a:p>
            <a:r>
              <a:rPr lang="zh-CN" altLang="en-US" sz="3200" b="1" smtClean="0">
                <a:solidFill>
                  <a:srgbClr val="070212"/>
                </a:solidFill>
                <a:latin typeface="黑体" pitchFamily="49" charset="-122"/>
                <a:ea typeface="黑体" pitchFamily="49" charset="-122"/>
              </a:rPr>
              <a:t>（三）</a:t>
            </a:r>
            <a:r>
              <a:rPr lang="en-US" altLang="zh-CN" sz="3200" b="1" smtClean="0">
                <a:solidFill>
                  <a:srgbClr val="070212"/>
                </a:solidFill>
                <a:latin typeface="黑体" pitchFamily="49" charset="-122"/>
                <a:ea typeface="黑体" pitchFamily="49" charset="-122"/>
              </a:rPr>
              <a:t>.</a:t>
            </a:r>
            <a:r>
              <a:rPr lang="zh-CN" altLang="en-US" sz="3200" b="1">
                <a:solidFill>
                  <a:srgbClr val="070212"/>
                </a:solidFill>
                <a:latin typeface="黑体" pitchFamily="49" charset="-122"/>
                <a:ea typeface="黑体" pitchFamily="49" charset="-122"/>
              </a:rPr>
              <a:t>斯大林模式</a:t>
            </a:r>
          </a:p>
        </p:txBody>
      </p:sp>
      <p:sp>
        <p:nvSpPr>
          <p:cNvPr id="34821" name="Text Box 5"/>
          <p:cNvSpPr txBox="1">
            <a:spLocks noChangeArrowheads="1"/>
          </p:cNvSpPr>
          <p:nvPr/>
        </p:nvSpPr>
        <p:spPr bwMode="auto">
          <a:xfrm>
            <a:off x="71438" y="1706563"/>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1.</a:t>
            </a:r>
            <a:r>
              <a:rPr lang="zh-CN" altLang="en-US" sz="3200" b="1">
                <a:solidFill>
                  <a:srgbClr val="070212"/>
                </a:solidFill>
                <a:latin typeface="黑体" pitchFamily="49" charset="-122"/>
                <a:ea typeface="黑体" pitchFamily="49" charset="-122"/>
              </a:rPr>
              <a:t>背景</a:t>
            </a:r>
          </a:p>
        </p:txBody>
      </p:sp>
      <p:sp>
        <p:nvSpPr>
          <p:cNvPr id="6" name="Text Box 5"/>
          <p:cNvSpPr txBox="1">
            <a:spLocks noChangeArrowheads="1"/>
          </p:cNvSpPr>
          <p:nvPr/>
        </p:nvSpPr>
        <p:spPr bwMode="auto">
          <a:xfrm>
            <a:off x="71438" y="2206625"/>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2.</a:t>
            </a:r>
            <a:r>
              <a:rPr lang="zh-CN" altLang="en-US" sz="3200" b="1">
                <a:solidFill>
                  <a:srgbClr val="070212"/>
                </a:solidFill>
                <a:latin typeface="黑体" pitchFamily="49" charset="-122"/>
                <a:ea typeface="黑体" pitchFamily="49" charset="-122"/>
              </a:rPr>
              <a:t>概况</a:t>
            </a:r>
          </a:p>
        </p:txBody>
      </p:sp>
      <p:sp>
        <p:nvSpPr>
          <p:cNvPr id="8" name="Text Box 5"/>
          <p:cNvSpPr txBox="1">
            <a:spLocks noChangeArrowheads="1"/>
          </p:cNvSpPr>
          <p:nvPr/>
        </p:nvSpPr>
        <p:spPr bwMode="auto">
          <a:xfrm>
            <a:off x="71438" y="2706688"/>
            <a:ext cx="8353425" cy="579437"/>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3.</a:t>
            </a:r>
            <a:r>
              <a:rPr lang="zh-CN" altLang="en-US" sz="3200" b="1">
                <a:solidFill>
                  <a:srgbClr val="070212"/>
                </a:solidFill>
                <a:latin typeface="黑体" pitchFamily="49" charset="-122"/>
                <a:ea typeface="黑体" pitchFamily="49" charset="-122"/>
              </a:rPr>
              <a:t>特点</a:t>
            </a:r>
          </a:p>
        </p:txBody>
      </p:sp>
      <p:sp>
        <p:nvSpPr>
          <p:cNvPr id="9" name="Text Box 5"/>
          <p:cNvSpPr txBox="1">
            <a:spLocks noChangeArrowheads="1"/>
          </p:cNvSpPr>
          <p:nvPr/>
        </p:nvSpPr>
        <p:spPr bwMode="auto">
          <a:xfrm>
            <a:off x="71438" y="3206750"/>
            <a:ext cx="8353425" cy="579438"/>
          </a:xfrm>
          <a:prstGeom prst="rect">
            <a:avLst/>
          </a:prstGeom>
          <a:noFill/>
          <a:ln w="9525">
            <a:noFill/>
            <a:miter lim="800000"/>
          </a:ln>
        </p:spPr>
        <p:txBody>
          <a:bodyPr>
            <a:spAutoFit/>
          </a:bodyPr>
          <a:lstStyle/>
          <a:p>
            <a:r>
              <a:rPr lang="en-US" altLang="zh-CN" sz="3200" b="1">
                <a:solidFill>
                  <a:srgbClr val="070212"/>
                </a:solidFill>
                <a:latin typeface="黑体" pitchFamily="49" charset="-122"/>
                <a:ea typeface="黑体" pitchFamily="49" charset="-122"/>
              </a:rPr>
              <a:t>4.</a:t>
            </a:r>
            <a:r>
              <a:rPr lang="zh-CN" altLang="en-US" sz="3200" b="1">
                <a:solidFill>
                  <a:srgbClr val="070212"/>
                </a:solidFill>
                <a:latin typeface="黑体" pitchFamily="49" charset="-122"/>
                <a:ea typeface="黑体" pitchFamily="49" charset="-122"/>
              </a:rPr>
              <a:t>影响</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03" name="WordArt 2"/>
          <p:cNvSpPr>
            <a:spLocks noChangeArrowheads="1" noChangeShapeType="1" noTextEdit="1"/>
          </p:cNvSpPr>
          <p:nvPr/>
        </p:nvSpPr>
        <p:spPr bwMode="auto">
          <a:xfrm>
            <a:off x="1116013" y="333375"/>
            <a:ext cx="6172200" cy="1295400"/>
          </a:xfrm>
          <a:prstGeom prst="rect">
            <a:avLst/>
          </a:prstGeom>
        </p:spPr>
        <p:txBody>
          <a:bodyPr wrap="none" fromWordArt="1">
            <a:prstTxWarp prst="textPlain">
              <a:avLst>
                <a:gd name="adj" fmla="val 50000"/>
              </a:avLst>
            </a:prstTxWarp>
          </a:bodyPr>
          <a:lstStyle/>
          <a:p>
            <a:pPr algn="ctr"/>
            <a:r>
              <a:rPr lang="zh-CN" altLang="en-US" sz="6000" b="1" kern="10">
                <a:ln w="9525">
                  <a:solidFill>
                    <a:srgbClr val="FFFF00"/>
                  </a:solidFill>
                  <a:round/>
                </a:ln>
                <a:solidFill>
                  <a:srgbClr val="990000"/>
                </a:solidFill>
                <a:effectLst>
                  <a:outerShdw dist="50800" algn="ctr" rotWithShape="0">
                    <a:schemeClr val="bg1"/>
                  </a:outerShdw>
                </a:effectLst>
                <a:latin typeface="黑体"/>
                <a:ea typeface="黑体"/>
              </a:rPr>
              <a:t>如何看“斯大林模式”</a:t>
            </a:r>
          </a:p>
        </p:txBody>
      </p:sp>
    </p:spTree>
  </p:cSld>
  <p:clrMapOvr>
    <a:masterClrMapping/>
  </p:clrMapOvr>
  <p:transition spd="med">
    <p:blinds/>
  </p:transition>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3250" name="Rectangle 2"/>
          <p:cNvSpPr>
            <a:spLocks noChangeArrowheads="1"/>
          </p:cNvSpPr>
          <p:nvPr/>
        </p:nvSpPr>
        <p:spPr bwMode="auto">
          <a:xfrm>
            <a:off x="428625" y="1382584"/>
            <a:ext cx="8266113" cy="2554545"/>
          </a:xfrm>
          <a:prstGeom prst="rect">
            <a:avLst/>
          </a:prstGeom>
          <a:solidFill>
            <a:srgbClr val="000000"/>
          </a:solidFill>
          <a:ln w="9525">
            <a:noFill/>
            <a:miter lim="800000"/>
          </a:ln>
        </p:spPr>
        <p:txBody>
          <a:bodyPr anchor="ctr">
            <a:spAutoFit/>
          </a:bodyPr>
          <a:lstStyle/>
          <a:p>
            <a:r>
              <a:rPr lang="zh-CN" altLang="en-US" sz="2800" b="1">
                <a:solidFill>
                  <a:srgbClr val="FFFF00"/>
                </a:solidFill>
                <a:latin typeface="Arial" pitchFamily="34" charset="0"/>
              </a:rPr>
              <a:t>材料一         </a:t>
            </a:r>
            <a:r>
              <a:rPr lang="zh-CN" altLang="en-US" sz="2800" b="1">
                <a:solidFill>
                  <a:srgbClr val="FFFF00"/>
                </a:solidFill>
                <a:latin typeface="楷体_GB2312" charset="-122"/>
                <a:ea typeface="楷体_GB2312" charset="-122"/>
              </a:rPr>
              <a:t>经</a:t>
            </a:r>
            <a:r>
              <a:rPr lang="zh-CN" altLang="en-US" sz="3200" b="1">
                <a:solidFill>
                  <a:srgbClr val="FFFF00"/>
                </a:solidFill>
                <a:latin typeface="楷体_GB2312" charset="-122"/>
                <a:ea typeface="楷体_GB2312" charset="-122"/>
              </a:rPr>
              <a:t>过两个五年计划，到</a:t>
            </a:r>
            <a:r>
              <a:rPr lang="en-US" altLang="zh-CN" sz="3200" b="1">
                <a:solidFill>
                  <a:srgbClr val="FFFF00"/>
                </a:solidFill>
                <a:latin typeface="楷体_GB2312" charset="-122"/>
                <a:ea typeface="楷体_GB2312" charset="-122"/>
              </a:rPr>
              <a:t>1940</a:t>
            </a:r>
            <a:r>
              <a:rPr lang="zh-CN" altLang="en-US" sz="3200" b="1">
                <a:solidFill>
                  <a:srgbClr val="FFFF00"/>
                </a:solidFill>
                <a:latin typeface="楷体_GB2312" charset="-122"/>
                <a:ea typeface="楷体_GB2312" charset="-122"/>
              </a:rPr>
              <a:t>年，苏联的工业产值已经跃居欧洲第一位，世界第二位。用不到</a:t>
            </a:r>
            <a:r>
              <a:rPr lang="en-US" altLang="zh-CN" sz="3200" b="1">
                <a:solidFill>
                  <a:srgbClr val="FFFF00"/>
                </a:solidFill>
                <a:latin typeface="楷体_GB2312" charset="-122"/>
                <a:ea typeface="楷体_GB2312" charset="-122"/>
              </a:rPr>
              <a:t>20</a:t>
            </a:r>
            <a:r>
              <a:rPr lang="zh-CN" altLang="en-US" sz="3200" b="1">
                <a:solidFill>
                  <a:srgbClr val="FFFF00"/>
                </a:solidFill>
                <a:latin typeface="楷体_GB2312" charset="-122"/>
                <a:ea typeface="楷体_GB2312" charset="-122"/>
              </a:rPr>
              <a:t>年的时间，走完了西方资本主义国家过去用了</a:t>
            </a:r>
            <a:r>
              <a:rPr lang="en-US" altLang="zh-CN" sz="3200" b="1">
                <a:solidFill>
                  <a:srgbClr val="FFFF00"/>
                </a:solidFill>
                <a:latin typeface="楷体_GB2312" charset="-122"/>
                <a:ea typeface="楷体_GB2312" charset="-122"/>
              </a:rPr>
              <a:t>50</a:t>
            </a:r>
            <a:r>
              <a:rPr lang="zh-CN" altLang="en-US" sz="3200" b="1">
                <a:solidFill>
                  <a:srgbClr val="FFFF00"/>
                </a:solidFill>
                <a:latin typeface="楷体_GB2312" charset="-122"/>
                <a:ea typeface="楷体_GB2312" charset="-122"/>
              </a:rPr>
              <a:t>年到</a:t>
            </a:r>
            <a:r>
              <a:rPr lang="en-US" altLang="zh-CN" sz="3200" b="1">
                <a:solidFill>
                  <a:srgbClr val="FFFF00"/>
                </a:solidFill>
                <a:latin typeface="楷体_GB2312" charset="-122"/>
                <a:ea typeface="楷体_GB2312" charset="-122"/>
              </a:rPr>
              <a:t>100</a:t>
            </a:r>
            <a:r>
              <a:rPr lang="zh-CN" altLang="en-US" sz="3200" b="1">
                <a:solidFill>
                  <a:srgbClr val="FFFF00"/>
                </a:solidFill>
                <a:latin typeface="楷体_GB2312" charset="-122"/>
                <a:ea typeface="楷体_GB2312" charset="-122"/>
              </a:rPr>
              <a:t>年所走过的道路。 </a:t>
            </a:r>
          </a:p>
        </p:txBody>
      </p:sp>
      <p:sp>
        <p:nvSpPr>
          <p:cNvPr id="53251" name="Rectangle 3"/>
          <p:cNvSpPr>
            <a:spLocks noChangeArrowheads="1"/>
          </p:cNvSpPr>
          <p:nvPr/>
        </p:nvSpPr>
        <p:spPr bwMode="auto">
          <a:xfrm>
            <a:off x="357188" y="3857625"/>
            <a:ext cx="8358187" cy="1570038"/>
          </a:xfrm>
          <a:prstGeom prst="rect">
            <a:avLst/>
          </a:prstGeom>
          <a:solidFill>
            <a:srgbClr val="000000"/>
          </a:solidFill>
          <a:ln w="9525">
            <a:noFill/>
            <a:miter lim="800000"/>
          </a:ln>
        </p:spPr>
        <p:txBody>
          <a:bodyPr anchor="ctr">
            <a:spAutoFit/>
          </a:bodyPr>
          <a:lstStyle/>
          <a:p>
            <a:r>
              <a:rPr lang="zh-CN" altLang="en-US" sz="3200" b="1">
                <a:solidFill>
                  <a:srgbClr val="FFFF00"/>
                </a:solidFill>
                <a:latin typeface="Tahoma" pitchFamily="34" charset="0"/>
              </a:rPr>
              <a:t>       </a:t>
            </a:r>
            <a:r>
              <a:rPr lang="zh-CN" altLang="en-US" sz="3200" b="1">
                <a:solidFill>
                  <a:srgbClr val="FFFF00"/>
                </a:solidFill>
                <a:latin typeface="楷体_GB2312" charset="-122"/>
                <a:ea typeface="楷体_GB2312" charset="-122"/>
              </a:rPr>
              <a:t>他接过的是一个扶木犁的穷国，他留下的是一个拥有核武器的强国。</a:t>
            </a:r>
          </a:p>
          <a:p>
            <a:r>
              <a:rPr lang="zh-CN" altLang="en-US" sz="3200" b="1">
                <a:solidFill>
                  <a:srgbClr val="FFFF00"/>
                </a:solidFill>
                <a:latin typeface="楷体_GB2312" charset="-122"/>
                <a:ea typeface="楷体_GB2312" charset="-122"/>
              </a:rPr>
              <a:t>                            </a:t>
            </a:r>
            <a:r>
              <a:rPr lang="en-US" altLang="zh-CN" sz="2800" b="1">
                <a:solidFill>
                  <a:srgbClr val="FFFF00"/>
                </a:solidFill>
                <a:latin typeface="Arial" pitchFamily="34" charset="0"/>
                <a:ea typeface="楷体_GB2312" charset="-122"/>
              </a:rPr>
              <a:t>——</a:t>
            </a:r>
            <a:r>
              <a:rPr lang="zh-CN" altLang="en-US" sz="2800" b="1">
                <a:solidFill>
                  <a:srgbClr val="FFFF00"/>
                </a:solidFill>
                <a:latin typeface="楷体_GB2312" charset="-122"/>
                <a:ea typeface="楷体_GB2312" charset="-122"/>
              </a:rPr>
              <a:t>丘吉尔</a:t>
            </a:r>
          </a:p>
        </p:txBody>
      </p:sp>
      <p:sp>
        <p:nvSpPr>
          <p:cNvPr id="53253" name="WordArt 5"/>
          <p:cNvSpPr>
            <a:spLocks noChangeArrowheads="1" noChangeShapeType="1" noTextEdit="1"/>
          </p:cNvSpPr>
          <p:nvPr/>
        </p:nvSpPr>
        <p:spPr bwMode="auto">
          <a:xfrm>
            <a:off x="228600" y="260350"/>
            <a:ext cx="4343400" cy="838200"/>
          </a:xfrm>
          <a:prstGeom prst="rect">
            <a:avLst/>
          </a:prstGeom>
        </p:spPr>
        <p:txBody>
          <a:bodyPr wrap="none" fromWordArt="1">
            <a:prstTxWarp prst="textPlain">
              <a:avLst>
                <a:gd name="adj" fmla="val 50000"/>
              </a:avLst>
            </a:prstTxWarp>
          </a:bodyPr>
          <a:lstStyle/>
          <a:p>
            <a:pPr algn="ctr"/>
            <a:r>
              <a:rPr lang="zh-CN" altLang="en-US" sz="6000" b="1" kern="10">
                <a:ln w="19050">
                  <a:solidFill>
                    <a:srgbClr val="0000FF"/>
                  </a:solidFill>
                  <a:round/>
                </a:ln>
                <a:solidFill>
                  <a:srgbClr val="0000FF"/>
                </a:solidFill>
                <a:effectLst>
                  <a:outerShdw dist="35921" dir="2700000" algn="ctr" rotWithShape="0">
                    <a:srgbClr val="990000"/>
                  </a:outerShdw>
                </a:effectLst>
                <a:latin typeface="宋体"/>
                <a:ea typeface="宋体" charset="-122"/>
              </a:rPr>
              <a:t>迅速实现了工业化</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fade">
                                      <p:cBhvr>
                                        <p:cTn id="7" dur="1000"/>
                                        <p:tgtEl>
                                          <p:spTgt spid="532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3251"/>
                                        </p:tgtEl>
                                        <p:attrNameLst>
                                          <p:attrName>style.visibility</p:attrName>
                                        </p:attrNameLst>
                                      </p:cBhvr>
                                      <p:to>
                                        <p:strVal val="visible"/>
                                      </p:to>
                                    </p:set>
                                    <p:animEffect transition="in" filter="fade">
                                      <p:cBhvr>
                                        <p:cTn id="12" dur="2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1" grpId="0"/>
    </p:bldLst>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4274" name="Picture 2" descr="U31P27T1D191837F3DT20040407110910"/>
          <p:cNvPicPr>
            <a:picLocks noChangeAspect="1" noChangeArrowheads="1"/>
          </p:cNvPicPr>
          <p:nvPr/>
        </p:nvPicPr>
        <p:blipFill>
          <a:blip r:embed="rId2"/>
          <a:stretch>
            <a:fillRect/>
          </a:stretch>
        </p:blipFill>
        <p:spPr bwMode="auto">
          <a:xfrm>
            <a:off x="5105400" y="1752600"/>
            <a:ext cx="3119438" cy="4267200"/>
          </a:xfrm>
          <a:prstGeom prst="rect">
            <a:avLst/>
          </a:prstGeom>
          <a:noFill/>
          <a:ln w="57150" cmpd="thinThick">
            <a:solidFill>
              <a:schemeClr val="accent2"/>
            </a:solidFill>
            <a:miter lim="800000"/>
          </a:ln>
        </p:spPr>
      </p:pic>
      <p:sp>
        <p:nvSpPr>
          <p:cNvPr id="54275" name="Text Box 3"/>
          <p:cNvSpPr txBox="1">
            <a:spLocks noChangeArrowheads="1"/>
          </p:cNvSpPr>
          <p:nvPr/>
        </p:nvSpPr>
        <p:spPr bwMode="auto">
          <a:xfrm>
            <a:off x="533400" y="1651000"/>
            <a:ext cx="4038600" cy="5016758"/>
          </a:xfrm>
          <a:prstGeom prst="rect">
            <a:avLst/>
          </a:prstGeom>
          <a:solidFill>
            <a:srgbClr val="070212"/>
          </a:solidFill>
          <a:ln w="9525" algn="ctr">
            <a:solidFill>
              <a:schemeClr val="folHlink"/>
            </a:solidFill>
            <a:miter lim="800000"/>
          </a:ln>
        </p:spPr>
        <p:txBody>
          <a:bodyPr>
            <a:spAutoFit/>
          </a:bodyPr>
          <a:lstStyle/>
          <a:p>
            <a:r>
              <a:rPr lang="en-US" altLang="zh-CN" sz="4000" b="1">
                <a:solidFill>
                  <a:srgbClr val="FFFF00"/>
                </a:solidFill>
                <a:latin typeface="楷体_GB2312" charset="-122"/>
                <a:ea typeface="楷体_GB2312" charset="-122"/>
                <a:cs typeface="Times New Roman" pitchFamily="18" charset="0"/>
              </a:rPr>
              <a:t>1941</a:t>
            </a:r>
            <a:r>
              <a:rPr lang="zh-CN" altLang="en-US" sz="4000" b="1">
                <a:solidFill>
                  <a:srgbClr val="FFFF00"/>
                </a:solidFill>
                <a:latin typeface="楷体_GB2312" charset="-122"/>
                <a:ea typeface="楷体_GB2312" charset="-122"/>
                <a:cs typeface="Times New Roman" pitchFamily="18" charset="0"/>
              </a:rPr>
              <a:t>年，希特勒发动袭击后，苏联只用了</a:t>
            </a:r>
            <a:r>
              <a:rPr lang="en-US" altLang="zh-CN" sz="4000" b="1">
                <a:solidFill>
                  <a:srgbClr val="FFFF00"/>
                </a:solidFill>
                <a:latin typeface="楷体_GB2312" charset="-122"/>
                <a:ea typeface="楷体_GB2312" charset="-122"/>
                <a:cs typeface="Times New Roman" pitchFamily="18" charset="0"/>
              </a:rPr>
              <a:t>8</a:t>
            </a:r>
            <a:r>
              <a:rPr lang="zh-CN" altLang="en-US" sz="4000" b="1">
                <a:solidFill>
                  <a:srgbClr val="FFFF00"/>
                </a:solidFill>
                <a:latin typeface="楷体_GB2312" charset="-122"/>
                <a:ea typeface="楷体_GB2312" charset="-122"/>
                <a:cs typeface="Times New Roman" pitchFamily="18" charset="0"/>
              </a:rPr>
              <a:t>天时间就征集了</a:t>
            </a:r>
            <a:r>
              <a:rPr lang="en-US" altLang="zh-CN" sz="4000" b="1">
                <a:solidFill>
                  <a:srgbClr val="FFFF00"/>
                </a:solidFill>
                <a:latin typeface="楷体_GB2312" charset="-122"/>
                <a:ea typeface="楷体_GB2312" charset="-122"/>
                <a:cs typeface="Times New Roman" pitchFamily="18" charset="0"/>
              </a:rPr>
              <a:t>530</a:t>
            </a:r>
            <a:r>
              <a:rPr lang="zh-CN" altLang="en-US" sz="4000" b="1">
                <a:solidFill>
                  <a:srgbClr val="FFFF00"/>
                </a:solidFill>
                <a:latin typeface="楷体_GB2312" charset="-122"/>
                <a:ea typeface="楷体_GB2312" charset="-122"/>
                <a:cs typeface="Times New Roman" pitchFamily="18" charset="0"/>
              </a:rPr>
              <a:t>万人入伍，仅用</a:t>
            </a:r>
            <a:r>
              <a:rPr lang="en-US" altLang="zh-CN" sz="4000" b="1">
                <a:solidFill>
                  <a:srgbClr val="FFFF00"/>
                </a:solidFill>
                <a:latin typeface="楷体_GB2312" charset="-122"/>
                <a:ea typeface="楷体_GB2312" charset="-122"/>
                <a:cs typeface="Times New Roman" pitchFamily="18" charset="0"/>
              </a:rPr>
              <a:t>4</a:t>
            </a:r>
            <a:r>
              <a:rPr lang="zh-CN" altLang="en-US" sz="4000" b="1">
                <a:solidFill>
                  <a:srgbClr val="FFFF00"/>
                </a:solidFill>
                <a:latin typeface="楷体_GB2312" charset="-122"/>
                <a:ea typeface="楷体_GB2312" charset="-122"/>
                <a:cs typeface="Times New Roman" pitchFamily="18" charset="0"/>
              </a:rPr>
              <a:t>个月就建立了强大的军事工业基地。</a:t>
            </a:r>
          </a:p>
        </p:txBody>
      </p:sp>
      <p:sp>
        <p:nvSpPr>
          <p:cNvPr id="91141" name="WordArt 5"/>
          <p:cNvSpPr>
            <a:spLocks noChangeArrowheads="1" noChangeShapeType="1" noTextEdit="1"/>
          </p:cNvSpPr>
          <p:nvPr/>
        </p:nvSpPr>
        <p:spPr bwMode="auto">
          <a:xfrm>
            <a:off x="395288" y="333375"/>
            <a:ext cx="4495800" cy="866775"/>
          </a:xfrm>
          <a:prstGeom prst="rect">
            <a:avLst/>
          </a:prstGeom>
        </p:spPr>
        <p:txBody>
          <a:bodyPr wrap="none" fromWordArt="1">
            <a:prstTxWarp prst="textPlain">
              <a:avLst>
                <a:gd name="adj" fmla="val 50000"/>
              </a:avLst>
            </a:prstTxWarp>
          </a:bodyPr>
          <a:lstStyle/>
          <a:p>
            <a:pPr algn="ctr"/>
            <a:r>
              <a:rPr lang="zh-CN" altLang="en-US" sz="4400" b="1" kern="10">
                <a:ln w="19050">
                  <a:solidFill>
                    <a:srgbClr val="0000FF"/>
                  </a:solidFill>
                  <a:round/>
                </a:ln>
                <a:solidFill>
                  <a:srgbClr val="0000FF"/>
                </a:solidFill>
                <a:effectLst>
                  <a:outerShdw dist="35921" dir="2700000" algn="ctr" rotWithShape="0">
                    <a:srgbClr val="990000"/>
                  </a:outerShdw>
                </a:effectLst>
                <a:latin typeface="宋体"/>
                <a:ea typeface="宋体" charset="-122"/>
              </a:rPr>
              <a:t>为二战胜利奠基</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162" name="Rectangle 2"/>
          <p:cNvSpPr>
            <a:spLocks noGrp="1" noChangeArrowheads="1"/>
          </p:cNvSpPr>
          <p:nvPr>
            <p:ph type="body" idx="4294967295"/>
          </p:nvPr>
        </p:nvSpPr>
        <p:spPr bwMode="auto">
          <a:xfrm>
            <a:off x="0" y="1571625"/>
            <a:ext cx="8097838" cy="5286375"/>
          </a:xfrm>
          <a:prstGeom prst="rect">
            <a:avLst/>
          </a:prstGeom>
          <a:solidFill>
            <a:srgbClr val="070212"/>
          </a:solidFill>
          <a:ln>
            <a:solidFill>
              <a:srgbClr val="000000"/>
            </a:solidFill>
            <a:miter lim="800000"/>
          </a:ln>
        </p:spPr>
        <p:txBody>
          <a:bodyPr/>
          <a:lstStyle/>
          <a:p>
            <a:pPr>
              <a:lnSpc>
                <a:spcPct val="90000"/>
              </a:lnSpc>
              <a:buFont typeface="Wingdings" pitchFamily="2" charset="2"/>
              <a:buNone/>
              <a:defRPr/>
            </a:pPr>
            <a:r>
              <a:rPr lang="zh-CN" altLang="en-US" sz="2400" b="1" smtClean="0">
                <a:solidFill>
                  <a:srgbClr val="FFFF00"/>
                </a:solidFill>
                <a:effectLst>
                  <a:outerShdw blurRad="38100" dist="38100" dir="2700000" algn="tl">
                    <a:srgbClr val="C0C0C0"/>
                  </a:outerShdw>
                </a:effectLst>
              </a:rPr>
              <a:t>        </a:t>
            </a:r>
            <a:endParaRPr lang="zh-CN" altLang="en-US" sz="2400" smtClean="0">
              <a:solidFill>
                <a:srgbClr val="FFFF00"/>
              </a:solidFill>
              <a:effectLst/>
            </a:endParaRPr>
          </a:p>
        </p:txBody>
      </p:sp>
      <p:grpSp>
        <p:nvGrpSpPr>
          <p:cNvPr id="2" name="Group 3"/>
          <p:cNvGrpSpPr/>
          <p:nvPr/>
        </p:nvGrpSpPr>
        <p:grpSpPr>
          <a:xfrm>
            <a:off x="4800600" y="1676400"/>
            <a:ext cx="3867150" cy="4876800"/>
            <a:chOff x="3552" y="624"/>
            <a:chExt cx="1956" cy="3360"/>
          </a:xfrm>
        </p:grpSpPr>
        <p:pic>
          <p:nvPicPr>
            <p:cNvPr id="55302" name="Picture 4" descr="罗斯福"/>
            <p:cNvPicPr>
              <a:picLocks noChangeAspect="1" noChangeArrowheads="1"/>
            </p:cNvPicPr>
            <p:nvPr/>
          </p:nvPicPr>
          <p:blipFill>
            <a:blip r:embed="rId3"/>
            <a:stretch>
              <a:fillRect/>
            </a:stretch>
          </p:blipFill>
          <p:spPr bwMode="auto">
            <a:xfrm>
              <a:off x="3552" y="624"/>
              <a:ext cx="1956" cy="3360"/>
            </a:xfrm>
            <a:prstGeom prst="rect">
              <a:avLst/>
            </a:prstGeom>
            <a:noFill/>
            <a:ln w="9525">
              <a:noFill/>
              <a:miter lim="800000"/>
            </a:ln>
          </p:spPr>
        </p:pic>
        <p:sp>
          <p:nvSpPr>
            <p:cNvPr id="55303" name="Text Box 5"/>
            <p:cNvSpPr txBox="1">
              <a:spLocks noChangeArrowheads="1"/>
            </p:cNvSpPr>
            <p:nvPr/>
          </p:nvSpPr>
          <p:spPr bwMode="auto">
            <a:xfrm>
              <a:off x="3600" y="3600"/>
              <a:ext cx="1859" cy="358"/>
            </a:xfrm>
            <a:prstGeom prst="rect">
              <a:avLst/>
            </a:prstGeom>
            <a:solidFill>
              <a:schemeClr val="bg1"/>
            </a:solidFill>
            <a:ln w="12700">
              <a:noFill/>
              <a:miter lim="800000"/>
              <a:headEnd type="none" w="sm" len="sm"/>
              <a:tailEnd type="none" w="sm" len="sm"/>
            </a:ln>
          </p:spPr>
          <p:txBody>
            <a:bodyPr>
              <a:spAutoFit/>
            </a:bodyPr>
            <a:lstStyle/>
            <a:p>
              <a:r>
                <a:rPr lang="zh-CN" altLang="en-US" sz="2800" b="1">
                  <a:latin typeface="Comic Sans MS" pitchFamily="66" charset="0"/>
                </a:rPr>
                <a:t>美国罗斯福新政</a:t>
              </a:r>
              <a:endParaRPr kumimoji="1" lang="zh-CN" altLang="en-US" sz="2800" b="1">
                <a:solidFill>
                  <a:srgbClr val="CC3300"/>
                </a:solidFill>
                <a:latin typeface="Comic Sans MS" pitchFamily="66" charset="0"/>
              </a:endParaRPr>
            </a:p>
          </p:txBody>
        </p:sp>
      </p:grpSp>
      <p:sp>
        <p:nvSpPr>
          <p:cNvPr id="55300" name="WordArt 7"/>
          <p:cNvSpPr>
            <a:spLocks noChangeArrowheads="1" noChangeShapeType="1" noTextEdit="1"/>
          </p:cNvSpPr>
          <p:nvPr/>
        </p:nvSpPr>
        <p:spPr bwMode="auto">
          <a:xfrm>
            <a:off x="323850" y="188913"/>
            <a:ext cx="8429625" cy="1123950"/>
          </a:xfrm>
          <a:prstGeom prst="rect">
            <a:avLst/>
          </a:prstGeom>
        </p:spPr>
        <p:txBody>
          <a:bodyPr wrap="none" fromWordArt="1">
            <a:prstTxWarp prst="textPlain">
              <a:avLst>
                <a:gd name="adj" fmla="val 50000"/>
              </a:avLst>
            </a:prstTxWarp>
          </a:bodyPr>
          <a:lstStyle/>
          <a:p>
            <a:pPr algn="ctr"/>
            <a:r>
              <a:rPr lang="zh-CN" altLang="en-US" sz="4400" b="1" kern="10">
                <a:ln w="19050">
                  <a:solidFill>
                    <a:srgbClr val="0000FF"/>
                  </a:solidFill>
                  <a:round/>
                </a:ln>
                <a:solidFill>
                  <a:srgbClr val="0000FF"/>
                </a:solidFill>
                <a:effectLst>
                  <a:outerShdw dist="35921" dir="2700000" algn="ctr" rotWithShape="0">
                    <a:srgbClr val="990000"/>
                  </a:outerShdw>
                </a:effectLst>
                <a:latin typeface="宋体"/>
                <a:ea typeface="宋体" charset="-122"/>
              </a:rPr>
              <a:t>为西方国家应对经济危机提供借鉴</a:t>
            </a:r>
          </a:p>
        </p:txBody>
      </p:sp>
      <p:sp>
        <p:nvSpPr>
          <p:cNvPr id="55301" name="Text Box 6"/>
          <p:cNvSpPr txBox="1">
            <a:spLocks noChangeArrowheads="1"/>
          </p:cNvSpPr>
          <p:nvPr/>
        </p:nvSpPr>
        <p:spPr bwMode="auto">
          <a:xfrm>
            <a:off x="304800" y="1600200"/>
            <a:ext cx="4343400" cy="4903788"/>
          </a:xfrm>
          <a:prstGeom prst="rect">
            <a:avLst/>
          </a:prstGeom>
          <a:noFill/>
          <a:ln w="9525">
            <a:noFill/>
            <a:miter lim="800000"/>
          </a:ln>
        </p:spPr>
        <p:txBody>
          <a:bodyPr>
            <a:spAutoFit/>
          </a:bodyPr>
          <a:lstStyle/>
          <a:p>
            <a:pPr>
              <a:lnSpc>
                <a:spcPct val="125000"/>
              </a:lnSpc>
            </a:pPr>
            <a:r>
              <a:rPr lang="zh-CN" altLang="en-US" sz="3600" b="1">
                <a:solidFill>
                  <a:srgbClr val="FFFF00"/>
                </a:solidFill>
                <a:latin typeface="楷体_GB2312" charset="-122"/>
                <a:ea typeface="楷体_GB2312" charset="-122"/>
              </a:rPr>
              <a:t>苏联经济的巨大发展和它所采取的</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计划</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方式，引起西方世界的极大兴趣，西方人士纷纷前往苏联取经。一时间，</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计划</a:t>
            </a:r>
            <a:r>
              <a:rPr lang="zh-CN" altLang="en-US" sz="3600" b="1">
                <a:solidFill>
                  <a:srgbClr val="FFFF00"/>
                </a:solidFill>
                <a:latin typeface="宋体" pitchFamily="2" charset="-122"/>
                <a:ea typeface="楷体_GB2312" charset="-122"/>
              </a:rPr>
              <a:t>”</a:t>
            </a:r>
            <a:r>
              <a:rPr lang="zh-CN" altLang="en-US" sz="3600" b="1">
                <a:solidFill>
                  <a:srgbClr val="FFFF00"/>
                </a:solidFill>
                <a:latin typeface="楷体_GB2312" charset="-122"/>
                <a:ea typeface="楷体_GB2312" charset="-122"/>
              </a:rPr>
              <a:t>成了最时髦的词。</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7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2" name="Picture 8" descr="DCF_0008"/>
          <p:cNvPicPr>
            <a:picLocks noChangeAspect="1" noChangeArrowheads="1"/>
          </p:cNvPicPr>
          <p:nvPr/>
        </p:nvPicPr>
        <p:blipFill>
          <a:blip r:embed="rId3"/>
          <a:stretch>
            <a:fillRect/>
          </a:stretch>
        </p:blipFill>
        <p:spPr bwMode="auto">
          <a:xfrm>
            <a:off x="2500313" y="214313"/>
            <a:ext cx="4535487" cy="3929062"/>
          </a:xfrm>
          <a:prstGeom prst="rect">
            <a:avLst/>
          </a:prstGeom>
          <a:noFill/>
          <a:ln w="9525">
            <a:noFill/>
            <a:miter lim="800000"/>
          </a:ln>
        </p:spPr>
      </p:pic>
      <p:sp>
        <p:nvSpPr>
          <p:cNvPr id="56323" name="Rectangle 10"/>
          <p:cNvSpPr>
            <a:spLocks noChangeArrowheads="1"/>
          </p:cNvSpPr>
          <p:nvPr/>
        </p:nvSpPr>
        <p:spPr bwMode="auto">
          <a:xfrm>
            <a:off x="0" y="4227513"/>
            <a:ext cx="9144000" cy="2441575"/>
          </a:xfrm>
          <a:prstGeom prst="rect">
            <a:avLst/>
          </a:prstGeom>
          <a:solidFill>
            <a:srgbClr val="070212"/>
          </a:solidFill>
          <a:ln w="9525">
            <a:noFill/>
            <a:miter lim="800000"/>
          </a:ln>
        </p:spPr>
        <p:txBody>
          <a:bodyPr>
            <a:spAutoFit/>
          </a:bodyPr>
          <a:lstStyle/>
          <a:p>
            <a:pPr>
              <a:lnSpc>
                <a:spcPct val="110000"/>
              </a:lnSpc>
            </a:pPr>
            <a:r>
              <a:rPr lang="zh-CN" altLang="en-US" sz="2800" b="1">
                <a:solidFill>
                  <a:schemeClr val="bg1"/>
                </a:solidFill>
                <a:latin typeface="黑体" pitchFamily="49" charset="-122"/>
                <a:ea typeface="黑体" pitchFamily="49" charset="-122"/>
              </a:rPr>
              <a:t>材料  集体农庄庄员伊万在河里捉到一条大鱼，高兴的回到家里和老婆说：“看，我们有炸鱼吃了！”“没有油啊。”“那就煮！”“没锅。”“烤鱼！”“没柴。”伊万气死了，走到河边把鱼扔了回去。那鱼在水里划了一个半圆，上身出水，举起右鳍激动地高呼：“斯大林万岁！”</a:t>
            </a:r>
          </a:p>
        </p:txBody>
      </p:sp>
      <p:sp>
        <p:nvSpPr>
          <p:cNvPr id="56324" name="Text Box 11"/>
          <p:cNvSpPr txBox="1">
            <a:spLocks noChangeArrowheads="1"/>
          </p:cNvSpPr>
          <p:nvPr/>
        </p:nvSpPr>
        <p:spPr bwMode="auto">
          <a:xfrm>
            <a:off x="1093788" y="642938"/>
            <a:ext cx="1763712" cy="519112"/>
          </a:xfrm>
          <a:prstGeom prst="rect">
            <a:avLst/>
          </a:prstGeom>
          <a:noFill/>
          <a:ln w="9525">
            <a:noFill/>
            <a:miter lim="800000"/>
          </a:ln>
        </p:spPr>
        <p:txBody>
          <a:bodyPr>
            <a:spAutoFit/>
          </a:bodyPr>
          <a:lstStyle/>
          <a:p>
            <a:pPr>
              <a:spcBef>
                <a:spcPct val="50000"/>
              </a:spcBef>
            </a:pPr>
            <a:r>
              <a:rPr lang="zh-CN" altLang="en-US" sz="2800" b="1">
                <a:solidFill>
                  <a:srgbClr val="FFFF00"/>
                </a:solidFill>
                <a:latin typeface="黑体" pitchFamily="49" charset="-122"/>
                <a:ea typeface="黑体" pitchFamily="49" charset="-122"/>
              </a:rPr>
              <a:t>材料</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fade">
                                      <p:cBhvr>
                                        <p:cTn id="7" dur="1000"/>
                                        <p:tgtEl>
                                          <p:spTgt spid="56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Lst>
  </p:timing>
</p:sld>
</file>

<file path=ppt/slides/slide7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7" name="Rectangle 6"/>
          <p:cNvSpPr>
            <a:spLocks noChangeArrowheads="1"/>
          </p:cNvSpPr>
          <p:nvPr/>
        </p:nvSpPr>
        <p:spPr bwMode="auto">
          <a:xfrm>
            <a:off x="0" y="836613"/>
            <a:ext cx="9144000" cy="4893071"/>
          </a:xfrm>
          <a:prstGeom prst="rect">
            <a:avLst/>
          </a:prstGeom>
          <a:solidFill>
            <a:srgbClr val="070212"/>
          </a:solidFill>
          <a:ln w="9525">
            <a:noFill/>
            <a:miter lim="800000"/>
          </a:ln>
        </p:spPr>
        <p:txBody>
          <a:bodyPr>
            <a:spAutoFit/>
          </a:bodyPr>
          <a:lstStyle/>
          <a:p>
            <a:pPr>
              <a:lnSpc>
                <a:spcPct val="110000"/>
              </a:lnSpc>
            </a:pPr>
            <a:r>
              <a:rPr lang="zh-CN" altLang="en-US" sz="3600">
                <a:solidFill>
                  <a:schemeClr val="bg1"/>
                </a:solidFill>
                <a:latin typeface="黑体" pitchFamily="49" charset="-122"/>
                <a:ea typeface="黑体" pitchFamily="49" charset="-122"/>
              </a:rPr>
              <a:t>材料 在那个时代，所有的生产、运输、销售都由国家计划安排。国家计划力争精确，比如在列宁格勒生产的一粒钮扣售价</a:t>
            </a:r>
            <a:r>
              <a:rPr lang="en-US" altLang="zh-CN" sz="3600">
                <a:solidFill>
                  <a:schemeClr val="bg1"/>
                </a:solidFill>
                <a:latin typeface="黑体" pitchFamily="49" charset="-122"/>
                <a:ea typeface="黑体" pitchFamily="49" charset="-122"/>
              </a:rPr>
              <a:t>1</a:t>
            </a:r>
            <a:r>
              <a:rPr lang="zh-CN" altLang="en-US" sz="3600">
                <a:solidFill>
                  <a:schemeClr val="bg1"/>
                </a:solidFill>
                <a:latin typeface="黑体" pitchFamily="49" charset="-122"/>
                <a:ea typeface="黑体" pitchFamily="49" charset="-122"/>
              </a:rPr>
              <a:t>卢布，那么</a:t>
            </a:r>
            <a:r>
              <a:rPr lang="en-US" altLang="zh-CN" sz="3600">
                <a:solidFill>
                  <a:schemeClr val="bg1"/>
                </a:solidFill>
                <a:latin typeface="黑体" pitchFamily="49" charset="-122"/>
                <a:ea typeface="黑体" pitchFamily="49" charset="-122"/>
              </a:rPr>
              <a:t>700</a:t>
            </a:r>
            <a:r>
              <a:rPr lang="zh-CN" altLang="en-US" sz="3600">
                <a:solidFill>
                  <a:schemeClr val="bg1"/>
                </a:solidFill>
                <a:latin typeface="黑体" pitchFamily="49" charset="-122"/>
                <a:ea typeface="黑体" pitchFamily="49" charset="-122"/>
              </a:rPr>
              <a:t>公里外莫斯科的价格也应该是</a:t>
            </a:r>
            <a:r>
              <a:rPr lang="en-US" altLang="zh-CN" sz="3600">
                <a:solidFill>
                  <a:schemeClr val="bg1"/>
                </a:solidFill>
                <a:latin typeface="黑体" pitchFamily="49" charset="-122"/>
                <a:ea typeface="黑体" pitchFamily="49" charset="-122"/>
              </a:rPr>
              <a:t>1</a:t>
            </a:r>
            <a:r>
              <a:rPr lang="zh-CN" altLang="en-US" sz="3600">
                <a:solidFill>
                  <a:schemeClr val="bg1"/>
                </a:solidFill>
                <a:latin typeface="黑体" pitchFamily="49" charset="-122"/>
                <a:ea typeface="黑体" pitchFamily="49" charset="-122"/>
              </a:rPr>
              <a:t>卢布，而万里之外的海参崴仍是</a:t>
            </a:r>
            <a:r>
              <a:rPr lang="en-US" altLang="zh-CN" sz="3600">
                <a:solidFill>
                  <a:schemeClr val="bg1"/>
                </a:solidFill>
                <a:latin typeface="黑体" pitchFamily="49" charset="-122"/>
                <a:ea typeface="黑体" pitchFamily="49" charset="-122"/>
              </a:rPr>
              <a:t>1</a:t>
            </a:r>
            <a:r>
              <a:rPr lang="zh-CN" altLang="en-US" sz="3600">
                <a:solidFill>
                  <a:schemeClr val="bg1"/>
                </a:solidFill>
                <a:latin typeface="黑体" pitchFamily="49" charset="-122"/>
                <a:ea typeface="黑体" pitchFamily="49" charset="-122"/>
              </a:rPr>
              <a:t>卢布。甚至“每一千块砖头，每一双皮鞋或每一件内衣，都要由中央调配”。由此开始开始，市场调节这个因素被苏联大地排除出去</a:t>
            </a:r>
            <a:r>
              <a:rPr lang="zh-CN" altLang="en-US" sz="3600" smtClean="0">
                <a:solidFill>
                  <a:schemeClr val="bg1"/>
                </a:solidFill>
                <a:latin typeface="黑体" pitchFamily="49" charset="-122"/>
                <a:ea typeface="黑体" pitchFamily="49" charset="-122"/>
              </a:rPr>
              <a:t>。</a:t>
            </a:r>
            <a:endParaRPr lang="zh-CN" altLang="en-US" sz="3600">
              <a:solidFill>
                <a:schemeClr val="bg1"/>
              </a:solidFill>
              <a:latin typeface="黑体" pitchFamily="49" charset="-122"/>
              <a:ea typeface="黑体" pitchFamily="49"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7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9396" name="Rectangle 6"/>
          <p:cNvSpPr>
            <a:spLocks noChangeArrowheads="1"/>
          </p:cNvSpPr>
          <p:nvPr/>
        </p:nvSpPr>
        <p:spPr bwMode="auto">
          <a:xfrm>
            <a:off x="0" y="1557338"/>
            <a:ext cx="9144000" cy="3851275"/>
          </a:xfrm>
          <a:prstGeom prst="rect">
            <a:avLst/>
          </a:prstGeom>
          <a:solidFill>
            <a:srgbClr val="070212"/>
          </a:solidFill>
          <a:ln w="9525">
            <a:noFill/>
            <a:miter lim="800000"/>
          </a:ln>
        </p:spPr>
        <p:txBody>
          <a:bodyPr>
            <a:spAutoFit/>
          </a:bodyPr>
          <a:lstStyle/>
          <a:p>
            <a:pPr>
              <a:lnSpc>
                <a:spcPct val="110000"/>
              </a:lnSpc>
            </a:pPr>
            <a:r>
              <a:rPr lang="zh-CN" altLang="en-US" sz="2800">
                <a:solidFill>
                  <a:schemeClr val="bg1"/>
                </a:solidFill>
                <a:latin typeface="仿宋_GB2312"/>
                <a:ea typeface="仿宋_GB2312"/>
                <a:cs typeface="仿宋_GB2312"/>
              </a:rPr>
              <a:t>材料 由于苏联作为世界上第一个社会主义国际的特殊地位，对第二次世界大战后新建的人民民主国家产生了重大的影响，各国在社会主义改造和建设的实践中，都不同程度的沿用了斯大林的理论和模式。当新科技革命的浪潮袭来时，当时代主题由战争和革命向和平与发展逐渐过渡时，斯大林模式与生俱来的弊端便日趋显现出来。斯大林模式成为</a:t>
            </a:r>
            <a:r>
              <a:rPr lang="en-US" altLang="zh-CN" sz="2800">
                <a:solidFill>
                  <a:schemeClr val="bg1"/>
                </a:solidFill>
                <a:latin typeface="仿宋_GB2312"/>
                <a:ea typeface="仿宋_GB2312"/>
                <a:cs typeface="仿宋_GB2312"/>
              </a:rPr>
              <a:t>20</a:t>
            </a:r>
            <a:r>
              <a:rPr lang="zh-CN" altLang="en-US" sz="2800">
                <a:solidFill>
                  <a:schemeClr val="bg1"/>
                </a:solidFill>
                <a:latin typeface="仿宋_GB2312"/>
                <a:ea typeface="仿宋_GB2312"/>
                <a:cs typeface="仿宋_GB2312"/>
              </a:rPr>
              <a:t>世纪社会主义国家兴衰成败、是非得失的历史和逻辑起点，成为社会主义改革兴起的深沉原因</a:t>
            </a:r>
            <a:r>
              <a:rPr lang="zh-CN" altLang="en-US" sz="2800">
                <a:solidFill>
                  <a:srgbClr val="FFFF00"/>
                </a:solidFill>
                <a:latin typeface="仿宋_GB2312"/>
                <a:ea typeface="仿宋_GB2312"/>
                <a:cs typeface="仿宋_GB2312"/>
              </a:rPr>
              <a:t>。 </a:t>
            </a:r>
          </a:p>
        </p:txBody>
      </p:sp>
      <p:sp>
        <p:nvSpPr>
          <p:cNvPr id="135177" name="Text Box 9"/>
          <p:cNvSpPr txBox="1">
            <a:spLocks noChangeArrowheads="1"/>
          </p:cNvSpPr>
          <p:nvPr/>
        </p:nvSpPr>
        <p:spPr bwMode="auto">
          <a:xfrm>
            <a:off x="0" y="260350"/>
            <a:ext cx="7956550" cy="1323439"/>
          </a:xfrm>
          <a:prstGeom prst="rect">
            <a:avLst/>
          </a:prstGeom>
          <a:noFill/>
          <a:ln w="9525">
            <a:noFill/>
            <a:miter lim="800000"/>
          </a:ln>
        </p:spPr>
        <p:txBody>
          <a:bodyPr>
            <a:spAutoFit/>
          </a:bodyPr>
          <a:lstStyle/>
          <a:p>
            <a:pPr>
              <a:spcBef>
                <a:spcPct val="50000"/>
              </a:spcBef>
            </a:pPr>
            <a:r>
              <a:rPr lang="zh-CN" altLang="en-US" sz="4000" b="1">
                <a:solidFill>
                  <a:srgbClr val="FF0000"/>
                </a:solidFill>
                <a:latin typeface="黑体" pitchFamily="49" charset="-122"/>
                <a:ea typeface="黑体" pitchFamily="49" charset="-122"/>
              </a:rPr>
              <a:t>对</a:t>
            </a:r>
            <a:r>
              <a:rPr lang="zh-CN" altLang="en-US" sz="4000" b="1">
                <a:solidFill>
                  <a:srgbClr val="FFFF00"/>
                </a:solidFill>
                <a:latin typeface="黑体" pitchFamily="49" charset="-122"/>
                <a:ea typeface="黑体" pitchFamily="49" charset="-122"/>
              </a:rPr>
              <a:t>其他社会主义国家的建设和改革产生重大影响</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396"/>
                                        </p:tgtEl>
                                        <p:attrNameLst>
                                          <p:attrName>style.visibility</p:attrName>
                                        </p:attrNameLst>
                                      </p:cBhvr>
                                      <p:to>
                                        <p:strVal val="visible"/>
                                      </p:to>
                                    </p:set>
                                    <p:animEffect transition="in" filter="fade">
                                      <p:cBhvr>
                                        <p:cTn id="7" dur="1000"/>
                                        <p:tgtEl>
                                          <p:spTgt spid="59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Lst>
  </p:timing>
</p:sld>
</file>

<file path=ppt/slides/slide7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8372" name="Rectangle 7"/>
          <p:cNvSpPr>
            <a:spLocks noChangeArrowheads="1"/>
          </p:cNvSpPr>
          <p:nvPr/>
        </p:nvSpPr>
        <p:spPr bwMode="auto">
          <a:xfrm>
            <a:off x="0" y="1979389"/>
            <a:ext cx="9144000" cy="3825875"/>
          </a:xfrm>
          <a:prstGeom prst="rect">
            <a:avLst/>
          </a:prstGeom>
          <a:solidFill>
            <a:srgbClr val="070212"/>
          </a:solidFill>
          <a:ln w="9525">
            <a:noFill/>
            <a:miter lim="800000"/>
          </a:ln>
        </p:spPr>
        <p:txBody>
          <a:bodyPr>
            <a:spAutoFit/>
          </a:bodyPr>
          <a:lstStyle/>
          <a:p>
            <a:pPr>
              <a:lnSpc>
                <a:spcPct val="110000"/>
              </a:lnSpc>
            </a:pPr>
            <a:r>
              <a:rPr lang="zh-CN" altLang="en-US" sz="2800">
                <a:solidFill>
                  <a:schemeClr val="bg1"/>
                </a:solidFill>
                <a:latin typeface="黑体" pitchFamily="49" charset="-122"/>
                <a:ea typeface="黑体" pitchFamily="49" charset="-122"/>
              </a:rPr>
              <a:t>材料 遗憾的是，列宁逝世后，斯大林逐渐掌握了苏联党政大权，背离了列宁开创的方向，建立起“斯大林模式”。这一模式的核心是教条主义地理解照搬马克思主义，没有认识到苏联社会主义的特殊性，忽视苏联社会发展阶段的落后状态，盲目追求纯粹的社会主义，在经济上超越生产力发展水平，片面追求公有制，</a:t>
            </a:r>
            <a:r>
              <a:rPr lang="en-US" altLang="zh-CN" sz="2800">
                <a:solidFill>
                  <a:schemeClr val="bg1"/>
                </a:solidFill>
                <a:latin typeface="黑体" pitchFamily="49" charset="-122"/>
                <a:ea typeface="黑体" pitchFamily="49" charset="-122"/>
              </a:rPr>
              <a:t>……“</a:t>
            </a:r>
            <a:r>
              <a:rPr lang="zh-CN" altLang="en-US" sz="2800">
                <a:solidFill>
                  <a:schemeClr val="bg1"/>
                </a:solidFill>
                <a:latin typeface="黑体" pitchFamily="49" charset="-122"/>
                <a:ea typeface="黑体" pitchFamily="49" charset="-122"/>
              </a:rPr>
              <a:t>斯大林模式”在短时间内能够利用国家政权集中资源，迅速推进工业化，但不可能做到持续发展，最终阻碍了苏联的现代化建设。</a:t>
            </a:r>
          </a:p>
        </p:txBody>
      </p:sp>
      <p:sp>
        <p:nvSpPr>
          <p:cNvPr id="137224" name="Text Box 8"/>
          <p:cNvSpPr txBox="1">
            <a:spLocks noChangeArrowheads="1"/>
          </p:cNvSpPr>
          <p:nvPr/>
        </p:nvSpPr>
        <p:spPr bwMode="auto">
          <a:xfrm>
            <a:off x="0" y="333375"/>
            <a:ext cx="8676456" cy="1446550"/>
          </a:xfrm>
          <a:prstGeom prst="rect">
            <a:avLst/>
          </a:prstGeom>
          <a:noFill/>
          <a:ln w="9525">
            <a:noFill/>
            <a:miter lim="800000"/>
          </a:ln>
        </p:spPr>
        <p:txBody>
          <a:bodyPr wrap="square">
            <a:spAutoFit/>
          </a:bodyPr>
          <a:lstStyle/>
          <a:p>
            <a:pPr>
              <a:spcBef>
                <a:spcPct val="50000"/>
              </a:spcBef>
            </a:pPr>
            <a:r>
              <a:rPr lang="zh-CN" altLang="en-US" sz="4400" b="1">
                <a:solidFill>
                  <a:srgbClr val="FFFF00"/>
                </a:solidFill>
                <a:latin typeface="黑体" pitchFamily="49" charset="-122"/>
                <a:ea typeface="黑体" pitchFamily="49" charset="-122"/>
              </a:rPr>
              <a:t>超越了苏联生产力发展水平实际且逐渐僵化</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7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0419" name="Rectangle 11"/>
          <p:cNvSpPr>
            <a:spLocks noChangeArrowheads="1"/>
          </p:cNvSpPr>
          <p:nvPr/>
        </p:nvSpPr>
        <p:spPr bwMode="auto">
          <a:xfrm>
            <a:off x="0" y="339035"/>
            <a:ext cx="9144000" cy="6186309"/>
          </a:xfrm>
          <a:prstGeom prst="rect">
            <a:avLst/>
          </a:prstGeom>
          <a:solidFill>
            <a:schemeClr val="accent4">
              <a:lumMod val="10000"/>
            </a:schemeClr>
          </a:solidFill>
          <a:ln w="38100" cmpd="dbl">
            <a:solidFill>
              <a:srgbClr val="FF00FF"/>
            </a:solidFill>
            <a:miter lim="800000"/>
          </a:ln>
        </p:spPr>
        <p:txBody>
          <a:bodyPr wrap="square">
            <a:spAutoFit/>
          </a:bodyPr>
          <a:lstStyle/>
          <a:p>
            <a:pPr>
              <a:lnSpc>
                <a:spcPct val="110000"/>
              </a:lnSpc>
              <a:defRPr/>
            </a:pPr>
            <a:r>
              <a:rPr lang="zh-CN" altLang="en-US" sz="3600" b="1">
                <a:solidFill>
                  <a:schemeClr val="bg1"/>
                </a:solidFill>
                <a:latin typeface="楷体" pitchFamily="49" charset="-122"/>
                <a:ea typeface="楷体" pitchFamily="49" charset="-122"/>
              </a:rPr>
              <a:t>一个不容忽视的事实：到</a:t>
            </a:r>
            <a:r>
              <a:rPr lang="en-US" altLang="zh-CN" sz="3600" b="1">
                <a:solidFill>
                  <a:schemeClr val="bg1"/>
                </a:solidFill>
                <a:latin typeface="楷体" pitchFamily="49" charset="-122"/>
                <a:ea typeface="楷体" pitchFamily="49" charset="-122"/>
              </a:rPr>
              <a:t>1940</a:t>
            </a:r>
            <a:r>
              <a:rPr lang="zh-CN" altLang="en-US" sz="3600" b="1">
                <a:solidFill>
                  <a:schemeClr val="bg1"/>
                </a:solidFill>
                <a:latin typeface="楷体" pitchFamily="49" charset="-122"/>
                <a:ea typeface="楷体" pitchFamily="49" charset="-122"/>
              </a:rPr>
              <a:t>年，苏联的工业产值已经跃居欧洲第一位，世界第二位。</a:t>
            </a:r>
          </a:p>
          <a:p>
            <a:pPr>
              <a:lnSpc>
                <a:spcPct val="110000"/>
              </a:lnSpc>
              <a:defRPr/>
            </a:pPr>
            <a:r>
              <a:rPr lang="zh-CN" altLang="en-US" sz="3600" b="1">
                <a:solidFill>
                  <a:schemeClr val="bg1"/>
                </a:solidFill>
                <a:latin typeface="楷体" pitchFamily="49" charset="-122"/>
                <a:ea typeface="楷体" pitchFamily="49" charset="-122"/>
              </a:rPr>
              <a:t>一个让人深思的现象：五年计划引起了全世界的关注， “计划”成了最时髦的词。</a:t>
            </a:r>
          </a:p>
          <a:p>
            <a:pPr>
              <a:lnSpc>
                <a:spcPct val="110000"/>
              </a:lnSpc>
              <a:defRPr/>
            </a:pPr>
            <a:r>
              <a:rPr lang="zh-CN" altLang="en-US" sz="3600" b="1">
                <a:solidFill>
                  <a:schemeClr val="bg1"/>
                </a:solidFill>
                <a:latin typeface="楷体" pitchFamily="49" charset="-122"/>
                <a:ea typeface="楷体" pitchFamily="49" charset="-122"/>
              </a:rPr>
              <a:t>一个不能回避的问题：到斯大林逝世的时候，人均粮食产量、人均肉类产量还没有达到沙皇时代的水平。</a:t>
            </a:r>
          </a:p>
          <a:p>
            <a:pPr>
              <a:lnSpc>
                <a:spcPct val="110000"/>
              </a:lnSpc>
              <a:defRPr/>
            </a:pPr>
            <a:r>
              <a:rPr lang="zh-CN" altLang="en-US" sz="3600" b="1">
                <a:solidFill>
                  <a:schemeClr val="bg1"/>
                </a:solidFill>
                <a:latin typeface="楷体" pitchFamily="49" charset="-122"/>
                <a:ea typeface="楷体" pitchFamily="49" charset="-122"/>
              </a:rPr>
              <a:t>一个让人嗟叹的结局：</a:t>
            </a:r>
            <a:r>
              <a:rPr lang="en-US" altLang="zh-CN" sz="3600" b="1">
                <a:solidFill>
                  <a:schemeClr val="bg1"/>
                </a:solidFill>
                <a:latin typeface="楷体" pitchFamily="49" charset="-122"/>
                <a:ea typeface="楷体" pitchFamily="49" charset="-122"/>
              </a:rPr>
              <a:t>1991</a:t>
            </a:r>
            <a:r>
              <a:rPr lang="zh-CN" altLang="en-US" sz="3600" b="1">
                <a:solidFill>
                  <a:schemeClr val="bg1"/>
                </a:solidFill>
                <a:latin typeface="楷体" pitchFamily="49" charset="-122"/>
                <a:ea typeface="楷体" pitchFamily="49" charset="-122"/>
              </a:rPr>
              <a:t>年，克里姆林宫的红旗悄然落下，红色的年轮在大国兴起的舞台上刻写了</a:t>
            </a:r>
            <a:r>
              <a:rPr lang="en-US" altLang="zh-CN" sz="3600" b="1">
                <a:solidFill>
                  <a:schemeClr val="bg1"/>
                </a:solidFill>
                <a:latin typeface="楷体" pitchFamily="49" charset="-122"/>
                <a:ea typeface="楷体" pitchFamily="49" charset="-122"/>
              </a:rPr>
              <a:t>74</a:t>
            </a:r>
            <a:r>
              <a:rPr lang="zh-CN" altLang="en-US" sz="3600" b="1">
                <a:solidFill>
                  <a:schemeClr val="bg1"/>
                </a:solidFill>
                <a:latin typeface="楷体" pitchFamily="49" charset="-122"/>
                <a:ea typeface="楷体" pitchFamily="49" charset="-122"/>
              </a:rPr>
              <a:t>圈。</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7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7762" name="Rectangle 2"/>
          <p:cNvSpPr>
            <a:spLocks noChangeArrowheads="1"/>
          </p:cNvSpPr>
          <p:nvPr/>
        </p:nvSpPr>
        <p:spPr bwMode="auto">
          <a:xfrm>
            <a:off x="395288" y="1882011"/>
            <a:ext cx="8305800" cy="2062103"/>
          </a:xfrm>
          <a:prstGeom prst="rect">
            <a:avLst/>
          </a:prstGeom>
          <a:noFill/>
          <a:ln w="9525">
            <a:noFill/>
            <a:miter lim="800000"/>
          </a:ln>
          <a:effectLst/>
        </p:spPr>
        <p:txBody>
          <a:bodyPr anchor="ctr">
            <a:spAutoFit/>
          </a:bodyPr>
          <a:lstStyle/>
          <a:p>
            <a:r>
              <a:rPr lang="zh-CN" altLang="en-US" sz="3200" b="1">
                <a:solidFill>
                  <a:srgbClr val="FFFF00"/>
                </a:solidFill>
                <a:latin typeface="宋体" pitchFamily="2" charset="-122"/>
              </a:rPr>
              <a:t>（</a:t>
            </a:r>
            <a:r>
              <a:rPr lang="en-US" altLang="zh-CN" sz="3200" b="1">
                <a:solidFill>
                  <a:srgbClr val="FFFF00"/>
                </a:solidFill>
                <a:latin typeface="宋体" pitchFamily="2" charset="-122"/>
              </a:rPr>
              <a:t>1</a:t>
            </a:r>
            <a:r>
              <a:rPr lang="zh-CN" altLang="en-US" sz="3200" b="1">
                <a:solidFill>
                  <a:srgbClr val="FFFF00"/>
                </a:solidFill>
                <a:latin typeface="宋体" pitchFamily="2" charset="-122"/>
              </a:rPr>
              <a:t>）生产关系必须适应生产力的发展水平。</a:t>
            </a:r>
          </a:p>
          <a:p>
            <a:r>
              <a:rPr lang="zh-CN" altLang="en-US" sz="3200" b="1">
                <a:solidFill>
                  <a:srgbClr val="FFFF00"/>
                </a:solidFill>
                <a:latin typeface="宋体" pitchFamily="2" charset="-122"/>
              </a:rPr>
              <a:t>（</a:t>
            </a:r>
            <a:r>
              <a:rPr lang="en-US" altLang="zh-CN" sz="3200" b="1">
                <a:solidFill>
                  <a:srgbClr val="FFFF00"/>
                </a:solidFill>
                <a:latin typeface="宋体" pitchFamily="2" charset="-122"/>
              </a:rPr>
              <a:t>2</a:t>
            </a:r>
            <a:r>
              <a:rPr lang="zh-CN" altLang="en-US" sz="3200" b="1">
                <a:solidFill>
                  <a:srgbClr val="FFFF00"/>
                </a:solidFill>
                <a:latin typeface="宋体" pitchFamily="2" charset="-122"/>
              </a:rPr>
              <a:t>）在经济建设中，农、轻、重要协调发展。</a:t>
            </a:r>
          </a:p>
          <a:p>
            <a:r>
              <a:rPr lang="zh-CN" altLang="en-US" sz="3200" b="1">
                <a:solidFill>
                  <a:srgbClr val="FFFF00"/>
                </a:solidFill>
                <a:latin typeface="宋体" pitchFamily="2" charset="-122"/>
              </a:rPr>
              <a:t>（</a:t>
            </a:r>
            <a:r>
              <a:rPr lang="en-US" altLang="zh-CN" sz="3200" b="1">
                <a:solidFill>
                  <a:srgbClr val="FFFF00"/>
                </a:solidFill>
                <a:latin typeface="宋体" pitchFamily="2" charset="-122"/>
              </a:rPr>
              <a:t>3</a:t>
            </a:r>
            <a:r>
              <a:rPr lang="zh-CN" altLang="en-US" sz="3200" b="1">
                <a:solidFill>
                  <a:srgbClr val="FFFF00"/>
                </a:solidFill>
                <a:latin typeface="宋体" pitchFamily="2" charset="-122"/>
              </a:rPr>
              <a:t>）要以人为本，不断改善民生。</a:t>
            </a:r>
          </a:p>
          <a:p>
            <a:r>
              <a:rPr lang="zh-CN" altLang="en-US" sz="3200" b="1">
                <a:solidFill>
                  <a:srgbClr val="FFFF00"/>
                </a:solidFill>
                <a:latin typeface="宋体" pitchFamily="2" charset="-122"/>
              </a:rPr>
              <a:t>（</a:t>
            </a:r>
            <a:r>
              <a:rPr lang="en-US" altLang="zh-CN" sz="3200" b="1">
                <a:solidFill>
                  <a:srgbClr val="FFFF00"/>
                </a:solidFill>
                <a:latin typeface="宋体" pitchFamily="2" charset="-122"/>
              </a:rPr>
              <a:t>4</a:t>
            </a:r>
            <a:r>
              <a:rPr lang="zh-CN" altLang="en-US" sz="3200" b="1">
                <a:solidFill>
                  <a:srgbClr val="FFFF00"/>
                </a:solidFill>
                <a:latin typeface="宋体" pitchFamily="2" charset="-122"/>
              </a:rPr>
              <a:t>）经济体制要与时俱进，符合国情实际。</a:t>
            </a:r>
          </a:p>
        </p:txBody>
      </p:sp>
      <p:sp>
        <p:nvSpPr>
          <p:cNvPr id="117764" name="Rectangle 4"/>
          <p:cNvSpPr>
            <a:spLocks noChangeArrowheads="1"/>
          </p:cNvSpPr>
          <p:nvPr/>
        </p:nvSpPr>
        <p:spPr bwMode="auto">
          <a:xfrm>
            <a:off x="467544" y="404664"/>
            <a:ext cx="7601272" cy="1323439"/>
          </a:xfrm>
          <a:prstGeom prst="rect">
            <a:avLst/>
          </a:prstGeom>
          <a:noFill/>
          <a:ln w="19050">
            <a:noFill/>
            <a:miter lim="800000"/>
          </a:ln>
          <a:effectLst/>
        </p:spPr>
        <p:txBody>
          <a:bodyPr wrap="square">
            <a:spAutoFit/>
          </a:bodyPr>
          <a:lstStyle/>
          <a:p>
            <a:r>
              <a:rPr kumimoji="1" lang="zh-CN" altLang="en-US" sz="4000" b="1">
                <a:solidFill>
                  <a:srgbClr val="000000"/>
                </a:solidFill>
                <a:effectLst>
                  <a:outerShdw blurRad="38100" dist="38100" dir="2700000" algn="tl">
                    <a:srgbClr val="000000">
                      <a:alpha val="43137"/>
                    </a:srgbClr>
                  </a:outerShdw>
                </a:effectLst>
                <a:latin typeface="宋体" pitchFamily="2" charset="-122"/>
              </a:rPr>
              <a:t>苏联</a:t>
            </a:r>
            <a:r>
              <a:rPr kumimoji="1" lang="zh-CN" altLang="en-US" sz="4000" b="1" smtClean="0">
                <a:solidFill>
                  <a:srgbClr val="000000"/>
                </a:solidFill>
                <a:effectLst>
                  <a:outerShdw blurRad="38100" dist="38100" dir="2700000" algn="tl">
                    <a:srgbClr val="000000">
                      <a:alpha val="43137"/>
                    </a:srgbClr>
                  </a:outerShdw>
                </a:effectLst>
                <a:latin typeface="宋体" pitchFamily="2" charset="-122"/>
              </a:rPr>
              <a:t>的社会主义建设，</a:t>
            </a:r>
            <a:r>
              <a:rPr kumimoji="1" lang="zh-CN" altLang="en-US" sz="4000" b="1">
                <a:solidFill>
                  <a:srgbClr val="000000"/>
                </a:solidFill>
                <a:effectLst>
                  <a:outerShdw blurRad="38100" dist="38100" dir="2700000" algn="tl">
                    <a:srgbClr val="000000">
                      <a:alpha val="43137"/>
                    </a:srgbClr>
                  </a:outerShdw>
                </a:effectLst>
                <a:latin typeface="宋体" pitchFamily="2" charset="-122"/>
              </a:rPr>
              <a:t>给我们什么启示？</a:t>
            </a:r>
          </a:p>
        </p:txBody>
      </p:sp>
      <p:pic>
        <p:nvPicPr>
          <p:cNvPr id="117765" name="New picture" hidden="1"/>
          <p:cNvPicPr/>
          <p:nvPr/>
        </p:nvPicPr>
        <p:blipFill>
          <a:blip r:embed="rId2"/>
          <a:stretch>
            <a:fillRect/>
          </a:stretch>
        </p:blipFill>
        <p:spPr>
          <a:xfrm>
            <a:off x="11099800" y="12674600"/>
            <a:ext cx="431800" cy="4191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7762">
                                            <p:txEl>
                                              <p:pRg st="0" end="0"/>
                                            </p:txEl>
                                          </p:spTgt>
                                        </p:tgtEl>
                                        <p:attrNameLst>
                                          <p:attrName>style.visibility</p:attrName>
                                        </p:attrNameLst>
                                      </p:cBhvr>
                                      <p:to>
                                        <p:strVal val="visible"/>
                                      </p:to>
                                    </p:set>
                                    <p:animEffect transition="in" filter="blinds(horizontal)">
                                      <p:cBhvr>
                                        <p:cTn id="7" dur="500"/>
                                        <p:tgtEl>
                                          <p:spTgt spid="11776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7762">
                                            <p:txEl>
                                              <p:pRg st="1" end="1"/>
                                            </p:txEl>
                                          </p:spTgt>
                                        </p:tgtEl>
                                        <p:attrNameLst>
                                          <p:attrName>style.visibility</p:attrName>
                                        </p:attrNameLst>
                                      </p:cBhvr>
                                      <p:to>
                                        <p:strVal val="visible"/>
                                      </p:to>
                                    </p:set>
                                    <p:animEffect transition="in" filter="blinds(horizontal)">
                                      <p:cBhvr>
                                        <p:cTn id="12" dur="500"/>
                                        <p:tgtEl>
                                          <p:spTgt spid="117762">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7762">
                                            <p:txEl>
                                              <p:pRg st="2" end="2"/>
                                            </p:txEl>
                                          </p:spTgt>
                                        </p:tgtEl>
                                        <p:attrNameLst>
                                          <p:attrName>style.visibility</p:attrName>
                                        </p:attrNameLst>
                                      </p:cBhvr>
                                      <p:to>
                                        <p:strVal val="visible"/>
                                      </p:to>
                                    </p:set>
                                    <p:animEffect transition="in" filter="blinds(horizontal)">
                                      <p:cBhvr>
                                        <p:cTn id="17" dur="500"/>
                                        <p:tgtEl>
                                          <p:spTgt spid="117762">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7762">
                                            <p:txEl>
                                              <p:pRg st="3" end="3"/>
                                            </p:txEl>
                                          </p:spTgt>
                                        </p:tgtEl>
                                        <p:attrNameLst>
                                          <p:attrName>style.visibility</p:attrName>
                                        </p:attrNameLst>
                                      </p:cBhvr>
                                      <p:to>
                                        <p:strVal val="visible"/>
                                      </p:to>
                                    </p:set>
                                    <p:animEffect transition="in" filter="blinds(horizontal)">
                                      <p:cBhvr>
                                        <p:cTn id="22" dur="500"/>
                                        <p:tgtEl>
                                          <p:spTgt spid="11776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uiExpand="1" build="p"/>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1.jpeg" /></Relationships>
</file>

<file path=ppt/theme/theme1.xml><?xml version="1.0" encoding="utf-8"?>
<a:theme xmlns:r="http://schemas.openxmlformats.org/officeDocument/2006/relationships" xmlns:a="http://schemas.openxmlformats.org/drawingml/2006/main" name="沉稳">
  <a:themeElements>
    <a:clrScheme name="沉稳">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沉稳">
      <a:majorFont>
        <a:latin typeface="Rockwell"/>
        <a:ea typeface="Arial"/>
        <a:cs typeface="Arial"/>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Arial"/>
        <a:cs typeface="Arial"/>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沉稳">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r:embed="rId1">
            <a:duotone>
              <a:schemeClr val="phClr">
                <a:shade val="30000"/>
                <a:satMod val="120000"/>
              </a:schemeClr>
              <a:schemeClr val="phClr">
                <a:tint val="70000"/>
                <a:satMod val="250000"/>
              </a:schemeClr>
            </a:duotone>
          </a:blip>
          <a:tile tx="0" ty="0" sx="50000" sy="50000" flip="none" algn="t"/>
        </a:blip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Template>Foundry</Template>
  <Company/>
  <PresentationFormat>On-screen Show (4:3)</PresentationFormat>
  <Paragraphs>326</Paragraphs>
  <Slides>76</Slides>
  <Notes>35</Notes>
  <TotalTime>150</TotalTime>
  <HiddenSlides>0</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76</vt:i4>
      </vt:variant>
    </vt:vector>
  </HeadingPairs>
  <TitlesOfParts>
    <vt:vector baseType="lpstr" size="96">
      <vt:lpstr>Arial</vt:lpstr>
      <vt:lpstr>Rockwell</vt:lpstr>
      <vt:lpstr>Wingdings 2</vt:lpstr>
      <vt:lpstr>Calibri</vt:lpstr>
      <vt:lpstr>微软雅黑</vt:lpstr>
      <vt:lpstr>宋体</vt:lpstr>
      <vt:lpstr>黑体</vt:lpstr>
      <vt:lpstr>Wingdings</vt:lpstr>
      <vt:lpstr>Tahoma</vt:lpstr>
      <vt:lpstr>华文新魏</vt:lpstr>
      <vt:lpstr>楷体_GB2312</vt:lpstr>
      <vt:lpstr>Times New Roman</vt:lpstr>
      <vt:lpstr>华文细黑</vt:lpstr>
      <vt:lpstr>Verdana</vt:lpstr>
      <vt:lpstr>Comic Sans MS</vt:lpstr>
      <vt:lpstr>楷体</vt:lpstr>
      <vt:lpstr>隶书</vt:lpstr>
      <vt:lpstr>Arial Black</vt:lpstr>
      <vt:lpstr>仿宋_GB2312</vt:lpstr>
      <vt:lpstr>沉稳</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材料一     列宁 ”在战争结束的时候，俄国就像是一个被打得半死的人，而现在，谢天谢地，他居然能够拄着拐杖走动了！“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幻灯片 1</dc:title>
  <cp:lastModifiedBy>常海燕</cp:lastModifiedBy>
  <cp:revision>44</cp:revision>
  <dcterms:modified xsi:type="dcterms:W3CDTF">2020-07-06T01:58:32Z</dcterms:modified>
</cp:coreProperties>
</file>