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66" r:id="rId3"/>
    <p:sldId id="258" r:id="rId4"/>
    <p:sldId id="262" r:id="rId5"/>
    <p:sldId id="339" r:id="rId6"/>
    <p:sldId id="351" r:id="rId7"/>
    <p:sldId id="352" r:id="rId8"/>
    <p:sldId id="353" r:id="rId9"/>
    <p:sldId id="354" r:id="rId10"/>
    <p:sldId id="361" r:id="rId11"/>
    <p:sldId id="340" r:id="rId12"/>
    <p:sldId id="355" r:id="rId13"/>
    <p:sldId id="356" r:id="rId14"/>
    <p:sldId id="357" r:id="rId15"/>
    <p:sldId id="341" r:id="rId16"/>
    <p:sldId id="342" r:id="rId17"/>
    <p:sldId id="358" r:id="rId18"/>
    <p:sldId id="343" r:id="rId19"/>
    <p:sldId id="344" r:id="rId20"/>
    <p:sldId id="345" r:id="rId21"/>
    <p:sldId id="338" r:id="rId22"/>
    <p:sldId id="359" r:id="rId23"/>
    <p:sldId id="360" r:id="rId24"/>
    <p:sldId id="337" r:id="rId25"/>
    <p:sldId id="265" r:id="rId26"/>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2" pos="7378" userDrawn="1">
          <p15:clr>
            <a:srgbClr val="A4A3A4"/>
          </p15:clr>
        </p15:guide>
        <p15:guide id="3" orient="horz" pos="75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6E1A"/>
    <a:srgbClr val="FFEED8"/>
    <a:srgbClr val="6EA2E0"/>
    <a:srgbClr val="60D99E"/>
    <a:srgbClr val="FA7384"/>
    <a:srgbClr val="F0A92C"/>
    <a:srgbClr val="FFDDB0"/>
    <a:srgbClr val="F4E1C9"/>
    <a:srgbClr val="ED9D11"/>
    <a:srgbClr val="ED83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494" autoAdjust="0"/>
  </p:normalViewPr>
  <p:slideViewPr>
    <p:cSldViewPr snapToGrid="0">
      <p:cViewPr varScale="1">
        <p:scale>
          <a:sx n="69" d="100"/>
          <a:sy n="69" d="100"/>
        </p:scale>
        <p:origin x="-738" y="-96"/>
      </p:cViewPr>
      <p:guideLst>
        <p:guide orient="horz" pos="754"/>
        <p:guide pos="7378"/>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tags" Target="tags/tag5.xml" /><Relationship Id="rId28" Type="http://schemas.openxmlformats.org/officeDocument/2006/relationships/presProps" Target="presProps.xml" /><Relationship Id="rId29" Type="http://schemas.openxmlformats.org/officeDocument/2006/relationships/viewProps" Target="viewProps.xml" /><Relationship Id="rId3" Type="http://schemas.openxmlformats.org/officeDocument/2006/relationships/slide" Target="slides/slide1.xml" /><Relationship Id="rId30" Type="http://schemas.openxmlformats.org/officeDocument/2006/relationships/theme" Target="theme/theme1.xml" /><Relationship Id="rId31"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8BC5A9-AECD-4696-BDA6-F62364F27EB3}" type="datetimeFigureOut">
              <a:rPr lang="zh-CN" altLang="en-US" smtClean="0"/>
              <a:t>2020/11/19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0F1787-CF59-44A9-A0F6-DBEAB1133C56}" type="slidenum">
              <a:rPr lang="zh-CN" altLang="en-US" smtClean="0"/>
              <a:t>‹#›</a:t>
            </a:fld>
            <a:endParaRPr lang="zh-CN" altLang="en-US"/>
          </a:p>
        </p:txBody>
      </p:sp>
    </p:spTree>
    <p:extLst>
      <p:ext uri="{BB962C8B-B14F-4D97-AF65-F5344CB8AC3E}">
        <p14:creationId xmlns:p14="http://schemas.microsoft.com/office/powerpoint/2010/main" val="314130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0F1787-CF59-44A9-A0F6-DBEAB1133C56}" type="slidenum">
              <a:rPr lang="zh-CN" altLang="en-US" smtClean="0"/>
              <a:t>23</a:t>
            </a:fld>
            <a:endParaRPr lang="zh-CN" altLang="en-US"/>
          </a:p>
        </p:txBody>
      </p:sp>
    </p:spTree>
    <p:extLst>
      <p:ext uri="{BB962C8B-B14F-4D97-AF65-F5344CB8AC3E}">
        <p14:creationId xmlns:p14="http://schemas.microsoft.com/office/powerpoint/2010/main" val="3505491845"/>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6.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7.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8.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9.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0.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1.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3.png" /><Relationship Id="rId3" Type="http://schemas.openxmlformats.org/officeDocument/2006/relationships/image" Target="../media/image12.png" /><Relationship Id="rId4"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3.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4.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5.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6.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title" preserve="1">
  <p:cSld name="标题幻灯片">
    <p:spTree>
      <p:nvGrpSpPr>
        <p:cNvPr id="1" name=""/>
        <p:cNvGrpSpPr/>
        <p:nvPr/>
      </p:nvGrpSpPr>
      <p:grpSpPr>
        <a:xfrm>
          <a:off x="0" y="0"/>
          <a:ext cx="0" cy="0"/>
        </a:xfrm>
      </p:grpSpPr>
      <p:pic>
        <p:nvPicPr>
          <p:cNvPr id="11" name="图片 10" descr="LOGO-反白"/>
          <p:cNvPicPr>
            <a:picLocks noChangeAspect="1"/>
          </p:cNvPicPr>
          <p:nvPr userDrawn="1"/>
        </p:nvPicPr>
        <p:blipFill>
          <a:blip r:embed="rId1"/>
          <a:stretch>
            <a:fillRect/>
          </a:stretch>
        </p:blipFill>
        <p:spPr>
          <a:xfrm>
            <a:off x="10108565" y="344805"/>
            <a:ext cx="1693545" cy="594995"/>
          </a:xfrm>
          <a:prstGeom prst="rect">
            <a:avLst/>
          </a:prstGeom>
        </p:spPr>
      </p:pic>
      <p:pic>
        <p:nvPicPr>
          <p:cNvPr id="4" name="图片 3" descr="C:\Users\Administrator\Desktop\图片4.png图片4"/>
          <p:cNvPicPr>
            <a:picLocks noChangeAspect="1"/>
          </p:cNvPicPr>
          <p:nvPr userDrawn="1"/>
        </p:nvPicPr>
        <p:blipFill>
          <a:blip r:embed="rId2"/>
          <a:stretch>
            <a:fillRect/>
          </a:stretch>
        </p:blipFill>
        <p:spPr>
          <a:xfrm>
            <a:off x="80010" y="318"/>
            <a:ext cx="1964055" cy="873125"/>
          </a:xfrm>
          <a:prstGeom prst="rect">
            <a:avLst/>
          </a:prstGeom>
        </p:spPr>
      </p:pic>
      <p:sp>
        <p:nvSpPr>
          <p:cNvPr id="12" name="文本框 11"/>
          <p:cNvSpPr txBox="1"/>
          <p:nvPr userDrawn="1"/>
        </p:nvSpPr>
        <p:spPr>
          <a:xfrm>
            <a:off x="407670" y="434340"/>
            <a:ext cx="812165"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高中</a:t>
            </a:r>
          </a:p>
        </p:txBody>
      </p:sp>
      <p:sp>
        <p:nvSpPr>
          <p:cNvPr id="13" name="文本框 12"/>
          <p:cNvSpPr txBox="1"/>
          <p:nvPr userDrawn="1"/>
        </p:nvSpPr>
        <p:spPr>
          <a:xfrm>
            <a:off x="1219835" y="434340"/>
            <a:ext cx="812165" cy="383540"/>
          </a:xfrm>
          <a:prstGeom prst="rect">
            <a:avLst/>
          </a:prstGeom>
          <a:noFill/>
        </p:spPr>
        <p:txBody>
          <a:bodyPr wrap="square" rtlCol="0">
            <a:spAutoFit/>
          </a:bodyPr>
          <a:lstStyle/>
          <a:p>
            <a:pPr algn="ctr"/>
            <a:r>
              <a:rPr lang="zh-CN" altLang="zh-CN" sz="1900">
                <a:latin typeface="思源黑体 CN Regular" panose="020b0500000000000000" charset="-122"/>
                <a:ea typeface="思源黑体 CN Regular" panose="020b0500000000000000" charset="-122"/>
              </a:rPr>
              <a:t>历史</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标题和内容">
    <p:spTree>
      <p:nvGrpSpPr>
        <p:cNvPr id="1" name=""/>
        <p:cNvGrpSpPr/>
        <p:nvPr/>
      </p:nvGrpSpPr>
      <p:grpSpPr>
        <a:xfrm>
          <a:off x="0" y="0"/>
          <a:ext cx="0" cy="0"/>
        </a:xfrm>
      </p:grpSpPr>
      <p:pic>
        <p:nvPicPr>
          <p:cNvPr id="3" name="图片 2" descr="C:\Users\Administrator\Desktop\图片5.png图片5"/>
          <p:cNvPicPr>
            <a:picLocks noChangeAspect="1"/>
          </p:cNvPicPr>
          <p:nvPr userDrawn="1"/>
        </p:nvPicPr>
        <p:blipFill>
          <a:blip r:embed="rId1"/>
          <a:stretch>
            <a:fillRect/>
          </a:stretch>
        </p:blipFill>
        <p:spPr>
          <a:xfrm>
            <a:off x="153036" y="1"/>
            <a:ext cx="2103755" cy="772795"/>
          </a:xfrm>
          <a:prstGeom prst="rect">
            <a:avLst/>
          </a:prstGeom>
        </p:spPr>
      </p:pic>
      <p:sp>
        <p:nvSpPr>
          <p:cNvPr id="13" name="文本框 12"/>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学习导航</a:t>
            </a:r>
          </a:p>
        </p:txBody>
      </p:sp>
      <p:pic>
        <p:nvPicPr>
          <p:cNvPr id="4" name="图片 3" descr="C:\Users\Administrator\Desktop\1.png1"/>
          <p:cNvPicPr>
            <a:picLocks noChangeAspect="1"/>
          </p:cNvPicPr>
          <p:nvPr userDrawn="1"/>
        </p:nvPicPr>
        <p:blipFill>
          <a:blip r:embed="rId2"/>
          <a:stretch>
            <a:fillRect/>
          </a:stretch>
        </p:blipFill>
        <p:spPr>
          <a:xfrm>
            <a:off x="569278" y="327025"/>
            <a:ext cx="387985" cy="402590"/>
          </a:xfrm>
          <a:prstGeom prst="rect">
            <a:avLst/>
          </a:prstGeom>
        </p:spPr>
      </p:pic>
      <p:pic>
        <p:nvPicPr>
          <p:cNvPr id="2" name="图片 1"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3036" y="1"/>
            <a:ext cx="2103755" cy="772795"/>
          </a:xfrm>
          <a:prstGeom prst="rect">
            <a:avLst/>
          </a:prstGeom>
        </p:spPr>
      </p:pic>
      <p:sp>
        <p:nvSpPr>
          <p:cNvPr id="4" name="文本框 3"/>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知识导航</a:t>
            </a:r>
          </a:p>
        </p:txBody>
      </p:sp>
      <p:pic>
        <p:nvPicPr>
          <p:cNvPr id="5" name="图片 4" descr="C:\Users\Administrator\Desktop\2.png2"/>
          <p:cNvPicPr>
            <a:picLocks noChangeAspect="1"/>
          </p:cNvPicPr>
          <p:nvPr userDrawn="1"/>
        </p:nvPicPr>
        <p:blipFill>
          <a:blip r:embed="rId2"/>
          <a:stretch>
            <a:fillRect/>
          </a:stretch>
        </p:blipFill>
        <p:spPr>
          <a:xfrm>
            <a:off x="585470" y="348615"/>
            <a:ext cx="337820" cy="35115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2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zh-CN" sz="1900">
                <a:latin typeface="思源黑体 CN Regular" panose="020b0500000000000000" charset="-122"/>
                <a:ea typeface="思源黑体 CN Regular" panose="020b0500000000000000" charset="-122"/>
              </a:rPr>
              <a:t>多维探史</a:t>
            </a:r>
          </a:p>
        </p:txBody>
      </p:sp>
      <p:pic>
        <p:nvPicPr>
          <p:cNvPr id="6" name="图片 5" descr="C:\Users\Administrator\Desktop\3.png3"/>
          <p:cNvPicPr>
            <a:picLocks noChangeAspect="1"/>
          </p:cNvPicPr>
          <p:nvPr userDrawn="1"/>
        </p:nvPicPr>
        <p:blipFill>
          <a:blip r:embed="rId2"/>
          <a:stretch>
            <a:fillRect/>
          </a:stretch>
        </p:blipFill>
        <p:spPr>
          <a:xfrm>
            <a:off x="571500" y="317500"/>
            <a:ext cx="394970" cy="41021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3_标题和内容">
    <p:spTree>
      <p:nvGrpSpPr>
        <p:cNvPr id="1" name=""/>
        <p:cNvGrpSpPr/>
        <p:nvPr/>
      </p:nvGrpSpPr>
      <p:grpSpPr>
        <a:xfrm>
          <a:off x="0" y="0"/>
          <a:ext cx="0" cy="0"/>
        </a:xfrm>
      </p:grpSpPr>
      <p:pic>
        <p:nvPicPr>
          <p:cNvPr id="4" name="图片 3" descr="C:\Users\Administrator\Desktop\图片5.png图片5"/>
          <p:cNvPicPr>
            <a:picLocks noChangeAspect="1"/>
          </p:cNvPicPr>
          <p:nvPr userDrawn="1"/>
        </p:nvPicPr>
        <p:blipFill>
          <a:blip r:embed="rId1"/>
          <a:stretch>
            <a:fillRect/>
          </a:stretch>
        </p:blipFill>
        <p:spPr>
          <a:xfrm>
            <a:off x="153036" y="1"/>
            <a:ext cx="2103755"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知识精讲</a:t>
            </a:r>
          </a:p>
        </p:txBody>
      </p:sp>
      <p:pic>
        <p:nvPicPr>
          <p:cNvPr id="6" name="图片 5" descr="C:\Users\Administrator\Desktop\4.png4"/>
          <p:cNvPicPr>
            <a:picLocks noChangeAspect="1"/>
          </p:cNvPicPr>
          <p:nvPr userDrawn="1"/>
        </p:nvPicPr>
        <p:blipFill>
          <a:blip r:embed="rId2"/>
          <a:stretch>
            <a:fillRect/>
          </a:stretch>
        </p:blipFill>
        <p:spPr>
          <a:xfrm>
            <a:off x="561975" y="339090"/>
            <a:ext cx="370840" cy="384810"/>
          </a:xfrm>
          <a:prstGeom prst="rect">
            <a:avLst/>
          </a:prstGeom>
        </p:spPr>
      </p:pic>
      <p:pic>
        <p:nvPicPr>
          <p:cNvPr id="2" name="图片 1"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4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巧点妙拨</a:t>
            </a:r>
          </a:p>
        </p:txBody>
      </p:sp>
      <p:pic>
        <p:nvPicPr>
          <p:cNvPr id="6" name="图片 5" descr="C:\Users\Administrator\Desktop\5.png5"/>
          <p:cNvPicPr>
            <a:picLocks noChangeAspect="1"/>
          </p:cNvPicPr>
          <p:nvPr userDrawn="1"/>
        </p:nvPicPr>
        <p:blipFill>
          <a:blip r:embed="rId2"/>
          <a:stretch>
            <a:fillRect/>
          </a:stretch>
        </p:blipFill>
        <p:spPr>
          <a:xfrm>
            <a:off x="566420" y="323850"/>
            <a:ext cx="388620" cy="40322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5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学以致用</a:t>
            </a:r>
          </a:p>
        </p:txBody>
      </p:sp>
      <p:pic>
        <p:nvPicPr>
          <p:cNvPr id="6" name="图片 5" descr="C:\Users\Administrator\Desktop\6.png6"/>
          <p:cNvPicPr>
            <a:picLocks noChangeAspect="1"/>
          </p:cNvPicPr>
          <p:nvPr userDrawn="1"/>
        </p:nvPicPr>
        <p:blipFill>
          <a:blip r:embed="rId2"/>
          <a:stretch>
            <a:fillRect/>
          </a:stretch>
        </p:blipFill>
        <p:spPr>
          <a:xfrm>
            <a:off x="598805" y="355600"/>
            <a:ext cx="346075" cy="35941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8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pic>
        <p:nvPicPr>
          <p:cNvPr id="4" name="图片 3" descr="C:\Users\Administrator\Desktop\6.png6"/>
          <p:cNvPicPr>
            <a:picLocks noChangeAspect="1"/>
          </p:cNvPicPr>
          <p:nvPr userDrawn="1"/>
        </p:nvPicPr>
        <p:blipFill>
          <a:blip r:embed="rId2"/>
          <a:stretch>
            <a:fillRect/>
          </a:stretch>
        </p:blipFill>
        <p:spPr>
          <a:xfrm>
            <a:off x="568325" y="321945"/>
            <a:ext cx="398145" cy="413385"/>
          </a:xfrm>
          <a:prstGeom prst="rect">
            <a:avLst/>
          </a:prstGeom>
        </p:spPr>
      </p:pic>
      <p:sp>
        <p:nvSpPr>
          <p:cNvPr id="10" name="文本框 9"/>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典例</a:t>
            </a:r>
            <a:r>
              <a:rPr lang="zh-CN" altLang="en-US" sz="1900" smtClean="0">
                <a:latin typeface="思源黑体 CN Regular" panose="020b0500000000000000" charset="-122"/>
                <a:ea typeface="思源黑体 CN Regular" panose="020b0500000000000000" charset="-122"/>
              </a:rPr>
              <a:t>精析</a:t>
            </a:r>
            <a:endParaRPr lang="zh-CN" altLang="en-US" sz="1900">
              <a:latin typeface="思源黑体 CN Regular" panose="020b0500000000000000" charset="-122"/>
              <a:ea typeface="思源黑体 CN Regular" panose="020b0500000000000000" charset="-122"/>
            </a:endParaRPr>
          </a:p>
        </p:txBody>
      </p:sp>
      <p:pic>
        <p:nvPicPr>
          <p:cNvPr id="5" name="图片 4"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9_标题和内容">
    <p:spTree>
      <p:nvGrpSpPr>
        <p:cNvPr id="1" name=""/>
        <p:cNvGrpSpPr/>
        <p:nvPr/>
      </p:nvGrpSpPr>
      <p:grpSpPr>
        <a:xfrm>
          <a:off x="0" y="0"/>
          <a:ext cx="0" cy="0"/>
        </a:xfrm>
      </p:grpSpPr>
      <p:pic>
        <p:nvPicPr>
          <p:cNvPr id="10" name="图片 9" descr="C:\Users\Administrator\Desktop\LOGO-RGB.pngLOGO-RGB"/>
          <p:cNvPicPr>
            <a:picLocks noChangeAspect="1"/>
          </p:cNvPicPr>
          <p:nvPr userDrawn="1"/>
        </p:nvPicPr>
        <p:blipFill>
          <a:blip r:embed="rId1"/>
          <a:stretch>
            <a:fillRect/>
          </a:stretch>
        </p:blipFill>
        <p:spPr>
          <a:xfrm>
            <a:off x="10215245" y="215583"/>
            <a:ext cx="1693545" cy="594360"/>
          </a:xfrm>
          <a:prstGeom prst="rect">
            <a:avLst/>
          </a:prstGeom>
        </p:spPr>
      </p:pic>
      <p:grpSp>
        <p:nvGrpSpPr>
          <p:cNvPr id="7" name="组合 6"/>
          <p:cNvGrpSpPr/>
          <p:nvPr userDrawn="1"/>
        </p:nvGrpSpPr>
        <p:grpSpPr>
          <a:xfrm>
            <a:off x="152083" y="1"/>
            <a:ext cx="2105660" cy="772795"/>
            <a:chOff x="152083" y="1"/>
            <a:chExt cx="2105660" cy="772795"/>
          </a:xfrm>
        </p:grpSpPr>
        <p:pic>
          <p:nvPicPr>
            <p:cNvPr id="8" name="图片 7" descr="C:\Users\Administrator\Desktop\图片5.png图片5"/>
            <p:cNvPicPr>
              <a:picLocks noChangeAspect="1"/>
            </p:cNvPicPr>
            <p:nvPr userDrawn="1"/>
          </p:nvPicPr>
          <p:blipFill>
            <a:blip r:embed="rId2"/>
            <a:stretch>
              <a:fillRect/>
            </a:stretch>
          </p:blipFill>
          <p:spPr>
            <a:xfrm>
              <a:off x="152083" y="1"/>
              <a:ext cx="2105660" cy="772795"/>
            </a:xfrm>
            <a:prstGeom prst="rect">
              <a:avLst/>
            </a:prstGeom>
          </p:spPr>
        </p:pic>
        <p:sp>
          <p:nvSpPr>
            <p:cNvPr id="9" name="文本框 8"/>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归纳总结</a:t>
              </a:r>
            </a:p>
          </p:txBody>
        </p:sp>
        <p:pic>
          <p:nvPicPr>
            <p:cNvPr id="11" name="图片 10" descr="C:\Users\Administrator\Desktop\知识总结-物理.png知识总结-物理"/>
            <p:cNvPicPr>
              <a:picLocks noChangeAspect="1"/>
            </p:cNvPicPr>
            <p:nvPr userDrawn="1"/>
          </p:nvPicPr>
          <p:blipFill>
            <a:blip r:embed="rId3"/>
            <a:stretch>
              <a:fillRect/>
            </a:stretch>
          </p:blipFill>
          <p:spPr>
            <a:xfrm>
              <a:off x="602616" y="374015"/>
              <a:ext cx="317500" cy="321310"/>
            </a:xfrm>
            <a:prstGeom prst="rect">
              <a:avLst/>
            </a:prstGeom>
          </p:spPr>
        </p:pic>
      </p:gr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2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知识脉络</a:t>
            </a:r>
          </a:p>
        </p:txBody>
      </p:sp>
      <p:pic>
        <p:nvPicPr>
          <p:cNvPr id="6" name="图片 5" descr="C:\Users\Administrator\Desktop\7.png7"/>
          <p:cNvPicPr>
            <a:picLocks noChangeAspect="1"/>
          </p:cNvPicPr>
          <p:nvPr userDrawn="1"/>
        </p:nvPicPr>
        <p:blipFill>
          <a:blip r:embed="rId2"/>
          <a:stretch>
            <a:fillRect/>
          </a:stretch>
        </p:blipFill>
        <p:spPr>
          <a:xfrm>
            <a:off x="598805" y="335598"/>
            <a:ext cx="346075" cy="35877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0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同步练习</a:t>
            </a:r>
          </a:p>
        </p:txBody>
      </p:sp>
      <p:pic>
        <p:nvPicPr>
          <p:cNvPr id="6" name="图片 5" descr="C:\Users\Administrator\Desktop\7.png7"/>
          <p:cNvPicPr>
            <a:picLocks noChangeAspect="1"/>
          </p:cNvPicPr>
          <p:nvPr userDrawn="1"/>
        </p:nvPicPr>
        <p:blipFill>
          <a:blip r:embed="rId2"/>
          <a:stretch>
            <a:fillRect/>
          </a:stretch>
        </p:blipFill>
        <p:spPr>
          <a:xfrm>
            <a:off x="599123" y="355918"/>
            <a:ext cx="345440" cy="35877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1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参考答案</a:t>
            </a:r>
          </a:p>
        </p:txBody>
      </p:sp>
      <p:pic>
        <p:nvPicPr>
          <p:cNvPr id="6" name="图片 5" descr="C:\Users\Administrator\Desktop\8.png8"/>
          <p:cNvPicPr>
            <a:picLocks noChangeAspect="1"/>
          </p:cNvPicPr>
          <p:nvPr userDrawn="1"/>
        </p:nvPicPr>
        <p:blipFill>
          <a:blip r:embed="rId2"/>
          <a:stretch>
            <a:fillRect/>
          </a:stretch>
        </p:blipFill>
        <p:spPr>
          <a:xfrm>
            <a:off x="599123" y="356236"/>
            <a:ext cx="345440" cy="35814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3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4480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博古通今</a:t>
            </a:r>
          </a:p>
        </p:txBody>
      </p:sp>
      <p:pic>
        <p:nvPicPr>
          <p:cNvPr id="6" name="图片 5" descr="C:\Users\Administrator\Desktop\未标题-1-02.png未标题-1-02"/>
          <p:cNvPicPr>
            <a:picLocks noChangeAspect="1"/>
          </p:cNvPicPr>
          <p:nvPr userDrawn="1"/>
        </p:nvPicPr>
        <p:blipFill>
          <a:blip r:embed="rId2"/>
          <a:stretch>
            <a:fillRect/>
          </a:stretch>
        </p:blipFill>
        <p:spPr>
          <a:xfrm>
            <a:off x="599440" y="349885"/>
            <a:ext cx="339090" cy="39497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7_标题和内容">
    <p:spTree>
      <p:nvGrpSpPr>
        <p:cNvPr id="1" name=""/>
        <p:cNvGrpSpPr/>
        <p:nvPr/>
      </p:nvGrpSpPr>
      <p:grpSpPr>
        <a:xfrm>
          <a:off x="0" y="0"/>
          <a:ext cx="0" cy="0"/>
        </a:xfrm>
      </p:grpSpPr>
      <p:pic>
        <p:nvPicPr>
          <p:cNvPr id="10" name="图片 9" descr="C:\Users\Administrator\Desktop\LOGO-RGB.pngLOGO-RGB"/>
          <p:cNvPicPr>
            <a:picLocks noChangeAspect="1"/>
          </p:cNvPicPr>
          <p:nvPr userDrawn="1"/>
        </p:nvPicPr>
        <p:blipFill>
          <a:blip r:embed="rId1"/>
          <a:stretch>
            <a:fillRect/>
          </a:stretch>
        </p:blipFill>
        <p:spPr>
          <a:xfrm>
            <a:off x="10215245" y="215583"/>
            <a:ext cx="1693545" cy="594360"/>
          </a:xfrm>
          <a:prstGeom prst="rect">
            <a:avLst/>
          </a:prstGeom>
        </p:spPr>
      </p:pic>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2020/11/19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6_标题和内容">
    <p:spTree>
      <p:nvGrpSpPr>
        <p:cNvPr id="1" name=""/>
        <p:cNvGrpSpPr/>
        <p:nvPr/>
      </p:nvGrpSpPr>
      <p:grpSpPr>
        <a:xfrm>
          <a:off x="0" y="0"/>
          <a:ext cx="0" cy="0"/>
        </a:xfrm>
      </p:grpSpPr>
      <p:pic>
        <p:nvPicPr>
          <p:cNvPr id="11" name="图片 10" descr="LOGO-反白"/>
          <p:cNvPicPr>
            <a:picLocks noChangeAspect="1"/>
          </p:cNvPicPr>
          <p:nvPr userDrawn="1"/>
        </p:nvPicPr>
        <p:blipFill>
          <a:blip r:embed="rId1"/>
          <a:stretch>
            <a:fillRect/>
          </a:stretch>
        </p:blipFill>
        <p:spPr>
          <a:xfrm>
            <a:off x="10108565" y="344805"/>
            <a:ext cx="1693545" cy="594995"/>
          </a:xfrm>
          <a:prstGeom prst="rect">
            <a:avLst/>
          </a:prstGeom>
        </p:spPr>
      </p:pic>
      <p:pic>
        <p:nvPicPr>
          <p:cNvPr id="4" name="图片 3" descr="C:\Users\Administrator\Desktop\图片4.png图片4"/>
          <p:cNvPicPr>
            <a:picLocks noChangeAspect="1"/>
          </p:cNvPicPr>
          <p:nvPr userDrawn="1"/>
        </p:nvPicPr>
        <p:blipFill>
          <a:blip r:embed="rId2"/>
          <a:stretch>
            <a:fillRect/>
          </a:stretch>
        </p:blipFill>
        <p:spPr>
          <a:xfrm>
            <a:off x="80010" y="318"/>
            <a:ext cx="1964055" cy="873125"/>
          </a:xfrm>
          <a:prstGeom prst="rect">
            <a:avLst/>
          </a:prstGeom>
        </p:spPr>
      </p:pic>
      <p:sp>
        <p:nvSpPr>
          <p:cNvPr id="2" name="文本框 1"/>
          <p:cNvSpPr txBox="1"/>
          <p:nvPr userDrawn="1"/>
        </p:nvSpPr>
        <p:spPr>
          <a:xfrm>
            <a:off x="407670" y="434340"/>
            <a:ext cx="812165"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高中</a:t>
            </a:r>
          </a:p>
        </p:txBody>
      </p:sp>
      <p:sp>
        <p:nvSpPr>
          <p:cNvPr id="3" name="文本框 2"/>
          <p:cNvSpPr txBox="1"/>
          <p:nvPr userDrawn="1"/>
        </p:nvSpPr>
        <p:spPr>
          <a:xfrm>
            <a:off x="1219835" y="434340"/>
            <a:ext cx="812165"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历史</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flip="none" rotWithShape="1">
          <a:gsLst>
            <a:gs pos="0">
              <a:srgbClr val="DDEBCF"/>
            </a:gs>
            <a:gs pos="50000">
              <a:srgbClr val="9CB86E"/>
            </a:gs>
            <a:gs pos="100000">
              <a:srgbClr val="156B13"/>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2020/11/19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7.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8.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9.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20.png" /><Relationship Id="rId3" Type="http://schemas.openxmlformats.org/officeDocument/2006/relationships/tags" Target="../tags/tag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21.png" /><Relationship Id="rId3" Type="http://schemas.openxmlformats.org/officeDocument/2006/relationships/image" Target="../media/image2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8.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8.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8.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notesSlide" Target="../notesSlides/notesSlide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 name="文本框 4"/>
          <p:cNvSpPr txBox="1"/>
          <p:nvPr/>
        </p:nvSpPr>
        <p:spPr>
          <a:xfrm>
            <a:off x="181625" y="2588008"/>
            <a:ext cx="11109830" cy="1248162"/>
          </a:xfrm>
          <a:prstGeom prst="rect">
            <a:avLst/>
          </a:prstGeom>
          <a:noFill/>
        </p:spPr>
        <p:txBody>
          <a:bodyPr wrap="square" rtlCol="0">
            <a:spAutoFit/>
          </a:bodyPr>
          <a:lstStyle/>
          <a:p>
            <a:pPr algn="ctr">
              <a:lnSpc>
                <a:spcPct val="150000"/>
              </a:lnSpc>
            </a:pPr>
            <a:r>
              <a:rPr lang="zh-CN" altLang="en-US" sz="5600" smtClean="0">
                <a:solidFill>
                  <a:srgbClr val="FF0000"/>
                </a:solidFill>
                <a:latin typeface="思源黑体 CN Heavy" panose="020b0a00000000000000" charset="-122"/>
                <a:ea typeface="思源黑体 CN Heavy" panose="020b0a00000000000000" charset="-122"/>
              </a:rPr>
              <a:t>现代交通运输的新变化</a:t>
            </a:r>
            <a:endParaRPr lang="zh-CN" altLang="en-US" sz="5600">
              <a:solidFill>
                <a:srgbClr val="FF0000"/>
              </a:solidFill>
              <a:latin typeface="思源黑体 CN Heavy" panose="020b0a00000000000000" charset="-122"/>
              <a:ea typeface="思源黑体 CN Heavy" panose="020b0a00000000000000"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539" y="537319"/>
            <a:ext cx="9676138" cy="5834544"/>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5" name="组合 4"/>
          <p:cNvGrpSpPr/>
          <p:nvPr/>
        </p:nvGrpSpPr>
        <p:grpSpPr>
          <a:xfrm>
            <a:off x="4081667" y="3033906"/>
            <a:ext cx="4055336" cy="788015"/>
            <a:chOff x="4401707" y="3034993"/>
            <a:chExt cx="4055336" cy="788015"/>
          </a:xfrm>
        </p:grpSpPr>
        <p:sp>
          <p:nvSpPr>
            <p:cNvPr id="6" name="矩形 5">
              <a:extLst>
                <a:ext uri="{FF2B5EF4-FFF2-40B4-BE49-F238E27FC236}">
                  <a16:creationId xmlns="" xmlns:a16="http://schemas.microsoft.com/office/drawing/2014/main" id="{FDE5EBC0-6714-4C6F-B1FD-BF349DD9789E}"/>
                </a:ext>
              </a:extLst>
            </p:cNvPr>
            <p:cNvSpPr/>
            <p:nvPr/>
          </p:nvSpPr>
          <p:spPr>
            <a:xfrm>
              <a:off x="4748948" y="3034993"/>
              <a:ext cx="3360854" cy="664446"/>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76A66BA3-5A40-47EA-8E00-010C3D1C6A13}"/>
                </a:ext>
              </a:extLst>
            </p:cNvPr>
            <p:cNvSpPr/>
            <p:nvPr/>
          </p:nvSpPr>
          <p:spPr>
            <a:xfrm>
              <a:off x="4401707" y="3102944"/>
              <a:ext cx="4055336" cy="584775"/>
            </a:xfrm>
            <a:prstGeom prst="rect">
              <a:avLst/>
            </a:prstGeom>
          </p:spPr>
          <p:txBody>
            <a:bodyPr wrap="square">
              <a:spAutoFit/>
            </a:bodyPr>
            <a:lstStyle/>
            <a:p>
              <a:pPr lvl="0" algn="ctr">
                <a:defRPr/>
              </a:pPr>
              <a:r>
                <a:rPr lang="zh-CN" altLang="en-US" sz="3200" smtClean="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陆海交通的发展</a:t>
              </a:r>
              <a:endPar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endParaRPr>
            </a:p>
          </p:txBody>
        </p:sp>
        <p:pic>
          <p:nvPicPr>
            <p:cNvPr id="8" name="图片 7" descr="C:\Users\Administrator\Desktop\656565.png656565">
              <a:extLst>
                <a:ext uri="{FF2B5EF4-FFF2-40B4-BE49-F238E27FC236}">
                  <a16:creationId xmlns="" xmlns:a16="http://schemas.microsoft.com/office/drawing/2014/main" id="{2679C43B-5E75-4AD8-A09B-E799F68B09E7}"/>
                </a:ext>
              </a:extLst>
            </p:cNvPr>
            <p:cNvPicPr>
              <a:picLocks noChangeAspect="1"/>
            </p:cNvPicPr>
            <p:nvPr/>
          </p:nvPicPr>
          <p:blipFill>
            <a:blip r:embed="rId2"/>
            <a:stretch>
              <a:fillRect/>
            </a:stretch>
          </p:blipFill>
          <p:spPr>
            <a:xfrm>
              <a:off x="4438493" y="3168405"/>
              <a:ext cx="463472" cy="654603"/>
            </a:xfrm>
            <a:prstGeom prst="rect">
              <a:avLst/>
            </a:prstGeom>
          </p:spPr>
        </p:pic>
        <p:pic>
          <p:nvPicPr>
            <p:cNvPr id="9" name="图片 8" descr="C:\Users\Administrator\Desktop\656565.png656565">
              <a:extLst>
                <a:ext uri="{FF2B5EF4-FFF2-40B4-BE49-F238E27FC236}">
                  <a16:creationId xmlns="" xmlns:a16="http://schemas.microsoft.com/office/drawing/2014/main" id="{6734996B-4F6C-4426-A4CE-50F4B879E23E}"/>
                </a:ext>
              </a:extLst>
            </p:cNvPr>
            <p:cNvPicPr>
              <a:picLocks noChangeAspect="1"/>
            </p:cNvPicPr>
            <p:nvPr/>
          </p:nvPicPr>
          <p:blipFill>
            <a:blip r:embed="rId2"/>
            <a:stretch>
              <a:fillRect/>
            </a:stretch>
          </p:blipFill>
          <p:spPr>
            <a:xfrm flipH="1">
              <a:off x="7956685" y="3168405"/>
              <a:ext cx="463472" cy="654603"/>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陆上交通的发展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grpSp>
        <p:nvGrpSpPr>
          <p:cNvPr id="28" name="组合 27"/>
          <p:cNvGrpSpPr/>
          <p:nvPr/>
        </p:nvGrpSpPr>
        <p:grpSpPr>
          <a:xfrm>
            <a:off x="-39885" y="5988411"/>
            <a:ext cx="12231885" cy="428264"/>
            <a:chOff x="-39885" y="5988411"/>
            <a:chExt cx="12231885" cy="428264"/>
          </a:xfrm>
        </p:grpSpPr>
        <p:sp>
          <p:nvSpPr>
            <p:cNvPr id="7" name="矩形 6"/>
            <p:cNvSpPr/>
            <p:nvPr/>
          </p:nvSpPr>
          <p:spPr>
            <a:xfrm>
              <a:off x="-3988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037410" y="5988411"/>
              <a:ext cx="4077295" cy="428264"/>
            </a:xfrm>
            <a:prstGeom prst="rect">
              <a:avLst/>
            </a:prstGeom>
            <a:solidFill>
              <a:schemeClr val="bg2">
                <a:alpha val="4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14705" y="5988411"/>
              <a:ext cx="4077295" cy="428264"/>
            </a:xfrm>
            <a:prstGeom prst="rect">
              <a:avLst/>
            </a:prstGeom>
            <a:solidFill>
              <a:schemeClr val="bg2">
                <a:alpha val="4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108537" y="6004990"/>
              <a:ext cx="1544012" cy="400110"/>
            </a:xfrm>
            <a:prstGeom prst="rect">
              <a:avLst/>
            </a:prstGeom>
          </p:spPr>
          <p:txBody>
            <a:bodyPr wrap="none">
              <a:spAutoFit/>
            </a:bodyPr>
            <a:lstStyle/>
            <a:p>
              <a:pPr algn="just">
                <a:spcAft>
                  <a:spcPct val="0"/>
                </a:spcAft>
                <a:tabLst>
                  <a:tab pos="2430780"/>
                </a:tabLst>
              </a:pPr>
              <a:r>
                <a:rPr lang="zh-CN" altLang="zh-CN" sz="2000" b="1" kern="100" spc="600">
                  <a:solidFill>
                    <a:schemeClr val="bg1"/>
                  </a:solidFill>
                  <a:latin typeface="思源黑体 CN Normal" panose="020b0400000000000000" pitchFamily="34" charset="-122"/>
                  <a:ea typeface="思源黑体 CN Normal" panose="020b0400000000000000" pitchFamily="34" charset="-122"/>
                </a:rPr>
                <a:t>汽车工业</a:t>
              </a:r>
            </a:p>
          </p:txBody>
        </p:sp>
        <p:sp>
          <p:nvSpPr>
            <p:cNvPr id="11" name="矩形 10"/>
            <p:cNvSpPr/>
            <p:nvPr/>
          </p:nvSpPr>
          <p:spPr>
            <a:xfrm>
              <a:off x="5334844"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高速公路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sp>
          <p:nvSpPr>
            <p:cNvPr id="12" name="矩形 11"/>
            <p:cNvSpPr/>
            <p:nvPr/>
          </p:nvSpPr>
          <p:spPr>
            <a:xfrm>
              <a:off x="9561151"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高速铁路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grpSp>
      <p:sp>
        <p:nvSpPr>
          <p:cNvPr id="13" name="等腰三角形 12"/>
          <p:cNvSpPr/>
          <p:nvPr/>
        </p:nvSpPr>
        <p:spPr>
          <a:xfrm>
            <a:off x="1753121" y="5772047"/>
            <a:ext cx="254844" cy="212034"/>
          </a:xfrm>
          <a:prstGeom prst="triangle">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154329" y="1516402"/>
            <a:ext cx="11883342" cy="4240840"/>
          </a:xfrm>
          <a:prstGeom prst="roundRect">
            <a:avLst>
              <a:gd name="adj" fmla="val 0"/>
            </a:avLst>
          </a:prstGeom>
          <a:noFill/>
          <a:ln w="57150">
            <a:solidFill>
              <a:srgbClr val="FFE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480618" y="2744340"/>
            <a:ext cx="2641923" cy="382032"/>
            <a:chOff x="480618" y="2744340"/>
            <a:chExt cx="2641923" cy="382032"/>
          </a:xfrm>
        </p:grpSpPr>
        <p:sp>
          <p:nvSpPr>
            <p:cNvPr id="18" name="圆角矩形 17"/>
            <p:cNvSpPr/>
            <p:nvPr/>
          </p:nvSpPr>
          <p:spPr>
            <a:xfrm>
              <a:off x="497711" y="2747802"/>
              <a:ext cx="2624830" cy="368770"/>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58459" y="2744340"/>
              <a:ext cx="2262158" cy="369332"/>
            </a:xfrm>
            <a:prstGeom prst="rect">
              <a:avLst/>
            </a:prstGeom>
          </p:spPr>
          <p:txBody>
            <a:bodyPr wrap="none">
              <a:spAutoFit/>
            </a:bodyPr>
            <a:lstStyle/>
            <a:p>
              <a:pPr algn="just">
                <a:spcAft>
                  <a:spcPct val="0"/>
                </a:spcAft>
                <a:tabLst>
                  <a:tab pos="2430780"/>
                </a:tabLst>
              </a:pPr>
              <a:r>
                <a:rPr lang="zh-CN" altLang="zh-CN" kern="100">
                  <a:solidFill>
                    <a:schemeClr val="bg1"/>
                  </a:solidFill>
                  <a:latin typeface="思源黑体 CN Normal" panose="020b0400000000000000" pitchFamily="34" charset="-122"/>
                  <a:ea typeface="思源黑体 CN Normal" panose="020b0400000000000000" pitchFamily="34" charset="-122"/>
                </a:rPr>
                <a:t>汽车的使用日渐广泛</a:t>
              </a:r>
            </a:p>
          </p:txBody>
        </p:sp>
        <p:sp>
          <p:nvSpPr>
            <p:cNvPr id="21" name="椭圆 20"/>
            <p:cNvSpPr/>
            <p:nvPr/>
          </p:nvSpPr>
          <p:spPr>
            <a:xfrm>
              <a:off x="542511" y="2752779"/>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480618" y="2757040"/>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26" name="组合 25"/>
          <p:cNvGrpSpPr/>
          <p:nvPr/>
        </p:nvGrpSpPr>
        <p:grpSpPr>
          <a:xfrm>
            <a:off x="480618" y="4247611"/>
            <a:ext cx="2641923" cy="383012"/>
            <a:chOff x="480618" y="4247611"/>
            <a:chExt cx="2641923" cy="383012"/>
          </a:xfrm>
        </p:grpSpPr>
        <p:sp>
          <p:nvSpPr>
            <p:cNvPr id="17" name="圆角矩形 16"/>
            <p:cNvSpPr/>
            <p:nvPr/>
          </p:nvSpPr>
          <p:spPr>
            <a:xfrm>
              <a:off x="497711" y="4247611"/>
              <a:ext cx="2624830" cy="368770"/>
            </a:xfrm>
            <a:prstGeom prst="roundRect">
              <a:avLst>
                <a:gd name="adj" fmla="val 50000"/>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58459" y="4261291"/>
              <a:ext cx="2262158" cy="369332"/>
            </a:xfrm>
            <a:prstGeom prst="rect">
              <a:avLst/>
            </a:prstGeom>
          </p:spPr>
          <p:txBody>
            <a:bodyPr wrap="none">
              <a:spAutoFit/>
            </a:bodyPr>
            <a:lstStyle/>
            <a:p>
              <a:pPr algn="just">
                <a:spcAft>
                  <a:spcPct val="0"/>
                </a:spcAft>
                <a:tabLst>
                  <a:tab pos="2430780"/>
                </a:tabLst>
              </a:pPr>
              <a:r>
                <a:rPr lang="zh-CN" altLang="zh-CN" kern="100">
                  <a:solidFill>
                    <a:schemeClr val="bg1"/>
                  </a:solidFill>
                  <a:latin typeface="思源黑体 CN Normal" panose="020b0400000000000000" pitchFamily="34" charset="-122"/>
                  <a:ea typeface="思源黑体 CN Normal" panose="020b0400000000000000" pitchFamily="34" charset="-122"/>
                </a:rPr>
                <a:t>中国汽车工业的发展</a:t>
              </a:r>
            </a:p>
          </p:txBody>
        </p:sp>
        <p:sp>
          <p:nvSpPr>
            <p:cNvPr id="22" name="椭圆 21"/>
            <p:cNvSpPr/>
            <p:nvPr/>
          </p:nvSpPr>
          <p:spPr>
            <a:xfrm>
              <a:off x="542511" y="4252588"/>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80618" y="4256625"/>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2</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20" name="组合 19"/>
          <p:cNvGrpSpPr/>
          <p:nvPr/>
        </p:nvGrpSpPr>
        <p:grpSpPr>
          <a:xfrm>
            <a:off x="4780065" y="2259544"/>
            <a:ext cx="4781086" cy="3103316"/>
            <a:chOff x="4739268" y="2075651"/>
            <a:chExt cx="5004110" cy="3248077"/>
          </a:xfrm>
        </p:grpSpPr>
        <p:pic>
          <p:nvPicPr>
            <p:cNvPr id="19" name="图片 18"/>
            <p:cNvPicPr>
              <a:picLocks noChangeAspect="1"/>
            </p:cNvPicPr>
            <p:nvPr/>
          </p:nvPicPr>
          <p:blipFill>
            <a:blip r:embed="rId2">
              <a:extLst>
                <a:ext uri="{28A0092B-C50C-407E-A947-70E740481C1C}">
                  <a14:useLocalDpi xmlns:a14="http://schemas.microsoft.com/office/drawing/2010/main" val="0"/>
                </a:ext>
              </a:extLst>
            </a:blip>
            <a:srcRect l="6276" t="26028" r="6164" b="19338"/>
            <a:stretch>
              <a:fillRect/>
            </a:stretch>
          </p:blipFill>
          <p:spPr>
            <a:xfrm>
              <a:off x="4739268" y="2075651"/>
              <a:ext cx="5004110" cy="3122341"/>
            </a:xfrm>
            <a:prstGeom prst="rect">
              <a:avLst/>
            </a:prstGeom>
          </p:spPr>
        </p:pic>
        <p:sp>
          <p:nvSpPr>
            <p:cNvPr id="5" name="矩形 4"/>
            <p:cNvSpPr/>
            <p:nvPr/>
          </p:nvSpPr>
          <p:spPr>
            <a:xfrm>
              <a:off x="6878856" y="5015951"/>
              <a:ext cx="1191352" cy="307777"/>
            </a:xfrm>
            <a:prstGeom prst="rect">
              <a:avLst/>
            </a:prstGeom>
          </p:spPr>
          <p:txBody>
            <a:bodyPr wrap="none">
              <a:spAutoFit/>
            </a:bodyPr>
            <a:lstStyle/>
            <a:p>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福特</a:t>
              </a:r>
              <a:r>
                <a:rPr lang="en-US"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T</a:t>
              </a:r>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型汽车</a:t>
              </a:r>
              <a:endParaRPr lang="zh-CN" altLang="en-US" sz="14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Tree>
    <p:extLst>
      <p:ext uri="{BB962C8B-B14F-4D97-AF65-F5344CB8AC3E}">
        <p14:creationId xmlns:p14="http://schemas.microsoft.com/office/powerpoint/2010/main" val="17864457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500"/>
                                        <p:tgtEl>
                                          <p:spTgt spid="28"/>
                                        </p:tgtEl>
                                      </p:cBhvr>
                                    </p:animEffect>
                                  </p:childTnLst>
                                </p:cTn>
                              </p:par>
                              <p:par>
                                <p:cTn id="8" presetID="16" presetClass="entr" presetSubtype="21" fill="hold" grpId="1"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arn(inVertical)">
                                      <p:cBhvr>
                                        <p:cTn id="10" dur="500"/>
                                        <p:tgtEl>
                                          <p:spTgt spid="14"/>
                                        </p:tgtEl>
                                      </p:cBhvr>
                                    </p:animEffect>
                                  </p:childTnLst>
                                </p:cTn>
                              </p:par>
                              <p:par>
                                <p:cTn id="11" presetID="26"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217">
                                          <p:stCondLst>
                                            <p:cond delay="0"/>
                                          </p:stCondLst>
                                        </p:cTn>
                                        <p:tgtEl>
                                          <p:spTgt spid="13"/>
                                        </p:tgtEl>
                                      </p:cBhvr>
                                    </p:animEffect>
                                    <p:anim calcmode="lin" valueType="num">
                                      <p:cBhvr>
                                        <p:cTn id="14" dur="68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5" dur="249"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6" dur="249" tmFilter="0, 0; 0.125,0.2665; 0.25,0.4; 0.375,0.465; 0.5,0.5;  0.625,0.535; 0.75,0.6; 0.875,0.7335; 1,1">
                                          <p:stCondLst>
                                            <p:cond delay="249"/>
                                          </p:stCondLst>
                                        </p:cTn>
                                        <p:tgtEl>
                                          <p:spTgt spid="13"/>
                                        </p:tgtEl>
                                        <p:attrNameLst>
                                          <p:attrName>ppt_y</p:attrName>
                                        </p:attrNameLst>
                                      </p:cBhvr>
                                      <p:tavLst>
                                        <p:tav tm="0" fmla="#ppt_y-sin(pi*$)/9">
                                          <p:val>
                                            <p:fltVal val="0"/>
                                          </p:val>
                                        </p:tav>
                                        <p:tav tm="100000">
                                          <p:val>
                                            <p:fltVal val="1"/>
                                          </p:val>
                                        </p:tav>
                                      </p:tavLst>
                                    </p:anim>
                                    <p:anim calcmode="lin" valueType="num">
                                      <p:cBhvr>
                                        <p:cTn id="17" dur="124" tmFilter="0, 0; 0.125,0.2665; 0.25,0.4; 0.375,0.465; 0.5,0.5;  0.625,0.535; 0.75,0.6; 0.875,0.7335; 1,1">
                                          <p:stCondLst>
                                            <p:cond delay="497"/>
                                          </p:stCondLst>
                                        </p:cTn>
                                        <p:tgtEl>
                                          <p:spTgt spid="13"/>
                                        </p:tgtEl>
                                        <p:attrNameLst>
                                          <p:attrName>ppt_y</p:attrName>
                                        </p:attrNameLst>
                                      </p:cBhvr>
                                      <p:tavLst>
                                        <p:tav tm="0" fmla="#ppt_y-sin(pi*$)/27">
                                          <p:val>
                                            <p:fltVal val="0"/>
                                          </p:val>
                                        </p:tav>
                                        <p:tav tm="100000">
                                          <p:val>
                                            <p:fltVal val="1"/>
                                          </p:val>
                                        </p:tav>
                                      </p:tavLst>
                                    </p:anim>
                                    <p:anim calcmode="lin" valueType="num">
                                      <p:cBhvr>
                                        <p:cTn id="18" dur="62" tmFilter="0, 0; 0.125,0.2665; 0.25,0.4; 0.375,0.465; 0.5,0.5;  0.625,0.535; 0.75,0.6; 0.875,0.7335; 1,1">
                                          <p:stCondLst>
                                            <p:cond delay="621"/>
                                          </p:stCondLst>
                                        </p:cTn>
                                        <p:tgtEl>
                                          <p:spTgt spid="13"/>
                                        </p:tgtEl>
                                        <p:attrNameLst>
                                          <p:attrName>ppt_y</p:attrName>
                                        </p:attrNameLst>
                                      </p:cBhvr>
                                      <p:tavLst>
                                        <p:tav tm="0" fmla="#ppt_y-sin(pi*$)/81">
                                          <p:val>
                                            <p:fltVal val="0"/>
                                          </p:val>
                                        </p:tav>
                                        <p:tav tm="100000">
                                          <p:val>
                                            <p:fltVal val="1"/>
                                          </p:val>
                                        </p:tav>
                                      </p:tavLst>
                                    </p:anim>
                                    <p:animScale>
                                      <p:cBhvr>
                                        <p:cTn id="19" dur="10">
                                          <p:stCondLst>
                                            <p:cond delay="244"/>
                                          </p:stCondLst>
                                        </p:cTn>
                                        <p:tgtEl>
                                          <p:spTgt spid="13"/>
                                        </p:tgtEl>
                                      </p:cBhvr>
                                      <p:to x="100000" y="60000"/>
                                    </p:animScale>
                                    <p:animScale>
                                      <p:cBhvr>
                                        <p:cTn id="20" dur="62" decel="50000">
                                          <p:stCondLst>
                                            <p:cond delay="254"/>
                                          </p:stCondLst>
                                        </p:cTn>
                                        <p:tgtEl>
                                          <p:spTgt spid="13"/>
                                        </p:tgtEl>
                                      </p:cBhvr>
                                      <p:to x="100000" y="100000"/>
                                    </p:animScale>
                                    <p:animScale>
                                      <p:cBhvr>
                                        <p:cTn id="21" dur="10">
                                          <p:stCondLst>
                                            <p:cond delay="492"/>
                                          </p:stCondLst>
                                        </p:cTn>
                                        <p:tgtEl>
                                          <p:spTgt spid="13"/>
                                        </p:tgtEl>
                                      </p:cBhvr>
                                      <p:to x="100000" y="80000"/>
                                    </p:animScale>
                                    <p:animScale>
                                      <p:cBhvr>
                                        <p:cTn id="22" dur="62" decel="50000">
                                          <p:stCondLst>
                                            <p:cond delay="502"/>
                                          </p:stCondLst>
                                        </p:cTn>
                                        <p:tgtEl>
                                          <p:spTgt spid="13"/>
                                        </p:tgtEl>
                                      </p:cBhvr>
                                      <p:to x="100000" y="100000"/>
                                    </p:animScale>
                                    <p:animScale>
                                      <p:cBhvr>
                                        <p:cTn id="23" dur="10">
                                          <p:stCondLst>
                                            <p:cond delay="616"/>
                                          </p:stCondLst>
                                        </p:cTn>
                                        <p:tgtEl>
                                          <p:spTgt spid="13"/>
                                        </p:tgtEl>
                                      </p:cBhvr>
                                      <p:to x="100000" y="90000"/>
                                    </p:animScale>
                                    <p:animScale>
                                      <p:cBhvr>
                                        <p:cTn id="24" dur="62" decel="50000">
                                          <p:stCondLst>
                                            <p:cond delay="625"/>
                                          </p:stCondLst>
                                        </p:cTn>
                                        <p:tgtEl>
                                          <p:spTgt spid="13"/>
                                        </p:tgtEl>
                                      </p:cBhvr>
                                      <p:to x="100000" y="100000"/>
                                    </p:animScale>
                                    <p:animScale>
                                      <p:cBhvr>
                                        <p:cTn id="25" dur="10">
                                          <p:stCondLst>
                                            <p:cond delay="678"/>
                                          </p:stCondLst>
                                        </p:cTn>
                                        <p:tgtEl>
                                          <p:spTgt spid="13"/>
                                        </p:tgtEl>
                                      </p:cBhvr>
                                      <p:to x="100000" y="95000"/>
                                    </p:animScale>
                                    <p:animScale>
                                      <p:cBhvr>
                                        <p:cTn id="26" dur="62" decel="50000">
                                          <p:stCondLst>
                                            <p:cond delay="688"/>
                                          </p:stCondLst>
                                        </p:cTn>
                                        <p:tgtEl>
                                          <p:spTgt spid="13"/>
                                        </p:tgtEl>
                                      </p:cBhvr>
                                      <p:to x="100000" y="100000"/>
                                    </p:animScale>
                                  </p:childTnLst>
                                </p:cTn>
                              </p:par>
                              <p:par>
                                <p:cTn id="27" presetID="53" presetClass="entr" presetSubtype="0"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p:cTn id="29" dur="500" fill="hold"/>
                                        <p:tgtEl>
                                          <p:spTgt spid="25"/>
                                        </p:tgtEl>
                                        <p:attrNameLst>
                                          <p:attrName>ppt_w</p:attrName>
                                        </p:attrNameLst>
                                      </p:cBhvr>
                                      <p:tavLst>
                                        <p:tav tm="0">
                                          <p:val>
                                            <p:fltVal val="0"/>
                                          </p:val>
                                        </p:tav>
                                        <p:tav tm="100000">
                                          <p:val>
                                            <p:strVal val="#ppt_w"/>
                                          </p:val>
                                        </p:tav>
                                      </p:tavLst>
                                    </p:anim>
                                    <p:anim calcmode="lin" valueType="num">
                                      <p:cBhvr>
                                        <p:cTn id="30" dur="500" fill="hold"/>
                                        <p:tgtEl>
                                          <p:spTgt spid="25"/>
                                        </p:tgtEl>
                                        <p:attrNameLst>
                                          <p:attrName>ppt_h</p:attrName>
                                        </p:attrNameLst>
                                      </p:cBhvr>
                                      <p:tavLst>
                                        <p:tav tm="0">
                                          <p:val>
                                            <p:fltVal val="0"/>
                                          </p:val>
                                        </p:tav>
                                        <p:tav tm="100000">
                                          <p:val>
                                            <p:strVal val="#ppt_h"/>
                                          </p:val>
                                        </p:tav>
                                      </p:tavLst>
                                    </p:anim>
                                    <p:animEffect transition="in" filter="fade">
                                      <p:cBhvr>
                                        <p:cTn id="31" dur="500"/>
                                        <p:tgtEl>
                                          <p:spTgt spid="25"/>
                                        </p:tgtEl>
                                      </p:cBhvr>
                                    </p:animEffect>
                                  </p:childTnLst>
                                </p:cTn>
                              </p:par>
                              <p:par>
                                <p:cTn id="32" presetID="53"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par>
                                <p:cTn id="37" presetID="10"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1"/>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陆上交通的发展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7" name="矩形 6"/>
          <p:cNvSpPr/>
          <p:nvPr/>
        </p:nvSpPr>
        <p:spPr>
          <a:xfrm>
            <a:off x="-3988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037410" y="5988411"/>
            <a:ext cx="4077295" cy="428264"/>
          </a:xfrm>
          <a:prstGeom prst="rect">
            <a:avLst/>
          </a:prstGeom>
          <a:solidFill>
            <a:schemeClr val="bg2">
              <a:alpha val="4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14705" y="5988411"/>
            <a:ext cx="4077295" cy="428264"/>
          </a:xfrm>
          <a:prstGeom prst="rect">
            <a:avLst/>
          </a:prstGeom>
          <a:solidFill>
            <a:schemeClr val="bg2">
              <a:alpha val="4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108537" y="6004990"/>
            <a:ext cx="1544012" cy="400110"/>
          </a:xfrm>
          <a:prstGeom prst="rect">
            <a:avLst/>
          </a:prstGeom>
        </p:spPr>
        <p:txBody>
          <a:bodyPr wrap="none">
            <a:spAutoFit/>
          </a:bodyPr>
          <a:lstStyle/>
          <a:p>
            <a:pPr algn="just">
              <a:spcAft>
                <a:spcPct val="0"/>
              </a:spcAft>
              <a:tabLst>
                <a:tab pos="2430780"/>
              </a:tabLst>
            </a:pPr>
            <a:r>
              <a:rPr lang="zh-CN" altLang="zh-CN" sz="2000" b="1" kern="100" spc="600">
                <a:solidFill>
                  <a:schemeClr val="bg1"/>
                </a:solidFill>
                <a:latin typeface="思源黑体 CN Normal" panose="020b0400000000000000" pitchFamily="34" charset="-122"/>
                <a:ea typeface="思源黑体 CN Normal" panose="020b0400000000000000" pitchFamily="34" charset="-122"/>
              </a:rPr>
              <a:t>汽车工业</a:t>
            </a:r>
          </a:p>
        </p:txBody>
      </p:sp>
      <p:sp>
        <p:nvSpPr>
          <p:cNvPr id="11" name="矩形 10"/>
          <p:cNvSpPr/>
          <p:nvPr/>
        </p:nvSpPr>
        <p:spPr>
          <a:xfrm>
            <a:off x="5334844"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高速公路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sp>
        <p:nvSpPr>
          <p:cNvPr id="12" name="矩形 11"/>
          <p:cNvSpPr/>
          <p:nvPr/>
        </p:nvSpPr>
        <p:spPr>
          <a:xfrm>
            <a:off x="9561151"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高速铁路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sp>
        <p:nvSpPr>
          <p:cNvPr id="13" name="等腰三角形 12"/>
          <p:cNvSpPr/>
          <p:nvPr/>
        </p:nvSpPr>
        <p:spPr>
          <a:xfrm>
            <a:off x="1753121" y="5772047"/>
            <a:ext cx="254844" cy="212034"/>
          </a:xfrm>
          <a:prstGeom prst="triangle">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154329" y="1516402"/>
            <a:ext cx="11883342" cy="4240840"/>
          </a:xfrm>
          <a:prstGeom prst="roundRect">
            <a:avLst>
              <a:gd name="adj" fmla="val 0"/>
            </a:avLst>
          </a:prstGeom>
          <a:noFill/>
          <a:ln w="57150">
            <a:solidFill>
              <a:srgbClr val="FFE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480618" y="2744340"/>
            <a:ext cx="2641923" cy="382032"/>
            <a:chOff x="480618" y="2744340"/>
            <a:chExt cx="2641923" cy="382032"/>
          </a:xfrm>
        </p:grpSpPr>
        <p:sp>
          <p:nvSpPr>
            <p:cNvPr id="18" name="圆角矩形 17"/>
            <p:cNvSpPr/>
            <p:nvPr/>
          </p:nvSpPr>
          <p:spPr>
            <a:xfrm>
              <a:off x="497711" y="2747802"/>
              <a:ext cx="2624830" cy="368770"/>
            </a:xfrm>
            <a:prstGeom prst="roundRect">
              <a:avLst>
                <a:gd name="adj" fmla="val 50000"/>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58459" y="2744340"/>
              <a:ext cx="2262158" cy="369332"/>
            </a:xfrm>
            <a:prstGeom prst="rect">
              <a:avLst/>
            </a:prstGeom>
          </p:spPr>
          <p:txBody>
            <a:bodyPr wrap="none">
              <a:spAutoFit/>
            </a:bodyPr>
            <a:lstStyle/>
            <a:p>
              <a:pPr algn="just">
                <a:spcAft>
                  <a:spcPct val="0"/>
                </a:spcAft>
                <a:tabLst>
                  <a:tab pos="2430780"/>
                </a:tabLst>
              </a:pPr>
              <a:r>
                <a:rPr lang="zh-CN" altLang="zh-CN" kern="100">
                  <a:solidFill>
                    <a:schemeClr val="bg1"/>
                  </a:solidFill>
                  <a:latin typeface="思源黑体 CN Normal" panose="020b0400000000000000" pitchFamily="34" charset="-122"/>
                  <a:ea typeface="思源黑体 CN Normal" panose="020b0400000000000000" pitchFamily="34" charset="-122"/>
                </a:rPr>
                <a:t>汽车的使用日渐广泛</a:t>
              </a:r>
            </a:p>
          </p:txBody>
        </p:sp>
        <p:sp>
          <p:nvSpPr>
            <p:cNvPr id="21" name="椭圆 20"/>
            <p:cNvSpPr/>
            <p:nvPr/>
          </p:nvSpPr>
          <p:spPr>
            <a:xfrm>
              <a:off x="542511" y="2752779"/>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480618" y="2757040"/>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26" name="组合 25"/>
          <p:cNvGrpSpPr/>
          <p:nvPr/>
        </p:nvGrpSpPr>
        <p:grpSpPr>
          <a:xfrm>
            <a:off x="480618" y="4247611"/>
            <a:ext cx="2641923" cy="383012"/>
            <a:chOff x="480618" y="4247611"/>
            <a:chExt cx="2641923" cy="383012"/>
          </a:xfrm>
        </p:grpSpPr>
        <p:sp>
          <p:nvSpPr>
            <p:cNvPr id="17" name="圆角矩形 16"/>
            <p:cNvSpPr/>
            <p:nvPr/>
          </p:nvSpPr>
          <p:spPr>
            <a:xfrm>
              <a:off x="497711" y="4247611"/>
              <a:ext cx="2624830" cy="368770"/>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58459" y="4261291"/>
              <a:ext cx="2262158" cy="369332"/>
            </a:xfrm>
            <a:prstGeom prst="rect">
              <a:avLst/>
            </a:prstGeom>
          </p:spPr>
          <p:txBody>
            <a:bodyPr wrap="none">
              <a:spAutoFit/>
            </a:bodyPr>
            <a:lstStyle/>
            <a:p>
              <a:pPr algn="just">
                <a:spcAft>
                  <a:spcPct val="0"/>
                </a:spcAft>
                <a:tabLst>
                  <a:tab pos="2430780"/>
                </a:tabLst>
              </a:pPr>
              <a:r>
                <a:rPr lang="zh-CN" altLang="zh-CN" kern="100">
                  <a:solidFill>
                    <a:schemeClr val="bg1"/>
                  </a:solidFill>
                  <a:latin typeface="思源黑体 CN Normal" panose="020b0400000000000000" pitchFamily="34" charset="-122"/>
                  <a:ea typeface="思源黑体 CN Normal" panose="020b0400000000000000" pitchFamily="34" charset="-122"/>
                </a:rPr>
                <a:t>中国汽车工业的发展</a:t>
              </a:r>
            </a:p>
          </p:txBody>
        </p:sp>
        <p:sp>
          <p:nvSpPr>
            <p:cNvPr id="22" name="椭圆 21"/>
            <p:cNvSpPr/>
            <p:nvPr/>
          </p:nvSpPr>
          <p:spPr>
            <a:xfrm>
              <a:off x="542511" y="4252588"/>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80618" y="4256625"/>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2</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
        <p:nvSpPr>
          <p:cNvPr id="19" name="任意多边形 18"/>
          <p:cNvSpPr/>
          <p:nvPr/>
        </p:nvSpPr>
        <p:spPr>
          <a:xfrm>
            <a:off x="6167224" y="3288761"/>
            <a:ext cx="2654300" cy="1917700"/>
          </a:xfrm>
          <a:custGeom>
            <a:gdLst>
              <a:gd name="connsiteX0" fmla="*/ 0 w 2654300"/>
              <a:gd name="connsiteY0" fmla="*/ 1917700 h 1917700"/>
              <a:gd name="connsiteX1" fmla="*/ 927100 w 2654300"/>
              <a:gd name="connsiteY1" fmla="*/ 1473200 h 1917700"/>
              <a:gd name="connsiteX2" fmla="*/ 1828800 w 2654300"/>
              <a:gd name="connsiteY2" fmla="*/ 279400 h 1917700"/>
              <a:gd name="connsiteX3" fmla="*/ 2654300 w 2654300"/>
              <a:gd name="connsiteY3" fmla="*/ 0 h 1917700"/>
            </a:gdLst>
            <a:cxnLst>
              <a:cxn ang="0">
                <a:pos x="connsiteX0" y="connsiteY0"/>
              </a:cxn>
              <a:cxn ang="0">
                <a:pos x="connsiteX1" y="connsiteY1"/>
              </a:cxn>
              <a:cxn ang="0">
                <a:pos x="connsiteX2" y="connsiteY2"/>
              </a:cxn>
              <a:cxn ang="0">
                <a:pos x="connsiteX3" y="connsiteY3"/>
              </a:cxn>
            </a:cxnLst>
            <a:rect l="l" t="t" r="r" b="b"/>
            <a:pathLst>
              <a:path w="2654300" h="1917700">
                <a:moveTo>
                  <a:pt x="0" y="1917700"/>
                </a:moveTo>
                <a:cubicBezTo>
                  <a:pt x="311150" y="1831975"/>
                  <a:pt x="622300" y="1746250"/>
                  <a:pt x="927100" y="1473200"/>
                </a:cubicBezTo>
                <a:cubicBezTo>
                  <a:pt x="1231900" y="1200150"/>
                  <a:pt x="1540933" y="524933"/>
                  <a:pt x="1828800" y="279400"/>
                </a:cubicBezTo>
                <a:cubicBezTo>
                  <a:pt x="2116667" y="33867"/>
                  <a:pt x="2385483" y="16933"/>
                  <a:pt x="2654300" y="0"/>
                </a:cubicBezTo>
              </a:path>
            </a:pathLst>
          </a:custGeom>
          <a:noFill/>
          <a:ln w="19050">
            <a:solidFill>
              <a:srgbClr val="EA6E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rot="19808148">
            <a:off x="6504616" y="4643672"/>
            <a:ext cx="304842" cy="304842"/>
            <a:chOff x="5915200" y="4450176"/>
            <a:chExt cx="304842" cy="304842"/>
          </a:xfrm>
        </p:grpSpPr>
        <p:sp>
          <p:nvSpPr>
            <p:cNvPr id="30" name="泪滴形 29"/>
            <p:cNvSpPr/>
            <p:nvPr/>
          </p:nvSpPr>
          <p:spPr>
            <a:xfrm rot="7864781">
              <a:off x="5915200" y="4450176"/>
              <a:ext cx="304842" cy="304842"/>
            </a:xfrm>
            <a:prstGeom prst="teardrop">
              <a:avLst>
                <a:gd name="adj" fmla="val 106643"/>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946373" y="4475103"/>
              <a:ext cx="242496" cy="24249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rot="8587474">
            <a:off x="8164026" y="3495043"/>
            <a:ext cx="304842" cy="304842"/>
            <a:chOff x="5915200" y="4450176"/>
            <a:chExt cx="304842" cy="304842"/>
          </a:xfrm>
        </p:grpSpPr>
        <p:sp>
          <p:nvSpPr>
            <p:cNvPr id="34" name="泪滴形 33"/>
            <p:cNvSpPr/>
            <p:nvPr/>
          </p:nvSpPr>
          <p:spPr>
            <a:xfrm rot="7864781">
              <a:off x="5915200" y="4450176"/>
              <a:ext cx="304842" cy="304842"/>
            </a:xfrm>
            <a:prstGeom prst="teardrop">
              <a:avLst>
                <a:gd name="adj" fmla="val 106643"/>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946373" y="4475103"/>
              <a:ext cx="242496" cy="24249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4263654" y="3647464"/>
            <a:ext cx="4152722" cy="1674582"/>
            <a:chOff x="4263654" y="3647464"/>
            <a:chExt cx="4152722" cy="1674582"/>
          </a:xfrm>
        </p:grpSpPr>
        <p:sp>
          <p:nvSpPr>
            <p:cNvPr id="20" name="矩形 19"/>
            <p:cNvSpPr/>
            <p:nvPr/>
          </p:nvSpPr>
          <p:spPr>
            <a:xfrm>
              <a:off x="6846716" y="4952714"/>
              <a:ext cx="1569660" cy="369332"/>
            </a:xfrm>
            <a:prstGeom prst="rect">
              <a:avLst/>
            </a:prstGeom>
          </p:spPr>
          <p:txBody>
            <a:bodyPr wrap="none">
              <a:spAutoFit/>
            </a:bodyPr>
            <a:lstStyle/>
            <a:p>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新中国成立后</a:t>
              </a:r>
              <a:endParaRPr lang="zh-CN" altLang="en-US"/>
            </a:p>
          </p:txBody>
        </p:sp>
        <p:grpSp>
          <p:nvGrpSpPr>
            <p:cNvPr id="39" name="组合 38"/>
            <p:cNvGrpSpPr/>
            <p:nvPr/>
          </p:nvGrpSpPr>
          <p:grpSpPr>
            <a:xfrm>
              <a:off x="4263654" y="3647464"/>
              <a:ext cx="2033579" cy="1200329"/>
              <a:chOff x="3319988" y="4119929"/>
              <a:chExt cx="2033579" cy="1200329"/>
            </a:xfrm>
          </p:grpSpPr>
          <p:sp>
            <p:nvSpPr>
              <p:cNvPr id="38" name="圆角矩形标注 37"/>
              <p:cNvSpPr/>
              <p:nvPr/>
            </p:nvSpPr>
            <p:spPr>
              <a:xfrm>
                <a:off x="3319988" y="4137893"/>
                <a:ext cx="2033579" cy="1164402"/>
              </a:xfrm>
              <a:prstGeom prst="wedgeRoundRectCallout">
                <a:avLst>
                  <a:gd name="adj1" fmla="val 57826"/>
                  <a:gd name="adj2" fmla="val 39575"/>
                  <a:gd name="adj3" fmla="val 16667"/>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334740" y="4119929"/>
                <a:ext cx="1970391" cy="1200329"/>
              </a:xfrm>
              <a:prstGeom prst="rect">
                <a:avLst/>
              </a:prstGeom>
            </p:spPr>
            <p:txBody>
              <a:bodyPr wrap="square">
                <a:spAutoFit/>
              </a:bodyPr>
              <a:lstStyle/>
              <a:p>
                <a:pPr algn="just">
                  <a:lnSpc>
                    <a:spcPct val="150000"/>
                  </a:lnSpc>
                  <a:spcAft>
                    <a:spcPct val="0"/>
                  </a:spcAft>
                  <a:tabLst>
                    <a:tab pos="2430780"/>
                  </a:tabLst>
                </a:pP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汽车工业兴起，成为国民经济的支柱产业之一。</a:t>
                </a:r>
              </a:p>
            </p:txBody>
          </p:sp>
        </p:grpSp>
      </p:grpSp>
      <p:grpSp>
        <p:nvGrpSpPr>
          <p:cNvPr id="44" name="组合 43"/>
          <p:cNvGrpSpPr/>
          <p:nvPr/>
        </p:nvGrpSpPr>
        <p:grpSpPr>
          <a:xfrm>
            <a:off x="7164692" y="2915022"/>
            <a:ext cx="3759243" cy="1200329"/>
            <a:chOff x="7164692" y="2915022"/>
            <a:chExt cx="3759243" cy="1200329"/>
          </a:xfrm>
        </p:grpSpPr>
        <p:sp>
          <p:nvSpPr>
            <p:cNvPr id="36" name="矩形 35"/>
            <p:cNvSpPr/>
            <p:nvPr/>
          </p:nvSpPr>
          <p:spPr>
            <a:xfrm>
              <a:off x="7164692" y="3171656"/>
              <a:ext cx="922047" cy="369332"/>
            </a:xfrm>
            <a:prstGeom prst="rect">
              <a:avLst/>
            </a:prstGeom>
          </p:spPr>
          <p:txBody>
            <a:bodyPr wrap="none">
              <a:spAutoFit/>
            </a:bodyPr>
            <a:lstStyle/>
            <a:p>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2018</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a:t>
              </a:r>
              <a:endParaRPr lang="zh-CN" altLang="en-US"/>
            </a:p>
          </p:txBody>
        </p:sp>
        <p:grpSp>
          <p:nvGrpSpPr>
            <p:cNvPr id="40" name="组合 39"/>
            <p:cNvGrpSpPr/>
            <p:nvPr/>
          </p:nvGrpSpPr>
          <p:grpSpPr>
            <a:xfrm>
              <a:off x="8890356" y="2915022"/>
              <a:ext cx="2033579" cy="1200329"/>
              <a:chOff x="3319988" y="4119929"/>
              <a:chExt cx="2033579" cy="1200329"/>
            </a:xfrm>
          </p:grpSpPr>
          <p:sp>
            <p:nvSpPr>
              <p:cNvPr id="41" name="圆角矩形标注 40"/>
              <p:cNvSpPr/>
              <p:nvPr/>
            </p:nvSpPr>
            <p:spPr>
              <a:xfrm>
                <a:off x="3319988" y="4137893"/>
                <a:ext cx="2033579" cy="1164402"/>
              </a:xfrm>
              <a:prstGeom prst="wedgeRoundRectCallout">
                <a:avLst>
                  <a:gd name="adj1" fmla="val -66824"/>
                  <a:gd name="adj2" fmla="val 17706"/>
                  <a:gd name="adj3" fmla="val 16667"/>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3334740" y="4119929"/>
                <a:ext cx="1970391" cy="1200329"/>
              </a:xfrm>
              <a:prstGeom prst="rect">
                <a:avLst/>
              </a:prstGeom>
            </p:spPr>
            <p:txBody>
              <a:bodyPr wrap="square">
                <a:spAutoFit/>
              </a:bodyPr>
              <a:lstStyle/>
              <a:p>
                <a:pPr algn="just">
                  <a:lnSpc>
                    <a:spcPct val="150000"/>
                  </a:lnSpc>
                  <a:spcAft>
                    <a:spcPct val="0"/>
                  </a:spcAft>
                  <a:tabLst>
                    <a:tab pos="2430780"/>
                  </a:tabLst>
                </a:pP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中国汽车年产量达到</a:t>
                </a:r>
                <a:r>
                  <a:rPr lang="en-US"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2781.9</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万辆，保有量超过</a:t>
                </a:r>
                <a:r>
                  <a:rPr lang="en-US"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2.4</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亿辆。</a:t>
                </a:r>
              </a:p>
            </p:txBody>
          </p:sp>
        </p:grpSp>
      </p:grpSp>
    </p:spTree>
    <p:custDataLst>
      <p:tags r:id="rId2"/>
    </p:custDataLst>
    <p:extLst>
      <p:ext uri="{BB962C8B-B14F-4D97-AF65-F5344CB8AC3E}">
        <p14:creationId xmlns:p14="http://schemas.microsoft.com/office/powerpoint/2010/main" val="15970398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par>
                                <p:cTn id="8" presetID="22" presetClass="entr" presetSubtype="4" fill="hold"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53" presetClass="entr" presetSubtype="0"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p:cTn id="13" dur="500" fill="hold"/>
                                        <p:tgtEl>
                                          <p:spTgt spid="43"/>
                                        </p:tgtEl>
                                        <p:attrNameLst>
                                          <p:attrName>ppt_w</p:attrName>
                                        </p:attrNameLst>
                                      </p:cBhvr>
                                      <p:tavLst>
                                        <p:tav tm="0">
                                          <p:val>
                                            <p:fltVal val="0"/>
                                          </p:val>
                                        </p:tav>
                                        <p:tav tm="100000">
                                          <p:val>
                                            <p:strVal val="#ppt_w"/>
                                          </p:val>
                                        </p:tav>
                                      </p:tavLst>
                                    </p:anim>
                                    <p:anim calcmode="lin" valueType="num">
                                      <p:cBhvr>
                                        <p:cTn id="14" dur="500" fill="hold"/>
                                        <p:tgtEl>
                                          <p:spTgt spid="43"/>
                                        </p:tgtEl>
                                        <p:attrNameLst>
                                          <p:attrName>ppt_h</p:attrName>
                                        </p:attrNameLst>
                                      </p:cBhvr>
                                      <p:tavLst>
                                        <p:tav tm="0">
                                          <p:val>
                                            <p:fltVal val="0"/>
                                          </p:val>
                                        </p:tav>
                                        <p:tav tm="100000">
                                          <p:val>
                                            <p:strVal val="#ppt_h"/>
                                          </p:val>
                                        </p:tav>
                                      </p:tavLst>
                                    </p:anim>
                                    <p:animEffect transition="in" filter="fade">
                                      <p:cBhvr>
                                        <p:cTn id="15" dur="500"/>
                                        <p:tgtEl>
                                          <p:spTgt spid="43"/>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2" presetClass="entr" presetSubtype="1" fill="hold" nodeType="click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53" presetClass="entr" presetSubtype="0" fill="hold"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陆上交通的发展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7" name="矩形 6"/>
          <p:cNvSpPr/>
          <p:nvPr/>
        </p:nvSpPr>
        <p:spPr>
          <a:xfrm>
            <a:off x="-3988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037410"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14705" y="5988411"/>
            <a:ext cx="4077295" cy="428264"/>
          </a:xfrm>
          <a:prstGeom prst="rect">
            <a:avLst/>
          </a:prstGeom>
          <a:solidFill>
            <a:schemeClr val="bg2">
              <a:alpha val="4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108537" y="6004990"/>
            <a:ext cx="1544012" cy="400110"/>
          </a:xfrm>
          <a:prstGeom prst="rect">
            <a:avLst/>
          </a:prstGeom>
        </p:spPr>
        <p:txBody>
          <a:bodyPr wrap="none">
            <a:spAutoFit/>
          </a:bodyPr>
          <a:lstStyle/>
          <a:p>
            <a:pPr algn="just">
              <a:spcAft>
                <a:spcPct val="0"/>
              </a:spcAft>
              <a:tabLst>
                <a:tab pos="2430780"/>
              </a:tabLst>
            </a:pPr>
            <a:r>
              <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rPr>
              <a:t>汽车工业</a:t>
            </a:r>
          </a:p>
        </p:txBody>
      </p:sp>
      <p:sp>
        <p:nvSpPr>
          <p:cNvPr id="11" name="矩形 10"/>
          <p:cNvSpPr/>
          <p:nvPr/>
        </p:nvSpPr>
        <p:spPr>
          <a:xfrm>
            <a:off x="5334844"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1"/>
                </a:solidFill>
                <a:latin typeface="思源黑体 CN Normal" panose="020b0400000000000000" pitchFamily="34" charset="-122"/>
                <a:ea typeface="思源黑体 CN Normal" panose="020b0400000000000000" pitchFamily="34" charset="-122"/>
              </a:rPr>
              <a:t>高速公路</a:t>
            </a:r>
            <a:endParaRPr lang="zh-CN" altLang="zh-CN" sz="2000" b="1" kern="100" spc="600">
              <a:solidFill>
                <a:schemeClr val="bg1"/>
              </a:solidFill>
              <a:latin typeface="思源黑体 CN Normal" panose="020b0400000000000000" pitchFamily="34" charset="-122"/>
              <a:ea typeface="思源黑体 CN Normal" panose="020b0400000000000000" pitchFamily="34" charset="-122"/>
            </a:endParaRPr>
          </a:p>
        </p:txBody>
      </p:sp>
      <p:sp>
        <p:nvSpPr>
          <p:cNvPr id="12" name="矩形 11"/>
          <p:cNvSpPr/>
          <p:nvPr/>
        </p:nvSpPr>
        <p:spPr>
          <a:xfrm>
            <a:off x="9561151"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高速铁路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sp>
        <p:nvSpPr>
          <p:cNvPr id="13" name="等腰三角形 12"/>
          <p:cNvSpPr/>
          <p:nvPr/>
        </p:nvSpPr>
        <p:spPr>
          <a:xfrm>
            <a:off x="5977883" y="5772047"/>
            <a:ext cx="254844" cy="212034"/>
          </a:xfrm>
          <a:prstGeom prst="triangle">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154329" y="1516402"/>
            <a:ext cx="11883342" cy="4240840"/>
          </a:xfrm>
          <a:prstGeom prst="roundRect">
            <a:avLst>
              <a:gd name="adj" fmla="val 0"/>
            </a:avLst>
          </a:prstGeom>
          <a:noFill/>
          <a:ln w="57150">
            <a:solidFill>
              <a:srgbClr val="FFE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0" name="组合 79"/>
          <p:cNvGrpSpPr/>
          <p:nvPr/>
        </p:nvGrpSpPr>
        <p:grpSpPr>
          <a:xfrm>
            <a:off x="3426246" y="1612655"/>
            <a:ext cx="3147217" cy="897069"/>
            <a:chOff x="3426246" y="1612655"/>
            <a:chExt cx="3147217" cy="897069"/>
          </a:xfrm>
        </p:grpSpPr>
        <p:grpSp>
          <p:nvGrpSpPr>
            <p:cNvPr id="68" name="组合 67"/>
            <p:cNvGrpSpPr/>
            <p:nvPr/>
          </p:nvGrpSpPr>
          <p:grpSpPr>
            <a:xfrm>
              <a:off x="4594820" y="1612655"/>
              <a:ext cx="810068" cy="369332"/>
              <a:chOff x="4594820" y="1612655"/>
              <a:chExt cx="810068" cy="369332"/>
            </a:xfrm>
          </p:grpSpPr>
          <p:sp>
            <p:nvSpPr>
              <p:cNvPr id="53" name="圆角矩形 52"/>
              <p:cNvSpPr/>
              <p:nvPr/>
            </p:nvSpPr>
            <p:spPr>
              <a:xfrm>
                <a:off x="4594820" y="1612655"/>
                <a:ext cx="810068" cy="329452"/>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5" name="矩形 4"/>
              <p:cNvSpPr/>
              <p:nvPr/>
            </p:nvSpPr>
            <p:spPr>
              <a:xfrm>
                <a:off x="4676689" y="1612655"/>
                <a:ext cx="646331" cy="369332"/>
              </a:xfrm>
              <a:prstGeom prst="rect">
                <a:avLst/>
              </a:prstGeom>
            </p:spPr>
            <p:txBody>
              <a:bodyPr wrap="none">
                <a:spAutoFit/>
              </a:bodyPr>
              <a:lstStyle/>
              <a:p>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产生</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
          <p:nvSpPr>
            <p:cNvPr id="52" name="左中括号 51"/>
            <p:cNvSpPr/>
            <p:nvPr/>
          </p:nvSpPr>
          <p:spPr>
            <a:xfrm rot="5400000" flipV="1">
              <a:off x="4901971" y="838232"/>
              <a:ext cx="195767" cy="3147217"/>
            </a:xfrm>
            <a:prstGeom prst="leftBracket">
              <a:avLst>
                <a:gd name="adj" fmla="val 208152"/>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64" name="组合 63"/>
            <p:cNvGrpSpPr/>
            <p:nvPr/>
          </p:nvGrpSpPr>
          <p:grpSpPr>
            <a:xfrm flipV="1">
              <a:off x="4953599" y="1951757"/>
              <a:ext cx="92510" cy="407556"/>
              <a:chOff x="2870294" y="3736181"/>
              <a:chExt cx="92510" cy="407556"/>
            </a:xfrm>
          </p:grpSpPr>
          <p:cxnSp>
            <p:nvCxnSpPr>
              <p:cNvPr id="61" name="直接箭头连接符 60"/>
              <p:cNvCxnSpPr/>
              <p:nvPr/>
            </p:nvCxnSpPr>
            <p:spPr>
              <a:xfrm flipH="1">
                <a:off x="2916549" y="3797241"/>
                <a:ext cx="0" cy="346496"/>
              </a:xfrm>
              <a:prstGeom prst="straightConnector1">
                <a:avLst/>
              </a:prstGeom>
              <a:ln w="12700">
                <a:solidFill>
                  <a:schemeClr val="bg2">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2870294" y="3736181"/>
                <a:ext cx="92510" cy="9251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1" name="组合 80"/>
          <p:cNvGrpSpPr/>
          <p:nvPr/>
        </p:nvGrpSpPr>
        <p:grpSpPr>
          <a:xfrm>
            <a:off x="6567721" y="1612655"/>
            <a:ext cx="3147217" cy="889245"/>
            <a:chOff x="6567721" y="1612655"/>
            <a:chExt cx="3147217" cy="889245"/>
          </a:xfrm>
        </p:grpSpPr>
        <p:sp>
          <p:nvSpPr>
            <p:cNvPr id="55" name="左中括号 54"/>
            <p:cNvSpPr/>
            <p:nvPr/>
          </p:nvSpPr>
          <p:spPr>
            <a:xfrm rot="5400000" flipV="1">
              <a:off x="8043445" y="830407"/>
              <a:ext cx="195769" cy="3147217"/>
            </a:xfrm>
            <a:prstGeom prst="leftBracket">
              <a:avLst>
                <a:gd name="adj" fmla="val 208152"/>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69" name="组合 68"/>
            <p:cNvGrpSpPr/>
            <p:nvPr/>
          </p:nvGrpSpPr>
          <p:grpSpPr>
            <a:xfrm>
              <a:off x="7793445" y="1612655"/>
              <a:ext cx="810068" cy="369332"/>
              <a:chOff x="7793445" y="1612655"/>
              <a:chExt cx="810068" cy="369332"/>
            </a:xfrm>
          </p:grpSpPr>
          <p:sp>
            <p:nvSpPr>
              <p:cNvPr id="57" name="圆角矩形 56"/>
              <p:cNvSpPr/>
              <p:nvPr/>
            </p:nvSpPr>
            <p:spPr>
              <a:xfrm>
                <a:off x="7793445" y="1612655"/>
                <a:ext cx="810068" cy="329452"/>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58" name="矩形 57"/>
              <p:cNvSpPr/>
              <p:nvPr/>
            </p:nvSpPr>
            <p:spPr>
              <a:xfrm>
                <a:off x="7875314" y="1612655"/>
                <a:ext cx="646331" cy="369332"/>
              </a:xfrm>
              <a:prstGeom prst="rect">
                <a:avLst/>
              </a:prstGeom>
            </p:spPr>
            <p:txBody>
              <a:bodyPr wrap="none">
                <a:spAutoFit/>
              </a:bodyPr>
              <a:lstStyle/>
              <a:p>
                <a:r>
                  <a:rPr lang="zh-CN" altLang="en-US"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发展</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65" name="组合 64"/>
            <p:cNvGrpSpPr/>
            <p:nvPr/>
          </p:nvGrpSpPr>
          <p:grpSpPr>
            <a:xfrm flipV="1">
              <a:off x="8141329" y="1951757"/>
              <a:ext cx="92510" cy="407556"/>
              <a:chOff x="2870294" y="3736181"/>
              <a:chExt cx="92510" cy="407556"/>
            </a:xfrm>
          </p:grpSpPr>
          <p:cxnSp>
            <p:nvCxnSpPr>
              <p:cNvPr id="66" name="直接箭头连接符 65"/>
              <p:cNvCxnSpPr/>
              <p:nvPr/>
            </p:nvCxnSpPr>
            <p:spPr>
              <a:xfrm flipH="1">
                <a:off x="2916549" y="3797241"/>
                <a:ext cx="0" cy="346496"/>
              </a:xfrm>
              <a:prstGeom prst="straightConnector1">
                <a:avLst/>
              </a:prstGeom>
              <a:ln w="12700">
                <a:solidFill>
                  <a:schemeClr val="bg2">
                    <a:lumMod val="75000"/>
                  </a:schemeClr>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7" name="椭圆 66"/>
              <p:cNvSpPr/>
              <p:nvPr/>
            </p:nvSpPr>
            <p:spPr>
              <a:xfrm>
                <a:off x="2870294" y="3736181"/>
                <a:ext cx="92510" cy="92510"/>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0" name="矩形 69"/>
          <p:cNvSpPr/>
          <p:nvPr/>
        </p:nvSpPr>
        <p:spPr>
          <a:xfrm>
            <a:off x="4440456" y="4021816"/>
            <a:ext cx="6096000" cy="1077218"/>
          </a:xfrm>
          <a:prstGeom prst="rect">
            <a:avLst/>
          </a:prstGeom>
        </p:spPr>
        <p:txBody>
          <a:bodyPr>
            <a:spAutoFit/>
          </a:bodyPr>
          <a:lstStyle/>
          <a:p>
            <a:pPr algn="just">
              <a:lnSpc>
                <a:spcPct val="200000"/>
              </a:lnSpc>
              <a:spcAft>
                <a:spcPct val="0"/>
              </a:spcAft>
              <a:tabLst>
                <a:tab pos="2430780"/>
              </a:tabLst>
            </a:pPr>
            <a:r>
              <a:rPr lang="en-US"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1988</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年，中国大陆建成第一条高速公路——上海沪嘉高速。</a:t>
            </a:r>
          </a:p>
          <a:p>
            <a:pPr algn="just">
              <a:lnSpc>
                <a:spcPct val="200000"/>
              </a:lnSpc>
              <a:spcAft>
                <a:spcPct val="0"/>
              </a:spcAft>
              <a:tabLst>
                <a:tab pos="2430780"/>
              </a:tabLst>
            </a:pPr>
            <a:r>
              <a:rPr lang="en-US"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2018</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年，中国高速公路总里程位居世界第一。</a:t>
            </a:r>
          </a:p>
        </p:txBody>
      </p:sp>
      <p:grpSp>
        <p:nvGrpSpPr>
          <p:cNvPr id="79" name="组合 78"/>
          <p:cNvGrpSpPr/>
          <p:nvPr/>
        </p:nvGrpSpPr>
        <p:grpSpPr>
          <a:xfrm>
            <a:off x="1816985" y="2408576"/>
            <a:ext cx="8831484" cy="883391"/>
            <a:chOff x="1816985" y="2408576"/>
            <a:chExt cx="8831484" cy="883391"/>
          </a:xfrm>
        </p:grpSpPr>
        <p:sp>
          <p:nvSpPr>
            <p:cNvPr id="27" name="右箭头 26"/>
            <p:cNvSpPr/>
            <p:nvPr/>
          </p:nvSpPr>
          <p:spPr>
            <a:xfrm>
              <a:off x="1816985" y="2408576"/>
              <a:ext cx="8831484" cy="691322"/>
            </a:xfrm>
            <a:prstGeom prst="rightArrow">
              <a:avLst>
                <a:gd name="adj1" fmla="val 50000"/>
                <a:gd name="adj2" fmla="val 68417"/>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2852991" y="2579581"/>
              <a:ext cx="55251" cy="352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964232" y="2578024"/>
              <a:ext cx="55251" cy="352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流程图: 决策 43"/>
            <p:cNvSpPr/>
            <p:nvPr/>
          </p:nvSpPr>
          <p:spPr>
            <a:xfrm>
              <a:off x="2908242" y="2578024"/>
              <a:ext cx="1036006" cy="352425"/>
            </a:xfrm>
            <a:prstGeom prst="flowChartDecision">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2974526" y="2591895"/>
              <a:ext cx="861873" cy="338554"/>
            </a:xfrm>
            <a:prstGeom prst="rect">
              <a:avLst/>
            </a:prstGeom>
            <a:noFill/>
          </p:spPr>
          <p:txBody>
            <a:bodyPr wrap="square" rtlCol="0">
              <a:spAutoFit/>
            </a:bodyPr>
            <a:lstStyle/>
            <a:p>
              <a:pPr algn="ctr"/>
              <a:r>
                <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rPr>
                <a:t>一战</a:t>
              </a:r>
            </a:p>
          </p:txBody>
        </p:sp>
        <p:sp>
          <p:nvSpPr>
            <p:cNvPr id="48" name="矩形 47"/>
            <p:cNvSpPr/>
            <p:nvPr/>
          </p:nvSpPr>
          <p:spPr>
            <a:xfrm>
              <a:off x="5814801" y="2579581"/>
              <a:ext cx="55251" cy="352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7243542" y="2578024"/>
              <a:ext cx="55251" cy="352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流程图: 决策 49"/>
            <p:cNvSpPr/>
            <p:nvPr/>
          </p:nvSpPr>
          <p:spPr>
            <a:xfrm>
              <a:off x="5870051" y="2578024"/>
              <a:ext cx="1373491" cy="352425"/>
            </a:xfrm>
            <a:prstGeom prst="flowChartDecision">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6114284" y="2591895"/>
              <a:ext cx="861873" cy="338554"/>
            </a:xfrm>
            <a:prstGeom prst="rect">
              <a:avLst/>
            </a:prstGeom>
            <a:noFill/>
          </p:spPr>
          <p:txBody>
            <a:bodyPr wrap="square" rtlCol="0">
              <a:spAutoFit/>
            </a:bodyPr>
            <a:lstStyle/>
            <a:p>
              <a:pPr algn="ctr"/>
              <a:r>
                <a:rPr lang="zh-CN" altLang="en-US" sz="16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二战</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71" name="文本框 70"/>
            <p:cNvSpPr txBox="1"/>
            <p:nvPr/>
          </p:nvSpPr>
          <p:spPr>
            <a:xfrm>
              <a:off x="2666089" y="2922635"/>
              <a:ext cx="1441466" cy="369332"/>
            </a:xfrm>
            <a:prstGeom prst="rect">
              <a:avLst/>
            </a:prstGeom>
            <a:noFill/>
          </p:spPr>
          <p:txBody>
            <a:bodyPr wrap="square" rtlCol="0">
              <a:spAutoFit/>
            </a:bodyPr>
            <a:lstStyle/>
            <a:p>
              <a:pPr algn="ctr"/>
              <a:r>
                <a:rPr lang="en-US" altLang="zh-CN" smtClean="0">
                  <a:solidFill>
                    <a:schemeClr val="tx1">
                      <a:lumMod val="75000"/>
                      <a:lumOff val="25000"/>
                    </a:schemeClr>
                  </a:solidFill>
                </a:rPr>
                <a:t>1914—1918</a:t>
              </a:r>
              <a:endParaRPr lang="zh-CN" altLang="en-US">
                <a:solidFill>
                  <a:schemeClr val="tx1">
                    <a:lumMod val="75000"/>
                    <a:lumOff val="25000"/>
                  </a:schemeClr>
                </a:solidFill>
              </a:endParaRPr>
            </a:p>
          </p:txBody>
        </p:sp>
        <p:sp>
          <p:nvSpPr>
            <p:cNvPr id="72" name="文本框 71"/>
            <p:cNvSpPr txBox="1"/>
            <p:nvPr/>
          </p:nvSpPr>
          <p:spPr>
            <a:xfrm>
              <a:off x="5824487" y="2922635"/>
              <a:ext cx="1441466" cy="369332"/>
            </a:xfrm>
            <a:prstGeom prst="rect">
              <a:avLst/>
            </a:prstGeom>
            <a:noFill/>
          </p:spPr>
          <p:txBody>
            <a:bodyPr wrap="square" rtlCol="0">
              <a:spAutoFit/>
            </a:bodyPr>
            <a:lstStyle/>
            <a:p>
              <a:pPr algn="ctr"/>
              <a:r>
                <a:rPr lang="en-US" altLang="zh-CN" smtClean="0">
                  <a:solidFill>
                    <a:schemeClr val="tx1">
                      <a:lumMod val="75000"/>
                      <a:lumOff val="25000"/>
                    </a:schemeClr>
                  </a:solidFill>
                </a:rPr>
                <a:t>1939—1945</a:t>
              </a:r>
              <a:endParaRPr lang="zh-CN" altLang="en-US">
                <a:solidFill>
                  <a:schemeClr val="tx1">
                    <a:lumMod val="75000"/>
                    <a:lumOff val="25000"/>
                  </a:schemeClr>
                </a:solidFill>
              </a:endParaRPr>
            </a:p>
          </p:txBody>
        </p:sp>
      </p:grpSp>
      <p:grpSp>
        <p:nvGrpSpPr>
          <p:cNvPr id="73" name="组合 72"/>
          <p:cNvGrpSpPr/>
          <p:nvPr/>
        </p:nvGrpSpPr>
        <p:grpSpPr>
          <a:xfrm>
            <a:off x="1853540" y="4376040"/>
            <a:ext cx="2264080" cy="383012"/>
            <a:chOff x="858460" y="4247611"/>
            <a:chExt cx="2264080" cy="383012"/>
          </a:xfrm>
        </p:grpSpPr>
        <p:sp>
          <p:nvSpPr>
            <p:cNvPr id="74" name="圆角矩形 73"/>
            <p:cNvSpPr/>
            <p:nvPr/>
          </p:nvSpPr>
          <p:spPr>
            <a:xfrm>
              <a:off x="858460" y="4247611"/>
              <a:ext cx="2264080" cy="368770"/>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858460" y="4261291"/>
              <a:ext cx="2262158" cy="369332"/>
            </a:xfrm>
            <a:prstGeom prst="rect">
              <a:avLst/>
            </a:prstGeom>
          </p:spPr>
          <p:txBody>
            <a:bodyPr wrap="none">
              <a:spAutoFit/>
            </a:bodyPr>
            <a:lstStyle/>
            <a:p>
              <a:pPr algn="just">
                <a:spcAft>
                  <a:spcPct val="0"/>
                </a:spcAft>
                <a:tabLst>
                  <a:tab pos="2430780"/>
                </a:tabLst>
              </a:pPr>
              <a:r>
                <a:rPr lang="zh-CN" altLang="zh-CN" kern="100" smtClean="0">
                  <a:solidFill>
                    <a:schemeClr val="bg1"/>
                  </a:solidFill>
                  <a:latin typeface="思源黑体 CN Normal" panose="020b0400000000000000" pitchFamily="34" charset="-122"/>
                  <a:ea typeface="思源黑体 CN Normal" panose="020b0400000000000000" pitchFamily="34" charset="-122"/>
                </a:rPr>
                <a:t>中国</a:t>
              </a:r>
              <a:r>
                <a:rPr lang="zh-CN" altLang="en-US" kern="100" smtClean="0">
                  <a:solidFill>
                    <a:schemeClr val="bg1"/>
                  </a:solidFill>
                  <a:latin typeface="思源黑体 CN Normal" panose="020b0400000000000000" pitchFamily="34" charset="-122"/>
                  <a:ea typeface="思源黑体 CN Normal" panose="020b0400000000000000" pitchFamily="34" charset="-122"/>
                </a:rPr>
                <a:t>高速公路</a:t>
              </a:r>
              <a:r>
                <a:rPr lang="zh-CN" altLang="zh-CN" kern="100" smtClean="0">
                  <a:solidFill>
                    <a:schemeClr val="bg1"/>
                  </a:solidFill>
                  <a:latin typeface="思源黑体 CN Normal" panose="020b0400000000000000" pitchFamily="34" charset="-122"/>
                  <a:ea typeface="思源黑体 CN Normal" panose="020b0400000000000000" pitchFamily="34" charset="-122"/>
                </a:rPr>
                <a:t>的</a:t>
              </a:r>
              <a:r>
                <a:rPr lang="zh-CN" altLang="zh-CN" kern="100">
                  <a:solidFill>
                    <a:schemeClr val="bg1"/>
                  </a:solidFill>
                  <a:latin typeface="思源黑体 CN Normal" panose="020b0400000000000000" pitchFamily="34" charset="-122"/>
                  <a:ea typeface="思源黑体 CN Normal" panose="020b0400000000000000" pitchFamily="34" charset="-122"/>
                </a:rPr>
                <a:t>发展</a:t>
              </a:r>
            </a:p>
          </p:txBody>
        </p:sp>
      </p:grpSp>
    </p:spTree>
    <p:custDataLst>
      <p:tags r:id="rId2"/>
    </p:custDataLst>
    <p:extLst>
      <p:ext uri="{BB962C8B-B14F-4D97-AF65-F5344CB8AC3E}">
        <p14:creationId xmlns:p14="http://schemas.microsoft.com/office/powerpoint/2010/main" val="13740510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wipe(left)">
                                      <p:cBhvr>
                                        <p:cTn id="7" dur="500"/>
                                        <p:tgtEl>
                                          <p:spTgt spid="79"/>
                                        </p:tgtEl>
                                      </p:cBhvr>
                                    </p:animEffect>
                                  </p:childTnLst>
                                </p:cTn>
                              </p:par>
                              <p:par>
                                <p:cTn id="8" presetID="22" presetClass="entr" presetSubtype="4" fill="hold" nodeType="withEffect">
                                  <p:stCondLst>
                                    <p:cond delay="0"/>
                                  </p:stCondLst>
                                  <p:childTnLst>
                                    <p:set>
                                      <p:cBhvr>
                                        <p:cTn id="9" dur="1" fill="hold">
                                          <p:stCondLst>
                                            <p:cond delay="0"/>
                                          </p:stCondLst>
                                        </p:cTn>
                                        <p:tgtEl>
                                          <p:spTgt spid="80"/>
                                        </p:tgtEl>
                                        <p:attrNameLst>
                                          <p:attrName>style.visibility</p:attrName>
                                        </p:attrNameLst>
                                      </p:cBhvr>
                                      <p:to>
                                        <p:strVal val="visible"/>
                                      </p:to>
                                    </p:set>
                                    <p:animEffect transition="in" filter="wipe(down)">
                                      <p:cBhvr>
                                        <p:cTn id="10" dur="500"/>
                                        <p:tgtEl>
                                          <p:spTgt spid="80"/>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22" presetClass="entr" presetSubtype="4" fill="hold" nodeType="click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down)">
                                      <p:cBhvr>
                                        <p:cTn id="16" dur="500"/>
                                        <p:tgtEl>
                                          <p:spTgt spid="81"/>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barn(inVertical)">
                                      <p:cBhvr>
                                        <p:cTn id="22" dur="500"/>
                                        <p:tgtEl>
                                          <p:spTgt spid="73"/>
                                        </p:tgtEl>
                                      </p:cBhvr>
                                    </p:animEffect>
                                  </p:childTnLst>
                                </p:cTn>
                              </p:par>
                              <p:par>
                                <p:cTn id="23" presetID="14" presetClass="entr" presetSubtype="10" fill="hold" nodeType="withEffect">
                                  <p:stCondLst>
                                    <p:cond delay="0"/>
                                  </p:stCondLst>
                                  <p:childTnLst>
                                    <p:set>
                                      <p:cBhvr>
                                        <p:cTn id="24" dur="1" fill="hold">
                                          <p:stCondLst>
                                            <p:cond delay="0"/>
                                          </p:stCondLst>
                                        </p:cTn>
                                        <p:tgtEl>
                                          <p:spTgt spid="70">
                                            <p:txEl>
                                              <p:pRg st="0" end="0"/>
                                            </p:txEl>
                                          </p:spTgt>
                                        </p:tgtEl>
                                        <p:attrNameLst>
                                          <p:attrName>style.visibility</p:attrName>
                                        </p:attrNameLst>
                                      </p:cBhvr>
                                      <p:to>
                                        <p:strVal val="visible"/>
                                      </p:to>
                                    </p:set>
                                    <p:animEffect transition="in" filter="randombar(horizontal)">
                                      <p:cBhvr>
                                        <p:cTn id="25" dur="500"/>
                                        <p:tgtEl>
                                          <p:spTgt spid="70">
                                            <p:txEl>
                                              <p:pRg st="0" end="0"/>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70">
                                            <p:txEl>
                                              <p:pRg st="1" end="1"/>
                                            </p:txEl>
                                          </p:spTgt>
                                        </p:tgtEl>
                                        <p:attrNameLst>
                                          <p:attrName>style.visibility</p:attrName>
                                        </p:attrNameLst>
                                      </p:cBhvr>
                                      <p:to>
                                        <p:strVal val="visible"/>
                                      </p:to>
                                    </p:set>
                                    <p:animEffect transition="in" filter="randombar(horizontal)">
                                      <p:cBhvr>
                                        <p:cTn id="28" dur="500"/>
                                        <p:tgtEl>
                                          <p:spTgt spid="7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陆上交通的发展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7" name="矩形 6"/>
          <p:cNvSpPr/>
          <p:nvPr/>
        </p:nvSpPr>
        <p:spPr>
          <a:xfrm>
            <a:off x="-3988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037410"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1470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108537" y="6004990"/>
            <a:ext cx="1544012" cy="400110"/>
          </a:xfrm>
          <a:prstGeom prst="rect">
            <a:avLst/>
          </a:prstGeom>
        </p:spPr>
        <p:txBody>
          <a:bodyPr wrap="none">
            <a:spAutoFit/>
          </a:bodyPr>
          <a:lstStyle/>
          <a:p>
            <a:pPr algn="just">
              <a:spcAft>
                <a:spcPct val="0"/>
              </a:spcAft>
              <a:tabLst>
                <a:tab pos="2430780"/>
              </a:tabLst>
            </a:pPr>
            <a:r>
              <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rPr>
              <a:t>汽车工业</a:t>
            </a:r>
          </a:p>
        </p:txBody>
      </p:sp>
      <p:sp>
        <p:nvSpPr>
          <p:cNvPr id="11" name="矩形 10"/>
          <p:cNvSpPr/>
          <p:nvPr/>
        </p:nvSpPr>
        <p:spPr>
          <a:xfrm>
            <a:off x="5334844"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高速公路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sp>
        <p:nvSpPr>
          <p:cNvPr id="12" name="矩形 11"/>
          <p:cNvSpPr/>
          <p:nvPr/>
        </p:nvSpPr>
        <p:spPr>
          <a:xfrm>
            <a:off x="9561151"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1"/>
                </a:solidFill>
                <a:latin typeface="思源黑体 CN Normal" panose="020b0400000000000000" pitchFamily="34" charset="-122"/>
                <a:ea typeface="思源黑体 CN Normal" panose="020b0400000000000000" pitchFamily="34" charset="-122"/>
              </a:rPr>
              <a:t>高速铁路</a:t>
            </a:r>
            <a:endParaRPr lang="zh-CN" altLang="zh-CN" sz="2000" b="1" kern="100" spc="600">
              <a:solidFill>
                <a:schemeClr val="bg1"/>
              </a:solidFill>
              <a:latin typeface="思源黑体 CN Normal" panose="020b0400000000000000" pitchFamily="34" charset="-122"/>
              <a:ea typeface="思源黑体 CN Normal" panose="020b0400000000000000" pitchFamily="34" charset="-122"/>
            </a:endParaRPr>
          </a:p>
        </p:txBody>
      </p:sp>
      <p:sp>
        <p:nvSpPr>
          <p:cNvPr id="13" name="等腰三角形 12"/>
          <p:cNvSpPr/>
          <p:nvPr/>
        </p:nvSpPr>
        <p:spPr>
          <a:xfrm>
            <a:off x="10143486" y="5772047"/>
            <a:ext cx="254844" cy="212034"/>
          </a:xfrm>
          <a:prstGeom prst="triangle">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154329" y="1516402"/>
            <a:ext cx="11883342" cy="4240840"/>
          </a:xfrm>
          <a:prstGeom prst="roundRect">
            <a:avLst>
              <a:gd name="adj" fmla="val 0"/>
            </a:avLst>
          </a:prstGeom>
          <a:noFill/>
          <a:ln w="57150">
            <a:solidFill>
              <a:srgbClr val="FFE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75173" y="2131971"/>
            <a:ext cx="3327722" cy="3327722"/>
          </a:xfrm>
          <a:prstGeom prst="rect">
            <a:avLst/>
          </a:prstGeom>
        </p:spPr>
      </p:pic>
      <p:sp>
        <p:nvSpPr>
          <p:cNvPr id="3" name="矩形 2"/>
          <p:cNvSpPr/>
          <p:nvPr/>
        </p:nvSpPr>
        <p:spPr>
          <a:xfrm>
            <a:off x="2923909" y="2918669"/>
            <a:ext cx="5897615" cy="1754326"/>
          </a:xfrm>
          <a:prstGeom prst="rect">
            <a:avLst/>
          </a:prstGeom>
        </p:spPr>
        <p:txBody>
          <a:bodyPr wrap="square">
            <a:spAutoFit/>
          </a:bodyPr>
          <a:lstStyle/>
          <a:p>
            <a:pPr algn="just">
              <a:lnSpc>
                <a:spcPct val="300000"/>
              </a:lnSpc>
              <a:spcAft>
                <a:spcPct val="0"/>
              </a:spcAft>
              <a:tabLst>
                <a:tab pos="2430780"/>
              </a:tabLst>
            </a:pP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1964</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年，日本“东海道新干线”通车运营，这是世界上第一条商业运营高铁。后来许多国家都修建了高铁。</a:t>
            </a:r>
          </a:p>
        </p:txBody>
      </p:sp>
      <p:grpSp>
        <p:nvGrpSpPr>
          <p:cNvPr id="42" name="组合 41"/>
          <p:cNvGrpSpPr/>
          <p:nvPr/>
        </p:nvGrpSpPr>
        <p:grpSpPr>
          <a:xfrm>
            <a:off x="8962937" y="4632452"/>
            <a:ext cx="2641923" cy="382032"/>
            <a:chOff x="480618" y="2744340"/>
            <a:chExt cx="2641923" cy="382032"/>
          </a:xfrm>
        </p:grpSpPr>
        <p:sp>
          <p:nvSpPr>
            <p:cNvPr id="45" name="圆角矩形 44"/>
            <p:cNvSpPr/>
            <p:nvPr/>
          </p:nvSpPr>
          <p:spPr>
            <a:xfrm>
              <a:off x="497711" y="2747802"/>
              <a:ext cx="2624830" cy="368770"/>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250674" y="2744340"/>
              <a:ext cx="1338828" cy="369332"/>
            </a:xfrm>
            <a:prstGeom prst="rect">
              <a:avLst/>
            </a:prstGeom>
          </p:spPr>
          <p:txBody>
            <a:bodyPr wrap="none">
              <a:spAutoFit/>
            </a:bodyPr>
            <a:lstStyle/>
            <a:p>
              <a:pPr algn="just">
                <a:spcAft>
                  <a:spcPct val="0"/>
                </a:spcAft>
                <a:tabLst>
                  <a:tab pos="2430780"/>
                </a:tabLst>
              </a:pPr>
              <a:r>
                <a:rPr lang="zh-CN" altLang="en-US" kern="100" smtClean="0">
                  <a:solidFill>
                    <a:schemeClr val="bg1"/>
                  </a:solidFill>
                  <a:latin typeface="思源黑体 CN Normal" panose="020b0400000000000000" pitchFamily="34" charset="-122"/>
                  <a:ea typeface="思源黑体 CN Normal" panose="020b0400000000000000" pitchFamily="34" charset="-122"/>
                </a:rPr>
                <a:t>产生与发展</a:t>
              </a:r>
              <a:endParaRPr lang="zh-CN" altLang="zh-CN" kern="100">
                <a:solidFill>
                  <a:schemeClr val="bg1"/>
                </a:solidFill>
                <a:latin typeface="思源黑体 CN Normal" panose="020b0400000000000000" pitchFamily="34" charset="-122"/>
                <a:ea typeface="思源黑体 CN Normal" panose="020b0400000000000000" pitchFamily="34" charset="-122"/>
              </a:endParaRPr>
            </a:p>
          </p:txBody>
        </p:sp>
        <p:sp>
          <p:nvSpPr>
            <p:cNvPr id="47" name="椭圆 46"/>
            <p:cNvSpPr/>
            <p:nvPr/>
          </p:nvSpPr>
          <p:spPr>
            <a:xfrm>
              <a:off x="542511" y="2752779"/>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80618" y="2757040"/>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56" name="组合 55"/>
          <p:cNvGrpSpPr/>
          <p:nvPr/>
        </p:nvGrpSpPr>
        <p:grpSpPr>
          <a:xfrm>
            <a:off x="8964861" y="5185160"/>
            <a:ext cx="2641923" cy="383012"/>
            <a:chOff x="480618" y="4247611"/>
            <a:chExt cx="2641923" cy="383012"/>
          </a:xfrm>
        </p:grpSpPr>
        <p:sp>
          <p:nvSpPr>
            <p:cNvPr id="59" name="圆角矩形 58"/>
            <p:cNvSpPr/>
            <p:nvPr/>
          </p:nvSpPr>
          <p:spPr>
            <a:xfrm>
              <a:off x="497711" y="4247611"/>
              <a:ext cx="2624830" cy="368770"/>
            </a:xfrm>
            <a:prstGeom prst="roundRect">
              <a:avLst>
                <a:gd name="adj" fmla="val 50000"/>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858459" y="4261291"/>
              <a:ext cx="2262158" cy="369332"/>
            </a:xfrm>
            <a:prstGeom prst="rect">
              <a:avLst/>
            </a:prstGeom>
          </p:spPr>
          <p:txBody>
            <a:bodyPr wrap="none">
              <a:spAutoFit/>
            </a:bodyPr>
            <a:lstStyle/>
            <a:p>
              <a:pPr algn="just">
                <a:spcAft>
                  <a:spcPct val="0"/>
                </a:spcAft>
                <a:tabLst>
                  <a:tab pos="2430780"/>
                </a:tabLst>
              </a:pPr>
              <a:r>
                <a:rPr lang="zh-CN" altLang="zh-CN" kern="100" smtClean="0">
                  <a:solidFill>
                    <a:schemeClr val="bg1"/>
                  </a:solidFill>
                  <a:latin typeface="思源黑体 CN Normal" panose="020b0400000000000000" pitchFamily="34" charset="-122"/>
                  <a:ea typeface="思源黑体 CN Normal" panose="020b0400000000000000" pitchFamily="34" charset="-122"/>
                </a:rPr>
                <a:t>中国</a:t>
              </a:r>
              <a:r>
                <a:rPr lang="zh-CN" altLang="en-US" kern="100" smtClean="0">
                  <a:solidFill>
                    <a:schemeClr val="bg1"/>
                  </a:solidFill>
                  <a:latin typeface="思源黑体 CN Normal" panose="020b0400000000000000" pitchFamily="34" charset="-122"/>
                  <a:ea typeface="思源黑体 CN Normal" panose="020b0400000000000000" pitchFamily="34" charset="-122"/>
                </a:rPr>
                <a:t>高速铁路</a:t>
              </a:r>
              <a:r>
                <a:rPr lang="zh-CN" altLang="zh-CN" kern="100" smtClean="0">
                  <a:solidFill>
                    <a:schemeClr val="bg1"/>
                  </a:solidFill>
                  <a:latin typeface="思源黑体 CN Normal" panose="020b0400000000000000" pitchFamily="34" charset="-122"/>
                  <a:ea typeface="思源黑体 CN Normal" panose="020b0400000000000000" pitchFamily="34" charset="-122"/>
                </a:rPr>
                <a:t>的</a:t>
              </a:r>
              <a:r>
                <a:rPr lang="zh-CN" altLang="zh-CN" kern="100">
                  <a:solidFill>
                    <a:schemeClr val="bg1"/>
                  </a:solidFill>
                  <a:latin typeface="思源黑体 CN Normal" panose="020b0400000000000000" pitchFamily="34" charset="-122"/>
                  <a:ea typeface="思源黑体 CN Normal" panose="020b0400000000000000" pitchFamily="34" charset="-122"/>
                </a:rPr>
                <a:t>发展</a:t>
              </a:r>
            </a:p>
          </p:txBody>
        </p:sp>
        <p:sp>
          <p:nvSpPr>
            <p:cNvPr id="62" name="椭圆 61"/>
            <p:cNvSpPr/>
            <p:nvPr/>
          </p:nvSpPr>
          <p:spPr>
            <a:xfrm>
              <a:off x="542511" y="4252588"/>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480618" y="4256625"/>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2</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Tree>
    <p:custDataLst>
      <p:tags r:id="rId3"/>
    </p:custDataLst>
    <p:extLst>
      <p:ext uri="{BB962C8B-B14F-4D97-AF65-F5344CB8AC3E}">
        <p14:creationId xmlns:p14="http://schemas.microsoft.com/office/powerpoint/2010/main" val="3999171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陆上交通的发展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7" name="矩形 6"/>
          <p:cNvSpPr/>
          <p:nvPr/>
        </p:nvSpPr>
        <p:spPr>
          <a:xfrm>
            <a:off x="-3988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037410"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114705" y="5988411"/>
            <a:ext cx="4077295" cy="428264"/>
          </a:xfrm>
          <a:prstGeom prst="rect">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108537" y="6004990"/>
            <a:ext cx="1544012" cy="400110"/>
          </a:xfrm>
          <a:prstGeom prst="rect">
            <a:avLst/>
          </a:prstGeom>
        </p:spPr>
        <p:txBody>
          <a:bodyPr wrap="none">
            <a:spAutoFit/>
          </a:bodyPr>
          <a:lstStyle/>
          <a:p>
            <a:pPr algn="just">
              <a:spcAft>
                <a:spcPct val="0"/>
              </a:spcAft>
              <a:tabLst>
                <a:tab pos="2430780"/>
              </a:tabLst>
            </a:pPr>
            <a:r>
              <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rPr>
              <a:t>汽车工业</a:t>
            </a:r>
          </a:p>
        </p:txBody>
      </p:sp>
      <p:sp>
        <p:nvSpPr>
          <p:cNvPr id="11" name="矩形 10"/>
          <p:cNvSpPr/>
          <p:nvPr/>
        </p:nvSpPr>
        <p:spPr>
          <a:xfrm>
            <a:off x="5334844"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2">
                    <a:lumMod val="75000"/>
                  </a:schemeClr>
                </a:solidFill>
                <a:latin typeface="思源黑体 CN Normal" panose="020b0400000000000000" pitchFamily="34" charset="-122"/>
                <a:ea typeface="思源黑体 CN Normal" panose="020b0400000000000000" pitchFamily="34" charset="-122"/>
              </a:rPr>
              <a:t>高速公路</a:t>
            </a:r>
            <a:endParaRPr lang="zh-CN" altLang="zh-CN" sz="2000" b="1" kern="100" spc="600">
              <a:solidFill>
                <a:schemeClr val="bg2">
                  <a:lumMod val="75000"/>
                </a:schemeClr>
              </a:solidFill>
              <a:latin typeface="思源黑体 CN Normal" panose="020b0400000000000000" pitchFamily="34" charset="-122"/>
              <a:ea typeface="思源黑体 CN Normal" panose="020b0400000000000000" pitchFamily="34" charset="-122"/>
            </a:endParaRPr>
          </a:p>
        </p:txBody>
      </p:sp>
      <p:sp>
        <p:nvSpPr>
          <p:cNvPr id="12" name="矩形 11"/>
          <p:cNvSpPr/>
          <p:nvPr/>
        </p:nvSpPr>
        <p:spPr>
          <a:xfrm>
            <a:off x="9561151" y="6004990"/>
            <a:ext cx="1544012" cy="400110"/>
          </a:xfrm>
          <a:prstGeom prst="rect">
            <a:avLst/>
          </a:prstGeom>
        </p:spPr>
        <p:txBody>
          <a:bodyPr wrap="none">
            <a:spAutoFit/>
          </a:bodyPr>
          <a:lstStyle/>
          <a:p>
            <a:pPr algn="just">
              <a:spcAft>
                <a:spcPct val="0"/>
              </a:spcAft>
              <a:tabLst>
                <a:tab pos="2430780"/>
              </a:tabLst>
            </a:pPr>
            <a:r>
              <a:rPr lang="zh-CN" altLang="en-US" sz="2000" b="1" kern="100" spc="600" smtClean="0">
                <a:solidFill>
                  <a:schemeClr val="bg1"/>
                </a:solidFill>
                <a:latin typeface="思源黑体 CN Normal" panose="020b0400000000000000" pitchFamily="34" charset="-122"/>
                <a:ea typeface="思源黑体 CN Normal" panose="020b0400000000000000" pitchFamily="34" charset="-122"/>
              </a:rPr>
              <a:t>高速铁路</a:t>
            </a:r>
            <a:endParaRPr lang="zh-CN" altLang="zh-CN" sz="2000" b="1" kern="100" spc="600">
              <a:solidFill>
                <a:schemeClr val="bg1"/>
              </a:solidFill>
              <a:latin typeface="思源黑体 CN Normal" panose="020b0400000000000000" pitchFamily="34" charset="-122"/>
              <a:ea typeface="思源黑体 CN Normal" panose="020b0400000000000000" pitchFamily="34" charset="-122"/>
            </a:endParaRPr>
          </a:p>
        </p:txBody>
      </p:sp>
      <p:sp>
        <p:nvSpPr>
          <p:cNvPr id="13" name="等腰三角形 12"/>
          <p:cNvSpPr/>
          <p:nvPr/>
        </p:nvSpPr>
        <p:spPr>
          <a:xfrm>
            <a:off x="10143486" y="5772047"/>
            <a:ext cx="254844" cy="212034"/>
          </a:xfrm>
          <a:prstGeom prst="triangle">
            <a:avLst/>
          </a:prstGeom>
          <a:solidFill>
            <a:srgbClr val="FA738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154329" y="1516402"/>
            <a:ext cx="11883342" cy="4240840"/>
          </a:xfrm>
          <a:prstGeom prst="roundRect">
            <a:avLst>
              <a:gd name="adj" fmla="val 0"/>
            </a:avLst>
          </a:prstGeom>
          <a:noFill/>
          <a:ln w="57150">
            <a:solidFill>
              <a:srgbClr val="FFEE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8962937" y="4632452"/>
            <a:ext cx="2641923" cy="382032"/>
            <a:chOff x="480618" y="2744340"/>
            <a:chExt cx="2641923" cy="382032"/>
          </a:xfrm>
        </p:grpSpPr>
        <p:sp>
          <p:nvSpPr>
            <p:cNvPr id="45" name="圆角矩形 44"/>
            <p:cNvSpPr/>
            <p:nvPr/>
          </p:nvSpPr>
          <p:spPr>
            <a:xfrm>
              <a:off x="497711" y="2747802"/>
              <a:ext cx="2624830" cy="368770"/>
            </a:xfrm>
            <a:prstGeom prst="roundRect">
              <a:avLst>
                <a:gd name="adj" fmla="val 50000"/>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250674" y="2744340"/>
              <a:ext cx="1338828" cy="369332"/>
            </a:xfrm>
            <a:prstGeom prst="rect">
              <a:avLst/>
            </a:prstGeom>
          </p:spPr>
          <p:txBody>
            <a:bodyPr wrap="none">
              <a:spAutoFit/>
            </a:bodyPr>
            <a:lstStyle/>
            <a:p>
              <a:pPr algn="just">
                <a:spcAft>
                  <a:spcPct val="0"/>
                </a:spcAft>
                <a:tabLst>
                  <a:tab pos="2430780"/>
                </a:tabLst>
              </a:pPr>
              <a:r>
                <a:rPr lang="zh-CN" altLang="en-US" kern="100" smtClean="0">
                  <a:solidFill>
                    <a:schemeClr val="bg1"/>
                  </a:solidFill>
                  <a:latin typeface="思源黑体 CN Normal" panose="020b0400000000000000" pitchFamily="34" charset="-122"/>
                  <a:ea typeface="思源黑体 CN Normal" panose="020b0400000000000000" pitchFamily="34" charset="-122"/>
                </a:rPr>
                <a:t>产生与发展</a:t>
              </a:r>
              <a:endParaRPr lang="zh-CN" altLang="zh-CN" kern="100">
                <a:solidFill>
                  <a:schemeClr val="bg1"/>
                </a:solidFill>
                <a:latin typeface="思源黑体 CN Normal" panose="020b0400000000000000" pitchFamily="34" charset="-122"/>
                <a:ea typeface="思源黑体 CN Normal" panose="020b0400000000000000" pitchFamily="34" charset="-122"/>
              </a:endParaRPr>
            </a:p>
          </p:txBody>
        </p:sp>
        <p:sp>
          <p:nvSpPr>
            <p:cNvPr id="47" name="椭圆 46"/>
            <p:cNvSpPr/>
            <p:nvPr/>
          </p:nvSpPr>
          <p:spPr>
            <a:xfrm>
              <a:off x="542511" y="2752779"/>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480618" y="2757040"/>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56" name="组合 55"/>
          <p:cNvGrpSpPr/>
          <p:nvPr/>
        </p:nvGrpSpPr>
        <p:grpSpPr>
          <a:xfrm>
            <a:off x="8964861" y="5185160"/>
            <a:ext cx="2641923" cy="383012"/>
            <a:chOff x="480618" y="4247611"/>
            <a:chExt cx="2641923" cy="383012"/>
          </a:xfrm>
        </p:grpSpPr>
        <p:sp>
          <p:nvSpPr>
            <p:cNvPr id="59" name="圆角矩形 58"/>
            <p:cNvSpPr/>
            <p:nvPr/>
          </p:nvSpPr>
          <p:spPr>
            <a:xfrm>
              <a:off x="497711" y="4247611"/>
              <a:ext cx="2624830" cy="368770"/>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858459" y="4261291"/>
              <a:ext cx="2262158" cy="369332"/>
            </a:xfrm>
            <a:prstGeom prst="rect">
              <a:avLst/>
            </a:prstGeom>
          </p:spPr>
          <p:txBody>
            <a:bodyPr wrap="none">
              <a:spAutoFit/>
            </a:bodyPr>
            <a:lstStyle/>
            <a:p>
              <a:pPr algn="just">
                <a:spcAft>
                  <a:spcPct val="0"/>
                </a:spcAft>
                <a:tabLst>
                  <a:tab pos="2430780"/>
                </a:tabLst>
              </a:pPr>
              <a:r>
                <a:rPr lang="zh-CN" altLang="zh-CN" kern="100" smtClean="0">
                  <a:solidFill>
                    <a:schemeClr val="bg1"/>
                  </a:solidFill>
                  <a:latin typeface="思源黑体 CN Normal" panose="020b0400000000000000" pitchFamily="34" charset="-122"/>
                  <a:ea typeface="思源黑体 CN Normal" panose="020b0400000000000000" pitchFamily="34" charset="-122"/>
                </a:rPr>
                <a:t>中国</a:t>
              </a:r>
              <a:r>
                <a:rPr lang="zh-CN" altLang="en-US" kern="100" smtClean="0">
                  <a:solidFill>
                    <a:schemeClr val="bg1"/>
                  </a:solidFill>
                  <a:latin typeface="思源黑体 CN Normal" panose="020b0400000000000000" pitchFamily="34" charset="-122"/>
                  <a:ea typeface="思源黑体 CN Normal" panose="020b0400000000000000" pitchFamily="34" charset="-122"/>
                </a:rPr>
                <a:t>高速铁路</a:t>
              </a:r>
              <a:r>
                <a:rPr lang="zh-CN" altLang="zh-CN" kern="100" smtClean="0">
                  <a:solidFill>
                    <a:schemeClr val="bg1"/>
                  </a:solidFill>
                  <a:latin typeface="思源黑体 CN Normal" panose="020b0400000000000000" pitchFamily="34" charset="-122"/>
                  <a:ea typeface="思源黑体 CN Normal" panose="020b0400000000000000" pitchFamily="34" charset="-122"/>
                </a:rPr>
                <a:t>的</a:t>
              </a:r>
              <a:r>
                <a:rPr lang="zh-CN" altLang="zh-CN" kern="100">
                  <a:solidFill>
                    <a:schemeClr val="bg1"/>
                  </a:solidFill>
                  <a:latin typeface="思源黑体 CN Normal" panose="020b0400000000000000" pitchFamily="34" charset="-122"/>
                  <a:ea typeface="思源黑体 CN Normal" panose="020b0400000000000000" pitchFamily="34" charset="-122"/>
                </a:rPr>
                <a:t>发展</a:t>
              </a:r>
            </a:p>
          </p:txBody>
        </p:sp>
        <p:sp>
          <p:nvSpPr>
            <p:cNvPr id="62" name="椭圆 61"/>
            <p:cNvSpPr/>
            <p:nvPr/>
          </p:nvSpPr>
          <p:spPr>
            <a:xfrm>
              <a:off x="542511" y="4252588"/>
              <a:ext cx="358815" cy="358815"/>
            </a:xfrm>
            <a:prstGeom prst="ellips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480618" y="4256625"/>
              <a:ext cx="482600" cy="369332"/>
            </a:xfrm>
            <a:prstGeom prst="rect">
              <a:avLst/>
            </a:prstGeom>
            <a:noFill/>
          </p:spPr>
          <p:txBody>
            <a:bodyPr wrap="square" rtlCol="0">
              <a:spAutoFit/>
            </a:bodyPr>
            <a:lstStyle/>
            <a:p>
              <a:pPr algn="ct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2</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18" name="组合 17"/>
          <p:cNvGrpSpPr/>
          <p:nvPr/>
        </p:nvGrpSpPr>
        <p:grpSpPr>
          <a:xfrm>
            <a:off x="1707323" y="2389179"/>
            <a:ext cx="6386067" cy="1064871"/>
            <a:chOff x="1707323" y="2389179"/>
            <a:chExt cx="6386067" cy="1064871"/>
          </a:xfrm>
        </p:grpSpPr>
        <p:sp>
          <p:nvSpPr>
            <p:cNvPr id="5" name="矩形 4"/>
            <p:cNvSpPr/>
            <p:nvPr/>
          </p:nvSpPr>
          <p:spPr>
            <a:xfrm>
              <a:off x="1707323" y="2413784"/>
              <a:ext cx="461665" cy="1015663"/>
            </a:xfrm>
            <a:prstGeom prst="rect">
              <a:avLst/>
            </a:prstGeom>
          </p:spPr>
          <p:txBody>
            <a:bodyPr vert="eaVert" wrap="none">
              <a:spAutoFit/>
            </a:bodyPr>
            <a:lstStyle/>
            <a:p>
              <a:r>
                <a:rPr lang="zh-CN" altLang="zh-CN" kern="100">
                  <a:solidFill>
                    <a:srgbClr val="F0A92C"/>
                  </a:solidFill>
                  <a:latin typeface="思源黑体 CN Bold" panose="020b0800000000000000" pitchFamily="34" charset="-122"/>
                  <a:ea typeface="思源黑体 CN Bold" panose="020b0800000000000000" pitchFamily="34" charset="-122"/>
                </a:rPr>
                <a:t>国内修建</a:t>
              </a:r>
              <a:endParaRPr lang="zh-CN" altLang="en-US">
                <a:solidFill>
                  <a:srgbClr val="F0A92C"/>
                </a:solidFill>
                <a:latin typeface="思源黑体 CN Bold" panose="020b0800000000000000" pitchFamily="34" charset="-122"/>
                <a:ea typeface="思源黑体 CN Bold" panose="020b0800000000000000" pitchFamily="34" charset="-122"/>
              </a:endParaRPr>
            </a:p>
          </p:txBody>
        </p:sp>
        <p:cxnSp>
          <p:nvCxnSpPr>
            <p:cNvPr id="16" name="直接连接符 15"/>
            <p:cNvCxnSpPr/>
            <p:nvPr/>
          </p:nvCxnSpPr>
          <p:spPr>
            <a:xfrm flipH="1">
              <a:off x="2250011" y="2389179"/>
              <a:ext cx="0" cy="1064871"/>
            </a:xfrm>
            <a:prstGeom prst="line">
              <a:avLst/>
            </a:prstGeom>
            <a:ln w="19050">
              <a:solidFill>
                <a:srgbClr val="F0A92C"/>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433424" y="2459949"/>
              <a:ext cx="5659966" cy="923330"/>
            </a:xfrm>
            <a:prstGeom prst="rect">
              <a:avLst/>
            </a:prstGeom>
          </p:spPr>
          <p:txBody>
            <a:bodyPr wrap="square">
              <a:spAutoFit/>
            </a:bodyPr>
            <a:lstStyle/>
            <a:p>
              <a:pPr algn="just">
                <a:lnSpc>
                  <a:spcPct val="150000"/>
                </a:lnSpc>
                <a:spcAft>
                  <a:spcPct val="0"/>
                </a:spcAft>
                <a:tabLst>
                  <a:tab pos="2430780"/>
                </a:tabLst>
              </a:pP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2008</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年，京津城际铁路通车运营，中国进人高铁时代。</a:t>
              </a:r>
            </a:p>
            <a:p>
              <a:pPr algn="just">
                <a:lnSpc>
                  <a:spcPct val="150000"/>
                </a:lnSpc>
                <a:spcAft>
                  <a:spcPct val="0"/>
                </a:spcAft>
                <a:tabLst>
                  <a:tab pos="2430780"/>
                </a:tabLst>
              </a:pP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2019</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年底，中国高铁运营里程已超过</a:t>
              </a: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3.5</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万千米。</a:t>
              </a:r>
            </a:p>
          </p:txBody>
        </p:sp>
      </p:grpSp>
      <p:grpSp>
        <p:nvGrpSpPr>
          <p:cNvPr id="19" name="组合 18"/>
          <p:cNvGrpSpPr/>
          <p:nvPr/>
        </p:nvGrpSpPr>
        <p:grpSpPr>
          <a:xfrm>
            <a:off x="1708633" y="3944902"/>
            <a:ext cx="6289741" cy="1064871"/>
            <a:chOff x="1708633" y="3944902"/>
            <a:chExt cx="6289741" cy="1064871"/>
          </a:xfrm>
        </p:grpSpPr>
        <p:sp>
          <p:nvSpPr>
            <p:cNvPr id="28" name="矩形 27"/>
            <p:cNvSpPr/>
            <p:nvPr/>
          </p:nvSpPr>
          <p:spPr>
            <a:xfrm>
              <a:off x="1708633" y="3969507"/>
              <a:ext cx="461665" cy="1015663"/>
            </a:xfrm>
            <a:prstGeom prst="rect">
              <a:avLst/>
            </a:prstGeom>
          </p:spPr>
          <p:txBody>
            <a:bodyPr vert="eaVert" wrap="none">
              <a:spAutoFit/>
            </a:bodyPr>
            <a:lstStyle/>
            <a:p>
              <a:r>
                <a:rPr lang="zh-CN" altLang="zh-CN" kern="100">
                  <a:solidFill>
                    <a:srgbClr val="F0A92C"/>
                  </a:solidFill>
                  <a:latin typeface="思源黑体 CN Bold" panose="020b0800000000000000" pitchFamily="34" charset="-122"/>
                  <a:ea typeface="思源黑体 CN Bold" panose="020b0800000000000000" pitchFamily="34" charset="-122"/>
                </a:rPr>
                <a:t>国外修建</a:t>
              </a:r>
              <a:endParaRPr lang="zh-CN" altLang="en-US">
                <a:solidFill>
                  <a:srgbClr val="F0A92C"/>
                </a:solidFill>
                <a:latin typeface="思源黑体 CN Bold" panose="020b0800000000000000" pitchFamily="34" charset="-122"/>
                <a:ea typeface="思源黑体 CN Bold" panose="020b0800000000000000" pitchFamily="34" charset="-122"/>
              </a:endParaRPr>
            </a:p>
          </p:txBody>
        </p:sp>
        <p:cxnSp>
          <p:nvCxnSpPr>
            <p:cNvPr id="29" name="直接连接符 28"/>
            <p:cNvCxnSpPr/>
            <p:nvPr/>
          </p:nvCxnSpPr>
          <p:spPr>
            <a:xfrm flipH="1">
              <a:off x="2251321" y="3944902"/>
              <a:ext cx="0" cy="1064871"/>
            </a:xfrm>
            <a:prstGeom prst="line">
              <a:avLst/>
            </a:prstGeom>
            <a:ln w="19050">
              <a:solidFill>
                <a:srgbClr val="F0A92C"/>
              </a:solidFil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2434734" y="4015672"/>
              <a:ext cx="5563640" cy="923330"/>
            </a:xfrm>
            <a:prstGeom prst="rect">
              <a:avLst/>
            </a:prstGeom>
          </p:spPr>
          <p:txBody>
            <a:bodyPr wrap="square">
              <a:spAutoFit/>
            </a:bodyPr>
            <a:lstStyle/>
            <a:p>
              <a:pPr algn="just">
                <a:lnSpc>
                  <a:spcPct val="150000"/>
                </a:lnSpc>
                <a:spcAft>
                  <a:spcPct val="0"/>
                </a:spcAf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中国在海外承建的第一条高铁</a:t>
              </a: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土耳其的伊斯坦布尔至安卡拉的伊安高铁二期，在</a:t>
              </a: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2014</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年建成通车。</a:t>
              </a:r>
            </a:p>
          </p:txBody>
        </p:sp>
      </p:grpSp>
      <p:grpSp>
        <p:nvGrpSpPr>
          <p:cNvPr id="31" name="组合 30"/>
          <p:cNvGrpSpPr/>
          <p:nvPr/>
        </p:nvGrpSpPr>
        <p:grpSpPr>
          <a:xfrm>
            <a:off x="7998374" y="1874104"/>
            <a:ext cx="3776453" cy="1864816"/>
            <a:chOff x="7766616" y="295176"/>
            <a:chExt cx="3776453" cy="1864816"/>
          </a:xfrm>
        </p:grpSpPr>
        <p:sp>
          <p:nvSpPr>
            <p:cNvPr id="32" name="圆角矩形 31"/>
            <p:cNvSpPr/>
            <p:nvPr/>
          </p:nvSpPr>
          <p:spPr>
            <a:xfrm>
              <a:off x="7766616" y="636636"/>
              <a:ext cx="3776453" cy="1523356"/>
            </a:xfrm>
            <a:prstGeom prst="roundRect">
              <a:avLst>
                <a:gd name="adj" fmla="val 11156"/>
              </a:avLst>
            </a:prstGeom>
            <a:solidFill>
              <a:srgbClr val="ED83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7861632" y="295176"/>
              <a:ext cx="544010" cy="544010"/>
              <a:chOff x="7861632" y="295176"/>
              <a:chExt cx="544010" cy="544010"/>
            </a:xfrm>
          </p:grpSpPr>
          <p:sp>
            <p:nvSpPr>
              <p:cNvPr id="48" name="椭圆 47"/>
              <p:cNvSpPr/>
              <p:nvPr/>
            </p:nvSpPr>
            <p:spPr>
              <a:xfrm>
                <a:off x="786163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nvSpPr>
            <p:spPr>
              <a:xfrm>
                <a:off x="786163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学</a:t>
                </a:r>
              </a:p>
            </p:txBody>
          </p:sp>
        </p:grpSp>
        <p:grpSp>
          <p:nvGrpSpPr>
            <p:cNvPr id="34" name="组合 33"/>
            <p:cNvGrpSpPr/>
            <p:nvPr/>
          </p:nvGrpSpPr>
          <p:grpSpPr>
            <a:xfrm>
              <a:off x="8415287" y="295176"/>
              <a:ext cx="544010" cy="544010"/>
              <a:chOff x="8558042" y="295176"/>
              <a:chExt cx="544010" cy="544010"/>
            </a:xfrm>
          </p:grpSpPr>
          <p:sp>
            <p:nvSpPr>
              <p:cNvPr id="43" name="椭圆 42"/>
              <p:cNvSpPr/>
              <p:nvPr/>
            </p:nvSpPr>
            <p:spPr>
              <a:xfrm>
                <a:off x="855804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855804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霸</a:t>
                </a:r>
              </a:p>
            </p:txBody>
          </p:sp>
        </p:grpSp>
        <p:grpSp>
          <p:nvGrpSpPr>
            <p:cNvPr id="35" name="组合 34"/>
            <p:cNvGrpSpPr/>
            <p:nvPr/>
          </p:nvGrpSpPr>
          <p:grpSpPr>
            <a:xfrm>
              <a:off x="8968942" y="295176"/>
              <a:ext cx="544010" cy="544010"/>
              <a:chOff x="9254452" y="295176"/>
              <a:chExt cx="544010" cy="544010"/>
            </a:xfrm>
          </p:grpSpPr>
          <p:sp>
            <p:nvSpPr>
              <p:cNvPr id="40" name="椭圆 39"/>
              <p:cNvSpPr/>
              <p:nvPr/>
            </p:nvSpPr>
            <p:spPr>
              <a:xfrm>
                <a:off x="925445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925445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笔</a:t>
                </a:r>
              </a:p>
            </p:txBody>
          </p:sp>
        </p:grpSp>
        <p:grpSp>
          <p:nvGrpSpPr>
            <p:cNvPr id="36" name="组合 35"/>
            <p:cNvGrpSpPr/>
            <p:nvPr/>
          </p:nvGrpSpPr>
          <p:grpSpPr>
            <a:xfrm>
              <a:off x="9522598" y="295176"/>
              <a:ext cx="544010" cy="544010"/>
              <a:chOff x="9950862" y="295176"/>
              <a:chExt cx="544010" cy="544010"/>
            </a:xfrm>
          </p:grpSpPr>
          <p:sp>
            <p:nvSpPr>
              <p:cNvPr id="38" name="椭圆 37"/>
              <p:cNvSpPr/>
              <p:nvPr/>
            </p:nvSpPr>
            <p:spPr>
              <a:xfrm>
                <a:off x="995086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995086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记</a:t>
                </a:r>
              </a:p>
            </p:txBody>
          </p:sp>
        </p:grpSp>
        <p:sp>
          <p:nvSpPr>
            <p:cNvPr id="37" name="矩形 36"/>
            <p:cNvSpPr/>
            <p:nvPr/>
          </p:nvSpPr>
          <p:spPr>
            <a:xfrm>
              <a:off x="7861632" y="774997"/>
              <a:ext cx="3553196" cy="1384995"/>
            </a:xfrm>
            <a:prstGeom prst="rect">
              <a:avLst/>
            </a:prstGeom>
          </p:spPr>
          <p:txBody>
            <a:bodyPr wrap="square">
              <a:spAutoFit/>
            </a:bodyPr>
            <a:lstStyle/>
            <a:p>
              <a:pPr algn="just">
                <a:lnSpc>
                  <a:spcPct val="150000"/>
                </a:lnSpc>
                <a:spcAft>
                  <a:spcPct val="0"/>
                </a:spcAft>
              </a:pPr>
              <a:r>
                <a:rPr lang="zh-CN" altLang="en-US" sz="1400" smtClean="0">
                  <a:solidFill>
                    <a:schemeClr val="bg1"/>
                  </a:solidFill>
                  <a:latin typeface="思源黑体 CN Normal" panose="020b0400000000000000" pitchFamily="34" charset="-122"/>
                  <a:ea typeface="思源黑体 CN Normal" panose="020b0400000000000000" pitchFamily="34" charset="-122"/>
                </a:rPr>
                <a:t>意义：</a:t>
              </a:r>
              <a:endParaRPr lang="en-US" altLang="zh-CN" sz="1400" smtClean="0">
                <a:solidFill>
                  <a:schemeClr val="bg1"/>
                </a:solidFill>
                <a:latin typeface="思源黑体 CN Normal" panose="020b0400000000000000" pitchFamily="34" charset="-122"/>
                <a:ea typeface="思源黑体 CN Normal" panose="020b0400000000000000" pitchFamily="34" charset="-122"/>
              </a:endParaRPr>
            </a:p>
            <a:p>
              <a:pPr algn="just">
                <a:lnSpc>
                  <a:spcPct val="150000"/>
                </a:lnSpc>
                <a:spcAft>
                  <a:spcPct val="0"/>
                </a:spcAft>
              </a:pPr>
              <a:r>
                <a:rPr lang="en-US" altLang="zh-CN" sz="1400" smtClean="0">
                  <a:solidFill>
                    <a:schemeClr val="bg1"/>
                  </a:solidFill>
                  <a:latin typeface="思源黑体 CN Normal" panose="020b0400000000000000" pitchFamily="34" charset="-122"/>
                  <a:ea typeface="思源黑体 CN Normal" panose="020b0400000000000000" pitchFamily="34" charset="-122"/>
                </a:rPr>
                <a:t>1.</a:t>
              </a:r>
              <a:r>
                <a:rPr lang="zh-CN" altLang="en-US" sz="1400" smtClean="0">
                  <a:solidFill>
                    <a:schemeClr val="bg1"/>
                  </a:solidFill>
                  <a:latin typeface="思源黑体 CN Normal" panose="020b0400000000000000" pitchFamily="34" charset="-122"/>
                  <a:ea typeface="思源黑体 CN Normal" panose="020b0400000000000000" pitchFamily="34" charset="-122"/>
                </a:rPr>
                <a:t>极大地强化了中国在国际上的政治地位。</a:t>
              </a:r>
              <a:endParaRPr lang="en-US" altLang="zh-CN" sz="1400" smtClean="0">
                <a:solidFill>
                  <a:schemeClr val="bg1"/>
                </a:solidFill>
                <a:latin typeface="思源黑体 CN Normal" panose="020b0400000000000000" pitchFamily="34" charset="-122"/>
                <a:ea typeface="思源黑体 CN Normal" panose="020b0400000000000000" pitchFamily="34" charset="-122"/>
              </a:endParaRPr>
            </a:p>
            <a:p>
              <a:pPr algn="just">
                <a:lnSpc>
                  <a:spcPct val="150000"/>
                </a:lnSpc>
                <a:spcAft>
                  <a:spcPct val="0"/>
                </a:spcAft>
              </a:pPr>
              <a:r>
                <a:rPr lang="en-US" altLang="zh-CN" sz="1400" smtClean="0">
                  <a:solidFill>
                    <a:schemeClr val="bg1"/>
                  </a:solidFill>
                  <a:latin typeface="思源黑体 CN Normal" panose="020b0400000000000000" pitchFamily="34" charset="-122"/>
                  <a:ea typeface="思源黑体 CN Normal" panose="020b0400000000000000" pitchFamily="34" charset="-122"/>
                </a:rPr>
                <a:t>2.</a:t>
              </a:r>
              <a:r>
                <a:rPr lang="zh-CN" altLang="en-US" sz="1400" smtClean="0">
                  <a:solidFill>
                    <a:schemeClr val="bg1"/>
                  </a:solidFill>
                  <a:latin typeface="思源黑体 CN Normal" panose="020b0400000000000000" pitchFamily="34" charset="-122"/>
                  <a:ea typeface="思源黑体 CN Normal" panose="020b0400000000000000" pitchFamily="34" charset="-122"/>
                </a:rPr>
                <a:t>集中体现了社会主义制度的优越性。</a:t>
              </a:r>
              <a:endParaRPr lang="en-US" altLang="zh-CN" sz="1400" smtClean="0">
                <a:solidFill>
                  <a:schemeClr val="bg1"/>
                </a:solidFill>
                <a:latin typeface="思源黑体 CN Normal" panose="020b0400000000000000" pitchFamily="34" charset="-122"/>
                <a:ea typeface="思源黑体 CN Normal" panose="020b0400000000000000" pitchFamily="34" charset="-122"/>
              </a:endParaRPr>
            </a:p>
            <a:p>
              <a:pPr algn="just">
                <a:lnSpc>
                  <a:spcPct val="150000"/>
                </a:lnSpc>
                <a:spcAft>
                  <a:spcPct val="0"/>
                </a:spcAft>
              </a:pPr>
              <a:r>
                <a:rPr lang="en-US" altLang="zh-CN" sz="1400" smtClean="0">
                  <a:solidFill>
                    <a:schemeClr val="bg1"/>
                  </a:solidFill>
                  <a:latin typeface="思源黑体 CN Normal" panose="020b0400000000000000" pitchFamily="34" charset="-122"/>
                  <a:ea typeface="思源黑体 CN Normal" panose="020b0400000000000000" pitchFamily="34" charset="-122"/>
                </a:rPr>
                <a:t>3.</a:t>
              </a:r>
              <a:r>
                <a:rPr lang="zh-CN" altLang="en-US" sz="1400" smtClean="0">
                  <a:solidFill>
                    <a:schemeClr val="bg1"/>
                  </a:solidFill>
                  <a:latin typeface="思源黑体 CN Normal" panose="020b0400000000000000" pitchFamily="34" charset="-122"/>
                  <a:ea typeface="思源黑体 CN Normal" panose="020b0400000000000000" pitchFamily="34" charset="-122"/>
                </a:rPr>
                <a:t>进一步增强了中华民族的自信心和自豪感。</a:t>
              </a:r>
              <a:endParaRPr lang="zh-CN" altLang="zh-CN" sz="1400">
                <a:solidFill>
                  <a:schemeClr val="bg1"/>
                </a:solidFill>
                <a:latin typeface="思源黑体 CN Normal" panose="020b0400000000000000" pitchFamily="34" charset="-122"/>
                <a:ea typeface="思源黑体 CN Normal" panose="020b0400000000000000" pitchFamily="34" charset="-122"/>
              </a:endParaRPr>
            </a:p>
          </p:txBody>
        </p:sp>
      </p:grpSp>
    </p:spTree>
    <p:custDataLst>
      <p:tags r:id="rId2"/>
    </p:custDataLst>
    <p:extLst>
      <p:ext uri="{BB962C8B-B14F-4D97-AF65-F5344CB8AC3E}">
        <p14:creationId xmlns:p14="http://schemas.microsoft.com/office/powerpoint/2010/main" val="35983616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nodeType="clickPar">
                      <p:stCondLst>
                        <p:cond delay="indefinite"/>
                        <p:cond evt="onBegin" delay="0">
                          <p:tn val="13"/>
                        </p:cond>
                      </p:stCondLst>
                      <p:childTnLst>
                        <p:par>
                          <p:cTn id="15" fill="hold" nodeType="withGroup">
                            <p:stCondLst>
                              <p:cond delay="indefinite"/>
                            </p:stCondLst>
                          </p:cTn>
                        </p:par>
                        <p:par>
                          <p:cTn id="16" fill="hold" nodeType="afterGroup">
                            <p:stCondLst>
                              <p:cond delay="0"/>
                            </p:stCondLst>
                            <p:childTnLst>
                              <p:par>
                                <p:cTn id="17" presetID="2" presetClass="entr" presetSubtype="2"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1+#ppt_w/2"/>
                                          </p:val>
                                        </p:tav>
                                        <p:tav tm="100000">
                                          <p:val>
                                            <p:strVal val="#ppt_x"/>
                                          </p:val>
                                        </p:tav>
                                      </p:tavLst>
                                    </p:anim>
                                    <p:anim calcmode="lin" valueType="num">
                                      <p:cBhvr additive="base">
                                        <p:cTn id="20"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4" name="组合 3"/>
          <p:cNvGrpSpPr/>
          <p:nvPr/>
        </p:nvGrpSpPr>
        <p:grpSpPr>
          <a:xfrm>
            <a:off x="-109670" y="2168260"/>
            <a:ext cx="1544770" cy="3219980"/>
            <a:chOff x="-109670" y="2168260"/>
            <a:chExt cx="1544770" cy="3219980"/>
          </a:xfrm>
        </p:grpSpPr>
        <p:sp>
          <p:nvSpPr>
            <p:cNvPr id="5" name="圆角矩形 4"/>
            <p:cNvSpPr/>
            <p:nvPr/>
          </p:nvSpPr>
          <p:spPr>
            <a:xfrm>
              <a:off x="736600" y="2168260"/>
              <a:ext cx="698500" cy="705380"/>
            </a:xfrm>
            <a:prstGeom prst="roundRect">
              <a:avLst/>
            </a:prstGeom>
            <a:solidFill>
              <a:srgbClr val="F6B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736600" y="3006460"/>
              <a:ext cx="698500" cy="705380"/>
            </a:xfrm>
            <a:prstGeom prst="roundRect">
              <a:avLst/>
            </a:prstGeom>
            <a:solidFill>
              <a:srgbClr val="FB8D8F"/>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736600" y="3844660"/>
              <a:ext cx="698500" cy="705380"/>
            </a:xfrm>
            <a:prstGeom prst="roundRect">
              <a:avLst/>
            </a:prstGeom>
            <a:solidFill>
              <a:srgbClr val="60D99E"/>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736600" y="4682860"/>
              <a:ext cx="698500" cy="705380"/>
            </a:xfrm>
            <a:prstGeom prst="roundRect">
              <a:avLst/>
            </a:prstGeom>
            <a:solidFill>
              <a:srgbClr val="F6B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819150" y="2302817"/>
              <a:ext cx="533400" cy="461665"/>
            </a:xfrm>
            <a:prstGeom prst="rect">
              <a:avLst/>
            </a:prstGeom>
            <a:noFill/>
          </p:spPr>
          <p:txBody>
            <a:bodyPr wrap="square" rtlCol="0">
              <a:spAutoFit/>
            </a:bodyPr>
            <a:lstStyle/>
            <a:p>
              <a:pPr algn="ctr"/>
              <a:r>
                <a:rPr lang="zh-CN" altLang="en-US" sz="2400" smtClean="0">
                  <a:solidFill>
                    <a:schemeClr val="bg1"/>
                  </a:solidFill>
                  <a:latin typeface="思源黑体 CN Bold" panose="020b0800000000000000" pitchFamily="34" charset="-122"/>
                  <a:ea typeface="思源黑体 CN Bold" panose="020b0800000000000000" pitchFamily="34" charset="-122"/>
                </a:rPr>
                <a:t>小</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10" name="文本框 9"/>
            <p:cNvSpPr txBox="1"/>
            <p:nvPr/>
          </p:nvSpPr>
          <p:spPr>
            <a:xfrm>
              <a:off x="819150" y="3136784"/>
              <a:ext cx="533400" cy="461665"/>
            </a:xfrm>
            <a:prstGeom prst="rect">
              <a:avLst/>
            </a:prstGeom>
            <a:noFill/>
          </p:spPr>
          <p:txBody>
            <a:bodyPr wrap="square" rtlCol="0">
              <a:spAutoFit/>
            </a:bodyPr>
            <a:lstStyle/>
            <a:p>
              <a:pPr algn="ctr"/>
              <a:r>
                <a:rPr lang="zh-CN" altLang="en-US" sz="2400" smtClean="0">
                  <a:solidFill>
                    <a:schemeClr val="bg1"/>
                  </a:solidFill>
                  <a:latin typeface="思源黑体 CN Bold" panose="020b0800000000000000" pitchFamily="34" charset="-122"/>
                  <a:ea typeface="思源黑体 CN Bold" panose="020b0800000000000000" pitchFamily="34" charset="-122"/>
                </a:rPr>
                <a:t>试</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11" name="文本框 10"/>
            <p:cNvSpPr txBox="1"/>
            <p:nvPr/>
          </p:nvSpPr>
          <p:spPr>
            <a:xfrm>
              <a:off x="819150" y="3996151"/>
              <a:ext cx="533400" cy="461665"/>
            </a:xfrm>
            <a:prstGeom prst="rect">
              <a:avLst/>
            </a:prstGeom>
            <a:noFill/>
          </p:spPr>
          <p:txBody>
            <a:bodyPr wrap="square" rtlCol="0">
              <a:spAutoFit/>
            </a:bodyPr>
            <a:lstStyle/>
            <a:p>
              <a:pPr algn="ctr"/>
              <a:r>
                <a:rPr lang="zh-CN" altLang="en-US" sz="2400" smtClean="0">
                  <a:solidFill>
                    <a:schemeClr val="bg1"/>
                  </a:solidFill>
                  <a:latin typeface="思源黑体 CN Bold" panose="020b0800000000000000" pitchFamily="34" charset="-122"/>
                  <a:ea typeface="思源黑体 CN Bold" panose="020b0800000000000000" pitchFamily="34" charset="-122"/>
                </a:rPr>
                <a:t>牛</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sp>
          <p:nvSpPr>
            <p:cNvPr id="12" name="文本框 11"/>
            <p:cNvSpPr txBox="1"/>
            <p:nvPr/>
          </p:nvSpPr>
          <p:spPr>
            <a:xfrm>
              <a:off x="819150" y="4804717"/>
              <a:ext cx="533400" cy="461665"/>
            </a:xfrm>
            <a:prstGeom prst="rect">
              <a:avLst/>
            </a:prstGeom>
            <a:noFill/>
          </p:spPr>
          <p:txBody>
            <a:bodyPr wrap="square" rtlCol="0">
              <a:spAutoFit/>
            </a:bodyPr>
            <a:lstStyle/>
            <a:p>
              <a:pPr algn="ctr"/>
              <a:r>
                <a:rPr lang="zh-CN" altLang="en-US" sz="2400" smtClean="0">
                  <a:solidFill>
                    <a:schemeClr val="bg1"/>
                  </a:solidFill>
                  <a:latin typeface="思源黑体 CN Bold" panose="020b0800000000000000" pitchFamily="34" charset="-122"/>
                  <a:ea typeface="思源黑体 CN Bold" panose="020b0800000000000000" pitchFamily="34" charset="-122"/>
                </a:rPr>
                <a:t>刀</a:t>
              </a:r>
              <a:endParaRPr lang="zh-CN" altLang="en-US" sz="2400">
                <a:solidFill>
                  <a:schemeClr val="bg1"/>
                </a:solidFill>
                <a:latin typeface="思源黑体 CN Bold" panose="020b0800000000000000" pitchFamily="34" charset="-122"/>
                <a:ea typeface="思源黑体 CN Bold" panose="020b0800000000000000" pitchFamily="34" charset="-122"/>
              </a:endParaRPr>
            </a:p>
          </p:txBody>
        </p:sp>
        <p:grpSp>
          <p:nvGrpSpPr>
            <p:cNvPr id="13" name="组合 12"/>
            <p:cNvGrpSpPr/>
            <p:nvPr/>
          </p:nvGrpSpPr>
          <p:grpSpPr>
            <a:xfrm>
              <a:off x="-109670" y="2408766"/>
              <a:ext cx="831340" cy="219340"/>
              <a:chOff x="-109670" y="2408766"/>
              <a:chExt cx="831340" cy="219340"/>
            </a:xfrm>
          </p:grpSpPr>
          <p:sp>
            <p:nvSpPr>
              <p:cNvPr id="17" name="椭圆 16"/>
              <p:cNvSpPr/>
              <p:nvPr/>
            </p:nvSpPr>
            <p:spPr>
              <a:xfrm>
                <a:off x="-109670" y="2408766"/>
                <a:ext cx="219340" cy="219340"/>
              </a:xfrm>
              <a:prstGeom prst="ellipse">
                <a:avLst/>
              </a:prstGeom>
              <a:solidFill>
                <a:srgbClr val="F6BD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a:xfrm>
                <a:off x="109670" y="2518436"/>
                <a:ext cx="612000" cy="0"/>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109670" y="4946649"/>
              <a:ext cx="831340" cy="219340"/>
              <a:chOff x="-109670" y="2408766"/>
              <a:chExt cx="831340" cy="219340"/>
            </a:xfrm>
          </p:grpSpPr>
          <p:sp>
            <p:nvSpPr>
              <p:cNvPr id="15" name="椭圆 14"/>
              <p:cNvSpPr/>
              <p:nvPr/>
            </p:nvSpPr>
            <p:spPr>
              <a:xfrm>
                <a:off x="-109670" y="2408766"/>
                <a:ext cx="219340" cy="219340"/>
              </a:xfrm>
              <a:prstGeom prst="ellipse">
                <a:avLst/>
              </a:prstGeom>
              <a:solidFill>
                <a:srgbClr val="F6BD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a:off x="109670" y="2518436"/>
                <a:ext cx="612000" cy="0"/>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grpSp>
      <p:grpSp>
        <p:nvGrpSpPr>
          <p:cNvPr id="65" name="组合 64"/>
          <p:cNvGrpSpPr/>
          <p:nvPr/>
        </p:nvGrpSpPr>
        <p:grpSpPr>
          <a:xfrm>
            <a:off x="1625600" y="1270000"/>
            <a:ext cx="9791700" cy="4991100"/>
            <a:chOff x="1625600" y="1270000"/>
            <a:chExt cx="9791700" cy="4991100"/>
          </a:xfrm>
        </p:grpSpPr>
        <p:sp>
          <p:nvSpPr>
            <p:cNvPr id="64" name="圆角矩形 63"/>
            <p:cNvSpPr/>
            <p:nvPr/>
          </p:nvSpPr>
          <p:spPr>
            <a:xfrm>
              <a:off x="1930400" y="1524102"/>
              <a:ext cx="9296400" cy="1240380"/>
            </a:xfrm>
            <a:prstGeom prst="roundRect">
              <a:avLst>
                <a:gd name="adj" fmla="val 0"/>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871530" y="1663874"/>
              <a:ext cx="1127538" cy="1127538"/>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6267" y="1583485"/>
              <a:ext cx="910533" cy="1068358"/>
            </a:xfrm>
            <a:prstGeom prst="rect">
              <a:avLst/>
            </a:prstGeom>
          </p:spPr>
        </p:pic>
        <p:sp>
          <p:nvSpPr>
            <p:cNvPr id="20" name="圆角矩形 19"/>
            <p:cNvSpPr/>
            <p:nvPr/>
          </p:nvSpPr>
          <p:spPr>
            <a:xfrm>
              <a:off x="1625600" y="1270000"/>
              <a:ext cx="9791700" cy="4991100"/>
            </a:xfrm>
            <a:prstGeom prst="roundRect">
              <a:avLst>
                <a:gd name="adj" fmla="val 4364"/>
              </a:avLst>
            </a:prstGeom>
            <a:noFill/>
            <a:ln>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847365" y="1823991"/>
              <a:ext cx="3822384" cy="707886"/>
            </a:xfrm>
            <a:prstGeom prst="rect">
              <a:avLst/>
            </a:prstGeom>
            <a:noFill/>
          </p:spPr>
          <p:txBody>
            <a:bodyPr wrap="square">
              <a:spAutoFit/>
            </a:bodyPr>
            <a:lstStyle/>
            <a:p>
              <a:pPr algn="just">
                <a:lnSpc>
                  <a:spcPct val="200000"/>
                </a:lnSpc>
                <a:spcAft>
                  <a:spcPct val="0"/>
                </a:spcAft>
                <a:tabLst>
                  <a:tab pos="2430780"/>
                </a:tabLst>
              </a:pPr>
              <a:r>
                <a:rPr lang="en-US" altLang="zh-CN" sz="20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20</a:t>
              </a:r>
              <a:r>
                <a:rPr lang="zh-CN" altLang="en-US" sz="20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世纪陆上交通有什么新特点？</a:t>
              </a:r>
              <a:endParaRPr lang="zh-CN" altLang="zh-CN" sz="2000" kern="100">
                <a:solidFill>
                  <a:schemeClr val="tx1">
                    <a:lumMod val="75000"/>
                    <a:lumOff val="25000"/>
                  </a:schemeClr>
                </a:solidFill>
                <a:effectLst/>
                <a:latin typeface="思源黑体 CN Normal" panose="020b0400000000000000" pitchFamily="34" charset="-122"/>
                <a:ea typeface="思源黑体 CN Normal" panose="020b0400000000000000" pitchFamily="34" charset="-122"/>
              </a:endParaRPr>
            </a:p>
          </p:txBody>
        </p:sp>
      </p:grpSp>
    </p:spTree>
    <p:extLst>
      <p:ext uri="{BB962C8B-B14F-4D97-AF65-F5344CB8AC3E}">
        <p14:creationId xmlns:p14="http://schemas.microsoft.com/office/powerpoint/2010/main" val="29586076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ppt_w</p:attrName>
                                        </p:attrNameLst>
                                      </p:cBhvr>
                                      <p:tavLst>
                                        <p:tav tm="0">
                                          <p:val>
                                            <p:fltVal val="0"/>
                                          </p:val>
                                        </p:tav>
                                        <p:tav tm="100000">
                                          <p:val>
                                            <p:strVal val="#ppt_w"/>
                                          </p:val>
                                        </p:tav>
                                      </p:tavLst>
                                    </p:anim>
                                    <p:anim calcmode="lin" valueType="num">
                                      <p:cBhvr>
                                        <p:cTn id="10" dur="500" fill="hold"/>
                                        <p:tgtEl>
                                          <p:spTgt spid="4"/>
                                        </p:tgtEl>
                                        <p:attrNameLst>
                                          <p:attrName>ppt_h</p:attrName>
                                        </p:attrNameLst>
                                      </p:cBhvr>
                                      <p:tavLst>
                                        <p:tav tm="0">
                                          <p:val>
                                            <p:strVal val="#ppt_h"/>
                                          </p:val>
                                        </p:tav>
                                        <p:tav tm="100000">
                                          <p:val>
                                            <p:strVal val="#ppt_h"/>
                                          </p:val>
                                        </p:tav>
                                      </p:tavLst>
                                    </p:anim>
                                  </p:childTnLst>
                                </p:cTn>
                              </p:par>
                              <p:par>
                                <p:cTn id="11" presetID="22" presetClass="entr" presetSubtype="2" fill="hold" nodeType="withEffect">
                                  <p:stCondLst>
                                    <p:cond delay="0"/>
                                  </p:stCondLst>
                                  <p:childTnLst>
                                    <p:set>
                                      <p:cBhvr>
                                        <p:cTn id="12" dur="1" fill="hold">
                                          <p:stCondLst>
                                            <p:cond delay="0"/>
                                          </p:stCondLst>
                                        </p:cTn>
                                        <p:tgtEl>
                                          <p:spTgt spid="65"/>
                                        </p:tgtEl>
                                        <p:attrNameLst>
                                          <p:attrName>style.visibility</p:attrName>
                                        </p:attrNameLst>
                                      </p:cBhvr>
                                      <p:to>
                                        <p:strVal val="visible"/>
                                      </p:to>
                                    </p:set>
                                    <p:animEffect transition="in" filter="wipe(right)">
                                      <p:cBhvr>
                                        <p:cTn id="1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a:solidFill>
                  <a:srgbClr val="FA7384"/>
                </a:solidFill>
                <a:latin typeface="方正毡笔黑简体" panose="03000509000000000000" pitchFamily="65" charset="-122"/>
                <a:ea typeface="方正毡笔黑简体" panose="03000509000000000000" pitchFamily="65" charset="-122"/>
              </a:rPr>
              <a:t>海</a:t>
            </a:r>
            <a:r>
              <a:rPr lang="zh-CN" altLang="en-US" sz="2800" smtClean="0">
                <a:solidFill>
                  <a:srgbClr val="FA7384"/>
                </a:solidFill>
                <a:latin typeface="方正毡笔黑简体" panose="03000509000000000000" pitchFamily="65" charset="-122"/>
                <a:ea typeface="方正毡笔黑简体" panose="03000509000000000000" pitchFamily="65" charset="-122"/>
              </a:rPr>
              <a:t>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8" name="矩形 7"/>
          <p:cNvSpPr/>
          <p:nvPr/>
        </p:nvSpPr>
        <p:spPr>
          <a:xfrm>
            <a:off x="2789498" y="2081551"/>
            <a:ext cx="81023" cy="3715473"/>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80346" y="2421763"/>
            <a:ext cx="2297575" cy="471913"/>
            <a:chOff x="4473613" y="1773576"/>
            <a:chExt cx="2297575" cy="471913"/>
          </a:xfrm>
        </p:grpSpPr>
        <p:sp>
          <p:nvSpPr>
            <p:cNvPr id="11" name="五边形 10"/>
            <p:cNvSpPr/>
            <p:nvPr/>
          </p:nvSpPr>
          <p:spPr>
            <a:xfrm>
              <a:off x="4595150" y="1773576"/>
              <a:ext cx="2176038" cy="471913"/>
            </a:xfrm>
            <a:prstGeom prst="homePlat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73613" y="1863405"/>
              <a:ext cx="2274425" cy="338554"/>
            </a:xfrm>
            <a:prstGeom prst="rect">
              <a:avLst/>
            </a:prstGeom>
          </p:spPr>
          <p:txBody>
            <a:bodyPr wrap="square">
              <a:spAutoFit/>
            </a:bodyPr>
            <a:lstStyle/>
            <a:p>
              <a:pPr algn="ctr">
                <a:spcAft>
                  <a:spcPct val="0"/>
                </a:spcAft>
                <a:tabLst>
                  <a:tab pos="2430780"/>
                </a:tabLst>
              </a:pPr>
              <a:r>
                <a:rPr lang="zh-CN" altLang="zh-CN" sz="1600" b="1" kern="100">
                  <a:solidFill>
                    <a:schemeClr val="bg1"/>
                  </a:solidFill>
                  <a:latin typeface="思源黑体 CN Normal" panose="020b0400000000000000" pitchFamily="34" charset="-122"/>
                  <a:ea typeface="思源黑体 CN Normal" panose="020b0400000000000000" pitchFamily="34" charset="-122"/>
                </a:rPr>
                <a:t>航运技术进一步提高</a:t>
              </a:r>
            </a:p>
          </p:txBody>
        </p:sp>
      </p:grpSp>
      <p:grpSp>
        <p:nvGrpSpPr>
          <p:cNvPr id="13" name="组合 12"/>
          <p:cNvGrpSpPr/>
          <p:nvPr/>
        </p:nvGrpSpPr>
        <p:grpSpPr>
          <a:xfrm>
            <a:off x="601883" y="3701547"/>
            <a:ext cx="2176038" cy="471913"/>
            <a:chOff x="4595150" y="2519036"/>
            <a:chExt cx="2176038" cy="471913"/>
          </a:xfrm>
        </p:grpSpPr>
        <p:sp>
          <p:nvSpPr>
            <p:cNvPr id="14" name="五边形 13"/>
            <p:cNvSpPr/>
            <p:nvPr/>
          </p:nvSpPr>
          <p:spPr>
            <a:xfrm>
              <a:off x="4595150" y="2519036"/>
              <a:ext cx="2176038" cy="471913"/>
            </a:xfrm>
            <a:prstGeom prst="homePlate">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75000"/>
                  </a:schemeClr>
                </a:solidFill>
              </a:endParaRPr>
            </a:p>
          </p:txBody>
        </p:sp>
        <p:sp>
          <p:nvSpPr>
            <p:cNvPr id="15" name="矩形 14"/>
            <p:cNvSpPr/>
            <p:nvPr/>
          </p:nvSpPr>
          <p:spPr>
            <a:xfrm>
              <a:off x="5098505" y="2610657"/>
              <a:ext cx="1024639" cy="338554"/>
            </a:xfrm>
            <a:prstGeom prst="rect">
              <a:avLst/>
            </a:prstGeom>
          </p:spPr>
          <p:txBody>
            <a:bodyPr wrap="none">
              <a:spAutoFit/>
            </a:bodyPr>
            <a:lstStyle/>
            <a:p>
              <a:pPr algn="just">
                <a:spcAft>
                  <a:spcPct val="0"/>
                </a:spcAft>
                <a:tabLst>
                  <a:tab pos="2430780"/>
                </a:tabLst>
              </a:pPr>
              <a:r>
                <a:rPr lang="zh-CN" altLang="zh-CN" sz="1600" b="1" kern="100">
                  <a:solidFill>
                    <a:schemeClr val="bg2">
                      <a:lumMod val="75000"/>
                    </a:schemeClr>
                  </a:solidFill>
                  <a:latin typeface="思源黑体 CN Normal" panose="020b0400000000000000" pitchFamily="34" charset="-122"/>
                  <a:ea typeface="思源黑体 CN Normal" panose="020b0400000000000000" pitchFamily="34" charset="-122"/>
                </a:rPr>
                <a:t>海底隧道</a:t>
              </a:r>
              <a:endParaRPr lang="zh-CN" altLang="zh-CN" sz="1600" kern="100">
                <a:solidFill>
                  <a:schemeClr val="bg2">
                    <a:lumMod val="75000"/>
                  </a:schemeClr>
                </a:solidFill>
                <a:latin typeface="思源黑体 CN Normal" panose="020b0400000000000000" pitchFamily="34" charset="-122"/>
                <a:ea typeface="思源黑体 CN Normal" panose="020b0400000000000000" pitchFamily="34" charset="-122"/>
              </a:endParaRPr>
            </a:p>
          </p:txBody>
        </p:sp>
      </p:grpSp>
      <p:grpSp>
        <p:nvGrpSpPr>
          <p:cNvPr id="16" name="组合 15"/>
          <p:cNvGrpSpPr/>
          <p:nvPr/>
        </p:nvGrpSpPr>
        <p:grpSpPr>
          <a:xfrm>
            <a:off x="601883" y="4981331"/>
            <a:ext cx="2176038" cy="471913"/>
            <a:chOff x="8069484" y="2349759"/>
            <a:chExt cx="2176038" cy="471913"/>
          </a:xfrm>
        </p:grpSpPr>
        <p:sp>
          <p:nvSpPr>
            <p:cNvPr id="17" name="五边形 16"/>
            <p:cNvSpPr/>
            <p:nvPr/>
          </p:nvSpPr>
          <p:spPr>
            <a:xfrm>
              <a:off x="8069484" y="2349759"/>
              <a:ext cx="2176038" cy="471913"/>
            </a:xfrm>
            <a:prstGeom prst="homePlate">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75000"/>
                  </a:schemeClr>
                </a:solidFill>
              </a:endParaRPr>
            </a:p>
          </p:txBody>
        </p:sp>
        <p:sp>
          <p:nvSpPr>
            <p:cNvPr id="18" name="矩形 17"/>
            <p:cNvSpPr/>
            <p:nvPr/>
          </p:nvSpPr>
          <p:spPr>
            <a:xfrm>
              <a:off x="8152852" y="2441380"/>
              <a:ext cx="1864613" cy="338554"/>
            </a:xfrm>
            <a:prstGeom prst="rect">
              <a:avLst/>
            </a:prstGeom>
          </p:spPr>
          <p:txBody>
            <a:bodyPr wrap="none">
              <a:spAutoFit/>
            </a:bodyPr>
            <a:lstStyle/>
            <a:p>
              <a:pPr algn="just">
                <a:spcAft>
                  <a:spcPct val="0"/>
                </a:spcAft>
                <a:tabLst>
                  <a:tab pos="2430780"/>
                </a:tabLst>
              </a:pPr>
              <a:r>
                <a:rPr lang="zh-CN" altLang="zh-CN" sz="1600" b="1" kern="100">
                  <a:solidFill>
                    <a:schemeClr val="bg2">
                      <a:lumMod val="75000"/>
                    </a:schemeClr>
                  </a:solidFill>
                  <a:latin typeface="思源黑体 CN Normal" panose="020b0400000000000000" pitchFamily="34" charset="-122"/>
                  <a:ea typeface="思源黑体 CN Normal" panose="020b0400000000000000" pitchFamily="34" charset="-122"/>
                </a:rPr>
                <a:t>中国造船业的发展</a:t>
              </a:r>
              <a:endParaRPr lang="zh-CN" altLang="zh-CN" sz="1600" kern="100">
                <a:solidFill>
                  <a:schemeClr val="bg2">
                    <a:lumMod val="75000"/>
                  </a:schemeClr>
                </a:solidFill>
                <a:latin typeface="思源黑体 CN Normal" panose="020b0400000000000000" pitchFamily="34" charset="-122"/>
                <a:ea typeface="思源黑体 CN Normal" panose="020b0400000000000000" pitchFamily="34" charset="-122"/>
              </a:endParaRPr>
            </a:p>
          </p:txBody>
        </p:sp>
      </p:grpSp>
      <p:grpSp>
        <p:nvGrpSpPr>
          <p:cNvPr id="21" name="组合 20"/>
          <p:cNvGrpSpPr/>
          <p:nvPr/>
        </p:nvGrpSpPr>
        <p:grpSpPr>
          <a:xfrm>
            <a:off x="3784922" y="1976113"/>
            <a:ext cx="6204029" cy="1542591"/>
            <a:chOff x="3784922" y="1976113"/>
            <a:chExt cx="6204029" cy="1542591"/>
          </a:xfrm>
        </p:grpSpPr>
        <p:sp>
          <p:nvSpPr>
            <p:cNvPr id="20" name="圆角矩形 19"/>
            <p:cNvSpPr/>
            <p:nvPr/>
          </p:nvSpPr>
          <p:spPr>
            <a:xfrm>
              <a:off x="3784922" y="2081551"/>
              <a:ext cx="6204029" cy="1437153"/>
            </a:xfrm>
            <a:prstGeom prst="roundRect">
              <a:avLst/>
            </a:prstGeom>
            <a:solidFill>
              <a:srgbClr val="FFEED8"/>
            </a:solid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012556" y="1976113"/>
              <a:ext cx="5748759" cy="1477328"/>
            </a:xfrm>
            <a:prstGeom prst="rect">
              <a:avLst/>
            </a:prstGeom>
          </p:spPr>
          <p:txBody>
            <a:bodyPr wrap="square">
              <a:spAutoFit/>
            </a:bodyPr>
            <a:lstStyle/>
            <a:p>
              <a:pPr algn="just">
                <a:lnSpc>
                  <a:spcPct val="250000"/>
                </a:lnSpc>
                <a:spcAft>
                  <a:spcPct val="0"/>
                </a:spcAft>
                <a:tabLst>
                  <a:tab pos="2430780"/>
                </a:tabLst>
              </a:pP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20</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世纪，航海雷达的使用，海事卫星通信系统的发展，大型船舶的制造等。</a:t>
              </a:r>
            </a:p>
          </p:txBody>
        </p:sp>
      </p:grpSp>
    </p:spTree>
    <p:extLst>
      <p:ext uri="{BB962C8B-B14F-4D97-AF65-F5344CB8AC3E}">
        <p14:creationId xmlns:p14="http://schemas.microsoft.com/office/powerpoint/2010/main" val="2713548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p:tgtEl>
                                          <p:spTgt spid="10"/>
                                        </p:tgtEl>
                                        <p:attrNameLst>
                                          <p:attrName>ppt_x</p:attrName>
                                        </p:attrNameLst>
                                      </p:cBhvr>
                                      <p:tavLst>
                                        <p:tav tm="0">
                                          <p:val>
                                            <p:strVal val="#ppt_x-#ppt_w*1.125000"/>
                                          </p:val>
                                        </p:tav>
                                        <p:tav tm="100000">
                                          <p:val>
                                            <p:strVal val="#ppt_x"/>
                                          </p:val>
                                        </p:tav>
                                      </p:tavLst>
                                    </p:anim>
                                    <p:animEffect transition="in" filter="wipe(right)">
                                      <p:cBhvr>
                                        <p:cTn id="8" dur="500"/>
                                        <p:tgtEl>
                                          <p:spTgt spid="10"/>
                                        </p:tgtEl>
                                      </p:cBhvr>
                                    </p:animEffect>
                                  </p:childTnLst>
                                </p:cTn>
                              </p:par>
                              <p:par>
                                <p:cTn id="9" presetID="12" presetClass="entr" presetSubtype="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p:tgtEl>
                                          <p:spTgt spid="13"/>
                                        </p:tgtEl>
                                        <p:attrNameLst>
                                          <p:attrName>ppt_x</p:attrName>
                                        </p:attrNameLst>
                                      </p:cBhvr>
                                      <p:tavLst>
                                        <p:tav tm="0">
                                          <p:val>
                                            <p:strVal val="#ppt_x-#ppt_w*1.125000"/>
                                          </p:val>
                                        </p:tav>
                                        <p:tav tm="100000">
                                          <p:val>
                                            <p:strVal val="#ppt_x"/>
                                          </p:val>
                                        </p:tav>
                                      </p:tavLst>
                                    </p:anim>
                                    <p:animEffect transition="in" filter="wipe(right)">
                                      <p:cBhvr>
                                        <p:cTn id="12" dur="500"/>
                                        <p:tgtEl>
                                          <p:spTgt spid="13"/>
                                        </p:tgtEl>
                                      </p:cBhvr>
                                    </p:animEffect>
                                  </p:childTnLst>
                                </p:cTn>
                              </p:par>
                              <p:par>
                                <p:cTn id="13" presetID="12" presetClass="entr" presetSubtype="8"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p:tgtEl>
                                          <p:spTgt spid="16"/>
                                        </p:tgtEl>
                                        <p:attrNameLst>
                                          <p:attrName>ppt_x</p:attrName>
                                        </p:attrNameLst>
                                      </p:cBhvr>
                                      <p:tavLst>
                                        <p:tav tm="0">
                                          <p:val>
                                            <p:strVal val="#ppt_x-#ppt_w*1.125000"/>
                                          </p:val>
                                        </p:tav>
                                        <p:tav tm="100000">
                                          <p:val>
                                            <p:strVal val="#ppt_x"/>
                                          </p:val>
                                        </p:tav>
                                      </p:tavLst>
                                    </p:anim>
                                    <p:animEffect transition="in" filter="wipe(right)">
                                      <p:cBhvr>
                                        <p:cTn id="16" dur="500"/>
                                        <p:tgtEl>
                                          <p:spTgt spid="16"/>
                                        </p:tgtEl>
                                      </p:cBhvr>
                                    </p:animEffect>
                                  </p:childTnLst>
                                </p:cTn>
                              </p:par>
                              <p:par>
                                <p:cTn id="17" presetID="16" presetClass="entr" presetSubtype="4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outHorizontal)">
                                      <p:cBhvr>
                                        <p:cTn id="19" dur="500"/>
                                        <p:tgtEl>
                                          <p:spTgt spid="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ntr" presetSubtype="10"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randombar(horizontal)">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a:solidFill>
                  <a:srgbClr val="FA7384"/>
                </a:solidFill>
                <a:latin typeface="方正毡笔黑简体" panose="03000509000000000000" pitchFamily="65" charset="-122"/>
                <a:ea typeface="方正毡笔黑简体" panose="03000509000000000000" pitchFamily="65" charset="-122"/>
              </a:rPr>
              <a:t>海</a:t>
            </a:r>
            <a:r>
              <a:rPr lang="zh-CN" altLang="en-US" sz="2800" smtClean="0">
                <a:solidFill>
                  <a:srgbClr val="FA7384"/>
                </a:solidFill>
                <a:latin typeface="方正毡笔黑简体" panose="03000509000000000000" pitchFamily="65" charset="-122"/>
                <a:ea typeface="方正毡笔黑简体" panose="03000509000000000000" pitchFamily="65" charset="-122"/>
              </a:rPr>
              <a:t>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8" name="矩形 7"/>
          <p:cNvSpPr/>
          <p:nvPr/>
        </p:nvSpPr>
        <p:spPr>
          <a:xfrm>
            <a:off x="2789498" y="2081551"/>
            <a:ext cx="81023" cy="3715473"/>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80346" y="2421763"/>
            <a:ext cx="2297575" cy="471913"/>
            <a:chOff x="4473613" y="1773576"/>
            <a:chExt cx="2297575" cy="471913"/>
          </a:xfrm>
        </p:grpSpPr>
        <p:sp>
          <p:nvSpPr>
            <p:cNvPr id="11" name="五边形 10"/>
            <p:cNvSpPr/>
            <p:nvPr/>
          </p:nvSpPr>
          <p:spPr>
            <a:xfrm>
              <a:off x="4595150" y="1773576"/>
              <a:ext cx="2176038" cy="471913"/>
            </a:xfrm>
            <a:prstGeom prst="homePlat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73613" y="1863405"/>
              <a:ext cx="2274425" cy="338554"/>
            </a:xfrm>
            <a:prstGeom prst="rect">
              <a:avLst/>
            </a:prstGeom>
          </p:spPr>
          <p:txBody>
            <a:bodyPr wrap="square">
              <a:spAutoFit/>
            </a:bodyPr>
            <a:lstStyle/>
            <a:p>
              <a:pPr algn="ctr">
                <a:spcAft>
                  <a:spcPct val="0"/>
                </a:spcAft>
                <a:tabLst>
                  <a:tab pos="2430780"/>
                </a:tabLst>
              </a:pPr>
              <a:r>
                <a:rPr lang="zh-CN" altLang="zh-CN" sz="1600" b="1" kern="100">
                  <a:solidFill>
                    <a:schemeClr val="bg2">
                      <a:lumMod val="75000"/>
                    </a:schemeClr>
                  </a:solidFill>
                  <a:latin typeface="思源黑体 CN Normal" panose="020b0400000000000000" pitchFamily="34" charset="-122"/>
                  <a:ea typeface="思源黑体 CN Normal" panose="020b0400000000000000" pitchFamily="34" charset="-122"/>
                </a:rPr>
                <a:t>航运技术进一步提高</a:t>
              </a:r>
            </a:p>
          </p:txBody>
        </p:sp>
      </p:grpSp>
      <p:grpSp>
        <p:nvGrpSpPr>
          <p:cNvPr id="13" name="组合 12"/>
          <p:cNvGrpSpPr/>
          <p:nvPr/>
        </p:nvGrpSpPr>
        <p:grpSpPr>
          <a:xfrm>
            <a:off x="601883" y="3701547"/>
            <a:ext cx="2176038" cy="471913"/>
            <a:chOff x="4595150" y="2519036"/>
            <a:chExt cx="2176038" cy="471913"/>
          </a:xfrm>
        </p:grpSpPr>
        <p:sp>
          <p:nvSpPr>
            <p:cNvPr id="14" name="五边形 13"/>
            <p:cNvSpPr/>
            <p:nvPr/>
          </p:nvSpPr>
          <p:spPr>
            <a:xfrm>
              <a:off x="4595150" y="2519036"/>
              <a:ext cx="2176038" cy="471913"/>
            </a:xfrm>
            <a:prstGeom prst="homePlat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75000"/>
                  </a:schemeClr>
                </a:solidFill>
              </a:endParaRPr>
            </a:p>
          </p:txBody>
        </p:sp>
        <p:sp>
          <p:nvSpPr>
            <p:cNvPr id="15" name="矩形 14"/>
            <p:cNvSpPr/>
            <p:nvPr/>
          </p:nvSpPr>
          <p:spPr>
            <a:xfrm>
              <a:off x="5098505" y="2610657"/>
              <a:ext cx="1024639" cy="338554"/>
            </a:xfrm>
            <a:prstGeom prst="rect">
              <a:avLst/>
            </a:prstGeom>
          </p:spPr>
          <p:txBody>
            <a:bodyPr wrap="none">
              <a:spAutoFit/>
            </a:bodyPr>
            <a:lstStyle/>
            <a:p>
              <a:pPr algn="just">
                <a:spcAft>
                  <a:spcPct val="0"/>
                </a:spcAft>
                <a:tabLst>
                  <a:tab pos="2430780"/>
                </a:tabLst>
              </a:pPr>
              <a:r>
                <a:rPr lang="zh-CN" altLang="zh-CN" sz="1600" b="1" kern="100">
                  <a:solidFill>
                    <a:schemeClr val="bg1"/>
                  </a:solidFill>
                  <a:latin typeface="思源黑体 CN Normal" panose="020b0400000000000000" pitchFamily="34" charset="-122"/>
                  <a:ea typeface="思源黑体 CN Normal" panose="020b0400000000000000" pitchFamily="34" charset="-122"/>
                </a:rPr>
                <a:t>海底隧道</a:t>
              </a:r>
              <a:endParaRPr lang="zh-CN" altLang="zh-CN" sz="1600" kern="100">
                <a:solidFill>
                  <a:schemeClr val="bg1"/>
                </a:solidFill>
                <a:latin typeface="思源黑体 CN Normal" panose="020b0400000000000000" pitchFamily="34" charset="-122"/>
                <a:ea typeface="思源黑体 CN Normal" panose="020b0400000000000000" pitchFamily="34" charset="-122"/>
              </a:endParaRPr>
            </a:p>
          </p:txBody>
        </p:sp>
      </p:grpSp>
      <p:grpSp>
        <p:nvGrpSpPr>
          <p:cNvPr id="16" name="组合 15"/>
          <p:cNvGrpSpPr/>
          <p:nvPr/>
        </p:nvGrpSpPr>
        <p:grpSpPr>
          <a:xfrm>
            <a:off x="601883" y="4981331"/>
            <a:ext cx="2176038" cy="471913"/>
            <a:chOff x="8069484" y="2349759"/>
            <a:chExt cx="2176038" cy="471913"/>
          </a:xfrm>
        </p:grpSpPr>
        <p:sp>
          <p:nvSpPr>
            <p:cNvPr id="17" name="五边形 16"/>
            <p:cNvSpPr/>
            <p:nvPr/>
          </p:nvSpPr>
          <p:spPr>
            <a:xfrm>
              <a:off x="8069484" y="2349759"/>
              <a:ext cx="2176038" cy="471913"/>
            </a:xfrm>
            <a:prstGeom prst="homePlate">
              <a:avLst/>
            </a:prstGeom>
            <a:solidFill>
              <a:srgbClr val="F4E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75000"/>
                  </a:schemeClr>
                </a:solidFill>
              </a:endParaRPr>
            </a:p>
          </p:txBody>
        </p:sp>
        <p:sp>
          <p:nvSpPr>
            <p:cNvPr id="18" name="矩形 17"/>
            <p:cNvSpPr/>
            <p:nvPr/>
          </p:nvSpPr>
          <p:spPr>
            <a:xfrm>
              <a:off x="8152852" y="2441380"/>
              <a:ext cx="1864613" cy="338554"/>
            </a:xfrm>
            <a:prstGeom prst="rect">
              <a:avLst/>
            </a:prstGeom>
          </p:spPr>
          <p:txBody>
            <a:bodyPr wrap="none">
              <a:spAutoFit/>
            </a:bodyPr>
            <a:lstStyle/>
            <a:p>
              <a:pPr algn="just">
                <a:spcAft>
                  <a:spcPct val="0"/>
                </a:spcAft>
                <a:tabLst>
                  <a:tab pos="2430780"/>
                </a:tabLst>
              </a:pPr>
              <a:r>
                <a:rPr lang="zh-CN" altLang="zh-CN" sz="1600" b="1" kern="100">
                  <a:solidFill>
                    <a:schemeClr val="bg2">
                      <a:lumMod val="75000"/>
                    </a:schemeClr>
                  </a:solidFill>
                  <a:latin typeface="思源黑体 CN Normal" panose="020b0400000000000000" pitchFamily="34" charset="-122"/>
                  <a:ea typeface="思源黑体 CN Normal" panose="020b0400000000000000" pitchFamily="34" charset="-122"/>
                </a:rPr>
                <a:t>中国造船业的发展</a:t>
              </a:r>
              <a:endParaRPr lang="zh-CN" altLang="zh-CN" sz="1600" kern="100">
                <a:solidFill>
                  <a:schemeClr val="bg2">
                    <a:lumMod val="75000"/>
                  </a:schemeClr>
                </a:solidFill>
                <a:latin typeface="思源黑体 CN Normal" panose="020b0400000000000000" pitchFamily="34" charset="-122"/>
                <a:ea typeface="思源黑体 CN Normal" panose="020b0400000000000000" pitchFamily="34" charset="-122"/>
              </a:endParaRPr>
            </a:p>
          </p:txBody>
        </p:sp>
      </p:grpSp>
      <p:sp>
        <p:nvSpPr>
          <p:cNvPr id="20" name="圆角矩形 19"/>
          <p:cNvSpPr/>
          <p:nvPr/>
        </p:nvSpPr>
        <p:spPr>
          <a:xfrm>
            <a:off x="3784922" y="3215871"/>
            <a:ext cx="6204029" cy="1437153"/>
          </a:xfrm>
          <a:prstGeom prst="roundRect">
            <a:avLst/>
          </a:prstGeom>
          <a:solidFill>
            <a:srgbClr val="FFEED8"/>
          </a:solid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012556" y="3110433"/>
            <a:ext cx="5748759" cy="1477328"/>
          </a:xfrm>
          <a:prstGeom prst="rect">
            <a:avLst/>
          </a:prstGeom>
        </p:spPr>
        <p:txBody>
          <a:bodyPr wrap="square">
            <a:spAutoFit/>
          </a:bodyPr>
          <a:lstStyle/>
          <a:p>
            <a:pPr algn="just">
              <a:lnSpc>
                <a:spcPct val="250000"/>
              </a:lnSpc>
              <a:spcAft>
                <a:spcPct val="0"/>
              </a:spcAft>
              <a:tabLst>
                <a:tab pos="2430780"/>
              </a:tabLst>
            </a:pP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1994</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年开通的英法海底隧道，是世界上最长的海底隧道和第二长的铁路隧道。</a:t>
            </a:r>
          </a:p>
        </p:txBody>
      </p:sp>
    </p:spTree>
    <p:extLst>
      <p:ext uri="{BB962C8B-B14F-4D97-AF65-F5344CB8AC3E}">
        <p14:creationId xmlns:p14="http://schemas.microsoft.com/office/powerpoint/2010/main" val="4104556382"/>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a:solidFill>
                  <a:srgbClr val="FA7384"/>
                </a:solidFill>
                <a:latin typeface="方正毡笔黑简体" panose="03000509000000000000" pitchFamily="65" charset="-122"/>
                <a:ea typeface="方正毡笔黑简体" panose="03000509000000000000" pitchFamily="65" charset="-122"/>
              </a:rPr>
              <a:t>海</a:t>
            </a:r>
            <a:r>
              <a:rPr lang="zh-CN" altLang="en-US" sz="2800" smtClean="0">
                <a:solidFill>
                  <a:srgbClr val="FA7384"/>
                </a:solidFill>
                <a:latin typeface="方正毡笔黑简体" panose="03000509000000000000" pitchFamily="65" charset="-122"/>
                <a:ea typeface="方正毡笔黑简体" panose="03000509000000000000" pitchFamily="65" charset="-122"/>
              </a:rPr>
              <a:t>上交通的发展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8" name="矩形 7"/>
          <p:cNvSpPr/>
          <p:nvPr/>
        </p:nvSpPr>
        <p:spPr>
          <a:xfrm>
            <a:off x="2789498" y="2081551"/>
            <a:ext cx="81023" cy="3715473"/>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80346" y="2421763"/>
            <a:ext cx="2297575" cy="471913"/>
            <a:chOff x="4473613" y="1773576"/>
            <a:chExt cx="2297575" cy="471913"/>
          </a:xfrm>
        </p:grpSpPr>
        <p:sp>
          <p:nvSpPr>
            <p:cNvPr id="11" name="五边形 10"/>
            <p:cNvSpPr/>
            <p:nvPr/>
          </p:nvSpPr>
          <p:spPr>
            <a:xfrm>
              <a:off x="4595150" y="1773576"/>
              <a:ext cx="2176038" cy="471913"/>
            </a:xfrm>
            <a:prstGeom prst="homePlat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73613" y="1863405"/>
              <a:ext cx="2274425" cy="338554"/>
            </a:xfrm>
            <a:prstGeom prst="rect">
              <a:avLst/>
            </a:prstGeom>
          </p:spPr>
          <p:txBody>
            <a:bodyPr wrap="square">
              <a:spAutoFit/>
            </a:bodyPr>
            <a:lstStyle/>
            <a:p>
              <a:pPr algn="ctr">
                <a:spcAft>
                  <a:spcPct val="0"/>
                </a:spcAft>
                <a:tabLst>
                  <a:tab pos="2430780"/>
                </a:tabLst>
              </a:pPr>
              <a:r>
                <a:rPr lang="zh-CN" altLang="zh-CN" sz="1600" b="1" kern="100">
                  <a:solidFill>
                    <a:schemeClr val="bg2">
                      <a:lumMod val="75000"/>
                    </a:schemeClr>
                  </a:solidFill>
                  <a:latin typeface="思源黑体 CN Normal" panose="020b0400000000000000" pitchFamily="34" charset="-122"/>
                  <a:ea typeface="思源黑体 CN Normal" panose="020b0400000000000000" pitchFamily="34" charset="-122"/>
                </a:rPr>
                <a:t>航运技术进一步提高</a:t>
              </a:r>
            </a:p>
          </p:txBody>
        </p:sp>
      </p:grpSp>
      <p:grpSp>
        <p:nvGrpSpPr>
          <p:cNvPr id="13" name="组合 12"/>
          <p:cNvGrpSpPr/>
          <p:nvPr/>
        </p:nvGrpSpPr>
        <p:grpSpPr>
          <a:xfrm>
            <a:off x="601883" y="3701547"/>
            <a:ext cx="2176038" cy="471913"/>
            <a:chOff x="4595150" y="2519036"/>
            <a:chExt cx="2176038" cy="471913"/>
          </a:xfrm>
        </p:grpSpPr>
        <p:sp>
          <p:nvSpPr>
            <p:cNvPr id="14" name="五边形 13"/>
            <p:cNvSpPr/>
            <p:nvPr/>
          </p:nvSpPr>
          <p:spPr>
            <a:xfrm>
              <a:off x="4595150" y="2519036"/>
              <a:ext cx="2176038" cy="471913"/>
            </a:xfrm>
            <a:prstGeom prst="homePlat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75000"/>
                  </a:schemeClr>
                </a:solidFill>
              </a:endParaRPr>
            </a:p>
          </p:txBody>
        </p:sp>
        <p:sp>
          <p:nvSpPr>
            <p:cNvPr id="15" name="矩形 14"/>
            <p:cNvSpPr/>
            <p:nvPr/>
          </p:nvSpPr>
          <p:spPr>
            <a:xfrm>
              <a:off x="5098505" y="2610657"/>
              <a:ext cx="1024639" cy="338554"/>
            </a:xfrm>
            <a:prstGeom prst="rect">
              <a:avLst/>
            </a:prstGeom>
          </p:spPr>
          <p:txBody>
            <a:bodyPr wrap="none">
              <a:spAutoFit/>
            </a:bodyPr>
            <a:lstStyle/>
            <a:p>
              <a:pPr algn="just">
                <a:spcAft>
                  <a:spcPct val="0"/>
                </a:spcAft>
                <a:tabLst>
                  <a:tab pos="2430780"/>
                </a:tabLst>
              </a:pPr>
              <a:r>
                <a:rPr lang="zh-CN" altLang="zh-CN" sz="1600" b="1" kern="100">
                  <a:solidFill>
                    <a:schemeClr val="bg2">
                      <a:lumMod val="75000"/>
                    </a:schemeClr>
                  </a:solidFill>
                  <a:latin typeface="思源黑体 CN Normal" panose="020b0400000000000000" pitchFamily="34" charset="-122"/>
                  <a:ea typeface="思源黑体 CN Normal" panose="020b0400000000000000" pitchFamily="34" charset="-122"/>
                </a:rPr>
                <a:t>海底隧道</a:t>
              </a:r>
              <a:endParaRPr lang="zh-CN" altLang="zh-CN" sz="1600" kern="100">
                <a:solidFill>
                  <a:schemeClr val="bg2">
                    <a:lumMod val="75000"/>
                  </a:schemeClr>
                </a:solidFill>
                <a:latin typeface="思源黑体 CN Normal" panose="020b0400000000000000" pitchFamily="34" charset="-122"/>
                <a:ea typeface="思源黑体 CN Normal" panose="020b0400000000000000" pitchFamily="34" charset="-122"/>
              </a:endParaRPr>
            </a:p>
          </p:txBody>
        </p:sp>
      </p:grpSp>
      <p:grpSp>
        <p:nvGrpSpPr>
          <p:cNvPr id="16" name="组合 15"/>
          <p:cNvGrpSpPr/>
          <p:nvPr/>
        </p:nvGrpSpPr>
        <p:grpSpPr>
          <a:xfrm>
            <a:off x="601883" y="4981331"/>
            <a:ext cx="2176038" cy="471913"/>
            <a:chOff x="8069484" y="2349759"/>
            <a:chExt cx="2176038" cy="471913"/>
          </a:xfrm>
        </p:grpSpPr>
        <p:sp>
          <p:nvSpPr>
            <p:cNvPr id="17" name="五边形 16"/>
            <p:cNvSpPr/>
            <p:nvPr/>
          </p:nvSpPr>
          <p:spPr>
            <a:xfrm>
              <a:off x="8069484" y="2349759"/>
              <a:ext cx="2176038" cy="471913"/>
            </a:xfrm>
            <a:prstGeom prst="homePlat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75000"/>
                  </a:schemeClr>
                </a:solidFill>
              </a:endParaRPr>
            </a:p>
          </p:txBody>
        </p:sp>
        <p:sp>
          <p:nvSpPr>
            <p:cNvPr id="18" name="矩形 17"/>
            <p:cNvSpPr/>
            <p:nvPr/>
          </p:nvSpPr>
          <p:spPr>
            <a:xfrm>
              <a:off x="8152852" y="2441380"/>
              <a:ext cx="1864613" cy="338554"/>
            </a:xfrm>
            <a:prstGeom prst="rect">
              <a:avLst/>
            </a:prstGeom>
          </p:spPr>
          <p:txBody>
            <a:bodyPr wrap="none">
              <a:spAutoFit/>
            </a:bodyPr>
            <a:lstStyle/>
            <a:p>
              <a:pPr algn="just">
                <a:spcAft>
                  <a:spcPct val="0"/>
                </a:spcAft>
                <a:tabLst>
                  <a:tab pos="2430780"/>
                </a:tabLst>
              </a:pPr>
              <a:r>
                <a:rPr lang="zh-CN" altLang="zh-CN" sz="1600" b="1" kern="100">
                  <a:solidFill>
                    <a:schemeClr val="bg1"/>
                  </a:solidFill>
                  <a:latin typeface="思源黑体 CN Normal" panose="020b0400000000000000" pitchFamily="34" charset="-122"/>
                  <a:ea typeface="思源黑体 CN Normal" panose="020b0400000000000000" pitchFamily="34" charset="-122"/>
                </a:rPr>
                <a:t>中国造船业的发展</a:t>
              </a:r>
              <a:endParaRPr lang="zh-CN" altLang="zh-CN" sz="1600" kern="100">
                <a:solidFill>
                  <a:schemeClr val="bg1"/>
                </a:solidFill>
                <a:latin typeface="思源黑体 CN Normal" panose="020b0400000000000000" pitchFamily="34" charset="-122"/>
                <a:ea typeface="思源黑体 CN Normal" panose="020b0400000000000000" pitchFamily="34" charset="-122"/>
              </a:endParaRPr>
            </a:p>
          </p:txBody>
        </p:sp>
      </p:grpSp>
      <p:sp>
        <p:nvSpPr>
          <p:cNvPr id="20" name="圆角矩形 19"/>
          <p:cNvSpPr/>
          <p:nvPr/>
        </p:nvSpPr>
        <p:spPr>
          <a:xfrm>
            <a:off x="3784922" y="3956651"/>
            <a:ext cx="6204029" cy="1765460"/>
          </a:xfrm>
          <a:prstGeom prst="roundRect">
            <a:avLst>
              <a:gd name="adj" fmla="val 13772"/>
            </a:avLst>
          </a:prstGeom>
          <a:solidFill>
            <a:srgbClr val="FFEED8"/>
          </a:solid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012556" y="3932237"/>
            <a:ext cx="5748759" cy="1754326"/>
          </a:xfrm>
          <a:prstGeom prst="rect">
            <a:avLst/>
          </a:prstGeom>
        </p:spPr>
        <p:txBody>
          <a:bodyPr wrap="square">
            <a:spAutoFit/>
          </a:bodyPr>
          <a:lstStyle/>
          <a:p>
            <a:pPr marL="285750" indent="-285750" algn="just">
              <a:lnSpc>
                <a:spcPct val="200000"/>
              </a:lnSpc>
              <a:spcAft>
                <a:spcPct val="0"/>
              </a:spcAft>
              <a:buFont typeface="Arial" pitchFamily="34" charset="0"/>
              <a:buChar char="•"/>
              <a:tabLst>
                <a:tab pos="2430780"/>
              </a:tabLst>
            </a:pPr>
            <a:r>
              <a:rPr lang="en-US"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1978</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年前，中国造船业主要是为国防建设服务。</a:t>
            </a:r>
          </a:p>
          <a:p>
            <a:pPr marL="285750" indent="-285750" algn="just">
              <a:lnSpc>
                <a:spcPct val="200000"/>
              </a:lnSpc>
              <a:spcAft>
                <a:spcPct val="0"/>
              </a:spcAft>
              <a:buFont typeface="Arial" pitchFamily="34" charset="0"/>
              <a:buChar char="•"/>
              <a:tabLst>
                <a:tab pos="2430780"/>
              </a:tabLst>
            </a:pPr>
            <a:r>
              <a:rPr lang="en-US"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1982</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年，中国首次建造并交付了出口船舶。</a:t>
            </a:r>
          </a:p>
          <a:p>
            <a:pPr marL="285750" indent="-285750" algn="just">
              <a:lnSpc>
                <a:spcPct val="200000"/>
              </a:lnSpc>
              <a:spcAft>
                <a:spcPct val="0"/>
              </a:spcAft>
              <a:buFont typeface="Arial" pitchFamily="34" charset="0"/>
              <a:buChar char="•"/>
              <a:tabLst>
                <a:tab pos="2430780"/>
              </a:tabLst>
            </a:pPr>
            <a:r>
              <a:rPr lang="en-US"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2009</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年，中国造船完工量的</a:t>
            </a: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90%</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用于出口。</a:t>
            </a:r>
          </a:p>
        </p:txBody>
      </p:sp>
    </p:spTree>
    <p:extLst>
      <p:ext uri="{BB962C8B-B14F-4D97-AF65-F5344CB8AC3E}">
        <p14:creationId xmlns:p14="http://schemas.microsoft.com/office/powerpoint/2010/main" val="1179228988"/>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5" name="组合 4"/>
          <p:cNvGrpSpPr/>
          <p:nvPr/>
        </p:nvGrpSpPr>
        <p:grpSpPr>
          <a:xfrm>
            <a:off x="4081667" y="3033906"/>
            <a:ext cx="4055336" cy="788015"/>
            <a:chOff x="4401707" y="3034993"/>
            <a:chExt cx="4055336" cy="788015"/>
          </a:xfrm>
        </p:grpSpPr>
        <p:sp>
          <p:nvSpPr>
            <p:cNvPr id="6" name="矩形 5">
              <a:extLst>
                <a:ext uri="{FF2B5EF4-FFF2-40B4-BE49-F238E27FC236}">
                  <a16:creationId xmlns="" xmlns:a16="http://schemas.microsoft.com/office/drawing/2014/main" id="{FDE5EBC0-6714-4C6F-B1FD-BF349DD9789E}"/>
                </a:ext>
              </a:extLst>
            </p:cNvPr>
            <p:cNvSpPr/>
            <p:nvPr/>
          </p:nvSpPr>
          <p:spPr>
            <a:xfrm>
              <a:off x="5077235" y="3034993"/>
              <a:ext cx="2704280" cy="664446"/>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76A66BA3-5A40-47EA-8E00-010C3D1C6A13}"/>
                </a:ext>
              </a:extLst>
            </p:cNvPr>
            <p:cNvSpPr/>
            <p:nvPr/>
          </p:nvSpPr>
          <p:spPr>
            <a:xfrm>
              <a:off x="4401707" y="3102944"/>
              <a:ext cx="4055336" cy="584775"/>
            </a:xfrm>
            <a:prstGeom prst="rect">
              <a:avLst/>
            </a:prstGeom>
          </p:spPr>
          <p:txBody>
            <a:bodyPr wrap="square">
              <a:spAutoFit/>
            </a:bodyPr>
            <a:lstStyle/>
            <a:p>
              <a:pPr lvl="0" algn="ctr">
                <a:defRPr/>
              </a:pPr>
              <a:r>
                <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航空</a:t>
              </a:r>
              <a:r>
                <a:rPr lang="zh-CN" altLang="en-US" sz="3200" smtClean="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的发展</a:t>
              </a:r>
              <a:endPar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endParaRPr>
            </a:p>
          </p:txBody>
        </p:sp>
        <p:pic>
          <p:nvPicPr>
            <p:cNvPr id="8" name="图片 7" descr="C:\Users\Administrator\Desktop\656565.png656565">
              <a:extLst>
                <a:ext uri="{FF2B5EF4-FFF2-40B4-BE49-F238E27FC236}">
                  <a16:creationId xmlns="" xmlns:a16="http://schemas.microsoft.com/office/drawing/2014/main" id="{2679C43B-5E75-4AD8-A09B-E799F68B09E7}"/>
                </a:ext>
              </a:extLst>
            </p:cNvPr>
            <p:cNvPicPr>
              <a:picLocks noChangeAspect="1"/>
            </p:cNvPicPr>
            <p:nvPr/>
          </p:nvPicPr>
          <p:blipFill>
            <a:blip r:embed="rId2"/>
            <a:stretch>
              <a:fillRect/>
            </a:stretch>
          </p:blipFill>
          <p:spPr>
            <a:xfrm>
              <a:off x="4751011" y="3168405"/>
              <a:ext cx="463472" cy="654603"/>
            </a:xfrm>
            <a:prstGeom prst="rect">
              <a:avLst/>
            </a:prstGeom>
          </p:spPr>
        </p:pic>
        <p:pic>
          <p:nvPicPr>
            <p:cNvPr id="9" name="图片 8" descr="C:\Users\Administrator\Desktop\656565.png656565">
              <a:extLst>
                <a:ext uri="{FF2B5EF4-FFF2-40B4-BE49-F238E27FC236}">
                  <a16:creationId xmlns="" xmlns:a16="http://schemas.microsoft.com/office/drawing/2014/main" id="{6734996B-4F6C-4426-A4CE-50F4B879E23E}"/>
                </a:ext>
              </a:extLst>
            </p:cNvPr>
            <p:cNvPicPr>
              <a:picLocks noChangeAspect="1"/>
            </p:cNvPicPr>
            <p:nvPr/>
          </p:nvPicPr>
          <p:blipFill>
            <a:blip r:embed="rId2"/>
            <a:stretch>
              <a:fillRect/>
            </a:stretch>
          </p:blipFill>
          <p:spPr>
            <a:xfrm flipH="1">
              <a:off x="7644169" y="3168405"/>
              <a:ext cx="463472" cy="654603"/>
            </a:xfrm>
            <a:prstGeom prst="rect">
              <a:avLst/>
            </a:prstGeom>
          </p:spPr>
        </p:pic>
      </p:grpSp>
    </p:spTree>
    <p:extLst>
      <p:ext uri="{BB962C8B-B14F-4D97-AF65-F5344CB8AC3E}">
        <p14:creationId xmlns:p14="http://schemas.microsoft.com/office/powerpoint/2010/main" val="13902124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15" name="文本框 14"/>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飞机时代</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grpSp>
        <p:nvGrpSpPr>
          <p:cNvPr id="21" name="组合 20"/>
          <p:cNvGrpSpPr/>
          <p:nvPr/>
        </p:nvGrpSpPr>
        <p:grpSpPr>
          <a:xfrm>
            <a:off x="1410974" y="2632951"/>
            <a:ext cx="4660014" cy="2673751"/>
            <a:chOff x="1410974" y="2632951"/>
            <a:chExt cx="4660014" cy="2673751"/>
          </a:xfrm>
        </p:grpSpPr>
        <p:sp>
          <p:nvSpPr>
            <p:cNvPr id="18" name="圆角矩形 17"/>
            <p:cNvSpPr/>
            <p:nvPr/>
          </p:nvSpPr>
          <p:spPr>
            <a:xfrm>
              <a:off x="1410974" y="2632951"/>
              <a:ext cx="4092855" cy="2673751"/>
            </a:xfrm>
            <a:prstGeom prst="roundRect">
              <a:avLst>
                <a:gd name="adj" fmla="val 2381"/>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燕尾形 18"/>
            <p:cNvSpPr/>
            <p:nvPr/>
          </p:nvSpPr>
          <p:spPr>
            <a:xfrm>
              <a:off x="4936669" y="2632951"/>
              <a:ext cx="1134319" cy="2673751"/>
            </a:xfrm>
            <a:prstGeom prst="chevron">
              <a:avLst/>
            </a:prstGeom>
            <a:solidFill>
              <a:srgbClr val="F0A92C"/>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矩形 15"/>
            <p:cNvSpPr/>
            <p:nvPr/>
          </p:nvSpPr>
          <p:spPr>
            <a:xfrm>
              <a:off x="1519005" y="2769497"/>
              <a:ext cx="3700041" cy="2400657"/>
            </a:xfrm>
            <a:prstGeom prst="rect">
              <a:avLst/>
            </a:prstGeom>
          </p:spPr>
          <p:txBody>
            <a:bodyPr wrap="square">
              <a:spAutoFit/>
            </a:bodyPr>
            <a:lstStyle/>
            <a:p>
              <a:pPr>
                <a:lnSpc>
                  <a:spcPct val="250000"/>
                </a:lnSpc>
              </a:pPr>
              <a:r>
                <a:rPr lang="en-US" altLang="zh-CN" sz="20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1903</a:t>
              </a:r>
              <a:r>
                <a:rPr lang="zh-CN" altLang="zh-CN" sz="20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年</a:t>
              </a:r>
              <a:r>
                <a:rPr lang="en-US" altLang="zh-CN" sz="20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12</a:t>
              </a:r>
              <a:r>
                <a:rPr lang="zh-CN" altLang="zh-CN" sz="20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月，美国莱特兄弟设计的“飞行</a:t>
              </a:r>
              <a:r>
                <a:rPr lang="zh-CN" altLang="zh-CN" sz="20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者</a:t>
              </a:r>
              <a:r>
                <a:rPr lang="en-US" altLang="zh-CN" sz="20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a:t>
              </a:r>
              <a:r>
                <a:rPr lang="zh-CN" altLang="zh-CN" sz="20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号</a:t>
              </a:r>
              <a:r>
                <a:rPr lang="zh-CN" altLang="zh-CN" sz="20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”试飞成功，飞机时代开始。</a:t>
              </a:r>
              <a:endParaRPr lang="zh-CN" altLang="en-US" sz="20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Tree>
    <p:extLst>
      <p:ext uri="{BB962C8B-B14F-4D97-AF65-F5344CB8AC3E}">
        <p14:creationId xmlns:p14="http://schemas.microsoft.com/office/powerpoint/2010/main" val="111869364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6" name="文本框 5"/>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航空业的发展</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grpSp>
        <p:nvGrpSpPr>
          <p:cNvPr id="32" name="组合 31"/>
          <p:cNvGrpSpPr/>
          <p:nvPr/>
        </p:nvGrpSpPr>
        <p:grpSpPr>
          <a:xfrm>
            <a:off x="1739818" y="2199774"/>
            <a:ext cx="601883" cy="1541080"/>
            <a:chOff x="1739818" y="2199774"/>
            <a:chExt cx="601883" cy="1541080"/>
          </a:xfrm>
        </p:grpSpPr>
        <p:sp>
          <p:nvSpPr>
            <p:cNvPr id="13" name="圆角矩形 12"/>
            <p:cNvSpPr/>
            <p:nvPr/>
          </p:nvSpPr>
          <p:spPr>
            <a:xfrm>
              <a:off x="1739818" y="2199774"/>
              <a:ext cx="601883" cy="1541080"/>
            </a:xfrm>
            <a:prstGeom prst="roundRect">
              <a:avLst>
                <a:gd name="adj" fmla="val 9907"/>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809926" y="2353929"/>
              <a:ext cx="461665" cy="1292428"/>
            </a:xfrm>
            <a:prstGeom prst="rect">
              <a:avLst/>
            </a:prstGeom>
            <a:noFill/>
          </p:spPr>
          <p:txBody>
            <a:bodyPr vert="eaVert" wrap="square" rtlCol="0">
              <a:spAutoFit/>
            </a:bodyPr>
            <a:lstStyle/>
            <a:p>
              <a:pPr algn="ctr"/>
              <a:r>
                <a:rPr lang="zh-CN" altLang="en-US" smtClean="0">
                  <a:solidFill>
                    <a:schemeClr val="bg1"/>
                  </a:solidFill>
                  <a:latin typeface="思源黑体 CN Bold" panose="020b0800000000000000" pitchFamily="34" charset="-122"/>
                  <a:ea typeface="思源黑体 CN Bold" panose="020b0800000000000000" pitchFamily="34" charset="-122"/>
                </a:rPr>
                <a:t>西     方</a:t>
              </a:r>
              <a:endParaRPr lang="zh-CN" altLang="en-US">
                <a:solidFill>
                  <a:schemeClr val="bg1"/>
                </a:solidFill>
                <a:latin typeface="思源黑体 CN Bold" panose="020b0800000000000000" pitchFamily="34" charset="-122"/>
                <a:ea typeface="思源黑体 CN Bold" panose="020b0800000000000000" pitchFamily="34" charset="-122"/>
              </a:endParaRPr>
            </a:p>
          </p:txBody>
        </p:sp>
      </p:grpSp>
      <p:grpSp>
        <p:nvGrpSpPr>
          <p:cNvPr id="33" name="组合 32"/>
          <p:cNvGrpSpPr/>
          <p:nvPr/>
        </p:nvGrpSpPr>
        <p:grpSpPr>
          <a:xfrm>
            <a:off x="1739818" y="3985570"/>
            <a:ext cx="601883" cy="1541080"/>
            <a:chOff x="1739818" y="3985570"/>
            <a:chExt cx="601883" cy="1541080"/>
          </a:xfrm>
        </p:grpSpPr>
        <p:sp>
          <p:nvSpPr>
            <p:cNvPr id="14" name="圆角矩形 13"/>
            <p:cNvSpPr/>
            <p:nvPr/>
          </p:nvSpPr>
          <p:spPr>
            <a:xfrm>
              <a:off x="1739818" y="3985570"/>
              <a:ext cx="601883" cy="1541080"/>
            </a:xfrm>
            <a:prstGeom prst="roundRect">
              <a:avLst>
                <a:gd name="adj" fmla="val 9907"/>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文本框 26"/>
            <p:cNvSpPr txBox="1"/>
            <p:nvPr/>
          </p:nvSpPr>
          <p:spPr>
            <a:xfrm>
              <a:off x="1809925" y="4109896"/>
              <a:ext cx="461665" cy="1292428"/>
            </a:xfrm>
            <a:prstGeom prst="rect">
              <a:avLst/>
            </a:prstGeom>
            <a:noFill/>
          </p:spPr>
          <p:txBody>
            <a:bodyPr vert="eaVert" wrap="square" rtlCol="0">
              <a:spAutoFit/>
            </a:bodyPr>
            <a:lstStyle/>
            <a:p>
              <a:pPr algn="ctr"/>
              <a:r>
                <a:rPr lang="zh-CN" altLang="en-US" smtClean="0">
                  <a:solidFill>
                    <a:schemeClr val="bg1"/>
                  </a:solidFill>
                  <a:latin typeface="思源黑体 CN Bold" panose="020b0800000000000000" pitchFamily="34" charset="-122"/>
                  <a:ea typeface="思源黑体 CN Bold" panose="020b0800000000000000" pitchFamily="34" charset="-122"/>
                </a:rPr>
                <a:t>中     国</a:t>
              </a:r>
              <a:endParaRPr lang="zh-CN" altLang="en-US">
                <a:solidFill>
                  <a:schemeClr val="bg1"/>
                </a:solidFill>
                <a:latin typeface="思源黑体 CN Bold" panose="020b0800000000000000" pitchFamily="34" charset="-122"/>
                <a:ea typeface="思源黑体 CN Bold" panose="020b0800000000000000" pitchFamily="34" charset="-122"/>
              </a:endParaRPr>
            </a:p>
          </p:txBody>
        </p:sp>
      </p:grpSp>
      <p:grpSp>
        <p:nvGrpSpPr>
          <p:cNvPr id="34" name="组合 33"/>
          <p:cNvGrpSpPr/>
          <p:nvPr/>
        </p:nvGrpSpPr>
        <p:grpSpPr>
          <a:xfrm>
            <a:off x="2468522" y="2199774"/>
            <a:ext cx="8264825" cy="648182"/>
            <a:chOff x="2468522" y="2199774"/>
            <a:chExt cx="8264825" cy="648182"/>
          </a:xfrm>
        </p:grpSpPr>
        <p:sp>
          <p:nvSpPr>
            <p:cNvPr id="8" name="圆角矩形 7"/>
            <p:cNvSpPr/>
            <p:nvPr/>
          </p:nvSpPr>
          <p:spPr>
            <a:xfrm>
              <a:off x="3568618" y="2199774"/>
              <a:ext cx="6886936" cy="648182"/>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15" name="圆角矩形 14"/>
            <p:cNvSpPr/>
            <p:nvPr/>
          </p:nvSpPr>
          <p:spPr>
            <a:xfrm>
              <a:off x="2702446" y="2199774"/>
              <a:ext cx="762000" cy="648182"/>
            </a:xfrm>
            <a:prstGeom prst="roundRect">
              <a:avLst/>
            </a:prstGeom>
            <a:solidFill>
              <a:srgbClr val="60D99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3568618" y="2360386"/>
              <a:ext cx="7164729" cy="338554"/>
            </a:xfrm>
            <a:prstGeom prst="rect">
              <a:avLst/>
            </a:prstGeom>
          </p:spPr>
          <p:txBody>
            <a:bodyPr wrap="square">
              <a:spAutoFit/>
            </a:bodyPr>
            <a:lstStyle/>
            <a:p>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美国</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旧金山到洛杉矶开通的航线，是世界上第一条空中航线。</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2685668" y="2360386"/>
              <a:ext cx="838691" cy="338554"/>
            </a:xfrm>
            <a:prstGeom prst="rect">
              <a:avLst/>
            </a:prstGeom>
          </p:spPr>
          <p:txBody>
            <a:bodyPr wrap="none">
              <a:spAutoFit/>
            </a:bodyPr>
            <a:lstStyle/>
            <a:p>
              <a:r>
                <a:rPr lang="en-US" altLang="zh-CN" sz="1600" kern="100" smtClean="0">
                  <a:solidFill>
                    <a:schemeClr val="bg1"/>
                  </a:solidFill>
                  <a:latin typeface="思源黑体 CN Normal" panose="020b0400000000000000" pitchFamily="34" charset="-122"/>
                  <a:ea typeface="思源黑体 CN Normal" panose="020b0400000000000000" pitchFamily="34" charset="-122"/>
                </a:rPr>
                <a:t>1914</a:t>
              </a:r>
              <a:r>
                <a:rPr lang="zh-CN" altLang="zh-CN" sz="1600" kern="100" smtClean="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年</a:t>
              </a:r>
              <a:endParaRPr lang="zh-CN" altLang="en-US" sz="1600">
                <a:solidFill>
                  <a:schemeClr val="bg1"/>
                </a:solidFill>
                <a:latin typeface="思源黑体 CN Normal" panose="020b0400000000000000" pitchFamily="34" charset="-122"/>
                <a:ea typeface="思源黑体 CN Normal" panose="020b0400000000000000" pitchFamily="34" charset="-122"/>
              </a:endParaRPr>
            </a:p>
          </p:txBody>
        </p:sp>
        <p:sp>
          <p:nvSpPr>
            <p:cNvPr id="28" name="等腰三角形 27"/>
            <p:cNvSpPr/>
            <p:nvPr/>
          </p:nvSpPr>
          <p:spPr>
            <a:xfrm rot="5400000">
              <a:off x="2462676" y="2460263"/>
              <a:ext cx="162045" cy="150353"/>
            </a:xfrm>
            <a:prstGeom prst="triangle">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2468522" y="3092672"/>
            <a:ext cx="7987032" cy="648182"/>
            <a:chOff x="2468522" y="3092672"/>
            <a:chExt cx="7987032" cy="648182"/>
          </a:xfrm>
        </p:grpSpPr>
        <p:sp>
          <p:nvSpPr>
            <p:cNvPr id="10" name="圆角矩形 9"/>
            <p:cNvSpPr/>
            <p:nvPr/>
          </p:nvSpPr>
          <p:spPr>
            <a:xfrm>
              <a:off x="3568618" y="3092672"/>
              <a:ext cx="6886936" cy="648182"/>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16" name="圆角矩形 15"/>
            <p:cNvSpPr/>
            <p:nvPr/>
          </p:nvSpPr>
          <p:spPr>
            <a:xfrm>
              <a:off x="2702446" y="3092672"/>
              <a:ext cx="762000" cy="648182"/>
            </a:xfrm>
            <a:prstGeom prst="roundRect">
              <a:avLst/>
            </a:prstGeom>
            <a:solidFill>
              <a:srgbClr val="60D99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3568618" y="3251351"/>
              <a:ext cx="3262432" cy="338554"/>
            </a:xfrm>
            <a:prstGeom prst="rect">
              <a:avLst/>
            </a:prstGeom>
          </p:spPr>
          <p:txBody>
            <a:bodyPr wrap="none">
              <a:spAutoFit/>
            </a:bodyPr>
            <a:lstStyle/>
            <a:p>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国际</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航班和国际航线在欧洲开通。</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23" name="矩形 22"/>
            <p:cNvSpPr/>
            <p:nvPr/>
          </p:nvSpPr>
          <p:spPr>
            <a:xfrm>
              <a:off x="2685668" y="3251351"/>
              <a:ext cx="838691" cy="338554"/>
            </a:xfrm>
            <a:prstGeom prst="rect">
              <a:avLst/>
            </a:prstGeom>
          </p:spPr>
          <p:txBody>
            <a:bodyPr wrap="none">
              <a:spAutoFit/>
            </a:bodyPr>
            <a:lstStyle/>
            <a:p>
              <a:r>
                <a:rPr lang="en-US" altLang="zh-CN" sz="1600" kern="100">
                  <a:solidFill>
                    <a:schemeClr val="bg1"/>
                  </a:solidFill>
                  <a:latin typeface="思源黑体 CN Normal" panose="020b0400000000000000" pitchFamily="34" charset="-122"/>
                  <a:ea typeface="思源黑体 CN Normal" panose="020b0400000000000000" pitchFamily="34" charset="-122"/>
                </a:rPr>
                <a:t>1919</a:t>
              </a:r>
              <a:r>
                <a:rPr lang="zh-CN" altLang="zh-CN" sz="1600"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年</a:t>
              </a:r>
              <a:endParaRPr lang="zh-CN" altLang="en-US" sz="1600">
                <a:solidFill>
                  <a:schemeClr val="bg1"/>
                </a:solidFill>
                <a:latin typeface="思源黑体 CN Normal" panose="020b0400000000000000" pitchFamily="34" charset="-122"/>
                <a:ea typeface="思源黑体 CN Normal" panose="020b0400000000000000" pitchFamily="34" charset="-122"/>
              </a:endParaRPr>
            </a:p>
          </p:txBody>
        </p:sp>
        <p:sp>
          <p:nvSpPr>
            <p:cNvPr id="29" name="等腰三角形 28"/>
            <p:cNvSpPr/>
            <p:nvPr/>
          </p:nvSpPr>
          <p:spPr>
            <a:xfrm rot="5400000">
              <a:off x="2462676" y="3353161"/>
              <a:ext cx="162045" cy="150353"/>
            </a:xfrm>
            <a:prstGeom prst="triangle">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2468522" y="3985570"/>
            <a:ext cx="7987032" cy="648182"/>
            <a:chOff x="2468522" y="3985570"/>
            <a:chExt cx="7987032" cy="648182"/>
          </a:xfrm>
        </p:grpSpPr>
        <p:sp>
          <p:nvSpPr>
            <p:cNvPr id="11" name="圆角矩形 10"/>
            <p:cNvSpPr/>
            <p:nvPr/>
          </p:nvSpPr>
          <p:spPr>
            <a:xfrm>
              <a:off x="3568618" y="3985570"/>
              <a:ext cx="6886936" cy="648182"/>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17" name="圆角矩形 16"/>
            <p:cNvSpPr/>
            <p:nvPr/>
          </p:nvSpPr>
          <p:spPr>
            <a:xfrm>
              <a:off x="2702446" y="3985570"/>
              <a:ext cx="762000" cy="648182"/>
            </a:xfrm>
            <a:prstGeom prst="roundRect">
              <a:avLst/>
            </a:prstGeom>
            <a:solidFill>
              <a:srgbClr val="F0A92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19" name="矩形 18"/>
            <p:cNvSpPr/>
            <p:nvPr/>
          </p:nvSpPr>
          <p:spPr>
            <a:xfrm>
              <a:off x="3568618" y="4142316"/>
              <a:ext cx="6096000" cy="338554"/>
            </a:xfrm>
            <a:prstGeom prst="rect">
              <a:avLst/>
            </a:prstGeom>
          </p:spPr>
          <p:txBody>
            <a:bodyPr>
              <a:spAutoFit/>
            </a:bodyPr>
            <a:lstStyle/>
            <a:p>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中国</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成立第一家航空公司——中苏民用航空股份公司。</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24" name="矩形 23"/>
            <p:cNvSpPr/>
            <p:nvPr/>
          </p:nvSpPr>
          <p:spPr>
            <a:xfrm>
              <a:off x="2685668" y="4142316"/>
              <a:ext cx="838691" cy="338554"/>
            </a:xfrm>
            <a:prstGeom prst="rect">
              <a:avLst/>
            </a:prstGeom>
          </p:spPr>
          <p:txBody>
            <a:bodyPr wrap="none">
              <a:spAutoFit/>
            </a:bodyPr>
            <a:lstStyle/>
            <a:p>
              <a:r>
                <a:rPr lang="en-US" altLang="zh-CN" sz="1600" kern="100">
                  <a:solidFill>
                    <a:schemeClr val="bg1"/>
                  </a:solidFill>
                  <a:latin typeface="思源黑体 CN Normal" panose="020b0400000000000000" pitchFamily="34" charset="-122"/>
                  <a:ea typeface="思源黑体 CN Normal" panose="020b0400000000000000" pitchFamily="34" charset="-122"/>
                </a:rPr>
                <a:t>1950</a:t>
              </a:r>
              <a:r>
                <a:rPr lang="zh-CN" altLang="zh-CN" sz="1600"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年</a:t>
              </a:r>
              <a:endParaRPr lang="zh-CN" altLang="en-US" sz="1600">
                <a:solidFill>
                  <a:schemeClr val="bg1"/>
                </a:solidFill>
                <a:latin typeface="思源黑体 CN Normal" panose="020b0400000000000000" pitchFamily="34" charset="-122"/>
                <a:ea typeface="思源黑体 CN Normal" panose="020b0400000000000000" pitchFamily="34" charset="-122"/>
              </a:endParaRPr>
            </a:p>
          </p:txBody>
        </p:sp>
        <p:sp>
          <p:nvSpPr>
            <p:cNvPr id="30" name="等腰三角形 29"/>
            <p:cNvSpPr/>
            <p:nvPr/>
          </p:nvSpPr>
          <p:spPr>
            <a:xfrm rot="5400000">
              <a:off x="2462676" y="4246059"/>
              <a:ext cx="162045" cy="150353"/>
            </a:xfrm>
            <a:prstGeom prst="triangle">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2468522" y="4878468"/>
            <a:ext cx="7987032" cy="648182"/>
            <a:chOff x="2468522" y="4878468"/>
            <a:chExt cx="7987032" cy="648182"/>
          </a:xfrm>
        </p:grpSpPr>
        <p:sp>
          <p:nvSpPr>
            <p:cNvPr id="12" name="圆角矩形 11"/>
            <p:cNvSpPr/>
            <p:nvPr/>
          </p:nvSpPr>
          <p:spPr>
            <a:xfrm>
              <a:off x="3568618" y="4878468"/>
              <a:ext cx="6886936" cy="648182"/>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9" name="矩形 8"/>
            <p:cNvSpPr/>
            <p:nvPr/>
          </p:nvSpPr>
          <p:spPr>
            <a:xfrm>
              <a:off x="3568618" y="5033282"/>
              <a:ext cx="6886936" cy="338554"/>
            </a:xfrm>
            <a:prstGeom prst="rect">
              <a:avLst/>
            </a:prstGeom>
          </p:spPr>
          <p:txBody>
            <a:bodyPr wrap="square">
              <a:spAutoFit/>
            </a:bodyPr>
            <a:lstStyle/>
            <a:p>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中国</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民用航空机场、飞机、定期航线等数量较多，中国航空事业发展迅速。</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18" name="圆角矩形 17"/>
            <p:cNvSpPr/>
            <p:nvPr/>
          </p:nvSpPr>
          <p:spPr>
            <a:xfrm>
              <a:off x="2702446" y="4878468"/>
              <a:ext cx="762000" cy="648182"/>
            </a:xfrm>
            <a:prstGeom prst="roundRect">
              <a:avLst/>
            </a:prstGeom>
            <a:solidFill>
              <a:srgbClr val="F0A92C">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25" name="矩形 24"/>
            <p:cNvSpPr/>
            <p:nvPr/>
          </p:nvSpPr>
          <p:spPr>
            <a:xfrm>
              <a:off x="2685668" y="5033282"/>
              <a:ext cx="838691" cy="338554"/>
            </a:xfrm>
            <a:prstGeom prst="rect">
              <a:avLst/>
            </a:prstGeom>
          </p:spPr>
          <p:txBody>
            <a:bodyPr wrap="none">
              <a:spAutoFit/>
            </a:bodyPr>
            <a:lstStyle/>
            <a:p>
              <a:r>
                <a:rPr lang="en-US" altLang="zh-CN" sz="1600" kern="100" smtClean="0">
                  <a:solidFill>
                    <a:schemeClr val="bg1"/>
                  </a:solidFill>
                  <a:latin typeface="思源黑体 CN Normal" panose="020b0400000000000000" pitchFamily="34" charset="-122"/>
                  <a:ea typeface="思源黑体 CN Normal" panose="020b0400000000000000" pitchFamily="34" charset="-122"/>
                </a:rPr>
                <a:t>2018</a:t>
              </a:r>
              <a:r>
                <a:rPr lang="zh-CN" altLang="zh-CN" sz="1600" kern="100" smtClean="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年</a:t>
              </a:r>
              <a:endParaRPr lang="zh-CN" altLang="en-US" sz="1600">
                <a:solidFill>
                  <a:schemeClr val="bg1"/>
                </a:solidFill>
                <a:latin typeface="思源黑体 CN Normal" panose="020b0400000000000000" pitchFamily="34" charset="-122"/>
                <a:ea typeface="思源黑体 CN Normal" panose="020b0400000000000000" pitchFamily="34" charset="-122"/>
              </a:endParaRPr>
            </a:p>
          </p:txBody>
        </p:sp>
        <p:sp>
          <p:nvSpPr>
            <p:cNvPr id="31" name="等腰三角形 30"/>
            <p:cNvSpPr/>
            <p:nvPr/>
          </p:nvSpPr>
          <p:spPr>
            <a:xfrm rot="5400000">
              <a:off x="2462676" y="5150532"/>
              <a:ext cx="162045" cy="150353"/>
            </a:xfrm>
            <a:prstGeom prst="triangle">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116712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ppt_w*1.125000"/>
                                          </p:val>
                                        </p:tav>
                                        <p:tav tm="100000">
                                          <p:val>
                                            <p:strVal val="#ppt_x"/>
                                          </p:val>
                                        </p:tav>
                                      </p:tavLst>
                                    </p:anim>
                                    <p:animEffect transition="in" filter="wipe(right)">
                                      <p:cBhvr>
                                        <p:cTn id="8" dur="500"/>
                                        <p:tgtEl>
                                          <p:spTgt spid="32"/>
                                        </p:tgtEl>
                                      </p:cBhvr>
                                    </p:animEffect>
                                  </p:childTnLst>
                                </p:cTn>
                              </p:par>
                              <p:par>
                                <p:cTn id="9" presetID="12" presetClass="entr" presetSubtype="8"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p:tgtEl>
                                          <p:spTgt spid="33"/>
                                        </p:tgtEl>
                                        <p:attrNameLst>
                                          <p:attrName>ppt_x</p:attrName>
                                        </p:attrNameLst>
                                      </p:cBhvr>
                                      <p:tavLst>
                                        <p:tav tm="0">
                                          <p:val>
                                            <p:strVal val="#ppt_x-#ppt_w*1.125000"/>
                                          </p:val>
                                        </p:tav>
                                        <p:tav tm="100000">
                                          <p:val>
                                            <p:strVal val="#ppt_x"/>
                                          </p:val>
                                        </p:tav>
                                      </p:tavLst>
                                    </p:anim>
                                    <p:animEffect transition="in" filter="wipe(right)">
                                      <p:cBhvr>
                                        <p:cTn id="12" dur="500"/>
                                        <p:tgtEl>
                                          <p:spTgt spid="33"/>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22" presetClass="entr" presetSubtype="8" fill="hold" nodeType="click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left)">
                                      <p:cBhvr>
                                        <p:cTn id="24" dur="500"/>
                                        <p:tgtEl>
                                          <p:spTgt spid="35"/>
                                        </p:tgtEl>
                                      </p:cBhvr>
                                    </p:animEffect>
                                  </p:childTnLst>
                                </p:cTn>
                              </p:par>
                            </p:childTnLst>
                          </p:cTn>
                        </p:par>
                      </p:childTnLst>
                    </p:cTn>
                  </p:par>
                  <p:par>
                    <p:cTn id="25" fill="hold" nodeType="clickPar">
                      <p:stCondLst>
                        <p:cond delay="indefinite"/>
                      </p:stCondLst>
                      <p:childTnLst>
                        <p:par>
                          <p:cTn id="26" fill="hold" nodeType="withGroup">
                            <p:stCondLst>
                              <p:cond delay="indefinite"/>
                            </p:stCondLst>
                          </p:cTn>
                        </p:par>
                        <p:par>
                          <p:cTn id="27" fill="hold" nodeType="after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childTnLst>
                    </p:cTn>
                  </p:par>
                  <p:par>
                    <p:cTn id="31" fill="hold" nodeType="clickPar">
                      <p:stCondLst>
                        <p:cond delay="indefinite"/>
                      </p:stCondLst>
                      <p:childTnLst>
                        <p:par>
                          <p:cTn id="32" fill="hold" nodeType="withGroup">
                            <p:stCondLst>
                              <p:cond delay="indefinite"/>
                            </p:stCondLst>
                          </p:cTn>
                        </p:par>
                        <p:par>
                          <p:cTn id="33" fill="hold" nodeType="after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left)">
                                      <p:cBhvr>
                                        <p:cTn id="3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5" name="组合 4"/>
          <p:cNvGrpSpPr/>
          <p:nvPr/>
        </p:nvGrpSpPr>
        <p:grpSpPr>
          <a:xfrm>
            <a:off x="3852238" y="3033906"/>
            <a:ext cx="4514099" cy="788015"/>
            <a:chOff x="4172278" y="3034993"/>
            <a:chExt cx="4514099" cy="788015"/>
          </a:xfrm>
        </p:grpSpPr>
        <p:sp>
          <p:nvSpPr>
            <p:cNvPr id="6" name="矩形 5">
              <a:extLst>
                <a:ext uri="{FF2B5EF4-FFF2-40B4-BE49-F238E27FC236}">
                  <a16:creationId xmlns="" xmlns:a16="http://schemas.microsoft.com/office/drawing/2014/main" id="{FDE5EBC0-6714-4C6F-B1FD-BF349DD9789E}"/>
                </a:ext>
              </a:extLst>
            </p:cNvPr>
            <p:cNvSpPr/>
            <p:nvPr/>
          </p:nvSpPr>
          <p:spPr>
            <a:xfrm>
              <a:off x="4486926" y="3034993"/>
              <a:ext cx="3884898" cy="664446"/>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76A66BA3-5A40-47EA-8E00-010C3D1C6A13}"/>
                </a:ext>
              </a:extLst>
            </p:cNvPr>
            <p:cNvSpPr/>
            <p:nvPr/>
          </p:nvSpPr>
          <p:spPr>
            <a:xfrm>
              <a:off x="4401707" y="3102944"/>
              <a:ext cx="4055336" cy="584775"/>
            </a:xfrm>
            <a:prstGeom prst="rect">
              <a:avLst/>
            </a:prstGeom>
          </p:spPr>
          <p:txBody>
            <a:bodyPr wrap="square">
              <a:spAutoFit/>
            </a:bodyPr>
            <a:lstStyle/>
            <a:p>
              <a:pPr lvl="0" algn="ctr">
                <a:defRPr/>
              </a:pPr>
              <a:r>
                <a:rPr lang="zh-CN" altLang="en-US" sz="3200" smtClean="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现代交通与社会生活</a:t>
              </a:r>
              <a:endPar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endParaRPr>
            </a:p>
          </p:txBody>
        </p:sp>
        <p:pic>
          <p:nvPicPr>
            <p:cNvPr id="8" name="图片 7" descr="C:\Users\Administrator\Desktop\656565.png656565">
              <a:extLst>
                <a:ext uri="{FF2B5EF4-FFF2-40B4-BE49-F238E27FC236}">
                  <a16:creationId xmlns="" xmlns:a16="http://schemas.microsoft.com/office/drawing/2014/main" id="{2679C43B-5E75-4AD8-A09B-E799F68B09E7}"/>
                </a:ext>
              </a:extLst>
            </p:cNvPr>
            <p:cNvPicPr>
              <a:picLocks noChangeAspect="1"/>
            </p:cNvPicPr>
            <p:nvPr/>
          </p:nvPicPr>
          <p:blipFill>
            <a:blip r:embed="rId2"/>
            <a:stretch>
              <a:fillRect/>
            </a:stretch>
          </p:blipFill>
          <p:spPr>
            <a:xfrm>
              <a:off x="4172278" y="3168405"/>
              <a:ext cx="463472" cy="654603"/>
            </a:xfrm>
            <a:prstGeom prst="rect">
              <a:avLst/>
            </a:prstGeom>
          </p:spPr>
        </p:pic>
        <p:pic>
          <p:nvPicPr>
            <p:cNvPr id="9" name="图片 8" descr="C:\Users\Administrator\Desktop\656565.png656565">
              <a:extLst>
                <a:ext uri="{FF2B5EF4-FFF2-40B4-BE49-F238E27FC236}">
                  <a16:creationId xmlns="" xmlns:a16="http://schemas.microsoft.com/office/drawing/2014/main" id="{6734996B-4F6C-4426-A4CE-50F4B879E23E}"/>
                </a:ext>
              </a:extLst>
            </p:cNvPr>
            <p:cNvPicPr>
              <a:picLocks noChangeAspect="1"/>
            </p:cNvPicPr>
            <p:nvPr/>
          </p:nvPicPr>
          <p:blipFill>
            <a:blip r:embed="rId2"/>
            <a:stretch>
              <a:fillRect/>
            </a:stretch>
          </p:blipFill>
          <p:spPr>
            <a:xfrm flipH="1">
              <a:off x="8222905" y="3168405"/>
              <a:ext cx="463472" cy="654603"/>
            </a:xfrm>
            <a:prstGeom prst="rect">
              <a:avLst/>
            </a:prstGeom>
          </p:spPr>
        </p:pic>
      </p:grpSp>
    </p:spTree>
    <p:extLst>
      <p:ext uri="{BB962C8B-B14F-4D97-AF65-F5344CB8AC3E}">
        <p14:creationId xmlns:p14="http://schemas.microsoft.com/office/powerpoint/2010/main" val="7574636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5" name="文本框 4"/>
          <p:cNvSpPr txBox="1"/>
          <p:nvPr/>
        </p:nvSpPr>
        <p:spPr>
          <a:xfrm>
            <a:off x="3369026" y="766284"/>
            <a:ext cx="545249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现代交通与社会变迁</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6" name="圆角矩形 5"/>
          <p:cNvSpPr/>
          <p:nvPr/>
        </p:nvSpPr>
        <p:spPr>
          <a:xfrm>
            <a:off x="3369026" y="2081551"/>
            <a:ext cx="5405138" cy="3831059"/>
          </a:xfrm>
          <a:prstGeom prst="roundRect">
            <a:avLst>
              <a:gd name="adj" fmla="val 5910"/>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3680338" y="2512357"/>
            <a:ext cx="370390" cy="376211"/>
            <a:chOff x="2754774" y="2673752"/>
            <a:chExt cx="370390" cy="376211"/>
          </a:xfrm>
        </p:grpSpPr>
        <p:sp>
          <p:nvSpPr>
            <p:cNvPr id="7" name="泪滴形 6"/>
            <p:cNvSpPr/>
            <p:nvPr/>
          </p:nvSpPr>
          <p:spPr>
            <a:xfrm rot="2700000">
              <a:off x="2754774" y="2673752"/>
              <a:ext cx="370390" cy="370390"/>
            </a:xfrm>
            <a:prstGeom prst="teardrop">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768519" y="2680631"/>
              <a:ext cx="279400" cy="369332"/>
            </a:xfrm>
            <a:prstGeom prst="rect">
              <a:avLst/>
            </a:prstGeom>
            <a:noFill/>
          </p:spPr>
          <p:txBody>
            <a:bodyPr wrap="square" rtlCol="0">
              <a:spAutoFit/>
            </a:bodyPr>
            <a:lstStyle/>
            <a:p>
              <a:r>
                <a:rPr lang="en-US" altLang="zh-CN" i="1" smtClean="0">
                  <a:latin typeface="思源黑体 CN Normal" panose="020b0400000000000000" pitchFamily="34" charset="-122"/>
                  <a:ea typeface="思源黑体 CN Normal" panose="020b0400000000000000" pitchFamily="34" charset="-122"/>
                </a:rPr>
                <a:t>1</a:t>
              </a:r>
              <a:endParaRPr lang="zh-CN" altLang="en-US" i="1">
                <a:latin typeface="思源黑体 CN Normal" panose="020b0400000000000000" pitchFamily="34" charset="-122"/>
                <a:ea typeface="思源黑体 CN Normal" panose="020b0400000000000000" pitchFamily="34" charset="-122"/>
              </a:endParaRPr>
            </a:p>
          </p:txBody>
        </p:sp>
      </p:grpSp>
      <p:grpSp>
        <p:nvGrpSpPr>
          <p:cNvPr id="13" name="组合 12"/>
          <p:cNvGrpSpPr/>
          <p:nvPr/>
        </p:nvGrpSpPr>
        <p:grpSpPr>
          <a:xfrm>
            <a:off x="3680338" y="3398893"/>
            <a:ext cx="370390" cy="376211"/>
            <a:chOff x="2754774" y="2673752"/>
            <a:chExt cx="370390" cy="376211"/>
          </a:xfrm>
        </p:grpSpPr>
        <p:sp>
          <p:nvSpPr>
            <p:cNvPr id="14" name="泪滴形 13"/>
            <p:cNvSpPr/>
            <p:nvPr/>
          </p:nvSpPr>
          <p:spPr>
            <a:xfrm rot="2700000">
              <a:off x="2754774" y="2673752"/>
              <a:ext cx="370390" cy="370390"/>
            </a:xfrm>
            <a:prstGeom prst="teardrop">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2768519" y="2680631"/>
              <a:ext cx="279400" cy="369332"/>
            </a:xfrm>
            <a:prstGeom prst="rect">
              <a:avLst/>
            </a:prstGeom>
            <a:noFill/>
          </p:spPr>
          <p:txBody>
            <a:bodyPr wrap="square" rtlCol="0">
              <a:spAutoFit/>
            </a:bodyPr>
            <a:lstStyle/>
            <a:p>
              <a:r>
                <a:rPr lang="en-US" altLang="zh-CN" i="1" smtClean="0">
                  <a:latin typeface="思源黑体 CN Normal" panose="020b0400000000000000" pitchFamily="34" charset="-122"/>
                  <a:ea typeface="思源黑体 CN Normal" panose="020b0400000000000000" pitchFamily="34" charset="-122"/>
                </a:rPr>
                <a:t>2</a:t>
              </a:r>
              <a:endParaRPr lang="zh-CN" altLang="en-US" i="1">
                <a:latin typeface="思源黑体 CN Normal" panose="020b0400000000000000" pitchFamily="34" charset="-122"/>
                <a:ea typeface="思源黑体 CN Normal" panose="020b0400000000000000" pitchFamily="34" charset="-122"/>
              </a:endParaRPr>
            </a:p>
          </p:txBody>
        </p:sp>
      </p:grpSp>
      <p:grpSp>
        <p:nvGrpSpPr>
          <p:cNvPr id="16" name="组合 15"/>
          <p:cNvGrpSpPr/>
          <p:nvPr/>
        </p:nvGrpSpPr>
        <p:grpSpPr>
          <a:xfrm>
            <a:off x="3680338" y="4285429"/>
            <a:ext cx="370390" cy="376211"/>
            <a:chOff x="2754774" y="2673752"/>
            <a:chExt cx="370390" cy="376211"/>
          </a:xfrm>
        </p:grpSpPr>
        <p:sp>
          <p:nvSpPr>
            <p:cNvPr id="17" name="泪滴形 16"/>
            <p:cNvSpPr/>
            <p:nvPr/>
          </p:nvSpPr>
          <p:spPr>
            <a:xfrm rot="2700000">
              <a:off x="2754774" y="2673752"/>
              <a:ext cx="370390" cy="370390"/>
            </a:xfrm>
            <a:prstGeom prst="teardrop">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768519" y="2680631"/>
              <a:ext cx="279400" cy="369332"/>
            </a:xfrm>
            <a:prstGeom prst="rect">
              <a:avLst/>
            </a:prstGeom>
            <a:noFill/>
          </p:spPr>
          <p:txBody>
            <a:bodyPr wrap="square" rtlCol="0">
              <a:spAutoFit/>
            </a:bodyPr>
            <a:lstStyle/>
            <a:p>
              <a:r>
                <a:rPr lang="en-US" altLang="zh-CN" i="1" smtClean="0">
                  <a:latin typeface="思源黑体 CN Normal" panose="020b0400000000000000" pitchFamily="34" charset="-122"/>
                  <a:ea typeface="思源黑体 CN Normal" panose="020b0400000000000000" pitchFamily="34" charset="-122"/>
                </a:rPr>
                <a:t>3</a:t>
              </a:r>
              <a:endParaRPr lang="zh-CN" altLang="en-US" i="1">
                <a:latin typeface="思源黑体 CN Normal" panose="020b0400000000000000" pitchFamily="34" charset="-122"/>
                <a:ea typeface="思源黑体 CN Normal" panose="020b0400000000000000" pitchFamily="34" charset="-122"/>
              </a:endParaRPr>
            </a:p>
          </p:txBody>
        </p:sp>
      </p:grpSp>
      <p:grpSp>
        <p:nvGrpSpPr>
          <p:cNvPr id="19" name="组合 18"/>
          <p:cNvGrpSpPr/>
          <p:nvPr/>
        </p:nvGrpSpPr>
        <p:grpSpPr>
          <a:xfrm>
            <a:off x="3680338" y="5171965"/>
            <a:ext cx="370390" cy="376211"/>
            <a:chOff x="2754774" y="2673752"/>
            <a:chExt cx="370390" cy="376211"/>
          </a:xfrm>
        </p:grpSpPr>
        <p:sp>
          <p:nvSpPr>
            <p:cNvPr id="20" name="泪滴形 19"/>
            <p:cNvSpPr/>
            <p:nvPr/>
          </p:nvSpPr>
          <p:spPr>
            <a:xfrm rot="2700000">
              <a:off x="2754774" y="2673752"/>
              <a:ext cx="370390" cy="370390"/>
            </a:xfrm>
            <a:prstGeom prst="teardrop">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2768519" y="2680631"/>
              <a:ext cx="279400" cy="369332"/>
            </a:xfrm>
            <a:prstGeom prst="rect">
              <a:avLst/>
            </a:prstGeom>
            <a:noFill/>
          </p:spPr>
          <p:txBody>
            <a:bodyPr wrap="square" rtlCol="0">
              <a:spAutoFit/>
            </a:bodyPr>
            <a:lstStyle/>
            <a:p>
              <a:r>
                <a:rPr lang="en-US" altLang="zh-CN" i="1" smtClean="0">
                  <a:latin typeface="思源黑体 CN Normal" panose="020b0400000000000000" pitchFamily="34" charset="-122"/>
                  <a:ea typeface="思源黑体 CN Normal" panose="020b0400000000000000" pitchFamily="34" charset="-122"/>
                </a:rPr>
                <a:t>4</a:t>
              </a:r>
              <a:endParaRPr lang="zh-CN" altLang="en-US" i="1">
                <a:latin typeface="思源黑体 CN Normal" panose="020b0400000000000000" pitchFamily="34" charset="-122"/>
                <a:ea typeface="思源黑体 CN Normal" panose="020b0400000000000000" pitchFamily="34" charset="-122"/>
              </a:endParaRPr>
            </a:p>
          </p:txBody>
        </p:sp>
      </p:grpSp>
      <p:sp>
        <p:nvSpPr>
          <p:cNvPr id="22" name="矩形 21"/>
          <p:cNvSpPr/>
          <p:nvPr/>
        </p:nvSpPr>
        <p:spPr>
          <a:xfrm>
            <a:off x="4217895" y="2537793"/>
            <a:ext cx="4339650" cy="369332"/>
          </a:xfrm>
          <a:prstGeom prst="rect">
            <a:avLst/>
          </a:prstGeom>
        </p:spPr>
        <p:txBody>
          <a:bodyPr wrap="none">
            <a:spAutoFit/>
          </a:bodyPr>
          <a:lstStyle/>
          <a:p>
            <a:pPr algn="just">
              <a:spcAft>
                <a:spcPct val="0"/>
              </a:spcAft>
              <a:tabLst>
                <a:tab pos="2430780"/>
              </a:tabLs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人流和物流时间缩短，世界各地联系加强</a:t>
            </a:r>
          </a:p>
        </p:txBody>
      </p:sp>
      <p:sp>
        <p:nvSpPr>
          <p:cNvPr id="23" name="矩形 22"/>
          <p:cNvSpPr/>
          <p:nvPr/>
        </p:nvSpPr>
        <p:spPr>
          <a:xfrm>
            <a:off x="4217895" y="3405772"/>
            <a:ext cx="3416320" cy="369332"/>
          </a:xfrm>
          <a:prstGeom prst="rect">
            <a:avLst/>
          </a:prstGeom>
        </p:spPr>
        <p:txBody>
          <a:bodyPr wrap="none">
            <a:spAutoFit/>
          </a:bodyPr>
          <a:lstStyle/>
          <a:p>
            <a:pPr algn="just">
              <a:spcAft>
                <a:spcPct val="0"/>
              </a:spcAft>
              <a:tabLst>
                <a:tab pos="2430780"/>
              </a:tabLs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城市居民的工作与生活更为便捷</a:t>
            </a:r>
          </a:p>
        </p:txBody>
      </p:sp>
      <p:sp>
        <p:nvSpPr>
          <p:cNvPr id="24" name="矩形 23"/>
          <p:cNvSpPr/>
          <p:nvPr/>
        </p:nvSpPr>
        <p:spPr>
          <a:xfrm>
            <a:off x="4217895" y="4292308"/>
            <a:ext cx="2492990" cy="369332"/>
          </a:xfrm>
          <a:prstGeom prst="rect">
            <a:avLst/>
          </a:prstGeom>
        </p:spPr>
        <p:txBody>
          <a:bodyPr wrap="none">
            <a:spAutoFit/>
          </a:bodyPr>
          <a:lstStyle/>
          <a:p>
            <a:pPr algn="just">
              <a:spcAft>
                <a:spcPct val="0"/>
              </a:spcAft>
              <a:tabLst>
                <a:tab pos="2430780"/>
              </a:tabLs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改变了人们的日常生活</a:t>
            </a:r>
          </a:p>
        </p:txBody>
      </p:sp>
      <p:sp>
        <p:nvSpPr>
          <p:cNvPr id="25" name="矩形 24"/>
          <p:cNvSpPr/>
          <p:nvPr/>
        </p:nvSpPr>
        <p:spPr>
          <a:xfrm>
            <a:off x="4217895" y="5178844"/>
            <a:ext cx="3416320" cy="369332"/>
          </a:xfrm>
          <a:prstGeom prst="rect">
            <a:avLst/>
          </a:prstGeom>
        </p:spPr>
        <p:txBody>
          <a:bodyPr wrap="none">
            <a:spAutoFit/>
          </a:bodyPr>
          <a:lstStyle/>
          <a:p>
            <a:pPr algn="just">
              <a:spcAft>
                <a:spcPct val="0"/>
              </a:spcAft>
              <a:tabLst>
                <a:tab pos="2430780"/>
              </a:tabLs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使人们开阔了视野，增长了知识</a:t>
            </a:r>
          </a:p>
        </p:txBody>
      </p:sp>
    </p:spTree>
    <p:extLst>
      <p:ext uri="{BB962C8B-B14F-4D97-AF65-F5344CB8AC3E}">
        <p14:creationId xmlns:p14="http://schemas.microsoft.com/office/powerpoint/2010/main" val="20029990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500"/>
                                        <p:tgtEl>
                                          <p:spTgt spid="12"/>
                                        </p:tgtEl>
                                      </p:cBhvr>
                                    </p:animEffect>
                                  </p:childTnLst>
                                </p:cTn>
                              </p:par>
                              <p:par>
                                <p:cTn id="11" presetID="14" presetClass="entr" presetSubtype="10" fill="hold" grpId="1"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randombar(horizontal)">
                                      <p:cBhvr>
                                        <p:cTn id="13" dur="500"/>
                                        <p:tgtEl>
                                          <p:spTgt spid="2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2"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500"/>
                                        <p:tgtEl>
                                          <p:spTgt spid="13"/>
                                        </p:tgtEl>
                                      </p:cBhvr>
                                    </p:animEffect>
                                  </p:childTnLst>
                                </p:cTn>
                              </p:par>
                              <p:par>
                                <p:cTn id="20" presetID="14" presetClass="entr" presetSubtype="10" fill="hold" grpId="2"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randombar(horizontal)">
                                      <p:cBhvr>
                                        <p:cTn id="22" dur="500"/>
                                        <p:tgtEl>
                                          <p:spTgt spid="23"/>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2" presetClass="entr" presetSubtype="2"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par>
                                <p:cTn id="29" presetID="14" presetClass="entr" presetSubtype="10" fill="hold" grpId="3"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randombar(horizontal)">
                                      <p:cBhvr>
                                        <p:cTn id="31" dur="500"/>
                                        <p:tgtEl>
                                          <p:spTgt spid="24"/>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2"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right)">
                                      <p:cBhvr>
                                        <p:cTn id="37" dur="500"/>
                                        <p:tgtEl>
                                          <p:spTgt spid="19"/>
                                        </p:tgtEl>
                                      </p:cBhvr>
                                    </p:animEffect>
                                  </p:childTnLst>
                                </p:cTn>
                              </p:par>
                              <p:par>
                                <p:cTn id="38" presetID="14" presetClass="entr" presetSubtype="10" fill="hold" grpId="4"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randombar(horizontal)">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2" grpId="1"/>
      <p:bldP spid="23" grpId="2"/>
      <p:bldP spid="24" grpId="3"/>
      <p:bldP spid="25" grpId="4"/>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6" name="组合 5"/>
          <p:cNvGrpSpPr/>
          <p:nvPr/>
        </p:nvGrpSpPr>
        <p:grpSpPr>
          <a:xfrm>
            <a:off x="2823302" y="912014"/>
            <a:ext cx="6554878" cy="507576"/>
            <a:chOff x="3241738" y="943187"/>
            <a:chExt cx="6554878" cy="507576"/>
          </a:xfrm>
        </p:grpSpPr>
        <p:grpSp>
          <p:nvGrpSpPr>
            <p:cNvPr id="7" name="组合 6"/>
            <p:cNvGrpSpPr/>
            <p:nvPr/>
          </p:nvGrpSpPr>
          <p:grpSpPr>
            <a:xfrm>
              <a:off x="4063865" y="943187"/>
              <a:ext cx="5732751" cy="507576"/>
              <a:chOff x="4095038" y="1391200"/>
              <a:chExt cx="5732751" cy="507576"/>
            </a:xfrm>
          </p:grpSpPr>
          <p:sp>
            <p:nvSpPr>
              <p:cNvPr id="11" name="圆角矩形 10"/>
              <p:cNvSpPr/>
              <p:nvPr/>
            </p:nvSpPr>
            <p:spPr>
              <a:xfrm>
                <a:off x="4095038" y="1391200"/>
                <a:ext cx="5732751" cy="507576"/>
              </a:xfrm>
              <a:prstGeom prst="roundRect">
                <a:avLst>
                  <a:gd name="adj" fmla="val 500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F0141A2-DF6B-4D1F-B7C5-60EBE2978C14}"/>
                  </a:ext>
                </a:extLst>
              </p:cNvPr>
              <p:cNvSpPr/>
              <p:nvPr/>
            </p:nvSpPr>
            <p:spPr>
              <a:xfrm>
                <a:off x="4735619" y="1447501"/>
                <a:ext cx="5092170" cy="446276"/>
              </a:xfrm>
              <a:prstGeom prst="rect">
                <a:avLst/>
              </a:prstGeom>
              <a:ln>
                <a:noFill/>
              </a:ln>
            </p:spPr>
            <p:txBody>
              <a:bodyPr vert="horz" wrap="square">
                <a:spAutoFit/>
              </a:bodyPr>
              <a:lstStyle/>
              <a:p>
                <a:pPr lvl="0" algn="ctr">
                  <a:defRPr/>
                </a:pPr>
                <a:r>
                  <a:rPr lang="zh-CN" altLang="en-US" sz="2300" smtClean="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新中国交通运输业快速发展的原因</a:t>
                </a:r>
                <a:endParaRPr lang="zh-CN" altLang="en-US" sz="230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endParaRPr>
              </a:p>
            </p:txBody>
          </p:sp>
        </p:grpSp>
        <p:grpSp>
          <p:nvGrpSpPr>
            <p:cNvPr id="8" name="组合 7"/>
            <p:cNvGrpSpPr/>
            <p:nvPr/>
          </p:nvGrpSpPr>
          <p:grpSpPr>
            <a:xfrm>
              <a:off x="3241738" y="943187"/>
              <a:ext cx="1610174" cy="507576"/>
              <a:chOff x="3272911" y="1391200"/>
              <a:chExt cx="1610174" cy="507576"/>
            </a:xfrm>
          </p:grpSpPr>
          <p:sp>
            <p:nvSpPr>
              <p:cNvPr id="9" name="圆角矩形 8"/>
              <p:cNvSpPr/>
              <p:nvPr/>
            </p:nvSpPr>
            <p:spPr>
              <a:xfrm>
                <a:off x="3272911" y="1391200"/>
                <a:ext cx="1608726" cy="507576"/>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1F0141A2-DF6B-4D1F-B7C5-60EBE2978C14}"/>
                  </a:ext>
                </a:extLst>
              </p:cNvPr>
              <p:cNvSpPr/>
              <p:nvPr/>
            </p:nvSpPr>
            <p:spPr>
              <a:xfrm>
                <a:off x="3272911" y="1427115"/>
                <a:ext cx="1610174" cy="461665"/>
              </a:xfrm>
              <a:prstGeom prst="rect">
                <a:avLst/>
              </a:prstGeom>
              <a:ln>
                <a:noFill/>
              </a:ln>
            </p:spPr>
            <p:txBody>
              <a:bodyPr vert="horz" wrap="square">
                <a:spAutoFit/>
              </a:bodyPr>
              <a:lstStyle/>
              <a:p>
                <a:pPr lvl="0" algn="ctr">
                  <a:defRPr/>
                </a:pPr>
                <a:r>
                  <a:rPr kumimoji="0" lang="zh-CN" altLang="en-US" sz="2400" b="0" i="0" u="none" strike="noStrike" kern="1200" cap="none" normalizeH="0" noProof="0" smtClean="0">
                    <a:ln>
                      <a:noFill/>
                    </a:ln>
                    <a:solidFill>
                      <a:schemeClr val="bg1"/>
                    </a:solidFill>
                    <a:effectLst/>
                    <a:uLnTx/>
                    <a:uFillTx/>
                    <a:latin typeface="思源黑体 CN Bold" panose="020b0800000000000000" pitchFamily="34" charset="-122"/>
                    <a:ea typeface="思源黑体 CN Bold" panose="020b0800000000000000" pitchFamily="34" charset="-122"/>
                    <a:cs typeface="微软雅黑" panose="020b0503020204020204" pitchFamily="34" charset="-122"/>
                  </a:rPr>
                  <a:t>得分宝典</a:t>
                </a:r>
                <a:endParaRPr kumimoji="0" lang="zh-CN" altLang="en-US" sz="2400" b="0" i="0" u="none" strike="noStrike" kern="1200" cap="none" normalizeH="0" noProof="0">
                  <a:ln>
                    <a:noFill/>
                  </a:ln>
                  <a:solidFill>
                    <a:schemeClr val="bg1"/>
                  </a:solidFill>
                  <a:effectLst/>
                  <a:uLnTx/>
                  <a:uFillTx/>
                  <a:latin typeface="思源黑体 CN Bold" panose="020b0800000000000000" pitchFamily="34" charset="-122"/>
                  <a:ea typeface="思源黑体 CN Bold" panose="020b0800000000000000" pitchFamily="34" charset="-122"/>
                  <a:cs typeface="微软雅黑" panose="020b0503020204020204" pitchFamily="34" charset="-122"/>
                </a:endParaRPr>
              </a:p>
            </p:txBody>
          </p:sp>
        </p:grpSp>
      </p:grpSp>
      <p:grpSp>
        <p:nvGrpSpPr>
          <p:cNvPr id="14" name="组合 13"/>
          <p:cNvGrpSpPr/>
          <p:nvPr/>
        </p:nvGrpSpPr>
        <p:grpSpPr>
          <a:xfrm>
            <a:off x="2884904" y="1975388"/>
            <a:ext cx="6665496" cy="687381"/>
            <a:chOff x="2247339" y="2280621"/>
            <a:chExt cx="6665496" cy="687381"/>
          </a:xfrm>
        </p:grpSpPr>
        <p:sp>
          <p:nvSpPr>
            <p:cNvPr id="15" name="sketched-right-arrow_37071"/>
            <p:cNvSpPr>
              <a:spLocks noChangeAspect="1"/>
            </p:cNvSpPr>
            <p:nvPr/>
          </p:nvSpPr>
          <p:spPr bwMode="auto">
            <a:xfrm>
              <a:off x="2901950" y="2468864"/>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16" name="组合 15"/>
            <p:cNvGrpSpPr/>
            <p:nvPr/>
          </p:nvGrpSpPr>
          <p:grpSpPr>
            <a:xfrm>
              <a:off x="2247339" y="2400405"/>
              <a:ext cx="571500" cy="444500"/>
              <a:chOff x="1409139" y="2387705"/>
              <a:chExt cx="571500" cy="444500"/>
            </a:xfrm>
          </p:grpSpPr>
          <p:sp>
            <p:nvSpPr>
              <p:cNvPr id="19" name="椭圆 18"/>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文本框 19"/>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Normal" panose="020b0400000000000000" pitchFamily="34" charset="-122"/>
                    <a:ea typeface="思源黑体 CN Normal" panose="020b0400000000000000" pitchFamily="34" charset="-122"/>
                  </a:rPr>
                  <a:t>1</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17" name="圆角矩形 16"/>
            <p:cNvSpPr/>
            <p:nvPr/>
          </p:nvSpPr>
          <p:spPr>
            <a:xfrm>
              <a:off x="3454400" y="2280621"/>
              <a:ext cx="5267935" cy="687381"/>
            </a:xfrm>
            <a:prstGeom prst="roundRect">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498289" y="2466082"/>
              <a:ext cx="5414546" cy="369332"/>
            </a:xfrm>
            <a:prstGeom prst="rect">
              <a:avLst/>
            </a:prstGeom>
          </p:spPr>
          <p:txBody>
            <a:bodyPr wrap="square">
              <a:spAutoFit/>
            </a:bodyPr>
            <a:lstStyle/>
            <a:p>
              <a:pPr marL="133350" indent="-133350"/>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建设社会主义现代化，改善人民经济生活的需要。</a:t>
              </a:r>
            </a:p>
          </p:txBody>
        </p:sp>
      </p:grpSp>
      <p:grpSp>
        <p:nvGrpSpPr>
          <p:cNvPr id="21" name="组合 20"/>
          <p:cNvGrpSpPr/>
          <p:nvPr/>
        </p:nvGrpSpPr>
        <p:grpSpPr>
          <a:xfrm>
            <a:off x="2884904" y="2843389"/>
            <a:ext cx="6474996" cy="704792"/>
            <a:chOff x="2247339" y="3438056"/>
            <a:chExt cx="6474996" cy="704792"/>
          </a:xfrm>
        </p:grpSpPr>
        <p:sp>
          <p:nvSpPr>
            <p:cNvPr id="22" name="sketched-right-arrow_37071"/>
            <p:cNvSpPr>
              <a:spLocks noChangeAspect="1"/>
            </p:cNvSpPr>
            <p:nvPr/>
          </p:nvSpPr>
          <p:spPr bwMode="auto">
            <a:xfrm>
              <a:off x="2901950" y="3626299"/>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23" name="组合 22"/>
            <p:cNvGrpSpPr/>
            <p:nvPr/>
          </p:nvGrpSpPr>
          <p:grpSpPr>
            <a:xfrm>
              <a:off x="2247339" y="3557840"/>
              <a:ext cx="571500" cy="444500"/>
              <a:chOff x="1409139" y="2387705"/>
              <a:chExt cx="571500" cy="444500"/>
            </a:xfrm>
          </p:grpSpPr>
          <p:sp>
            <p:nvSpPr>
              <p:cNvPr id="26" name="椭圆 25"/>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文本框 26"/>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Normal" panose="020b0400000000000000" pitchFamily="34" charset="-122"/>
                    <a:ea typeface="思源黑体 CN Normal" panose="020b0400000000000000" pitchFamily="34" charset="-122"/>
                  </a:rPr>
                  <a:t>2</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24" name="圆角矩形 23"/>
            <p:cNvSpPr/>
            <p:nvPr/>
          </p:nvSpPr>
          <p:spPr>
            <a:xfrm>
              <a:off x="3454400" y="3438056"/>
              <a:ext cx="5267935" cy="687381"/>
            </a:xfrm>
            <a:prstGeom prst="roundRect">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498289" y="3496517"/>
              <a:ext cx="5033546" cy="646331"/>
            </a:xfrm>
            <a:prstGeom prst="rect">
              <a:avLst/>
            </a:prstGeom>
          </p:spPr>
          <p:txBody>
            <a:bodyPr wrap="square">
              <a:spAutoFit/>
            </a:bodyPr>
            <a:lstStyle/>
            <a:p>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社会主义制度的确立，有利于集中力量发展交通运输业。</a:t>
              </a:r>
            </a:p>
          </p:txBody>
        </p:sp>
      </p:grpSp>
      <p:grpSp>
        <p:nvGrpSpPr>
          <p:cNvPr id="28" name="组合 27"/>
          <p:cNvGrpSpPr/>
          <p:nvPr/>
        </p:nvGrpSpPr>
        <p:grpSpPr>
          <a:xfrm>
            <a:off x="2884904" y="3711390"/>
            <a:ext cx="6474996" cy="687381"/>
            <a:chOff x="2247339" y="4620891"/>
            <a:chExt cx="6474996" cy="687381"/>
          </a:xfrm>
        </p:grpSpPr>
        <p:sp>
          <p:nvSpPr>
            <p:cNvPr id="29" name="sketched-right-arrow_37071"/>
            <p:cNvSpPr>
              <a:spLocks noChangeAspect="1"/>
            </p:cNvSpPr>
            <p:nvPr/>
          </p:nvSpPr>
          <p:spPr bwMode="auto">
            <a:xfrm>
              <a:off x="2901950" y="4809134"/>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30" name="组合 29"/>
            <p:cNvGrpSpPr/>
            <p:nvPr/>
          </p:nvGrpSpPr>
          <p:grpSpPr>
            <a:xfrm>
              <a:off x="2247339" y="4740675"/>
              <a:ext cx="571500" cy="444500"/>
              <a:chOff x="1409139" y="2387705"/>
              <a:chExt cx="571500" cy="444500"/>
            </a:xfrm>
          </p:grpSpPr>
          <p:sp>
            <p:nvSpPr>
              <p:cNvPr id="33" name="椭圆 32"/>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文本框 33"/>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Normal" panose="020b0400000000000000" pitchFamily="34" charset="-122"/>
                    <a:ea typeface="思源黑体 CN Normal" panose="020b0400000000000000" pitchFamily="34" charset="-122"/>
                  </a:rPr>
                  <a:t>3</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31" name="圆角矩形 30"/>
            <p:cNvSpPr/>
            <p:nvPr/>
          </p:nvSpPr>
          <p:spPr>
            <a:xfrm>
              <a:off x="3454400" y="4620891"/>
              <a:ext cx="5267935" cy="687381"/>
            </a:xfrm>
            <a:prstGeom prst="roundRect">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498289" y="4806351"/>
              <a:ext cx="3603155" cy="369332"/>
            </a:xfrm>
            <a:prstGeom prst="rect">
              <a:avLst/>
            </a:prstGeom>
          </p:spPr>
          <p:txBody>
            <a:bodyPr wrap="square">
              <a:spAutoFit/>
            </a:bodyPr>
            <a:lstStyle/>
            <a:p>
              <a:r>
                <a:rPr lang="zh-CN" altLang="en-US"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充分</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利用了工业革命的成果。</a:t>
              </a:r>
            </a:p>
          </p:txBody>
        </p:sp>
      </p:grpSp>
      <p:grpSp>
        <p:nvGrpSpPr>
          <p:cNvPr id="35" name="组合 34"/>
          <p:cNvGrpSpPr/>
          <p:nvPr/>
        </p:nvGrpSpPr>
        <p:grpSpPr>
          <a:xfrm>
            <a:off x="2884904" y="4579391"/>
            <a:ext cx="6474996" cy="687381"/>
            <a:chOff x="2247339" y="4620891"/>
            <a:chExt cx="6474996" cy="687381"/>
          </a:xfrm>
        </p:grpSpPr>
        <p:sp>
          <p:nvSpPr>
            <p:cNvPr id="36" name="sketched-right-arrow_37071"/>
            <p:cNvSpPr>
              <a:spLocks noChangeAspect="1"/>
            </p:cNvSpPr>
            <p:nvPr/>
          </p:nvSpPr>
          <p:spPr bwMode="auto">
            <a:xfrm>
              <a:off x="2901950" y="4809134"/>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37" name="组合 36"/>
            <p:cNvGrpSpPr/>
            <p:nvPr/>
          </p:nvGrpSpPr>
          <p:grpSpPr>
            <a:xfrm>
              <a:off x="2247339" y="4740675"/>
              <a:ext cx="571500" cy="444500"/>
              <a:chOff x="1409139" y="2387705"/>
              <a:chExt cx="571500" cy="444500"/>
            </a:xfrm>
          </p:grpSpPr>
          <p:sp>
            <p:nvSpPr>
              <p:cNvPr id="40" name="椭圆 39"/>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文本框 40"/>
              <p:cNvSpPr txBox="1"/>
              <p:nvPr/>
            </p:nvSpPr>
            <p:spPr>
              <a:xfrm>
                <a:off x="1409139" y="2437473"/>
                <a:ext cx="57150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4</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38" name="圆角矩形 37"/>
            <p:cNvSpPr/>
            <p:nvPr/>
          </p:nvSpPr>
          <p:spPr>
            <a:xfrm>
              <a:off x="3454400" y="4620891"/>
              <a:ext cx="5267935" cy="687381"/>
            </a:xfrm>
            <a:prstGeom prst="roundRect">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3498289" y="4818226"/>
              <a:ext cx="3603155" cy="369332"/>
            </a:xfrm>
            <a:prstGeom prst="rect">
              <a:avLst/>
            </a:prstGeom>
          </p:spPr>
          <p:txBody>
            <a:bodyPr wrap="square">
              <a:spAutoFit/>
            </a:bodyPr>
            <a:lstStyle/>
            <a:p>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改革开放和社会主义建设的推动。</a:t>
              </a:r>
            </a:p>
          </p:txBody>
        </p:sp>
      </p:grpSp>
      <p:grpSp>
        <p:nvGrpSpPr>
          <p:cNvPr id="42" name="组合 41"/>
          <p:cNvGrpSpPr/>
          <p:nvPr/>
        </p:nvGrpSpPr>
        <p:grpSpPr>
          <a:xfrm>
            <a:off x="2884904" y="5447393"/>
            <a:ext cx="6474996" cy="703966"/>
            <a:chOff x="2247339" y="4620891"/>
            <a:chExt cx="6474996" cy="703966"/>
          </a:xfrm>
        </p:grpSpPr>
        <p:sp>
          <p:nvSpPr>
            <p:cNvPr id="43" name="sketched-right-arrow_37071"/>
            <p:cNvSpPr>
              <a:spLocks noChangeAspect="1"/>
            </p:cNvSpPr>
            <p:nvPr/>
          </p:nvSpPr>
          <p:spPr bwMode="auto">
            <a:xfrm>
              <a:off x="2901950" y="4809134"/>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44" name="组合 43"/>
            <p:cNvGrpSpPr/>
            <p:nvPr/>
          </p:nvGrpSpPr>
          <p:grpSpPr>
            <a:xfrm>
              <a:off x="2247339" y="4740675"/>
              <a:ext cx="571500" cy="444500"/>
              <a:chOff x="1409139" y="2387705"/>
              <a:chExt cx="571500" cy="444500"/>
            </a:xfrm>
          </p:grpSpPr>
          <p:sp>
            <p:nvSpPr>
              <p:cNvPr id="47" name="椭圆 46"/>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文本框 47"/>
              <p:cNvSpPr txBox="1"/>
              <p:nvPr/>
            </p:nvSpPr>
            <p:spPr>
              <a:xfrm>
                <a:off x="1409139" y="2437473"/>
                <a:ext cx="57150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5</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45" name="圆角矩形 44"/>
            <p:cNvSpPr/>
            <p:nvPr/>
          </p:nvSpPr>
          <p:spPr>
            <a:xfrm>
              <a:off x="3454400" y="4620891"/>
              <a:ext cx="5267935" cy="687381"/>
            </a:xfrm>
            <a:prstGeom prst="roundRect">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3498289" y="4678526"/>
              <a:ext cx="5033546" cy="646331"/>
            </a:xfrm>
            <a:prstGeom prst="rect">
              <a:avLst/>
            </a:prstGeom>
          </p:spPr>
          <p:txBody>
            <a:bodyPr wrap="square">
              <a:spAutoFit/>
            </a:bodyPr>
            <a:lstStyle/>
            <a:p>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中国共产党领导和政府的高度重视，国家持续加大对交通运输业投资。</a:t>
              </a:r>
            </a:p>
          </p:txBody>
        </p:sp>
      </p:grpSp>
    </p:spTree>
    <p:extLst>
      <p:ext uri="{BB962C8B-B14F-4D97-AF65-F5344CB8AC3E}">
        <p14:creationId xmlns:p14="http://schemas.microsoft.com/office/powerpoint/2010/main" val="31645785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ppt_w/2"/>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ppt_w</p:attrName>
                                        </p:attrNameLst>
                                      </p:cBhvr>
                                      <p:tavLst>
                                        <p:tav tm="0">
                                          <p:val>
                                            <p:fltVal val="0"/>
                                          </p:val>
                                        </p:tav>
                                        <p:tav tm="100000">
                                          <p:val>
                                            <p:strVal val="#ppt_w"/>
                                          </p:val>
                                        </p:tav>
                                      </p:tavLst>
                                    </p:anim>
                                    <p:anim calcmode="lin" valueType="num">
                                      <p:cBhvr>
                                        <p:cTn id="10" dur="5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7" presetClass="entr" presetSubtype="8" fill="hold" nodeType="click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ppt_x</p:attrName>
                                        </p:attrNameLst>
                                      </p:cBhvr>
                                      <p:tavLst>
                                        <p:tav tm="0">
                                          <p:val>
                                            <p:strVal val="#ppt_x-#ppt_w/2"/>
                                          </p:val>
                                        </p:tav>
                                        <p:tav tm="100000">
                                          <p:val>
                                            <p:strVal val="#ppt_x"/>
                                          </p:val>
                                        </p:tav>
                                      </p:tavLst>
                                    </p:anim>
                                    <p:anim calcmode="lin" valueType="num">
                                      <p:cBhvr>
                                        <p:cTn id="17" dur="500" fill="hold"/>
                                        <p:tgtEl>
                                          <p:spTgt spid="21"/>
                                        </p:tgtEl>
                                        <p:attrNameLst>
                                          <p:attrName>ppt_y</p:attrName>
                                        </p:attrNameLst>
                                      </p:cBhvr>
                                      <p:tavLst>
                                        <p:tav tm="0">
                                          <p:val>
                                            <p:strVal val="#ppt_y"/>
                                          </p:val>
                                        </p:tav>
                                        <p:tav tm="100000">
                                          <p:val>
                                            <p:strVal val="#ppt_y"/>
                                          </p:val>
                                        </p:tav>
                                      </p:tavLst>
                                    </p:anim>
                                    <p:anim calcmode="lin" valueType="num">
                                      <p:cBhvr>
                                        <p:cTn id="18" dur="500" fill="hold"/>
                                        <p:tgtEl>
                                          <p:spTgt spid="21"/>
                                        </p:tgtEl>
                                        <p:attrNameLst>
                                          <p:attrName>ppt_w</p:attrName>
                                        </p:attrNameLst>
                                      </p:cBhvr>
                                      <p:tavLst>
                                        <p:tav tm="0">
                                          <p:val>
                                            <p:fltVal val="0"/>
                                          </p:val>
                                        </p:tav>
                                        <p:tav tm="100000">
                                          <p:val>
                                            <p:strVal val="#ppt_w"/>
                                          </p:val>
                                        </p:tav>
                                      </p:tavLst>
                                    </p:anim>
                                    <p:anim calcmode="lin" valueType="num">
                                      <p:cBhvr>
                                        <p:cTn id="19" dur="500" fill="hold"/>
                                        <p:tgtEl>
                                          <p:spTgt spid="21"/>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7" presetClass="entr" presetSubtype="8" fill="hold" nodeType="click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ppt_x</p:attrName>
                                        </p:attrNameLst>
                                      </p:cBhvr>
                                      <p:tavLst>
                                        <p:tav tm="0">
                                          <p:val>
                                            <p:strVal val="#ppt_x-#ppt_w/2"/>
                                          </p:val>
                                        </p:tav>
                                        <p:tav tm="100000">
                                          <p:val>
                                            <p:strVal val="#ppt_x"/>
                                          </p:val>
                                        </p:tav>
                                      </p:tavLst>
                                    </p:anim>
                                    <p:anim calcmode="lin" valueType="num">
                                      <p:cBhvr>
                                        <p:cTn id="26" dur="500" fill="hold"/>
                                        <p:tgtEl>
                                          <p:spTgt spid="28"/>
                                        </p:tgtEl>
                                        <p:attrNameLst>
                                          <p:attrName>ppt_y</p:attrName>
                                        </p:attrNameLst>
                                      </p:cBhvr>
                                      <p:tavLst>
                                        <p:tav tm="0">
                                          <p:val>
                                            <p:strVal val="#ppt_y"/>
                                          </p:val>
                                        </p:tav>
                                        <p:tav tm="100000">
                                          <p:val>
                                            <p:strVal val="#ppt_y"/>
                                          </p:val>
                                        </p:tav>
                                      </p:tavLst>
                                    </p:anim>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7" presetClass="entr" presetSubtype="8" fill="hold" nodeType="click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p:cTn id="34" dur="500" fill="hold"/>
                                        <p:tgtEl>
                                          <p:spTgt spid="35"/>
                                        </p:tgtEl>
                                        <p:attrNameLst>
                                          <p:attrName>ppt_x</p:attrName>
                                        </p:attrNameLst>
                                      </p:cBhvr>
                                      <p:tavLst>
                                        <p:tav tm="0">
                                          <p:val>
                                            <p:strVal val="#ppt_x-#ppt_w/2"/>
                                          </p:val>
                                        </p:tav>
                                        <p:tav tm="100000">
                                          <p:val>
                                            <p:strVal val="#ppt_x"/>
                                          </p:val>
                                        </p:tav>
                                      </p:tavLst>
                                    </p:anim>
                                    <p:anim calcmode="lin" valueType="num">
                                      <p:cBhvr>
                                        <p:cTn id="35" dur="500" fill="hold"/>
                                        <p:tgtEl>
                                          <p:spTgt spid="35"/>
                                        </p:tgtEl>
                                        <p:attrNameLst>
                                          <p:attrName>ppt_y</p:attrName>
                                        </p:attrNameLst>
                                      </p:cBhvr>
                                      <p:tavLst>
                                        <p:tav tm="0">
                                          <p:val>
                                            <p:strVal val="#ppt_y"/>
                                          </p:val>
                                        </p:tav>
                                        <p:tav tm="100000">
                                          <p:val>
                                            <p:strVal val="#ppt_y"/>
                                          </p:val>
                                        </p:tav>
                                      </p:tavLst>
                                    </p:anim>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strVal val="#ppt_h"/>
                                          </p:val>
                                        </p:tav>
                                        <p:tav tm="100000">
                                          <p:val>
                                            <p:strVal val="#ppt_h"/>
                                          </p:val>
                                        </p:tav>
                                      </p:tavLst>
                                    </p:anim>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7" presetClass="entr" presetSubtype="8" fill="hold" nodeType="click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ppt_x</p:attrName>
                                        </p:attrNameLst>
                                      </p:cBhvr>
                                      <p:tavLst>
                                        <p:tav tm="0">
                                          <p:val>
                                            <p:strVal val="#ppt_x-#ppt_w/2"/>
                                          </p:val>
                                        </p:tav>
                                        <p:tav tm="100000">
                                          <p:val>
                                            <p:strVal val="#ppt_x"/>
                                          </p:val>
                                        </p:tav>
                                      </p:tavLst>
                                    </p:anim>
                                    <p:anim calcmode="lin" valueType="num">
                                      <p:cBhvr>
                                        <p:cTn id="44" dur="500" fill="hold"/>
                                        <p:tgtEl>
                                          <p:spTgt spid="42"/>
                                        </p:tgtEl>
                                        <p:attrNameLst>
                                          <p:attrName>ppt_y</p:attrName>
                                        </p:attrNameLst>
                                      </p:cBhvr>
                                      <p:tavLst>
                                        <p:tav tm="0">
                                          <p:val>
                                            <p:strVal val="#ppt_y"/>
                                          </p:val>
                                        </p:tav>
                                        <p:tav tm="100000">
                                          <p:val>
                                            <p:strVal val="#ppt_y"/>
                                          </p:val>
                                        </p:tav>
                                      </p:tavLst>
                                    </p:anim>
                                    <p:anim calcmode="lin" valueType="num">
                                      <p:cBhvr>
                                        <p:cTn id="45" dur="500" fill="hold"/>
                                        <p:tgtEl>
                                          <p:spTgt spid="42"/>
                                        </p:tgtEl>
                                        <p:attrNameLst>
                                          <p:attrName>ppt_w</p:attrName>
                                        </p:attrNameLst>
                                      </p:cBhvr>
                                      <p:tavLst>
                                        <p:tav tm="0">
                                          <p:val>
                                            <p:fltVal val="0"/>
                                          </p:val>
                                        </p:tav>
                                        <p:tav tm="100000">
                                          <p:val>
                                            <p:strVal val="#ppt_w"/>
                                          </p:val>
                                        </p:tav>
                                      </p:tavLst>
                                    </p:anim>
                                    <p:anim calcmode="lin" valueType="num">
                                      <p:cBhvr>
                                        <p:cTn id="46" dur="500" fill="hold"/>
                                        <p:tgtEl>
                                          <p:spTgt spid="4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 name="圆角矩形 4"/>
          <p:cNvSpPr/>
          <p:nvPr/>
        </p:nvSpPr>
        <p:spPr>
          <a:xfrm>
            <a:off x="662856" y="2263974"/>
            <a:ext cx="10828680" cy="3532853"/>
          </a:xfrm>
          <a:prstGeom prst="roundRect">
            <a:avLst>
              <a:gd name="adj" fmla="val 261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928641" y="2561409"/>
            <a:ext cx="3574886" cy="2957625"/>
            <a:chOff x="928641" y="2193109"/>
            <a:chExt cx="3574886" cy="2957625"/>
          </a:xfrm>
        </p:grpSpPr>
        <p:sp>
          <p:nvSpPr>
            <p:cNvPr id="7" name="圆角矩形 6"/>
            <p:cNvSpPr/>
            <p:nvPr/>
          </p:nvSpPr>
          <p:spPr>
            <a:xfrm>
              <a:off x="928641" y="2193109"/>
              <a:ext cx="3574886" cy="2957625"/>
            </a:xfrm>
            <a:prstGeom prst="roundRect">
              <a:avLst>
                <a:gd name="adj" fmla="val 2611"/>
              </a:avLst>
            </a:prstGeom>
            <a:solidFill>
              <a:srgbClr val="F9C97C">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311138" y="3075549"/>
              <a:ext cx="2702062" cy="830997"/>
            </a:xfrm>
            <a:prstGeom prst="rect">
              <a:avLst/>
            </a:prstGeom>
            <a:noFill/>
          </p:spPr>
          <p:txBody>
            <a:bodyPr wrap="square" rtlCol="0">
              <a:spAutoFit/>
            </a:bodyPr>
            <a:lstStyle/>
            <a:p>
              <a:pPr>
                <a:lnSpc>
                  <a:spcPct val="150000"/>
                </a:lnSpc>
              </a:pPr>
              <a:r>
                <a:rPr lang="zh-CN"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新中国成立后我国造船业一直为市场服务。</a:t>
              </a:r>
            </a:p>
          </p:txBody>
        </p:sp>
        <p:grpSp>
          <p:nvGrpSpPr>
            <p:cNvPr id="9" name="组合 8"/>
            <p:cNvGrpSpPr/>
            <p:nvPr/>
          </p:nvGrpSpPr>
          <p:grpSpPr>
            <a:xfrm>
              <a:off x="2300177" y="2391568"/>
              <a:ext cx="810227" cy="462458"/>
              <a:chOff x="833960" y="2961701"/>
              <a:chExt cx="810227" cy="462458"/>
            </a:xfrm>
          </p:grpSpPr>
          <p:sp>
            <p:nvSpPr>
              <p:cNvPr id="10" name="圆角矩形 9"/>
              <p:cNvSpPr/>
              <p:nvPr/>
            </p:nvSpPr>
            <p:spPr>
              <a:xfrm>
                <a:off x="833960" y="2961701"/>
                <a:ext cx="810227" cy="462458"/>
              </a:xfrm>
              <a:prstGeom prst="round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903406" y="3031414"/>
                <a:ext cx="729205" cy="369332"/>
              </a:xfrm>
              <a:prstGeom prst="rect">
                <a:avLst/>
              </a:prstGeom>
              <a:noFill/>
            </p:spPr>
            <p:txBody>
              <a:bodyPr wrap="square" rtlCol="0">
                <a:spAutoFit/>
              </a:bodyPr>
              <a:lstStyle/>
              <a:p>
                <a:r>
                  <a:rPr lang="zh-CN" altLang="en-US">
                    <a:solidFill>
                      <a:schemeClr val="bg1"/>
                    </a:solidFill>
                    <a:latin typeface="思源黑体 CN Normal" panose="020b0400000000000000" pitchFamily="34" charset="-122"/>
                    <a:ea typeface="思源黑体 CN Normal" panose="020b0400000000000000" pitchFamily="34" charset="-122"/>
                  </a:rPr>
                  <a:t>易错</a:t>
                </a:r>
              </a:p>
            </p:txBody>
          </p:sp>
        </p:grpSp>
      </p:grpSp>
      <p:grpSp>
        <p:nvGrpSpPr>
          <p:cNvPr id="12" name="组合 11"/>
          <p:cNvGrpSpPr/>
          <p:nvPr/>
        </p:nvGrpSpPr>
        <p:grpSpPr>
          <a:xfrm>
            <a:off x="5228960" y="2765813"/>
            <a:ext cx="5616518" cy="2617028"/>
            <a:chOff x="5228960" y="2397513"/>
            <a:chExt cx="5616518" cy="2617028"/>
          </a:xfrm>
        </p:grpSpPr>
        <p:grpSp>
          <p:nvGrpSpPr>
            <p:cNvPr id="13" name="组合 12"/>
            <p:cNvGrpSpPr/>
            <p:nvPr/>
          </p:nvGrpSpPr>
          <p:grpSpPr>
            <a:xfrm>
              <a:off x="7648070" y="2397513"/>
              <a:ext cx="810227" cy="462458"/>
              <a:chOff x="7739867" y="3314457"/>
              <a:chExt cx="810227" cy="462458"/>
            </a:xfrm>
          </p:grpSpPr>
          <p:sp>
            <p:nvSpPr>
              <p:cNvPr id="15" name="圆角矩形 14"/>
              <p:cNvSpPr/>
              <p:nvPr/>
            </p:nvSpPr>
            <p:spPr>
              <a:xfrm>
                <a:off x="7739867" y="3314457"/>
                <a:ext cx="810227" cy="462458"/>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7809314" y="3384433"/>
                <a:ext cx="729205" cy="369332"/>
              </a:xfrm>
              <a:prstGeom prst="rect">
                <a:avLst/>
              </a:prstGeom>
              <a:noFill/>
            </p:spPr>
            <p:txBody>
              <a:bodyPr wrap="square" rtlCol="0">
                <a:spAutoFit/>
              </a:bodyPr>
              <a:lstStyle/>
              <a:p>
                <a:r>
                  <a:rPr lang="zh-CN" altLang="en-US">
                    <a:solidFill>
                      <a:schemeClr val="bg1"/>
                    </a:solidFill>
                    <a:latin typeface="思源黑体 CN Normal" panose="020b0400000000000000" pitchFamily="34" charset="-122"/>
                    <a:ea typeface="思源黑体 CN Normal" panose="020b0400000000000000" pitchFamily="34" charset="-122"/>
                  </a:rPr>
                  <a:t>大招</a:t>
                </a:r>
              </a:p>
            </p:txBody>
          </p:sp>
        </p:grpSp>
        <p:sp>
          <p:nvSpPr>
            <p:cNvPr id="14" name="文本框 13"/>
            <p:cNvSpPr txBox="1"/>
            <p:nvPr/>
          </p:nvSpPr>
          <p:spPr>
            <a:xfrm>
              <a:off x="5228960" y="3075549"/>
              <a:ext cx="5616518" cy="1938992"/>
            </a:xfrm>
            <a:prstGeom prst="rect">
              <a:avLst/>
            </a:prstGeom>
            <a:noFill/>
          </p:spPr>
          <p:txBody>
            <a:bodyPr wrap="square" rtlCol="0">
              <a:spAutoFit/>
            </a:bodyPr>
            <a:lstStyle/>
            <a:p>
              <a:pPr>
                <a:lnSpc>
                  <a:spcPct val="150000"/>
                </a:lnSpc>
              </a:pPr>
              <a:r>
                <a:rPr lang="zh-CN"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新中国成立后到</a:t>
              </a:r>
              <a:r>
                <a:rPr lang="en-US"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1978</a:t>
              </a:r>
              <a:r>
                <a:rPr lang="zh-CN"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年，我国造船业主要为国防建设服务，主要是满足国内需求，这是由紧张的国际环境和我国计划经济体制决定的。</a:t>
              </a:r>
              <a:r>
                <a:rPr lang="en-US"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1978</a:t>
              </a:r>
              <a:r>
                <a:rPr lang="zh-CN"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年后，中国实行改革开放，我国造船业逐渐融入市场，中国船舶工业实现从封闭到开放，从国内市场到国际市场的重大战略性转变。</a:t>
              </a:r>
            </a:p>
          </p:txBody>
        </p:sp>
      </p:grpSp>
      <p:grpSp>
        <p:nvGrpSpPr>
          <p:cNvPr id="17" name="组合 16"/>
          <p:cNvGrpSpPr/>
          <p:nvPr/>
        </p:nvGrpSpPr>
        <p:grpSpPr>
          <a:xfrm>
            <a:off x="4290206" y="918893"/>
            <a:ext cx="3661599" cy="644324"/>
            <a:chOff x="3863523" y="664249"/>
            <a:chExt cx="3661599" cy="644324"/>
          </a:xfrm>
        </p:grpSpPr>
        <p:sp>
          <p:nvSpPr>
            <p:cNvPr id="18" name="圆角矩形 17"/>
            <p:cNvSpPr/>
            <p:nvPr/>
          </p:nvSpPr>
          <p:spPr>
            <a:xfrm>
              <a:off x="4076844" y="664249"/>
              <a:ext cx="3054739" cy="641390"/>
            </a:xfrm>
            <a:prstGeom prst="roundRect">
              <a:avLst/>
            </a:prstGeom>
            <a:solidFill>
              <a:schemeClr val="bg1">
                <a:alpha val="50000"/>
              </a:schemeClr>
            </a:solid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3863523" y="771623"/>
              <a:ext cx="426643" cy="426643"/>
              <a:chOff x="729205" y="2132032"/>
              <a:chExt cx="426643" cy="426643"/>
            </a:xfrm>
          </p:grpSpPr>
          <p:sp>
            <p:nvSpPr>
              <p:cNvPr id="21" name="椭圆 20"/>
              <p:cNvSpPr/>
              <p:nvPr/>
            </p:nvSpPr>
            <p:spPr>
              <a:xfrm>
                <a:off x="729205" y="2132032"/>
                <a:ext cx="426643" cy="426643"/>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28426" y="2231253"/>
                <a:ext cx="228200" cy="228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4345464" y="723798"/>
              <a:ext cx="3179658" cy="584775"/>
            </a:xfrm>
            <a:prstGeom prst="rect">
              <a:avLst/>
            </a:prstGeom>
            <a:noFill/>
          </p:spPr>
          <p:txBody>
            <a:bodyPr wrap="square" rtlCol="0">
              <a:spAutoFit/>
            </a:bodyPr>
            <a:lstStyle/>
            <a:p>
              <a:r>
                <a:rPr lang="zh-CN" altLang="en-US" sz="3200" smtClean="0">
                  <a:solidFill>
                    <a:srgbClr val="FA7384"/>
                  </a:solidFill>
                  <a:latin typeface="思源黑体 CN Bold" panose="020b0800000000000000" pitchFamily="34" charset="-122"/>
                  <a:ea typeface="思源黑体 CN Bold" panose="020b0800000000000000" pitchFamily="34" charset="-122"/>
                </a:rPr>
                <a:t>秒杀易错大招</a:t>
              </a:r>
              <a:endParaRPr lang="zh-CN" altLang="en-US" sz="4000">
                <a:solidFill>
                  <a:srgbClr val="FA7384"/>
                </a:solidFill>
                <a:latin typeface="思源黑体 CN Bold" panose="020b0800000000000000" pitchFamily="34" charset="-122"/>
                <a:ea typeface="思源黑体 CN Bold" panose="020b0800000000000000" pitchFamily="34" charset="-122"/>
              </a:endParaRPr>
            </a:p>
          </p:txBody>
        </p:sp>
      </p:grpSp>
    </p:spTree>
    <p:extLst>
      <p:ext uri="{BB962C8B-B14F-4D97-AF65-F5344CB8AC3E}">
        <p14:creationId xmlns:p14="http://schemas.microsoft.com/office/powerpoint/2010/main" val="34538553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圆角矩形 1"/>
          <p:cNvSpPr/>
          <p:nvPr/>
        </p:nvSpPr>
        <p:spPr>
          <a:xfrm>
            <a:off x="623888" y="1208425"/>
            <a:ext cx="11088687" cy="3414375"/>
          </a:xfrm>
          <a:prstGeom prst="roundRect">
            <a:avLst>
              <a:gd name="adj" fmla="val 5242"/>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86055" y="1220458"/>
            <a:ext cx="10810770" cy="1754326"/>
          </a:xfrm>
          <a:prstGeom prst="rect">
            <a:avLst/>
          </a:prstGeom>
        </p:spPr>
        <p:txBody>
          <a:bodyPr wrap="square">
            <a:spAutoFit/>
          </a:bodyPr>
          <a:lstStyle/>
          <a:p>
            <a:pPr fontAlgn="ctr">
              <a:lnSpc>
                <a:spcPct val="15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科学技术是推动时代进步的重要力量。从“马拉火车”的天下奇观到磁悬浮列车的运行，“行行复行行”的历史面貌下，其所反映的</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是</a:t>
            </a:r>
            <a:r>
              <a:rPr lang="zh-CN" altLang="en-US"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a:t>
            </a:r>
            <a:endPar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endParaRPr>
          </a:p>
          <a:p>
            <a:pPr fontAlgn="ctr">
              <a:lnSpc>
                <a:spcPct val="15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①交通事业近代化的开始</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②新式交通工具改变民众生活</a:t>
            </a:r>
          </a:p>
          <a:p>
            <a:pPr fontAlgn="ctr">
              <a:lnSpc>
                <a:spcPct val="15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③交通工具左右地区经济发展</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④交通事业现代化的进程和社会的</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进步</a:t>
            </a:r>
            <a:endPar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 name="矩形 3"/>
          <p:cNvSpPr/>
          <p:nvPr/>
        </p:nvSpPr>
        <p:spPr>
          <a:xfrm>
            <a:off x="4165599" y="1796405"/>
            <a:ext cx="349776" cy="369332"/>
          </a:xfrm>
          <a:prstGeom prst="rect">
            <a:avLst/>
          </a:prstGeom>
        </p:spPr>
        <p:txBody>
          <a:bodyPr wrap="none">
            <a:spAutoFit/>
          </a:bodyPr>
          <a:lstStyle/>
          <a:p>
            <a:r>
              <a:rPr lang="en-US" altLang="zh-CN" kern="100" smtClean="0">
                <a:solidFill>
                  <a:srgbClr val="FA7384"/>
                </a:solidFill>
                <a:latin typeface="思源黑体 CN Bold" panose="020b0800000000000000" pitchFamily="34" charset="-122"/>
                <a:ea typeface="思源黑体 CN Bold" panose="020b0800000000000000" pitchFamily="34" charset="-122"/>
              </a:rPr>
              <a:t>D</a:t>
            </a:r>
            <a:endParaRPr lang="zh-CN" altLang="en-US">
              <a:solidFill>
                <a:srgbClr val="FA7384"/>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6300884" y="3770971"/>
            <a:ext cx="5411691" cy="851829"/>
            <a:chOff x="6416634" y="3546551"/>
            <a:chExt cx="5411691" cy="851829"/>
          </a:xfrm>
        </p:grpSpPr>
        <p:sp>
          <p:nvSpPr>
            <p:cNvPr id="6" name="圆角矩形 5"/>
            <p:cNvSpPr/>
            <p:nvPr/>
          </p:nvSpPr>
          <p:spPr>
            <a:xfrm>
              <a:off x="6416634" y="3546551"/>
              <a:ext cx="5411691" cy="851829"/>
            </a:xfrm>
            <a:prstGeom prst="roundRect">
              <a:avLst/>
            </a:prstGeom>
            <a:solidFill>
              <a:srgbClr val="F2B04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477261" y="3648532"/>
              <a:ext cx="1245205" cy="642970"/>
              <a:chOff x="6798630" y="3319096"/>
              <a:chExt cx="1245205" cy="642970"/>
            </a:xfrm>
          </p:grpSpPr>
          <p:grpSp>
            <p:nvGrpSpPr>
              <p:cNvPr id="8" name="组合 7"/>
              <p:cNvGrpSpPr/>
              <p:nvPr/>
            </p:nvGrpSpPr>
            <p:grpSpPr>
              <a:xfrm>
                <a:off x="7198884" y="3319096"/>
                <a:ext cx="844951" cy="642970"/>
                <a:chOff x="5221440" y="3111525"/>
                <a:chExt cx="844951" cy="642970"/>
              </a:xfrm>
            </p:grpSpPr>
            <p:grpSp>
              <p:nvGrpSpPr>
                <p:cNvPr id="10" name="组合 9"/>
                <p:cNvGrpSpPr/>
                <p:nvPr/>
              </p:nvGrpSpPr>
              <p:grpSpPr>
                <a:xfrm>
                  <a:off x="5306272" y="3111525"/>
                  <a:ext cx="640284" cy="642970"/>
                  <a:chOff x="2935006" y="1465983"/>
                  <a:chExt cx="1007585" cy="1011812"/>
                </a:xfrm>
              </p:grpSpPr>
              <p:sp>
                <p:nvSpPr>
                  <p:cNvPr id="12" name="椭圆 11"/>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5221440" y="3271444"/>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读</a:t>
                  </a:r>
                </a:p>
              </p:txBody>
            </p:sp>
          </p:grpSp>
          <p:sp>
            <p:nvSpPr>
              <p:cNvPr id="9" name="文本框 8"/>
              <p:cNvSpPr txBox="1"/>
              <p:nvPr/>
            </p:nvSpPr>
            <p:spPr>
              <a:xfrm>
                <a:off x="6798630" y="3435329"/>
                <a:ext cx="438936"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1</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grpSp>
        <p:nvGrpSpPr>
          <p:cNvPr id="16" name="组合 15"/>
          <p:cNvGrpSpPr/>
          <p:nvPr/>
        </p:nvGrpSpPr>
        <p:grpSpPr>
          <a:xfrm>
            <a:off x="7713081" y="3872952"/>
            <a:ext cx="1223671" cy="642970"/>
            <a:chOff x="6820164" y="3970027"/>
            <a:chExt cx="1223671" cy="642970"/>
          </a:xfrm>
        </p:grpSpPr>
        <p:grpSp>
          <p:nvGrpSpPr>
            <p:cNvPr id="17" name="组合 16"/>
            <p:cNvGrpSpPr/>
            <p:nvPr/>
          </p:nvGrpSpPr>
          <p:grpSpPr>
            <a:xfrm>
              <a:off x="7198884" y="3970027"/>
              <a:ext cx="844951" cy="642970"/>
              <a:chOff x="5825625" y="3762456"/>
              <a:chExt cx="844951" cy="642970"/>
            </a:xfrm>
          </p:grpSpPr>
          <p:grpSp>
            <p:nvGrpSpPr>
              <p:cNvPr id="19" name="组合 18"/>
              <p:cNvGrpSpPr/>
              <p:nvPr/>
            </p:nvGrpSpPr>
            <p:grpSpPr>
              <a:xfrm>
                <a:off x="5912257" y="3762456"/>
                <a:ext cx="640284" cy="642970"/>
                <a:chOff x="2935006" y="1465983"/>
                <a:chExt cx="1007585" cy="1011812"/>
              </a:xfrm>
            </p:grpSpPr>
            <p:sp>
              <p:nvSpPr>
                <p:cNvPr id="21" name="椭圆 20"/>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5825625" y="392091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抓</a:t>
                </a:r>
              </a:p>
            </p:txBody>
          </p:sp>
        </p:grpSp>
        <p:sp>
          <p:nvSpPr>
            <p:cNvPr id="18" name="文本框 17"/>
            <p:cNvSpPr txBox="1"/>
            <p:nvPr/>
          </p:nvSpPr>
          <p:spPr>
            <a:xfrm>
              <a:off x="6820164" y="4097855"/>
              <a:ext cx="395868"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2</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25" name="组合 24"/>
          <p:cNvGrpSpPr/>
          <p:nvPr/>
        </p:nvGrpSpPr>
        <p:grpSpPr>
          <a:xfrm>
            <a:off x="9062190" y="3872952"/>
            <a:ext cx="1204598" cy="642970"/>
            <a:chOff x="6839237" y="4620958"/>
            <a:chExt cx="1204598" cy="642970"/>
          </a:xfrm>
        </p:grpSpPr>
        <p:grpSp>
          <p:nvGrpSpPr>
            <p:cNvPr id="26" name="组合 25"/>
            <p:cNvGrpSpPr/>
            <p:nvPr/>
          </p:nvGrpSpPr>
          <p:grpSpPr>
            <a:xfrm>
              <a:off x="7198884" y="4620958"/>
              <a:ext cx="844951" cy="642970"/>
              <a:chOff x="5214635" y="4413387"/>
              <a:chExt cx="844951" cy="642970"/>
            </a:xfrm>
          </p:grpSpPr>
          <p:grpSp>
            <p:nvGrpSpPr>
              <p:cNvPr id="28" name="组合 27"/>
              <p:cNvGrpSpPr/>
              <p:nvPr/>
            </p:nvGrpSpPr>
            <p:grpSpPr>
              <a:xfrm>
                <a:off x="5306272" y="4413387"/>
                <a:ext cx="640284" cy="642970"/>
                <a:chOff x="2935006" y="1465983"/>
                <a:chExt cx="1007585" cy="1011812"/>
              </a:xfrm>
            </p:grpSpPr>
            <p:sp>
              <p:nvSpPr>
                <p:cNvPr id="30" name="椭圆 29"/>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5214635" y="4594629"/>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迁</a:t>
                </a:r>
              </a:p>
            </p:txBody>
          </p:sp>
        </p:grpSp>
        <p:sp>
          <p:nvSpPr>
            <p:cNvPr id="27" name="文本框 26"/>
            <p:cNvSpPr txBox="1"/>
            <p:nvPr/>
          </p:nvSpPr>
          <p:spPr>
            <a:xfrm>
              <a:off x="6839237" y="4760381"/>
              <a:ext cx="35772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3</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34" name="组合 33"/>
          <p:cNvGrpSpPr/>
          <p:nvPr/>
        </p:nvGrpSpPr>
        <p:grpSpPr>
          <a:xfrm>
            <a:off x="10346407" y="3872952"/>
            <a:ext cx="1250418" cy="642970"/>
            <a:chOff x="6793417" y="5271890"/>
            <a:chExt cx="1250418" cy="642970"/>
          </a:xfrm>
        </p:grpSpPr>
        <p:grpSp>
          <p:nvGrpSpPr>
            <p:cNvPr id="35" name="组合 34"/>
            <p:cNvGrpSpPr/>
            <p:nvPr/>
          </p:nvGrpSpPr>
          <p:grpSpPr>
            <a:xfrm>
              <a:off x="7198884" y="5271890"/>
              <a:ext cx="844951" cy="642970"/>
              <a:chOff x="5825624" y="5064319"/>
              <a:chExt cx="844951" cy="642970"/>
            </a:xfrm>
          </p:grpSpPr>
          <p:grpSp>
            <p:nvGrpSpPr>
              <p:cNvPr id="37" name="组合 36"/>
              <p:cNvGrpSpPr/>
              <p:nvPr/>
            </p:nvGrpSpPr>
            <p:grpSpPr>
              <a:xfrm>
                <a:off x="5912257" y="5064319"/>
                <a:ext cx="640284" cy="642970"/>
                <a:chOff x="2935006" y="1465983"/>
                <a:chExt cx="1007585" cy="1011812"/>
              </a:xfrm>
            </p:grpSpPr>
            <p:sp>
              <p:nvSpPr>
                <p:cNvPr id="39" name="椭圆 38"/>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5825624" y="523364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判</a:t>
                </a:r>
              </a:p>
            </p:txBody>
          </p:sp>
        </p:grpSp>
        <p:sp>
          <p:nvSpPr>
            <p:cNvPr id="36" name="文本框 35"/>
            <p:cNvSpPr txBox="1"/>
            <p:nvPr/>
          </p:nvSpPr>
          <p:spPr>
            <a:xfrm>
              <a:off x="6793417" y="5422907"/>
              <a:ext cx="44936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4</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sp>
        <p:nvSpPr>
          <p:cNvPr id="43" name="矩形 42"/>
          <p:cNvSpPr/>
          <p:nvPr/>
        </p:nvSpPr>
        <p:spPr>
          <a:xfrm>
            <a:off x="786055" y="2967805"/>
            <a:ext cx="2974719" cy="1200329"/>
          </a:xfrm>
          <a:prstGeom prst="rect">
            <a:avLst/>
          </a:prstGeom>
        </p:spPr>
        <p:txBody>
          <a:bodyPr wrap="square">
            <a:spAutoFit/>
          </a:bodyPr>
          <a:lstStyle/>
          <a:p>
            <a:pPr fontAlgn="ctr">
              <a:lnSpc>
                <a:spcPct val="200000"/>
              </a:lnSpc>
            </a:pP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A</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．①</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③</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B</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．①</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④</a:t>
            </a:r>
            <a:endPar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endParaRPr>
          </a:p>
          <a:p>
            <a:pPr fontAlgn="ctr">
              <a:lnSpc>
                <a:spcPct val="200000"/>
              </a:lnSpc>
            </a:pP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C</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．②</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③</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D</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．②④</a:t>
            </a:r>
          </a:p>
        </p:txBody>
      </p:sp>
      <p:sp>
        <p:nvSpPr>
          <p:cNvPr id="44" name="圆角矩形 43"/>
          <p:cNvSpPr/>
          <p:nvPr/>
        </p:nvSpPr>
        <p:spPr>
          <a:xfrm>
            <a:off x="786054" y="3199248"/>
            <a:ext cx="3404945" cy="999173"/>
          </a:xfrm>
          <a:prstGeom prst="roundRect">
            <a:avLst/>
          </a:prstGeom>
          <a:noFill/>
          <a:ln>
            <a:solidFill>
              <a:srgbClr val="F0A92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486435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圆角矩形 1"/>
          <p:cNvSpPr/>
          <p:nvPr/>
        </p:nvSpPr>
        <p:spPr>
          <a:xfrm>
            <a:off x="623888" y="1208425"/>
            <a:ext cx="11088687" cy="3414375"/>
          </a:xfrm>
          <a:prstGeom prst="roundRect">
            <a:avLst>
              <a:gd name="adj" fmla="val 5242"/>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86055" y="1118858"/>
            <a:ext cx="10810770" cy="3388620"/>
          </a:xfrm>
          <a:prstGeom prst="rect">
            <a:avLst/>
          </a:prstGeom>
        </p:spPr>
        <p:txBody>
          <a:bodyPr wrap="square">
            <a:spAutoFit/>
          </a:bodyPr>
          <a:lstStyle/>
          <a:p>
            <a:pPr fontAlgn="ctr">
              <a:lnSpc>
                <a:spcPct val="17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世界上第一条高速铁路——日本“东海道新干线”自</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1964</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年建成开通运营以后，少数拥有高速铁路的国家都没有再出现过新的建设高潮。而近年来，我国高速铁路快速发展，走在了世界的前列，“中国品牌”的高铁响彻世界。这反映了（ </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a:t>
            </a:r>
          </a:p>
          <a:p>
            <a:pPr marL="342900" indent="-342900">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我国</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经济和技术实力领先于世界</a:t>
            </a:r>
          </a:p>
          <a:p>
            <a:pPr marL="342900" indent="-342900">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我国</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社会主义制度的优越性</a:t>
            </a:r>
          </a:p>
          <a:p>
            <a:pPr marL="342900" indent="-342900">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高铁</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已成为交通建设的重中之重</a:t>
            </a:r>
          </a:p>
          <a:p>
            <a:pPr marL="342900" indent="-342900" fontAlgn="ctr">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西方</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国家经济发展速度放缓</a:t>
            </a:r>
          </a:p>
        </p:txBody>
      </p:sp>
      <p:sp>
        <p:nvSpPr>
          <p:cNvPr id="4" name="矩形 3"/>
          <p:cNvSpPr/>
          <p:nvPr/>
        </p:nvSpPr>
        <p:spPr>
          <a:xfrm>
            <a:off x="3743040" y="2265900"/>
            <a:ext cx="349776" cy="369332"/>
          </a:xfrm>
          <a:prstGeom prst="rect">
            <a:avLst/>
          </a:prstGeom>
        </p:spPr>
        <p:txBody>
          <a:bodyPr wrap="none">
            <a:spAutoFit/>
          </a:bodyPr>
          <a:lstStyle/>
          <a:p>
            <a:r>
              <a:rPr lang="en-US" altLang="zh-CN" kern="100" smtClean="0">
                <a:solidFill>
                  <a:srgbClr val="FA7384"/>
                </a:solidFill>
                <a:latin typeface="思源黑体 CN Bold" panose="020b0800000000000000" pitchFamily="34" charset="-122"/>
                <a:ea typeface="思源黑体 CN Bold" panose="020b0800000000000000" pitchFamily="34" charset="-122"/>
              </a:rPr>
              <a:t>B</a:t>
            </a:r>
            <a:endParaRPr lang="zh-CN" altLang="en-US">
              <a:solidFill>
                <a:srgbClr val="FA7384"/>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6300884" y="3770971"/>
            <a:ext cx="5411691" cy="851829"/>
            <a:chOff x="6416634" y="3546551"/>
            <a:chExt cx="5411691" cy="851829"/>
          </a:xfrm>
        </p:grpSpPr>
        <p:sp>
          <p:nvSpPr>
            <p:cNvPr id="6" name="圆角矩形 5"/>
            <p:cNvSpPr/>
            <p:nvPr/>
          </p:nvSpPr>
          <p:spPr>
            <a:xfrm>
              <a:off x="6416634" y="3546551"/>
              <a:ext cx="5411691" cy="851829"/>
            </a:xfrm>
            <a:prstGeom prst="roundRect">
              <a:avLst/>
            </a:prstGeom>
            <a:solidFill>
              <a:srgbClr val="F2B04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477261" y="3648532"/>
              <a:ext cx="1245205" cy="642970"/>
              <a:chOff x="6798630" y="3319096"/>
              <a:chExt cx="1245205" cy="642970"/>
            </a:xfrm>
          </p:grpSpPr>
          <p:grpSp>
            <p:nvGrpSpPr>
              <p:cNvPr id="8" name="组合 7"/>
              <p:cNvGrpSpPr/>
              <p:nvPr/>
            </p:nvGrpSpPr>
            <p:grpSpPr>
              <a:xfrm>
                <a:off x="7198884" y="3319096"/>
                <a:ext cx="844951" cy="642970"/>
                <a:chOff x="5221440" y="3111525"/>
                <a:chExt cx="844951" cy="642970"/>
              </a:xfrm>
            </p:grpSpPr>
            <p:grpSp>
              <p:nvGrpSpPr>
                <p:cNvPr id="10" name="组合 9"/>
                <p:cNvGrpSpPr/>
                <p:nvPr/>
              </p:nvGrpSpPr>
              <p:grpSpPr>
                <a:xfrm>
                  <a:off x="5306272" y="3111525"/>
                  <a:ext cx="640284" cy="642970"/>
                  <a:chOff x="2935006" y="1465983"/>
                  <a:chExt cx="1007585" cy="1011812"/>
                </a:xfrm>
              </p:grpSpPr>
              <p:sp>
                <p:nvSpPr>
                  <p:cNvPr id="12" name="椭圆 11"/>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5221440" y="3271444"/>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读</a:t>
                  </a:r>
                </a:p>
              </p:txBody>
            </p:sp>
          </p:grpSp>
          <p:sp>
            <p:nvSpPr>
              <p:cNvPr id="9" name="文本框 8"/>
              <p:cNvSpPr txBox="1"/>
              <p:nvPr/>
            </p:nvSpPr>
            <p:spPr>
              <a:xfrm>
                <a:off x="6798630" y="3435329"/>
                <a:ext cx="438936"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1</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grpSp>
        <p:nvGrpSpPr>
          <p:cNvPr id="16" name="组合 15"/>
          <p:cNvGrpSpPr/>
          <p:nvPr/>
        </p:nvGrpSpPr>
        <p:grpSpPr>
          <a:xfrm>
            <a:off x="7713081" y="3872952"/>
            <a:ext cx="1223671" cy="642970"/>
            <a:chOff x="6820164" y="3970027"/>
            <a:chExt cx="1223671" cy="642970"/>
          </a:xfrm>
        </p:grpSpPr>
        <p:grpSp>
          <p:nvGrpSpPr>
            <p:cNvPr id="17" name="组合 16"/>
            <p:cNvGrpSpPr/>
            <p:nvPr/>
          </p:nvGrpSpPr>
          <p:grpSpPr>
            <a:xfrm>
              <a:off x="7198884" y="3970027"/>
              <a:ext cx="844951" cy="642970"/>
              <a:chOff x="5825625" y="3762456"/>
              <a:chExt cx="844951" cy="642970"/>
            </a:xfrm>
          </p:grpSpPr>
          <p:grpSp>
            <p:nvGrpSpPr>
              <p:cNvPr id="19" name="组合 18"/>
              <p:cNvGrpSpPr/>
              <p:nvPr/>
            </p:nvGrpSpPr>
            <p:grpSpPr>
              <a:xfrm>
                <a:off x="5912257" y="3762456"/>
                <a:ext cx="640284" cy="642970"/>
                <a:chOff x="2935006" y="1465983"/>
                <a:chExt cx="1007585" cy="1011812"/>
              </a:xfrm>
            </p:grpSpPr>
            <p:sp>
              <p:nvSpPr>
                <p:cNvPr id="21" name="椭圆 20"/>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5825625" y="392091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抓</a:t>
                </a:r>
              </a:p>
            </p:txBody>
          </p:sp>
        </p:grpSp>
        <p:sp>
          <p:nvSpPr>
            <p:cNvPr id="18" name="文本框 17"/>
            <p:cNvSpPr txBox="1"/>
            <p:nvPr/>
          </p:nvSpPr>
          <p:spPr>
            <a:xfrm>
              <a:off x="6820164" y="4097855"/>
              <a:ext cx="395868"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2</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25" name="组合 24"/>
          <p:cNvGrpSpPr/>
          <p:nvPr/>
        </p:nvGrpSpPr>
        <p:grpSpPr>
          <a:xfrm>
            <a:off x="9062190" y="3872952"/>
            <a:ext cx="1204598" cy="642970"/>
            <a:chOff x="6839237" y="4620958"/>
            <a:chExt cx="1204598" cy="642970"/>
          </a:xfrm>
        </p:grpSpPr>
        <p:grpSp>
          <p:nvGrpSpPr>
            <p:cNvPr id="26" name="组合 25"/>
            <p:cNvGrpSpPr/>
            <p:nvPr/>
          </p:nvGrpSpPr>
          <p:grpSpPr>
            <a:xfrm>
              <a:off x="7198884" y="4620958"/>
              <a:ext cx="844951" cy="642970"/>
              <a:chOff x="5214635" y="4413387"/>
              <a:chExt cx="844951" cy="642970"/>
            </a:xfrm>
          </p:grpSpPr>
          <p:grpSp>
            <p:nvGrpSpPr>
              <p:cNvPr id="28" name="组合 27"/>
              <p:cNvGrpSpPr/>
              <p:nvPr/>
            </p:nvGrpSpPr>
            <p:grpSpPr>
              <a:xfrm>
                <a:off x="5306272" y="4413387"/>
                <a:ext cx="640284" cy="642970"/>
                <a:chOff x="2935006" y="1465983"/>
                <a:chExt cx="1007585" cy="1011812"/>
              </a:xfrm>
            </p:grpSpPr>
            <p:sp>
              <p:nvSpPr>
                <p:cNvPr id="30" name="椭圆 29"/>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5214635" y="4594629"/>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迁</a:t>
                </a:r>
              </a:p>
            </p:txBody>
          </p:sp>
        </p:grpSp>
        <p:sp>
          <p:nvSpPr>
            <p:cNvPr id="27" name="文本框 26"/>
            <p:cNvSpPr txBox="1"/>
            <p:nvPr/>
          </p:nvSpPr>
          <p:spPr>
            <a:xfrm>
              <a:off x="6839237" y="4760381"/>
              <a:ext cx="35772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3</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34" name="组合 33"/>
          <p:cNvGrpSpPr/>
          <p:nvPr/>
        </p:nvGrpSpPr>
        <p:grpSpPr>
          <a:xfrm>
            <a:off x="10346407" y="3872952"/>
            <a:ext cx="1250418" cy="642970"/>
            <a:chOff x="6793417" y="5271890"/>
            <a:chExt cx="1250418" cy="642970"/>
          </a:xfrm>
        </p:grpSpPr>
        <p:grpSp>
          <p:nvGrpSpPr>
            <p:cNvPr id="35" name="组合 34"/>
            <p:cNvGrpSpPr/>
            <p:nvPr/>
          </p:nvGrpSpPr>
          <p:grpSpPr>
            <a:xfrm>
              <a:off x="7198884" y="5271890"/>
              <a:ext cx="844951" cy="642970"/>
              <a:chOff x="5825624" y="5064319"/>
              <a:chExt cx="844951" cy="642970"/>
            </a:xfrm>
          </p:grpSpPr>
          <p:grpSp>
            <p:nvGrpSpPr>
              <p:cNvPr id="37" name="组合 36"/>
              <p:cNvGrpSpPr/>
              <p:nvPr/>
            </p:nvGrpSpPr>
            <p:grpSpPr>
              <a:xfrm>
                <a:off x="5912257" y="5064319"/>
                <a:ext cx="640284" cy="642970"/>
                <a:chOff x="2935006" y="1465983"/>
                <a:chExt cx="1007585" cy="1011812"/>
              </a:xfrm>
            </p:grpSpPr>
            <p:sp>
              <p:nvSpPr>
                <p:cNvPr id="39" name="椭圆 38"/>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5825624" y="523364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判</a:t>
                </a:r>
              </a:p>
            </p:txBody>
          </p:sp>
        </p:grpSp>
        <p:sp>
          <p:nvSpPr>
            <p:cNvPr id="36" name="文本框 35"/>
            <p:cNvSpPr txBox="1"/>
            <p:nvPr/>
          </p:nvSpPr>
          <p:spPr>
            <a:xfrm>
              <a:off x="6793417" y="5422907"/>
              <a:ext cx="44936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4</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spTree>
    <p:extLst>
      <p:ext uri="{BB962C8B-B14F-4D97-AF65-F5344CB8AC3E}">
        <p14:creationId xmlns:p14="http://schemas.microsoft.com/office/powerpoint/2010/main" val="9041422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圆角矩形 1"/>
          <p:cNvSpPr/>
          <p:nvPr/>
        </p:nvSpPr>
        <p:spPr>
          <a:xfrm>
            <a:off x="623888" y="1208425"/>
            <a:ext cx="11088687" cy="3414375"/>
          </a:xfrm>
          <a:prstGeom prst="roundRect">
            <a:avLst>
              <a:gd name="adj" fmla="val 5242"/>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124529" y="2292332"/>
            <a:ext cx="336952" cy="369332"/>
          </a:xfrm>
          <a:prstGeom prst="rect">
            <a:avLst/>
          </a:prstGeom>
        </p:spPr>
        <p:txBody>
          <a:bodyPr wrap="none">
            <a:spAutoFit/>
          </a:bodyPr>
          <a:lstStyle/>
          <a:p>
            <a:r>
              <a:rPr lang="en-US" altLang="zh-CN" kern="100">
                <a:solidFill>
                  <a:srgbClr val="FA7384"/>
                </a:solidFill>
                <a:latin typeface="思源黑体 CN Bold" panose="020b0800000000000000" pitchFamily="34" charset="-122"/>
                <a:ea typeface="思源黑体 CN Bold" panose="020b0800000000000000" pitchFamily="34" charset="-122"/>
              </a:rPr>
              <a:t>C</a:t>
            </a:r>
            <a:endParaRPr lang="zh-CN" altLang="en-US">
              <a:solidFill>
                <a:srgbClr val="FA7384"/>
              </a:solidFill>
              <a:latin typeface="思源黑体 CN Bold" panose="020b0800000000000000" pitchFamily="34" charset="-122"/>
              <a:ea typeface="思源黑体 CN Bold" panose="020b0800000000000000" pitchFamily="34" charset="-122"/>
            </a:endParaRPr>
          </a:p>
        </p:txBody>
      </p:sp>
      <p:grpSp>
        <p:nvGrpSpPr>
          <p:cNvPr id="5" name="组合 4"/>
          <p:cNvGrpSpPr/>
          <p:nvPr/>
        </p:nvGrpSpPr>
        <p:grpSpPr>
          <a:xfrm>
            <a:off x="6300884" y="3770971"/>
            <a:ext cx="5411691" cy="851829"/>
            <a:chOff x="6416634" y="3546551"/>
            <a:chExt cx="5411691" cy="851829"/>
          </a:xfrm>
        </p:grpSpPr>
        <p:sp>
          <p:nvSpPr>
            <p:cNvPr id="6" name="圆角矩形 5"/>
            <p:cNvSpPr/>
            <p:nvPr/>
          </p:nvSpPr>
          <p:spPr>
            <a:xfrm>
              <a:off x="6416634" y="3546551"/>
              <a:ext cx="5411691" cy="851829"/>
            </a:xfrm>
            <a:prstGeom prst="roundRect">
              <a:avLst/>
            </a:prstGeom>
            <a:solidFill>
              <a:srgbClr val="F2B04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477261" y="3648532"/>
              <a:ext cx="1245205" cy="642970"/>
              <a:chOff x="6798630" y="3319096"/>
              <a:chExt cx="1245205" cy="642970"/>
            </a:xfrm>
          </p:grpSpPr>
          <p:grpSp>
            <p:nvGrpSpPr>
              <p:cNvPr id="8" name="组合 7"/>
              <p:cNvGrpSpPr/>
              <p:nvPr/>
            </p:nvGrpSpPr>
            <p:grpSpPr>
              <a:xfrm>
                <a:off x="7198884" y="3319096"/>
                <a:ext cx="844951" cy="642970"/>
                <a:chOff x="5221440" y="3111525"/>
                <a:chExt cx="844951" cy="642970"/>
              </a:xfrm>
            </p:grpSpPr>
            <p:grpSp>
              <p:nvGrpSpPr>
                <p:cNvPr id="10" name="组合 9"/>
                <p:cNvGrpSpPr/>
                <p:nvPr/>
              </p:nvGrpSpPr>
              <p:grpSpPr>
                <a:xfrm>
                  <a:off x="5306272" y="3111525"/>
                  <a:ext cx="640284" cy="642970"/>
                  <a:chOff x="2935006" y="1465983"/>
                  <a:chExt cx="1007585" cy="1011812"/>
                </a:xfrm>
              </p:grpSpPr>
              <p:sp>
                <p:nvSpPr>
                  <p:cNvPr id="12" name="椭圆 11"/>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5221440" y="3271444"/>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读</a:t>
                  </a:r>
                </a:p>
              </p:txBody>
            </p:sp>
          </p:grpSp>
          <p:sp>
            <p:nvSpPr>
              <p:cNvPr id="9" name="文本框 8"/>
              <p:cNvSpPr txBox="1"/>
              <p:nvPr/>
            </p:nvSpPr>
            <p:spPr>
              <a:xfrm>
                <a:off x="6798630" y="3435329"/>
                <a:ext cx="438936"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1</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grpSp>
        <p:nvGrpSpPr>
          <p:cNvPr id="16" name="组合 15"/>
          <p:cNvGrpSpPr/>
          <p:nvPr/>
        </p:nvGrpSpPr>
        <p:grpSpPr>
          <a:xfrm>
            <a:off x="7713081" y="3872952"/>
            <a:ext cx="1223671" cy="642970"/>
            <a:chOff x="6820164" y="3970027"/>
            <a:chExt cx="1223671" cy="642970"/>
          </a:xfrm>
        </p:grpSpPr>
        <p:grpSp>
          <p:nvGrpSpPr>
            <p:cNvPr id="17" name="组合 16"/>
            <p:cNvGrpSpPr/>
            <p:nvPr/>
          </p:nvGrpSpPr>
          <p:grpSpPr>
            <a:xfrm>
              <a:off x="7198884" y="3970027"/>
              <a:ext cx="844951" cy="642970"/>
              <a:chOff x="5825625" y="3762456"/>
              <a:chExt cx="844951" cy="642970"/>
            </a:xfrm>
          </p:grpSpPr>
          <p:grpSp>
            <p:nvGrpSpPr>
              <p:cNvPr id="19" name="组合 18"/>
              <p:cNvGrpSpPr/>
              <p:nvPr/>
            </p:nvGrpSpPr>
            <p:grpSpPr>
              <a:xfrm>
                <a:off x="5912257" y="3762456"/>
                <a:ext cx="640284" cy="642970"/>
                <a:chOff x="2935006" y="1465983"/>
                <a:chExt cx="1007585" cy="1011812"/>
              </a:xfrm>
            </p:grpSpPr>
            <p:sp>
              <p:nvSpPr>
                <p:cNvPr id="21" name="椭圆 20"/>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5825625" y="392091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抓</a:t>
                </a:r>
              </a:p>
            </p:txBody>
          </p:sp>
        </p:grpSp>
        <p:sp>
          <p:nvSpPr>
            <p:cNvPr id="18" name="文本框 17"/>
            <p:cNvSpPr txBox="1"/>
            <p:nvPr/>
          </p:nvSpPr>
          <p:spPr>
            <a:xfrm>
              <a:off x="6820164" y="4097855"/>
              <a:ext cx="395868"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2</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25" name="组合 24"/>
          <p:cNvGrpSpPr/>
          <p:nvPr/>
        </p:nvGrpSpPr>
        <p:grpSpPr>
          <a:xfrm>
            <a:off x="9062190" y="3872952"/>
            <a:ext cx="1204598" cy="642970"/>
            <a:chOff x="6839237" y="4620958"/>
            <a:chExt cx="1204598" cy="642970"/>
          </a:xfrm>
        </p:grpSpPr>
        <p:grpSp>
          <p:nvGrpSpPr>
            <p:cNvPr id="26" name="组合 25"/>
            <p:cNvGrpSpPr/>
            <p:nvPr/>
          </p:nvGrpSpPr>
          <p:grpSpPr>
            <a:xfrm>
              <a:off x="7198884" y="4620958"/>
              <a:ext cx="844951" cy="642970"/>
              <a:chOff x="5214635" y="4413387"/>
              <a:chExt cx="844951" cy="642970"/>
            </a:xfrm>
          </p:grpSpPr>
          <p:grpSp>
            <p:nvGrpSpPr>
              <p:cNvPr id="28" name="组合 27"/>
              <p:cNvGrpSpPr/>
              <p:nvPr/>
            </p:nvGrpSpPr>
            <p:grpSpPr>
              <a:xfrm>
                <a:off x="5306272" y="4413387"/>
                <a:ext cx="640284" cy="642970"/>
                <a:chOff x="2935006" y="1465983"/>
                <a:chExt cx="1007585" cy="1011812"/>
              </a:xfrm>
            </p:grpSpPr>
            <p:sp>
              <p:nvSpPr>
                <p:cNvPr id="30" name="椭圆 29"/>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5214635" y="4594629"/>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迁</a:t>
                </a:r>
              </a:p>
            </p:txBody>
          </p:sp>
        </p:grpSp>
        <p:sp>
          <p:nvSpPr>
            <p:cNvPr id="27" name="文本框 26"/>
            <p:cNvSpPr txBox="1"/>
            <p:nvPr/>
          </p:nvSpPr>
          <p:spPr>
            <a:xfrm>
              <a:off x="6839237" y="4760381"/>
              <a:ext cx="35772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3</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34" name="组合 33"/>
          <p:cNvGrpSpPr/>
          <p:nvPr/>
        </p:nvGrpSpPr>
        <p:grpSpPr>
          <a:xfrm>
            <a:off x="10346407" y="3872952"/>
            <a:ext cx="1250418" cy="642970"/>
            <a:chOff x="6793417" y="5271890"/>
            <a:chExt cx="1250418" cy="642970"/>
          </a:xfrm>
        </p:grpSpPr>
        <p:grpSp>
          <p:nvGrpSpPr>
            <p:cNvPr id="35" name="组合 34"/>
            <p:cNvGrpSpPr/>
            <p:nvPr/>
          </p:nvGrpSpPr>
          <p:grpSpPr>
            <a:xfrm>
              <a:off x="7198884" y="5271890"/>
              <a:ext cx="844951" cy="642970"/>
              <a:chOff x="5825624" y="5064319"/>
              <a:chExt cx="844951" cy="642970"/>
            </a:xfrm>
          </p:grpSpPr>
          <p:grpSp>
            <p:nvGrpSpPr>
              <p:cNvPr id="37" name="组合 36"/>
              <p:cNvGrpSpPr/>
              <p:nvPr/>
            </p:nvGrpSpPr>
            <p:grpSpPr>
              <a:xfrm>
                <a:off x="5912257" y="5064319"/>
                <a:ext cx="640284" cy="642970"/>
                <a:chOff x="2935006" y="1465983"/>
                <a:chExt cx="1007585" cy="1011812"/>
              </a:xfrm>
            </p:grpSpPr>
            <p:sp>
              <p:nvSpPr>
                <p:cNvPr id="39" name="椭圆 38"/>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5825624" y="523364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判</a:t>
                </a:r>
              </a:p>
            </p:txBody>
          </p:sp>
        </p:grpSp>
        <p:sp>
          <p:nvSpPr>
            <p:cNvPr id="36" name="文本框 35"/>
            <p:cNvSpPr txBox="1"/>
            <p:nvPr/>
          </p:nvSpPr>
          <p:spPr>
            <a:xfrm>
              <a:off x="6793417" y="5422907"/>
              <a:ext cx="44936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4</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sp>
        <p:nvSpPr>
          <p:cNvPr id="45" name="矩形 44"/>
          <p:cNvSpPr/>
          <p:nvPr/>
        </p:nvSpPr>
        <p:spPr>
          <a:xfrm>
            <a:off x="777705" y="1140786"/>
            <a:ext cx="10844520" cy="3388620"/>
          </a:xfrm>
          <a:prstGeom prst="rect">
            <a:avLst/>
          </a:prstGeom>
        </p:spPr>
        <p:txBody>
          <a:bodyPr wrap="square">
            <a:spAutoFit/>
          </a:bodyPr>
          <a:lstStyle/>
          <a:p>
            <a:pPr fontAlgn="ctr">
              <a:lnSpc>
                <a:spcPct val="170000"/>
              </a:lnSpc>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高铁站点的选址大多在距离城市中心较远的郊区甚至是偏远的农村地区，如京沪高铁沿线有</a:t>
            </a: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24</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个站点，其中仅有北京南站、天津南站、南京南站、苏州北站、虹桥站等少数高铁站位于城市中心区，其余大多数高铁站位于城市边缘区。高铁站点在“城市边缘区”这种选址（</a:t>
            </a: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en-US"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p>
          <a:p>
            <a:pPr marL="342900" indent="-342900" fontAlgn="ctr">
              <a:lnSpc>
                <a:spcPct val="170000"/>
              </a:lnSpc>
              <a:buFont typeface="+mj-lt"/>
              <a:buAutoNum type="alphaUcPeriod"/>
            </a:pPr>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增大</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了其所连接城市的可达性</a:t>
            </a:r>
          </a:p>
          <a:p>
            <a:pPr marL="342900" indent="-342900" fontAlgn="ctr">
              <a:lnSpc>
                <a:spcPct val="170000"/>
              </a:lnSpc>
              <a:buFont typeface="+mj-lt"/>
              <a:buAutoNum type="alphaUcPeriod"/>
            </a:pPr>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表明</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交通运输出现突破性进展</a:t>
            </a:r>
          </a:p>
          <a:p>
            <a:pPr marL="342900" indent="-342900" fontAlgn="ctr">
              <a:lnSpc>
                <a:spcPct val="170000"/>
              </a:lnSpc>
              <a:buFont typeface="+mj-lt"/>
              <a:buAutoNum type="alphaUcPeriod"/>
            </a:pPr>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推动</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了郊区的城市化进程</a:t>
            </a:r>
          </a:p>
          <a:p>
            <a:pPr marL="342900" indent="-342900" fontAlgn="ctr">
              <a:lnSpc>
                <a:spcPct val="170000"/>
              </a:lnSpc>
              <a:buFont typeface="+mj-lt"/>
              <a:buAutoNum type="alphaUcPeriod"/>
            </a:pPr>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说明</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缺乏统一规划和技术标准</a:t>
            </a:r>
          </a:p>
        </p:txBody>
      </p:sp>
    </p:spTree>
    <p:extLst>
      <p:ext uri="{BB962C8B-B14F-4D97-AF65-F5344CB8AC3E}">
        <p14:creationId xmlns:p14="http://schemas.microsoft.com/office/powerpoint/2010/main" val="22963842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3" name="MMConnector"/>
          <p:cNvSpPr/>
          <p:nvPr/>
        </p:nvSpPr>
        <p:spPr>
          <a:xfrm>
            <a:off x="1647993" y="3083597"/>
            <a:ext cx="791063" cy="1519343"/>
          </a:xfrm>
          <a:custGeom>
            <a:rect l="0" t="0" r="0" b="0"/>
            <a:pathLst>
              <a:path w="478799" h="919600">
                <a:moveTo>
                  <a:pt x="199733" y="449885"/>
                </a:moveTo>
                <a:cubicBezTo>
                  <a:pt x="195785" y="451894"/>
                  <a:pt x="193420" y="455681"/>
                  <a:pt x="193420" y="459800"/>
                </a:cubicBezTo>
                <a:cubicBezTo>
                  <a:pt x="193420" y="466070"/>
                  <a:pt x="198922" y="471899"/>
                  <a:pt x="207100" y="471200"/>
                </a:cubicBezTo>
                <a:lnTo>
                  <a:pt x="365671" y="457639"/>
                </a:lnTo>
                <a:cubicBezTo>
                  <a:pt x="378210" y="456566"/>
                  <a:pt x="388305" y="445482"/>
                  <a:pt x="388204" y="432897"/>
                </a:cubicBezTo>
                <a:lnTo>
                  <a:pt x="381333" y="-418054"/>
                </a:lnTo>
                <a:cubicBezTo>
                  <a:pt x="381333" y="-418054"/>
                  <a:pt x="381333" y="-418054"/>
                  <a:pt x="381333" y="-418054"/>
                </a:cubicBezTo>
                <a:cubicBezTo>
                  <a:pt x="382024" y="-422178"/>
                  <a:pt x="382715" y="-426302"/>
                  <a:pt x="384133" y="-430198"/>
                </a:cubicBezTo>
                <a:cubicBezTo>
                  <a:pt x="385551" y="-434094"/>
                  <a:pt x="387695" y="-437760"/>
                  <a:pt x="390341" y="-441047"/>
                </a:cubicBezTo>
                <a:cubicBezTo>
                  <a:pt x="392987" y="-444333"/>
                  <a:pt x="396136" y="-447239"/>
                  <a:pt x="399423" y="-449689"/>
                </a:cubicBezTo>
                <a:cubicBezTo>
                  <a:pt x="402711" y="-452138"/>
                  <a:pt x="406138" y="-454132"/>
                  <a:pt x="410625" y="-455373"/>
                </a:cubicBezTo>
                <a:cubicBezTo>
                  <a:pt x="413045" y="-456042"/>
                  <a:pt x="415774" y="-456493"/>
                  <a:pt x="418645" y="-456843"/>
                </a:cubicBezTo>
                <a:cubicBezTo>
                  <a:pt x="423715" y="-457461"/>
                  <a:pt x="429613" y="-457592"/>
                  <a:pt x="433808" y="-457592"/>
                </a:cubicBezTo>
                <a:lnTo>
                  <a:pt x="663101" y="-459606"/>
                </a:lnTo>
                <a:cubicBezTo>
                  <a:pt x="675686" y="-459713"/>
                  <a:pt x="675686" y="-459887"/>
                  <a:pt x="663101" y="-459994"/>
                </a:cubicBezTo>
                <a:lnTo>
                  <a:pt x="433808" y="-462008"/>
                </a:lnTo>
                <a:cubicBezTo>
                  <a:pt x="429613" y="-462008"/>
                  <a:pt x="423715" y="-461890"/>
                  <a:pt x="418636" y="-461358"/>
                </a:cubicBezTo>
                <a:cubicBezTo>
                  <a:pt x="415267" y="-461004"/>
                  <a:pt x="412050" y="-460532"/>
                  <a:pt x="409192" y="-459781"/>
                </a:cubicBezTo>
                <a:cubicBezTo>
                  <a:pt x="404240" y="-458479"/>
                  <a:pt x="400367" y="-456338"/>
                  <a:pt x="396654" y="-453677"/>
                </a:cubicBezTo>
                <a:cubicBezTo>
                  <a:pt x="392942" y="-451017"/>
                  <a:pt x="389389" y="-447837"/>
                  <a:pt x="386376" y="-444214"/>
                </a:cubicBezTo>
                <a:cubicBezTo>
                  <a:pt x="383362" y="-440592"/>
                  <a:pt x="380886" y="-436525"/>
                  <a:pt x="379220" y="-432173"/>
                </a:cubicBezTo>
                <a:cubicBezTo>
                  <a:pt x="379220" y="-432173"/>
                  <a:pt x="379220" y="-432173"/>
                  <a:pt x="379220" y="-432173"/>
                </a:cubicBezTo>
                <a:cubicBezTo>
                  <a:pt x="379220" y="-432173"/>
                  <a:pt x="375839" y="-418544"/>
                  <a:pt x="375839" y="-418544"/>
                </a:cubicBezTo>
                <a:lnTo>
                  <a:pt x="368614" y="432897"/>
                </a:lnTo>
                <a:cubicBezTo>
                  <a:pt x="368507" y="445482"/>
                  <a:pt x="358216" y="455235"/>
                  <a:pt x="345644" y="454666"/>
                </a:cubicBezTo>
                <a:lnTo>
                  <a:pt x="214692" y="448743"/>
                </a:lnTo>
                <a:cubicBezTo>
                  <a:pt x="210501" y="448554"/>
                  <a:pt x="204284" y="447569"/>
                  <a:pt x="199733" y="449885"/>
                </a:cubicBezTo>
                <a:close/>
              </a:path>
            </a:pathLst>
          </a:custGeom>
          <a:solidFill>
            <a:srgbClr val="696969"/>
          </a:solidFill>
          <a:ln w="7600" cap="rnd">
            <a:solidFill>
              <a:srgbClr val="696969"/>
            </a:solidFill>
            <a:round/>
          </a:ln>
        </p:spPr>
        <p:txBody>
          <a:bodyPr/>
          <a:lstStyle/>
          <a:p/>
        </p:txBody>
      </p:sp>
      <p:sp>
        <p:nvSpPr>
          <p:cNvPr id="4" name="MMConnector"/>
          <p:cNvSpPr/>
          <p:nvPr/>
        </p:nvSpPr>
        <p:spPr>
          <a:xfrm>
            <a:off x="1647993" y="4031617"/>
            <a:ext cx="791063" cy="376697"/>
          </a:xfrm>
          <a:custGeom>
            <a:rect l="0" t="0" r="0" b="0"/>
            <a:pathLst>
              <a:path w="478799" h="228000">
                <a:moveTo>
                  <a:pt x="199722" y="-124052"/>
                </a:moveTo>
                <a:cubicBezTo>
                  <a:pt x="195786" y="-122036"/>
                  <a:pt x="193420" y="-118112"/>
                  <a:pt x="193420" y="-114000"/>
                </a:cubicBezTo>
                <a:cubicBezTo>
                  <a:pt x="193420" y="-107730"/>
                  <a:pt x="198900" y="-102232"/>
                  <a:pt x="207100" y="-102600"/>
                </a:cubicBezTo>
                <a:lnTo>
                  <a:pt x="347069" y="-108875"/>
                </a:lnTo>
                <a:cubicBezTo>
                  <a:pt x="359641" y="-109439"/>
                  <a:pt x="370026" y="-99683"/>
                  <a:pt x="370248" y="-87100"/>
                </a:cubicBezTo>
                <a:lnTo>
                  <a:pt x="373075" y="72990"/>
                </a:lnTo>
                <a:cubicBezTo>
                  <a:pt x="373075" y="72990"/>
                  <a:pt x="373075" y="72990"/>
                  <a:pt x="373075" y="72990"/>
                </a:cubicBezTo>
                <a:cubicBezTo>
                  <a:pt x="374016" y="77887"/>
                  <a:pt x="374956" y="82785"/>
                  <a:pt x="376748" y="87367"/>
                </a:cubicBezTo>
                <a:cubicBezTo>
                  <a:pt x="378539" y="91949"/>
                  <a:pt x="381181" y="96216"/>
                  <a:pt x="384380" y="100008"/>
                </a:cubicBezTo>
                <a:cubicBezTo>
                  <a:pt x="387579" y="103800"/>
                  <a:pt x="391334" y="107117"/>
                  <a:pt x="395261" y="109884"/>
                </a:cubicBezTo>
                <a:cubicBezTo>
                  <a:pt x="399187" y="112651"/>
                  <a:pt x="403285" y="114867"/>
                  <a:pt x="408471" y="116199"/>
                </a:cubicBezTo>
                <a:cubicBezTo>
                  <a:pt x="411550" y="116990"/>
                  <a:pt x="415013" y="117470"/>
                  <a:pt x="418632" y="117823"/>
                </a:cubicBezTo>
                <a:cubicBezTo>
                  <a:pt x="423716" y="118319"/>
                  <a:pt x="429612" y="118371"/>
                  <a:pt x="433807" y="118300"/>
                </a:cubicBezTo>
                <a:lnTo>
                  <a:pt x="663103" y="114389"/>
                </a:lnTo>
                <a:cubicBezTo>
                  <a:pt x="675687" y="114174"/>
                  <a:pt x="675687" y="113826"/>
                  <a:pt x="663103" y="113611"/>
                </a:cubicBezTo>
                <a:lnTo>
                  <a:pt x="426208" y="109570"/>
                </a:lnTo>
                <a:cubicBezTo>
                  <a:pt x="426208" y="109570"/>
                  <a:pt x="426208" y="109570"/>
                  <a:pt x="426208" y="109570"/>
                </a:cubicBezTo>
                <a:cubicBezTo>
                  <a:pt x="420904" y="109068"/>
                  <a:pt x="415599" y="108565"/>
                  <a:pt x="411346" y="107355"/>
                </a:cubicBezTo>
                <a:cubicBezTo>
                  <a:pt x="407093" y="106144"/>
                  <a:pt x="403890" y="104225"/>
                  <a:pt x="400817" y="101882"/>
                </a:cubicBezTo>
                <a:cubicBezTo>
                  <a:pt x="397743" y="99539"/>
                  <a:pt x="394798" y="96770"/>
                  <a:pt x="392336" y="93653"/>
                </a:cubicBezTo>
                <a:cubicBezTo>
                  <a:pt x="389875" y="90536"/>
                  <a:pt x="387898" y="87070"/>
                  <a:pt x="386605" y="83404"/>
                </a:cubicBezTo>
                <a:cubicBezTo>
                  <a:pt x="386605" y="83404"/>
                  <a:pt x="386605" y="83404"/>
                  <a:pt x="386605" y="83404"/>
                </a:cubicBezTo>
                <a:cubicBezTo>
                  <a:pt x="386605" y="83404"/>
                  <a:pt x="384097" y="72007"/>
                  <a:pt x="384097" y="72007"/>
                </a:cubicBezTo>
                <a:lnTo>
                  <a:pt x="386603" y="-87099"/>
                </a:lnTo>
                <a:cubicBezTo>
                  <a:pt x="386801" y="-99683"/>
                  <a:pt x="376786" y="-110773"/>
                  <a:pt x="364247" y="-111854"/>
                </a:cubicBezTo>
                <a:lnTo>
                  <a:pt x="214672" y="-124747"/>
                </a:lnTo>
                <a:cubicBezTo>
                  <a:pt x="210492" y="-125108"/>
                  <a:pt x="204267" y="-126381"/>
                  <a:pt x="199722" y="-124052"/>
                </a:cubicBezTo>
                <a:close/>
              </a:path>
            </a:pathLst>
          </a:custGeom>
          <a:solidFill>
            <a:srgbClr val="696969"/>
          </a:solidFill>
          <a:ln w="7600" cap="rnd">
            <a:solidFill>
              <a:srgbClr val="696969"/>
            </a:solidFill>
            <a:round/>
          </a:ln>
        </p:spPr>
        <p:txBody>
          <a:bodyPr/>
          <a:lstStyle/>
          <a:p/>
        </p:txBody>
      </p:sp>
      <p:sp>
        <p:nvSpPr>
          <p:cNvPr id="5" name="MMConnector"/>
          <p:cNvSpPr/>
          <p:nvPr/>
        </p:nvSpPr>
        <p:spPr>
          <a:xfrm>
            <a:off x="1647993" y="4791288"/>
            <a:ext cx="791063" cy="1896040"/>
          </a:xfrm>
          <a:custGeom>
            <a:rect l="0" t="0" r="0" b="0"/>
            <a:pathLst>
              <a:path w="478799" h="1147600">
                <a:moveTo>
                  <a:pt x="199722" y="-583850"/>
                </a:moveTo>
                <a:cubicBezTo>
                  <a:pt x="195786" y="-581834"/>
                  <a:pt x="193420" y="-577912"/>
                  <a:pt x="193420" y="-573800"/>
                </a:cubicBezTo>
                <a:cubicBezTo>
                  <a:pt x="193420" y="-567530"/>
                  <a:pt x="198900" y="-562029"/>
                  <a:pt x="207100" y="-562400"/>
                </a:cubicBezTo>
                <a:lnTo>
                  <a:pt x="345443" y="-568665"/>
                </a:lnTo>
                <a:cubicBezTo>
                  <a:pt x="358015" y="-569234"/>
                  <a:pt x="368294" y="-559482"/>
                  <a:pt x="368385" y="-546897"/>
                </a:cubicBezTo>
                <a:lnTo>
                  <a:pt x="376229" y="532509"/>
                </a:lnTo>
                <a:cubicBezTo>
                  <a:pt x="376229" y="532509"/>
                  <a:pt x="376229" y="532509"/>
                  <a:pt x="376229" y="532509"/>
                </a:cubicBezTo>
                <a:cubicBezTo>
                  <a:pt x="377074" y="537111"/>
                  <a:pt x="377920" y="541713"/>
                  <a:pt x="379568" y="546033"/>
                </a:cubicBezTo>
                <a:cubicBezTo>
                  <a:pt x="381217" y="550353"/>
                  <a:pt x="383669" y="554391"/>
                  <a:pt x="386657" y="557990"/>
                </a:cubicBezTo>
                <a:cubicBezTo>
                  <a:pt x="389645" y="561589"/>
                  <a:pt x="393168" y="564749"/>
                  <a:pt x="396851" y="567394"/>
                </a:cubicBezTo>
                <a:cubicBezTo>
                  <a:pt x="400533" y="570040"/>
                  <a:pt x="404374" y="572171"/>
                  <a:pt x="409294" y="573468"/>
                </a:cubicBezTo>
                <a:cubicBezTo>
                  <a:pt x="412120" y="574214"/>
                  <a:pt x="415303" y="574684"/>
                  <a:pt x="418637" y="575038"/>
                </a:cubicBezTo>
                <a:cubicBezTo>
                  <a:pt x="423715" y="575576"/>
                  <a:pt x="429613" y="575694"/>
                  <a:pt x="433808" y="575694"/>
                </a:cubicBezTo>
                <a:lnTo>
                  <a:pt x="663101" y="573966"/>
                </a:lnTo>
                <a:cubicBezTo>
                  <a:pt x="675686" y="573875"/>
                  <a:pt x="675686" y="573725"/>
                  <a:pt x="663101" y="573634"/>
                </a:cubicBezTo>
                <a:lnTo>
                  <a:pt x="433808" y="571906"/>
                </a:lnTo>
                <a:cubicBezTo>
                  <a:pt x="429613" y="571906"/>
                  <a:pt x="423715" y="571775"/>
                  <a:pt x="418645" y="571164"/>
                </a:cubicBezTo>
                <a:cubicBezTo>
                  <a:pt x="415738" y="570813"/>
                  <a:pt x="412975" y="570361"/>
                  <a:pt x="410523" y="569685"/>
                </a:cubicBezTo>
                <a:cubicBezTo>
                  <a:pt x="406003" y="568440"/>
                  <a:pt x="402545" y="566436"/>
                  <a:pt x="399227" y="563972"/>
                </a:cubicBezTo>
                <a:cubicBezTo>
                  <a:pt x="395909" y="561507"/>
                  <a:pt x="392732" y="558582"/>
                  <a:pt x="390060" y="555272"/>
                </a:cubicBezTo>
                <a:cubicBezTo>
                  <a:pt x="387387" y="551961"/>
                  <a:pt x="385220" y="548266"/>
                  <a:pt x="383784" y="544338"/>
                </a:cubicBezTo>
                <a:cubicBezTo>
                  <a:pt x="383784" y="544338"/>
                  <a:pt x="383784" y="544338"/>
                  <a:pt x="383784" y="544338"/>
                </a:cubicBezTo>
                <a:cubicBezTo>
                  <a:pt x="383784" y="544338"/>
                  <a:pt x="380943" y="532088"/>
                  <a:pt x="380943" y="532088"/>
                </a:cubicBezTo>
                <a:lnTo>
                  <a:pt x="388430" y="-546897"/>
                </a:lnTo>
                <a:cubicBezTo>
                  <a:pt x="388518" y="-559482"/>
                  <a:pt x="378411" y="-570565"/>
                  <a:pt x="365871" y="-571637"/>
                </a:cubicBezTo>
                <a:lnTo>
                  <a:pt x="214672" y="-584553"/>
                </a:lnTo>
                <a:cubicBezTo>
                  <a:pt x="210492" y="-584910"/>
                  <a:pt x="204267" y="-586178"/>
                  <a:pt x="199722" y="-583850"/>
                </a:cubicBezTo>
                <a:close/>
              </a:path>
            </a:pathLst>
          </a:custGeom>
          <a:solidFill>
            <a:srgbClr val="696969"/>
          </a:solidFill>
          <a:ln w="7600" cap="rnd">
            <a:solidFill>
              <a:srgbClr val="696969"/>
            </a:solidFill>
            <a:round/>
          </a:ln>
        </p:spPr>
        <p:txBody>
          <a:bodyPr/>
          <a:lstStyle/>
          <a:p/>
        </p:txBody>
      </p:sp>
      <p:sp>
        <p:nvSpPr>
          <p:cNvPr id="20" name="MainIdea"/>
          <p:cNvSpPr/>
          <p:nvPr/>
        </p:nvSpPr>
        <p:spPr>
          <a:xfrm rot="16200000">
            <a:off x="118869" y="3485407"/>
            <a:ext cx="2950791" cy="715724"/>
          </a:xfrm>
          <a:custGeom>
            <a:gdLst>
              <a:gd name="rtl" fmla="*/ 154280 w 1786000"/>
              <a:gd name="rtt" fmla="*/ 117420 h 433200"/>
              <a:gd name="rtr" fmla="*/ 1628680 w 1786000"/>
              <a:gd name="rtb" fmla="*/ 307420 h 433200"/>
            </a:gdLst>
            <a:rect l="rtl" t="rtt" r="rtr" b="rtb"/>
            <a:pathLst>
              <a:path w="1786000" h="433200">
                <a:moveTo>
                  <a:pt x="30400" y="0"/>
                </a:moveTo>
                <a:lnTo>
                  <a:pt x="1755600" y="0"/>
                </a:lnTo>
                <a:cubicBezTo>
                  <a:pt x="1772381" y="0"/>
                  <a:pt x="1786000" y="13619"/>
                  <a:pt x="1786000" y="30400"/>
                </a:cubicBezTo>
                <a:lnTo>
                  <a:pt x="1786000" y="402800"/>
                </a:lnTo>
                <a:cubicBezTo>
                  <a:pt x="1786000" y="419581"/>
                  <a:pt x="1772381" y="433200"/>
                  <a:pt x="1755600" y="433200"/>
                </a:cubicBezTo>
                <a:lnTo>
                  <a:pt x="30400" y="433200"/>
                </a:lnTo>
                <a:cubicBezTo>
                  <a:pt x="13619" y="433200"/>
                  <a:pt x="0" y="419581"/>
                  <a:pt x="0" y="402800"/>
                </a:cubicBezTo>
                <a:lnTo>
                  <a:pt x="0" y="30400"/>
                </a:lnTo>
                <a:cubicBezTo>
                  <a:pt x="0" y="13619"/>
                  <a:pt x="13619" y="0"/>
                  <a:pt x="30400" y="0"/>
                </a:cubicBezTo>
                <a:close/>
              </a:path>
            </a:pathLst>
          </a:custGeom>
          <a:solidFill>
            <a:srgbClr val="EA6E1A"/>
          </a:solidFill>
          <a:ln w="22800" cap="flat">
            <a:noFill/>
            <a:round/>
          </a:ln>
        </p:spPr>
        <p:txBody>
          <a:bodyPr wrap="none" lIns="0" tIns="0" rIns="0" bIns="22500" rtlCol="0" anchor="ctr"/>
          <a:lstStyle/>
          <a:p>
            <a:pPr algn="ctr">
              <a:lnSpc>
                <a:spcPct val="150000"/>
              </a:lnSpc>
            </a:pPr>
            <a:endParaRPr>
              <a:solidFill>
                <a:srgbClr val="FFFFFF"/>
              </a:solidFill>
              <a:latin typeface="思源黑体 CN Normal" panose="020b0400000000000000" pitchFamily="34" charset="-122"/>
              <a:ea typeface="思源黑体 CN Normal" panose="020b0400000000000000" pitchFamily="34" charset="-122"/>
            </a:endParaRPr>
          </a:p>
        </p:txBody>
      </p:sp>
      <p:sp>
        <p:nvSpPr>
          <p:cNvPr id="21" name="MainTopic"/>
          <p:cNvSpPr/>
          <p:nvPr/>
        </p:nvSpPr>
        <p:spPr>
          <a:xfrm>
            <a:off x="2781222" y="2091629"/>
            <a:ext cx="1896040" cy="464593"/>
          </a:xfrm>
          <a:custGeom>
            <a:gdLst>
              <a:gd name="rtl" fmla="*/ 131480 w 1147600"/>
              <a:gd name="rtt" fmla="*/ 56620 h 281200"/>
              <a:gd name="rtr" fmla="*/ 1013080 w 1147600"/>
              <a:gd name="rtb" fmla="*/ 216220 h 281200"/>
            </a:gdLst>
            <a:rect l="rtl" t="rtt" r="rtr" b="rtb"/>
            <a:pathLst>
              <a:path w="1147600" h="281200">
                <a:moveTo>
                  <a:pt x="30400" y="0"/>
                </a:moveTo>
                <a:lnTo>
                  <a:pt x="1117200" y="0"/>
                </a:lnTo>
                <a:cubicBezTo>
                  <a:pt x="1133981" y="0"/>
                  <a:pt x="1147600" y="13619"/>
                  <a:pt x="1147600" y="30400"/>
                </a:cubicBezTo>
                <a:lnTo>
                  <a:pt x="1147600" y="250800"/>
                </a:lnTo>
                <a:cubicBezTo>
                  <a:pt x="1147600" y="267581"/>
                  <a:pt x="1133981" y="281200"/>
                  <a:pt x="1117200" y="281200"/>
                </a:cubicBezTo>
                <a:lnTo>
                  <a:pt x="30400" y="281200"/>
                </a:lnTo>
                <a:cubicBezTo>
                  <a:pt x="13619" y="281200"/>
                  <a:pt x="0" y="267581"/>
                  <a:pt x="0" y="250800"/>
                </a:cubicBezTo>
                <a:lnTo>
                  <a:pt x="0" y="30400"/>
                </a:lnTo>
                <a:cubicBezTo>
                  <a:pt x="0" y="13619"/>
                  <a:pt x="13619" y="0"/>
                  <a:pt x="30400" y="0"/>
                </a:cubicBezTo>
                <a:close/>
              </a:path>
            </a:pathLst>
          </a:custGeom>
          <a:solidFill>
            <a:srgbClr val="FA7384"/>
          </a:solidFill>
          <a:ln w="7600" cap="flat">
            <a:noFill/>
            <a:round/>
          </a:ln>
        </p:spPr>
        <p:txBody>
          <a:bodyPr wrap="none" lIns="0" tIns="0" rIns="0" bIns="22500" rtlCol="0" anchor="ctr"/>
          <a:lstStyle/>
          <a:p>
            <a:pPr algn="ctr">
              <a:lnSpc>
                <a:spcPct val="150000"/>
              </a:lnSpc>
            </a:pPr>
            <a:r>
              <a:rPr sz="1600">
                <a:solidFill>
                  <a:schemeClr val="bg1"/>
                </a:solidFill>
                <a:latin typeface="思源黑体 CN Normal" panose="020b0400000000000000" pitchFamily="34" charset="-122"/>
                <a:ea typeface="思源黑体 CN Normal" panose="020b0400000000000000" pitchFamily="34" charset="-122"/>
              </a:rPr>
              <a:t>陆海交通的发展</a:t>
            </a:r>
          </a:p>
        </p:txBody>
      </p:sp>
      <p:sp>
        <p:nvSpPr>
          <p:cNvPr id="22" name="MainTopic"/>
          <p:cNvSpPr/>
          <p:nvPr/>
        </p:nvSpPr>
        <p:spPr>
          <a:xfrm>
            <a:off x="2781222" y="3987669"/>
            <a:ext cx="1494230" cy="464593"/>
          </a:xfrm>
          <a:custGeom>
            <a:gdLst>
              <a:gd name="rtl" fmla="*/ 131480 w 904400"/>
              <a:gd name="rtt" fmla="*/ 56620 h 281200"/>
              <a:gd name="rtr" fmla="*/ 769880 w 904400"/>
              <a:gd name="rtb" fmla="*/ 216220 h 281200"/>
            </a:gdLst>
            <a:rect l="rtl" t="rtt" r="rtr" b="rtb"/>
            <a:pathLst>
              <a:path w="904399" h="281200">
                <a:moveTo>
                  <a:pt x="30400" y="0"/>
                </a:moveTo>
                <a:lnTo>
                  <a:pt x="874000" y="0"/>
                </a:lnTo>
                <a:cubicBezTo>
                  <a:pt x="890781" y="0"/>
                  <a:pt x="904400" y="13619"/>
                  <a:pt x="904400" y="30400"/>
                </a:cubicBezTo>
                <a:lnTo>
                  <a:pt x="904400" y="250800"/>
                </a:lnTo>
                <a:cubicBezTo>
                  <a:pt x="904400" y="267581"/>
                  <a:pt x="890781" y="281200"/>
                  <a:pt x="874000" y="281200"/>
                </a:cubicBezTo>
                <a:lnTo>
                  <a:pt x="30400" y="281200"/>
                </a:lnTo>
                <a:cubicBezTo>
                  <a:pt x="13619" y="281200"/>
                  <a:pt x="0" y="267581"/>
                  <a:pt x="0" y="250800"/>
                </a:cubicBezTo>
                <a:lnTo>
                  <a:pt x="0" y="30400"/>
                </a:lnTo>
                <a:cubicBezTo>
                  <a:pt x="0" y="13619"/>
                  <a:pt x="13619" y="0"/>
                  <a:pt x="304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chemeClr val="bg1"/>
                </a:solidFill>
                <a:latin typeface="思源黑体 CN Normal" panose="020b0400000000000000" pitchFamily="34" charset="-122"/>
                <a:ea typeface="思源黑体 CN Normal" panose="020b0400000000000000" pitchFamily="34" charset="-122"/>
              </a:rPr>
              <a:t>航空的发展</a:t>
            </a:r>
          </a:p>
        </p:txBody>
      </p:sp>
      <p:sp>
        <p:nvSpPr>
          <p:cNvPr id="23" name="MainTopic"/>
          <p:cNvSpPr/>
          <p:nvPr/>
        </p:nvSpPr>
        <p:spPr>
          <a:xfrm>
            <a:off x="2781222" y="5507012"/>
            <a:ext cx="2297850" cy="464593"/>
          </a:xfrm>
          <a:custGeom>
            <a:gdLst>
              <a:gd name="rtl" fmla="*/ 131480 w 1390800"/>
              <a:gd name="rtt" fmla="*/ 56620 h 281200"/>
              <a:gd name="rtr" fmla="*/ 1256280 w 1390800"/>
              <a:gd name="rtb" fmla="*/ 216220 h 281200"/>
            </a:gdLst>
            <a:rect l="rtl" t="rtt" r="rtr" b="rtb"/>
            <a:pathLst>
              <a:path w="1390800" h="281200">
                <a:moveTo>
                  <a:pt x="30400" y="0"/>
                </a:moveTo>
                <a:lnTo>
                  <a:pt x="1360400" y="0"/>
                </a:lnTo>
                <a:cubicBezTo>
                  <a:pt x="1377181" y="0"/>
                  <a:pt x="1390800" y="13619"/>
                  <a:pt x="1390800" y="30400"/>
                </a:cubicBezTo>
                <a:lnTo>
                  <a:pt x="1390800" y="250800"/>
                </a:lnTo>
                <a:cubicBezTo>
                  <a:pt x="1390800" y="267581"/>
                  <a:pt x="1377181" y="281200"/>
                  <a:pt x="1360400" y="281200"/>
                </a:cubicBezTo>
                <a:lnTo>
                  <a:pt x="30400" y="281200"/>
                </a:lnTo>
                <a:cubicBezTo>
                  <a:pt x="13619" y="281200"/>
                  <a:pt x="0" y="267581"/>
                  <a:pt x="0" y="250800"/>
                </a:cubicBezTo>
                <a:lnTo>
                  <a:pt x="0" y="30400"/>
                </a:lnTo>
                <a:cubicBezTo>
                  <a:pt x="0" y="13619"/>
                  <a:pt x="13619" y="0"/>
                  <a:pt x="30400" y="0"/>
                </a:cubicBezTo>
                <a:close/>
              </a:path>
            </a:pathLst>
          </a:custGeom>
          <a:solidFill>
            <a:srgbClr val="6EA2E0"/>
          </a:solidFill>
          <a:ln w="7600" cap="flat">
            <a:noFill/>
            <a:round/>
          </a:ln>
        </p:spPr>
        <p:txBody>
          <a:bodyPr wrap="none" lIns="0" tIns="0" rIns="0" bIns="22500" rtlCol="0" anchor="ctr"/>
          <a:lstStyle/>
          <a:p>
            <a:pPr algn="ctr">
              <a:lnSpc>
                <a:spcPct val="150000"/>
              </a:lnSpc>
            </a:pPr>
            <a:r>
              <a:rPr sz="1600" err="1">
                <a:solidFill>
                  <a:schemeClr val="bg1"/>
                </a:solidFill>
                <a:latin typeface="思源黑体 CN Normal" panose="020b0400000000000000" pitchFamily="34" charset="-122"/>
                <a:ea typeface="思源黑体 CN Normal" panose="020b0400000000000000" pitchFamily="34" charset="-122"/>
              </a:rPr>
              <a:t>现代交通与社会生活</a:t>
            </a:r>
          </a:p>
        </p:txBody>
      </p:sp>
      <p:grpSp>
        <p:nvGrpSpPr>
          <p:cNvPr id="48" name="组合 47"/>
          <p:cNvGrpSpPr/>
          <p:nvPr/>
        </p:nvGrpSpPr>
        <p:grpSpPr>
          <a:xfrm>
            <a:off x="4444966" y="3865242"/>
            <a:ext cx="1412612" cy="709446"/>
            <a:chOff x="4444966" y="3865242"/>
            <a:chExt cx="1412612" cy="709446"/>
          </a:xfrm>
        </p:grpSpPr>
        <p:sp>
          <p:nvSpPr>
            <p:cNvPr id="14" name="MMConnector"/>
            <p:cNvSpPr/>
            <p:nvPr/>
          </p:nvSpPr>
          <p:spPr>
            <a:xfrm>
              <a:off x="4444966" y="4121082"/>
              <a:ext cx="339027" cy="197766"/>
            </a:xfrm>
            <a:custGeom>
              <a:rect l="0" t="0" r="0" b="0"/>
              <a:pathLst>
                <a:path w="205200" h="119699">
                  <a:moveTo>
                    <a:pt x="-109975" y="49848"/>
                  </a:moveTo>
                  <a:cubicBezTo>
                    <a:pt x="-113915" y="51861"/>
                    <a:pt x="-116280" y="55736"/>
                    <a:pt x="-116280" y="59850"/>
                  </a:cubicBezTo>
                  <a:cubicBezTo>
                    <a:pt x="-116280" y="66120"/>
                    <a:pt x="-110685" y="72665"/>
                    <a:pt x="-102600" y="71250"/>
                  </a:cubicBezTo>
                  <a:lnTo>
                    <a:pt x="-27766" y="58156"/>
                  </a:lnTo>
                  <a:cubicBezTo>
                    <a:pt x="-15369" y="55987"/>
                    <a:pt x="-5508" y="44014"/>
                    <a:pt x="-5755" y="31430"/>
                  </a:cubicBezTo>
                  <a:lnTo>
                    <a:pt x="-6846" y="-24158"/>
                  </a:lnTo>
                  <a:cubicBezTo>
                    <a:pt x="-6846" y="-24158"/>
                    <a:pt x="-6846" y="-24158"/>
                    <a:pt x="-6846" y="-24158"/>
                  </a:cubicBezTo>
                  <a:cubicBezTo>
                    <a:pt x="-5709" y="-27938"/>
                    <a:pt x="-4572" y="-31717"/>
                    <a:pt x="-2771" y="-35217"/>
                  </a:cubicBezTo>
                  <a:cubicBezTo>
                    <a:pt x="-971" y="-38717"/>
                    <a:pt x="1492" y="-41938"/>
                    <a:pt x="4413" y="-44761"/>
                  </a:cubicBezTo>
                  <a:cubicBezTo>
                    <a:pt x="7333" y="-47585"/>
                    <a:pt x="10711" y="-50011"/>
                    <a:pt x="14143" y="-51930"/>
                  </a:cubicBezTo>
                  <a:cubicBezTo>
                    <a:pt x="17575" y="-53849"/>
                    <a:pt x="21062" y="-55261"/>
                    <a:pt x="25655" y="-56027"/>
                  </a:cubicBezTo>
                  <a:cubicBezTo>
                    <a:pt x="28181" y="-56448"/>
                    <a:pt x="31041" y="-56673"/>
                    <a:pt x="34051" y="-56811"/>
                  </a:cubicBezTo>
                  <a:cubicBezTo>
                    <a:pt x="39153" y="-57044"/>
                    <a:pt x="45049" y="-57188"/>
                    <a:pt x="49240" y="-57382"/>
                  </a:cubicBezTo>
                  <a:lnTo>
                    <a:pt x="79824" y="-58797"/>
                  </a:lnTo>
                  <a:cubicBezTo>
                    <a:pt x="92397" y="-59378"/>
                    <a:pt x="92397" y="-60322"/>
                    <a:pt x="79824" y="-60903"/>
                  </a:cubicBezTo>
                  <a:lnTo>
                    <a:pt x="49240" y="-62318"/>
                  </a:lnTo>
                  <a:cubicBezTo>
                    <a:pt x="45049" y="-62512"/>
                    <a:pt x="39158" y="-62824"/>
                    <a:pt x="34052" y="-62897"/>
                  </a:cubicBezTo>
                  <a:cubicBezTo>
                    <a:pt x="30754" y="-62944"/>
                    <a:pt x="27566" y="-62885"/>
                    <a:pt x="24632" y="-62579"/>
                  </a:cubicBezTo>
                  <a:cubicBezTo>
                    <a:pt x="19483" y="-62042"/>
                    <a:pt x="15118" y="-60746"/>
                    <a:pt x="10837" y="-58801"/>
                  </a:cubicBezTo>
                  <a:cubicBezTo>
                    <a:pt x="6556" y="-56856"/>
                    <a:pt x="2359" y="-54262"/>
                    <a:pt x="-1395" y="-51128"/>
                  </a:cubicBezTo>
                  <a:cubicBezTo>
                    <a:pt x="-5149" y="-47994"/>
                    <a:pt x="-8461" y="-44319"/>
                    <a:pt x="-11009" y="-40168"/>
                  </a:cubicBezTo>
                  <a:cubicBezTo>
                    <a:pt x="-11009" y="-40168"/>
                    <a:pt x="-11009" y="-40168"/>
                    <a:pt x="-11009" y="-40168"/>
                  </a:cubicBezTo>
                  <a:cubicBezTo>
                    <a:pt x="-11009" y="-40168"/>
                    <a:pt x="-17126" y="-26760"/>
                    <a:pt x="-17126" y="-26760"/>
                  </a:cubicBezTo>
                  <a:lnTo>
                    <a:pt x="-20231" y="31458"/>
                  </a:lnTo>
                  <a:cubicBezTo>
                    <a:pt x="-20901" y="44026"/>
                    <a:pt x="-31633" y="53501"/>
                    <a:pt x="-44187" y="52607"/>
                  </a:cubicBezTo>
                  <a:lnTo>
                    <a:pt x="-95019" y="48990"/>
                  </a:lnTo>
                  <a:cubicBezTo>
                    <a:pt x="-99204" y="48692"/>
                    <a:pt x="-105427" y="47524"/>
                    <a:pt x="-109975" y="49848"/>
                  </a:cubicBezTo>
                  <a:close/>
                </a:path>
              </a:pathLst>
            </a:custGeom>
            <a:solidFill>
              <a:srgbClr val="696969"/>
            </a:solidFill>
            <a:ln w="7600" cap="rnd">
              <a:solidFill>
                <a:srgbClr val="696969"/>
              </a:solidFill>
              <a:round/>
            </a:ln>
          </p:spPr>
          <p:txBody>
            <a:bodyPr/>
            <a:lstStyle/>
            <a:p/>
          </p:txBody>
        </p:sp>
        <p:sp>
          <p:nvSpPr>
            <p:cNvPr id="15" name="MMConnector"/>
            <p:cNvSpPr/>
            <p:nvPr/>
          </p:nvSpPr>
          <p:spPr>
            <a:xfrm>
              <a:off x="4444966" y="4318848"/>
              <a:ext cx="191613" cy="197766"/>
            </a:xfrm>
            <a:custGeom>
              <a:rect l="0" t="0" r="0" b="0"/>
              <a:pathLst>
                <a:path w="115976" h="119699">
                  <a:moveTo>
                    <a:pt x="-3459" y="-67218"/>
                  </a:moveTo>
                  <a:cubicBezTo>
                    <a:pt x="-5468" y="-71165"/>
                    <a:pt x="-9257" y="-73530"/>
                    <a:pt x="-13376" y="-73530"/>
                  </a:cubicBezTo>
                  <a:cubicBezTo>
                    <a:pt x="-19646" y="-73530"/>
                    <a:pt x="-25214" y="-68046"/>
                    <a:pt x="-24776" y="-59850"/>
                  </a:cubicBezTo>
                  <a:lnTo>
                    <a:pt x="-20864" y="13272"/>
                  </a:lnTo>
                  <a:cubicBezTo>
                    <a:pt x="-20640" y="17461"/>
                    <a:pt x="-19935" y="23305"/>
                    <a:pt x="-18430" y="28185"/>
                  </a:cubicBezTo>
                  <a:cubicBezTo>
                    <a:pt x="-17661" y="30680"/>
                    <a:pt x="-16784" y="33123"/>
                    <a:pt x="-15689" y="35458"/>
                  </a:cubicBezTo>
                  <a:cubicBezTo>
                    <a:pt x="-13536" y="40049"/>
                    <a:pt x="-10538" y="44227"/>
                    <a:pt x="-7026" y="47873"/>
                  </a:cubicBezTo>
                  <a:cubicBezTo>
                    <a:pt x="-3514" y="51519"/>
                    <a:pt x="512" y="54633"/>
                    <a:pt x="4670" y="57149"/>
                  </a:cubicBezTo>
                  <a:cubicBezTo>
                    <a:pt x="8827" y="59665"/>
                    <a:pt x="13117" y="61583"/>
                    <a:pt x="18365" y="62597"/>
                  </a:cubicBezTo>
                  <a:cubicBezTo>
                    <a:pt x="21452" y="63194"/>
                    <a:pt x="24871" y="63478"/>
                    <a:pt x="28427" y="63633"/>
                  </a:cubicBezTo>
                  <a:cubicBezTo>
                    <a:pt x="33529" y="63856"/>
                    <a:pt x="39423" y="63630"/>
                    <a:pt x="43610" y="63379"/>
                  </a:cubicBezTo>
                  <a:lnTo>
                    <a:pt x="79841" y="61212"/>
                  </a:lnTo>
                  <a:cubicBezTo>
                    <a:pt x="92404" y="60460"/>
                    <a:pt x="92404" y="59240"/>
                    <a:pt x="79841" y="58488"/>
                  </a:cubicBezTo>
                  <a:lnTo>
                    <a:pt x="43610" y="56321"/>
                  </a:lnTo>
                  <a:cubicBezTo>
                    <a:pt x="39423" y="56070"/>
                    <a:pt x="33532" y="55718"/>
                    <a:pt x="28469" y="55047"/>
                  </a:cubicBezTo>
                  <a:cubicBezTo>
                    <a:pt x="25758" y="54688"/>
                    <a:pt x="23196" y="54236"/>
                    <a:pt x="20945" y="53590"/>
                  </a:cubicBezTo>
                  <a:cubicBezTo>
                    <a:pt x="16669" y="52361"/>
                    <a:pt x="13517" y="50429"/>
                    <a:pt x="10501" y="48091"/>
                  </a:cubicBezTo>
                  <a:cubicBezTo>
                    <a:pt x="7485" y="45754"/>
                    <a:pt x="4603" y="43012"/>
                    <a:pt x="2218" y="39947"/>
                  </a:cubicBezTo>
                  <a:cubicBezTo>
                    <a:pt x="-168" y="36883"/>
                    <a:pt x="-2057" y="33496"/>
                    <a:pt x="-3276" y="29953"/>
                  </a:cubicBezTo>
                  <a:cubicBezTo>
                    <a:pt x="-3276" y="29953"/>
                    <a:pt x="-3276" y="29953"/>
                    <a:pt x="-3276" y="29953"/>
                  </a:cubicBezTo>
                  <a:cubicBezTo>
                    <a:pt x="-3276" y="29953"/>
                    <a:pt x="-5591" y="19010"/>
                    <a:pt x="-5591" y="19010"/>
                  </a:cubicBezTo>
                  <a:lnTo>
                    <a:pt x="-2324" y="-52258"/>
                  </a:lnTo>
                  <a:cubicBezTo>
                    <a:pt x="-2132" y="-56449"/>
                    <a:pt x="-1143" y="-62666"/>
                    <a:pt x="-3459" y="-67218"/>
                  </a:cubicBezTo>
                  <a:close/>
                </a:path>
              </a:pathLst>
            </a:custGeom>
            <a:solidFill>
              <a:srgbClr val="696969"/>
            </a:solidFill>
            <a:ln w="7600" cap="rnd">
              <a:solidFill>
                <a:srgbClr val="696969"/>
              </a:solidFill>
              <a:round/>
            </a:ln>
          </p:spPr>
          <p:txBody>
            <a:bodyPr/>
            <a:lstStyle/>
            <a:p/>
          </p:txBody>
        </p:sp>
        <p:sp>
          <p:nvSpPr>
            <p:cNvPr id="32" name="SubTopic"/>
            <p:cNvSpPr/>
            <p:nvPr/>
          </p:nvSpPr>
          <p:spPr>
            <a:xfrm>
              <a:off x="4614479" y="3865242"/>
              <a:ext cx="916629" cy="313914"/>
            </a:xfrm>
            <a:custGeom>
              <a:gdLst>
                <a:gd name="rtl" fmla="*/ 63080 w 554800"/>
                <a:gd name="rtt" fmla="*/ 18620 h 190000"/>
                <a:gd name="rtr" fmla="*/ 488680 w 554800"/>
                <a:gd name="rtb" fmla="*/ 163020 h 190000"/>
              </a:gdLst>
              <a:rect l="rtl" t="rtt" r="rtr" b="rtb"/>
              <a:pathLst>
                <a:path w="554800" h="190000">
                  <a:moveTo>
                    <a:pt x="30400" y="0"/>
                  </a:moveTo>
                  <a:lnTo>
                    <a:pt x="524400" y="0"/>
                  </a:lnTo>
                  <a:cubicBezTo>
                    <a:pt x="541181" y="0"/>
                    <a:pt x="554800" y="13619"/>
                    <a:pt x="554800" y="30400"/>
                  </a:cubicBezTo>
                  <a:lnTo>
                    <a:pt x="554800" y="159600"/>
                  </a:lnTo>
                  <a:cubicBezTo>
                    <a:pt x="554800" y="176381"/>
                    <a:pt x="541181" y="190000"/>
                    <a:pt x="524400" y="190000"/>
                  </a:cubicBezTo>
                  <a:lnTo>
                    <a:pt x="30400" y="190000"/>
                  </a:lnTo>
                  <a:cubicBezTo>
                    <a:pt x="13619" y="190000"/>
                    <a:pt x="0" y="176381"/>
                    <a:pt x="0" y="159600"/>
                  </a:cubicBezTo>
                  <a:lnTo>
                    <a:pt x="0" y="30400"/>
                  </a:lnTo>
                  <a:cubicBezTo>
                    <a:pt x="0" y="13619"/>
                    <a:pt x="13619" y="0"/>
                    <a:pt x="30400" y="0"/>
                  </a:cubicBezTo>
                  <a:close/>
                </a:path>
              </a:pathLst>
            </a:custGeom>
            <a:solidFill>
              <a:srgbClr val="60D99E"/>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飞机时代</a:t>
              </a:r>
            </a:p>
          </p:txBody>
        </p:sp>
        <p:sp>
          <p:nvSpPr>
            <p:cNvPr id="33" name="SubTopic"/>
            <p:cNvSpPr/>
            <p:nvPr/>
          </p:nvSpPr>
          <p:spPr>
            <a:xfrm>
              <a:off x="4614479" y="4260774"/>
              <a:ext cx="1243099" cy="313914"/>
            </a:xfrm>
            <a:custGeom>
              <a:gdLst>
                <a:gd name="rtl" fmla="*/ 63080 w 752400"/>
                <a:gd name="rtt" fmla="*/ 18620 h 190000"/>
                <a:gd name="rtr" fmla="*/ 686280 w 752400"/>
                <a:gd name="rtb" fmla="*/ 163020 h 190000"/>
              </a:gdLst>
              <a:rect l="rtl" t="rtt" r="rtr" b="rtb"/>
              <a:pathLst>
                <a:path w="752400" h="190000">
                  <a:moveTo>
                    <a:pt x="30400" y="0"/>
                  </a:moveTo>
                  <a:lnTo>
                    <a:pt x="722000" y="0"/>
                  </a:lnTo>
                  <a:cubicBezTo>
                    <a:pt x="738781" y="0"/>
                    <a:pt x="752400" y="13619"/>
                    <a:pt x="752400" y="30400"/>
                  </a:cubicBezTo>
                  <a:lnTo>
                    <a:pt x="752400" y="159600"/>
                  </a:lnTo>
                  <a:cubicBezTo>
                    <a:pt x="752400" y="176381"/>
                    <a:pt x="738781" y="190000"/>
                    <a:pt x="722000" y="190000"/>
                  </a:cubicBezTo>
                  <a:lnTo>
                    <a:pt x="30400" y="190000"/>
                  </a:lnTo>
                  <a:cubicBezTo>
                    <a:pt x="13619" y="190000"/>
                    <a:pt x="0" y="176381"/>
                    <a:pt x="0" y="159600"/>
                  </a:cubicBezTo>
                  <a:lnTo>
                    <a:pt x="0" y="30400"/>
                  </a:lnTo>
                  <a:cubicBezTo>
                    <a:pt x="0" y="13619"/>
                    <a:pt x="13619" y="0"/>
                    <a:pt x="30400" y="0"/>
                  </a:cubicBezTo>
                  <a:close/>
                </a:path>
              </a:pathLst>
            </a:custGeom>
            <a:solidFill>
              <a:srgbClr val="60D99E"/>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航空业的发展</a:t>
              </a:r>
            </a:p>
          </p:txBody>
        </p:sp>
      </p:grpSp>
      <p:grpSp>
        <p:nvGrpSpPr>
          <p:cNvPr id="49" name="组合 48"/>
          <p:cNvGrpSpPr/>
          <p:nvPr/>
        </p:nvGrpSpPr>
        <p:grpSpPr>
          <a:xfrm>
            <a:off x="5248585" y="4989054"/>
            <a:ext cx="2392024" cy="1640200"/>
            <a:chOff x="5248585" y="4989054"/>
            <a:chExt cx="2392024" cy="1640200"/>
          </a:xfrm>
        </p:grpSpPr>
        <p:sp>
          <p:nvSpPr>
            <p:cNvPr id="16" name="MMConnector"/>
            <p:cNvSpPr/>
            <p:nvPr/>
          </p:nvSpPr>
          <p:spPr>
            <a:xfrm>
              <a:off x="5248585" y="5442660"/>
              <a:ext cx="339027" cy="593297"/>
            </a:xfrm>
            <a:custGeom>
              <a:rect l="0" t="0" r="0" b="0"/>
              <a:pathLst>
                <a:path w="205200" h="359100">
                  <a:moveTo>
                    <a:pt x="-109975" y="169544"/>
                  </a:moveTo>
                  <a:cubicBezTo>
                    <a:pt x="-113915" y="171557"/>
                    <a:pt x="-116280" y="175436"/>
                    <a:pt x="-116280" y="179550"/>
                  </a:cubicBezTo>
                  <a:cubicBezTo>
                    <a:pt x="-116280" y="185820"/>
                    <a:pt x="-110689" y="192344"/>
                    <a:pt x="-102600" y="190950"/>
                  </a:cubicBezTo>
                  <a:lnTo>
                    <a:pt x="-26312" y="177799"/>
                  </a:lnTo>
                  <a:cubicBezTo>
                    <a:pt x="-13909" y="175661"/>
                    <a:pt x="-4037" y="163713"/>
                    <a:pt x="-4277" y="151130"/>
                  </a:cubicBezTo>
                  <a:lnTo>
                    <a:pt x="-9831" y="-140955"/>
                  </a:lnTo>
                  <a:cubicBezTo>
                    <a:pt x="-9831" y="-140955"/>
                    <a:pt x="-9831" y="-140955"/>
                    <a:pt x="-9831" y="-140955"/>
                  </a:cubicBezTo>
                  <a:cubicBezTo>
                    <a:pt x="-8889" y="-145014"/>
                    <a:pt x="-7947" y="-149072"/>
                    <a:pt x="-6293" y="-152868"/>
                  </a:cubicBezTo>
                  <a:cubicBezTo>
                    <a:pt x="-4639" y="-156663"/>
                    <a:pt x="-2273" y="-160196"/>
                    <a:pt x="580" y="-163327"/>
                  </a:cubicBezTo>
                  <a:cubicBezTo>
                    <a:pt x="3433" y="-166458"/>
                    <a:pt x="6772" y="-169188"/>
                    <a:pt x="10222" y="-171435"/>
                  </a:cubicBezTo>
                  <a:cubicBezTo>
                    <a:pt x="13673" y="-173682"/>
                    <a:pt x="17234" y="-175446"/>
                    <a:pt x="21857" y="-176454"/>
                  </a:cubicBezTo>
                  <a:cubicBezTo>
                    <a:pt x="24396" y="-177008"/>
                    <a:pt x="27256" y="-177335"/>
                    <a:pt x="30259" y="-177558"/>
                  </a:cubicBezTo>
                  <a:cubicBezTo>
                    <a:pt x="35353" y="-177937"/>
                    <a:pt x="41252" y="-178053"/>
                    <a:pt x="45446" y="-178155"/>
                  </a:cubicBezTo>
                  <a:lnTo>
                    <a:pt x="79807" y="-178994"/>
                  </a:lnTo>
                  <a:cubicBezTo>
                    <a:pt x="92389" y="-179301"/>
                    <a:pt x="92389" y="-179799"/>
                    <a:pt x="79807" y="-180106"/>
                  </a:cubicBezTo>
                  <a:lnTo>
                    <a:pt x="45446" y="-180945"/>
                  </a:lnTo>
                  <a:cubicBezTo>
                    <a:pt x="41252" y="-181047"/>
                    <a:pt x="35353" y="-181169"/>
                    <a:pt x="30250" y="-180964"/>
                  </a:cubicBezTo>
                  <a:cubicBezTo>
                    <a:pt x="26967" y="-180832"/>
                    <a:pt x="23817" y="-180584"/>
                    <a:pt x="20979" y="-180066"/>
                  </a:cubicBezTo>
                  <a:cubicBezTo>
                    <a:pt x="15994" y="-179157"/>
                    <a:pt x="11966" y="-177418"/>
                    <a:pt x="8054" y="-175118"/>
                  </a:cubicBezTo>
                  <a:cubicBezTo>
                    <a:pt x="4143" y="-172818"/>
                    <a:pt x="348" y="-169958"/>
                    <a:pt x="-2959" y="-166614"/>
                  </a:cubicBezTo>
                  <a:cubicBezTo>
                    <a:pt x="-6266" y="-163271"/>
                    <a:pt x="-9085" y="-159443"/>
                    <a:pt x="-11126" y="-155248"/>
                  </a:cubicBezTo>
                  <a:cubicBezTo>
                    <a:pt x="-11126" y="-155248"/>
                    <a:pt x="-11126" y="-155248"/>
                    <a:pt x="-11126" y="-155248"/>
                  </a:cubicBezTo>
                  <a:cubicBezTo>
                    <a:pt x="-11126" y="-155248"/>
                    <a:pt x="-15695" y="-141926"/>
                    <a:pt x="-15695" y="-141926"/>
                  </a:cubicBezTo>
                  <a:lnTo>
                    <a:pt x="-22388" y="151132"/>
                  </a:lnTo>
                  <a:cubicBezTo>
                    <a:pt x="-22676" y="163714"/>
                    <a:pt x="-33096" y="173188"/>
                    <a:pt x="-45649" y="172278"/>
                  </a:cubicBezTo>
                  <a:lnTo>
                    <a:pt x="-95020" y="168699"/>
                  </a:lnTo>
                  <a:cubicBezTo>
                    <a:pt x="-99204" y="168396"/>
                    <a:pt x="-105427" y="167219"/>
                    <a:pt x="-109975" y="169544"/>
                  </a:cubicBezTo>
                  <a:close/>
                </a:path>
              </a:pathLst>
            </a:custGeom>
            <a:solidFill>
              <a:srgbClr val="696969"/>
            </a:solidFill>
            <a:ln w="7600" cap="rnd">
              <a:solidFill>
                <a:srgbClr val="696969"/>
              </a:solidFill>
              <a:round/>
            </a:ln>
          </p:spPr>
          <p:txBody>
            <a:bodyPr/>
            <a:lstStyle/>
            <a:p/>
          </p:txBody>
        </p:sp>
        <p:sp>
          <p:nvSpPr>
            <p:cNvPr id="17" name="MMConnector"/>
            <p:cNvSpPr/>
            <p:nvPr/>
          </p:nvSpPr>
          <p:spPr>
            <a:xfrm>
              <a:off x="5248585" y="5640425"/>
              <a:ext cx="191613" cy="197766"/>
            </a:xfrm>
            <a:custGeom>
              <a:rect l="0" t="0" r="0" b="0"/>
              <a:pathLst>
                <a:path w="115976" h="119699">
                  <a:moveTo>
                    <a:pt x="-23318" y="67220"/>
                  </a:moveTo>
                  <a:cubicBezTo>
                    <a:pt x="-21309" y="71165"/>
                    <a:pt x="-17494" y="73530"/>
                    <a:pt x="-13376" y="73530"/>
                  </a:cubicBezTo>
                  <a:cubicBezTo>
                    <a:pt x="-7106" y="73530"/>
                    <a:pt x="-1600" y="68049"/>
                    <a:pt x="-1976" y="59850"/>
                  </a:cubicBezTo>
                  <a:lnTo>
                    <a:pt x="-5591" y="-19010"/>
                  </a:lnTo>
                  <a:cubicBezTo>
                    <a:pt x="-5591" y="-19010"/>
                    <a:pt x="-5591" y="-19010"/>
                    <a:pt x="-5591" y="-19010"/>
                  </a:cubicBezTo>
                  <a:cubicBezTo>
                    <a:pt x="-5043" y="-22710"/>
                    <a:pt x="-4495" y="-26410"/>
                    <a:pt x="-3276" y="-29953"/>
                  </a:cubicBezTo>
                  <a:cubicBezTo>
                    <a:pt x="-2057" y="-33496"/>
                    <a:pt x="-168" y="-36883"/>
                    <a:pt x="2218" y="-39947"/>
                  </a:cubicBezTo>
                  <a:cubicBezTo>
                    <a:pt x="4603" y="-43012"/>
                    <a:pt x="7485" y="-45754"/>
                    <a:pt x="10501" y="-48091"/>
                  </a:cubicBezTo>
                  <a:cubicBezTo>
                    <a:pt x="13517" y="-50429"/>
                    <a:pt x="16669" y="-52361"/>
                    <a:pt x="20945" y="-53590"/>
                  </a:cubicBezTo>
                  <a:cubicBezTo>
                    <a:pt x="23196" y="-54236"/>
                    <a:pt x="25758" y="-54688"/>
                    <a:pt x="28469" y="-55047"/>
                  </a:cubicBezTo>
                  <a:cubicBezTo>
                    <a:pt x="33532" y="-55718"/>
                    <a:pt x="39423" y="-56070"/>
                    <a:pt x="43610" y="-56321"/>
                  </a:cubicBezTo>
                  <a:lnTo>
                    <a:pt x="79841" y="-58488"/>
                  </a:lnTo>
                  <a:cubicBezTo>
                    <a:pt x="92404" y="-59240"/>
                    <a:pt x="92404" y="-60460"/>
                    <a:pt x="79841" y="-61212"/>
                  </a:cubicBezTo>
                  <a:lnTo>
                    <a:pt x="43610" y="-63379"/>
                  </a:lnTo>
                  <a:cubicBezTo>
                    <a:pt x="39423" y="-63630"/>
                    <a:pt x="33529" y="-63856"/>
                    <a:pt x="28427" y="-63633"/>
                  </a:cubicBezTo>
                  <a:cubicBezTo>
                    <a:pt x="24871" y="-63478"/>
                    <a:pt x="21452" y="-63194"/>
                    <a:pt x="18365" y="-62597"/>
                  </a:cubicBezTo>
                  <a:cubicBezTo>
                    <a:pt x="13117" y="-61583"/>
                    <a:pt x="8827" y="-59665"/>
                    <a:pt x="4670" y="-57149"/>
                  </a:cubicBezTo>
                  <a:cubicBezTo>
                    <a:pt x="512" y="-54633"/>
                    <a:pt x="-3514" y="-51519"/>
                    <a:pt x="-7026" y="-47873"/>
                  </a:cubicBezTo>
                  <a:cubicBezTo>
                    <a:pt x="-10538" y="-44227"/>
                    <a:pt x="-13536" y="-40049"/>
                    <a:pt x="-15689" y="-35458"/>
                  </a:cubicBezTo>
                  <a:cubicBezTo>
                    <a:pt x="-16784" y="-33123"/>
                    <a:pt x="-17661" y="-30680"/>
                    <a:pt x="-18430" y="-28185"/>
                  </a:cubicBezTo>
                  <a:cubicBezTo>
                    <a:pt x="-19935" y="-23305"/>
                    <a:pt x="-20640" y="-17461"/>
                    <a:pt x="-20864" y="-13272"/>
                  </a:cubicBezTo>
                  <a:lnTo>
                    <a:pt x="-24370" y="52261"/>
                  </a:lnTo>
                  <a:cubicBezTo>
                    <a:pt x="-24594" y="56450"/>
                    <a:pt x="-25637" y="62669"/>
                    <a:pt x="-23318" y="67220"/>
                  </a:cubicBezTo>
                  <a:close/>
                </a:path>
              </a:pathLst>
            </a:custGeom>
            <a:solidFill>
              <a:srgbClr val="696969"/>
            </a:solidFill>
            <a:ln w="7600" cap="rnd">
              <a:solidFill>
                <a:srgbClr val="696969"/>
              </a:solidFill>
              <a:round/>
            </a:ln>
          </p:spPr>
          <p:txBody>
            <a:bodyPr/>
            <a:lstStyle/>
            <a:p/>
          </p:txBody>
        </p:sp>
        <p:sp>
          <p:nvSpPr>
            <p:cNvPr id="18" name="MMConnector"/>
            <p:cNvSpPr/>
            <p:nvPr/>
          </p:nvSpPr>
          <p:spPr>
            <a:xfrm>
              <a:off x="5248585" y="5838191"/>
              <a:ext cx="191613" cy="197766"/>
            </a:xfrm>
            <a:custGeom>
              <a:rect l="0" t="0" r="0" b="0"/>
              <a:pathLst>
                <a:path w="115976" h="119699">
                  <a:moveTo>
                    <a:pt x="-3459" y="-67218"/>
                  </a:moveTo>
                  <a:cubicBezTo>
                    <a:pt x="-5468" y="-71165"/>
                    <a:pt x="-9257" y="-73530"/>
                    <a:pt x="-13376" y="-73530"/>
                  </a:cubicBezTo>
                  <a:cubicBezTo>
                    <a:pt x="-19646" y="-73530"/>
                    <a:pt x="-25214" y="-68046"/>
                    <a:pt x="-24776" y="-59850"/>
                  </a:cubicBezTo>
                  <a:lnTo>
                    <a:pt x="-20864" y="13272"/>
                  </a:lnTo>
                  <a:cubicBezTo>
                    <a:pt x="-20640" y="17461"/>
                    <a:pt x="-19935" y="23305"/>
                    <a:pt x="-18430" y="28185"/>
                  </a:cubicBezTo>
                  <a:cubicBezTo>
                    <a:pt x="-17661" y="30680"/>
                    <a:pt x="-16784" y="33123"/>
                    <a:pt x="-15689" y="35458"/>
                  </a:cubicBezTo>
                  <a:cubicBezTo>
                    <a:pt x="-13536" y="40049"/>
                    <a:pt x="-10538" y="44227"/>
                    <a:pt x="-7026" y="47873"/>
                  </a:cubicBezTo>
                  <a:cubicBezTo>
                    <a:pt x="-3514" y="51519"/>
                    <a:pt x="512" y="54633"/>
                    <a:pt x="4670" y="57149"/>
                  </a:cubicBezTo>
                  <a:cubicBezTo>
                    <a:pt x="8827" y="59665"/>
                    <a:pt x="13117" y="61583"/>
                    <a:pt x="18365" y="62597"/>
                  </a:cubicBezTo>
                  <a:cubicBezTo>
                    <a:pt x="21452" y="63194"/>
                    <a:pt x="24871" y="63478"/>
                    <a:pt x="28427" y="63633"/>
                  </a:cubicBezTo>
                  <a:cubicBezTo>
                    <a:pt x="33529" y="63856"/>
                    <a:pt x="39423" y="63630"/>
                    <a:pt x="43610" y="63379"/>
                  </a:cubicBezTo>
                  <a:lnTo>
                    <a:pt x="79841" y="61212"/>
                  </a:lnTo>
                  <a:cubicBezTo>
                    <a:pt x="92404" y="60460"/>
                    <a:pt x="92404" y="59240"/>
                    <a:pt x="79841" y="58488"/>
                  </a:cubicBezTo>
                  <a:lnTo>
                    <a:pt x="43610" y="56321"/>
                  </a:lnTo>
                  <a:cubicBezTo>
                    <a:pt x="39423" y="56070"/>
                    <a:pt x="33532" y="55718"/>
                    <a:pt x="28469" y="55047"/>
                  </a:cubicBezTo>
                  <a:cubicBezTo>
                    <a:pt x="25758" y="54688"/>
                    <a:pt x="23196" y="54236"/>
                    <a:pt x="20945" y="53590"/>
                  </a:cubicBezTo>
                  <a:cubicBezTo>
                    <a:pt x="16669" y="52361"/>
                    <a:pt x="13517" y="50429"/>
                    <a:pt x="10501" y="48091"/>
                  </a:cubicBezTo>
                  <a:cubicBezTo>
                    <a:pt x="7485" y="45754"/>
                    <a:pt x="4603" y="43012"/>
                    <a:pt x="2218" y="39947"/>
                  </a:cubicBezTo>
                  <a:cubicBezTo>
                    <a:pt x="-168" y="36883"/>
                    <a:pt x="-2057" y="33496"/>
                    <a:pt x="-3276" y="29953"/>
                  </a:cubicBezTo>
                  <a:cubicBezTo>
                    <a:pt x="-3276" y="29953"/>
                    <a:pt x="-3276" y="29953"/>
                    <a:pt x="-3276" y="29953"/>
                  </a:cubicBezTo>
                  <a:cubicBezTo>
                    <a:pt x="-3276" y="29953"/>
                    <a:pt x="-5591" y="19010"/>
                    <a:pt x="-5591" y="19010"/>
                  </a:cubicBezTo>
                  <a:lnTo>
                    <a:pt x="-2324" y="-52258"/>
                  </a:lnTo>
                  <a:cubicBezTo>
                    <a:pt x="-2132" y="-56449"/>
                    <a:pt x="-1143" y="-62666"/>
                    <a:pt x="-3459" y="-67218"/>
                  </a:cubicBezTo>
                  <a:close/>
                </a:path>
              </a:pathLst>
            </a:custGeom>
            <a:solidFill>
              <a:srgbClr val="696969"/>
            </a:solidFill>
            <a:ln w="7600" cap="rnd">
              <a:solidFill>
                <a:srgbClr val="696969"/>
              </a:solidFill>
              <a:round/>
            </a:ln>
          </p:spPr>
          <p:txBody>
            <a:bodyPr/>
            <a:lstStyle/>
            <a:p/>
          </p:txBody>
        </p:sp>
        <p:sp>
          <p:nvSpPr>
            <p:cNvPr id="19" name="MMConnector"/>
            <p:cNvSpPr/>
            <p:nvPr/>
          </p:nvSpPr>
          <p:spPr>
            <a:xfrm>
              <a:off x="5248585" y="6035957"/>
              <a:ext cx="191613" cy="593297"/>
            </a:xfrm>
            <a:custGeom>
              <a:rect l="0" t="0" r="0" b="0"/>
              <a:pathLst>
                <a:path w="115976" h="359100">
                  <a:moveTo>
                    <a:pt x="-3531" y="-186910"/>
                  </a:moveTo>
                  <a:cubicBezTo>
                    <a:pt x="-5536" y="-190864"/>
                    <a:pt x="-9254" y="-193230"/>
                    <a:pt x="-13376" y="-193230"/>
                  </a:cubicBezTo>
                  <a:cubicBezTo>
                    <a:pt x="-19646" y="-193230"/>
                    <a:pt x="-24981" y="-187755"/>
                    <a:pt x="-24776" y="-179550"/>
                  </a:cubicBezTo>
                  <a:lnTo>
                    <a:pt x="-16888" y="135995"/>
                  </a:lnTo>
                  <a:cubicBezTo>
                    <a:pt x="-16888" y="135995"/>
                    <a:pt x="-16888" y="135995"/>
                    <a:pt x="-16888" y="135995"/>
                  </a:cubicBezTo>
                  <a:cubicBezTo>
                    <a:pt x="-16174" y="140730"/>
                    <a:pt x="-15459" y="145466"/>
                    <a:pt x="-13919" y="149926"/>
                  </a:cubicBezTo>
                  <a:cubicBezTo>
                    <a:pt x="-12379" y="154386"/>
                    <a:pt x="-10014" y="158572"/>
                    <a:pt x="-7096" y="162318"/>
                  </a:cubicBezTo>
                  <a:cubicBezTo>
                    <a:pt x="-4179" y="166065"/>
                    <a:pt x="-710" y="169373"/>
                    <a:pt x="2923" y="172160"/>
                  </a:cubicBezTo>
                  <a:cubicBezTo>
                    <a:pt x="6555" y="174947"/>
                    <a:pt x="10350" y="177213"/>
                    <a:pt x="15261" y="178673"/>
                  </a:cubicBezTo>
                  <a:cubicBezTo>
                    <a:pt x="18099" y="179516"/>
                    <a:pt x="21309" y="180091"/>
                    <a:pt x="24676" y="180551"/>
                  </a:cubicBezTo>
                  <a:cubicBezTo>
                    <a:pt x="29736" y="181244"/>
                    <a:pt x="35628" y="181348"/>
                    <a:pt x="39821" y="181236"/>
                  </a:cubicBezTo>
                  <a:lnTo>
                    <a:pt x="79808" y="180162"/>
                  </a:lnTo>
                  <a:cubicBezTo>
                    <a:pt x="92389" y="179824"/>
                    <a:pt x="92389" y="179276"/>
                    <a:pt x="79808" y="178938"/>
                  </a:cubicBezTo>
                  <a:lnTo>
                    <a:pt x="39821" y="177864"/>
                  </a:lnTo>
                  <a:cubicBezTo>
                    <a:pt x="35628" y="177752"/>
                    <a:pt x="29743" y="177386"/>
                    <a:pt x="24719" y="176466"/>
                  </a:cubicBezTo>
                  <a:cubicBezTo>
                    <a:pt x="21888" y="175948"/>
                    <a:pt x="19204" y="175336"/>
                    <a:pt x="16839" y="174517"/>
                  </a:cubicBezTo>
                  <a:cubicBezTo>
                    <a:pt x="12444" y="172996"/>
                    <a:pt x="9150" y="170766"/>
                    <a:pt x="6036" y="168106"/>
                  </a:cubicBezTo>
                  <a:cubicBezTo>
                    <a:pt x="2922" y="165447"/>
                    <a:pt x="-11" y="162360"/>
                    <a:pt x="-2415" y="158934"/>
                  </a:cubicBezTo>
                  <a:cubicBezTo>
                    <a:pt x="-4818" y="155508"/>
                    <a:pt x="-6692" y="151745"/>
                    <a:pt x="-7832" y="147817"/>
                  </a:cubicBezTo>
                  <a:cubicBezTo>
                    <a:pt x="-7832" y="147817"/>
                    <a:pt x="-7832" y="147817"/>
                    <a:pt x="-7832" y="147817"/>
                  </a:cubicBezTo>
                  <a:cubicBezTo>
                    <a:pt x="-7832" y="147817"/>
                    <a:pt x="-9786" y="135704"/>
                    <a:pt x="-9786" y="135704"/>
                  </a:cubicBezTo>
                  <a:lnTo>
                    <a:pt x="-2164" y="-171952"/>
                  </a:lnTo>
                  <a:cubicBezTo>
                    <a:pt x="-2060" y="-176146"/>
                    <a:pt x="-1221" y="-182356"/>
                    <a:pt x="-3531" y="-186910"/>
                  </a:cubicBezTo>
                  <a:close/>
                </a:path>
              </a:pathLst>
            </a:custGeom>
            <a:solidFill>
              <a:srgbClr val="696969"/>
            </a:solidFill>
            <a:ln w="7600" cap="rnd">
              <a:solidFill>
                <a:srgbClr val="696969"/>
              </a:solidFill>
              <a:round/>
            </a:ln>
          </p:spPr>
          <p:txBody>
            <a:bodyPr/>
            <a:lstStyle/>
            <a:p/>
          </p:txBody>
        </p:sp>
        <p:sp>
          <p:nvSpPr>
            <p:cNvPr id="34" name="SubTopic"/>
            <p:cNvSpPr/>
            <p:nvPr/>
          </p:nvSpPr>
          <p:spPr>
            <a:xfrm>
              <a:off x="5418099" y="4989054"/>
              <a:ext cx="1732805" cy="313914"/>
            </a:xfrm>
            <a:custGeom>
              <a:gdLst>
                <a:gd name="rtl" fmla="*/ 63080 w 1048800"/>
                <a:gd name="rtt" fmla="*/ 18620 h 190000"/>
                <a:gd name="rtr" fmla="*/ 982680 w 1048800"/>
                <a:gd name="rtb" fmla="*/ 163020 h 190000"/>
              </a:gdLst>
              <a:rect l="rtl" t="rtt" r="rtr" b="rtb"/>
              <a:pathLst>
                <a:path w="1048800" h="190000">
                  <a:moveTo>
                    <a:pt x="30400" y="0"/>
                  </a:moveTo>
                  <a:lnTo>
                    <a:pt x="1018400" y="0"/>
                  </a:lnTo>
                  <a:cubicBezTo>
                    <a:pt x="1035181" y="0"/>
                    <a:pt x="1048800" y="13619"/>
                    <a:pt x="1048800" y="30400"/>
                  </a:cubicBezTo>
                  <a:lnTo>
                    <a:pt x="1048800" y="159600"/>
                  </a:lnTo>
                  <a:cubicBezTo>
                    <a:pt x="1048800" y="176381"/>
                    <a:pt x="1035181" y="190000"/>
                    <a:pt x="1018400" y="190000"/>
                  </a:cubicBezTo>
                  <a:lnTo>
                    <a:pt x="30400" y="190000"/>
                  </a:lnTo>
                  <a:cubicBezTo>
                    <a:pt x="13619" y="190000"/>
                    <a:pt x="0" y="176381"/>
                    <a:pt x="0" y="159600"/>
                  </a:cubicBezTo>
                  <a:lnTo>
                    <a:pt x="0" y="30400"/>
                  </a:lnTo>
                  <a:cubicBezTo>
                    <a:pt x="0" y="13619"/>
                    <a:pt x="13619" y="0"/>
                    <a:pt x="30400" y="0"/>
                  </a:cubicBezTo>
                  <a:close/>
                </a:path>
              </a:pathLst>
            </a:custGeom>
            <a:solidFill>
              <a:srgbClr val="6EA2E0"/>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人流和物流时间缩短</a:t>
              </a:r>
            </a:p>
          </p:txBody>
        </p:sp>
        <p:sp>
          <p:nvSpPr>
            <p:cNvPr id="35" name="SubTopic"/>
            <p:cNvSpPr/>
            <p:nvPr/>
          </p:nvSpPr>
          <p:spPr>
            <a:xfrm>
              <a:off x="5418099" y="5384586"/>
              <a:ext cx="2222510" cy="313914"/>
            </a:xfrm>
            <a:custGeom>
              <a:gdLst>
                <a:gd name="rtl" fmla="*/ 63080 w 1345200"/>
                <a:gd name="rtt" fmla="*/ 18620 h 190000"/>
                <a:gd name="rtr" fmla="*/ 1279080 w 1345200"/>
                <a:gd name="rtb" fmla="*/ 163020 h 190000"/>
              </a:gdLst>
              <a:rect l="rtl" t="rtt" r="rtr" b="rtb"/>
              <a:pathLst>
                <a:path w="1345200" h="190000">
                  <a:moveTo>
                    <a:pt x="30400" y="0"/>
                  </a:moveTo>
                  <a:lnTo>
                    <a:pt x="1314800" y="0"/>
                  </a:lnTo>
                  <a:cubicBezTo>
                    <a:pt x="1331581" y="0"/>
                    <a:pt x="1345200" y="13619"/>
                    <a:pt x="1345200" y="30400"/>
                  </a:cubicBezTo>
                  <a:lnTo>
                    <a:pt x="1345200" y="159600"/>
                  </a:lnTo>
                  <a:cubicBezTo>
                    <a:pt x="1345200" y="176381"/>
                    <a:pt x="1331581" y="190000"/>
                    <a:pt x="1314800" y="190000"/>
                  </a:cubicBezTo>
                  <a:lnTo>
                    <a:pt x="30400" y="190000"/>
                  </a:lnTo>
                  <a:cubicBezTo>
                    <a:pt x="13619" y="190000"/>
                    <a:pt x="0" y="176381"/>
                    <a:pt x="0" y="159600"/>
                  </a:cubicBezTo>
                  <a:lnTo>
                    <a:pt x="0" y="30400"/>
                  </a:lnTo>
                  <a:cubicBezTo>
                    <a:pt x="0" y="13619"/>
                    <a:pt x="13619" y="0"/>
                    <a:pt x="30400" y="0"/>
                  </a:cubicBezTo>
                  <a:close/>
                </a:path>
              </a:pathLst>
            </a:custGeom>
            <a:solidFill>
              <a:srgbClr val="6EA2E0"/>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居民的工作与生活更为便捷</a:t>
              </a:r>
            </a:p>
          </p:txBody>
        </p:sp>
        <p:sp>
          <p:nvSpPr>
            <p:cNvPr id="36" name="SubTopic"/>
            <p:cNvSpPr/>
            <p:nvPr/>
          </p:nvSpPr>
          <p:spPr>
            <a:xfrm>
              <a:off x="5418099" y="5780117"/>
              <a:ext cx="1896040" cy="313914"/>
            </a:xfrm>
            <a:custGeom>
              <a:gdLst>
                <a:gd name="rtl" fmla="*/ 63080 w 1147600"/>
                <a:gd name="rtt" fmla="*/ 18620 h 190000"/>
                <a:gd name="rtr" fmla="*/ 1081480 w 1147600"/>
                <a:gd name="rtb" fmla="*/ 163020 h 190000"/>
              </a:gdLst>
              <a:rect l="rtl" t="rtt" r="rtr" b="rtb"/>
              <a:pathLst>
                <a:path w="1147600" h="190000">
                  <a:moveTo>
                    <a:pt x="30400" y="0"/>
                  </a:moveTo>
                  <a:lnTo>
                    <a:pt x="1117200" y="0"/>
                  </a:lnTo>
                  <a:cubicBezTo>
                    <a:pt x="1133981" y="0"/>
                    <a:pt x="1147600" y="13619"/>
                    <a:pt x="1147600" y="30400"/>
                  </a:cubicBezTo>
                  <a:lnTo>
                    <a:pt x="1147600" y="159600"/>
                  </a:lnTo>
                  <a:cubicBezTo>
                    <a:pt x="1147600" y="176381"/>
                    <a:pt x="1133981" y="190000"/>
                    <a:pt x="1117200" y="190000"/>
                  </a:cubicBezTo>
                  <a:lnTo>
                    <a:pt x="30400" y="190000"/>
                  </a:lnTo>
                  <a:cubicBezTo>
                    <a:pt x="13619" y="190000"/>
                    <a:pt x="0" y="176381"/>
                    <a:pt x="0" y="159600"/>
                  </a:cubicBezTo>
                  <a:lnTo>
                    <a:pt x="0" y="30400"/>
                  </a:lnTo>
                  <a:cubicBezTo>
                    <a:pt x="0" y="13619"/>
                    <a:pt x="13619" y="0"/>
                    <a:pt x="30400" y="0"/>
                  </a:cubicBezTo>
                  <a:close/>
                </a:path>
              </a:pathLst>
            </a:custGeom>
            <a:solidFill>
              <a:srgbClr val="6EA2E0"/>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改变了人们的日常生活</a:t>
              </a:r>
            </a:p>
          </p:txBody>
        </p:sp>
        <p:sp>
          <p:nvSpPr>
            <p:cNvPr id="37" name="SubTopic"/>
            <p:cNvSpPr/>
            <p:nvPr/>
          </p:nvSpPr>
          <p:spPr>
            <a:xfrm>
              <a:off x="5418099" y="6175649"/>
              <a:ext cx="1406334" cy="313914"/>
            </a:xfrm>
            <a:custGeom>
              <a:gdLst>
                <a:gd name="rtl" fmla="*/ 63080 w 851200"/>
                <a:gd name="rtt" fmla="*/ 18620 h 190000"/>
                <a:gd name="rtr" fmla="*/ 785080 w 851200"/>
                <a:gd name="rtb" fmla="*/ 163020 h 190000"/>
              </a:gdLst>
              <a:rect l="rtl" t="rtt" r="rtr" b="rtb"/>
              <a:pathLst>
                <a:path w="851199" h="190000">
                  <a:moveTo>
                    <a:pt x="30400" y="0"/>
                  </a:moveTo>
                  <a:lnTo>
                    <a:pt x="820800" y="0"/>
                  </a:lnTo>
                  <a:cubicBezTo>
                    <a:pt x="837581" y="0"/>
                    <a:pt x="851200" y="13619"/>
                    <a:pt x="851200" y="30400"/>
                  </a:cubicBezTo>
                  <a:lnTo>
                    <a:pt x="851200" y="159600"/>
                  </a:lnTo>
                  <a:cubicBezTo>
                    <a:pt x="851200" y="176381"/>
                    <a:pt x="837581" y="190000"/>
                    <a:pt x="820800" y="190000"/>
                  </a:cubicBezTo>
                  <a:lnTo>
                    <a:pt x="30400" y="190000"/>
                  </a:lnTo>
                  <a:cubicBezTo>
                    <a:pt x="13619" y="190000"/>
                    <a:pt x="0" y="176381"/>
                    <a:pt x="0" y="159600"/>
                  </a:cubicBezTo>
                  <a:lnTo>
                    <a:pt x="0" y="30400"/>
                  </a:lnTo>
                  <a:cubicBezTo>
                    <a:pt x="0" y="13619"/>
                    <a:pt x="13619" y="0"/>
                    <a:pt x="30400" y="0"/>
                  </a:cubicBezTo>
                  <a:close/>
                </a:path>
              </a:pathLst>
            </a:custGeom>
            <a:solidFill>
              <a:srgbClr val="6EA2E0"/>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开阔人们的视野</a:t>
              </a:r>
            </a:p>
          </p:txBody>
        </p:sp>
      </p:grpSp>
      <p:sp>
        <p:nvSpPr>
          <p:cNvPr id="38" name="矩形 37"/>
          <p:cNvSpPr/>
          <p:nvPr/>
        </p:nvSpPr>
        <p:spPr>
          <a:xfrm>
            <a:off x="1339009" y="2545333"/>
            <a:ext cx="492443" cy="2657139"/>
          </a:xfrm>
          <a:prstGeom prst="rect">
            <a:avLst/>
          </a:prstGeom>
        </p:spPr>
        <p:txBody>
          <a:bodyPr vert="eaVert" wrap="none">
            <a:spAutoFit/>
          </a:bodyPr>
          <a:lstStyle/>
          <a:p>
            <a:pPr algn="ctr"/>
            <a:r>
              <a:rPr lang="zh-CN" altLang="en-US" sz="2000">
                <a:solidFill>
                  <a:srgbClr val="FFFFFF"/>
                </a:solidFill>
                <a:latin typeface="思源黑体 CN Bold" panose="020b0800000000000000" pitchFamily="34" charset="-122"/>
                <a:ea typeface="思源黑体 CN Bold" panose="020b0800000000000000" pitchFamily="34" charset="-122"/>
              </a:rPr>
              <a:t>现代交通运输的新变化</a:t>
            </a:r>
          </a:p>
        </p:txBody>
      </p:sp>
      <p:grpSp>
        <p:nvGrpSpPr>
          <p:cNvPr id="41" name="组合 40"/>
          <p:cNvGrpSpPr/>
          <p:nvPr/>
        </p:nvGrpSpPr>
        <p:grpSpPr>
          <a:xfrm>
            <a:off x="8888407" y="1165582"/>
            <a:ext cx="2492218" cy="2320940"/>
            <a:chOff x="222934" y="1634612"/>
            <a:chExt cx="2492218" cy="2320940"/>
          </a:xfrm>
        </p:grpSpPr>
        <p:sp>
          <p:nvSpPr>
            <p:cNvPr id="42" name="圆角矩形 41"/>
            <p:cNvSpPr/>
            <p:nvPr/>
          </p:nvSpPr>
          <p:spPr>
            <a:xfrm>
              <a:off x="231493" y="1634612"/>
              <a:ext cx="2483659" cy="2320939"/>
            </a:xfrm>
            <a:prstGeom prst="roundRect">
              <a:avLst>
                <a:gd name="adj" fmla="val 4418"/>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222934" y="1647228"/>
              <a:ext cx="2492217" cy="2308324"/>
            </a:xfrm>
            <a:prstGeom prst="rect">
              <a:avLst/>
            </a:prstGeom>
          </p:spPr>
          <p:txBody>
            <a:bodyPr wrap="square">
              <a:spAutoFit/>
            </a:bodyPr>
            <a:lstStyle/>
            <a:p>
              <a:pPr>
                <a:lnSpc>
                  <a:spcPct val="150000"/>
                </a:lnSpc>
              </a:pPr>
              <a:r>
                <a:rPr lang="en-US" altLang="zh-CN" sz="1200">
                  <a:solidFill>
                    <a:srgbClr val="FF0000"/>
                  </a:solidFill>
                  <a:latin typeface="方正北魏楷书简体" panose="03000509000000000000" pitchFamily="65" charset="-122"/>
                  <a:ea typeface="方正北魏楷书简体" panose="03000509000000000000" pitchFamily="65" charset="-122"/>
                </a:rPr>
                <a:t>20</a:t>
              </a:r>
              <a:r>
                <a:rPr lang="zh-CN" altLang="zh-CN" sz="1200">
                  <a:solidFill>
                    <a:srgbClr val="FF0000"/>
                  </a:solidFill>
                  <a:latin typeface="方正北魏楷书简体" panose="03000509000000000000" pitchFamily="65" charset="-122"/>
                  <a:ea typeface="方正北魏楷书简体" panose="03000509000000000000" pitchFamily="65" charset="-122"/>
                </a:rPr>
                <a:t>世纪陆上交通有什么新特点？</a:t>
              </a:r>
            </a:p>
            <a:p>
              <a:pPr>
                <a:lnSpc>
                  <a:spcPct val="150000"/>
                </a:lnSpc>
              </a:pPr>
              <a:r>
                <a:rPr lang="en-US" altLang="zh-CN" sz="1200">
                  <a:latin typeface="方正北魏楷书简体" panose="03000509000000000000" pitchFamily="65" charset="-122"/>
                  <a:ea typeface="方正北魏楷书简体" panose="03000509000000000000" pitchFamily="65" charset="-122"/>
                </a:rPr>
                <a:t>1.20</a:t>
              </a:r>
              <a:r>
                <a:rPr lang="zh-CN" altLang="zh-CN" sz="1200">
                  <a:latin typeface="方正北魏楷书简体" panose="03000509000000000000" pitchFamily="65" charset="-122"/>
                  <a:ea typeface="方正北魏楷书简体" panose="03000509000000000000" pitchFamily="65" charset="-122"/>
                </a:rPr>
                <a:t>世纪以来，随着科技的进步，世界范围内的陆上交通进入快速发展阶段。</a:t>
              </a:r>
            </a:p>
            <a:p>
              <a:pPr>
                <a:lnSpc>
                  <a:spcPct val="150000"/>
                </a:lnSpc>
              </a:pPr>
              <a:r>
                <a:rPr lang="en-US" altLang="zh-CN" sz="1200">
                  <a:latin typeface="方正北魏楷书简体" panose="03000509000000000000" pitchFamily="65" charset="-122"/>
                  <a:ea typeface="方正北魏楷书简体" panose="03000509000000000000" pitchFamily="65" charset="-122"/>
                </a:rPr>
                <a:t>2.</a:t>
              </a:r>
              <a:r>
                <a:rPr lang="zh-CN" altLang="zh-CN" sz="1200">
                  <a:latin typeface="方正北魏楷书简体" panose="03000509000000000000" pitchFamily="65" charset="-122"/>
                  <a:ea typeface="方正北魏楷书简体" panose="03000509000000000000" pitchFamily="65" charset="-122"/>
                </a:rPr>
                <a:t>陆上交通发展的巨大变化主要表现为高速公路和高速铁路的发展，这大大方便了人们的出行，推动了社会的进步。</a:t>
              </a:r>
            </a:p>
          </p:txBody>
        </p:sp>
      </p:grpSp>
      <p:grpSp>
        <p:nvGrpSpPr>
          <p:cNvPr id="44" name="组合 43"/>
          <p:cNvGrpSpPr/>
          <p:nvPr/>
        </p:nvGrpSpPr>
        <p:grpSpPr>
          <a:xfrm>
            <a:off x="7976499" y="3902759"/>
            <a:ext cx="3399558" cy="2597939"/>
            <a:chOff x="-684405" y="1634612"/>
            <a:chExt cx="3399558" cy="2597939"/>
          </a:xfrm>
        </p:grpSpPr>
        <p:sp>
          <p:nvSpPr>
            <p:cNvPr id="45" name="圆角矩形 44"/>
            <p:cNvSpPr/>
            <p:nvPr/>
          </p:nvSpPr>
          <p:spPr>
            <a:xfrm>
              <a:off x="-684405" y="1634612"/>
              <a:ext cx="3399558" cy="2597939"/>
            </a:xfrm>
            <a:prstGeom prst="roundRect">
              <a:avLst>
                <a:gd name="adj" fmla="val 4418"/>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627902" y="1647228"/>
              <a:ext cx="3343054" cy="2585323"/>
            </a:xfrm>
            <a:prstGeom prst="rect">
              <a:avLst/>
            </a:prstGeom>
          </p:spPr>
          <p:txBody>
            <a:bodyPr wrap="square">
              <a:spAutoFit/>
            </a:bodyPr>
            <a:lstStyle/>
            <a:p>
              <a:pPr>
                <a:lnSpc>
                  <a:spcPct val="150000"/>
                </a:lnSpc>
              </a:pPr>
              <a:r>
                <a:rPr lang="zh-CN" altLang="zh-CN" sz="1200">
                  <a:solidFill>
                    <a:srgbClr val="FF0000"/>
                  </a:solidFill>
                  <a:latin typeface="方正北魏楷书简体" panose="03000509000000000000" pitchFamily="65" charset="-122"/>
                  <a:ea typeface="方正北魏楷书简体" panose="03000509000000000000" pitchFamily="65" charset="-122"/>
                </a:rPr>
                <a:t>新中国交通运输业快速发展的原因？</a:t>
              </a:r>
            </a:p>
            <a:p>
              <a:pPr>
                <a:lnSpc>
                  <a:spcPct val="150000"/>
                </a:lnSpc>
              </a:pPr>
              <a:r>
                <a:rPr lang="en-US" altLang="zh-CN" sz="1200" smtClean="0">
                  <a:latin typeface="方正北魏楷书简体" panose="03000509000000000000" pitchFamily="65" charset="-122"/>
                  <a:ea typeface="方正北魏楷书简体" panose="03000509000000000000" pitchFamily="65" charset="-122"/>
                </a:rPr>
                <a:t>1.</a:t>
              </a:r>
              <a:r>
                <a:rPr lang="zh-CN" altLang="zh-CN" sz="1200" smtClean="0">
                  <a:latin typeface="方正北魏楷书简体" panose="03000509000000000000" pitchFamily="65" charset="-122"/>
                  <a:ea typeface="方正北魏楷书简体" panose="03000509000000000000" pitchFamily="65" charset="-122"/>
                </a:rPr>
                <a:t>建设</a:t>
              </a:r>
              <a:r>
                <a:rPr lang="zh-CN" altLang="zh-CN" sz="1200">
                  <a:latin typeface="方正北魏楷书简体" panose="03000509000000000000" pitchFamily="65" charset="-122"/>
                  <a:ea typeface="方正北魏楷书简体" panose="03000509000000000000" pitchFamily="65" charset="-122"/>
                </a:rPr>
                <a:t>社会主义现代化，改善人民经济生活的需要。</a:t>
              </a:r>
            </a:p>
            <a:p>
              <a:pPr>
                <a:lnSpc>
                  <a:spcPct val="150000"/>
                </a:lnSpc>
              </a:pPr>
              <a:r>
                <a:rPr lang="en-US" altLang="zh-CN" sz="1200" smtClean="0">
                  <a:latin typeface="方正北魏楷书简体" panose="03000509000000000000" pitchFamily="65" charset="-122"/>
                  <a:ea typeface="方正北魏楷书简体" panose="03000509000000000000" pitchFamily="65" charset="-122"/>
                </a:rPr>
                <a:t>2.</a:t>
              </a:r>
              <a:r>
                <a:rPr lang="zh-CN" altLang="zh-CN" sz="1200" smtClean="0">
                  <a:latin typeface="方正北魏楷书简体" panose="03000509000000000000" pitchFamily="65" charset="-122"/>
                  <a:ea typeface="方正北魏楷书简体" panose="03000509000000000000" pitchFamily="65" charset="-122"/>
                </a:rPr>
                <a:t>社会主义制度</a:t>
              </a:r>
              <a:r>
                <a:rPr lang="zh-CN" altLang="zh-CN" sz="1200">
                  <a:latin typeface="方正北魏楷书简体" panose="03000509000000000000" pitchFamily="65" charset="-122"/>
                  <a:ea typeface="方正北魏楷书简体" panose="03000509000000000000" pitchFamily="65" charset="-122"/>
                </a:rPr>
                <a:t>的确立，有利于集中力量发展交通运输业。</a:t>
              </a:r>
            </a:p>
            <a:p>
              <a:pPr>
                <a:lnSpc>
                  <a:spcPct val="150000"/>
                </a:lnSpc>
              </a:pPr>
              <a:r>
                <a:rPr lang="en-US" altLang="zh-CN" sz="1200" smtClean="0">
                  <a:latin typeface="方正北魏楷书简体" panose="03000509000000000000" pitchFamily="65" charset="-122"/>
                  <a:ea typeface="方正北魏楷书简体" panose="03000509000000000000" pitchFamily="65" charset="-122"/>
                </a:rPr>
                <a:t>3.</a:t>
              </a:r>
              <a:r>
                <a:rPr lang="zh-CN" altLang="zh-CN" sz="1200" smtClean="0">
                  <a:latin typeface="方正北魏楷书简体" panose="03000509000000000000" pitchFamily="65" charset="-122"/>
                  <a:ea typeface="方正北魏楷书简体" panose="03000509000000000000" pitchFamily="65" charset="-122"/>
                </a:rPr>
                <a:t>充分</a:t>
              </a:r>
              <a:r>
                <a:rPr lang="zh-CN" altLang="zh-CN" sz="1200">
                  <a:latin typeface="方正北魏楷书简体" panose="03000509000000000000" pitchFamily="65" charset="-122"/>
                  <a:ea typeface="方正北魏楷书简体" panose="03000509000000000000" pitchFamily="65" charset="-122"/>
                </a:rPr>
                <a:t>利用了工业革命的成果。</a:t>
              </a:r>
            </a:p>
            <a:p>
              <a:pPr>
                <a:lnSpc>
                  <a:spcPct val="150000"/>
                </a:lnSpc>
              </a:pPr>
              <a:r>
                <a:rPr lang="en-US" altLang="zh-CN" sz="1200" smtClean="0">
                  <a:latin typeface="方正北魏楷书简体" panose="03000509000000000000" pitchFamily="65" charset="-122"/>
                  <a:ea typeface="方正北魏楷书简体" panose="03000509000000000000" pitchFamily="65" charset="-122"/>
                </a:rPr>
                <a:t>4.</a:t>
              </a:r>
              <a:r>
                <a:rPr lang="zh-CN" altLang="zh-CN" sz="1200" smtClean="0">
                  <a:latin typeface="方正北魏楷书简体" panose="03000509000000000000" pitchFamily="65" charset="-122"/>
                  <a:ea typeface="方正北魏楷书简体" panose="03000509000000000000" pitchFamily="65" charset="-122"/>
                </a:rPr>
                <a:t>改革开放</a:t>
              </a:r>
              <a:r>
                <a:rPr lang="zh-CN" altLang="zh-CN" sz="1200">
                  <a:latin typeface="方正北魏楷书简体" panose="03000509000000000000" pitchFamily="65" charset="-122"/>
                  <a:ea typeface="方正北魏楷书简体" panose="03000509000000000000" pitchFamily="65" charset="-122"/>
                </a:rPr>
                <a:t>和社会主义建设的推动。</a:t>
              </a:r>
            </a:p>
            <a:p>
              <a:pPr>
                <a:lnSpc>
                  <a:spcPct val="150000"/>
                </a:lnSpc>
              </a:pPr>
              <a:r>
                <a:rPr lang="en-US" altLang="zh-CN" sz="1200" smtClean="0">
                  <a:latin typeface="方正北魏楷书简体" panose="03000509000000000000" pitchFamily="65" charset="-122"/>
                  <a:ea typeface="方正北魏楷书简体" panose="03000509000000000000" pitchFamily="65" charset="-122"/>
                </a:rPr>
                <a:t>5.</a:t>
              </a:r>
              <a:r>
                <a:rPr lang="zh-CN" altLang="zh-CN" sz="1200" smtClean="0">
                  <a:latin typeface="方正北魏楷书简体" panose="03000509000000000000" pitchFamily="65" charset="-122"/>
                  <a:ea typeface="方正北魏楷书简体" panose="03000509000000000000" pitchFamily="65" charset="-122"/>
                </a:rPr>
                <a:t>中国共产党</a:t>
              </a:r>
              <a:r>
                <a:rPr lang="zh-CN" altLang="zh-CN" sz="1200">
                  <a:latin typeface="方正北魏楷书简体" panose="03000509000000000000" pitchFamily="65" charset="-122"/>
                  <a:ea typeface="方正北魏楷书简体" panose="03000509000000000000" pitchFamily="65" charset="-122"/>
                </a:rPr>
                <a:t>领导和政府的高度重视，国家持续加大对交通运输业投资。</a:t>
              </a:r>
            </a:p>
          </p:txBody>
        </p:sp>
      </p:grpSp>
      <p:grpSp>
        <p:nvGrpSpPr>
          <p:cNvPr id="47" name="组合 46"/>
          <p:cNvGrpSpPr/>
          <p:nvPr/>
        </p:nvGrpSpPr>
        <p:grpSpPr>
          <a:xfrm>
            <a:off x="4846776" y="1196975"/>
            <a:ext cx="3610009" cy="2525437"/>
            <a:chOff x="4846776" y="1196975"/>
            <a:chExt cx="3610009" cy="2525437"/>
          </a:xfrm>
        </p:grpSpPr>
        <p:sp>
          <p:nvSpPr>
            <p:cNvPr id="6" name="MMConnector"/>
            <p:cNvSpPr/>
            <p:nvPr/>
          </p:nvSpPr>
          <p:spPr>
            <a:xfrm>
              <a:off x="4846776" y="2031985"/>
              <a:ext cx="339027" cy="583880"/>
            </a:xfrm>
            <a:custGeom>
              <a:rect l="0" t="0" r="0" b="0"/>
              <a:pathLst>
                <a:path w="205200" h="353400">
                  <a:moveTo>
                    <a:pt x="-109975" y="166694"/>
                  </a:moveTo>
                  <a:cubicBezTo>
                    <a:pt x="-113915" y="168707"/>
                    <a:pt x="-116280" y="172586"/>
                    <a:pt x="-116280" y="176700"/>
                  </a:cubicBezTo>
                  <a:cubicBezTo>
                    <a:pt x="-116280" y="182970"/>
                    <a:pt x="-110689" y="189495"/>
                    <a:pt x="-102600" y="188100"/>
                  </a:cubicBezTo>
                  <a:lnTo>
                    <a:pt x="-26331" y="174950"/>
                  </a:lnTo>
                  <a:cubicBezTo>
                    <a:pt x="-13929" y="172812"/>
                    <a:pt x="-4047" y="160863"/>
                    <a:pt x="-4274" y="148280"/>
                  </a:cubicBezTo>
                  <a:lnTo>
                    <a:pt x="-9474" y="-139844"/>
                  </a:lnTo>
                  <a:cubicBezTo>
                    <a:pt x="-9474" y="-139844"/>
                    <a:pt x="-9474" y="-139844"/>
                    <a:pt x="-9474" y="-139844"/>
                  </a:cubicBezTo>
                  <a:cubicBezTo>
                    <a:pt x="-8364" y="-143857"/>
                    <a:pt x="-7254" y="-147870"/>
                    <a:pt x="-5445" y="-151590"/>
                  </a:cubicBezTo>
                  <a:cubicBezTo>
                    <a:pt x="-3636" y="-155311"/>
                    <a:pt x="-1128" y="-158739"/>
                    <a:pt x="1850" y="-161752"/>
                  </a:cubicBezTo>
                  <a:cubicBezTo>
                    <a:pt x="4828" y="-164765"/>
                    <a:pt x="8277" y="-167362"/>
                    <a:pt x="11812" y="-169451"/>
                  </a:cubicBezTo>
                  <a:cubicBezTo>
                    <a:pt x="15348" y="-171540"/>
                    <a:pt x="18970" y="-173121"/>
                    <a:pt x="23640" y="-173979"/>
                  </a:cubicBezTo>
                  <a:cubicBezTo>
                    <a:pt x="26217" y="-174452"/>
                    <a:pt x="29113" y="-174704"/>
                    <a:pt x="32152" y="-174858"/>
                  </a:cubicBezTo>
                  <a:cubicBezTo>
                    <a:pt x="37253" y="-175117"/>
                    <a:pt x="43152" y="-175190"/>
                    <a:pt x="47346" y="-175296"/>
                  </a:cubicBezTo>
                  <a:lnTo>
                    <a:pt x="79807" y="-176121"/>
                  </a:lnTo>
                  <a:cubicBezTo>
                    <a:pt x="92389" y="-176441"/>
                    <a:pt x="92389" y="-176959"/>
                    <a:pt x="79807" y="-177279"/>
                  </a:cubicBezTo>
                  <a:lnTo>
                    <a:pt x="47346" y="-178104"/>
                  </a:lnTo>
                  <a:cubicBezTo>
                    <a:pt x="43152" y="-178210"/>
                    <a:pt x="37255" y="-178387"/>
                    <a:pt x="32148" y="-178302"/>
                  </a:cubicBezTo>
                  <a:cubicBezTo>
                    <a:pt x="28886" y="-178248"/>
                    <a:pt x="25750" y="-178083"/>
                    <a:pt x="22906" y="-177663"/>
                  </a:cubicBezTo>
                  <a:cubicBezTo>
                    <a:pt x="17895" y="-176921"/>
                    <a:pt x="13788" y="-175384"/>
                    <a:pt x="9778" y="-173261"/>
                  </a:cubicBezTo>
                  <a:cubicBezTo>
                    <a:pt x="5769" y="-171138"/>
                    <a:pt x="1858" y="-168427"/>
                    <a:pt x="-1586" y="-165219"/>
                  </a:cubicBezTo>
                  <a:cubicBezTo>
                    <a:pt x="-5030" y="-162011"/>
                    <a:pt x="-8008" y="-158305"/>
                    <a:pt x="-10224" y="-154198"/>
                  </a:cubicBezTo>
                  <a:cubicBezTo>
                    <a:pt x="-10224" y="-154198"/>
                    <a:pt x="-10224" y="-154198"/>
                    <a:pt x="-10224" y="-154198"/>
                  </a:cubicBezTo>
                  <a:cubicBezTo>
                    <a:pt x="-10224" y="-154198"/>
                    <a:pt x="-15353" y="-141072"/>
                    <a:pt x="-15353" y="-141072"/>
                  </a:cubicBezTo>
                  <a:lnTo>
                    <a:pt x="-22339" y="148283"/>
                  </a:lnTo>
                  <a:cubicBezTo>
                    <a:pt x="-22642" y="160865"/>
                    <a:pt x="-33077" y="170338"/>
                    <a:pt x="-45629" y="169428"/>
                  </a:cubicBezTo>
                  <a:lnTo>
                    <a:pt x="-95020" y="165849"/>
                  </a:lnTo>
                  <a:cubicBezTo>
                    <a:pt x="-99204" y="165546"/>
                    <a:pt x="-105427" y="164370"/>
                    <a:pt x="-109975" y="166694"/>
                  </a:cubicBezTo>
                  <a:close/>
                </a:path>
              </a:pathLst>
            </a:custGeom>
            <a:solidFill>
              <a:srgbClr val="696969"/>
            </a:solidFill>
            <a:ln w="7600" cap="rnd">
              <a:solidFill>
                <a:srgbClr val="696969"/>
              </a:solidFill>
              <a:round/>
            </a:ln>
          </p:spPr>
          <p:txBody>
            <a:bodyPr/>
            <a:lstStyle/>
            <a:p/>
          </p:txBody>
        </p:sp>
        <p:sp>
          <p:nvSpPr>
            <p:cNvPr id="7" name="MMConnector"/>
            <p:cNvSpPr/>
            <p:nvPr/>
          </p:nvSpPr>
          <p:spPr>
            <a:xfrm>
              <a:off x="4846776" y="2615865"/>
              <a:ext cx="191613" cy="583880"/>
            </a:xfrm>
            <a:custGeom>
              <a:rect l="0" t="0" r="0" b="0"/>
              <a:pathLst>
                <a:path w="115976" h="353400">
                  <a:moveTo>
                    <a:pt x="-3532" y="-184060"/>
                  </a:moveTo>
                  <a:cubicBezTo>
                    <a:pt x="-5537" y="-188014"/>
                    <a:pt x="-9254" y="-190380"/>
                    <a:pt x="-13376" y="-190380"/>
                  </a:cubicBezTo>
                  <a:cubicBezTo>
                    <a:pt x="-19646" y="-190380"/>
                    <a:pt x="-24986" y="-184905"/>
                    <a:pt x="-24776" y="-176700"/>
                  </a:cubicBezTo>
                  <a:lnTo>
                    <a:pt x="-16807" y="135192"/>
                  </a:lnTo>
                  <a:cubicBezTo>
                    <a:pt x="-16807" y="135192"/>
                    <a:pt x="-16807" y="135192"/>
                    <a:pt x="-16807" y="135192"/>
                  </a:cubicBezTo>
                  <a:cubicBezTo>
                    <a:pt x="-15893" y="139898"/>
                    <a:pt x="-14979" y="144604"/>
                    <a:pt x="-13251" y="148999"/>
                  </a:cubicBezTo>
                  <a:cubicBezTo>
                    <a:pt x="-11523" y="153395"/>
                    <a:pt x="-8981" y="157479"/>
                    <a:pt x="-5908" y="161103"/>
                  </a:cubicBezTo>
                  <a:cubicBezTo>
                    <a:pt x="-2835" y="164727"/>
                    <a:pt x="768" y="167892"/>
                    <a:pt x="4520" y="170525"/>
                  </a:cubicBezTo>
                  <a:cubicBezTo>
                    <a:pt x="8271" y="173157"/>
                    <a:pt x="12171" y="175258"/>
                    <a:pt x="17130" y="176518"/>
                  </a:cubicBezTo>
                  <a:cubicBezTo>
                    <a:pt x="19985" y="177243"/>
                    <a:pt x="23192" y="177689"/>
                    <a:pt x="26548" y="178017"/>
                  </a:cubicBezTo>
                  <a:cubicBezTo>
                    <a:pt x="31631" y="178514"/>
                    <a:pt x="37527" y="178519"/>
                    <a:pt x="41721" y="178401"/>
                  </a:cubicBezTo>
                  <a:lnTo>
                    <a:pt x="79809" y="177337"/>
                  </a:lnTo>
                  <a:cubicBezTo>
                    <a:pt x="92390" y="176985"/>
                    <a:pt x="92390" y="176415"/>
                    <a:pt x="79809" y="176063"/>
                  </a:cubicBezTo>
                  <a:lnTo>
                    <a:pt x="41721" y="174999"/>
                  </a:lnTo>
                  <a:cubicBezTo>
                    <a:pt x="37527" y="174881"/>
                    <a:pt x="31634" y="174607"/>
                    <a:pt x="26577" y="173889"/>
                  </a:cubicBezTo>
                  <a:cubicBezTo>
                    <a:pt x="23697" y="173481"/>
                    <a:pt x="20964" y="172972"/>
                    <a:pt x="18550" y="172246"/>
                  </a:cubicBezTo>
                  <a:cubicBezTo>
                    <a:pt x="14086" y="170904"/>
                    <a:pt x="10714" y="168818"/>
                    <a:pt x="7500" y="166293"/>
                  </a:cubicBezTo>
                  <a:cubicBezTo>
                    <a:pt x="4285" y="163768"/>
                    <a:pt x="1228" y="160804"/>
                    <a:pt x="-1313" y="157482"/>
                  </a:cubicBezTo>
                  <a:cubicBezTo>
                    <a:pt x="-3855" y="154160"/>
                    <a:pt x="-5881" y="150480"/>
                    <a:pt x="-7181" y="146607"/>
                  </a:cubicBezTo>
                  <a:cubicBezTo>
                    <a:pt x="-7181" y="146607"/>
                    <a:pt x="-7181" y="146607"/>
                    <a:pt x="-7181" y="146607"/>
                  </a:cubicBezTo>
                  <a:cubicBezTo>
                    <a:pt x="-7181" y="146607"/>
                    <a:pt x="-9633" y="134600"/>
                    <a:pt x="-9633" y="134600"/>
                  </a:cubicBezTo>
                  <a:lnTo>
                    <a:pt x="-2163" y="-169102"/>
                  </a:lnTo>
                  <a:cubicBezTo>
                    <a:pt x="-2060" y="-173296"/>
                    <a:pt x="-1221" y="-179505"/>
                    <a:pt x="-3532" y="-184060"/>
                  </a:cubicBezTo>
                  <a:close/>
                </a:path>
              </a:pathLst>
            </a:custGeom>
            <a:solidFill>
              <a:srgbClr val="696969"/>
            </a:solidFill>
            <a:ln w="7600" cap="rnd">
              <a:solidFill>
                <a:srgbClr val="696969"/>
              </a:solidFill>
              <a:round/>
            </a:ln>
          </p:spPr>
          <p:txBody>
            <a:bodyPr/>
            <a:lstStyle/>
            <a:p/>
          </p:txBody>
        </p:sp>
        <p:sp>
          <p:nvSpPr>
            <p:cNvPr id="8" name="MMConnector"/>
            <p:cNvSpPr/>
            <p:nvPr/>
          </p:nvSpPr>
          <p:spPr>
            <a:xfrm>
              <a:off x="6592137" y="1622328"/>
              <a:ext cx="339027" cy="235435"/>
            </a:xfrm>
            <a:custGeom>
              <a:rect l="0" t="0" r="0" b="0"/>
              <a:pathLst>
                <a:path w="205200" h="142500">
                  <a:moveTo>
                    <a:pt x="-102600" y="63270"/>
                  </a:moveTo>
                  <a:cubicBezTo>
                    <a:pt x="-108343" y="63108"/>
                    <a:pt x="-112176" y="66861"/>
                    <a:pt x="-112176" y="71250"/>
                  </a:cubicBezTo>
                  <a:cubicBezTo>
                    <a:pt x="-112176" y="75639"/>
                    <a:pt x="-108288" y="80044"/>
                    <a:pt x="-102600" y="79230"/>
                  </a:cubicBezTo>
                  <a:lnTo>
                    <a:pt x="-30136" y="68857"/>
                  </a:lnTo>
                  <a:cubicBezTo>
                    <a:pt x="-17677" y="67073"/>
                    <a:pt x="-7674" y="55412"/>
                    <a:pt x="-7806" y="42827"/>
                  </a:cubicBezTo>
                  <a:lnTo>
                    <a:pt x="-8638" y="-36012"/>
                  </a:lnTo>
                  <a:cubicBezTo>
                    <a:pt x="-8638" y="-36012"/>
                    <a:pt x="-8638" y="-36012"/>
                    <a:pt x="-8638" y="-36012"/>
                  </a:cubicBezTo>
                  <a:cubicBezTo>
                    <a:pt x="-7388" y="-39939"/>
                    <a:pt x="-6138" y="-43867"/>
                    <a:pt x="-4207" y="-47480"/>
                  </a:cubicBezTo>
                  <a:cubicBezTo>
                    <a:pt x="-2277" y="-51094"/>
                    <a:pt x="334" y="-54394"/>
                    <a:pt x="3400" y="-57271"/>
                  </a:cubicBezTo>
                  <a:cubicBezTo>
                    <a:pt x="6466" y="-60149"/>
                    <a:pt x="9986" y="-62604"/>
                    <a:pt x="13566" y="-64528"/>
                  </a:cubicBezTo>
                  <a:cubicBezTo>
                    <a:pt x="17147" y="-66451"/>
                    <a:pt x="20786" y="-67843"/>
                    <a:pt x="25477" y="-68569"/>
                  </a:cubicBezTo>
                  <a:cubicBezTo>
                    <a:pt x="28072" y="-68970"/>
                    <a:pt x="30989" y="-69168"/>
                    <a:pt x="34049" y="-69275"/>
                  </a:cubicBezTo>
                  <a:cubicBezTo>
                    <a:pt x="39154" y="-69452"/>
                    <a:pt x="45051" y="-69516"/>
                    <a:pt x="49245" y="-69643"/>
                  </a:cubicBezTo>
                  <a:lnTo>
                    <a:pt x="79810" y="-70563"/>
                  </a:lnTo>
                  <a:cubicBezTo>
                    <a:pt x="92390" y="-70942"/>
                    <a:pt x="92390" y="-71558"/>
                    <a:pt x="79810" y="-71937"/>
                  </a:cubicBezTo>
                  <a:lnTo>
                    <a:pt x="49245" y="-72857"/>
                  </a:lnTo>
                  <a:cubicBezTo>
                    <a:pt x="45051" y="-72984"/>
                    <a:pt x="39157" y="-73239"/>
                    <a:pt x="34050" y="-73239"/>
                  </a:cubicBezTo>
                  <a:cubicBezTo>
                    <a:pt x="30802" y="-73252"/>
                    <a:pt x="27672" y="-73163"/>
                    <a:pt x="24810" y="-72837"/>
                  </a:cubicBezTo>
                  <a:cubicBezTo>
                    <a:pt x="19758" y="-72260"/>
                    <a:pt x="15546" y="-70943"/>
                    <a:pt x="11413" y="-69003"/>
                  </a:cubicBezTo>
                  <a:cubicBezTo>
                    <a:pt x="7280" y="-67063"/>
                    <a:pt x="3226" y="-64498"/>
                    <a:pt x="-383" y="-61418"/>
                  </a:cubicBezTo>
                  <a:cubicBezTo>
                    <a:pt x="-3992" y="-58338"/>
                    <a:pt x="-7155" y="-54743"/>
                    <a:pt x="-9573" y="-50705"/>
                  </a:cubicBezTo>
                  <a:cubicBezTo>
                    <a:pt x="-9573" y="-50705"/>
                    <a:pt x="-9573" y="-50705"/>
                    <a:pt x="-9573" y="-50705"/>
                  </a:cubicBezTo>
                  <a:cubicBezTo>
                    <a:pt x="-9573" y="-50705"/>
                    <a:pt x="-15334" y="-37706"/>
                    <a:pt x="-15334" y="-37706"/>
                  </a:cubicBezTo>
                  <a:lnTo>
                    <a:pt x="-18337" y="42842"/>
                  </a:lnTo>
                  <a:cubicBezTo>
                    <a:pt x="-18806" y="55419"/>
                    <a:pt x="-29396" y="65338"/>
                    <a:pt x="-41977" y="64982"/>
                  </a:cubicBezTo>
                  <a:lnTo>
                    <a:pt x="-102600" y="63270"/>
                  </a:lnTo>
                  <a:cubicBezTo>
                    <a:pt x="-102600" y="63270"/>
                    <a:pt x="-102600" y="63270"/>
                    <a:pt x="-102600" y="63270"/>
                  </a:cubicBezTo>
                  <a:close/>
                </a:path>
              </a:pathLst>
            </a:custGeom>
            <a:solidFill>
              <a:srgbClr val="696969"/>
            </a:solidFill>
            <a:ln w="7600" cap="rnd">
              <a:solidFill>
                <a:srgbClr val="696969"/>
              </a:solidFill>
              <a:round/>
            </a:ln>
          </p:spPr>
          <p:txBody>
            <a:bodyPr/>
            <a:lstStyle/>
            <a:p/>
          </p:txBody>
        </p:sp>
        <p:sp>
          <p:nvSpPr>
            <p:cNvPr id="9" name="MMConnector"/>
            <p:cNvSpPr/>
            <p:nvPr/>
          </p:nvSpPr>
          <p:spPr>
            <a:xfrm>
              <a:off x="6592137" y="1816954"/>
              <a:ext cx="191613" cy="153818"/>
            </a:xfrm>
            <a:custGeom>
              <a:rect l="0" t="0" r="0" b="0"/>
              <a:pathLst>
                <a:path w="115976" h="93100">
                  <a:moveTo>
                    <a:pt x="-5396" y="-46550"/>
                  </a:moveTo>
                  <a:cubicBezTo>
                    <a:pt x="-5166" y="-52291"/>
                    <a:pt x="-8987" y="-56126"/>
                    <a:pt x="-13376" y="-56126"/>
                  </a:cubicBezTo>
                  <a:cubicBezTo>
                    <a:pt x="-17765" y="-56126"/>
                    <a:pt x="-21592" y="-52291"/>
                    <a:pt x="-21356" y="-46550"/>
                  </a:cubicBezTo>
                  <a:lnTo>
                    <a:pt x="-19312" y="3095"/>
                  </a:lnTo>
                  <a:cubicBezTo>
                    <a:pt x="-19312" y="3095"/>
                    <a:pt x="-19312" y="3095"/>
                    <a:pt x="-19312" y="3095"/>
                  </a:cubicBezTo>
                  <a:cubicBezTo>
                    <a:pt x="-18493" y="8049"/>
                    <a:pt x="-17673" y="13004"/>
                    <a:pt x="-15997" y="17646"/>
                  </a:cubicBezTo>
                  <a:cubicBezTo>
                    <a:pt x="-14320" y="22288"/>
                    <a:pt x="-11787" y="26617"/>
                    <a:pt x="-8694" y="30473"/>
                  </a:cubicBezTo>
                  <a:cubicBezTo>
                    <a:pt x="-5601" y="34329"/>
                    <a:pt x="-1949" y="37712"/>
                    <a:pt x="1860" y="40543"/>
                  </a:cubicBezTo>
                  <a:cubicBezTo>
                    <a:pt x="5669" y="43373"/>
                    <a:pt x="9635" y="45652"/>
                    <a:pt x="14722" y="47091"/>
                  </a:cubicBezTo>
                  <a:cubicBezTo>
                    <a:pt x="17723" y="47940"/>
                    <a:pt x="21115" y="48497"/>
                    <a:pt x="24666" y="48934"/>
                  </a:cubicBezTo>
                  <a:cubicBezTo>
                    <a:pt x="29735" y="49558"/>
                    <a:pt x="35625" y="49576"/>
                    <a:pt x="39816" y="49387"/>
                  </a:cubicBezTo>
                  <a:lnTo>
                    <a:pt x="79823" y="47579"/>
                  </a:lnTo>
                  <a:cubicBezTo>
                    <a:pt x="92396" y="47011"/>
                    <a:pt x="92396" y="46089"/>
                    <a:pt x="79823" y="45521"/>
                  </a:cubicBezTo>
                  <a:lnTo>
                    <a:pt x="39816" y="43713"/>
                  </a:lnTo>
                  <a:cubicBezTo>
                    <a:pt x="35625" y="43524"/>
                    <a:pt x="29745" y="43066"/>
                    <a:pt x="24738" y="42059"/>
                  </a:cubicBezTo>
                  <a:cubicBezTo>
                    <a:pt x="22090" y="41526"/>
                    <a:pt x="19584" y="40905"/>
                    <a:pt x="17378" y="40099"/>
                  </a:cubicBezTo>
                  <a:cubicBezTo>
                    <a:pt x="13159" y="38557"/>
                    <a:pt x="10035" y="36339"/>
                    <a:pt x="7098" y="33723"/>
                  </a:cubicBezTo>
                  <a:cubicBezTo>
                    <a:pt x="4162" y="31108"/>
                    <a:pt x="1411" y="28095"/>
                    <a:pt x="-817" y="24779"/>
                  </a:cubicBezTo>
                  <a:cubicBezTo>
                    <a:pt x="-3045" y="21463"/>
                    <a:pt x="-4751" y="17843"/>
                    <a:pt x="-5755" y="14097"/>
                  </a:cubicBezTo>
                  <a:cubicBezTo>
                    <a:pt x="-5755" y="14097"/>
                    <a:pt x="-5755" y="14097"/>
                    <a:pt x="-5755" y="14097"/>
                  </a:cubicBezTo>
                  <a:cubicBezTo>
                    <a:pt x="-5755" y="14097"/>
                    <a:pt x="-7362" y="2604"/>
                    <a:pt x="-7362" y="2604"/>
                  </a:cubicBezTo>
                  <a:lnTo>
                    <a:pt x="-5396" y="-46550"/>
                  </a:lnTo>
                  <a:cubicBezTo>
                    <a:pt x="-5396" y="-46550"/>
                    <a:pt x="-5396" y="-46550"/>
                    <a:pt x="-5396" y="-46550"/>
                  </a:cubicBezTo>
                  <a:close/>
                </a:path>
              </a:pathLst>
            </a:custGeom>
            <a:solidFill>
              <a:srgbClr val="696969"/>
            </a:solidFill>
            <a:ln w="7600" cap="rnd">
              <a:solidFill>
                <a:srgbClr val="696969"/>
              </a:solidFill>
              <a:round/>
            </a:ln>
          </p:spPr>
          <p:txBody>
            <a:bodyPr/>
            <a:lstStyle/>
            <a:p/>
          </p:txBody>
        </p:sp>
        <p:sp>
          <p:nvSpPr>
            <p:cNvPr id="10" name="MMConnector"/>
            <p:cNvSpPr/>
            <p:nvPr/>
          </p:nvSpPr>
          <p:spPr>
            <a:xfrm>
              <a:off x="6592137" y="2011581"/>
              <a:ext cx="191613" cy="543071"/>
            </a:xfrm>
            <a:custGeom>
              <a:rect l="0" t="0" r="0" b="0"/>
              <a:pathLst>
                <a:path w="115976" h="328700">
                  <a:moveTo>
                    <a:pt x="-5396" y="-164350"/>
                  </a:moveTo>
                  <a:cubicBezTo>
                    <a:pt x="-5290" y="-170095"/>
                    <a:pt x="-8987" y="-173926"/>
                    <a:pt x="-13376" y="-173926"/>
                  </a:cubicBezTo>
                  <a:cubicBezTo>
                    <a:pt x="-17765" y="-173926"/>
                    <a:pt x="-21464" y="-170095"/>
                    <a:pt x="-21356" y="-164350"/>
                  </a:cubicBezTo>
                  <a:lnTo>
                    <a:pt x="-16001" y="120759"/>
                  </a:lnTo>
                  <a:cubicBezTo>
                    <a:pt x="-16001" y="120759"/>
                    <a:pt x="-16001" y="120759"/>
                    <a:pt x="-16001" y="120759"/>
                  </a:cubicBezTo>
                  <a:cubicBezTo>
                    <a:pt x="-15325" y="125414"/>
                    <a:pt x="-14649" y="130069"/>
                    <a:pt x="-13159" y="134462"/>
                  </a:cubicBezTo>
                  <a:cubicBezTo>
                    <a:pt x="-11668" y="138856"/>
                    <a:pt x="-9364" y="142989"/>
                    <a:pt x="-6511" y="146695"/>
                  </a:cubicBezTo>
                  <a:cubicBezTo>
                    <a:pt x="-3658" y="150402"/>
                    <a:pt x="-256" y="153682"/>
                    <a:pt x="3312" y="156453"/>
                  </a:cubicBezTo>
                  <a:cubicBezTo>
                    <a:pt x="6879" y="159224"/>
                    <a:pt x="10612" y="161486"/>
                    <a:pt x="15458" y="162953"/>
                  </a:cubicBezTo>
                  <a:cubicBezTo>
                    <a:pt x="18236" y="163795"/>
                    <a:pt x="21380" y="164375"/>
                    <a:pt x="24681" y="164844"/>
                  </a:cubicBezTo>
                  <a:cubicBezTo>
                    <a:pt x="29737" y="165562"/>
                    <a:pt x="35628" y="165699"/>
                    <a:pt x="39822" y="165614"/>
                  </a:cubicBezTo>
                  <a:lnTo>
                    <a:pt x="79805" y="164809"/>
                  </a:lnTo>
                  <a:cubicBezTo>
                    <a:pt x="92388" y="164556"/>
                    <a:pt x="92388" y="164144"/>
                    <a:pt x="79805" y="163891"/>
                  </a:cubicBezTo>
                  <a:lnTo>
                    <a:pt x="39822" y="163086"/>
                  </a:lnTo>
                  <a:cubicBezTo>
                    <a:pt x="35628" y="163001"/>
                    <a:pt x="29742" y="162668"/>
                    <a:pt x="24712" y="161780"/>
                  </a:cubicBezTo>
                  <a:cubicBezTo>
                    <a:pt x="21815" y="161268"/>
                    <a:pt x="19065" y="160659"/>
                    <a:pt x="16642" y="159836"/>
                  </a:cubicBezTo>
                  <a:cubicBezTo>
                    <a:pt x="12183" y="158323"/>
                    <a:pt x="8826" y="156088"/>
                    <a:pt x="5647" y="153413"/>
                  </a:cubicBezTo>
                  <a:cubicBezTo>
                    <a:pt x="2468" y="150738"/>
                    <a:pt x="-532" y="147623"/>
                    <a:pt x="-3000" y="144157"/>
                  </a:cubicBezTo>
                  <a:cubicBezTo>
                    <a:pt x="-5467" y="140691"/>
                    <a:pt x="-7402" y="136875"/>
                    <a:pt x="-8593" y="132880"/>
                  </a:cubicBezTo>
                  <a:cubicBezTo>
                    <a:pt x="-8593" y="132880"/>
                    <a:pt x="-8593" y="132880"/>
                    <a:pt x="-8593" y="132880"/>
                  </a:cubicBezTo>
                  <a:cubicBezTo>
                    <a:pt x="-8593" y="132880"/>
                    <a:pt x="-10674" y="120540"/>
                    <a:pt x="-10674" y="120540"/>
                  </a:cubicBezTo>
                  <a:lnTo>
                    <a:pt x="-5396" y="-164350"/>
                  </a:lnTo>
                  <a:cubicBezTo>
                    <a:pt x="-5396" y="-164350"/>
                    <a:pt x="-5396" y="-164350"/>
                    <a:pt x="-5396" y="-164350"/>
                  </a:cubicBezTo>
                  <a:close/>
                </a:path>
              </a:pathLst>
            </a:custGeom>
            <a:solidFill>
              <a:srgbClr val="696969"/>
            </a:solidFill>
            <a:ln w="7600" cap="rnd">
              <a:solidFill>
                <a:srgbClr val="696969"/>
              </a:solidFill>
              <a:round/>
            </a:ln>
          </p:spPr>
          <p:txBody>
            <a:bodyPr/>
            <a:lstStyle/>
            <a:p/>
          </p:txBody>
        </p:sp>
        <p:sp>
          <p:nvSpPr>
            <p:cNvPr id="11" name="MMConnector"/>
            <p:cNvSpPr/>
            <p:nvPr/>
          </p:nvSpPr>
          <p:spPr>
            <a:xfrm>
              <a:off x="6592137" y="2790087"/>
              <a:ext cx="339027" cy="235435"/>
            </a:xfrm>
            <a:custGeom>
              <a:rect l="0" t="0" r="0" b="0"/>
              <a:pathLst>
                <a:path w="205200" h="142500">
                  <a:moveTo>
                    <a:pt x="-102600" y="63270"/>
                  </a:moveTo>
                  <a:cubicBezTo>
                    <a:pt x="-108343" y="63108"/>
                    <a:pt x="-112176" y="66861"/>
                    <a:pt x="-112176" y="71250"/>
                  </a:cubicBezTo>
                  <a:cubicBezTo>
                    <a:pt x="-112176" y="75639"/>
                    <a:pt x="-108288" y="80044"/>
                    <a:pt x="-102600" y="79230"/>
                  </a:cubicBezTo>
                  <a:lnTo>
                    <a:pt x="-30136" y="68857"/>
                  </a:lnTo>
                  <a:cubicBezTo>
                    <a:pt x="-17677" y="67073"/>
                    <a:pt x="-7674" y="55412"/>
                    <a:pt x="-7806" y="42827"/>
                  </a:cubicBezTo>
                  <a:lnTo>
                    <a:pt x="-8638" y="-36012"/>
                  </a:lnTo>
                  <a:cubicBezTo>
                    <a:pt x="-8638" y="-36012"/>
                    <a:pt x="-8638" y="-36012"/>
                    <a:pt x="-8638" y="-36012"/>
                  </a:cubicBezTo>
                  <a:cubicBezTo>
                    <a:pt x="-7388" y="-39939"/>
                    <a:pt x="-6138" y="-43867"/>
                    <a:pt x="-4207" y="-47480"/>
                  </a:cubicBezTo>
                  <a:cubicBezTo>
                    <a:pt x="-2277" y="-51094"/>
                    <a:pt x="334" y="-54394"/>
                    <a:pt x="3400" y="-57271"/>
                  </a:cubicBezTo>
                  <a:cubicBezTo>
                    <a:pt x="6466" y="-60149"/>
                    <a:pt x="9986" y="-62604"/>
                    <a:pt x="13566" y="-64528"/>
                  </a:cubicBezTo>
                  <a:cubicBezTo>
                    <a:pt x="17147" y="-66451"/>
                    <a:pt x="20786" y="-67843"/>
                    <a:pt x="25477" y="-68569"/>
                  </a:cubicBezTo>
                  <a:cubicBezTo>
                    <a:pt x="28072" y="-68970"/>
                    <a:pt x="30989" y="-69168"/>
                    <a:pt x="34049" y="-69275"/>
                  </a:cubicBezTo>
                  <a:cubicBezTo>
                    <a:pt x="39154" y="-69452"/>
                    <a:pt x="45051" y="-69516"/>
                    <a:pt x="49245" y="-69643"/>
                  </a:cubicBezTo>
                  <a:lnTo>
                    <a:pt x="79810" y="-70563"/>
                  </a:lnTo>
                  <a:cubicBezTo>
                    <a:pt x="92390" y="-70942"/>
                    <a:pt x="92390" y="-71558"/>
                    <a:pt x="79810" y="-71937"/>
                  </a:cubicBezTo>
                  <a:lnTo>
                    <a:pt x="49245" y="-72857"/>
                  </a:lnTo>
                  <a:cubicBezTo>
                    <a:pt x="45051" y="-72984"/>
                    <a:pt x="39157" y="-73239"/>
                    <a:pt x="34050" y="-73239"/>
                  </a:cubicBezTo>
                  <a:cubicBezTo>
                    <a:pt x="30802" y="-73252"/>
                    <a:pt x="27672" y="-73163"/>
                    <a:pt x="24810" y="-72837"/>
                  </a:cubicBezTo>
                  <a:cubicBezTo>
                    <a:pt x="19758" y="-72260"/>
                    <a:pt x="15546" y="-70943"/>
                    <a:pt x="11413" y="-69003"/>
                  </a:cubicBezTo>
                  <a:cubicBezTo>
                    <a:pt x="7280" y="-67063"/>
                    <a:pt x="3226" y="-64498"/>
                    <a:pt x="-383" y="-61418"/>
                  </a:cubicBezTo>
                  <a:cubicBezTo>
                    <a:pt x="-3992" y="-58338"/>
                    <a:pt x="-7155" y="-54743"/>
                    <a:pt x="-9573" y="-50705"/>
                  </a:cubicBezTo>
                  <a:cubicBezTo>
                    <a:pt x="-9573" y="-50705"/>
                    <a:pt x="-9573" y="-50705"/>
                    <a:pt x="-9573" y="-50705"/>
                  </a:cubicBezTo>
                  <a:cubicBezTo>
                    <a:pt x="-9573" y="-50705"/>
                    <a:pt x="-15334" y="-37706"/>
                    <a:pt x="-15334" y="-37706"/>
                  </a:cubicBezTo>
                  <a:lnTo>
                    <a:pt x="-18337" y="42842"/>
                  </a:lnTo>
                  <a:cubicBezTo>
                    <a:pt x="-18806" y="55419"/>
                    <a:pt x="-29396" y="65338"/>
                    <a:pt x="-41977" y="64982"/>
                  </a:cubicBezTo>
                  <a:lnTo>
                    <a:pt x="-102600" y="63270"/>
                  </a:lnTo>
                  <a:cubicBezTo>
                    <a:pt x="-102600" y="63270"/>
                    <a:pt x="-102600" y="63270"/>
                    <a:pt x="-102600" y="63270"/>
                  </a:cubicBezTo>
                  <a:close/>
                </a:path>
              </a:pathLst>
            </a:custGeom>
            <a:solidFill>
              <a:srgbClr val="696969"/>
            </a:solidFill>
            <a:ln w="7600" cap="rnd">
              <a:solidFill>
                <a:srgbClr val="696969"/>
              </a:solidFill>
              <a:round/>
            </a:ln>
          </p:spPr>
          <p:txBody>
            <a:bodyPr/>
            <a:lstStyle/>
            <a:p/>
          </p:txBody>
        </p:sp>
        <p:sp>
          <p:nvSpPr>
            <p:cNvPr id="12" name="MMConnector"/>
            <p:cNvSpPr/>
            <p:nvPr/>
          </p:nvSpPr>
          <p:spPr>
            <a:xfrm>
              <a:off x="6592137" y="2984714"/>
              <a:ext cx="191613" cy="153818"/>
            </a:xfrm>
            <a:custGeom>
              <a:rect l="0" t="0" r="0" b="0"/>
              <a:pathLst>
                <a:path w="115976" h="93100">
                  <a:moveTo>
                    <a:pt x="-5396" y="-46550"/>
                  </a:moveTo>
                  <a:cubicBezTo>
                    <a:pt x="-5166" y="-52291"/>
                    <a:pt x="-8987" y="-56126"/>
                    <a:pt x="-13376" y="-56126"/>
                  </a:cubicBezTo>
                  <a:cubicBezTo>
                    <a:pt x="-17765" y="-56126"/>
                    <a:pt x="-21592" y="-52291"/>
                    <a:pt x="-21356" y="-46550"/>
                  </a:cubicBezTo>
                  <a:lnTo>
                    <a:pt x="-19312" y="3095"/>
                  </a:lnTo>
                  <a:cubicBezTo>
                    <a:pt x="-19312" y="3095"/>
                    <a:pt x="-19312" y="3095"/>
                    <a:pt x="-19312" y="3095"/>
                  </a:cubicBezTo>
                  <a:cubicBezTo>
                    <a:pt x="-18493" y="8049"/>
                    <a:pt x="-17673" y="13004"/>
                    <a:pt x="-15997" y="17646"/>
                  </a:cubicBezTo>
                  <a:cubicBezTo>
                    <a:pt x="-14320" y="22288"/>
                    <a:pt x="-11787" y="26617"/>
                    <a:pt x="-8694" y="30473"/>
                  </a:cubicBezTo>
                  <a:cubicBezTo>
                    <a:pt x="-5601" y="34329"/>
                    <a:pt x="-1949" y="37712"/>
                    <a:pt x="1860" y="40543"/>
                  </a:cubicBezTo>
                  <a:cubicBezTo>
                    <a:pt x="5669" y="43373"/>
                    <a:pt x="9635" y="45652"/>
                    <a:pt x="14722" y="47091"/>
                  </a:cubicBezTo>
                  <a:cubicBezTo>
                    <a:pt x="17723" y="47940"/>
                    <a:pt x="21115" y="48497"/>
                    <a:pt x="24666" y="48934"/>
                  </a:cubicBezTo>
                  <a:cubicBezTo>
                    <a:pt x="29735" y="49558"/>
                    <a:pt x="35625" y="49576"/>
                    <a:pt x="39816" y="49387"/>
                  </a:cubicBezTo>
                  <a:lnTo>
                    <a:pt x="79823" y="47579"/>
                  </a:lnTo>
                  <a:cubicBezTo>
                    <a:pt x="92396" y="47011"/>
                    <a:pt x="92396" y="46089"/>
                    <a:pt x="79823" y="45521"/>
                  </a:cubicBezTo>
                  <a:lnTo>
                    <a:pt x="39816" y="43713"/>
                  </a:lnTo>
                  <a:cubicBezTo>
                    <a:pt x="35625" y="43524"/>
                    <a:pt x="29745" y="43066"/>
                    <a:pt x="24738" y="42059"/>
                  </a:cubicBezTo>
                  <a:cubicBezTo>
                    <a:pt x="22090" y="41526"/>
                    <a:pt x="19584" y="40905"/>
                    <a:pt x="17378" y="40099"/>
                  </a:cubicBezTo>
                  <a:cubicBezTo>
                    <a:pt x="13159" y="38557"/>
                    <a:pt x="10035" y="36339"/>
                    <a:pt x="7098" y="33723"/>
                  </a:cubicBezTo>
                  <a:cubicBezTo>
                    <a:pt x="4162" y="31108"/>
                    <a:pt x="1411" y="28095"/>
                    <a:pt x="-817" y="24779"/>
                  </a:cubicBezTo>
                  <a:cubicBezTo>
                    <a:pt x="-3045" y="21463"/>
                    <a:pt x="-4751" y="17843"/>
                    <a:pt x="-5755" y="14097"/>
                  </a:cubicBezTo>
                  <a:cubicBezTo>
                    <a:pt x="-5755" y="14097"/>
                    <a:pt x="-5755" y="14097"/>
                    <a:pt x="-5755" y="14097"/>
                  </a:cubicBezTo>
                  <a:cubicBezTo>
                    <a:pt x="-5755" y="14097"/>
                    <a:pt x="-7362" y="2604"/>
                    <a:pt x="-7362" y="2604"/>
                  </a:cubicBezTo>
                  <a:lnTo>
                    <a:pt x="-5396" y="-46550"/>
                  </a:lnTo>
                  <a:cubicBezTo>
                    <a:pt x="-5396" y="-46550"/>
                    <a:pt x="-5396" y="-46550"/>
                    <a:pt x="-5396" y="-46550"/>
                  </a:cubicBezTo>
                  <a:close/>
                </a:path>
              </a:pathLst>
            </a:custGeom>
            <a:solidFill>
              <a:srgbClr val="696969"/>
            </a:solidFill>
            <a:ln w="7600" cap="rnd">
              <a:solidFill>
                <a:srgbClr val="696969"/>
              </a:solidFill>
              <a:round/>
            </a:ln>
          </p:spPr>
          <p:txBody>
            <a:bodyPr/>
            <a:lstStyle/>
            <a:p/>
          </p:txBody>
        </p:sp>
        <p:sp>
          <p:nvSpPr>
            <p:cNvPr id="13" name="MMConnector"/>
            <p:cNvSpPr/>
            <p:nvPr/>
          </p:nvSpPr>
          <p:spPr>
            <a:xfrm>
              <a:off x="6592137" y="3179341"/>
              <a:ext cx="191613" cy="543071"/>
            </a:xfrm>
            <a:custGeom>
              <a:rect l="0" t="0" r="0" b="0"/>
              <a:pathLst>
                <a:path w="115976" h="328700">
                  <a:moveTo>
                    <a:pt x="-5396" y="-164350"/>
                  </a:moveTo>
                  <a:cubicBezTo>
                    <a:pt x="-5290" y="-170095"/>
                    <a:pt x="-8987" y="-173926"/>
                    <a:pt x="-13376" y="-173926"/>
                  </a:cubicBezTo>
                  <a:cubicBezTo>
                    <a:pt x="-17765" y="-173926"/>
                    <a:pt x="-21464" y="-170095"/>
                    <a:pt x="-21356" y="-164350"/>
                  </a:cubicBezTo>
                  <a:lnTo>
                    <a:pt x="-16001" y="120759"/>
                  </a:lnTo>
                  <a:cubicBezTo>
                    <a:pt x="-16001" y="120759"/>
                    <a:pt x="-16001" y="120759"/>
                    <a:pt x="-16001" y="120759"/>
                  </a:cubicBezTo>
                  <a:cubicBezTo>
                    <a:pt x="-15325" y="125414"/>
                    <a:pt x="-14649" y="130069"/>
                    <a:pt x="-13159" y="134462"/>
                  </a:cubicBezTo>
                  <a:cubicBezTo>
                    <a:pt x="-11668" y="138856"/>
                    <a:pt x="-9364" y="142989"/>
                    <a:pt x="-6511" y="146695"/>
                  </a:cubicBezTo>
                  <a:cubicBezTo>
                    <a:pt x="-3658" y="150402"/>
                    <a:pt x="-256" y="153682"/>
                    <a:pt x="3312" y="156453"/>
                  </a:cubicBezTo>
                  <a:cubicBezTo>
                    <a:pt x="6879" y="159224"/>
                    <a:pt x="10612" y="161486"/>
                    <a:pt x="15458" y="162953"/>
                  </a:cubicBezTo>
                  <a:cubicBezTo>
                    <a:pt x="18236" y="163795"/>
                    <a:pt x="21380" y="164375"/>
                    <a:pt x="24681" y="164844"/>
                  </a:cubicBezTo>
                  <a:cubicBezTo>
                    <a:pt x="29737" y="165562"/>
                    <a:pt x="35628" y="165699"/>
                    <a:pt x="39822" y="165614"/>
                  </a:cubicBezTo>
                  <a:lnTo>
                    <a:pt x="79805" y="164809"/>
                  </a:lnTo>
                  <a:cubicBezTo>
                    <a:pt x="92388" y="164556"/>
                    <a:pt x="92388" y="164144"/>
                    <a:pt x="79805" y="163891"/>
                  </a:cubicBezTo>
                  <a:lnTo>
                    <a:pt x="39822" y="163086"/>
                  </a:lnTo>
                  <a:cubicBezTo>
                    <a:pt x="35628" y="163001"/>
                    <a:pt x="29742" y="162668"/>
                    <a:pt x="24712" y="161780"/>
                  </a:cubicBezTo>
                  <a:cubicBezTo>
                    <a:pt x="21815" y="161268"/>
                    <a:pt x="19065" y="160659"/>
                    <a:pt x="16642" y="159836"/>
                  </a:cubicBezTo>
                  <a:cubicBezTo>
                    <a:pt x="12183" y="158323"/>
                    <a:pt x="8826" y="156088"/>
                    <a:pt x="5647" y="153413"/>
                  </a:cubicBezTo>
                  <a:cubicBezTo>
                    <a:pt x="2468" y="150738"/>
                    <a:pt x="-532" y="147623"/>
                    <a:pt x="-3000" y="144157"/>
                  </a:cubicBezTo>
                  <a:cubicBezTo>
                    <a:pt x="-5467" y="140691"/>
                    <a:pt x="-7402" y="136875"/>
                    <a:pt x="-8593" y="132880"/>
                  </a:cubicBezTo>
                  <a:cubicBezTo>
                    <a:pt x="-8593" y="132880"/>
                    <a:pt x="-8593" y="132880"/>
                    <a:pt x="-8593" y="132880"/>
                  </a:cubicBezTo>
                  <a:cubicBezTo>
                    <a:pt x="-8593" y="132880"/>
                    <a:pt x="-10674" y="120540"/>
                    <a:pt x="-10674" y="120540"/>
                  </a:cubicBezTo>
                  <a:lnTo>
                    <a:pt x="-5396" y="-164350"/>
                  </a:lnTo>
                  <a:cubicBezTo>
                    <a:pt x="-5396" y="-164350"/>
                    <a:pt x="-5396" y="-164350"/>
                    <a:pt x="-5396" y="-164350"/>
                  </a:cubicBezTo>
                  <a:close/>
                </a:path>
              </a:pathLst>
            </a:custGeom>
            <a:solidFill>
              <a:srgbClr val="696969"/>
            </a:solidFill>
            <a:ln w="7600" cap="rnd">
              <a:solidFill>
                <a:srgbClr val="696969"/>
              </a:solidFill>
              <a:round/>
            </a:ln>
          </p:spPr>
          <p:txBody>
            <a:bodyPr/>
            <a:lstStyle/>
            <a:p/>
          </p:txBody>
        </p:sp>
        <p:sp>
          <p:nvSpPr>
            <p:cNvPr id="24" name="SubTopic"/>
            <p:cNvSpPr/>
            <p:nvPr/>
          </p:nvSpPr>
          <p:spPr>
            <a:xfrm>
              <a:off x="5016289" y="1583089"/>
              <a:ext cx="1406334" cy="313914"/>
            </a:xfrm>
            <a:custGeom>
              <a:gdLst>
                <a:gd name="rtl" fmla="*/ 63080 w 851200"/>
                <a:gd name="rtt" fmla="*/ 18620 h 190000"/>
                <a:gd name="rtr" fmla="*/ 785080 w 851200"/>
                <a:gd name="rtb" fmla="*/ 163020 h 190000"/>
              </a:gdLst>
              <a:rect l="rtl" t="rtt" r="rtr" b="rtb"/>
              <a:pathLst>
                <a:path w="851199" h="190000">
                  <a:moveTo>
                    <a:pt x="30400" y="0"/>
                  </a:moveTo>
                  <a:lnTo>
                    <a:pt x="820800" y="0"/>
                  </a:lnTo>
                  <a:cubicBezTo>
                    <a:pt x="837581" y="0"/>
                    <a:pt x="851200" y="13619"/>
                    <a:pt x="851200" y="30400"/>
                  </a:cubicBezTo>
                  <a:lnTo>
                    <a:pt x="851200" y="159600"/>
                  </a:lnTo>
                  <a:cubicBezTo>
                    <a:pt x="851200" y="176381"/>
                    <a:pt x="837581" y="190000"/>
                    <a:pt x="820800" y="190000"/>
                  </a:cubicBezTo>
                  <a:lnTo>
                    <a:pt x="30400" y="190000"/>
                  </a:lnTo>
                  <a:cubicBezTo>
                    <a:pt x="13619" y="190000"/>
                    <a:pt x="0" y="176381"/>
                    <a:pt x="0" y="159600"/>
                  </a:cubicBezTo>
                  <a:lnTo>
                    <a:pt x="0" y="30400"/>
                  </a:lnTo>
                  <a:cubicBezTo>
                    <a:pt x="0" y="13619"/>
                    <a:pt x="13619" y="0"/>
                    <a:pt x="30400" y="0"/>
                  </a:cubicBezTo>
                  <a:close/>
                </a:path>
              </a:pathLst>
            </a:custGeom>
            <a:solidFill>
              <a:srgbClr val="FA7384"/>
            </a:solidFill>
            <a:ln w="7600" cap="flat">
              <a:noFill/>
              <a:round/>
            </a:ln>
          </p:spPr>
          <p:txBody>
            <a:bodyPr wrap="none" lIns="0" tIns="0" rIns="0" bIns="22500" rtlCol="0" anchor="ctr"/>
            <a:lstStyle/>
            <a:p>
              <a:pPr algn="ctr">
                <a:lnSpc>
                  <a:spcPct val="150000"/>
                </a:lnSpc>
              </a:pPr>
              <a:r>
                <a:rPr sz="1400" err="1">
                  <a:solidFill>
                    <a:schemeClr val="bg1"/>
                  </a:solidFill>
                  <a:latin typeface="思源黑体 CN Normal" panose="020b0400000000000000" pitchFamily="34" charset="-122"/>
                  <a:ea typeface="思源黑体 CN Normal" panose="020b0400000000000000" pitchFamily="34" charset="-122"/>
                </a:rPr>
                <a:t>陆上交通的发展</a:t>
              </a:r>
            </a:p>
          </p:txBody>
        </p:sp>
        <p:sp>
          <p:nvSpPr>
            <p:cNvPr id="25" name="SubTopic"/>
            <p:cNvSpPr/>
            <p:nvPr/>
          </p:nvSpPr>
          <p:spPr>
            <a:xfrm>
              <a:off x="5016289" y="2750848"/>
              <a:ext cx="1406334" cy="313914"/>
            </a:xfrm>
            <a:custGeom>
              <a:gdLst>
                <a:gd name="rtl" fmla="*/ 63080 w 851200"/>
                <a:gd name="rtt" fmla="*/ 18620 h 190000"/>
                <a:gd name="rtr" fmla="*/ 785080 w 851200"/>
                <a:gd name="rtb" fmla="*/ 163020 h 190000"/>
              </a:gdLst>
              <a:rect l="rtl" t="rtt" r="rtr" b="rtb"/>
              <a:pathLst>
                <a:path w="851199" h="190000">
                  <a:moveTo>
                    <a:pt x="30400" y="0"/>
                  </a:moveTo>
                  <a:lnTo>
                    <a:pt x="820800" y="0"/>
                  </a:lnTo>
                  <a:cubicBezTo>
                    <a:pt x="837581" y="0"/>
                    <a:pt x="851200" y="13619"/>
                    <a:pt x="851200" y="30400"/>
                  </a:cubicBezTo>
                  <a:lnTo>
                    <a:pt x="851200" y="159600"/>
                  </a:lnTo>
                  <a:cubicBezTo>
                    <a:pt x="851200" y="176381"/>
                    <a:pt x="837581" y="190000"/>
                    <a:pt x="820800" y="190000"/>
                  </a:cubicBezTo>
                  <a:lnTo>
                    <a:pt x="30400" y="190000"/>
                  </a:lnTo>
                  <a:cubicBezTo>
                    <a:pt x="13619" y="190000"/>
                    <a:pt x="0" y="176381"/>
                    <a:pt x="0" y="159600"/>
                  </a:cubicBezTo>
                  <a:lnTo>
                    <a:pt x="0" y="30400"/>
                  </a:lnTo>
                  <a:cubicBezTo>
                    <a:pt x="0" y="13619"/>
                    <a:pt x="13619" y="0"/>
                    <a:pt x="30400" y="0"/>
                  </a:cubicBezTo>
                  <a:close/>
                </a:path>
              </a:pathLst>
            </a:custGeom>
            <a:solidFill>
              <a:srgbClr val="FA7384"/>
            </a:solidFill>
            <a:ln w="7600" cap="flat">
              <a:noFill/>
              <a:round/>
            </a:ln>
          </p:spPr>
          <p:txBody>
            <a:bodyPr wrap="none" lIns="0" tIns="0" rIns="0" bIns="22500" rtlCol="0" anchor="ctr"/>
            <a:lstStyle/>
            <a:p>
              <a:pPr algn="ctr">
                <a:lnSpc>
                  <a:spcPct val="150000"/>
                </a:lnSpc>
              </a:pPr>
              <a:r>
                <a:rPr sz="1400">
                  <a:solidFill>
                    <a:schemeClr val="bg1"/>
                  </a:solidFill>
                  <a:latin typeface="思源黑体 CN Normal" panose="020b0400000000000000" pitchFamily="34" charset="-122"/>
                  <a:ea typeface="思源黑体 CN Normal" panose="020b0400000000000000" pitchFamily="34" charset="-122"/>
                </a:rPr>
                <a:t>海上交通的发展</a:t>
              </a:r>
            </a:p>
          </p:txBody>
        </p:sp>
        <p:sp>
          <p:nvSpPr>
            <p:cNvPr id="26" name="SubTopic"/>
            <p:cNvSpPr/>
            <p:nvPr/>
          </p:nvSpPr>
          <p:spPr>
            <a:xfrm>
              <a:off x="6761650" y="1196975"/>
              <a:ext cx="878959" cy="307636"/>
            </a:xfrm>
            <a:custGeom>
              <a:gdLst>
                <a:gd name="rtl" fmla="*/ 53200 w 532000"/>
                <a:gd name="rtt" fmla="*/ 15960 h 186200"/>
                <a:gd name="rtr" fmla="*/ 478800 w 532000"/>
                <a:gd name="rtb" fmla="*/ 160360 h 186200"/>
              </a:gdLst>
              <a:rect l="rtl" t="rtt" r="rtr" b="rtb"/>
              <a:pathLst>
                <a:path w="532000" h="186200" stroke="0">
                  <a:moveTo>
                    <a:pt x="0" y="0"/>
                  </a:moveTo>
                  <a:lnTo>
                    <a:pt x="532000" y="0"/>
                  </a:lnTo>
                  <a:lnTo>
                    <a:pt x="532000" y="186200"/>
                  </a:lnTo>
                  <a:lnTo>
                    <a:pt x="0" y="186200"/>
                  </a:lnTo>
                  <a:lnTo>
                    <a:pt x="0" y="0"/>
                  </a:lnTo>
                  <a:close/>
                </a:path>
                <a:path w="532000" h="186200" fill="none">
                  <a:moveTo>
                    <a:pt x="0" y="186200"/>
                  </a:moveTo>
                  <a:lnTo>
                    <a:pt x="532000" y="186200"/>
                  </a:lnTo>
                </a:path>
              </a:pathLst>
            </a:custGeom>
            <a:noFill/>
            <a:ln w="7600" cap="flat">
              <a:solidFill>
                <a:srgbClr val="696969"/>
              </a:solidFill>
              <a:round/>
            </a:ln>
          </p:spPr>
          <p:txBody>
            <a:bodyPr wrap="none" lIns="0" tIns="0" rIns="0" bIns="22500" rtlCol="0" anchor="ctr"/>
            <a:lstStyle/>
            <a:p>
              <a:pPr algn="ctr">
                <a:lnSpc>
                  <a:spcPct val="150000"/>
                </a:lnSpc>
              </a:pPr>
              <a:r>
                <a:rPr sz="1200">
                  <a:solidFill>
                    <a:srgbClr val="454545"/>
                  </a:solidFill>
                  <a:latin typeface="思源黑体 CN Normal" panose="020b0400000000000000" pitchFamily="34" charset="-122"/>
                  <a:ea typeface="思源黑体 CN Normal" panose="020b0400000000000000" pitchFamily="34" charset="-122"/>
                </a:rPr>
                <a:t>汽车工业</a:t>
              </a:r>
            </a:p>
          </p:txBody>
        </p:sp>
        <p:sp>
          <p:nvSpPr>
            <p:cNvPr id="27" name="SubTopic"/>
            <p:cNvSpPr/>
            <p:nvPr/>
          </p:nvSpPr>
          <p:spPr>
            <a:xfrm>
              <a:off x="6761650" y="1586228"/>
              <a:ext cx="878959" cy="307636"/>
            </a:xfrm>
            <a:custGeom>
              <a:gdLst>
                <a:gd name="rtl" fmla="*/ 53200 w 532000"/>
                <a:gd name="rtt" fmla="*/ 15960 h 186200"/>
                <a:gd name="rtr" fmla="*/ 478800 w 532000"/>
                <a:gd name="rtb" fmla="*/ 160360 h 186200"/>
              </a:gdLst>
              <a:rect l="rtl" t="rtt" r="rtr" b="rtb"/>
              <a:pathLst>
                <a:path w="532000" h="186200" stroke="0">
                  <a:moveTo>
                    <a:pt x="0" y="0"/>
                  </a:moveTo>
                  <a:lnTo>
                    <a:pt x="532000" y="0"/>
                  </a:lnTo>
                  <a:lnTo>
                    <a:pt x="532000" y="186200"/>
                  </a:lnTo>
                  <a:lnTo>
                    <a:pt x="0" y="186200"/>
                  </a:lnTo>
                  <a:lnTo>
                    <a:pt x="0" y="0"/>
                  </a:lnTo>
                  <a:close/>
                </a:path>
                <a:path w="532000" h="186200" fill="none">
                  <a:moveTo>
                    <a:pt x="0" y="186200"/>
                  </a:moveTo>
                  <a:lnTo>
                    <a:pt x="532000" y="186200"/>
                  </a:lnTo>
                </a:path>
              </a:pathLst>
            </a:custGeom>
            <a:noFill/>
            <a:ln w="7600" cap="flat">
              <a:solidFill>
                <a:srgbClr val="696969"/>
              </a:solidFill>
              <a:round/>
            </a:ln>
          </p:spPr>
          <p:txBody>
            <a:bodyPr wrap="none" lIns="0" tIns="0" rIns="0" bIns="22500" rtlCol="0" anchor="ctr"/>
            <a:lstStyle/>
            <a:p>
              <a:pPr algn="ctr">
                <a:lnSpc>
                  <a:spcPct val="150000"/>
                </a:lnSpc>
              </a:pPr>
              <a:r>
                <a:rPr sz="1200">
                  <a:solidFill>
                    <a:srgbClr val="454545"/>
                  </a:solidFill>
                  <a:latin typeface="思源黑体 CN Normal" panose="020b0400000000000000" pitchFamily="34" charset="-122"/>
                  <a:ea typeface="思源黑体 CN Normal" panose="020b0400000000000000" pitchFamily="34" charset="-122"/>
                </a:rPr>
                <a:t>高速公路</a:t>
              </a:r>
            </a:p>
          </p:txBody>
        </p:sp>
        <p:sp>
          <p:nvSpPr>
            <p:cNvPr id="28" name="SubTopic"/>
            <p:cNvSpPr/>
            <p:nvPr/>
          </p:nvSpPr>
          <p:spPr>
            <a:xfrm>
              <a:off x="6761650" y="1975481"/>
              <a:ext cx="878959" cy="307636"/>
            </a:xfrm>
            <a:custGeom>
              <a:gdLst>
                <a:gd name="rtl" fmla="*/ 53200 w 532000"/>
                <a:gd name="rtt" fmla="*/ 15960 h 186200"/>
                <a:gd name="rtr" fmla="*/ 478800 w 532000"/>
                <a:gd name="rtb" fmla="*/ 160360 h 186200"/>
              </a:gdLst>
              <a:rect l="rtl" t="rtt" r="rtr" b="rtb"/>
              <a:pathLst>
                <a:path w="532000" h="186200" stroke="0">
                  <a:moveTo>
                    <a:pt x="0" y="0"/>
                  </a:moveTo>
                  <a:lnTo>
                    <a:pt x="532000" y="0"/>
                  </a:lnTo>
                  <a:lnTo>
                    <a:pt x="532000" y="186200"/>
                  </a:lnTo>
                  <a:lnTo>
                    <a:pt x="0" y="186200"/>
                  </a:lnTo>
                  <a:lnTo>
                    <a:pt x="0" y="0"/>
                  </a:lnTo>
                  <a:close/>
                </a:path>
                <a:path w="532000" h="186200" fill="none">
                  <a:moveTo>
                    <a:pt x="0" y="186200"/>
                  </a:moveTo>
                  <a:lnTo>
                    <a:pt x="532000" y="186200"/>
                  </a:lnTo>
                </a:path>
              </a:pathLst>
            </a:custGeom>
            <a:noFill/>
            <a:ln w="7600" cap="flat">
              <a:solidFill>
                <a:srgbClr val="696969"/>
              </a:solidFill>
              <a:round/>
            </a:ln>
          </p:spPr>
          <p:txBody>
            <a:bodyPr wrap="none" lIns="0" tIns="0" rIns="0" bIns="22500" rtlCol="0" anchor="ctr"/>
            <a:lstStyle/>
            <a:p>
              <a:pPr algn="ctr">
                <a:lnSpc>
                  <a:spcPct val="150000"/>
                </a:lnSpc>
              </a:pPr>
              <a:r>
                <a:rPr sz="1200">
                  <a:solidFill>
                    <a:srgbClr val="454545"/>
                  </a:solidFill>
                  <a:latin typeface="思源黑体 CN Normal" panose="020b0400000000000000" pitchFamily="34" charset="-122"/>
                  <a:ea typeface="思源黑体 CN Normal" panose="020b0400000000000000" pitchFamily="34" charset="-122"/>
                </a:rPr>
                <a:t>高速铁路</a:t>
              </a:r>
            </a:p>
          </p:txBody>
        </p:sp>
        <p:sp>
          <p:nvSpPr>
            <p:cNvPr id="29" name="SubTopic"/>
            <p:cNvSpPr/>
            <p:nvPr/>
          </p:nvSpPr>
          <p:spPr>
            <a:xfrm>
              <a:off x="6761650" y="2364734"/>
              <a:ext cx="1695135" cy="307636"/>
            </a:xfrm>
            <a:custGeom>
              <a:gdLst>
                <a:gd name="rtl" fmla="*/ 53200 w 1026000"/>
                <a:gd name="rtt" fmla="*/ 15960 h 186200"/>
                <a:gd name="rtr" fmla="*/ 972800 w 1026000"/>
                <a:gd name="rtb" fmla="*/ 160360 h 186200"/>
              </a:gdLst>
              <a:rect l="rtl" t="rtt" r="rtr" b="rtb"/>
              <a:pathLst>
                <a:path w="1026000" h="186200" stroke="0">
                  <a:moveTo>
                    <a:pt x="0" y="0"/>
                  </a:moveTo>
                  <a:lnTo>
                    <a:pt x="1026000" y="0"/>
                  </a:lnTo>
                  <a:lnTo>
                    <a:pt x="1026000" y="186200"/>
                  </a:lnTo>
                  <a:lnTo>
                    <a:pt x="0" y="186200"/>
                  </a:lnTo>
                  <a:lnTo>
                    <a:pt x="0" y="0"/>
                  </a:lnTo>
                  <a:close/>
                </a:path>
                <a:path w="1026000" h="186200" fill="none">
                  <a:moveTo>
                    <a:pt x="0" y="186200"/>
                  </a:moveTo>
                  <a:lnTo>
                    <a:pt x="1026000" y="186200"/>
                  </a:lnTo>
                </a:path>
              </a:pathLst>
            </a:custGeom>
            <a:noFill/>
            <a:ln w="7600" cap="flat">
              <a:solidFill>
                <a:srgbClr val="696969"/>
              </a:solidFill>
              <a:round/>
            </a:ln>
          </p:spPr>
          <p:txBody>
            <a:bodyPr wrap="none" lIns="0" tIns="0" rIns="0" bIns="22500" rtlCol="0" anchor="ctr"/>
            <a:lstStyle/>
            <a:p>
              <a:pPr algn="ctr">
                <a:lnSpc>
                  <a:spcPct val="150000"/>
                </a:lnSpc>
              </a:pPr>
              <a:r>
                <a:rPr sz="1200">
                  <a:solidFill>
                    <a:srgbClr val="454545"/>
                  </a:solidFill>
                  <a:latin typeface="思源黑体 CN Normal" panose="020b0400000000000000" pitchFamily="34" charset="-122"/>
                  <a:ea typeface="思源黑体 CN Normal" panose="020b0400000000000000" pitchFamily="34" charset="-122"/>
                </a:rPr>
                <a:t>航运技术进一步提高</a:t>
              </a:r>
            </a:p>
          </p:txBody>
        </p:sp>
        <p:sp>
          <p:nvSpPr>
            <p:cNvPr id="30" name="SubTopic"/>
            <p:cNvSpPr/>
            <p:nvPr/>
          </p:nvSpPr>
          <p:spPr>
            <a:xfrm>
              <a:off x="6761650" y="2753987"/>
              <a:ext cx="878959" cy="307636"/>
            </a:xfrm>
            <a:custGeom>
              <a:gdLst>
                <a:gd name="rtl" fmla="*/ 53200 w 532000"/>
                <a:gd name="rtt" fmla="*/ 15960 h 186200"/>
                <a:gd name="rtr" fmla="*/ 478800 w 532000"/>
                <a:gd name="rtb" fmla="*/ 160360 h 186200"/>
              </a:gdLst>
              <a:rect l="rtl" t="rtt" r="rtr" b="rtb"/>
              <a:pathLst>
                <a:path w="532000" h="186200" stroke="0">
                  <a:moveTo>
                    <a:pt x="0" y="0"/>
                  </a:moveTo>
                  <a:lnTo>
                    <a:pt x="532000" y="0"/>
                  </a:lnTo>
                  <a:lnTo>
                    <a:pt x="532000" y="186200"/>
                  </a:lnTo>
                  <a:lnTo>
                    <a:pt x="0" y="186200"/>
                  </a:lnTo>
                  <a:lnTo>
                    <a:pt x="0" y="0"/>
                  </a:lnTo>
                  <a:close/>
                </a:path>
                <a:path w="532000" h="186200" fill="none">
                  <a:moveTo>
                    <a:pt x="0" y="186200"/>
                  </a:moveTo>
                  <a:lnTo>
                    <a:pt x="532000" y="186200"/>
                  </a:lnTo>
                </a:path>
              </a:pathLst>
            </a:custGeom>
            <a:noFill/>
            <a:ln w="7600" cap="flat">
              <a:solidFill>
                <a:srgbClr val="696969"/>
              </a:solidFill>
              <a:round/>
            </a:ln>
          </p:spPr>
          <p:txBody>
            <a:bodyPr wrap="none" lIns="0" tIns="0" rIns="0" bIns="22500" rtlCol="0" anchor="ctr"/>
            <a:lstStyle/>
            <a:p>
              <a:pPr algn="ctr">
                <a:lnSpc>
                  <a:spcPct val="150000"/>
                </a:lnSpc>
              </a:pPr>
              <a:r>
                <a:rPr sz="1200">
                  <a:solidFill>
                    <a:srgbClr val="454545"/>
                  </a:solidFill>
                  <a:latin typeface="思源黑体 CN Normal" panose="020b0400000000000000" pitchFamily="34" charset="-122"/>
                  <a:ea typeface="思源黑体 CN Normal" panose="020b0400000000000000" pitchFamily="34" charset="-122"/>
                </a:rPr>
                <a:t>海底隧道</a:t>
              </a:r>
            </a:p>
          </p:txBody>
        </p:sp>
        <p:sp>
          <p:nvSpPr>
            <p:cNvPr id="31" name="SubTopic"/>
            <p:cNvSpPr/>
            <p:nvPr/>
          </p:nvSpPr>
          <p:spPr>
            <a:xfrm>
              <a:off x="6761650" y="3143241"/>
              <a:ext cx="1531900" cy="307636"/>
            </a:xfrm>
            <a:custGeom>
              <a:gdLst>
                <a:gd name="rtl" fmla="*/ 53200 w 927200"/>
                <a:gd name="rtt" fmla="*/ 15960 h 186200"/>
                <a:gd name="rtr" fmla="*/ 874000 w 927200"/>
                <a:gd name="rtb" fmla="*/ 160360 h 186200"/>
              </a:gdLst>
              <a:rect l="rtl" t="rtt" r="rtr" b="rtb"/>
              <a:pathLst>
                <a:path w="927200" h="186200" stroke="0">
                  <a:moveTo>
                    <a:pt x="0" y="0"/>
                  </a:moveTo>
                  <a:lnTo>
                    <a:pt x="927200" y="0"/>
                  </a:lnTo>
                  <a:lnTo>
                    <a:pt x="927200" y="186200"/>
                  </a:lnTo>
                  <a:lnTo>
                    <a:pt x="0" y="186200"/>
                  </a:lnTo>
                  <a:lnTo>
                    <a:pt x="0" y="0"/>
                  </a:lnTo>
                  <a:close/>
                </a:path>
                <a:path w="927200" h="186200" fill="none">
                  <a:moveTo>
                    <a:pt x="0" y="186200"/>
                  </a:moveTo>
                  <a:lnTo>
                    <a:pt x="927200" y="186200"/>
                  </a:lnTo>
                </a:path>
              </a:pathLst>
            </a:custGeom>
            <a:noFill/>
            <a:ln w="7600" cap="flat">
              <a:solidFill>
                <a:srgbClr val="696969"/>
              </a:solidFill>
              <a:round/>
            </a:ln>
          </p:spPr>
          <p:txBody>
            <a:bodyPr wrap="none" lIns="0" tIns="0" rIns="0" bIns="22500" rtlCol="0" anchor="ctr"/>
            <a:lstStyle/>
            <a:p>
              <a:pPr algn="ctr">
                <a:lnSpc>
                  <a:spcPct val="150000"/>
                </a:lnSpc>
              </a:pPr>
              <a:r>
                <a:rPr sz="1200">
                  <a:solidFill>
                    <a:srgbClr val="454545"/>
                  </a:solidFill>
                  <a:latin typeface="思源黑体 CN Normal" panose="020b0400000000000000" pitchFamily="34" charset="-122"/>
                  <a:ea typeface="思源黑体 CN Normal" panose="020b0400000000000000" pitchFamily="34" charset="-122"/>
                </a:rPr>
                <a:t>中国造船业的发展</a:t>
              </a:r>
            </a:p>
          </p:txBody>
        </p:sp>
      </p:grpSp>
      <p:grpSp>
        <p:nvGrpSpPr>
          <p:cNvPr id="55" name="组合 54"/>
          <p:cNvGrpSpPr/>
          <p:nvPr/>
        </p:nvGrpSpPr>
        <p:grpSpPr>
          <a:xfrm>
            <a:off x="3774878" y="5319503"/>
            <a:ext cx="352084" cy="153055"/>
            <a:chOff x="3774878" y="5319503"/>
            <a:chExt cx="352084" cy="153055"/>
          </a:xfrm>
        </p:grpSpPr>
        <p:sp>
          <p:nvSpPr>
            <p:cNvPr id="52" name="五角星 51"/>
            <p:cNvSpPr/>
            <p:nvPr/>
          </p:nvSpPr>
          <p:spPr>
            <a:xfrm>
              <a:off x="3774878" y="5319503"/>
              <a:ext cx="153055" cy="153055"/>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五角星 52"/>
            <p:cNvSpPr/>
            <p:nvPr/>
          </p:nvSpPr>
          <p:spPr>
            <a:xfrm>
              <a:off x="3973907" y="5319503"/>
              <a:ext cx="153055" cy="153055"/>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3528337" y="1926946"/>
            <a:ext cx="352084" cy="153055"/>
            <a:chOff x="5553714" y="1407679"/>
            <a:chExt cx="352084" cy="153055"/>
          </a:xfrm>
        </p:grpSpPr>
        <p:sp>
          <p:nvSpPr>
            <p:cNvPr id="57" name="五角星 56"/>
            <p:cNvSpPr/>
            <p:nvPr/>
          </p:nvSpPr>
          <p:spPr>
            <a:xfrm>
              <a:off x="5553714" y="1407679"/>
              <a:ext cx="153055" cy="153055"/>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五角星 57"/>
            <p:cNvSpPr/>
            <p:nvPr/>
          </p:nvSpPr>
          <p:spPr>
            <a:xfrm>
              <a:off x="5752743" y="1407679"/>
              <a:ext cx="153055" cy="153055"/>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020745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par>
                                <p:cTn id="8" presetID="10" presetClass="entr" presetSubtype="0" fill="hold"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wipe(left)">
                                      <p:cBhvr>
                                        <p:cTn id="16" dur="500"/>
                                        <p:tgtEl>
                                          <p:spTgt spid="48"/>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left)">
                                      <p:cBhvr>
                                        <p:cTn id="22" dur="500"/>
                                        <p:tgtEl>
                                          <p:spTgt spid="49"/>
                                        </p:tgtEl>
                                      </p:cBhvr>
                                    </p:animEffect>
                                  </p:childTnLst>
                                </p:cTn>
                              </p:par>
                              <p:par>
                                <p:cTn id="23" presetID="10" presetClass="entr" presetSubtype="0" fill="hold" nodeType="with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 name="文本框 4"/>
          <p:cNvSpPr txBox="1"/>
          <p:nvPr/>
        </p:nvSpPr>
        <p:spPr>
          <a:xfrm>
            <a:off x="2907348" y="2229168"/>
            <a:ext cx="6377305" cy="2399665"/>
          </a:xfrm>
          <a:prstGeom prst="rect">
            <a:avLst/>
          </a:prstGeom>
          <a:noFill/>
        </p:spPr>
        <p:txBody>
          <a:bodyPr wrap="square" rtlCol="0">
            <a:spAutoFit/>
          </a:bodyPr>
          <a:lstStyle/>
          <a:p>
            <a:pPr algn="ctr"/>
            <a:r>
              <a:rPr lang="zh-CN" altLang="en-US" sz="15000" spc="2000">
                <a:solidFill>
                  <a:srgbClr val="FF0000"/>
                </a:solidFill>
                <a:uFillTx/>
                <a:latin typeface="思源黑体 CN Heavy" panose="020b0a00000000000000" charset="-122"/>
                <a:ea typeface="思源黑体 CN Heavy" panose="020b0a00000000000000" charset="-122"/>
              </a:rPr>
              <a:t>再见</a:t>
            </a:r>
          </a:p>
        </p:txBody>
      </p:sp>
      <p:pic>
        <p:nvPicPr>
          <p:cNvPr id="6" name="New picture"/>
          <p:cNvPicPr/>
          <p:nvPr/>
        </p:nvPicPr>
        <p:blipFill>
          <a:blip r:embed="rId2"/>
          <a:stretch>
            <a:fillRect/>
          </a:stretch>
        </p:blipFill>
        <p:spPr>
          <a:xfrm>
            <a:off x="10718800" y="12611100"/>
            <a:ext cx="304800" cy="215900"/>
          </a:xfrm>
          <a:prstGeom prst="cube">
            <a:avLst/>
          </a:prstGeom>
        </p:spPr>
      </p:pic>
    </p:spTree>
  </p:cSld>
  <p:clrMapOvr>
    <a:masterClrMapping/>
  </p:clrMapOvr>
  <p:transition spd="slow">
    <p:push/>
  </p:transition>
  <p:timing/>
</p:sld>
</file>

<file path=ppt/tags/tag1.xml><?xml version="1.0" encoding="utf-8"?>
<p:tagLst xmlns:p="http://schemas.openxmlformats.org/presentationml/2006/main">
  <p:tag name="ISLIDE.ICON" val="#399559;#148598;"/>
</p:tagLst>
</file>

<file path=ppt/tags/tag2.xml><?xml version="1.0" encoding="utf-8"?>
<p:tagLst xmlns:p="http://schemas.openxmlformats.org/presentationml/2006/main">
  <p:tag name="ISLIDE.ICON" val="#399559;#148598;"/>
</p:tagLst>
</file>

<file path=ppt/tags/tag3.xml><?xml version="1.0" encoding="utf-8"?>
<p:tagLst xmlns:p="http://schemas.openxmlformats.org/presentationml/2006/main">
  <p:tag name="ISLIDE.ICON" val="#399559;#148598;"/>
</p:tagLst>
</file>

<file path=ppt/tags/tag4.xml><?xml version="1.0" encoding="utf-8"?>
<p:tagLst xmlns:p="http://schemas.openxmlformats.org/presentationml/2006/main">
  <p:tag name="ISLIDE.ICON" val="#399559;#148598;"/>
</p:tagLst>
</file>

<file path=ppt/tags/tag5.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199</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2020-11-19T16:59:48Z</cp:lastPrinted>
  <dcterms:created xsi:type="dcterms:W3CDTF">2020-11-19T16:59:48Z</dcterms:created>
  <dcterms:modified xsi:type="dcterms:W3CDTF">2020-11-19T08:59:48Z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