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2"/>
  </p:sldMasterIdLst>
  <p:notesMasterIdLst>
    <p:notesMasterId r:id="rId3"/>
  </p:notesMasterIdLst>
  <p:sldIdLst>
    <p:sldId id="256" r:id="rId4"/>
    <p:sldId id="318" r:id="rId5"/>
    <p:sldId id="319" r:id="rId6"/>
    <p:sldId id="324" r:id="rId7"/>
    <p:sldId id="325" r:id="rId8"/>
    <p:sldId id="326" r:id="rId9"/>
    <p:sldId id="323" r:id="rId10"/>
    <p:sldId id="327" r:id="rId11"/>
    <p:sldId id="264" r:id="rId12"/>
    <p:sldId id="265" r:id="rId13"/>
    <p:sldId id="328" r:id="rId14"/>
    <p:sldId id="329" r:id="rId15"/>
    <p:sldId id="330" r:id="rId16"/>
    <p:sldId id="331" r:id="rId17"/>
    <p:sldId id="332" r:id="rId18"/>
    <p:sldId id="333" r:id="rId19"/>
    <p:sldId id="334" r:id="rId20"/>
    <p:sldId id="335" r:id="rId21"/>
    <p:sldId id="336" r:id="rId22"/>
    <p:sldId id="337" r:id="rId23"/>
    <p:sldId id="338" r:id="rId24"/>
    <p:sldId id="339" r:id="rId25"/>
  </p:sldIdLst>
  <p:sldSz cx="12192000" cy="6858000"/>
  <p:notesSz cx="6858000" cy="9144000"/>
  <p:custDataLst>
    <p:tags r:id="rId2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p="http://schemas.openxmlformats.org/presentationml/2006/main">
  <p:cmAuthor id="1" name="admin" initials="a" lastIdx="0" clrIdx="0"/>
  <p:cmAuthor id="2" name="王鹏皓" initials="王" lastIdx="0" clrIdx="0"/>
  <p:cmAuthor id="3" name="作者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fill>
          <a:solidFill>
            <a:schemeClr val="accent1">
              <a:tint val="40000"/>
            </a:schemeClr>
          </a:solidFill>
        </a:fill>
      </a:tcStyle>
    </a:band1H>
    <a:band1V>
      <a:tcStyle>
        <a:fill>
          <a:solidFill>
            <a:schemeClr val="accent1">
              <a:tint val="40000"/>
            </a:schemeClr>
          </a:solidFill>
        </a:fill>
      </a:tcStyle>
    </a:band1V>
    <a:la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  <p:guideLst/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commentAuthors" Target="commentAuthors.xml" /><Relationship Id="rId10" Type="http://schemas.openxmlformats.org/officeDocument/2006/relationships/slide" Target="slides/slide7.xml" /><Relationship Id="rId11" Type="http://schemas.openxmlformats.org/officeDocument/2006/relationships/slide" Target="slides/slide8.xml" /><Relationship Id="rId12" Type="http://schemas.openxmlformats.org/officeDocument/2006/relationships/slide" Target="slides/slide9.xml" /><Relationship Id="rId13" Type="http://schemas.openxmlformats.org/officeDocument/2006/relationships/slide" Target="slides/slide10.xml" /><Relationship Id="rId14" Type="http://schemas.openxmlformats.org/officeDocument/2006/relationships/slide" Target="slides/slide11.xml" /><Relationship Id="rId15" Type="http://schemas.openxmlformats.org/officeDocument/2006/relationships/slide" Target="slides/slide12.xml" /><Relationship Id="rId16" Type="http://schemas.openxmlformats.org/officeDocument/2006/relationships/slide" Target="slides/slide13.xml" /><Relationship Id="rId17" Type="http://schemas.openxmlformats.org/officeDocument/2006/relationships/slide" Target="slides/slide14.xml" /><Relationship Id="rId18" Type="http://schemas.openxmlformats.org/officeDocument/2006/relationships/slide" Target="slides/slide15.xml" /><Relationship Id="rId19" Type="http://schemas.openxmlformats.org/officeDocument/2006/relationships/slide" Target="slides/slide16.xml" /><Relationship Id="rId2" Type="http://schemas.openxmlformats.org/officeDocument/2006/relationships/slideMaster" Target="slideMasters/slideMaster1.xml" /><Relationship Id="rId20" Type="http://schemas.openxmlformats.org/officeDocument/2006/relationships/slide" Target="slides/slide17.xml" /><Relationship Id="rId21" Type="http://schemas.openxmlformats.org/officeDocument/2006/relationships/slide" Target="slides/slide18.xml" /><Relationship Id="rId22" Type="http://schemas.openxmlformats.org/officeDocument/2006/relationships/slide" Target="slides/slide19.xml" /><Relationship Id="rId23" Type="http://schemas.openxmlformats.org/officeDocument/2006/relationships/slide" Target="slides/slide20.xml" /><Relationship Id="rId24" Type="http://schemas.openxmlformats.org/officeDocument/2006/relationships/slide" Target="slides/slide21.xml" /><Relationship Id="rId25" Type="http://schemas.openxmlformats.org/officeDocument/2006/relationships/slide" Target="slides/slide22.xml" /><Relationship Id="rId26" Type="http://schemas.openxmlformats.org/officeDocument/2006/relationships/tags" Target="tags/tag5.xml" /><Relationship Id="rId27" Type="http://schemas.openxmlformats.org/officeDocument/2006/relationships/presProps" Target="presProps.xml" /><Relationship Id="rId28" Type="http://schemas.openxmlformats.org/officeDocument/2006/relationships/viewProps" Target="viewProps.xml" /><Relationship Id="rId29" Type="http://schemas.openxmlformats.org/officeDocument/2006/relationships/theme" Target="theme/theme1.xml" /><Relationship Id="rId3" Type="http://schemas.openxmlformats.org/officeDocument/2006/relationships/notesMaster" Target="notesMasters/notesMaster1.xml" /><Relationship Id="rId30" Type="http://schemas.openxmlformats.org/officeDocument/2006/relationships/tableStyles" Target="tableStyles.xml" /><Relationship Id="rId4" Type="http://schemas.openxmlformats.org/officeDocument/2006/relationships/slide" Target="slides/slide1.xml" /><Relationship Id="rId5" Type="http://schemas.openxmlformats.org/officeDocument/2006/relationships/slide" Target="slides/slide2.xml" /><Relationship Id="rId6" Type="http://schemas.openxmlformats.org/officeDocument/2006/relationships/slide" Target="slides/slide3.xml" /><Relationship Id="rId7" Type="http://schemas.openxmlformats.org/officeDocument/2006/relationships/slide" Target="slides/slide4.xml" /><Relationship Id="rId8" Type="http://schemas.openxmlformats.org/officeDocument/2006/relationships/slide" Target="slides/slide5.xml" /><Relationship Id="rId9" Type="http://schemas.openxmlformats.org/officeDocument/2006/relationships/slide" Target="slides/slide6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2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3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0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CAA2FD-0F17-4924-9B9F-CA63880741EA}" type="slidenum">
              <a:rPr lang="zh-CN" altLang="en-US" smtClean="0"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4BDE2CC-552A-4B2F-90D9-0A6167D6C41B}" type="slidenum">
              <a:rPr lang="zh-CN" altLang="en-US" smtClean="0"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CAA2FD-0F17-4924-9B9F-CA63880741EA}" type="slidenum">
              <a:rPr lang="zh-CN" altLang="en-US" smtClean="0"/>
              <a:t>20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comb/>
        <p:sndAc>
          <p:endSnd/>
        </p:sndAc>
      </p:transition>
    </mc:Choice>
    <mc:Fallback>
      <p:transition>
        <p:comb/>
        <p:sndAc>
          <p:endSnd/>
        </p:sndAc>
      </p:transition>
    </mc:Fallback>
  </mc:AlternateContent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comb/>
        <p:sndAc>
          <p:endSnd/>
        </p:sndAc>
      </p:transition>
    </mc:Choice>
    <mc:Fallback>
      <p:transition>
        <p:comb/>
        <p:sndAc>
          <p:endSnd/>
        </p:sndAc>
      </p:transition>
    </mc:Fallback>
  </mc:AlternateContent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comb/>
        <p:sndAc>
          <p:endSnd/>
        </p:sndAc>
      </p:transition>
    </mc:Choice>
    <mc:Fallback>
      <p:transition>
        <p:comb/>
        <p:sndAc>
          <p:endSnd/>
        </p:sndAc>
      </p:transition>
    </mc:Fallback>
  </mc:AlternateContent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comb/>
        <p:sndAc>
          <p:endSnd/>
        </p:sndAc>
      </p:transition>
    </mc:Choice>
    <mc:Fallback>
      <p:transition>
        <p:comb/>
        <p:sndAc>
          <p:endSnd/>
        </p:sndAc>
      </p:transition>
    </mc:Fallback>
  </mc:AlternateContent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comb/>
        <p:sndAc>
          <p:endSnd/>
        </p:sndAc>
      </p:transition>
    </mc:Choice>
    <mc:Fallback>
      <p:transition>
        <p:comb/>
        <p:sndAc>
          <p:endSnd/>
        </p:sndAc>
      </p:transition>
    </mc:Fallback>
  </mc:AlternateContent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comb/>
        <p:sndAc>
          <p:endSnd/>
        </p:sndAc>
      </p:transition>
    </mc:Choice>
    <mc:Fallback>
      <p:transition>
        <p:comb/>
        <p:sndAc>
          <p:endSnd/>
        </p:sndAc>
      </p:transition>
    </mc:Fallback>
  </mc:AlternateContent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comb/>
        <p:sndAc>
          <p:endSnd/>
        </p:sndAc>
      </p:transition>
    </mc:Choice>
    <mc:Fallback>
      <p:transition>
        <p:comb/>
        <p:sndAc>
          <p:endSnd/>
        </p:sndAc>
      </p:transition>
    </mc:Fallback>
  </mc:AlternateContent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comb/>
        <p:sndAc>
          <p:endSnd/>
        </p:sndAc>
      </p:transition>
    </mc:Choice>
    <mc:Fallback>
      <p:transition>
        <p:comb/>
        <p:sndAc>
          <p:endSnd/>
        </p:sndAc>
      </p:transition>
    </mc:Fallback>
  </mc:AlternateContent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comb/>
        <p:sndAc>
          <p:endSnd/>
        </p:sndAc>
      </p:transition>
    </mc:Choice>
    <mc:Fallback>
      <p:transition>
        <p:comb/>
        <p:sndAc>
          <p:endSnd/>
        </p:sndAc>
      </p:transition>
    </mc:Fallback>
  </mc:AlternateContent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comb/>
        <p:sndAc>
          <p:endSnd/>
        </p:sndAc>
      </p:transition>
    </mc:Choice>
    <mc:Fallback>
      <p:transition>
        <p:comb/>
        <p:sndAc>
          <p:endSnd/>
        </p:sndAc>
      </p:transition>
    </mc:Fallback>
  </mc:AlternateContent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comb/>
        <p:sndAc>
          <p:endSnd/>
        </p:sndAc>
      </p:transition>
    </mc:Choice>
    <mc:Fallback>
      <p:transition>
        <p:comb/>
        <p:sndAc>
          <p:endSnd/>
        </p:sndAc>
      </p:transition>
    </mc:Fallback>
  </mc:AlternateContent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image" Target="../media/image1.jpeg" /><Relationship Id="rId13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rotWithShape="0">
          <a:blip r:embed="rId12">
            <a:alphaModFix amt="12000"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p14:dur="500">
        <p:comb/>
        <p:sndAc>
          <p:endSnd/>
        </p:sndAc>
      </p:transition>
    </mc:Choice>
    <mc:Fallback>
      <p:transition>
        <p:comb/>
        <p:sndAc>
          <p:endSnd/>
        </p:sndAc>
      </p:transition>
    </mc:Fallback>
  </mc:AlternateContent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png" /><Relationship Id="rId3" Type="http://schemas.openxmlformats.org/officeDocument/2006/relationships/image" Target="../media/image3.png" /><Relationship Id="rId4" Type="http://schemas.openxmlformats.org/officeDocument/2006/relationships/image" Target="../media/image4.png" /><Relationship Id="rId5" Type="http://schemas.openxmlformats.org/officeDocument/2006/relationships/image" Target="../media/image5.png" /><Relationship Id="rId6" Type="http://schemas.openxmlformats.org/officeDocument/2006/relationships/tags" Target="../tags/tag1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png" /><Relationship Id="rId3" Type="http://schemas.openxmlformats.org/officeDocument/2006/relationships/image" Target="../media/image3.png" /><Relationship Id="rId4" Type="http://schemas.openxmlformats.org/officeDocument/2006/relationships/tags" Target="../tags/tag2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6.jpeg" /><Relationship Id="rId3" Type="http://schemas.openxmlformats.org/officeDocument/2006/relationships/image" Target="../media/image7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8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9.png" /><Relationship Id="rId3" Type="http://schemas.openxmlformats.org/officeDocument/2006/relationships/image" Target="../media/image10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png" /><Relationship Id="rId3" Type="http://schemas.openxmlformats.org/officeDocument/2006/relationships/image" Target="../media/image3.png" /><Relationship Id="rId4" Type="http://schemas.openxmlformats.org/officeDocument/2006/relationships/tags" Target="../tags/tag3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png" /><Relationship Id="rId3" Type="http://schemas.openxmlformats.org/officeDocument/2006/relationships/image" Target="../media/image3.png" /><Relationship Id="rId4" Type="http://schemas.openxmlformats.org/officeDocument/2006/relationships/tags" Target="../tags/tag4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1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2.jpe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13.jpe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.xml" /><Relationship Id="rId3" Type="http://schemas.openxmlformats.org/officeDocument/2006/relationships/image" Target="../media/image14.jpeg" /><Relationship Id="rId4" Type="http://schemas.openxmlformats.org/officeDocument/2006/relationships/image" Target="../media/image15.jpe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6.jpe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7.jpe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8.jpe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9.jpeg" /><Relationship Id="rId3" Type="http://schemas.openxmlformats.org/officeDocument/2006/relationships/image" Target="../media/image20.jpe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3.xml" /><Relationship Id="rId3" Type="http://schemas.openxmlformats.org/officeDocument/2006/relationships/image" Target="../media/image21.jpe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2.jpe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3.pn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2766219"/>
            <a:ext cx="10515600" cy="1325563"/>
          </a:xfrm>
        </p:spPr>
        <p:txBody>
          <a:bodyPr/>
          <a:lstStyle/>
          <a:p>
            <a:pPr algn="ctr"/>
            <a:r>
              <a:rPr lang="zh-CN" altLang="en-US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第9课　两宋的政治和军事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comb/>
        <p:sndAc>
          <p:endSnd/>
        </p:sndAc>
      </p:transition>
    </mc:Choice>
    <mc:Fallback>
      <p:transition>
        <p:comb/>
        <p:sndAc>
          <p:endSnd/>
        </p:sndAc>
      </p:transition>
    </mc:Fallback>
  </mc:AlternateContent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10241" name="组合 12"/>
          <p:cNvGrpSpPr/>
          <p:nvPr/>
        </p:nvGrpSpPr>
        <p:grpSpPr>
          <a:xfrm>
            <a:off x="113030" y="116205"/>
            <a:ext cx="11977370" cy="883865"/>
            <a:chOff x="123643" y="116632"/>
            <a:chExt cx="8854128" cy="884134"/>
          </a:xfrm>
        </p:grpSpPr>
        <p:grpSp>
          <p:nvGrpSpPr>
            <p:cNvPr id="10243" name="组合 7"/>
            <p:cNvGrpSpPr/>
            <p:nvPr/>
          </p:nvGrpSpPr>
          <p:grpSpPr>
            <a:xfrm>
              <a:off x="1906724" y="119115"/>
              <a:ext cx="5603421" cy="881651"/>
              <a:chOff x="1716703" y="3636076"/>
              <a:chExt cx="5603421" cy="899339"/>
            </a:xfrm>
          </p:grpSpPr>
          <p:pic>
            <p:nvPicPr>
              <p:cNvPr id="10244" name="Picture 9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 flipV="1">
                <a:off x="1873488" y="4348809"/>
                <a:ext cx="5446636" cy="186606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11" name="矩形 10"/>
              <p:cNvSpPr/>
              <p:nvPr/>
            </p:nvSpPr>
            <p:spPr>
              <a:xfrm>
                <a:off x="1716703" y="3636076"/>
                <a:ext cx="5430206" cy="658304"/>
              </a:xfrm>
              <a:prstGeom prst="rect">
                <a:avLst/>
              </a:prstGeom>
              <a:noFill/>
            </p:spPr>
            <p:txBody>
              <a:bodyPr wrap="square">
                <a:spAutoFit/>
                <a:scene3d>
                  <a:camera prst="orthographicFront"/>
                  <a:lightRig rig="soft" dir="tl">
                    <a:rot lat="0" lon="0" rev="0"/>
                  </a:lightRig>
                </a:scene3d>
                <a:sp3d contourW="25400" prstMaterial="matte">
                  <a:bevelT w="25400" h="55880" prst="artDeco"/>
                  <a:contourClr>
                    <a:schemeClr val="accent2">
                      <a:tint val="20000"/>
                    </a:schemeClr>
                  </a:contourClr>
                </a:sp3d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3600" b="1" i="0" u="none" strike="noStrike" kern="1200" cap="none" spc="50" normalizeH="0" baseline="0" noProof="0">
                    <a:ln w="11430"/>
                    <a:solidFill>
                      <a:srgbClr val="FF0000"/>
                    </a:soli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  <a:uLnTx/>
                    <a:uFillTx/>
                    <a:latin typeface="黑体" panose="02010609060101010101" charset="-122"/>
                    <a:ea typeface="黑体" panose="02010609060101010101" charset="-122"/>
                    <a:cs typeface="+mn-cs"/>
                  </a:rPr>
                  <a:t>一</a:t>
                </a:r>
                <a:r>
                  <a:rPr kumimoji="0" lang="zh-CN" altLang="en-US" sz="3600" b="1" i="0" u="none" strike="noStrike" kern="1200" cap="none" spc="50" normalizeH="0" baseline="0" noProof="0" smtClean="0">
                    <a:ln w="11430"/>
                    <a:solidFill>
                      <a:srgbClr val="FF0000"/>
                    </a:soli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  <a:uLnTx/>
                    <a:uFillTx/>
                    <a:latin typeface="黑体" panose="02010609060101010101" charset="-122"/>
                    <a:ea typeface="黑体" panose="02010609060101010101" charset="-122"/>
                    <a:cs typeface="+mn-cs"/>
                  </a:rPr>
                  <a:t>、宋初中央集权的加强</a:t>
                </a:r>
                <a:endParaRPr kumimoji="0" lang="zh-CN" altLang="en-US" sz="3600" b="1" i="0" u="none" strike="noStrike" kern="1200" cap="none" spc="50" normalizeH="0" baseline="0" noProof="0" smtClean="0">
                  <a:ln w="11430"/>
                  <a:solidFill>
                    <a:srgbClr val="FF0000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uLnTx/>
                  <a:uFillTx/>
                  <a:latin typeface="黑体" panose="02010609060101010101" charset="-122"/>
                  <a:ea typeface="黑体" panose="02010609060101010101" charset="-122"/>
                  <a:cs typeface="+mn-cs"/>
                </a:endParaRPr>
              </a:p>
            </p:txBody>
          </p:sp>
        </p:grpSp>
        <p:pic>
          <p:nvPicPr>
            <p:cNvPr id="10247" name="Picture 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233890" y="116632"/>
              <a:ext cx="1743881" cy="64853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0248" name="Picture 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>
              <a:off x="123643" y="116632"/>
              <a:ext cx="1851847" cy="648532"/>
            </a:xfrm>
            <a:prstGeom prst="rect">
              <a:avLst/>
            </a:prstGeom>
            <a:noFill/>
            <a:ln w="9525">
              <a:noFill/>
            </a:ln>
          </p:spPr>
        </p:pic>
      </p:grpSp>
      <p:pic>
        <p:nvPicPr>
          <p:cNvPr id="7177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" y="6676390"/>
            <a:ext cx="11452225" cy="1644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Text Box 7"/>
          <p:cNvSpPr txBox="1"/>
          <p:nvPr/>
        </p:nvSpPr>
        <p:spPr>
          <a:xfrm>
            <a:off x="450215" y="1147445"/>
            <a:ext cx="459105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>
              <a:spcBef>
                <a:spcPct val="50000"/>
              </a:spcBef>
            </a:pPr>
            <a:r>
              <a:rPr lang="zh-CN" sz="3200" b="1">
                <a:latin typeface="微软雅黑" panose="020b0503020204020204" charset="-122"/>
                <a:ea typeface="微软雅黑" panose="020b0503020204020204" charset="-122"/>
              </a:rPr>
              <a:t>背景</a:t>
            </a:r>
          </a:p>
        </p:txBody>
      </p:sp>
      <p:sp>
        <p:nvSpPr>
          <p:cNvPr id="5" name="Text Box 13"/>
          <p:cNvSpPr txBox="1"/>
          <p:nvPr/>
        </p:nvSpPr>
        <p:spPr>
          <a:xfrm>
            <a:off x="1079500" y="1875790"/>
            <a:ext cx="9945370" cy="7372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fontAlgn="auto">
              <a:lnSpc>
                <a:spcPct val="150000"/>
              </a:lnSpc>
              <a:spcBef>
                <a:spcPct val="0"/>
              </a:spcBef>
            </a:pPr>
            <a:r>
              <a:rPr lang="zh-CN" altLang="en-US" sz="28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(1)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赵匡胤发动兵变夺取帝位，建立宋朝。【</a:t>
            </a:r>
            <a:r>
              <a:rPr lang="en-US" altLang="zh-CN" sz="28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960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年】</a:t>
            </a:r>
            <a:endParaRPr lang="zh-CN" altLang="en-US" sz="2800" b="1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58570" y="2870200"/>
            <a:ext cx="6211570" cy="339725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03820" y="2891155"/>
            <a:ext cx="2595880" cy="3395980"/>
          </a:xfrm>
          <a:prstGeom prst="rect">
            <a:avLst/>
          </a:prstGeom>
        </p:spPr>
      </p:pic>
    </p:spTree>
    <p:custDataLst>
      <p:tags r:id="rId6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3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2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10241" name="组合 12"/>
          <p:cNvGrpSpPr/>
          <p:nvPr/>
        </p:nvGrpSpPr>
        <p:grpSpPr>
          <a:xfrm>
            <a:off x="113030" y="116205"/>
            <a:ext cx="11977370" cy="883865"/>
            <a:chOff x="123643" y="116632"/>
            <a:chExt cx="8854128" cy="884134"/>
          </a:xfrm>
        </p:grpSpPr>
        <p:grpSp>
          <p:nvGrpSpPr>
            <p:cNvPr id="10243" name="组合 7"/>
            <p:cNvGrpSpPr/>
            <p:nvPr/>
          </p:nvGrpSpPr>
          <p:grpSpPr>
            <a:xfrm>
              <a:off x="1906724" y="119115"/>
              <a:ext cx="5603421" cy="881651"/>
              <a:chOff x="1716703" y="3636076"/>
              <a:chExt cx="5603421" cy="899339"/>
            </a:xfrm>
          </p:grpSpPr>
          <p:pic>
            <p:nvPicPr>
              <p:cNvPr id="10244" name="Picture 9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 flipV="1">
                <a:off x="1873488" y="4348809"/>
                <a:ext cx="5446636" cy="186606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11" name="矩形 10"/>
              <p:cNvSpPr/>
              <p:nvPr/>
            </p:nvSpPr>
            <p:spPr>
              <a:xfrm>
                <a:off x="1716703" y="3636076"/>
                <a:ext cx="5430206" cy="658304"/>
              </a:xfrm>
              <a:prstGeom prst="rect">
                <a:avLst/>
              </a:prstGeom>
              <a:noFill/>
            </p:spPr>
            <p:txBody>
              <a:bodyPr wrap="square">
                <a:spAutoFit/>
                <a:scene3d>
                  <a:camera prst="orthographicFront"/>
                  <a:lightRig rig="soft" dir="tl">
                    <a:rot lat="0" lon="0" rev="0"/>
                  </a:lightRig>
                </a:scene3d>
                <a:sp3d contourW="25400" prstMaterial="matte">
                  <a:bevelT w="25400" h="55880" prst="artDeco"/>
                  <a:contourClr>
                    <a:schemeClr val="accent2">
                      <a:tint val="20000"/>
                    </a:schemeClr>
                  </a:contourClr>
                </a:sp3d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3600" b="1" i="0" u="none" strike="noStrike" kern="1200" cap="none" spc="50" normalizeH="0" baseline="0" noProof="0">
                    <a:ln w="11430"/>
                    <a:solidFill>
                      <a:srgbClr val="FF0000"/>
                    </a:soli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  <a:uLnTx/>
                    <a:uFillTx/>
                    <a:latin typeface="黑体" panose="02010609060101010101" charset="-122"/>
                    <a:ea typeface="黑体" panose="02010609060101010101" charset="-122"/>
                    <a:cs typeface="+mn-cs"/>
                  </a:rPr>
                  <a:t>一</a:t>
                </a:r>
                <a:r>
                  <a:rPr kumimoji="0" lang="zh-CN" altLang="en-US" sz="3600" b="1" i="0" u="none" strike="noStrike" kern="1200" cap="none" spc="50" normalizeH="0" baseline="0" noProof="0" smtClean="0">
                    <a:ln w="11430"/>
                    <a:solidFill>
                      <a:srgbClr val="FF0000"/>
                    </a:soli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  <a:uLnTx/>
                    <a:uFillTx/>
                    <a:latin typeface="黑体" panose="02010609060101010101" charset="-122"/>
                    <a:ea typeface="黑体" panose="02010609060101010101" charset="-122"/>
                    <a:cs typeface="+mn-cs"/>
                  </a:rPr>
                  <a:t>、宋初中央集权的加强</a:t>
                </a:r>
                <a:endParaRPr kumimoji="0" lang="zh-CN" altLang="en-US" sz="3600" b="1" i="0" u="none" strike="noStrike" kern="1200" cap="none" spc="50" normalizeH="0" baseline="0" noProof="0" smtClean="0">
                  <a:ln w="11430"/>
                  <a:solidFill>
                    <a:srgbClr val="FF0000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uLnTx/>
                  <a:uFillTx/>
                  <a:latin typeface="黑体" panose="02010609060101010101" charset="-122"/>
                  <a:ea typeface="黑体" panose="02010609060101010101" charset="-122"/>
                  <a:cs typeface="+mn-cs"/>
                </a:endParaRPr>
              </a:p>
            </p:txBody>
          </p:sp>
        </p:grpSp>
        <p:pic>
          <p:nvPicPr>
            <p:cNvPr id="10247" name="Picture 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233890" y="116632"/>
              <a:ext cx="1743881" cy="64853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0248" name="Picture 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>
              <a:off x="123643" y="116632"/>
              <a:ext cx="1851847" cy="648532"/>
            </a:xfrm>
            <a:prstGeom prst="rect">
              <a:avLst/>
            </a:prstGeom>
            <a:noFill/>
            <a:ln w="9525">
              <a:noFill/>
            </a:ln>
          </p:spPr>
        </p:pic>
      </p:grpSp>
      <p:pic>
        <p:nvPicPr>
          <p:cNvPr id="7177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" y="6676390"/>
            <a:ext cx="11452225" cy="1644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Text Box 7"/>
          <p:cNvSpPr txBox="1"/>
          <p:nvPr/>
        </p:nvSpPr>
        <p:spPr>
          <a:xfrm>
            <a:off x="450215" y="1147445"/>
            <a:ext cx="459105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>
              <a:spcBef>
                <a:spcPct val="50000"/>
              </a:spcBef>
            </a:pPr>
            <a:r>
              <a:rPr lang="zh-CN" sz="3200" b="1">
                <a:latin typeface="微软雅黑" panose="020b0503020204020204" charset="-122"/>
                <a:ea typeface="微软雅黑" panose="020b0503020204020204" charset="-122"/>
              </a:rPr>
              <a:t>背景</a:t>
            </a:r>
          </a:p>
        </p:txBody>
      </p:sp>
      <p:sp>
        <p:nvSpPr>
          <p:cNvPr id="5" name="Text Box 13"/>
          <p:cNvSpPr txBox="1"/>
          <p:nvPr/>
        </p:nvSpPr>
        <p:spPr>
          <a:xfrm>
            <a:off x="1079500" y="1875790"/>
            <a:ext cx="9945370" cy="13836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fontAlgn="auto">
              <a:lnSpc>
                <a:spcPct val="150000"/>
              </a:lnSpc>
              <a:spcBef>
                <a:spcPct val="0"/>
              </a:spcBef>
            </a:pPr>
            <a:r>
              <a:rPr lang="zh-CN" altLang="en-US" sz="28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(</a:t>
            </a:r>
            <a:r>
              <a:rPr lang="en-US" altLang="zh-CN" sz="28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2</a:t>
            </a:r>
            <a:r>
              <a:rPr lang="zh-CN" altLang="en-US" sz="28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)</a:t>
            </a:r>
            <a:r>
              <a:rPr sz="28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北宋建立后，相继灭掉南方的几个割据政权和北方的北汉，</a:t>
            </a:r>
          </a:p>
          <a:p>
            <a:pPr fontAlgn="auto">
              <a:lnSpc>
                <a:spcPct val="150000"/>
              </a:lnSpc>
              <a:spcBef>
                <a:spcPct val="0"/>
              </a:spcBef>
            </a:pPr>
            <a:r>
              <a:rPr sz="28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  结束了五代十国的分裂局面。</a:t>
            </a:r>
          </a:p>
        </p:txBody>
      </p:sp>
      <p:sp>
        <p:nvSpPr>
          <p:cNvPr id="6" name="Text Box 13"/>
          <p:cNvSpPr txBox="1"/>
          <p:nvPr/>
        </p:nvSpPr>
        <p:spPr>
          <a:xfrm>
            <a:off x="1115060" y="3469640"/>
            <a:ext cx="9945370" cy="7372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fontAlgn="auto">
              <a:lnSpc>
                <a:spcPct val="150000"/>
              </a:lnSpc>
              <a:spcBef>
                <a:spcPct val="0"/>
              </a:spcBef>
            </a:pPr>
            <a:r>
              <a:rPr lang="zh-CN" altLang="en-US" sz="28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(</a:t>
            </a:r>
            <a:r>
              <a:rPr lang="en-US" altLang="zh-CN" sz="28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3</a:t>
            </a:r>
            <a:r>
              <a:rPr lang="zh-CN" altLang="en-US" sz="28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)</a:t>
            </a:r>
            <a:r>
              <a:rPr sz="28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统治者鉴于唐后期以来军阀割据、政局动荡的历史教训。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1693545" y="4773930"/>
            <a:ext cx="9009380" cy="1383665"/>
          </a:xfrm>
          <a:prstGeom prst="rect">
            <a:avLst/>
          </a:prstGeom>
          <a:solidFill>
            <a:schemeClr val="bg1"/>
          </a:solidFill>
          <a:ln w="12700" cmpd="sng">
            <a:solidFill>
              <a:schemeClr val="accent3">
                <a:lumMod val="60000"/>
                <a:lumOff val="40000"/>
              </a:schemeClr>
            </a:solidFill>
            <a:prstDash val="solid"/>
          </a:ln>
        </p:spPr>
        <p:txBody>
          <a:bodyPr wrap="square" rtlCol="0">
            <a:spAutoFit/>
          </a:bodyPr>
          <a:lstStyle/>
          <a:p>
            <a:r>
              <a:rPr lang="en-US" altLang="zh-CN" sz="2800"/>
              <a:t>        “</a:t>
            </a:r>
            <a:r>
              <a:rPr lang="zh-CN" altLang="en-US" sz="2800"/>
              <a:t>大约郡将自擅，常赋殆绝，藩侯废置，不自朝廷，王业于是荡然。</a:t>
            </a:r>
          </a:p>
          <a:p>
            <a:r>
              <a:rPr lang="zh-CN" altLang="en-US" sz="2800"/>
              <a:t>                                                      </a:t>
            </a:r>
            <a:r>
              <a:rPr lang="zh-CN" altLang="en-US" sz="2400"/>
              <a:t>          </a:t>
            </a:r>
            <a:r>
              <a:rPr lang="en-US" altLang="zh-CN" sz="2400"/>
              <a:t>——</a:t>
            </a:r>
            <a:r>
              <a:rPr lang="zh-CN" altLang="en-US" sz="2400"/>
              <a:t>《旧唐书》</a:t>
            </a:r>
          </a:p>
        </p:txBody>
      </p:sp>
    </p:spTree>
    <p:custDataLst>
      <p:tags r:id="rId4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3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32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2"/>
      <p:bldP spid="6" grpId="3"/>
      <p:bldP spid="7" grpId="4"/>
      <p:bldP spid="7" grpId="5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" name="文本框 9"/>
          <p:cNvSpPr txBox="1"/>
          <p:nvPr/>
        </p:nvSpPr>
        <p:spPr>
          <a:xfrm>
            <a:off x="720090" y="0"/>
            <a:ext cx="237617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4000" b="1">
                <a:latin typeface="宋体" panose="02010600030101010101" pitchFamily="2" charset="-122"/>
                <a:ea typeface="宋体" panose="02010600030101010101" pitchFamily="2" charset="-122"/>
              </a:rPr>
              <a:t>措施</a:t>
            </a:r>
          </a:p>
        </p:txBody>
      </p:sp>
      <p:grpSp>
        <p:nvGrpSpPr>
          <p:cNvPr id="2" name="2"/>
          <p:cNvGrpSpPr/>
          <p:nvPr/>
        </p:nvGrpSpPr>
        <p:grpSpPr>
          <a:xfrm>
            <a:off x="-635" y="1457960"/>
            <a:ext cx="7200900" cy="2700000"/>
            <a:chOff x="-1" y="2296"/>
            <a:chExt cx="11340" cy="4252"/>
          </a:xfrm>
        </p:grpSpPr>
        <p:pic>
          <p:nvPicPr>
            <p:cNvPr id="16386" name="2" descr="宋太祖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-1" y="2296"/>
              <a:ext cx="3402" cy="4252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6385" name="2"/>
            <p:cNvSpPr txBox="1"/>
            <p:nvPr/>
          </p:nvSpPr>
          <p:spPr>
            <a:xfrm>
              <a:off x="3402" y="2296"/>
              <a:ext cx="7937" cy="271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0" tIns="0" rIns="0" bIns="0" anchor="t">
              <a:spAutoFit/>
            </a:bodyPr>
            <a:lstStyle/>
            <a:p>
              <a:pPr algn="just"/>
              <a:r>
                <a:rPr lang="zh-CN" altLang="en-US" sz="2800"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“天下自唐季以来，数十年间，帝王凡易八姓，战斗不息</a:t>
              </a:r>
              <a:r>
                <a:rPr lang="en-US" altLang="zh-CN" sz="2800"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,</a:t>
              </a:r>
              <a:r>
                <a:rPr lang="zh-CN" altLang="en-US" sz="2800"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生民涂地，其故何也？吾欲息天下之兵，为国家长久计，其道何如？”</a:t>
              </a:r>
            </a:p>
          </p:txBody>
        </p:sp>
      </p:grpSp>
      <p:grpSp>
        <p:nvGrpSpPr>
          <p:cNvPr id="3" name="3"/>
          <p:cNvGrpSpPr/>
          <p:nvPr/>
        </p:nvGrpSpPr>
        <p:grpSpPr>
          <a:xfrm>
            <a:off x="0" y="4157980"/>
            <a:ext cx="7200265" cy="2700020"/>
            <a:chOff x="0" y="6548"/>
            <a:chExt cx="11339" cy="4252"/>
          </a:xfrm>
        </p:grpSpPr>
        <p:pic>
          <p:nvPicPr>
            <p:cNvPr id="16389" name="3"/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0" y="6548"/>
              <a:ext cx="3402" cy="4252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6390" name="3"/>
            <p:cNvSpPr txBox="1"/>
            <p:nvPr/>
          </p:nvSpPr>
          <p:spPr>
            <a:xfrm>
              <a:off x="3402" y="6548"/>
              <a:ext cx="7937" cy="353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algn="just"/>
              <a:r>
                <a:rPr lang="zh-CN" altLang="en-US" sz="2800"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“此非他故，方镇太重，君弱臣强而已。今所以治之，亦无他奇巧，惟</a:t>
              </a:r>
              <a:r>
                <a:rPr lang="zh-CN" altLang="en-US" sz="2800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稍夺其权</a:t>
              </a:r>
              <a:r>
                <a:rPr lang="zh-CN" altLang="en-US" sz="2800"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，</a:t>
              </a:r>
              <a:r>
                <a:rPr lang="zh-CN" altLang="en-US" sz="2800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制其钱谷</a:t>
              </a:r>
              <a:r>
                <a:rPr lang="zh-CN" altLang="en-US" sz="2800"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，</a:t>
              </a:r>
              <a:r>
                <a:rPr lang="zh-CN" altLang="en-US" sz="2800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收其精兵</a:t>
              </a:r>
              <a:r>
                <a:rPr lang="zh-CN" altLang="en-US" sz="2800"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，则天下自安矣。”</a:t>
              </a:r>
            </a:p>
          </p:txBody>
        </p:sp>
      </p:grpSp>
      <p:sp>
        <p:nvSpPr>
          <p:cNvPr id="5" name="4"/>
          <p:cNvSpPr txBox="1"/>
          <p:nvPr/>
        </p:nvSpPr>
        <p:spPr>
          <a:xfrm>
            <a:off x="7200265" y="1457960"/>
            <a:ext cx="4991735" cy="230695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sz="36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(1)强干弱枝</a:t>
            </a:r>
          </a:p>
          <a:p>
            <a:r>
              <a:rPr sz="36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削实权</a:t>
            </a:r>
          </a:p>
          <a:p>
            <a:r>
              <a:rPr lang="zh-CN" altLang="en-US" sz="36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制钱谷</a:t>
            </a:r>
          </a:p>
          <a:p>
            <a:r>
              <a:rPr lang="zh-CN" altLang="en-US" sz="36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收精兵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comb/>
        <p:sndAc>
          <p:endSnd/>
        </p:sndAc>
      </p:transition>
    </mc:Choice>
    <mc:Fallback>
      <p:transition>
        <p:comb/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" name="文本框 9"/>
          <p:cNvSpPr txBox="1"/>
          <p:nvPr/>
        </p:nvSpPr>
        <p:spPr>
          <a:xfrm>
            <a:off x="720090" y="0"/>
            <a:ext cx="237617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4000" b="1">
                <a:latin typeface="宋体" panose="02010600030101010101" pitchFamily="2" charset="-122"/>
                <a:ea typeface="宋体" panose="02010600030101010101" pitchFamily="2" charset="-122"/>
              </a:rPr>
              <a:t>措施</a:t>
            </a:r>
          </a:p>
        </p:txBody>
      </p:sp>
      <p:pic>
        <p:nvPicPr>
          <p:cNvPr id="11" name="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000" y="720090"/>
            <a:ext cx="10800000" cy="3600000"/>
          </a:xfrm>
          <a:prstGeom prst="rect">
            <a:avLst/>
          </a:prstGeom>
        </p:spPr>
      </p:pic>
      <p:sp>
        <p:nvSpPr>
          <p:cNvPr id="12" name="3"/>
          <p:cNvSpPr txBox="1"/>
          <p:nvPr/>
        </p:nvSpPr>
        <p:spPr>
          <a:xfrm>
            <a:off x="695960" y="4319905"/>
            <a:ext cx="10799445" cy="175323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altLang="zh-CN" sz="36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(2)</a:t>
            </a:r>
            <a:r>
              <a:rPr lang="zh-CN" altLang="en-US" sz="36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分化事权</a:t>
            </a:r>
          </a:p>
          <a:p>
            <a:r>
              <a:rPr lang="zh-CN" altLang="en-US" sz="36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中央：二府三司、三衙</a:t>
            </a:r>
          </a:p>
          <a:p>
            <a:r>
              <a:rPr lang="zh-CN" altLang="en-US" sz="36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地方：四监司、通判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comb/>
        <p:sndAc>
          <p:endSnd/>
        </p:sndAc>
      </p:transition>
    </mc:Choice>
    <mc:Fallback>
      <p:transition>
        <p:comb/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" name="文本框 9"/>
          <p:cNvSpPr txBox="1"/>
          <p:nvPr/>
        </p:nvSpPr>
        <p:spPr>
          <a:xfrm>
            <a:off x="720090" y="0"/>
            <a:ext cx="237617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4000" b="1">
                <a:latin typeface="宋体" panose="02010600030101010101" pitchFamily="2" charset="-122"/>
                <a:ea typeface="宋体" panose="02010600030101010101" pitchFamily="2" charset="-122"/>
              </a:rPr>
              <a:t>措施</a:t>
            </a:r>
          </a:p>
        </p:txBody>
      </p:sp>
      <p:pic>
        <p:nvPicPr>
          <p:cNvPr id="5" name="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1097915"/>
            <a:ext cx="4320000" cy="2160000"/>
          </a:xfrm>
          <a:prstGeom prst="rect">
            <a:avLst/>
          </a:prstGeom>
        </p:spPr>
      </p:pic>
      <p:pic>
        <p:nvPicPr>
          <p:cNvPr id="3" name="3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3258000"/>
            <a:ext cx="4320000" cy="3600000"/>
          </a:xfrm>
          <a:prstGeom prst="rect">
            <a:avLst/>
          </a:prstGeom>
        </p:spPr>
      </p:pic>
      <p:sp>
        <p:nvSpPr>
          <p:cNvPr id="2" name="4"/>
          <p:cNvSpPr txBox="1"/>
          <p:nvPr/>
        </p:nvSpPr>
        <p:spPr>
          <a:xfrm>
            <a:off x="4319905" y="1097915"/>
            <a:ext cx="7872095" cy="230695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altLang="zh-CN" sz="36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(3)</a:t>
            </a:r>
            <a:r>
              <a:rPr lang="zh-CN" altLang="en-US" sz="36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崇文抑武</a:t>
            </a:r>
          </a:p>
          <a:p>
            <a:r>
              <a:rPr lang="zh-CN" altLang="en-US" sz="36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剥夺军权</a:t>
            </a:r>
          </a:p>
          <a:p>
            <a:r>
              <a:rPr lang="zh-CN" altLang="en-US" sz="36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分散军权</a:t>
            </a:r>
          </a:p>
          <a:p>
            <a:r>
              <a:rPr lang="zh-CN" altLang="en-US" sz="36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重视科举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comb/>
        <p:sndAc>
          <p:endSnd/>
        </p:sndAc>
      </p:transition>
    </mc:Choice>
    <mc:Fallback>
      <p:transition>
        <p:comb/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10241" name="组合 12"/>
          <p:cNvGrpSpPr/>
          <p:nvPr/>
        </p:nvGrpSpPr>
        <p:grpSpPr>
          <a:xfrm>
            <a:off x="113030" y="116205"/>
            <a:ext cx="11977370" cy="883865"/>
            <a:chOff x="123643" y="116632"/>
            <a:chExt cx="8854128" cy="884134"/>
          </a:xfrm>
        </p:grpSpPr>
        <p:grpSp>
          <p:nvGrpSpPr>
            <p:cNvPr id="10243" name="组合 7"/>
            <p:cNvGrpSpPr/>
            <p:nvPr/>
          </p:nvGrpSpPr>
          <p:grpSpPr>
            <a:xfrm>
              <a:off x="1906724" y="119115"/>
              <a:ext cx="5603421" cy="881651"/>
              <a:chOff x="1716703" y="3636076"/>
              <a:chExt cx="5603421" cy="899339"/>
            </a:xfrm>
          </p:grpSpPr>
          <p:pic>
            <p:nvPicPr>
              <p:cNvPr id="10244" name="Picture 9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 flipV="1">
                <a:off x="1873488" y="4348809"/>
                <a:ext cx="5446636" cy="186606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11" name="矩形 10"/>
              <p:cNvSpPr/>
              <p:nvPr/>
            </p:nvSpPr>
            <p:spPr>
              <a:xfrm>
                <a:off x="1716703" y="3636076"/>
                <a:ext cx="5430206" cy="658304"/>
              </a:xfrm>
              <a:prstGeom prst="rect">
                <a:avLst/>
              </a:prstGeom>
              <a:noFill/>
            </p:spPr>
            <p:txBody>
              <a:bodyPr wrap="square">
                <a:spAutoFit/>
                <a:scene3d>
                  <a:camera prst="orthographicFront"/>
                  <a:lightRig rig="soft" dir="tl">
                    <a:rot lat="0" lon="0" rev="0"/>
                  </a:lightRig>
                </a:scene3d>
                <a:sp3d contourW="25400" prstMaterial="matte">
                  <a:bevelT w="25400" h="55880" prst="artDeco"/>
                  <a:contourClr>
                    <a:schemeClr val="accent2">
                      <a:tint val="20000"/>
                    </a:schemeClr>
                  </a:contourClr>
                </a:sp3d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lang="zh-CN" altLang="en-US" sz="3600" b="1" spc="50" noProof="0">
                    <a:ln w="11430"/>
                    <a:solidFill>
                      <a:srgbClr val="FF0000"/>
                    </a:soli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  <a:uLnTx/>
                    <a:uFillTx/>
                    <a:latin typeface="黑体" panose="02010609060101010101" charset="-122"/>
                    <a:ea typeface="黑体" panose="02010609060101010101" charset="-122"/>
                    <a:sym typeface="+mn-ea"/>
                  </a:rPr>
                  <a:t>一</a:t>
                </a:r>
                <a:r>
                  <a:rPr lang="zh-CN" altLang="en-US" sz="3600" b="1" spc="50" noProof="0" smtClean="0">
                    <a:ln w="11430"/>
                    <a:solidFill>
                      <a:srgbClr val="FF0000"/>
                    </a:soli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  <a:uLnTx/>
                    <a:uFillTx/>
                    <a:latin typeface="黑体" panose="02010609060101010101" charset="-122"/>
                    <a:ea typeface="黑体" panose="02010609060101010101" charset="-122"/>
                    <a:sym typeface="+mn-ea"/>
                  </a:rPr>
                  <a:t>、宋初中央集权的加强</a:t>
                </a:r>
                <a:endParaRPr kumimoji="0" lang="zh-CN" altLang="en-US" sz="3600" b="1" i="0" u="none" strike="noStrike" kern="1200" cap="none" spc="50" normalizeH="0" baseline="0" noProof="0" smtClean="0">
                  <a:ln w="11430"/>
                  <a:solidFill>
                    <a:srgbClr val="FF0000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uLnTx/>
                  <a:uFillTx/>
                  <a:latin typeface="黑体" panose="02010609060101010101" charset="-122"/>
                  <a:ea typeface="黑体" panose="02010609060101010101" charset="-122"/>
                  <a:cs typeface="+mn-cs"/>
                </a:endParaRPr>
              </a:p>
            </p:txBody>
          </p:sp>
        </p:grpSp>
        <p:pic>
          <p:nvPicPr>
            <p:cNvPr id="10247" name="Picture 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233890" y="116632"/>
              <a:ext cx="1743881" cy="64853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0248" name="Picture 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>
              <a:off x="123643" y="116632"/>
              <a:ext cx="1851847" cy="648532"/>
            </a:xfrm>
            <a:prstGeom prst="rect">
              <a:avLst/>
            </a:prstGeom>
            <a:noFill/>
            <a:ln w="9525">
              <a:noFill/>
            </a:ln>
          </p:spPr>
        </p:pic>
      </p:grpSp>
      <p:pic>
        <p:nvPicPr>
          <p:cNvPr id="7177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" y="6676390"/>
            <a:ext cx="11452225" cy="1644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Text Box 7"/>
          <p:cNvSpPr txBox="1"/>
          <p:nvPr/>
        </p:nvSpPr>
        <p:spPr>
          <a:xfrm>
            <a:off x="450215" y="1254125"/>
            <a:ext cx="459105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>
              <a:spcBef>
                <a:spcPct val="50000"/>
              </a:spcBef>
            </a:pPr>
            <a:r>
              <a:rPr lang="zh-CN" sz="3200" b="1">
                <a:latin typeface="微软雅黑" panose="020b0503020204020204" charset="-122"/>
                <a:ea typeface="微软雅黑" panose="020b0503020204020204" charset="-122"/>
              </a:rPr>
              <a:t>影响</a:t>
            </a:r>
          </a:p>
        </p:txBody>
      </p:sp>
      <p:sp>
        <p:nvSpPr>
          <p:cNvPr id="5" name="Text Box 13"/>
          <p:cNvSpPr txBox="1"/>
          <p:nvPr/>
        </p:nvSpPr>
        <p:spPr>
          <a:xfrm>
            <a:off x="1079500" y="2195830"/>
            <a:ext cx="10734675" cy="26765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fontAlgn="auto">
              <a:lnSpc>
                <a:spcPct val="150000"/>
              </a:lnSpc>
              <a:spcBef>
                <a:spcPct val="0"/>
              </a:spcBef>
            </a:pP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(1)积极影响：有效地预防了内部动乱，巩固了国家的统一和安定，</a:t>
            </a:r>
          </a:p>
          <a:p>
            <a:pPr fontAlgn="auto">
              <a:lnSpc>
                <a:spcPct val="150000"/>
              </a:lnSpc>
              <a:spcBef>
                <a:spcPct val="0"/>
              </a:spcBef>
            </a:pP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            强化了中央集权。</a:t>
            </a:r>
          </a:p>
          <a:p>
            <a:pPr fontAlgn="auto">
              <a:lnSpc>
                <a:spcPct val="150000"/>
              </a:lnSpc>
              <a:spcBef>
                <a:spcPct val="0"/>
              </a:spcBef>
            </a:pP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(2)消极影响：制度过于僵化，权力分割过细，影响了行政效率，</a:t>
            </a:r>
          </a:p>
          <a:p>
            <a:pPr fontAlgn="auto">
              <a:lnSpc>
                <a:spcPct val="150000"/>
              </a:lnSpc>
              <a:spcBef>
                <a:spcPct val="0"/>
              </a:spcBef>
            </a:pP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            助长了因循保守的政治风气。</a:t>
            </a:r>
          </a:p>
        </p:txBody>
      </p:sp>
    </p:spTree>
    <p:custDataLst>
      <p:tags r:id="rId4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3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2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10241" name="组合 12"/>
          <p:cNvGrpSpPr/>
          <p:nvPr/>
        </p:nvGrpSpPr>
        <p:grpSpPr>
          <a:xfrm>
            <a:off x="113030" y="116205"/>
            <a:ext cx="11977370" cy="883865"/>
            <a:chOff x="123643" y="116632"/>
            <a:chExt cx="8854128" cy="884134"/>
          </a:xfrm>
        </p:grpSpPr>
        <p:grpSp>
          <p:nvGrpSpPr>
            <p:cNvPr id="10243" name="组合 7"/>
            <p:cNvGrpSpPr/>
            <p:nvPr/>
          </p:nvGrpSpPr>
          <p:grpSpPr>
            <a:xfrm>
              <a:off x="1906724" y="119115"/>
              <a:ext cx="5603421" cy="881651"/>
              <a:chOff x="1716703" y="3636076"/>
              <a:chExt cx="5603421" cy="899339"/>
            </a:xfrm>
          </p:grpSpPr>
          <p:pic>
            <p:nvPicPr>
              <p:cNvPr id="10244" name="Picture 9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 flipV="1">
                <a:off x="1873488" y="4348809"/>
                <a:ext cx="5446636" cy="186606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11" name="矩形 10"/>
              <p:cNvSpPr/>
              <p:nvPr/>
            </p:nvSpPr>
            <p:spPr>
              <a:xfrm>
                <a:off x="1716703" y="3636076"/>
                <a:ext cx="5430206" cy="658304"/>
              </a:xfrm>
              <a:prstGeom prst="rect">
                <a:avLst/>
              </a:prstGeom>
              <a:noFill/>
            </p:spPr>
            <p:txBody>
              <a:bodyPr wrap="square">
                <a:spAutoFit/>
                <a:scene3d>
                  <a:camera prst="orthographicFront"/>
                  <a:lightRig rig="soft" dir="tl">
                    <a:rot lat="0" lon="0" rev="0"/>
                  </a:lightRig>
                </a:scene3d>
                <a:sp3d contourW="25400" prstMaterial="matte">
                  <a:bevelT w="25400" h="55880" prst="artDeco"/>
                  <a:contourClr>
                    <a:schemeClr val="accent2">
                      <a:tint val="20000"/>
                    </a:schemeClr>
                  </a:contourClr>
                </a:sp3d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3600" b="1" i="0" u="none" strike="noStrike" kern="1200" cap="none" spc="50" normalizeH="0" baseline="0" noProof="0">
                    <a:ln w="11430"/>
                    <a:solidFill>
                      <a:srgbClr val="FF0000"/>
                    </a:soli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  <a:uLnTx/>
                    <a:uFillTx/>
                    <a:latin typeface="黑体" panose="02010609060101010101" charset="-122"/>
                    <a:ea typeface="黑体" panose="02010609060101010101" charset="-122"/>
                    <a:cs typeface="+mn-cs"/>
                  </a:rPr>
                  <a:t>二</a:t>
                </a:r>
                <a:r>
                  <a:rPr kumimoji="0" lang="zh-CN" altLang="en-US" sz="3600" b="1" i="0" u="none" strike="noStrike" kern="1200" cap="none" spc="50" normalizeH="0" baseline="0" noProof="0" smtClean="0">
                    <a:ln w="11430"/>
                    <a:solidFill>
                      <a:srgbClr val="FF0000"/>
                    </a:soli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  <a:uLnTx/>
                    <a:uFillTx/>
                    <a:latin typeface="黑体" panose="02010609060101010101" charset="-122"/>
                    <a:ea typeface="黑体" panose="02010609060101010101" charset="-122"/>
                    <a:cs typeface="+mn-cs"/>
                  </a:rPr>
                  <a:t>、边防压力与财政危机</a:t>
                </a:r>
                <a:endParaRPr kumimoji="0" lang="zh-CN" altLang="en-US" sz="3600" b="1" i="0" u="none" strike="noStrike" kern="1200" cap="none" spc="50" normalizeH="0" baseline="0" noProof="0" smtClean="0">
                  <a:ln w="11430"/>
                  <a:solidFill>
                    <a:srgbClr val="FF0000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uLnTx/>
                  <a:uFillTx/>
                  <a:latin typeface="黑体" panose="02010609060101010101" charset="-122"/>
                  <a:ea typeface="黑体" panose="02010609060101010101" charset="-122"/>
                  <a:cs typeface="+mn-cs"/>
                </a:endParaRPr>
              </a:p>
            </p:txBody>
          </p:sp>
        </p:grpSp>
        <p:pic>
          <p:nvPicPr>
            <p:cNvPr id="10247" name="Picture 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233890" y="116632"/>
              <a:ext cx="1743881" cy="64853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0248" name="Picture 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>
              <a:off x="123643" y="116632"/>
              <a:ext cx="1851847" cy="648532"/>
            </a:xfrm>
            <a:prstGeom prst="rect">
              <a:avLst/>
            </a:prstGeom>
            <a:noFill/>
            <a:ln w="9525">
              <a:noFill/>
            </a:ln>
          </p:spPr>
        </p:pic>
      </p:grpSp>
      <p:pic>
        <p:nvPicPr>
          <p:cNvPr id="7177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" y="6676390"/>
            <a:ext cx="11452225" cy="1644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Text Box 7"/>
          <p:cNvSpPr txBox="1"/>
          <p:nvPr/>
        </p:nvSpPr>
        <p:spPr>
          <a:xfrm>
            <a:off x="450215" y="1315085"/>
            <a:ext cx="459105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>
              <a:spcBef>
                <a:spcPct val="50000"/>
              </a:spcBef>
            </a:pPr>
            <a:r>
              <a:rPr sz="3200" b="1">
                <a:latin typeface="微软雅黑" panose="020b0503020204020204" charset="-122"/>
                <a:ea typeface="微软雅黑" panose="020b0503020204020204" charset="-122"/>
              </a:rPr>
              <a:t>宋辽关系</a:t>
            </a:r>
          </a:p>
        </p:txBody>
      </p:sp>
      <p:sp>
        <p:nvSpPr>
          <p:cNvPr id="5" name="Text Box 13"/>
          <p:cNvSpPr txBox="1"/>
          <p:nvPr/>
        </p:nvSpPr>
        <p:spPr>
          <a:xfrm>
            <a:off x="642620" y="2012950"/>
            <a:ext cx="11058525" cy="461581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fontAlgn="auto">
              <a:lnSpc>
                <a:spcPct val="150000"/>
              </a:lnSpc>
              <a:spcBef>
                <a:spcPct val="0"/>
              </a:spcBef>
            </a:pPr>
            <a:r>
              <a:rPr lang="zh-CN" altLang="en-US" sz="2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(1)辽的兴起：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北宋建立之前，契丹族建立的辽朝在北方草原崛起，占领了燕云十六州，对中原形成严重威胁。</a:t>
            </a:r>
          </a:p>
          <a:p>
            <a:pPr fontAlgn="auto">
              <a:lnSpc>
                <a:spcPct val="150000"/>
              </a:lnSpc>
              <a:spcBef>
                <a:spcPct val="0"/>
              </a:spcBef>
            </a:pPr>
            <a:r>
              <a:rPr lang="zh-CN" altLang="en-US" sz="2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(2)宋辽战争：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北宋两次发起夺回燕云十六州的北伐，均告惨败。</a:t>
            </a:r>
          </a:p>
          <a:p>
            <a:pPr fontAlgn="auto">
              <a:lnSpc>
                <a:spcPct val="150000"/>
              </a:lnSpc>
              <a:spcBef>
                <a:spcPct val="0"/>
              </a:spcBef>
            </a:pPr>
            <a:r>
              <a:rPr lang="zh-CN" altLang="en-US" sz="2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(3)宋辽和议</a:t>
            </a:r>
            <a:endParaRPr lang="zh-CN" altLang="en-US" sz="2800" b="1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 fontAlgn="auto">
              <a:lnSpc>
                <a:spcPct val="150000"/>
              </a:lnSpc>
              <a:spcBef>
                <a:spcPct val="0"/>
              </a:spcBef>
            </a:pP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①内容：维持已有边界，辽宋皇帝以兄弟相称；北宋每年送给辽一笔钱物，称为“岁币”。</a:t>
            </a:r>
          </a:p>
          <a:p>
            <a:pPr fontAlgn="auto">
              <a:lnSpc>
                <a:spcPct val="150000"/>
              </a:lnSpc>
              <a:spcBef>
                <a:spcPct val="0"/>
              </a:spcBef>
            </a:pP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②影响：北宋勉强获得了北部边防的安定。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7594600" y="1376680"/>
            <a:ext cx="3855720" cy="460375"/>
          </a:xfrm>
          <a:prstGeom prst="rect">
            <a:avLst/>
          </a:prstGeom>
          <a:gradFill>
            <a:gsLst>
              <a:gs pos="8000">
                <a:schemeClr val="bg1"/>
              </a:gs>
              <a:gs pos="100000">
                <a:srgbClr val="401A5D"/>
              </a:gs>
            </a:gsLst>
            <a:lin ang="5400000" scaled="0"/>
          </a:gradFill>
        </p:spPr>
        <p:txBody>
          <a:bodyPr wrap="none" rtlCol="0" anchor="t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2400" b="1">
                <a:solidFill>
                  <a:schemeClr val="accent1">
                    <a:lumMod val="50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积弱：外难御辽夏虎狼之师</a:t>
            </a:r>
          </a:p>
        </p:txBody>
      </p:sp>
    </p:spTree>
    <p:custDataLst>
      <p:tags r:id="rId4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3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2"/>
      <p:bldP spid="2" grpId="3"/>
      <p:bldP spid="2" grpId="4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" name="文本框 9"/>
          <p:cNvSpPr txBox="1"/>
          <p:nvPr/>
        </p:nvSpPr>
        <p:spPr>
          <a:xfrm>
            <a:off x="720090" y="0"/>
            <a:ext cx="237617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4000" b="1">
                <a:latin typeface="宋体" panose="02010600030101010101" pitchFamily="2" charset="-122"/>
                <a:ea typeface="宋体" panose="02010600030101010101" pitchFamily="2" charset="-122"/>
              </a:rPr>
              <a:t>边防压力</a:t>
            </a:r>
          </a:p>
        </p:txBody>
      </p:sp>
      <p:pic>
        <p:nvPicPr>
          <p:cNvPr id="2" name="2" descr="16《中外历史纲要》上 P60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1458000"/>
            <a:ext cx="7200000" cy="5400000"/>
          </a:xfrm>
          <a:prstGeom prst="rect">
            <a:avLst/>
          </a:prstGeom>
        </p:spPr>
      </p:pic>
      <p:sp>
        <p:nvSpPr>
          <p:cNvPr id="5" name="3"/>
          <p:cNvSpPr txBox="1"/>
          <p:nvPr/>
        </p:nvSpPr>
        <p:spPr>
          <a:xfrm>
            <a:off x="7200265" y="1457960"/>
            <a:ext cx="4991735" cy="452310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sz="36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积弱，外难御辽夏虎狼之师</a:t>
            </a:r>
          </a:p>
          <a:p>
            <a:r>
              <a:rPr sz="36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(1)宋辽关系</a:t>
            </a:r>
          </a:p>
          <a:p>
            <a:r>
              <a:rPr lang="zh-CN" sz="36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战争</a:t>
            </a:r>
            <a:r>
              <a:rPr lang="en-US" altLang="zh-CN" sz="36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——</a:t>
            </a:r>
            <a:r>
              <a:rPr lang="zh-CN" altLang="en-US" sz="36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协议</a:t>
            </a:r>
          </a:p>
          <a:p>
            <a:r>
              <a:rPr lang="zh-CN" altLang="en-US" sz="36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“澶渊之盟”、“岁币”</a:t>
            </a:r>
          </a:p>
          <a:p>
            <a:r>
              <a:rPr sz="36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(2)宋夏关系</a:t>
            </a:r>
          </a:p>
          <a:p>
            <a:r>
              <a:rPr lang="zh-CN" sz="36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战争</a:t>
            </a:r>
            <a:r>
              <a:rPr lang="en-US" altLang="zh-CN" sz="36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——和议</a:t>
            </a:r>
          </a:p>
          <a:p>
            <a:r>
              <a:rPr sz="36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“庆历和议”</a:t>
            </a:r>
            <a:r>
              <a:rPr lang="zh-CN" sz="36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、</a:t>
            </a:r>
            <a:r>
              <a:rPr sz="36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“岁赐”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comb/>
        <p:sndAc>
          <p:endSnd/>
        </p:sndAc>
      </p:transition>
    </mc:Choice>
    <mc:Fallback>
      <p:transition>
        <p:comb/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" name="文本框 9"/>
          <p:cNvSpPr txBox="1"/>
          <p:nvPr/>
        </p:nvSpPr>
        <p:spPr>
          <a:xfrm>
            <a:off x="720090" y="0"/>
            <a:ext cx="237617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4000" b="1">
                <a:latin typeface="宋体" panose="02010600030101010101" pitchFamily="2" charset="-122"/>
                <a:ea typeface="宋体" panose="02010600030101010101" pitchFamily="2" charset="-122"/>
              </a:rPr>
              <a:t>财政危机</a:t>
            </a:r>
          </a:p>
        </p:txBody>
      </p:sp>
      <p:sp>
        <p:nvSpPr>
          <p:cNvPr id="2" name="2"/>
          <p:cNvSpPr txBox="1"/>
          <p:nvPr/>
        </p:nvSpPr>
        <p:spPr>
          <a:xfrm>
            <a:off x="575310" y="720090"/>
            <a:ext cx="10800000" cy="31076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28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材料一：宋开国时，设官分职，尚有定数，其后荐辟之广，恩荫之滥，日增月益，遂至不可纪及。真宗咸平四年，有司言：</a:t>
            </a:r>
            <a:r>
              <a:rPr lang="zh-CN" altLang="en-US" sz="280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减天下冗吏十九万五千余人。所减者如此，未减者可知也。</a:t>
            </a:r>
            <a:endParaRPr lang="zh-CN" altLang="en-US" sz="2800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 algn="just"/>
            <a:r>
              <a:rPr lang="zh-CN" altLang="en-US" sz="28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材料二：宋太祖建国之初，全国军队总额才22万，太宗至道时达66万，真宗天禧年间为91万，</a:t>
            </a:r>
            <a:r>
              <a:rPr lang="zh-CN" altLang="en-US" sz="280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到仁宗庆历时激增到126万之多。</a:t>
            </a:r>
            <a:endParaRPr lang="zh-CN" altLang="en-US" sz="2800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 algn="just"/>
            <a:r>
              <a:rPr lang="zh-CN" altLang="en-US" sz="28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材料三：北宋中期人说：“</a:t>
            </a:r>
            <a:r>
              <a:rPr lang="zh-CN" altLang="en-US" sz="280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天下之所以困，本于兵。</a:t>
            </a:r>
            <a:r>
              <a:rPr lang="zh-CN" altLang="en-US" sz="28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”“</a:t>
            </a:r>
            <a:r>
              <a:rPr lang="zh-CN" altLang="en-US" sz="280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天下六分之物，五分养兵。</a:t>
            </a:r>
            <a:r>
              <a:rPr lang="zh-CN" altLang="en-US" sz="28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”</a:t>
            </a:r>
          </a:p>
        </p:txBody>
      </p:sp>
      <p:sp>
        <p:nvSpPr>
          <p:cNvPr id="5" name="3"/>
          <p:cNvSpPr txBox="1"/>
          <p:nvPr/>
        </p:nvSpPr>
        <p:spPr>
          <a:xfrm>
            <a:off x="575310" y="3827780"/>
            <a:ext cx="10800000" cy="230695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sz="36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积贫，内不支朝廷财政之需</a:t>
            </a:r>
          </a:p>
          <a:p>
            <a:r>
              <a:rPr sz="36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(1)冗官</a:t>
            </a:r>
          </a:p>
          <a:p>
            <a:r>
              <a:rPr sz="36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(2)冗兵</a:t>
            </a:r>
          </a:p>
          <a:p>
            <a:r>
              <a:rPr sz="36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(</a:t>
            </a:r>
            <a:r>
              <a:rPr lang="en-US" sz="36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3</a:t>
            </a:r>
            <a:r>
              <a:rPr sz="36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)冗费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comb/>
        <p:sndAc>
          <p:endSnd/>
        </p:sndAc>
      </p:transition>
    </mc:Choice>
    <mc:Fallback>
      <p:transition>
        <p:comb/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146567" y="3337117"/>
            <a:ext cx="4057650" cy="1030139"/>
          </a:xfrm>
          <a:ln w="38100">
            <a:solidFill>
              <a:srgbClr val="FF0000"/>
            </a:solidFill>
          </a:ln>
        </p:spPr>
        <p:txBody>
          <a:bodyPr>
            <a:normAutofit fontScale="90000"/>
          </a:bodyPr>
          <a:lstStyle/>
          <a:p>
            <a:r>
              <a:rPr lang="zh-CN" altLang="en-US" b="0" i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   </a:t>
            </a:r>
            <a:r>
              <a:rPr lang="zh-CN" altLang="en-US" sz="3600" b="0" i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     </a:t>
            </a:r>
            <a:r>
              <a:rPr lang="zh-CN" altLang="en-US" sz="3600" b="1" i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庆历新政</a:t>
            </a:r>
            <a:br>
              <a:rPr lang="en-US" altLang="zh-CN" sz="3600" b="1" i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</a:br>
            <a:r>
              <a:rPr lang="zh-CN" altLang="en-US" sz="3600" b="1" i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 精简机构、裁减军队</a:t>
            </a:r>
            <a:endParaRPr lang="zh-CN" altLang="en-US" sz="3600" b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41621" y="1369574"/>
            <a:ext cx="8150087" cy="1415613"/>
          </a:xfrm>
          <a:ln w="28575">
            <a:solidFill>
              <a:srgbClr val="FF0000"/>
            </a:solidFill>
          </a:ln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endParaRPr lang="en-US" altLang="zh-CN"/>
          </a:p>
          <a:p>
            <a:pPr marL="0" indent="0" algn="ctr">
              <a:buNone/>
            </a:pPr>
            <a:r>
              <a:rPr lang="zh-CN" altLang="en-US" sz="5100" b="1"/>
              <a:t>积贫（财政危机）</a:t>
            </a:r>
            <a:endParaRPr lang="en-US" altLang="zh-CN" sz="5100" b="1"/>
          </a:p>
          <a:p>
            <a:pPr marL="0" indent="0" algn="ctr">
              <a:buNone/>
            </a:pPr>
            <a:r>
              <a:rPr lang="zh-CN" altLang="en-US" sz="5100" b="1"/>
              <a:t>    支出</a:t>
            </a:r>
            <a:r>
              <a:rPr lang="en-US" altLang="zh-CN" sz="5100" b="1"/>
              <a:t>&gt;</a:t>
            </a:r>
            <a:r>
              <a:rPr lang="zh-CN" altLang="en-US" sz="5100" b="1"/>
              <a:t>收入</a:t>
            </a:r>
            <a:endParaRPr lang="en-US" altLang="zh-CN" sz="5100" b="1"/>
          </a:p>
          <a:p>
            <a:pPr marL="0" indent="0">
              <a:buNone/>
            </a:pPr>
            <a:r>
              <a:rPr lang="en-US" altLang="zh-CN"/>
              <a:t>                                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734483" y="226496"/>
            <a:ext cx="3041015" cy="58356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3200" b="1">
                <a:latin typeface="黑体" panose="02010609060101010101" charset="-122"/>
                <a:ea typeface="黑体" panose="02010609060101010101" charset="-122"/>
              </a:rPr>
              <a:t>三、王安石变法</a:t>
            </a:r>
          </a:p>
        </p:txBody>
      </p:sp>
      <p:grpSp>
        <p:nvGrpSpPr>
          <p:cNvPr id="11" name="组合 10"/>
          <p:cNvGrpSpPr/>
          <p:nvPr/>
        </p:nvGrpSpPr>
        <p:grpSpPr>
          <a:xfrm>
            <a:off x="958960" y="3174801"/>
            <a:ext cx="4057650" cy="2981325"/>
            <a:chOff x="958960" y="3174801"/>
            <a:chExt cx="4057650" cy="2981325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958960" y="3174801"/>
              <a:ext cx="4057650" cy="29813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文本框 4"/>
            <p:cNvSpPr txBox="1"/>
            <p:nvPr/>
          </p:nvSpPr>
          <p:spPr>
            <a:xfrm>
              <a:off x="958960" y="3174801"/>
              <a:ext cx="1261884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b="1"/>
                <a:t>范仲淹</a:t>
              </a:r>
            </a:p>
          </p:txBody>
        </p:sp>
      </p:grpSp>
      <p:sp>
        <p:nvSpPr>
          <p:cNvPr id="7" name="矩形 6"/>
          <p:cNvSpPr/>
          <p:nvPr/>
        </p:nvSpPr>
        <p:spPr>
          <a:xfrm>
            <a:off x="6274782" y="4784732"/>
            <a:ext cx="156966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失败</a:t>
            </a:r>
            <a:endParaRPr lang="zh-CN" altLang="en-US" sz="5400" b="1" cap="none" spc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comb/>
        <p:sndAc>
          <p:endSnd/>
        </p:sndAc>
      </p:transition>
    </mc:Choice>
    <mc:Fallback>
      <p:transition>
        <p:comb/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图片 4" descr="图片包含 游戏机, 花&#10;&#10;描述已自动生成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"/>
          <a:stretch>
            <a:fillRect/>
          </a:stretch>
        </p:blipFill>
        <p:spPr>
          <a:xfrm>
            <a:off x="-125360" y="-8664"/>
            <a:ext cx="12292780" cy="6856718"/>
          </a:xfrm>
          <a:prstGeom prst="rect">
            <a:avLst/>
          </a:prstGeom>
        </p:spPr>
      </p:pic>
      <p:graphicFrame>
        <p:nvGraphicFramePr>
          <p:cNvPr id="6" name="表格 5"/>
          <p:cNvGraphicFramePr>
            <a:graphicFrameLocks noGrp="1"/>
          </p:cNvGraphicFramePr>
          <p:nvPr/>
        </p:nvGraphicFramePr>
        <p:xfrm>
          <a:off x="-69394" y="1368422"/>
          <a:ext cx="7840135" cy="30142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1503"/>
                <a:gridCol w="1829820"/>
                <a:gridCol w="5128812"/>
              </a:tblGrid>
              <a:tr h="43632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000" b="1">
                          <a:solidFill>
                            <a:schemeClr val="tx1"/>
                          </a:solidFill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</a:rPr>
                        <a:t>目的</a:t>
                      </a:r>
                    </a:p>
                  </a:txBody>
                  <a:tcPr>
                    <a:solidFill>
                      <a:srgbClr val="CFC485">
                        <a:alpha val="66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000" b="1">
                          <a:solidFill>
                            <a:schemeClr val="tx1"/>
                          </a:solidFill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</a:rPr>
                        <a:t>措施</a:t>
                      </a:r>
                    </a:p>
                  </a:txBody>
                  <a:tcPr>
                    <a:solidFill>
                      <a:srgbClr val="CFC485">
                        <a:alpha val="66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000" b="1">
                          <a:solidFill>
                            <a:schemeClr val="tx1"/>
                          </a:solidFill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</a:rPr>
                        <a:t>内容</a:t>
                      </a:r>
                    </a:p>
                  </a:txBody>
                  <a:tcPr>
                    <a:solidFill>
                      <a:srgbClr val="CFC485">
                        <a:alpha val="66000"/>
                      </a:srgbClr>
                    </a:solidFill>
                  </a:tcPr>
                </a:tc>
              </a:tr>
              <a:tr h="771953">
                <a:tc rowSpan="2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3200" b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</a:rPr>
                        <a:t>富国</a:t>
                      </a:r>
                    </a:p>
                  </a:txBody>
                  <a:tcPr anchor="ctr">
                    <a:solidFill>
                      <a:srgbClr val="CFC485">
                        <a:alpha val="66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000" b="1">
                          <a:solidFill>
                            <a:schemeClr val="tx1"/>
                          </a:solidFill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</a:rPr>
                        <a:t>青苗法</a:t>
                      </a:r>
                    </a:p>
                  </a:txBody>
                  <a:tcPr anchor="ctr">
                    <a:solidFill>
                      <a:srgbClr val="CFC485">
                        <a:alpha val="66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buNone/>
                      </a:pPr>
                      <a:r>
                        <a:rPr lang="zh-CN" altLang="en-US" sz="2000" b="1">
                          <a:solidFill>
                            <a:schemeClr val="tx1"/>
                          </a:solidFill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</a:rPr>
                        <a:t>青黄不接之时，</a:t>
                      </a:r>
                      <a:r>
                        <a:rPr lang="zh-CN" altLang="en-US" sz="2000" b="1">
                          <a:solidFill>
                            <a:srgbClr val="FF0000"/>
                          </a:solidFill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</a:rPr>
                        <a:t>政府贷款</a:t>
                      </a:r>
                      <a:r>
                        <a:rPr lang="zh-CN" altLang="en-US" sz="2000" b="1">
                          <a:solidFill>
                            <a:schemeClr val="tx1"/>
                          </a:solidFill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</a:rPr>
                        <a:t>或谷物给农民，收获后还本付息（</a:t>
                      </a:r>
                      <a:r>
                        <a:rPr lang="en-US" altLang="zh-CN" sz="2000" b="1">
                          <a:solidFill>
                            <a:schemeClr val="tx1"/>
                          </a:solidFill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</a:rPr>
                        <a:t>20%</a:t>
                      </a:r>
                      <a:r>
                        <a:rPr lang="zh-CN" altLang="en-US" sz="2000" b="1">
                          <a:solidFill>
                            <a:schemeClr val="tx1"/>
                          </a:solidFill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</a:rPr>
                        <a:t>）</a:t>
                      </a:r>
                    </a:p>
                  </a:txBody>
                  <a:tcPr anchor="ctr">
                    <a:solidFill>
                      <a:srgbClr val="CFC485">
                        <a:alpha val="66000"/>
                      </a:srgbClr>
                    </a:solidFill>
                  </a:tcPr>
                </a:tc>
              </a:tr>
              <a:tr h="557679">
                <a:tc vMerge="1"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000" b="1">
                          <a:solidFill>
                            <a:schemeClr val="tx1"/>
                          </a:solidFill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</a:rPr>
                        <a:t>市易法</a:t>
                      </a:r>
                      <a:endParaRPr lang="en-US" altLang="zh-CN" sz="2000" b="1">
                        <a:solidFill>
                          <a:schemeClr val="tx1"/>
                        </a:solidFill>
                        <a:latin typeface="方正粗黑宋简体" panose="02000000000000000000" pitchFamily="2" charset="-122"/>
                        <a:ea typeface="方正粗黑宋简体" panose="02000000000000000000" pitchFamily="2" charset="-122"/>
                      </a:endParaRPr>
                    </a:p>
                  </a:txBody>
                  <a:tcPr anchor="ctr">
                    <a:solidFill>
                      <a:srgbClr val="CFC485">
                        <a:alpha val="66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buNone/>
                      </a:pPr>
                      <a:r>
                        <a:rPr lang="zh-CN" altLang="en-US" sz="2000" b="1">
                          <a:solidFill>
                            <a:schemeClr val="tx1"/>
                          </a:solidFill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</a:rPr>
                        <a:t>在东京设市易务，</a:t>
                      </a:r>
                      <a:r>
                        <a:rPr lang="zh-CN" altLang="en-US" sz="2000" b="1">
                          <a:solidFill>
                            <a:srgbClr val="FF0000"/>
                          </a:solidFill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</a:rPr>
                        <a:t>政府控制</a:t>
                      </a:r>
                      <a:r>
                        <a:rPr lang="zh-CN" altLang="en-US" sz="2000" b="1">
                          <a:solidFill>
                            <a:schemeClr val="tx1"/>
                          </a:solidFill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</a:rPr>
                        <a:t>商品买卖，并向商人贷款</a:t>
                      </a:r>
                    </a:p>
                  </a:txBody>
                  <a:tcPr anchor="ctr">
                    <a:solidFill>
                      <a:srgbClr val="CFC485">
                        <a:alpha val="66000"/>
                      </a:srgbClr>
                    </a:solidFill>
                  </a:tcPr>
                </a:tc>
              </a:tr>
              <a:tr h="1104938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buNone/>
                      </a:pPr>
                      <a:r>
                        <a:rPr lang="zh-CN" altLang="en-US" sz="3200" b="0" kern="120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+mn-cs"/>
                          <a:sym typeface="+mn-ea"/>
                        </a:rPr>
                        <a:t>强兵</a:t>
                      </a:r>
                    </a:p>
                  </a:txBody>
                  <a:tcPr anchor="ctr">
                    <a:solidFill>
                      <a:srgbClr val="CFC485">
                        <a:alpha val="66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en-US" altLang="zh-CN" sz="2000" b="1">
                        <a:solidFill>
                          <a:schemeClr val="tx1"/>
                        </a:solidFill>
                        <a:latin typeface="方正粗黑宋简体" panose="02000000000000000000" pitchFamily="2" charset="-122"/>
                        <a:ea typeface="方正粗黑宋简体" panose="02000000000000000000" pitchFamily="2" charset="-122"/>
                      </a:endParaRPr>
                    </a:p>
                    <a:p>
                      <a:pPr algn="ctr">
                        <a:buNone/>
                      </a:pPr>
                      <a:r>
                        <a:rPr lang="zh-CN" altLang="en-US" sz="2000" b="1">
                          <a:solidFill>
                            <a:schemeClr val="tx1"/>
                          </a:solidFill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</a:rPr>
                        <a:t>保甲法</a:t>
                      </a:r>
                    </a:p>
                  </a:txBody>
                  <a:tcPr>
                    <a:solidFill>
                      <a:srgbClr val="CFC485">
                        <a:alpha val="66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altLang="zh-CN" sz="1800" b="1">
                        <a:solidFill>
                          <a:schemeClr val="tx1"/>
                        </a:solidFill>
                        <a:latin typeface="方正粗黑宋简体" panose="02000000000000000000" pitchFamily="2" charset="-122"/>
                        <a:ea typeface="方正粗黑宋简体" panose="02000000000000000000" pitchFamily="2" charset="-122"/>
                      </a:endParaRPr>
                    </a:p>
                    <a:p>
                      <a:r>
                        <a:rPr lang="zh-CN" altLang="en-US" sz="2400" b="1">
                          <a:solidFill>
                            <a:srgbClr val="FF0000"/>
                          </a:solidFill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</a:rPr>
                        <a:t>政府</a:t>
                      </a: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</a:rPr>
                        <a:t>对农民进行编制管理和军事训练</a:t>
                      </a:r>
                      <a:endParaRPr lang="zh-CN" sz="2400"/>
                    </a:p>
                  </a:txBody>
                  <a:tcPr>
                    <a:solidFill>
                      <a:srgbClr val="CFC485">
                        <a:alpha val="66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7" name="矩形 6"/>
          <p:cNvSpPr/>
          <p:nvPr/>
        </p:nvSpPr>
        <p:spPr>
          <a:xfrm>
            <a:off x="-24560" y="889010"/>
            <a:ext cx="12191980" cy="514772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7978065" y="1043101"/>
            <a:ext cx="3975222" cy="3170099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800" b="1"/>
              <a:t>     王安石变法的主旨是“</a:t>
            </a:r>
            <a:r>
              <a:rPr lang="zh-CN" altLang="en-US" sz="2800" b="1">
                <a:solidFill>
                  <a:srgbClr val="FF0000"/>
                </a:solidFill>
              </a:rPr>
              <a:t>国家主义</a:t>
            </a:r>
            <a:r>
              <a:rPr lang="zh-CN" altLang="en-US" sz="2800" b="1"/>
              <a:t>”，即国家全面介入社会各个领域，将社会运行置于国家督导之下，</a:t>
            </a:r>
            <a:r>
              <a:rPr lang="en-US" altLang="zh-CN" sz="2800" b="1"/>
              <a:t>……</a:t>
            </a:r>
            <a:r>
              <a:rPr lang="zh-CN" altLang="en-US" sz="2800" b="1"/>
              <a:t>直接目标是国家的富强。</a:t>
            </a:r>
            <a:endParaRPr lang="en-US" altLang="zh-CN" sz="2800" b="1"/>
          </a:p>
          <a:p>
            <a:r>
              <a:rPr lang="en-US" altLang="zh-CN" sz="1600" b="1"/>
              <a:t>——</a:t>
            </a:r>
            <a:r>
              <a:rPr lang="zh-CN" altLang="en-US" sz="1600" b="1"/>
              <a:t>江华</a:t>
            </a:r>
            <a:r>
              <a:rPr lang="en-US" altLang="zh-CN" sz="1600" b="1"/>
              <a:t>《</a:t>
            </a:r>
            <a:r>
              <a:rPr lang="zh-CN" altLang="en-US" sz="1600" b="1"/>
              <a:t>国家主义倾向：王安石变法失败的原因</a:t>
            </a:r>
            <a:r>
              <a:rPr lang="en-US" altLang="zh-CN" sz="1600" b="1"/>
              <a:t>》</a:t>
            </a:r>
            <a:endParaRPr lang="zh-CN" altLang="en-US" sz="1600" b="1"/>
          </a:p>
        </p:txBody>
      </p:sp>
      <p:sp>
        <p:nvSpPr>
          <p:cNvPr id="3" name="文本框 2"/>
          <p:cNvSpPr txBox="1"/>
          <p:nvPr/>
        </p:nvSpPr>
        <p:spPr>
          <a:xfrm>
            <a:off x="7870999" y="4324397"/>
            <a:ext cx="4189354" cy="1384995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800" b="1"/>
              <a:t>结合上述材料和王安石变法的内容，分析王安石为何要加强集权？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455075" y="4745017"/>
            <a:ext cx="3037535" cy="954107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800" b="1"/>
              <a:t>国家全面加强对经济和人身的控制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3593411" y="4788760"/>
            <a:ext cx="2981956" cy="954107"/>
            <a:chOff x="3593411" y="4788760"/>
            <a:chExt cx="2981956" cy="954107"/>
          </a:xfrm>
        </p:grpSpPr>
        <p:sp>
          <p:nvSpPr>
            <p:cNvPr id="11" name="箭头: 右 10"/>
            <p:cNvSpPr/>
            <p:nvPr/>
          </p:nvSpPr>
          <p:spPr>
            <a:xfrm>
              <a:off x="3593411" y="5104015"/>
              <a:ext cx="666346" cy="240821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4534169" y="4788760"/>
              <a:ext cx="2041198" cy="95410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zh-CN" altLang="en-US" sz="2800" b="1"/>
                <a:t>国家权力的高度集中</a:t>
              </a:r>
            </a:p>
          </p:txBody>
        </p:sp>
      </p:grpSp>
      <p:sp>
        <p:nvSpPr>
          <p:cNvPr id="14" name="文本框 13"/>
          <p:cNvSpPr txBox="1"/>
          <p:nvPr/>
        </p:nvSpPr>
        <p:spPr>
          <a:xfrm>
            <a:off x="734483" y="226496"/>
            <a:ext cx="3041015" cy="58356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3200" b="1">
                <a:latin typeface="黑体" panose="02010609060101010101" charset="-122"/>
                <a:ea typeface="黑体" panose="02010609060101010101" charset="-122"/>
              </a:rPr>
              <a:t>三、王安石变法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comb/>
        <p:sndAc>
          <p:endSnd/>
        </p:sndAc>
      </p:transition>
    </mc:Choice>
    <mc:Fallback>
      <p:transition>
        <p:comb/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9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331717" y="1525954"/>
            <a:ext cx="2527469" cy="3806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文本框 5"/>
          <p:cNvSpPr txBox="1"/>
          <p:nvPr/>
        </p:nvSpPr>
        <p:spPr>
          <a:xfrm>
            <a:off x="4595451" y="5582519"/>
            <a:ext cx="2339102" cy="52322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2800" b="1"/>
              <a:t>强兵效果有限</a:t>
            </a:r>
            <a:endParaRPr lang="en-US" altLang="zh-CN" sz="2800" b="1"/>
          </a:p>
        </p:txBody>
      </p:sp>
      <p:sp>
        <p:nvSpPr>
          <p:cNvPr id="5" name="文本框 4"/>
          <p:cNvSpPr txBox="1"/>
          <p:nvPr/>
        </p:nvSpPr>
        <p:spPr>
          <a:xfrm>
            <a:off x="734483" y="226496"/>
            <a:ext cx="3041015" cy="58356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3200" b="1">
                <a:latin typeface="黑体" panose="02010609060101010101" charset="-122"/>
                <a:ea typeface="黑体" panose="02010609060101010101" charset="-122"/>
              </a:rPr>
              <a:t>三、王安石变法</a:t>
            </a:r>
          </a:p>
        </p:txBody>
      </p:sp>
      <p:sp>
        <p:nvSpPr>
          <p:cNvPr id="7" name="标题 1"/>
          <p:cNvSpPr txBox="1"/>
          <p:nvPr/>
        </p:nvSpPr>
        <p:spPr>
          <a:xfrm>
            <a:off x="381631" y="1525954"/>
            <a:ext cx="2923852" cy="3806091"/>
          </a:xfrm>
          <a:prstGeom prst="rect">
            <a:avLst/>
          </a:prstGeom>
          <a:ln w="28575">
            <a:solidFill>
              <a:srgbClr val="FF0000"/>
            </a:solidFill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b="1">
                <a:solidFill>
                  <a:srgbClr val="333333"/>
                </a:solidFill>
                <a:latin typeface="Arial" panose="020b0604020202020204" pitchFamily="34" charset="0"/>
              </a:rPr>
              <a:t>      </a:t>
            </a:r>
            <a:r>
              <a:rPr lang="zh-CN" altLang="en-US" sz="2500" b="1">
                <a:solidFill>
                  <a:srgbClr val="333333"/>
                </a:solidFill>
                <a:latin typeface="Arial" panose="020b0604020202020204" pitchFamily="34" charset="0"/>
              </a:rPr>
              <a:t>宋神宗幼时，便立志“</a:t>
            </a:r>
            <a:r>
              <a:rPr lang="zh-CN" altLang="en-US" sz="2500" b="1">
                <a:solidFill>
                  <a:srgbClr val="FF0000"/>
                </a:solidFill>
                <a:latin typeface="Arial" panose="020b0604020202020204" pitchFamily="34" charset="0"/>
              </a:rPr>
              <a:t>雪数世之耻</a:t>
            </a:r>
            <a:r>
              <a:rPr lang="zh-CN" altLang="en-US" sz="2500" b="1">
                <a:solidFill>
                  <a:srgbClr val="333333"/>
                </a:solidFill>
                <a:latin typeface="Arial" panose="020b0604020202020204" pitchFamily="34" charset="0"/>
              </a:rPr>
              <a:t>” ，到十多岁时，神宗就“慨然兴大有为之志，</a:t>
            </a:r>
            <a:r>
              <a:rPr lang="zh-CN" altLang="en-US" sz="2500" b="1">
                <a:solidFill>
                  <a:srgbClr val="FF0000"/>
                </a:solidFill>
                <a:latin typeface="Arial" panose="020b0604020202020204" pitchFamily="34" charset="0"/>
              </a:rPr>
              <a:t>思欲问西北二境罪</a:t>
            </a:r>
            <a:r>
              <a:rPr lang="zh-CN" altLang="en-US" sz="2500" b="1">
                <a:solidFill>
                  <a:srgbClr val="333333"/>
                </a:solidFill>
                <a:latin typeface="Arial" panose="020b0604020202020204" pitchFamily="34" charset="0"/>
              </a:rPr>
              <a:t>” 。</a:t>
            </a:r>
            <a:br>
              <a:rPr lang="en-US" altLang="zh-CN" sz="2500" b="1">
                <a:solidFill>
                  <a:srgbClr val="333333"/>
                </a:solidFill>
                <a:latin typeface="Arial" panose="020b0604020202020204" pitchFamily="34" charset="0"/>
              </a:rPr>
            </a:br>
            <a:r>
              <a:rPr lang="en-US" altLang="zh-CN" sz="2500" b="1">
                <a:solidFill>
                  <a:srgbClr val="333333"/>
                </a:solidFill>
                <a:latin typeface="Arial" panose="020b0604020202020204" pitchFamily="34" charset="0"/>
              </a:rPr>
              <a:t> ——</a:t>
            </a:r>
            <a:r>
              <a:rPr lang="zh-CN" altLang="en-US" sz="2500" b="1">
                <a:solidFill>
                  <a:srgbClr val="333333"/>
                </a:solidFill>
                <a:latin typeface="Arial" panose="020b0604020202020204" pitchFamily="34" charset="0"/>
              </a:rPr>
              <a:t>据</a:t>
            </a:r>
            <a:r>
              <a:rPr lang="en-US" altLang="zh-CN" sz="2500" b="1">
                <a:solidFill>
                  <a:srgbClr val="333333"/>
                </a:solidFill>
                <a:latin typeface="Arial" panose="020b0604020202020204" pitchFamily="34" charset="0"/>
              </a:rPr>
              <a:t>《</a:t>
            </a:r>
            <a:r>
              <a:rPr lang="zh-CN" altLang="en-US" sz="2500" b="1">
                <a:solidFill>
                  <a:srgbClr val="333333"/>
                </a:solidFill>
                <a:latin typeface="Arial" panose="020b0604020202020204" pitchFamily="34" charset="0"/>
              </a:rPr>
              <a:t>宋史</a:t>
            </a:r>
            <a:r>
              <a:rPr lang="en-US" altLang="zh-CN" sz="2500" b="1">
                <a:solidFill>
                  <a:srgbClr val="333333"/>
                </a:solidFill>
                <a:latin typeface="Arial" panose="020b0604020202020204" pitchFamily="34" charset="0"/>
              </a:rPr>
              <a:t>》</a:t>
            </a:r>
            <a:r>
              <a:rPr lang="zh-CN" altLang="en-US" sz="2500" b="1">
                <a:solidFill>
                  <a:srgbClr val="333333"/>
                </a:solidFill>
                <a:latin typeface="Arial" panose="020b0604020202020204" pitchFamily="34" charset="0"/>
              </a:rPr>
              <a:t>、</a:t>
            </a:r>
            <a:r>
              <a:rPr lang="en-US" altLang="zh-CN" sz="2500" b="1">
                <a:solidFill>
                  <a:srgbClr val="333333"/>
                </a:solidFill>
                <a:latin typeface="Arial" panose="020b0604020202020204" pitchFamily="34" charset="0"/>
              </a:rPr>
              <a:t>《</a:t>
            </a:r>
            <a:r>
              <a:rPr lang="zh-CN" altLang="en-US" sz="2500" b="1">
                <a:solidFill>
                  <a:srgbClr val="333333"/>
                </a:solidFill>
                <a:latin typeface="Arial" panose="020b0604020202020204" pitchFamily="34" charset="0"/>
              </a:rPr>
              <a:t>铁围山丛谈</a:t>
            </a:r>
            <a:r>
              <a:rPr lang="en-US" altLang="zh-CN" sz="2500" b="1">
                <a:solidFill>
                  <a:srgbClr val="333333"/>
                </a:solidFill>
                <a:latin typeface="Arial" panose="020b0604020202020204" pitchFamily="34" charset="0"/>
              </a:rPr>
              <a:t>》</a:t>
            </a:r>
            <a:endParaRPr lang="zh-CN" altLang="en-US" sz="2500" b="1"/>
          </a:p>
        </p:txBody>
      </p:sp>
      <p:grpSp>
        <p:nvGrpSpPr>
          <p:cNvPr id="10" name="组合 9"/>
          <p:cNvGrpSpPr/>
          <p:nvPr/>
        </p:nvGrpSpPr>
        <p:grpSpPr>
          <a:xfrm>
            <a:off x="5885420" y="1013868"/>
            <a:ext cx="5547783" cy="4318177"/>
            <a:chOff x="5971760" y="1629837"/>
            <a:chExt cx="5547783" cy="4318177"/>
          </a:xfrm>
        </p:grpSpPr>
        <p:pic>
          <p:nvPicPr>
            <p:cNvPr id="4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5971760" y="2141921"/>
              <a:ext cx="5547783" cy="380609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" name="文本框 8"/>
            <p:cNvSpPr txBox="1"/>
            <p:nvPr/>
          </p:nvSpPr>
          <p:spPr>
            <a:xfrm>
              <a:off x="7178487" y="1629837"/>
              <a:ext cx="315663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b="1"/>
                <a:t>元丰五路伐夏 惨败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comb/>
        <p:sndAc>
          <p:endSnd/>
        </p:sndAc>
      </p:transition>
    </mc:Choice>
    <mc:Fallback>
      <p:transition>
        <p:comb/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文本框 5"/>
          <p:cNvSpPr txBox="1"/>
          <p:nvPr/>
        </p:nvSpPr>
        <p:spPr>
          <a:xfrm>
            <a:off x="905934" y="2982444"/>
            <a:ext cx="9804400" cy="166199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/>
              <a:t>     </a:t>
            </a:r>
            <a:r>
              <a:rPr lang="zh-CN" altLang="en-US" sz="2800"/>
              <a:t>材料二：他的变法措施阻碍甚至打击了北宋商品经济的正常发 展 </a:t>
            </a:r>
            <a:r>
              <a:rPr lang="en-US" altLang="zh-CN" sz="2800"/>
              <a:t>, </a:t>
            </a:r>
            <a:r>
              <a:rPr lang="zh-CN" altLang="en-US" sz="2800"/>
              <a:t>破坏了商 品经济进一步发展的条件。 </a:t>
            </a:r>
            <a:endParaRPr lang="en-US" altLang="zh-CN" sz="2800"/>
          </a:p>
          <a:p>
            <a:r>
              <a:rPr lang="en-US" altLang="zh-CN" sz="2800"/>
              <a:t>           ——</a:t>
            </a:r>
            <a:r>
              <a:rPr lang="zh-CN" altLang="en-US" sz="2800"/>
              <a:t>刘焕曾</a:t>
            </a:r>
            <a:r>
              <a:rPr lang="en-US" altLang="zh-CN" sz="2800"/>
              <a:t>《</a:t>
            </a:r>
            <a:r>
              <a:rPr lang="zh-CN" altLang="en-US" sz="2800"/>
              <a:t>王安石变法和北宋商品经济发展的矛盾</a:t>
            </a:r>
            <a:r>
              <a:rPr lang="en-US" altLang="zh-CN" sz="2800"/>
              <a:t>》</a:t>
            </a:r>
            <a:endParaRPr lang="zh-CN" altLang="en-US" sz="2800"/>
          </a:p>
          <a:p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905934" y="1311520"/>
            <a:ext cx="9804400" cy="138499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800" b="0" i="0">
                <a:effectLst/>
                <a:latin typeface="Arial" panose="020b0604020202020204" pitchFamily="34" charset="0"/>
              </a:rPr>
              <a:t>        材料一：除了文化上的成就外</a:t>
            </a:r>
            <a:r>
              <a:rPr lang="en-US" altLang="zh-CN" sz="2800" b="0" i="0">
                <a:effectLst/>
                <a:latin typeface="Arial" panose="020b0604020202020204" pitchFamily="34" charset="0"/>
              </a:rPr>
              <a:t>,</a:t>
            </a:r>
            <a:r>
              <a:rPr lang="zh-CN" altLang="en-US" sz="2800" b="0" i="0">
                <a:effectLst/>
                <a:latin typeface="Arial" panose="020b0604020202020204" pitchFamily="34" charset="0"/>
              </a:rPr>
              <a:t>宋朝时期值得注意的是发生了一场名副其实的</a:t>
            </a:r>
            <a:r>
              <a:rPr lang="zh-CN" altLang="en-US" sz="2800" b="1" i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商业革命。</a:t>
            </a:r>
            <a:r>
              <a:rPr lang="zh-CN" altLang="en-US" sz="2800" b="0" i="0">
                <a:effectLst/>
                <a:latin typeface="Arial" panose="020b0604020202020204" pitchFamily="34" charset="0"/>
              </a:rPr>
              <a:t>”</a:t>
            </a:r>
            <a:endParaRPr lang="en-US" altLang="zh-CN" sz="2800" b="0" i="0">
              <a:effectLst/>
              <a:latin typeface="Arial" panose="020b0604020202020204" pitchFamily="34" charset="0"/>
            </a:endParaRPr>
          </a:p>
          <a:p>
            <a:r>
              <a:rPr lang="en-US" altLang="zh-CN" sz="2800">
                <a:latin typeface="Arial" panose="020b0604020202020204" pitchFamily="34" charset="0"/>
              </a:rPr>
              <a:t>                                           </a:t>
            </a:r>
            <a:r>
              <a:rPr lang="en-US" altLang="zh-CN" sz="2800" b="0" i="0">
                <a:effectLst/>
                <a:latin typeface="Arial" panose="020b0604020202020204" pitchFamily="34" charset="0"/>
              </a:rPr>
              <a:t>——</a:t>
            </a:r>
            <a:r>
              <a:rPr lang="zh-CN" altLang="en-US" sz="2800" b="0" i="0">
                <a:effectLst/>
                <a:latin typeface="Arial" panose="020b0604020202020204" pitchFamily="34" charset="0"/>
              </a:rPr>
              <a:t>斯塔夫里阿诺斯</a:t>
            </a:r>
            <a:r>
              <a:rPr lang="en-US" altLang="zh-CN" sz="2800" b="0" i="0">
                <a:effectLst/>
                <a:latin typeface="Arial" panose="020b0604020202020204" pitchFamily="34" charset="0"/>
              </a:rPr>
              <a:t>《</a:t>
            </a:r>
            <a:r>
              <a:rPr lang="zh-CN" altLang="en-US" sz="2800" b="0" i="0">
                <a:effectLst/>
                <a:latin typeface="Arial" panose="020b0604020202020204" pitchFamily="34" charset="0"/>
              </a:rPr>
              <a:t>全球通史</a:t>
            </a:r>
            <a:r>
              <a:rPr lang="en-US" altLang="zh-CN" sz="2800" b="0" i="0">
                <a:effectLst/>
                <a:latin typeface="Arial" panose="020b0604020202020204" pitchFamily="34" charset="0"/>
              </a:rPr>
              <a:t>》</a:t>
            </a:r>
            <a:endParaRPr lang="zh-CN" altLang="en-US" sz="2800"/>
          </a:p>
        </p:txBody>
      </p:sp>
      <p:sp>
        <p:nvSpPr>
          <p:cNvPr id="2" name="文本框 1"/>
          <p:cNvSpPr txBox="1"/>
          <p:nvPr/>
        </p:nvSpPr>
        <p:spPr>
          <a:xfrm>
            <a:off x="1437399" y="5528454"/>
            <a:ext cx="4134465" cy="523220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2800" b="1"/>
              <a:t>违背经济发展的客观规律</a:t>
            </a:r>
            <a:endParaRPr lang="en-US" altLang="zh-CN" sz="2800" b="1"/>
          </a:p>
        </p:txBody>
      </p:sp>
      <p:sp>
        <p:nvSpPr>
          <p:cNvPr id="5" name="文本框 4"/>
          <p:cNvSpPr txBox="1"/>
          <p:nvPr/>
        </p:nvSpPr>
        <p:spPr>
          <a:xfrm>
            <a:off x="734483" y="226496"/>
            <a:ext cx="3041015" cy="58356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3200" b="1">
                <a:latin typeface="黑体" panose="02010609060101010101" charset="-122"/>
                <a:ea typeface="黑体" panose="02010609060101010101" charset="-122"/>
              </a:rPr>
              <a:t>三、王安石变法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6511202" y="5478379"/>
            <a:ext cx="4099199" cy="58477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3200" b="1"/>
              <a:t>“变法” 不等于  “革新”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2822251" y="4770788"/>
            <a:ext cx="4852610" cy="523220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2800" b="1"/>
              <a:t>上述两则材料，说明了什么？</a:t>
            </a:r>
            <a:endParaRPr lang="en-US" altLang="zh-CN" sz="2800" b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comb/>
        <p:sndAc>
          <p:endSnd/>
        </p:sndAc>
      </p:transition>
    </mc:Choice>
    <mc:Fallback>
      <p:transition>
        <p:comb/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59418" y="1059829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zh-CN" altLang="en-US" sz="3600" b="1"/>
              <a:t>小结：对王安石变法的评价：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16982" y="2385392"/>
            <a:ext cx="10515600" cy="3101008"/>
          </a:xfrm>
          <a:ln w="28575">
            <a:solidFill>
              <a:srgbClr val="FF0000"/>
            </a:solidFill>
          </a:ln>
        </p:spPr>
        <p:txBody>
          <a:bodyPr/>
          <a:lstStyle/>
          <a:p>
            <a:pPr marL="0" indent="0">
              <a:buNone/>
            </a:pPr>
            <a:r>
              <a:rPr lang="en-US" altLang="zh-CN"/>
              <a:t>1</a:t>
            </a:r>
            <a:r>
              <a:rPr lang="zh-CN" altLang="en-US"/>
              <a:t>、大大增加了政府的财政收入</a:t>
            </a:r>
            <a:endParaRPr lang="en-US" altLang="zh-CN"/>
          </a:p>
          <a:p>
            <a:pPr marL="0" indent="0">
              <a:buNone/>
            </a:pPr>
            <a:r>
              <a:rPr lang="en-US" altLang="zh-CN"/>
              <a:t>2</a:t>
            </a:r>
            <a:r>
              <a:rPr lang="zh-CN" altLang="en-US"/>
              <a:t>、没有动摇集权体制，反而加强了集权，败坏了政治风气</a:t>
            </a:r>
            <a:endParaRPr lang="en-US" altLang="zh-CN"/>
          </a:p>
          <a:p>
            <a:pPr marL="0" indent="0">
              <a:buNone/>
            </a:pPr>
            <a:r>
              <a:rPr lang="en-US" altLang="zh-CN"/>
              <a:t>3</a:t>
            </a:r>
            <a:r>
              <a:rPr lang="zh-CN" altLang="en-US"/>
              <a:t>、强兵效果不明显</a:t>
            </a:r>
            <a:endParaRPr lang="en-US" altLang="zh-CN"/>
          </a:p>
          <a:p>
            <a:pPr marL="0" indent="0">
              <a:buNone/>
            </a:pPr>
            <a:r>
              <a:rPr lang="en-US" altLang="zh-CN"/>
              <a:t>4</a:t>
            </a:r>
            <a:r>
              <a:rPr lang="zh-CN" altLang="en-US"/>
              <a:t>、增加了人民的负担</a:t>
            </a:r>
            <a:endParaRPr lang="en-US" altLang="zh-CN"/>
          </a:p>
          <a:p>
            <a:pPr marL="0" indent="0">
              <a:buNone/>
            </a:pPr>
            <a:r>
              <a:rPr lang="en-US" altLang="zh-CN"/>
              <a:t>5</a:t>
            </a:r>
            <a:r>
              <a:rPr lang="zh-CN" altLang="en-US"/>
              <a:t>、违背经济发展的客观规律，阻碍了商品经济的发展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734483" y="226496"/>
            <a:ext cx="3041015" cy="58356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3200" b="1">
                <a:latin typeface="黑体" panose="02010609060101010101" charset="-122"/>
                <a:ea typeface="黑体" panose="02010609060101010101" charset="-122"/>
              </a:rPr>
              <a:t>三、王安石变法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comb/>
        <p:sndAc>
          <p:endSnd/>
        </p:sndAc>
      </p:transition>
    </mc:Choice>
    <mc:Fallback>
      <p:transition>
        <p:comb/>
        <p:sndAc>
          <p:endSnd/>
        </p:sndAc>
      </p:transition>
    </mc:Fallback>
  </mc:AlternateContent>
  <p:timing/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426980" y="2304490"/>
            <a:ext cx="6090436" cy="3417420"/>
          </a:xfrm>
          <a:ln w="19050">
            <a:solidFill>
              <a:srgbClr val="FF0000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b="0" i="0">
                <a:solidFill>
                  <a:srgbClr val="000000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         涉猎于大历史，我们也觉得这王安石的故事深有耐人寻味之处：试想九百年之前，中国即企图作</a:t>
            </a:r>
            <a:r>
              <a:rPr lang="zh-CN" altLang="en-US" b="1" i="0">
                <a:solidFill>
                  <a:srgbClr val="FF0000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现代性</a:t>
            </a:r>
            <a:r>
              <a:rPr lang="zh-CN" altLang="en-US" b="0" i="0">
                <a:solidFill>
                  <a:srgbClr val="000000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的改革，而当日欧洲，尚停滞于中世纪的黑洞内。</a:t>
            </a:r>
            <a:endParaRPr lang="en-US" altLang="zh-CN" b="0" i="0">
              <a:solidFill>
                <a:srgbClr val="000000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  <a:p>
            <a:pPr marL="0" indent="0">
              <a:buNone/>
            </a:pPr>
            <a:r>
              <a:rPr lang="en-US" altLang="zh-CN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  </a:t>
            </a:r>
            <a:r>
              <a:rPr lang="en-US" altLang="zh-CN" b="0" i="0">
                <a:solidFill>
                  <a:srgbClr val="000000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——</a:t>
            </a:r>
            <a:r>
              <a:rPr lang="zh-CN" altLang="en-US" b="0" i="0">
                <a:solidFill>
                  <a:srgbClr val="000000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黄仁宇</a:t>
            </a:r>
            <a:r>
              <a:rPr lang="en-US" altLang="zh-CN" b="0" i="0">
                <a:solidFill>
                  <a:srgbClr val="000000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《</a:t>
            </a:r>
            <a:r>
              <a:rPr lang="zh-CN" altLang="en-US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赫逊河畔谈中国历史</a:t>
            </a:r>
            <a:r>
              <a:rPr lang="en-US" altLang="zh-CN" b="0" i="0">
                <a:solidFill>
                  <a:srgbClr val="000000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》</a:t>
            </a:r>
            <a:endParaRPr lang="zh-CN" alt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593617" y="2304490"/>
            <a:ext cx="2476514" cy="3417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文本框 3"/>
          <p:cNvSpPr txBox="1"/>
          <p:nvPr/>
        </p:nvSpPr>
        <p:spPr>
          <a:xfrm>
            <a:off x="4826001" y="912872"/>
            <a:ext cx="29546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b="1"/>
              <a:t>历史评价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480041" y="210594"/>
            <a:ext cx="3041015" cy="58356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3200" b="1">
                <a:latin typeface="黑体" panose="02010609060101010101" charset="-122"/>
                <a:ea typeface="黑体" panose="02010609060101010101" charset="-122"/>
              </a:rPr>
              <a:t>三、王安石变法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comb/>
        <p:sndAc>
          <p:endSnd/>
        </p:sndAc>
      </p:transition>
    </mc:Choice>
    <mc:Fallback>
      <p:transition>
        <p:comb/>
        <p:sndAc>
          <p:endSnd/>
        </p:sndAc>
      </p:transition>
    </mc:Fallback>
  </mc:AlternateContent>
  <p:timing/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28320" y="1896026"/>
            <a:ext cx="6090436" cy="3084512"/>
          </a:xfrm>
          <a:ln w="19050">
            <a:solidFill>
              <a:srgbClr val="FF0000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/>
              <a:t>      把新法的某些做法从特定的历史情境中“抽提”出来，用现代的逻辑去解释、包装，这种做法，是打着历史的旗号反历史，必须警惕。</a:t>
            </a:r>
            <a:endParaRPr lang="en-US" altLang="zh-CN"/>
          </a:p>
          <a:p>
            <a:pPr marL="0" indent="0">
              <a:buNone/>
            </a:pPr>
            <a:r>
              <a:rPr lang="en-US" altLang="zh-CN"/>
              <a:t> ——</a:t>
            </a:r>
            <a:r>
              <a:rPr lang="zh-CN" altLang="en-US"/>
              <a:t>赵冬梅</a:t>
            </a:r>
            <a:r>
              <a:rPr lang="en-US" altLang="zh-CN"/>
              <a:t>《</a:t>
            </a:r>
            <a:r>
              <a:rPr lang="zh-CN" altLang="en-US"/>
              <a:t>大宋之变：</a:t>
            </a:r>
            <a:r>
              <a:rPr lang="en-US" altLang="zh-CN"/>
              <a:t>1063-1086》</a:t>
            </a:r>
            <a:endParaRPr lang="zh-CN" alt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74933" y="1916334"/>
            <a:ext cx="4694889" cy="3092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文本框 1"/>
          <p:cNvSpPr txBox="1"/>
          <p:nvPr/>
        </p:nvSpPr>
        <p:spPr>
          <a:xfrm>
            <a:off x="4826001" y="912872"/>
            <a:ext cx="29546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b="1"/>
              <a:t>历史评价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734483" y="226496"/>
            <a:ext cx="3041015" cy="58356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3200" b="1">
                <a:latin typeface="黑体" panose="02010609060101010101" charset="-122"/>
                <a:ea typeface="黑体" panose="02010609060101010101" charset="-122"/>
              </a:rPr>
              <a:t>三、王安石变法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comb/>
        <p:sndAc>
          <p:endSnd/>
        </p:sndAc>
      </p:transition>
    </mc:Choice>
    <mc:Fallback>
      <p:transition>
        <p:comb/>
        <p:sndAc>
          <p:endSnd/>
        </p:sndAc>
      </p:transition>
    </mc:Fallback>
  </mc:AlternateContent>
  <p:timing/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图片 3" descr="3"/>
          <p:cNvPicPr>
            <a:picLocks noChangeAspect="1"/>
          </p:cNvPicPr>
          <p:nvPr/>
        </p:nvPicPr>
        <p:blipFill>
          <a:blip r:embed="rId2">
            <a:lum bright="6000"/>
          </a:blip>
          <a:stretch>
            <a:fillRect/>
          </a:stretch>
        </p:blipFill>
        <p:spPr>
          <a:xfrm>
            <a:off x="671311" y="885729"/>
            <a:ext cx="6641465" cy="5377180"/>
          </a:xfrm>
          <a:prstGeom prst="rect">
            <a:avLst/>
          </a:prstGeom>
          <a:noFill/>
          <a:ln w="9525">
            <a:solidFill>
              <a:srgbClr val="0070C0"/>
            </a:solidFill>
          </a:ln>
        </p:spPr>
      </p:pic>
      <p:sp>
        <p:nvSpPr>
          <p:cNvPr id="7" name="文本框 6"/>
          <p:cNvSpPr txBox="1"/>
          <p:nvPr/>
        </p:nvSpPr>
        <p:spPr>
          <a:xfrm>
            <a:off x="4459904" y="2674214"/>
            <a:ext cx="30282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（1115-1234年）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2766762" y="3681250"/>
            <a:ext cx="24505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(1038-1227年)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384550" y="4976911"/>
            <a:ext cx="30139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（1127―1279年）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7376923" y="1658551"/>
            <a:ext cx="358648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ClrTx/>
            </a:pPr>
            <a:r>
              <a:rPr lang="zh-CN" altLang="en-US" sz="40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南宋建立 </a:t>
            </a:r>
            <a:endParaRPr lang="en-US" altLang="zh-CN" sz="4000" b="1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  <a:sym typeface="+mn-ea"/>
            </a:endParaRPr>
          </a:p>
          <a:p>
            <a:pPr algn="ctr">
              <a:buClrTx/>
            </a:pPr>
            <a:endParaRPr lang="en-US" altLang="zh-CN" sz="3200" b="1">
              <a:solidFill>
                <a:schemeClr val="accent5">
                  <a:lumMod val="75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  <a:sym typeface="+mn-ea"/>
            </a:endParaRPr>
          </a:p>
          <a:p>
            <a:pPr algn="ctr">
              <a:buClrTx/>
            </a:pP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时间：</a:t>
            </a: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1127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年</a:t>
            </a:r>
            <a:endParaRPr lang="en-US" altLang="zh-CN" sz="3200" b="1"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pPr algn="ctr">
              <a:buClrTx/>
            </a:pP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宋高宗：赵构</a:t>
            </a:r>
            <a:endParaRPr lang="en-US" altLang="zh-CN" sz="3200" b="1"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pPr algn="ctr">
              <a:buClrTx/>
            </a:pP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都城：临安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734483" y="226496"/>
            <a:ext cx="3041015" cy="58356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3200" b="1">
                <a:latin typeface="黑体" panose="02010609060101010101" charset="-122"/>
                <a:ea typeface="黑体" panose="02010609060101010101" charset="-122"/>
              </a:rPr>
              <a:t>四、南宋的偏安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comb/>
        <p:sndAc>
          <p:endSnd/>
        </p:sndAc>
      </p:transition>
    </mc:Choice>
    <mc:Fallback>
      <p:transition>
        <p:comb/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87748" y="3985030"/>
            <a:ext cx="3068469" cy="1727197"/>
          </a:xfrm>
          <a:ln w="28575">
            <a:solidFill>
              <a:srgbClr val="FF0000"/>
            </a:solidFill>
          </a:ln>
        </p:spPr>
        <p:txBody>
          <a:bodyPr>
            <a:normAutofit fontScale="90000"/>
          </a:bodyPr>
          <a:lstStyle/>
          <a:p>
            <a:r>
              <a:rPr lang="zh-CN" altLang="en-US" b="1" u="sng"/>
              <a:t>吴家军</a:t>
            </a:r>
            <a:r>
              <a:rPr lang="zh-CN" altLang="en-US" b="1"/>
              <a:t>、</a:t>
            </a:r>
            <a:r>
              <a:rPr lang="zh-CN" altLang="en-US" b="1" u="sng"/>
              <a:t>岳家军</a:t>
            </a:r>
            <a:r>
              <a:rPr lang="zh-CN" altLang="en-US" b="1"/>
              <a:t>、</a:t>
            </a:r>
            <a:r>
              <a:rPr lang="zh-CN" altLang="en-US" b="1" u="sng"/>
              <a:t>韩家军</a:t>
            </a:r>
            <a:r>
              <a:rPr lang="en-US" altLang="zh-CN" b="1" u="sng"/>
              <a:t>………</a:t>
            </a:r>
            <a:endParaRPr lang="zh-CN" altLang="en-US" b="1" u="sng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734483" y="1329268"/>
            <a:ext cx="3175000" cy="2336799"/>
          </a:xfrm>
          <a:ln w="19050">
            <a:solidFill>
              <a:srgbClr val="FF0000"/>
            </a:solidFill>
          </a:ln>
        </p:spPr>
        <p:txBody>
          <a:bodyPr/>
          <a:lstStyle/>
          <a:p>
            <a:pPr marL="0" indent="0">
              <a:buNone/>
            </a:pPr>
            <a:r>
              <a:rPr lang="zh-CN" altLang="en-US" b="1"/>
              <a:t>川陕：吴阶、吴璘</a:t>
            </a:r>
            <a:endParaRPr lang="en-US" altLang="zh-CN" b="1"/>
          </a:p>
          <a:p>
            <a:pPr marL="0" indent="0">
              <a:buNone/>
            </a:pPr>
            <a:r>
              <a:rPr lang="zh-CN" altLang="en-US" b="1"/>
              <a:t>荆襄：岳飞</a:t>
            </a:r>
            <a:endParaRPr lang="en-US" altLang="zh-CN" b="1"/>
          </a:p>
          <a:p>
            <a:pPr marL="0" indent="0">
              <a:buNone/>
            </a:pPr>
            <a:r>
              <a:rPr lang="zh-CN" altLang="en-US" b="1"/>
              <a:t>两淮：张俊、韩世忠、刘光世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112408" y="1312959"/>
            <a:ext cx="6902726" cy="4399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组合 5"/>
          <p:cNvGrpSpPr/>
          <p:nvPr/>
        </p:nvGrpSpPr>
        <p:grpSpPr>
          <a:xfrm>
            <a:off x="4286698" y="1329268"/>
            <a:ext cx="5009047" cy="3967165"/>
            <a:chOff x="4286698" y="1329268"/>
            <a:chExt cx="5009047" cy="3967165"/>
          </a:xfrm>
        </p:grpSpPr>
        <p:pic>
          <p:nvPicPr>
            <p:cNvPr id="6148" name="Picture 4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4286698" y="1329268"/>
              <a:ext cx="5009047" cy="39671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文本框 3"/>
            <p:cNvSpPr txBox="1"/>
            <p:nvPr/>
          </p:nvSpPr>
          <p:spPr>
            <a:xfrm>
              <a:off x="5018341" y="4325409"/>
              <a:ext cx="3775393" cy="523220"/>
            </a:xfrm>
            <a:prstGeom prst="rect">
              <a:avLst/>
            </a:prstGeom>
            <a:solidFill>
              <a:srgbClr val="FFFF00"/>
            </a:solidFill>
            <a:ln>
              <a:solidFill>
                <a:schemeClr val="bg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2800" b="1">
                  <a:latin typeface="华文行楷" panose="02010800040101010101" pitchFamily="2" charset="-122"/>
                  <a:ea typeface="华文行楷" panose="02010800040101010101" pitchFamily="2" charset="-122"/>
                </a:rPr>
                <a:t>还是我赵家的军队吗？</a:t>
              </a:r>
            </a:p>
          </p:txBody>
        </p:sp>
      </p:grpSp>
      <p:sp>
        <p:nvSpPr>
          <p:cNvPr id="7" name="文本框 6"/>
          <p:cNvSpPr txBox="1"/>
          <p:nvPr/>
        </p:nvSpPr>
        <p:spPr>
          <a:xfrm>
            <a:off x="6299200" y="751431"/>
            <a:ext cx="30572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/>
              <a:t>南宋防线形势图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734483" y="226496"/>
            <a:ext cx="3041015" cy="58356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3200" b="1">
                <a:latin typeface="黑体" panose="02010609060101010101" charset="-122"/>
                <a:ea typeface="黑体" panose="02010609060101010101" charset="-122"/>
              </a:rPr>
              <a:t>四、南宋的偏安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1739549" y="5952305"/>
            <a:ext cx="7725192" cy="523220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2800" b="1"/>
              <a:t>赵构的担忧，反映了南宋初年遇到了什么问题？</a:t>
            </a:r>
            <a:endParaRPr lang="en-US" altLang="zh-CN" sz="2800" b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comb/>
        <p:sndAc>
          <p:endSnd/>
        </p:sndAc>
      </p:transition>
    </mc:Choice>
    <mc:Fallback>
      <p:transition>
        <p:comb/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3" name="文本框 22"/>
          <p:cNvSpPr txBox="1"/>
          <p:nvPr/>
        </p:nvSpPr>
        <p:spPr>
          <a:xfrm>
            <a:off x="330316" y="1396402"/>
            <a:ext cx="2887017" cy="461665"/>
          </a:xfrm>
          <a:prstGeom prst="rect">
            <a:avLst/>
          </a:prstGeom>
          <a:noFill/>
          <a:ln w="25400">
            <a:solidFill>
              <a:srgbClr val="7E7148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2400" b="1">
                <a:latin typeface="江西拙楷" panose="02010600040101010101" pitchFamily="2" charset="-122"/>
                <a:ea typeface="江西拙楷" panose="02010600040101010101" pitchFamily="2" charset="-122"/>
                <a:sym typeface="+mn-ea"/>
              </a:rPr>
              <a:t>北伐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330316" y="2346229"/>
            <a:ext cx="2887017" cy="461665"/>
          </a:xfrm>
          <a:prstGeom prst="rect">
            <a:avLst/>
          </a:prstGeom>
          <a:noFill/>
          <a:ln w="25400">
            <a:solidFill>
              <a:srgbClr val="7E7148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2400" b="1">
                <a:latin typeface="江西拙楷" panose="02010600040101010101" pitchFamily="2" charset="-122"/>
                <a:ea typeface="江西拙楷" panose="02010600040101010101" pitchFamily="2" charset="-122"/>
                <a:sym typeface="+mn-ea"/>
              </a:rPr>
              <a:t>议和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4495093" y="1428665"/>
            <a:ext cx="3324010" cy="461665"/>
          </a:xfrm>
          <a:prstGeom prst="rect">
            <a:avLst/>
          </a:prstGeom>
          <a:noFill/>
          <a:ln w="25400">
            <a:solidFill>
              <a:srgbClr val="7E7148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2400" b="1">
                <a:latin typeface="江西拙楷" panose="02010600040101010101" pitchFamily="2" charset="-122"/>
                <a:ea typeface="江西拙楷" panose="02010600040101010101" pitchFamily="2" charset="-122"/>
              </a:rPr>
              <a:t>武将壮大</a:t>
            </a:r>
          </a:p>
        </p:txBody>
      </p:sp>
      <p:sp>
        <p:nvSpPr>
          <p:cNvPr id="39" name="文本框 38"/>
          <p:cNvSpPr txBox="1"/>
          <p:nvPr/>
        </p:nvSpPr>
        <p:spPr>
          <a:xfrm>
            <a:off x="4490709" y="2346229"/>
            <a:ext cx="3324010" cy="461665"/>
          </a:xfrm>
          <a:prstGeom prst="rect">
            <a:avLst/>
          </a:prstGeom>
          <a:noFill/>
          <a:ln w="25400">
            <a:solidFill>
              <a:srgbClr val="7E7148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2400" b="1">
                <a:latin typeface="江西拙楷" panose="02010600040101010101" pitchFamily="2" charset="-122"/>
                <a:ea typeface="江西拙楷" panose="02010600040101010101" pitchFamily="2" charset="-122"/>
              </a:rPr>
              <a:t>收夺武将权力</a:t>
            </a:r>
          </a:p>
        </p:txBody>
      </p:sp>
      <p:sp>
        <p:nvSpPr>
          <p:cNvPr id="14" name="矩形 13"/>
          <p:cNvSpPr/>
          <p:nvPr/>
        </p:nvSpPr>
        <p:spPr>
          <a:xfrm>
            <a:off x="0" y="0"/>
            <a:ext cx="12191980" cy="685800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箭头: 右 2"/>
          <p:cNvSpPr/>
          <p:nvPr/>
        </p:nvSpPr>
        <p:spPr>
          <a:xfrm>
            <a:off x="3479538" y="2490312"/>
            <a:ext cx="753089" cy="1270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8682760" y="1396402"/>
            <a:ext cx="3324010" cy="461665"/>
          </a:xfrm>
          <a:prstGeom prst="rect">
            <a:avLst/>
          </a:prstGeom>
          <a:noFill/>
          <a:ln w="25400">
            <a:solidFill>
              <a:srgbClr val="7E7148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2400" b="1">
                <a:latin typeface="江西拙楷" panose="02010600040101010101" pitchFamily="2" charset="-122"/>
                <a:ea typeface="江西拙楷" panose="02010600040101010101" pitchFamily="2" charset="-122"/>
              </a:rPr>
              <a:t>威胁统治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8633300" y="2436510"/>
            <a:ext cx="3324010" cy="461665"/>
          </a:xfrm>
          <a:prstGeom prst="rect">
            <a:avLst/>
          </a:prstGeom>
          <a:noFill/>
          <a:ln w="25400">
            <a:solidFill>
              <a:srgbClr val="7E7148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2400" b="1">
                <a:latin typeface="江西拙楷" panose="02010600040101010101" pitchFamily="2" charset="-122"/>
                <a:ea typeface="江西拙楷" panose="02010600040101010101" pitchFamily="2" charset="-122"/>
              </a:rPr>
              <a:t>加强集权；偏安</a:t>
            </a:r>
          </a:p>
        </p:txBody>
      </p:sp>
      <p:sp>
        <p:nvSpPr>
          <p:cNvPr id="4" name="箭头: 右 3"/>
          <p:cNvSpPr/>
          <p:nvPr/>
        </p:nvSpPr>
        <p:spPr>
          <a:xfrm>
            <a:off x="7904375" y="1595997"/>
            <a:ext cx="753088" cy="1270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箭头: 右 4"/>
          <p:cNvSpPr/>
          <p:nvPr/>
        </p:nvSpPr>
        <p:spPr>
          <a:xfrm>
            <a:off x="7904375" y="2540343"/>
            <a:ext cx="667817" cy="1270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355770" y="3329322"/>
            <a:ext cx="4493537" cy="2713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文本框 5"/>
          <p:cNvSpPr txBox="1"/>
          <p:nvPr/>
        </p:nvSpPr>
        <p:spPr>
          <a:xfrm>
            <a:off x="6201583" y="3353016"/>
            <a:ext cx="4741218" cy="304698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3200" b="0" i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1141《</a:t>
            </a:r>
            <a:r>
              <a:rPr lang="zh-CN" altLang="en-US" sz="3200">
                <a:solidFill>
                  <a:srgbClr val="333333"/>
                </a:solidFill>
                <a:latin typeface="Arial" panose="020b0604020202020204" pitchFamily="34" charset="0"/>
              </a:rPr>
              <a:t>绍兴和议</a:t>
            </a:r>
            <a:r>
              <a:rPr lang="en-US" altLang="zh-CN" sz="3200" b="0" i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》</a:t>
            </a:r>
          </a:p>
          <a:p>
            <a:r>
              <a:rPr lang="zh-CN" altLang="en-US" sz="3200" b="0" i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    宋向金称臣</a:t>
            </a:r>
            <a:endParaRPr lang="en-US" altLang="zh-CN" sz="320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r>
              <a:rPr lang="zh-CN" altLang="en-US" sz="3200" b="0" i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    划定疆界，东以淮河为界，西以</a:t>
            </a:r>
            <a:r>
              <a:rPr lang="zh-CN" altLang="en-US" sz="3200" b="0" i="0" u="none" strike="noStrike">
                <a:effectLst/>
                <a:latin typeface="Arial" panose="020b0604020202020204" pitchFamily="34" charset="0"/>
              </a:rPr>
              <a:t>大散关</a:t>
            </a:r>
            <a:r>
              <a:rPr lang="zh-CN" altLang="en-US" sz="3200" b="0" i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为界</a:t>
            </a:r>
            <a:endParaRPr lang="en-US" altLang="zh-CN" sz="3200" b="0" i="0">
              <a:solidFill>
                <a:srgbClr val="333333"/>
              </a:solidFill>
              <a:effectLst/>
              <a:latin typeface="Arial" panose="020b0604020202020204" pitchFamily="34" charset="0"/>
            </a:endParaRPr>
          </a:p>
          <a:p>
            <a:r>
              <a:rPr lang="zh-CN" altLang="en-US" sz="3200" b="0" i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    宋每年向金</a:t>
            </a:r>
            <a:r>
              <a:rPr lang="zh-CN" altLang="en-US" sz="3200" b="0" i="0" u="none" strike="noStrike">
                <a:effectLst/>
                <a:latin typeface="Arial" panose="020b0604020202020204" pitchFamily="34" charset="0"/>
              </a:rPr>
              <a:t>纳贡</a:t>
            </a:r>
            <a:r>
              <a:rPr lang="zh-CN" altLang="en-US" sz="3200" b="0" i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银、绢各</a:t>
            </a:r>
            <a:r>
              <a:rPr lang="en-US" altLang="zh-CN" sz="3200" b="0" i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25</a:t>
            </a:r>
            <a:r>
              <a:rPr lang="zh-CN" altLang="en-US" sz="3200" b="0" i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万两、匹</a:t>
            </a:r>
            <a:endParaRPr lang="zh-CN" altLang="en-US" sz="3200"/>
          </a:p>
        </p:txBody>
      </p:sp>
      <p:sp>
        <p:nvSpPr>
          <p:cNvPr id="13" name="文本框 12"/>
          <p:cNvSpPr txBox="1"/>
          <p:nvPr/>
        </p:nvSpPr>
        <p:spPr>
          <a:xfrm>
            <a:off x="1355770" y="6055886"/>
            <a:ext cx="4493538" cy="461665"/>
          </a:xfrm>
          <a:prstGeom prst="rect">
            <a:avLst/>
          </a:prstGeom>
          <a:solidFill>
            <a:schemeClr val="tx1"/>
          </a:solidFill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</a:rPr>
              <a:t>岳飞被以莫须有罪名杀于风波亭</a:t>
            </a:r>
          </a:p>
        </p:txBody>
      </p:sp>
      <p:sp>
        <p:nvSpPr>
          <p:cNvPr id="15" name="箭头: 右 14"/>
          <p:cNvSpPr/>
          <p:nvPr/>
        </p:nvSpPr>
        <p:spPr>
          <a:xfrm>
            <a:off x="3479538" y="1627234"/>
            <a:ext cx="753089" cy="1270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734483" y="226496"/>
            <a:ext cx="3041015" cy="58356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3200" b="1">
                <a:latin typeface="黑体" panose="02010609060101010101" charset="-122"/>
                <a:ea typeface="黑体" panose="02010609060101010101" charset="-122"/>
              </a:rPr>
              <a:t>四、南宋的偏安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comb/>
        <p:sndAc>
          <p:endSnd/>
        </p:sndAc>
      </p:transition>
    </mc:Choice>
    <mc:Fallback>
      <p:transition>
        <p:comb/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3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869"/>
          <a:stretch>
            <a:fillRect/>
          </a:stretch>
        </p:blipFill>
        <p:spPr bwMode="auto">
          <a:xfrm>
            <a:off x="838200" y="747596"/>
            <a:ext cx="10871200" cy="5362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3944647" y="1130068"/>
            <a:ext cx="5115504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9600" b="1" cap="none" spc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民族大义</a:t>
            </a:r>
            <a:endParaRPr lang="zh-CN" altLang="en-US" sz="9600" b="1" cap="none" spc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755721" y="2702787"/>
            <a:ext cx="7775879" cy="138499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</a:rPr>
              <a:t>    岳飞之死，因其坚持北伐，其民族大义，与赵家江山，与大宋加强集权的祖宗之法，构成了无法调和的矛盾。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comb/>
        <p:sndAc>
          <p:endSnd/>
        </p:sndAc>
      </p:transition>
    </mc:Choice>
    <mc:Fallback>
      <p:transition>
        <p:comb/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80592" y="1878496"/>
            <a:ext cx="10515600" cy="2661699"/>
          </a:xfrm>
          <a:ln w="28575">
            <a:solidFill>
              <a:srgbClr val="FF0000"/>
            </a:solidFill>
          </a:ln>
        </p:spPr>
        <p:txBody>
          <a:bodyPr/>
          <a:lstStyle/>
          <a:p>
            <a:pPr marL="0" indent="0">
              <a:buNone/>
            </a:pPr>
            <a:r>
              <a:rPr lang="zh-CN" altLang="en-US"/>
              <a:t>      </a:t>
            </a:r>
            <a:r>
              <a:rPr lang="zh-CN" altLang="en-US">
                <a:latin typeface="华文新魏" panose="02010800040101010101" pitchFamily="2" charset="-122"/>
                <a:ea typeface="华文新魏" panose="02010800040101010101" pitchFamily="2" charset="-122"/>
              </a:rPr>
              <a:t>从大禹治水，到秦汉大一统，直至今日，中华文明能够绵延不绝，呈现出辉煌壮阔、博大交融的姿态，离不开政治权力的逐渐集中。</a:t>
            </a:r>
            <a:endParaRPr lang="en-US" altLang="zh-CN"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marL="0" indent="0">
              <a:buNone/>
            </a:pPr>
            <a:r>
              <a:rPr lang="en-US" altLang="zh-CN">
                <a:latin typeface="华文新魏" panose="02010800040101010101" pitchFamily="2" charset="-122"/>
                <a:ea typeface="华文新魏" panose="02010800040101010101" pitchFamily="2" charset="-122"/>
              </a:rPr>
              <a:t>       </a:t>
            </a:r>
            <a:r>
              <a:rPr lang="zh-CN" altLang="en-US">
                <a:latin typeface="华文新魏" panose="02010800040101010101" pitchFamily="2" charset="-122"/>
                <a:ea typeface="华文新魏" panose="02010800040101010101" pitchFamily="2" charset="-122"/>
              </a:rPr>
              <a:t>但是，如何在保证集中统一，避免混乱分裂的前提下，不走向僵化、低效，是一个非常值得思考的课题！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1990789" y="801057"/>
            <a:ext cx="8424101" cy="58477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3200" b="1">
                <a:latin typeface="黑体" panose="02010609060101010101" charset="-122"/>
                <a:ea typeface="黑体" panose="02010609060101010101" charset="-122"/>
              </a:rPr>
              <a:t>本课小结：集权之思</a:t>
            </a:r>
            <a:r>
              <a:rPr lang="en-US" altLang="zh-CN" sz="3200" b="1">
                <a:latin typeface="黑体" panose="02010609060101010101" charset="-122"/>
                <a:ea typeface="黑体" panose="02010609060101010101" charset="-122"/>
              </a:rPr>
              <a:t>——</a:t>
            </a:r>
            <a:r>
              <a:rPr lang="zh-CN" altLang="en-US" sz="3200" b="1">
                <a:latin typeface="黑体" panose="02010609060101010101" charset="-122"/>
                <a:ea typeface="黑体" panose="02010609060101010101" charset="-122"/>
              </a:rPr>
              <a:t>集权政治与中华文明</a:t>
            </a:r>
          </a:p>
        </p:txBody>
      </p:sp>
      <p:sp>
        <p:nvSpPr>
          <p:cNvPr id="4" name="矩形 3"/>
          <p:cNvSpPr/>
          <p:nvPr/>
        </p:nvSpPr>
        <p:spPr>
          <a:xfrm>
            <a:off x="3906662" y="4716622"/>
            <a:ext cx="364715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民主集中制</a:t>
            </a:r>
            <a:endParaRPr lang="zh-CN" altLang="en-US" sz="5400" b="1" cap="none" spc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6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1366500" y="12458700"/>
            <a:ext cx="330200" cy="241300"/>
          </a:xfrm>
          <a:prstGeom prst="cube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comb/>
        <p:sndAc>
          <p:endSnd/>
        </p:sndAc>
      </p:transition>
    </mc:Choice>
    <mc:Fallback>
      <p:transition>
        <p:comb/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ags/tag1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2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3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4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5.xml><?xml version="1.0" encoding="utf-8"?>
<p:tagLst xmlns:p="http://schemas.openxmlformats.org/presentationml/2006/main">
  <p:tag name="AS_NET" val="4.0.30319.42000"/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E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E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Paragraphs>131</Paragraphs>
  <Slides>22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Office 主题</vt:lpstr>
      <vt:lpstr>第9课　两宋的政治和军事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        庆历新政 精简机构、裁减军队</vt:lpstr>
      <vt:lpstr>Slide 12</vt:lpstr>
      <vt:lpstr>Slide 13</vt:lpstr>
      <vt:lpstr>Slide 14</vt:lpstr>
      <vt:lpstr>小结：对王安石变法的评价：</vt:lpstr>
      <vt:lpstr>Slide 16</vt:lpstr>
      <vt:lpstr>Slide 17</vt:lpstr>
      <vt:lpstr>Slide 18</vt:lpstr>
      <vt:lpstr>吴家军、岳家军、韩家军………</vt:lpstr>
      <vt:lpstr>Slide 20</vt:lpstr>
      <vt:lpstr>Slide 21</vt:lpstr>
      <vt:lpstr>Slide 22</vt:lpstr>
    </vt:vector>
  </TitlesOfParts>
  <LinksUpToDate>false</LinksUpToDate>
  <SharedDoc>false</SharedDoc>
  <HyperlinksChanged>false</HyperlinksChanged>
  <AppVersion>17.0600</AppVersion>
  <TotalTime>0</TotalTime>
  <Application>Aspose.Slides for Java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Printed>2020-10-31T08:54:42Z</cp:lastPrinted>
  <dcterms:created xsi:type="dcterms:W3CDTF">2020-10-31T08:54:42Z</dcterms:created>
  <dcterms:modified xsi:type="dcterms:W3CDTF">2020-10-31T00:54:45Z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