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54" r:id="rId2"/>
  </p:sldMasterIdLst>
  <p:sldIdLst>
    <p:sldId id="330" r:id="rId3"/>
    <p:sldId id="416" r:id="rId4"/>
    <p:sldId id="331" r:id="rId5"/>
    <p:sldId id="262" r:id="rId6"/>
    <p:sldId id="264" r:id="rId7"/>
    <p:sldId id="339" r:id="rId8"/>
    <p:sldId id="347" r:id="rId9"/>
    <p:sldId id="440" r:id="rId10"/>
    <p:sldId id="441" r:id="rId11"/>
    <p:sldId id="442" r:id="rId12"/>
    <p:sldId id="458" r:id="rId13"/>
    <p:sldId id="459" r:id="rId14"/>
    <p:sldId id="460" r:id="rId15"/>
    <p:sldId id="461" r:id="rId16"/>
    <p:sldId id="443" r:id="rId17"/>
    <p:sldId id="444" r:id="rId18"/>
    <p:sldId id="445" r:id="rId19"/>
    <p:sldId id="338" r:id="rId20"/>
    <p:sldId id="280" r:id="rId21"/>
    <p:sldId id="447" r:id="rId22"/>
    <p:sldId id="448" r:id="rId23"/>
    <p:sldId id="449" r:id="rId24"/>
    <p:sldId id="450" r:id="rId25"/>
    <p:sldId id="451" r:id="rId26"/>
    <p:sldId id="452" r:id="rId27"/>
    <p:sldId id="453" r:id="rId28"/>
    <p:sldId id="454" r:id="rId29"/>
    <p:sldId id="462" r:id="rId30"/>
    <p:sldId id="463" r:id="rId31"/>
    <p:sldId id="464" r:id="rId32"/>
    <p:sldId id="465" r:id="rId33"/>
    <p:sldId id="466" r:id="rId34"/>
    <p:sldId id="467" r:id="rId35"/>
    <p:sldId id="468" r:id="rId36"/>
    <p:sldId id="333" r:id="rId37"/>
    <p:sldId id="334" r:id="rId38"/>
    <p:sldId id="335" r:id="rId39"/>
  </p:sldIdLst>
  <p:sldSz cx="12190095" cy="6858000"/>
  <p:notesSz cx="6858000" cy="9144000"/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55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412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tags" Target="tags/tag63.xml" /><Relationship Id="rId41" Type="http://schemas.openxmlformats.org/officeDocument/2006/relationships/presProps" Target="presProps.xml" /><Relationship Id="rId42" Type="http://schemas.openxmlformats.org/officeDocument/2006/relationships/viewProps" Target="viewProps.xml" /><Relationship Id="rId43" Type="http://schemas.openxmlformats.org/officeDocument/2006/relationships/theme" Target="theme/theme1.xml" /><Relationship Id="rId44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TargetMode="Internal" /><Relationship Id="rId2" Type="http://schemas.openxmlformats.org/officeDocument/2006/relationships/image" Target="../media/image3.png" /><Relationship Id="rId3" Type="http://schemas.openxmlformats.org/officeDocument/2006/relationships/image" Target="../media/image4.png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image" Target="../media/image6.png" /><Relationship Id="rId3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2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2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2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图片1"/>
          <p:cNvPicPr>
            <a:picLocks noChangeAspect="1" noChangeArrowheads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5401" y="3048000"/>
            <a:ext cx="38163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图片5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4234" y="260350"/>
            <a:ext cx="4645025" cy="666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3284984"/>
            <a:ext cx="10971372" cy="1143000"/>
          </a:xfrm>
        </p:spPr>
        <p:txBody>
          <a:bodyPr>
            <a:normAutofit/>
          </a:bodyPr>
          <a:lstStyle>
            <a:lvl1pPr>
              <a:defRPr sz="2800">
                <a:solidFill>
                  <a:srgbClr val="FF0000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695575"/>
          </a:xfrm>
        </p:spPr>
        <p:txBody>
          <a:bodyPr wrap="square">
            <a:spAutoFit/>
          </a:bodyPr>
          <a:lstStyle>
            <a:lvl1pPr marL="0" indent="719455" algn="just" defTabSz="903605" hangingPunct="0">
              <a:lnSpc>
                <a:spcPct val="140000"/>
              </a:lnSpc>
              <a:spcBef>
                <a:spcPct val="0"/>
              </a:spcBef>
              <a:buFontTx/>
              <a:buNone/>
              <a:tabLst>
                <a:tab pos="5648325"/>
                <a:tab pos="9688195"/>
              </a:tabLst>
              <a:defRPr sz="2800" b="1"/>
            </a:lvl1pPr>
            <a:lvl2pPr>
              <a:defRPr sz="2800" b="1"/>
            </a:lvl2pPr>
            <a:lvl3pPr>
              <a:defRPr sz="2800" b="1"/>
            </a:lvl3pPr>
            <a:lvl4pPr>
              <a:defRPr sz="2800" b="1"/>
            </a:lvl4pPr>
            <a:lvl5pPr>
              <a:defRPr sz="28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431800" y="143049"/>
            <a:ext cx="128588" cy="227012"/>
          </a:xfrm>
          <a:prstGeom prst="chevron">
            <a:avLst>
              <a:gd name="adj" fmla="val 49181"/>
            </a:avLst>
          </a:prstGeom>
          <a:solidFill>
            <a:srgbClr val="3E8BCA">
              <a:alpha val="60001"/>
            </a:srgbClr>
          </a:solidFill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8" name="AutoShape 3"/>
          <p:cNvSpPr>
            <a:spLocks noChangeArrowheads="1"/>
          </p:cNvSpPr>
          <p:nvPr userDrawn="1"/>
        </p:nvSpPr>
        <p:spPr bwMode="auto">
          <a:xfrm>
            <a:off x="274638" y="143049"/>
            <a:ext cx="130175" cy="227012"/>
          </a:xfrm>
          <a:prstGeom prst="chevron">
            <a:avLst>
              <a:gd name="adj" fmla="val 49181"/>
            </a:avLst>
          </a:prstGeom>
          <a:solidFill>
            <a:srgbClr val="3E8BCA">
              <a:alpha val="80000"/>
            </a:srgbClr>
          </a:solidFill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9" name="AutoShape 4"/>
          <p:cNvSpPr>
            <a:spLocks noChangeArrowheads="1"/>
          </p:cNvSpPr>
          <p:nvPr userDrawn="1"/>
        </p:nvSpPr>
        <p:spPr bwMode="auto">
          <a:xfrm>
            <a:off x="119063" y="143049"/>
            <a:ext cx="128587" cy="227012"/>
          </a:xfrm>
          <a:prstGeom prst="chevron">
            <a:avLst>
              <a:gd name="adj" fmla="val 49181"/>
            </a:avLst>
          </a:prstGeom>
          <a:solidFill>
            <a:srgbClr val="3E8BCA"/>
          </a:solidFill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10" name="Text Box 5">
            <a:hlinkClick r:id="rId1" action="ppaction://hlinksldjump"/>
          </p:cNvPr>
          <p:cNvSpPr txBox="1">
            <a:spLocks noChangeArrowheads="1"/>
          </p:cNvSpPr>
          <p:nvPr userDrawn="1"/>
        </p:nvSpPr>
        <p:spPr bwMode="auto">
          <a:xfrm>
            <a:off x="10941050" y="6489874"/>
            <a:ext cx="7937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返回导航</a:t>
            </a:r>
            <a:endParaRPr kumimoji="0" 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55" name="Picture 7" descr="下一页">
            <a:hlinkClick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764963" y="6516861"/>
            <a:ext cx="280987" cy="28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上一页">
            <a:hlinkClick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31488" y="6516861"/>
            <a:ext cx="280987" cy="28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Line 10"/>
          <p:cNvSpPr>
            <a:spLocks noChangeShapeType="1"/>
          </p:cNvSpPr>
          <p:nvPr userDrawn="1"/>
        </p:nvSpPr>
        <p:spPr bwMode="auto">
          <a:xfrm>
            <a:off x="0" y="471661"/>
            <a:ext cx="12190413" cy="0"/>
          </a:xfrm>
          <a:prstGeom prst="line">
            <a:avLst/>
          </a:prstGeom>
          <a:noFill/>
          <a:ln w="9525">
            <a:solidFill>
              <a:srgbClr val="2B74B8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17" name="Text Box 8"/>
          <p:cNvSpPr txBox="1">
            <a:spLocks noChangeArrowheads="1"/>
          </p:cNvSpPr>
          <p:nvPr userDrawn="1"/>
        </p:nvSpPr>
        <p:spPr bwMode="auto">
          <a:xfrm>
            <a:off x="603250" y="84138"/>
            <a:ext cx="89995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第九单元　当代世界发展的特点与主要趋势</a:t>
            </a:r>
            <a:endParaRPr kumimoji="0" 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Text Box 9"/>
          <p:cNvSpPr txBox="1">
            <a:spLocks noChangeArrowheads="1"/>
          </p:cNvSpPr>
          <p:nvPr userDrawn="1"/>
        </p:nvSpPr>
        <p:spPr bwMode="auto">
          <a:xfrm>
            <a:off x="8328025" y="119063"/>
            <a:ext cx="34877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历史</a:t>
            </a:r>
            <a:r>
              <a:rPr kumimoji="0" lang="en-US" altLang="zh-CN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kumimoji="0" lang="zh-CN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必修 </a:t>
            </a:r>
            <a:r>
              <a:rPr kumimoji="0" lang="en-US" altLang="zh-CN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微软雅黑" panose="020b0503020204020204" pitchFamily="34" charset="-122"/>
              </a:rPr>
              <a:t>·</a:t>
            </a:r>
            <a:r>
              <a:rPr kumimoji="0" lang="en-US" altLang="zh-CN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0" lang="zh-CN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中外历史纲要</a:t>
            </a:r>
            <a:r>
              <a:rPr kumimoji="0" lang="en-US" altLang="zh-CN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kumimoji="0" lang="zh-CN" altLang="en-US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下</a:t>
            </a:r>
            <a:r>
              <a:rPr kumimoji="0" lang="en-US" altLang="zh-CN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) RJ]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Picture 2" descr="图片7"/>
          <p:cNvPicPr>
            <a:picLocks noChangeAspect="1" noChangeArrowheads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8467" y="3048000"/>
            <a:ext cx="3071813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图片10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92067" y="2274888"/>
            <a:ext cx="3706813" cy="458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613" y="914400"/>
            <a:ext cx="9797669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613" y="3560400"/>
            <a:ext cx="9797669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5365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305" y="608400"/>
            <a:ext cx="10967486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305" y="1490400"/>
            <a:ext cx="10967486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489" y="3848400"/>
            <a:ext cx="7767586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489" y="4615200"/>
            <a:ext cx="7767586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305" y="608400"/>
            <a:ext cx="10967486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305" y="1501200"/>
            <a:ext cx="5175991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0598" y="1501200"/>
            <a:ext cx="5175991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305" y="608400"/>
            <a:ext cx="10967486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305" y="1429200"/>
            <a:ext cx="5341565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305" y="1854000"/>
            <a:ext cx="5341565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4776" y="1421729"/>
            <a:ext cx="5341565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4776" y="1854000"/>
            <a:ext cx="5341565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305" y="608400"/>
            <a:ext cx="10967486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05" y="1555200"/>
            <a:ext cx="5232259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49408" y="1555200"/>
            <a:ext cx="5226383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3201" y="914400"/>
            <a:ext cx="1043837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257" y="914400"/>
            <a:ext cx="9167767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6765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305" y="774000"/>
            <a:ext cx="10971086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613" y="2484000"/>
            <a:ext cx="9797669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613" y="3560400"/>
            <a:ext cx="9797669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slideLayout" Target="../slideLayouts/slideLayout15.xml" /><Relationship Id="rId11" Type="http://schemas.openxmlformats.org/officeDocument/2006/relationships/slideLayout" Target="../slideLayouts/slideLayout16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theme" Target="../theme/theme2.xml" /><Relationship Id="rId2" Type="http://schemas.openxmlformats.org/officeDocument/2006/relationships/slideLayout" Target="../slideLayouts/slideLayout7.xml" /><Relationship Id="rId3" Type="http://schemas.openxmlformats.org/officeDocument/2006/relationships/slideLayout" Target="../slideLayouts/slideLayout8.xml" /><Relationship Id="rId4" Type="http://schemas.openxmlformats.org/officeDocument/2006/relationships/slideLayout" Target="../slideLayouts/slideLayout9.xml" /><Relationship Id="rId5" Type="http://schemas.openxmlformats.org/officeDocument/2006/relationships/slideLayout" Target="../slideLayouts/slideLayout10.xml" /><Relationship Id="rId6" Type="http://schemas.openxmlformats.org/officeDocument/2006/relationships/slideLayout" Target="../slideLayouts/slideLayout11.xml" /><Relationship Id="rId7" Type="http://schemas.openxmlformats.org/officeDocument/2006/relationships/slideLayout" Target="../slideLayouts/slideLayout12.xml" /><Relationship Id="rId8" Type="http://schemas.openxmlformats.org/officeDocument/2006/relationships/slideLayout" Target="../slideLayouts/slideLayout13.xml" /><Relationship Id="rId9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305" y="608400"/>
            <a:ext cx="10967486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305" y="1490400"/>
            <a:ext cx="10967486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1904" y="6314400"/>
            <a:ext cx="2699578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5357" y="6314400"/>
            <a:ext cx="3959381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6213" y="6314400"/>
            <a:ext cx="2699578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6765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39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Relationship Id="rId4" Type="http://schemas.openxmlformats.org/officeDocument/2006/relationships/slide" Target="slide4.xml" TargetMode="Internal" /><Relationship Id="rId5" Type="http://schemas.openxmlformats.org/officeDocument/2006/relationships/image" Target="../media/image9.png" /><Relationship Id="rId6" Type="http://schemas.openxmlformats.org/officeDocument/2006/relationships/slide" Target="slide6.xml" TargetMode="Internal" /><Relationship Id="rId7" Type="http://schemas.openxmlformats.org/officeDocument/2006/relationships/slide" Target="slide18.xml" TargetMode="Internal" /><Relationship Id="rId8" Type="http://schemas.openxmlformats.org/officeDocument/2006/relationships/slide" Target="slide35.xml" TargetMode="Internal" /><Relationship Id="rId9" Type="http://schemas.openxmlformats.org/officeDocument/2006/relationships/slide" Target="slide36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10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G:\&#35838;&#20214;\&#25104;&#25165;&#20043;&#36335;\2020\&#21516;&#27493;\&#26032;&#25945;&#26448;\10&#29256;\&#26032;&#25945;&#26448;&#20013;&#22806;&#21382;&#21490;&#32434;&#35201;&#19979;\&#26032;&#24314;&#25991;&#20214;&#22841;\SA43.TIF" TargetMode="External" /><Relationship Id="rId3" Type="http://schemas.openxmlformats.org/officeDocument/2006/relationships/image" Target="../media/image11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10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10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Relationship Id="rId3" Type="http://schemas.openxmlformats.org/officeDocument/2006/relationships/hyperlink" Target="&#31532;23&#35838;%20&#38543;&#22530;.doc" TargetMode="External" /><Relationship Id="rId4" Type="http://schemas.openxmlformats.org/officeDocument/2006/relationships/image" Target="../media/image5.png" /><Relationship Id="rId5" Type="http://schemas.openxmlformats.org/officeDocument/2006/relationships/image" Target="../media/image10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Relationship Id="rId3" Type="http://schemas.openxmlformats.org/officeDocument/2006/relationships/hyperlink" Target="&#31532;23&#35838;.doc" TargetMode="External" /><Relationship Id="rId4" Type="http://schemas.openxmlformats.org/officeDocument/2006/relationships/image" Target="../media/image5.png" /><Relationship Id="rId5" Type="http://schemas.openxmlformats.org/officeDocument/2006/relationships/image" Target="../media/image10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Relationship Id="rId4" Type="http://schemas.openxmlformats.org/officeDocument/2006/relationships/image" Target="../media/image1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42407" name="Text Box 7"/>
          <p:cNvSpPr txBox="1">
            <a:spLocks noChangeArrowheads="1"/>
          </p:cNvSpPr>
          <p:nvPr/>
        </p:nvSpPr>
        <p:spPr bwMode="auto">
          <a:xfrm>
            <a:off x="406400" y="1052513"/>
            <a:ext cx="66976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4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方正小标宋_GBK" pitchFamily="65" charset="-122"/>
              </a:rPr>
              <a:t>第九单元</a:t>
            </a:r>
            <a:endParaRPr lang="zh-CN" altLang="en-US" sz="4400" b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ea typeface="方正小标宋_GBK" pitchFamily="65" charset="-122"/>
            </a:endParaRPr>
          </a:p>
        </p:txBody>
      </p:sp>
      <p:pic>
        <p:nvPicPr>
          <p:cNvPr id="742408" name="Picture 8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048000"/>
            <a:ext cx="38163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2409" name="Picture 9" descr="图片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7300" y="260350"/>
            <a:ext cx="4645025" cy="666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2410" name="Text Box 10"/>
          <p:cNvSpPr txBox="1">
            <a:spLocks noChangeArrowheads="1"/>
          </p:cNvSpPr>
          <p:nvPr/>
        </p:nvSpPr>
        <p:spPr bwMode="auto">
          <a:xfrm>
            <a:off x="406400" y="2079625"/>
            <a:ext cx="85693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40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方正小标宋_GBK" pitchFamily="65" charset="-122"/>
              </a:rPr>
              <a:t>当代</a:t>
            </a: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ea typeface="方正小标宋_GBK" pitchFamily="65" charset="-122"/>
              </a:rPr>
              <a:t>世界发展的特点与主要趋势</a:t>
            </a:r>
            <a:endParaRPr lang="zh-CN" altLang="en-US" sz="4000" b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ea typeface="方正小标宋_GBK" pitchFamily="65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30" name="Picture 6" descr="图片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074988"/>
            <a:ext cx="3071813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图片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83600" y="2301875"/>
            <a:ext cx="3706813" cy="458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2060575"/>
            <a:ext cx="1219041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方正准圆_GBK" pitchFamily="65" charset="-122"/>
              </a:rPr>
              <a:t>第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  <a:ea typeface="方正准圆_GBK" pitchFamily="65" charset="-122"/>
              </a:rPr>
              <a:t>23</a:t>
            </a:r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方正准圆_GBK" pitchFamily="65" charset="-122"/>
              </a:rPr>
              <a:t>课　和平发展合作共赢的时代潮流</a:t>
            </a:r>
            <a:endParaRPr kumimoji="0" 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68036" name="Picture 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5875" y="546100"/>
            <a:ext cx="7559675" cy="165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8059" name="Picture 91" descr="图片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09000" y="2301875"/>
            <a:ext cx="3706813" cy="458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"/>
          <p:cNvGrpSpPr/>
          <p:nvPr/>
        </p:nvGrpSpPr>
        <p:grpSpPr>
          <a:xfrm>
            <a:off x="2159000" y="2235200"/>
            <a:ext cx="3935413" cy="519113"/>
            <a:chOff x="1360" y="1644"/>
            <a:chExt cx="2479" cy="327"/>
          </a:xfrm>
        </p:grpSpPr>
        <p:sp>
          <p:nvSpPr>
            <p:cNvPr id="3" name="Text Box 3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753" y="1644"/>
              <a:ext cx="208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目标展示</a:t>
              </a:r>
              <a:r>
                <a:rPr kumimoji="0" lang="en-US" alt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+mj-lt"/>
                  <a:ea typeface="黑体" panose="02010609060101010101" pitchFamily="2" charset="-122"/>
                </a:rPr>
                <a:t>·</a:t>
              </a: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定方向</a:t>
              </a:r>
              <a:endParaRPr kumimoji="0" 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4100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360" y="1675"/>
              <a:ext cx="30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" name="Group 5"/>
          <p:cNvGrpSpPr/>
          <p:nvPr/>
        </p:nvGrpSpPr>
        <p:grpSpPr>
          <a:xfrm>
            <a:off x="2159000" y="2943225"/>
            <a:ext cx="3935413" cy="519113"/>
            <a:chOff x="1360" y="1644"/>
            <a:chExt cx="2479" cy="327"/>
          </a:xfrm>
        </p:grpSpPr>
        <p:sp>
          <p:nvSpPr>
            <p:cNvPr id="5" name="Text Box 6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753" y="1644"/>
              <a:ext cx="208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基础必备</a:t>
              </a:r>
              <a:r>
                <a:rPr lang="en-US" altLang="zh-CN" sz="2800" b="1">
                  <a:solidFill>
                    <a:srgbClr val="000066"/>
                  </a:solidFill>
                  <a:ea typeface="黑体" panose="02010609060101010101" pitchFamily="2" charset="-122"/>
                </a:rPr>
                <a:t>·</a:t>
              </a: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探新知</a:t>
              </a:r>
              <a:endParaRPr kumimoji="0" 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4103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360" y="1675"/>
              <a:ext cx="30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Group 8"/>
          <p:cNvGrpSpPr/>
          <p:nvPr/>
        </p:nvGrpSpPr>
        <p:grpSpPr>
          <a:xfrm>
            <a:off x="2159000" y="3652838"/>
            <a:ext cx="3935413" cy="519112"/>
            <a:chOff x="1360" y="1644"/>
            <a:chExt cx="2479" cy="327"/>
          </a:xfrm>
        </p:grpSpPr>
        <p:sp>
          <p:nvSpPr>
            <p:cNvPr id="7" name="Text Box 9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753" y="1644"/>
              <a:ext cx="208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史料探究</a:t>
              </a:r>
              <a:r>
                <a:rPr lang="en-US" altLang="zh-CN" sz="2800" b="1">
                  <a:solidFill>
                    <a:srgbClr val="000066"/>
                  </a:solidFill>
                  <a:ea typeface="黑体" panose="02010609060101010101" pitchFamily="2" charset="-122"/>
                </a:rPr>
                <a:t>·</a:t>
              </a: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释疑难</a:t>
              </a:r>
              <a:endParaRPr kumimoji="0" 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4106" name="Picture 1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360" y="1675"/>
              <a:ext cx="30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Group 11"/>
          <p:cNvGrpSpPr/>
          <p:nvPr/>
        </p:nvGrpSpPr>
        <p:grpSpPr>
          <a:xfrm>
            <a:off x="2159000" y="4360863"/>
            <a:ext cx="3935413" cy="519112"/>
            <a:chOff x="1360" y="1644"/>
            <a:chExt cx="2479" cy="327"/>
          </a:xfrm>
        </p:grpSpPr>
        <p:sp>
          <p:nvSpPr>
            <p:cNvPr id="9" name="Text Box 12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753" y="1644"/>
              <a:ext cx="208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随堂训练</a:t>
              </a:r>
              <a:r>
                <a:rPr lang="en-US" altLang="zh-CN" sz="2800" b="1">
                  <a:solidFill>
                    <a:srgbClr val="000066"/>
                  </a:solidFill>
                  <a:ea typeface="黑体" panose="02010609060101010101" pitchFamily="2" charset="-122"/>
                </a:rPr>
                <a:t>·</a:t>
              </a: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测达标</a:t>
              </a:r>
              <a:endParaRPr kumimoji="0" 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4109" name="Picture 1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360" y="1675"/>
              <a:ext cx="30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Group 14"/>
          <p:cNvGrpSpPr/>
          <p:nvPr/>
        </p:nvGrpSpPr>
        <p:grpSpPr>
          <a:xfrm>
            <a:off x="2159000" y="5070475"/>
            <a:ext cx="3935413" cy="519113"/>
            <a:chOff x="1360" y="1644"/>
            <a:chExt cx="2479" cy="327"/>
          </a:xfrm>
        </p:grpSpPr>
        <p:sp>
          <p:nvSpPr>
            <p:cNvPr id="11" name="Text Box 15">
              <a:hlinkClick r:id="rId9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753" y="1644"/>
              <a:ext cx="208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梯度作业</a:t>
              </a:r>
              <a:r>
                <a:rPr lang="en-US" altLang="zh-CN" sz="2800" b="1">
                  <a:solidFill>
                    <a:srgbClr val="000066"/>
                  </a:solidFill>
                  <a:ea typeface="黑体" panose="02010609060101010101" pitchFamily="2" charset="-122"/>
                </a:rPr>
                <a:t>·</a:t>
              </a:r>
              <a:r>
                <a:rPr kumimoji="0" lang="zh-CN" sz="2800" b="1" i="0" u="none" strike="noStrike" cap="none" normalizeH="0" baseline="0" smtClean="0">
                  <a:ln>
                    <a:noFill/>
                  </a:ln>
                  <a:solidFill>
                    <a:srgbClr val="000066"/>
                  </a:solidFill>
                  <a:effectLst/>
                  <a:latin typeface="黑体" panose="02010609060101010101" pitchFamily="2" charset="-122"/>
                  <a:ea typeface="黑体" panose="02010609060101010101" pitchFamily="2" charset="-122"/>
                </a:rPr>
                <a:t>练素能</a:t>
              </a:r>
              <a:endParaRPr kumimoji="0" 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4112" name="Picture 1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360" y="1675"/>
              <a:ext cx="302" cy="2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FB56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7" name="Picture 3" descr="图片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106" y="3074988"/>
            <a:ext cx="3071813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图片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36831" y="0"/>
            <a:ext cx="2071688" cy="256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2420938"/>
            <a:ext cx="121904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目标展示</a:t>
            </a:r>
            <a:r>
              <a:rPr lang="en-US" altLang="zh-CN" sz="5400" b="1">
                <a:solidFill>
                  <a:srgbClr val="FF66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·</a:t>
            </a: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定方向</a:t>
            </a:r>
            <a:endParaRPr kumimoji="0" 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385058" y="548680"/>
          <a:ext cx="11449272" cy="5974080"/>
        </p:xfrm>
        <a:graphic>
          <a:graphicData uri="http://schemas.openxmlformats.org/drawingml/2006/table">
            <a:tbl>
              <a:tblPr/>
              <a:tblGrid>
                <a:gridCol w="885612"/>
                <a:gridCol w="10563660"/>
              </a:tblGrid>
              <a:tr h="589442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zh-CN" sz="2800" b="1" kern="100">
                          <a:effectLst/>
                          <a:latin typeface="Times New Roman"/>
                          <a:ea typeface="黑体" panose="02010609060101010101" pitchFamily="2" charset="-122"/>
                          <a:cs typeface="Times New Roman" panose="02020603050405020304"/>
                        </a:rPr>
                        <a:t>课程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zh-CN" sz="2800" b="1" kern="100">
                          <a:effectLst/>
                          <a:latin typeface="Times New Roman"/>
                          <a:ea typeface="黑体" panose="02010609060101010101" pitchFamily="2" charset="-122"/>
                          <a:cs typeface="Times New Roman" panose="02020603050405020304"/>
                        </a:rPr>
                        <a:t>标准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  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Times New Roman" panose="02020603050405020304"/>
                          <a:cs typeface="Times New Roman" panose="02020603050405020304"/>
                        </a:rPr>
                        <a:t>通过了解冷战结束后世界的发展特点，以及出现的全球性问题，认识人类社会面临的机遇与挑战，理解和平、发展、合作、共赢成为时代潮流；牢固树立构建人类命运共同体意识，共同担当，同舟共济，共促全球的和平与发展。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442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zh-CN" sz="2800" b="1" kern="100">
                          <a:effectLst/>
                          <a:latin typeface="Times New Roman"/>
                          <a:ea typeface="黑体" panose="02010609060101010101" pitchFamily="2" charset="-122"/>
                          <a:cs typeface="Times New Roman" panose="02020603050405020304"/>
                        </a:rPr>
                        <a:t>问题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zh-CN" sz="2800" b="1" kern="100">
                          <a:effectLst/>
                          <a:latin typeface="Times New Roman"/>
                          <a:ea typeface="黑体" panose="02010609060101010101" pitchFamily="2" charset="-122"/>
                          <a:cs typeface="Times New Roman" panose="02020603050405020304"/>
                        </a:rPr>
                        <a:t>导引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1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Times New Roman" panose="02020603050405020304"/>
                          <a:cs typeface="Times New Roman" panose="02020603050405020304"/>
                        </a:rPr>
                        <a:t>．和平与发展的表现和关系。</a:t>
                      </a: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(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Times New Roman" panose="02020603050405020304"/>
                          <a:cs typeface="Times New Roman" panose="02020603050405020304"/>
                        </a:rPr>
                        <a:t>历史解释</a:t>
                      </a: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)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2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Times New Roman" panose="02020603050405020304"/>
                          <a:cs typeface="Times New Roman" panose="02020603050405020304"/>
                        </a:rPr>
                        <a:t>．人类发展面临发展与和平问题的表现。</a:t>
                      </a: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(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Times New Roman" panose="02020603050405020304"/>
                          <a:cs typeface="Times New Roman" panose="02020603050405020304"/>
                        </a:rPr>
                        <a:t>史料实证</a:t>
                      </a: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)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3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Times New Roman" panose="02020603050405020304"/>
                          <a:cs typeface="Times New Roman" panose="02020603050405020304"/>
                        </a:rPr>
                        <a:t>．加强全球治理的背景和表现。</a:t>
                      </a: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 (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Times New Roman" panose="02020603050405020304"/>
                          <a:cs typeface="Times New Roman" panose="02020603050405020304"/>
                        </a:rPr>
                        <a:t>史料实证</a:t>
                      </a: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)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4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Times New Roman" panose="02020603050405020304"/>
                          <a:cs typeface="Times New Roman" panose="02020603050405020304"/>
                        </a:rPr>
                        <a:t>．构建人类命运共同体的原因、实质、措施。</a:t>
                      </a: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(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Times New Roman" panose="02020603050405020304"/>
                          <a:cs typeface="Times New Roman" panose="02020603050405020304"/>
                        </a:rPr>
                        <a:t>历史解释</a:t>
                      </a: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)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442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zh-CN" sz="2800" b="1" kern="100">
                          <a:effectLst/>
                          <a:latin typeface="Times New Roman"/>
                          <a:ea typeface="黑体" panose="02010609060101010101" pitchFamily="2" charset="-122"/>
                          <a:cs typeface="Times New Roman" panose="02020603050405020304"/>
                        </a:rPr>
                        <a:t>历史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zh-CN" sz="2800" b="1" kern="100">
                          <a:effectLst/>
                          <a:latin typeface="Times New Roman"/>
                          <a:ea typeface="黑体" panose="02010609060101010101" pitchFamily="2" charset="-122"/>
                          <a:cs typeface="Times New Roman" panose="02020603050405020304"/>
                        </a:rPr>
                        <a:t>时空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Times New Roman" panose="02020603050405020304"/>
                          <a:cs typeface="Courier New" panose="02070309020205020404"/>
                        </a:rPr>
                        <a:t> 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0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1025" name="Picture 1" descr="G:\课件\成才之路\2020\同步\新教材\10版\新教材中外历史纲要下\新建文件夹\SA43.TIF"/>
          <p:cNvPicPr>
            <a:picLocks noChangeAspect="1" noChangeArrowheads="1"/>
          </p:cNvPicPr>
          <p:nvPr/>
        </p:nvPicPr>
        <p:blipFill>
          <a:blip r:embed="rId3" r:link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6894" y="5345304"/>
            <a:ext cx="6095206" cy="118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7" name="Picture 3" descr="图片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106" y="3074988"/>
            <a:ext cx="3071813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图片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36831" y="0"/>
            <a:ext cx="2071688" cy="256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2420938"/>
            <a:ext cx="121904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基础必备</a:t>
            </a:r>
            <a:r>
              <a:rPr kumimoji="0" lang="en-US" alt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+mj-lt"/>
                <a:ea typeface="黑体" panose="02010609060101010101" pitchFamily="2" charset="-122"/>
              </a:rPr>
              <a:t>·</a:t>
            </a: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探新知</a:t>
            </a:r>
            <a:endParaRPr kumimoji="0" 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847224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一、和平与发展的时代主题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1</a:t>
            </a:r>
            <a:r>
              <a:rPr lang="zh-CN" altLang="zh-CN" kern="100">
                <a:cs typeface="Times New Roman" panose="02020603050405020304"/>
              </a:rPr>
              <a:t>．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和平与发展的表现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和平的表现：第二次世界大战结束后，尽管发生了冷战和多次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，但是</a:t>
            </a:r>
            <a:r>
              <a:rPr lang="en-US" altLang="zh-CN" kern="100">
                <a:cs typeface="Courier New" panose="02070309020205020404"/>
              </a:rPr>
              <a:t>70</a:t>
            </a:r>
            <a:r>
              <a:rPr lang="zh-CN" altLang="zh-CN" kern="100">
                <a:cs typeface="Times New Roman" panose="02020603050405020304"/>
              </a:rPr>
              <a:t>多年以来，没有发生过新的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，</a:t>
            </a:r>
            <a:r>
              <a:rPr lang="zh-CN" altLang="zh-CN" kern="100">
                <a:latin typeface="宋体" panose="02010600030101010101" pitchFamily="2" charset="-122"/>
                <a:ea typeface="Times New Roman" panose="02020603050405020304"/>
                <a:cs typeface="Courier New" panose="02070309020205020404"/>
              </a:rPr>
              <a:t> </a:t>
            </a:r>
            <a:r>
              <a:rPr lang="zh-CN" altLang="zh-CN" kern="100">
                <a:cs typeface="Times New Roman" panose="02020603050405020304"/>
              </a:rPr>
              <a:t>一些局部冲突也得到政治解决。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r>
              <a:rPr lang="en-US" altLang="zh-CN" kern="100"/>
              <a:t>(2)</a:t>
            </a:r>
            <a:r>
              <a:rPr lang="zh-CN" altLang="zh-CN" kern="100">
                <a:cs typeface="Times New Roman" panose="02020603050405020304"/>
              </a:rPr>
              <a:t>发展的表现：由于长期</a:t>
            </a:r>
            <a:r>
              <a:rPr lang="en-US" altLang="zh-CN" kern="100"/>
              <a:t>_______</a:t>
            </a:r>
            <a:r>
              <a:rPr lang="zh-CN" altLang="zh-CN" kern="100">
                <a:cs typeface="Times New Roman" panose="02020603050405020304"/>
              </a:rPr>
              <a:t>的国际环境，</a:t>
            </a:r>
            <a:r>
              <a:rPr lang="zh-CN" altLang="zh-CN" kern="100">
                <a:ea typeface="Times New Roman" panose="02020603050405020304"/>
              </a:rPr>
              <a:t> </a:t>
            </a:r>
            <a:r>
              <a:rPr lang="zh-CN" altLang="zh-CN" kern="100">
                <a:cs typeface="Times New Roman" panose="02020603050405020304"/>
              </a:rPr>
              <a:t>世界范围内的</a:t>
            </a:r>
            <a:r>
              <a:rPr lang="en-US" altLang="zh-CN" kern="100"/>
              <a:t>_______</a:t>
            </a:r>
            <a:r>
              <a:rPr lang="zh-CN" altLang="zh-CN" kern="100">
                <a:cs typeface="Times New Roman" panose="02020603050405020304"/>
              </a:rPr>
              <a:t>、政治、社会、科技、文化等各方面都获得了惊人的发展，极大地改变了各国和整个世界的面貌。</a:t>
            </a:r>
            <a:r>
              <a:rPr lang="en-US" altLang="zh-CN" kern="100"/>
              <a:t>	 </a:t>
            </a:r>
            <a:endParaRPr lang="zh-CN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57648" y="2564904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局部战争　</a:t>
            </a:r>
            <a:endParaRPr lang="zh-CN" altLang="zh-CN" sz="1050" kern="1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8722544" y="2564904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世界大战　</a:t>
            </a:r>
            <a:endParaRPr lang="zh-CN" altLang="zh-CN" sz="1050" kern="10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842860" y="3717032"/>
            <a:ext cx="12666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和平　</a:t>
            </a:r>
            <a:endParaRPr lang="zh-CN" altLang="zh-CN" sz="1050" kern="10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58284" y="4273932"/>
            <a:ext cx="12666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经济　</a:t>
            </a:r>
            <a:endParaRPr lang="zh-CN" altLang="zh-CN" sz="1050" kern="1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6058069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2</a:t>
            </a:r>
            <a:r>
              <a:rPr lang="zh-CN" altLang="zh-CN" kern="100">
                <a:cs typeface="Times New Roman" panose="02020603050405020304"/>
              </a:rPr>
              <a:t>．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和平与发展的关系：</a:t>
            </a:r>
            <a:r>
              <a:rPr lang="zh-CN" altLang="zh-CN" kern="100">
                <a:cs typeface="Times New Roman" panose="02020603050405020304"/>
              </a:rPr>
              <a:t>和平是指世界的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，发展是指世界的繁荣与发展。和平是发展的</a:t>
            </a:r>
            <a:r>
              <a:rPr lang="en-US" altLang="zh-CN" kern="100">
                <a:cs typeface="Courier New" panose="02070309020205020404"/>
              </a:rPr>
              <a:t>_______</a:t>
            </a:r>
            <a:r>
              <a:rPr lang="zh-CN" altLang="zh-CN" kern="100">
                <a:cs typeface="Times New Roman" panose="02020603050405020304"/>
              </a:rPr>
              <a:t>，</a:t>
            </a:r>
            <a:r>
              <a:rPr lang="zh-CN" altLang="zh-CN" kern="100">
                <a:latin typeface="宋体" panose="02010600030101010101" pitchFamily="2" charset="-122"/>
                <a:ea typeface="Times New Roman" panose="02020603050405020304"/>
                <a:cs typeface="Courier New" panose="02070309020205020404"/>
              </a:rPr>
              <a:t> </a:t>
            </a:r>
            <a:r>
              <a:rPr lang="zh-CN" altLang="zh-CN" kern="100">
                <a:cs typeface="Times New Roman" panose="02020603050405020304"/>
              </a:rPr>
              <a:t>发展是和平的</a:t>
            </a:r>
            <a:r>
              <a:rPr lang="en-US" altLang="zh-CN" kern="100">
                <a:cs typeface="Courier New" panose="02070309020205020404"/>
              </a:rPr>
              <a:t>_______</a:t>
            </a:r>
            <a:r>
              <a:rPr lang="zh-CN" altLang="zh-CN" kern="100">
                <a:cs typeface="Times New Roman" panose="02020603050405020304"/>
              </a:rPr>
              <a:t>，两者相辅相成。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3</a:t>
            </a:r>
            <a:r>
              <a:rPr lang="zh-CN" altLang="zh-CN" kern="100">
                <a:cs typeface="Times New Roman" panose="02020603050405020304"/>
              </a:rPr>
              <a:t>．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推动和平与发展的因素：</a:t>
            </a:r>
            <a:r>
              <a:rPr lang="zh-CN" altLang="zh-CN" kern="100">
                <a:cs typeface="Times New Roman" panose="02020603050405020304"/>
              </a:rPr>
              <a:t>人类进入</a:t>
            </a:r>
            <a:r>
              <a:rPr lang="en-US" altLang="zh-CN" kern="100">
                <a:cs typeface="Courier New" panose="02070309020205020404"/>
              </a:rPr>
              <a:t>21 </a:t>
            </a:r>
            <a:r>
              <a:rPr lang="zh-CN" altLang="zh-CN" kern="100">
                <a:cs typeface="Times New Roman" panose="02020603050405020304"/>
              </a:rPr>
              <a:t>世纪，世界</a:t>
            </a:r>
            <a:r>
              <a:rPr lang="en-US" altLang="zh-CN" kern="100">
                <a:cs typeface="Courier New" panose="02070309020205020404"/>
              </a:rPr>
              <a:t>_________</a:t>
            </a:r>
            <a:r>
              <a:rPr lang="zh-CN" altLang="zh-CN" kern="100">
                <a:cs typeface="Times New Roman" panose="02020603050405020304"/>
              </a:rPr>
              <a:t>继续发展，经济全球化不可逆转，全球和区域合作方兴未艾，各国之间的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日益紧密。这一切，成为制约战争的有力因素，有利于维护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【特别提示】</a:t>
            </a:r>
            <a:r>
              <a:rPr lang="zh-CN" altLang="zh-CN" kern="100">
                <a:ea typeface="仿宋_GB2312"/>
                <a:cs typeface="Times New Roman" panose="02020603050405020304"/>
              </a:rPr>
              <a:t>和平与发展是从世界的角度分析的，不排除一些局部地区的冲突。和平与发展是趋势，目前并未完全成为现实。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endParaRPr lang="zh-CN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642424" y="692696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总体和平　</a:t>
            </a:r>
            <a:endParaRPr lang="zh-CN" altLang="zh-CN" sz="1050" kern="1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842860" y="1340768"/>
            <a:ext cx="12666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前提　</a:t>
            </a:r>
            <a:endParaRPr lang="zh-CN" altLang="zh-CN" sz="1050" kern="10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9803300" y="1349886"/>
            <a:ext cx="12666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保障　</a:t>
            </a:r>
            <a:endParaRPr lang="zh-CN" altLang="zh-CN" sz="1050" kern="10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9622961" y="2564904"/>
            <a:ext cx="162736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多极化　</a:t>
            </a:r>
            <a:endParaRPr lang="zh-CN" altLang="zh-CN" sz="1050" kern="100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13632" y="3717032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相互依存　</a:t>
            </a:r>
            <a:endParaRPr lang="zh-CN" altLang="zh-CN" sz="1050" kern="100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017688" y="4293096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世界和平　</a:t>
            </a:r>
            <a:endParaRPr lang="zh-CN" altLang="zh-CN" sz="1050" kern="1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908850"/>
            <a:ext cx="11382863" cy="3711785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二、人类发展面临的问题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1</a:t>
            </a:r>
            <a:r>
              <a:rPr lang="zh-CN" altLang="zh-CN" kern="100">
                <a:cs typeface="Times New Roman" panose="02020603050405020304"/>
              </a:rPr>
              <a:t>．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发展方面的问题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自</a:t>
            </a:r>
            <a:r>
              <a:rPr lang="en-US" altLang="zh-CN" kern="100">
                <a:cs typeface="Courier New" panose="02070309020205020404"/>
              </a:rPr>
              <a:t>2008 </a:t>
            </a:r>
            <a:r>
              <a:rPr lang="zh-CN" altLang="zh-CN" kern="100">
                <a:cs typeface="Times New Roman" panose="02020603050405020304"/>
              </a:rPr>
              <a:t>年世界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发生以来，世界经济增长的动力依然不足，</a:t>
            </a:r>
            <a:r>
              <a:rPr lang="en-US" altLang="zh-CN" kern="100">
                <a:cs typeface="Courier New" panose="02070309020205020404"/>
              </a:rPr>
              <a:t>_____________</a:t>
            </a:r>
            <a:r>
              <a:rPr lang="zh-CN" altLang="zh-CN" kern="100">
                <a:cs typeface="Times New Roman" panose="02020603050405020304"/>
              </a:rPr>
              <a:t>需求萎缩、经济复苏乏力，对新兴市场国家和发展中国家影响巨大。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(2)___________</a:t>
            </a:r>
            <a:r>
              <a:rPr lang="zh-CN" altLang="zh-CN" kern="100">
                <a:cs typeface="Times New Roman" panose="02020603050405020304"/>
              </a:rPr>
              <a:t>和贫富分化日益严重</a:t>
            </a:r>
            <a:r>
              <a:rPr lang="zh-CN" altLang="zh-CN" kern="100" smtClean="0"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186040" y="2159408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金融危机　</a:t>
            </a:r>
            <a:endParaRPr lang="zh-CN" altLang="zh-CN" sz="1050" kern="1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73455" y="2682628"/>
            <a:ext cx="23487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发达经济体　</a:t>
            </a:r>
            <a:endParaRPr lang="zh-CN" altLang="zh-CN" sz="1050" kern="10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809776" y="3933186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南北差距　</a:t>
            </a:r>
            <a:endParaRPr lang="zh-CN" altLang="zh-CN" sz="1050" kern="1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980858"/>
            <a:ext cx="11382863" cy="4248342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2</a:t>
            </a:r>
            <a:r>
              <a:rPr lang="zh-CN" altLang="zh-CN" kern="100">
                <a:cs typeface="Times New Roman" panose="02020603050405020304"/>
              </a:rPr>
              <a:t>．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和平与安全方面的问题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地区热点问题此起彼伏。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(2)</a:t>
            </a:r>
            <a:r>
              <a:rPr lang="zh-CN" altLang="zh-CN" kern="100">
                <a:cs typeface="Times New Roman" panose="02020603050405020304"/>
              </a:rPr>
              <a:t>核扩散、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、网络安全、重大传染性疾病、跨国刑事犯罪、生态环境恶化、气候变化等安全威胁持续蔓延。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(3)</a:t>
            </a:r>
            <a:r>
              <a:rPr lang="zh-CN" altLang="zh-CN" kern="100">
                <a:cs typeface="Times New Roman" panose="02020603050405020304"/>
              </a:rPr>
              <a:t>海洋权益和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争夺等日趋激烈。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(4)</a:t>
            </a:r>
            <a:r>
              <a:rPr lang="zh-CN" altLang="zh-CN" kern="100">
                <a:cs typeface="Times New Roman" panose="02020603050405020304"/>
              </a:rPr>
              <a:t>霸权主义和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依然存在，人类面临许多共同的难题。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endParaRPr lang="zh-CN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321944" y="2231416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恐怖主义　</a:t>
            </a:r>
            <a:endParaRPr lang="zh-CN" altLang="zh-CN" sz="1050" kern="1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537968" y="3429130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极地资源　</a:t>
            </a:r>
            <a:endParaRPr lang="zh-CN" altLang="zh-CN" sz="1050" kern="10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530757" y="3968378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强权政治　</a:t>
            </a:r>
            <a:endParaRPr lang="zh-CN" altLang="zh-CN" sz="1050" kern="1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881671"/>
            <a:ext cx="11382863" cy="4243982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【特别提示】发展中国家维护和平、促进发展的有效途径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仿宋_GB2312"/>
                <a:cs typeface="Courier New" panose="02070309020205020404"/>
              </a:rPr>
              <a:t>(1)</a:t>
            </a:r>
            <a:r>
              <a:rPr lang="zh-CN" altLang="zh-CN" kern="100">
                <a:ea typeface="仿宋_GB2312"/>
                <a:cs typeface="Times New Roman" panose="02020603050405020304"/>
              </a:rPr>
              <a:t>解放生产力、发展生产力。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仿宋_GB2312"/>
                <a:cs typeface="Courier New" panose="02070309020205020404"/>
              </a:rPr>
              <a:t>(2)</a:t>
            </a:r>
            <a:r>
              <a:rPr lang="zh-CN" altLang="zh-CN" kern="100">
                <a:ea typeface="仿宋_GB2312"/>
                <a:cs typeface="Times New Roman" panose="02020603050405020304"/>
              </a:rPr>
              <a:t>改变国际旧秩序，建立国际新秩序。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仿宋_GB2312"/>
                <a:cs typeface="Courier New" panose="02070309020205020404"/>
              </a:rPr>
              <a:t>(3)</a:t>
            </a:r>
            <a:r>
              <a:rPr lang="zh-CN" altLang="zh-CN" kern="100">
                <a:ea typeface="仿宋_GB2312"/>
                <a:cs typeface="Times New Roman" panose="02020603050405020304"/>
              </a:rPr>
              <a:t>必须坚决地反对霸权主义和强权政治。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仿宋_GB2312"/>
                <a:cs typeface="Courier New" panose="02070309020205020404"/>
              </a:rPr>
              <a:t>(4)</a:t>
            </a:r>
            <a:r>
              <a:rPr lang="zh-CN" altLang="zh-CN" kern="100">
                <a:ea typeface="仿宋_GB2312"/>
                <a:cs typeface="Times New Roman" panose="02020603050405020304"/>
              </a:rPr>
              <a:t>防范和打击恐怖活动，努力消除产生恐怖主义的根源。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仿宋_GB2312"/>
                <a:cs typeface="Courier New" panose="02070309020205020404"/>
              </a:rPr>
              <a:t>(5)</a:t>
            </a:r>
            <a:r>
              <a:rPr lang="zh-CN" altLang="zh-CN" kern="100">
                <a:ea typeface="仿宋_GB2312"/>
                <a:cs typeface="Times New Roman" panose="02020603050405020304"/>
              </a:rPr>
              <a:t>加强联合国的作用。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仿宋_GB2312"/>
                <a:cs typeface="Courier New" panose="02070309020205020404"/>
              </a:rPr>
              <a:t>(6)</a:t>
            </a:r>
            <a:r>
              <a:rPr lang="zh-CN" altLang="zh-CN" kern="100">
                <a:ea typeface="仿宋_GB2312"/>
                <a:cs typeface="Times New Roman" panose="02020603050405020304"/>
              </a:rPr>
              <a:t>维护世界多样性，促进国际关系民主化和发展模式多样化</a:t>
            </a:r>
            <a:r>
              <a:rPr lang="zh-CN" altLang="zh-CN" kern="100" smtClean="0">
                <a:ea typeface="仿宋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5454827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三、在合作共赢中促进全球共同发展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1</a:t>
            </a:r>
            <a:r>
              <a:rPr lang="zh-CN" altLang="zh-CN" kern="100">
                <a:cs typeface="Times New Roman" panose="02020603050405020304"/>
              </a:rPr>
              <a:t>．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加强全球治理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背景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①</a:t>
            </a:r>
            <a:r>
              <a:rPr lang="zh-CN" altLang="zh-CN" kern="100">
                <a:cs typeface="Times New Roman" panose="02020603050405020304"/>
              </a:rPr>
              <a:t>第二次世界大战后建立的主要国际组织，如</a:t>
            </a:r>
            <a:r>
              <a:rPr lang="en-US" altLang="zh-CN" kern="100">
                <a:cs typeface="Courier New" panose="02070309020205020404"/>
              </a:rPr>
              <a:t>_________</a:t>
            </a:r>
            <a:r>
              <a:rPr lang="zh-CN" altLang="zh-CN" kern="100">
                <a:cs typeface="Times New Roman" panose="02020603050405020304"/>
              </a:rPr>
              <a:t>、国际货币基金组织、世界银行、世界贸易组织等，仍然发挥着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的作用。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②</a:t>
            </a:r>
            <a:r>
              <a:rPr lang="zh-CN" altLang="zh-CN" kern="100">
                <a:cs typeface="Times New Roman" panose="02020603050405020304"/>
              </a:rPr>
              <a:t>改革原有的全球治理机制，加强国际协调，已经成为国际社会共同关心和正在解决的问题。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endParaRPr lang="zh-CN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758866" y="2492896"/>
            <a:ext cx="162736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联合国　</a:t>
            </a:r>
            <a:endParaRPr lang="zh-CN" altLang="zh-CN" sz="1050" kern="1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9442624" y="3140968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全球治理　</a:t>
            </a:r>
            <a:endParaRPr lang="zh-CN" altLang="zh-CN" sz="1050" kern="1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1052866"/>
            <a:ext cx="11382863" cy="4248342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(2)</a:t>
            </a:r>
            <a:r>
              <a:rPr lang="zh-CN" altLang="zh-CN" kern="100">
                <a:cs typeface="Times New Roman" panose="02020603050405020304"/>
              </a:rPr>
              <a:t>表现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①</a:t>
            </a:r>
            <a:r>
              <a:rPr lang="zh-CN" altLang="zh-CN" kern="100">
                <a:cs typeface="Times New Roman" panose="02020603050405020304"/>
              </a:rPr>
              <a:t>全球层面：</a:t>
            </a:r>
            <a:r>
              <a:rPr lang="en-US" altLang="zh-CN" kern="100">
                <a:cs typeface="Courier New" panose="02070309020205020404"/>
              </a:rPr>
              <a:t>_____________</a:t>
            </a:r>
            <a:r>
              <a:rPr lang="zh-CN" altLang="zh-CN" kern="100">
                <a:cs typeface="Times New Roman" panose="02020603050405020304"/>
              </a:rPr>
              <a:t>在促进世界经济增长、协调各国宏观经济政策，推动全球经济治理改革等方面正在发挥积极作用。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②</a:t>
            </a:r>
            <a:r>
              <a:rPr lang="zh-CN" altLang="zh-CN" kern="100">
                <a:cs typeface="Times New Roman" panose="02020603050405020304"/>
              </a:rPr>
              <a:t>地区层面：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组织正在有效维护欧亚地区的安全；金砖国家领导人会晤和新开发银行的成立，是金砖国家争取合作共赢、维护新兴市场国家和发展中国家共同利益的平台。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endParaRPr lang="zh-CN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501647" y="1700938"/>
            <a:ext cx="23487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二十国集团　</a:t>
            </a:r>
            <a:endParaRPr lang="zh-CN" altLang="zh-CN" sz="1050" kern="1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537968" y="2853066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上海合作　</a:t>
            </a:r>
            <a:endParaRPr lang="zh-CN" altLang="zh-CN" sz="1050" kern="1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5454827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③</a:t>
            </a:r>
            <a:r>
              <a:rPr lang="zh-CN" altLang="zh-CN" kern="100">
                <a:cs typeface="Times New Roman" panose="02020603050405020304"/>
              </a:rPr>
              <a:t>全球治理中的中国方案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A</a:t>
            </a:r>
            <a:r>
              <a:rPr lang="zh-CN" altLang="zh-CN" kern="100">
                <a:cs typeface="Times New Roman" panose="02020603050405020304"/>
              </a:rPr>
              <a:t>．原因：中国作为世界和平的建设者、全球发展的贡献者和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的维护者，为解决人类面临的共同问题，提供了自己的方案。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B</a:t>
            </a:r>
            <a:r>
              <a:rPr lang="zh-CN" altLang="zh-CN" kern="100">
                <a:cs typeface="Times New Roman" panose="02020603050405020304"/>
              </a:rPr>
              <a:t>．表现：一方面，中国继续高举和平、发展、合作、共赢的旗帜，坚持在</a:t>
            </a:r>
            <a:r>
              <a:rPr lang="en-US" altLang="zh-CN" kern="100">
                <a:cs typeface="Courier New" panose="02070309020205020404"/>
              </a:rPr>
              <a:t>___________________</a:t>
            </a:r>
            <a:r>
              <a:rPr lang="zh-CN" altLang="zh-CN" kern="100">
                <a:cs typeface="Times New Roman" panose="02020603050405020304"/>
              </a:rPr>
              <a:t>基础上发展同各国的友好合作，推动建设相互尊重、公平正义、合作共赢的新型国际关系。另一方面，中国倡导构建</a:t>
            </a:r>
            <a:r>
              <a:rPr lang="en-US" altLang="zh-CN" kern="100">
                <a:cs typeface="Courier New" panose="02070309020205020404"/>
              </a:rPr>
              <a:t>_________________</a:t>
            </a:r>
            <a:r>
              <a:rPr lang="zh-CN" altLang="zh-CN" kern="100">
                <a:cs typeface="Times New Roman" panose="02020603050405020304"/>
              </a:rPr>
              <a:t>，进一步促进全球治理体系变革。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endParaRPr lang="zh-CN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85640" y="1964774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国际秩序　</a:t>
            </a:r>
            <a:endParaRPr lang="zh-CN" altLang="zh-CN" sz="1050" kern="1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456577" y="3717032"/>
            <a:ext cx="343074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和平共处五项原则　</a:t>
            </a:r>
            <a:endParaRPr lang="zh-CN" altLang="zh-CN" sz="1050" kern="10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276875" y="4941168"/>
            <a:ext cx="30700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人类命运共同体　</a:t>
            </a:r>
            <a:endParaRPr lang="zh-CN" altLang="zh-CN" sz="1050" kern="1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851585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2</a:t>
            </a:r>
            <a:r>
              <a:rPr lang="zh-CN" altLang="zh-CN" kern="100">
                <a:cs typeface="Times New Roman" panose="02020603050405020304"/>
              </a:rPr>
              <a:t>．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构建人类命运共同体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(1)</a:t>
            </a:r>
            <a:r>
              <a:rPr lang="zh-CN" altLang="zh-CN" kern="100">
                <a:cs typeface="Times New Roman" panose="02020603050405020304"/>
              </a:rPr>
              <a:t>原因：构建人类命运共同体，是基于中国对当今世界和平与发展大势的准确把握，是源自中华文明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”“</a:t>
            </a:r>
            <a:r>
              <a:rPr lang="zh-CN" altLang="zh-CN" kern="100">
                <a:cs typeface="Times New Roman" panose="02020603050405020304"/>
              </a:rPr>
              <a:t>协和万邦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cs typeface="Times New Roman" panose="02020603050405020304"/>
              </a:rPr>
              <a:t>的和平思想与和谐理念。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(2)</a:t>
            </a:r>
            <a:r>
              <a:rPr lang="zh-CN" altLang="zh-CN" kern="100">
                <a:cs typeface="Times New Roman" panose="02020603050405020304"/>
              </a:rPr>
              <a:t>实质：是中国为推动世界和平与</a:t>
            </a:r>
            <a:r>
              <a:rPr lang="en-US" altLang="zh-CN" kern="100">
                <a:cs typeface="Courier New" panose="02070309020205020404"/>
              </a:rPr>
              <a:t>_____________</a:t>
            </a:r>
            <a:r>
              <a:rPr lang="zh-CN" altLang="zh-CN" kern="100">
                <a:cs typeface="Times New Roman" panose="02020603050405020304"/>
              </a:rPr>
              <a:t>给出的一个可供选择的、理性可行的行动方案，</a:t>
            </a:r>
            <a:r>
              <a:rPr lang="zh-CN" altLang="zh-CN" kern="100">
                <a:latin typeface="宋体" panose="02010600030101010101" pitchFamily="2" charset="-122"/>
                <a:ea typeface="Times New Roman" panose="02020603050405020304"/>
                <a:cs typeface="Courier New" panose="02070309020205020404"/>
              </a:rPr>
              <a:t> </a:t>
            </a:r>
            <a:r>
              <a:rPr lang="zh-CN" altLang="zh-CN" kern="100">
                <a:cs typeface="Times New Roman" panose="02020603050405020304"/>
              </a:rPr>
              <a:t>是为了推动国际秩序和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朝着更加公正合理的方向发展。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endParaRPr lang="zh-CN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562304" y="1938141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以和为贵　</a:t>
            </a:r>
            <a:endParaRPr lang="zh-CN" altLang="zh-CN" sz="1050" kern="1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7030039" y="3140968"/>
            <a:ext cx="23487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可持续发展　</a:t>
            </a:r>
            <a:endParaRPr lang="zh-CN" altLang="zh-CN" sz="1050" kern="10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9514632" y="3717032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国际体系　</a:t>
            </a:r>
            <a:endParaRPr lang="zh-CN" altLang="zh-CN" sz="1050" kern="1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828053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(3)</a:t>
            </a:r>
            <a:r>
              <a:rPr lang="zh-CN" altLang="zh-CN" kern="100">
                <a:cs typeface="Times New Roman" panose="02020603050405020304"/>
              </a:rPr>
              <a:t>措施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①</a:t>
            </a:r>
            <a:r>
              <a:rPr lang="en-US" altLang="zh-CN" kern="100">
                <a:cs typeface="Courier New" panose="02070309020205020404"/>
              </a:rPr>
              <a:t>2013</a:t>
            </a:r>
            <a:r>
              <a:rPr lang="zh-CN" altLang="zh-CN" kern="100">
                <a:cs typeface="Times New Roman" panose="02020603050405020304"/>
              </a:rPr>
              <a:t>年，中国提出建设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cs typeface="Times New Roman" panose="02020603050405020304"/>
              </a:rPr>
              <a:t>的合作倡议。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②</a:t>
            </a:r>
            <a:r>
              <a:rPr lang="en-US" altLang="zh-CN" kern="100">
                <a:cs typeface="Courier New" panose="02070309020205020404"/>
              </a:rPr>
              <a:t>2014</a:t>
            </a:r>
            <a:r>
              <a:rPr lang="zh-CN" altLang="zh-CN" kern="100">
                <a:cs typeface="Times New Roman" panose="02020603050405020304"/>
              </a:rPr>
              <a:t>年</a:t>
            </a:r>
            <a:r>
              <a:rPr lang="en-US" altLang="zh-CN" kern="100">
                <a:cs typeface="Courier New" panose="02070309020205020404"/>
              </a:rPr>
              <a:t>11</a:t>
            </a:r>
            <a:r>
              <a:rPr lang="zh-CN" altLang="zh-CN" kern="100">
                <a:cs typeface="Times New Roman" panose="02020603050405020304"/>
              </a:rPr>
              <a:t>月，中国设立</a:t>
            </a:r>
            <a:r>
              <a:rPr lang="en-US" altLang="zh-CN" kern="100">
                <a:cs typeface="Courier New" panose="02070309020205020404"/>
              </a:rPr>
              <a:t>___________</a:t>
            </a:r>
            <a:r>
              <a:rPr lang="zh-CN" altLang="zh-CN" kern="100">
                <a:cs typeface="Times New Roman" panose="02020603050405020304"/>
              </a:rPr>
              <a:t>，对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cs typeface="Times New Roman" panose="02020603050405020304"/>
              </a:rPr>
              <a:t>一带一路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cs typeface="Times New Roman" panose="02020603050405020304"/>
              </a:rPr>
              <a:t>建设给以资金支持。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③</a:t>
            </a:r>
            <a:r>
              <a:rPr lang="en-US" altLang="zh-CN" kern="100">
                <a:cs typeface="Courier New" panose="02070309020205020404"/>
              </a:rPr>
              <a:t>2015</a:t>
            </a:r>
            <a:r>
              <a:rPr lang="zh-CN" altLang="zh-CN" kern="100">
                <a:cs typeface="Times New Roman" panose="02020603050405020304"/>
              </a:rPr>
              <a:t>年</a:t>
            </a:r>
            <a:r>
              <a:rPr lang="en-US" altLang="zh-CN" kern="100">
                <a:cs typeface="Courier New" panose="02070309020205020404"/>
              </a:rPr>
              <a:t>12</a:t>
            </a:r>
            <a:r>
              <a:rPr lang="zh-CN" altLang="zh-CN" kern="100">
                <a:cs typeface="Times New Roman" panose="02020603050405020304"/>
              </a:rPr>
              <a:t>月，中国倡议设立的</a:t>
            </a:r>
            <a:r>
              <a:rPr lang="en-US" altLang="zh-CN" kern="100">
                <a:cs typeface="Courier New" panose="02070309020205020404"/>
              </a:rPr>
              <a:t>_______________</a:t>
            </a:r>
            <a:r>
              <a:rPr lang="zh-CN" altLang="zh-CN" kern="100">
                <a:cs typeface="Times New Roman" panose="02020603050405020304"/>
              </a:rPr>
              <a:t>投资银行正式成立。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(4)</a:t>
            </a:r>
            <a:r>
              <a:rPr lang="zh-CN" altLang="zh-CN" kern="100">
                <a:cs typeface="Times New Roman" panose="02020603050405020304"/>
              </a:rPr>
              <a:t>认识：人类命运共同体的建设是一个长期、复杂和</a:t>
            </a:r>
            <a:r>
              <a:rPr lang="en-US" altLang="zh-CN" kern="100">
                <a:cs typeface="Courier New" panose="02070309020205020404"/>
              </a:rPr>
              <a:t>_______</a:t>
            </a:r>
            <a:r>
              <a:rPr lang="zh-CN" altLang="zh-CN" kern="100">
                <a:cs typeface="Times New Roman" panose="02020603050405020304"/>
              </a:rPr>
              <a:t>的过程</a:t>
            </a:r>
            <a:r>
              <a:rPr lang="zh-CN" altLang="zh-CN" kern="100" smtClean="0"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626200" y="1340768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一带一路　</a:t>
            </a:r>
            <a:endParaRPr lang="zh-CN" altLang="zh-CN" sz="1050" kern="10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338168" y="1916832"/>
            <a:ext cx="19880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丝路基金　</a:t>
            </a:r>
            <a:endParaRPr lang="zh-CN" altLang="zh-CN" sz="1050" kern="10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489661" y="3140968"/>
            <a:ext cx="27093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亚洲基础设施　</a:t>
            </a:r>
            <a:endParaRPr lang="zh-CN" altLang="zh-CN" sz="1050" kern="10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9875308" y="4345940"/>
            <a:ext cx="12666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</a:rPr>
              <a:t>曲折　</a:t>
            </a:r>
            <a:endParaRPr lang="zh-CN" altLang="zh-CN" sz="1050" kern="1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5431295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【特别提示】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一带一路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倡议提出的现实意义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仿宋_GB2312"/>
                <a:cs typeface="Courier New" panose="02070309020205020404"/>
              </a:rPr>
              <a:t>(1)</a:t>
            </a:r>
            <a:r>
              <a:rPr lang="zh-CN" altLang="zh-CN" kern="100">
                <a:ea typeface="仿宋_GB2312"/>
                <a:cs typeface="Times New Roman" panose="02020603050405020304"/>
              </a:rPr>
              <a:t>对世界：有利于增进沿线国家和地区的经济合作与文化交流，实现资源的优势互补，促进相关国家经济的共同发展；有利于完善自由化、市场化、法制化的世界贸易体系，为世界经济发展注入新活力；有利于增进沿线国家和人民的传统友谊，提高人民的物质文化生活水平；有利于消除分歧，维护世界和地区和平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仿宋_GB2312"/>
                <a:cs typeface="Courier New" panose="02070309020205020404"/>
              </a:rPr>
              <a:t>(2)</a:t>
            </a:r>
            <a:r>
              <a:rPr lang="zh-CN" altLang="zh-CN" kern="100">
                <a:ea typeface="仿宋_GB2312"/>
                <a:cs typeface="Times New Roman" panose="02020603050405020304"/>
              </a:rPr>
              <a:t>对中国：有利于深化我国经济体制和政治体制改革，扩大对外开放的空间与规模；有利于保持我国经济的持续稳定发展，进一步提高我国在世界经济秩序中的地位</a:t>
            </a:r>
            <a:r>
              <a:rPr lang="zh-CN" altLang="zh-CN" kern="100" smtClean="0">
                <a:ea typeface="仿宋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7" name="Picture 3" descr="图片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106" y="3074988"/>
            <a:ext cx="3071813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图片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36831" y="0"/>
            <a:ext cx="2071688" cy="256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2420938"/>
            <a:ext cx="121904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史料探究</a:t>
            </a:r>
            <a:r>
              <a:rPr kumimoji="0" lang="en-US" alt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+mj-lt"/>
                <a:ea typeface="黑体" panose="02010609060101010101" pitchFamily="2" charset="-122"/>
              </a:rPr>
              <a:t>·</a:t>
            </a: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释疑难</a:t>
            </a:r>
            <a:endParaRPr kumimoji="0" 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3711785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solidFill>
                  <a:srgbClr val="FFFFFF"/>
                </a:solidFill>
                <a:highlight>
                  <a:srgbClr val="000000"/>
                </a:highlight>
                <a:ea typeface="黑体" panose="02010609060101010101" pitchFamily="2" charset="-122"/>
                <a:cs typeface="Times New Roman" panose="02020603050405020304"/>
              </a:rPr>
              <a:t>主题一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　和平与发展的时代主题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(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史料实证、历史解释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史料一</a:t>
            </a:r>
            <a:r>
              <a:rPr lang="zh-CN" altLang="zh-CN" kern="100">
                <a:ea typeface="楷体_GB2312"/>
                <a:cs typeface="Times New Roman" panose="02020603050405020304"/>
              </a:rPr>
              <a:t>　发展中国家与发达国家人均国内生产总值比较表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endParaRPr lang="en-US" altLang="zh-CN" smtClean="0"/>
          </a:p>
          <a:p>
            <a:endParaRPr lang="en-US" altLang="zh-CN"/>
          </a:p>
          <a:p>
            <a:endParaRPr lang="en-US" altLang="zh-CN" smtClean="0"/>
          </a:p>
          <a:p>
            <a:pPr indent="713740" algn="r">
              <a:tabLst>
                <a:tab pos="5600700"/>
                <a:tab pos="9867900"/>
              </a:tabLst>
            </a:pPr>
            <a:r>
              <a:rPr lang="en-US" altLang="zh-CN" kern="100" smtClean="0">
                <a:ea typeface="楷体_GB2312"/>
                <a:cs typeface="Courier New" panose="02070309020205020404"/>
              </a:rPr>
              <a:t>——</a:t>
            </a:r>
            <a:r>
              <a:rPr lang="zh-CN" altLang="zh-CN" kern="100">
                <a:ea typeface="楷体_GB2312"/>
                <a:cs typeface="Times New Roman" panose="02020603050405020304"/>
              </a:rPr>
              <a:t>《</a:t>
            </a:r>
            <a:r>
              <a:rPr lang="en-US" altLang="zh-CN" kern="100">
                <a:ea typeface="楷体_GB2312"/>
                <a:cs typeface="Courier New" panose="02070309020205020404"/>
              </a:rPr>
              <a:t>1994</a:t>
            </a:r>
            <a:r>
              <a:rPr lang="zh-CN" altLang="zh-CN" kern="100">
                <a:ea typeface="楷体_GB2312"/>
                <a:cs typeface="Times New Roman" panose="02020603050405020304"/>
              </a:rPr>
              <a:t>年世界发展报告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》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195546" y="1844824"/>
          <a:ext cx="9799320" cy="1792224"/>
        </p:xfrm>
        <a:graphic>
          <a:graphicData uri="http://schemas.openxmlformats.org/drawingml/2006/table">
            <a:tbl>
              <a:tblPr/>
              <a:tblGrid>
                <a:gridCol w="3966210"/>
                <a:gridCol w="2807970"/>
                <a:gridCol w="3025140"/>
              </a:tblGrid>
              <a:tr h="20955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楷体_GB2312"/>
                          <a:cs typeface="Courier New" panose="02070309020205020404"/>
                        </a:rPr>
                        <a:t> 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楷体_GB2312"/>
                          <a:cs typeface="Courier New" panose="02070309020205020404"/>
                        </a:rPr>
                        <a:t>1970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楷体_GB2312"/>
                          <a:cs typeface="Times New Roman" panose="02020603050405020304"/>
                        </a:rPr>
                        <a:t>年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楷体_GB2312"/>
                          <a:cs typeface="Courier New" panose="02070309020205020404"/>
                        </a:rPr>
                        <a:t>1992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楷体_GB2312"/>
                          <a:cs typeface="Times New Roman" panose="02020603050405020304"/>
                        </a:rPr>
                        <a:t>年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楷体_GB2312"/>
                          <a:cs typeface="Courier New" panose="02070309020205020404"/>
                        </a:rPr>
                        <a:t>33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楷体_GB2312"/>
                          <a:cs typeface="Times New Roman" panose="02020603050405020304"/>
                        </a:rPr>
                        <a:t>个发展中国家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楷体_GB2312"/>
                          <a:cs typeface="Courier New" panose="02070309020205020404"/>
                        </a:rPr>
                        <a:t>108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楷体_GB2312"/>
                          <a:cs typeface="Times New Roman" panose="02020603050405020304"/>
                        </a:rPr>
                        <a:t>美元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楷体_GB2312"/>
                          <a:cs typeface="Courier New" panose="02070309020205020404"/>
                        </a:rPr>
                        <a:t>209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楷体_GB2312"/>
                          <a:cs typeface="Times New Roman" panose="02020603050405020304"/>
                        </a:rPr>
                        <a:t>美元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楷体_GB2312"/>
                          <a:cs typeface="Courier New" panose="02070309020205020404"/>
                        </a:rPr>
                        <a:t>21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楷体_GB2312"/>
                          <a:cs typeface="Times New Roman" panose="02020603050405020304"/>
                        </a:rPr>
                        <a:t>个发达国家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楷体_GB2312"/>
                          <a:cs typeface="Courier New" panose="02070309020205020404"/>
                        </a:rPr>
                        <a:t>3 129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楷体_GB2312"/>
                          <a:cs typeface="Times New Roman" panose="02020603050405020304"/>
                        </a:rPr>
                        <a:t>美元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ct val="0"/>
                        </a:spcAft>
                        <a:tabLst>
                          <a:tab pos="5600700"/>
                          <a:tab pos="9867900"/>
                        </a:tabLst>
                      </a:pPr>
                      <a:r>
                        <a:rPr lang="en-US" sz="2800" b="1" kern="100">
                          <a:effectLst/>
                          <a:latin typeface="Times New Roman"/>
                          <a:ea typeface="楷体_GB2312"/>
                          <a:cs typeface="Courier New" panose="02070309020205020404"/>
                        </a:rPr>
                        <a:t>22 185</a:t>
                      </a:r>
                      <a:r>
                        <a:rPr lang="zh-CN" sz="2800" b="1" kern="100">
                          <a:effectLst/>
                          <a:latin typeface="Times New Roman"/>
                          <a:ea typeface="楷体_GB2312"/>
                          <a:cs typeface="Times New Roman" panose="02020603050405020304"/>
                        </a:rPr>
                        <a:t>美元</a:t>
                      </a:r>
                      <a:endParaRPr lang="zh-CN" sz="1050" kern="100">
                        <a:effectLst/>
                        <a:latin typeface="宋体" panose="02010600030101010101" pitchFamily="2" charset="-122"/>
                        <a:ea typeface="Times New Roman" panose="02020603050405020304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315027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endParaRPr lang="en-US" altLang="zh-CN" kern="100" smtClean="0">
              <a:ea typeface="黑体" panose="02010609060101010101" pitchFamily="2" charset="-122"/>
              <a:cs typeface="Times New Roman" panose="020206030504050203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 smtClean="0">
                <a:ea typeface="黑体" panose="02010609060101010101" pitchFamily="2" charset="-122"/>
                <a:cs typeface="Times New Roman" panose="02020603050405020304"/>
              </a:rPr>
              <a:t>史料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二</a:t>
            </a:r>
            <a:r>
              <a:rPr lang="zh-CN" altLang="zh-CN" kern="100">
                <a:ea typeface="楷体_GB2312"/>
                <a:cs typeface="Times New Roman" panose="02020603050405020304"/>
              </a:rPr>
              <a:t>　进入新的一年，促和平，求发展，仍是世界各国人民的共同愿望。和平是世界发展繁荣的前提。中国人民热爱和平，中国的发展需要和平。中国将继续奉行独立自主的和平外交政策，与各国人民一道，为建立公正合理的国际政治经济新秩序而不懈努力，共同建设一个和平、发展、进步的美好世界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r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——</a:t>
            </a:r>
            <a:r>
              <a:rPr lang="zh-CN" altLang="zh-CN" kern="100">
                <a:ea typeface="楷体_GB2312"/>
                <a:cs typeface="Times New Roman" panose="02020603050405020304"/>
              </a:rPr>
              <a:t>江泽民</a:t>
            </a:r>
            <a:r>
              <a:rPr lang="en-US" altLang="zh-CN" kern="100">
                <a:ea typeface="楷体_GB2312"/>
                <a:cs typeface="Courier New" panose="02070309020205020404"/>
              </a:rPr>
              <a:t>2002</a:t>
            </a:r>
            <a:r>
              <a:rPr lang="zh-CN" altLang="zh-CN" kern="100">
                <a:ea typeface="楷体_GB2312"/>
                <a:cs typeface="Times New Roman" panose="02020603050405020304"/>
              </a:rPr>
              <a:t>年新年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贺词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860373"/>
            <a:ext cx="11382863" cy="4224811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探究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1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：</a:t>
            </a:r>
            <a:r>
              <a:rPr lang="zh-CN" altLang="zh-CN" kern="100">
                <a:cs typeface="Times New Roman" panose="02020603050405020304"/>
              </a:rPr>
              <a:t>史料一反映的是什么问题？根源何在？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solidFill>
                  <a:srgbClr val="FF00FF"/>
                </a:solidFill>
                <a:ea typeface="黑体" panose="02010609060101010101" pitchFamily="2" charset="-122"/>
                <a:cs typeface="Times New Roman" panose="02020603050405020304"/>
              </a:rPr>
              <a:t>提示</a:t>
            </a:r>
            <a:r>
              <a:rPr lang="en-US" altLang="zh-CN" kern="100">
                <a:solidFill>
                  <a:srgbClr val="FF00FF"/>
                </a:solidFill>
                <a:ea typeface="黑体" panose="02010609060101010101" pitchFamily="2" charset="-122"/>
                <a:cs typeface="Courier New" panose="02070309020205020404"/>
              </a:rPr>
              <a:t>1</a:t>
            </a:r>
            <a:r>
              <a:rPr lang="zh-CN" altLang="zh-CN" kern="100">
                <a:solidFill>
                  <a:srgbClr val="FF00FF"/>
                </a:solidFill>
                <a:ea typeface="黑体" panose="02010609060101010101" pitchFamily="2" charset="-122"/>
                <a:cs typeface="Times New Roman" panose="02020603050405020304"/>
              </a:rPr>
              <a:t>：</a:t>
            </a:r>
            <a:r>
              <a:rPr lang="zh-CN" altLang="zh-CN" kern="100">
                <a:ea typeface="仿宋_GB2312"/>
                <a:cs typeface="Times New Roman" panose="02020603050405020304"/>
              </a:rPr>
              <a:t>发达国家和发展中国家人均国内生产总值的差距在加大，两者贫富差距扩大。根源：在全球化进程中旧的世界经济秩序仍在起决定性作用。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探究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2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：</a:t>
            </a:r>
            <a:r>
              <a:rPr lang="zh-CN" altLang="zh-CN" kern="100">
                <a:cs typeface="Times New Roman" panose="02020603050405020304"/>
              </a:rPr>
              <a:t>根据史料二，简析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cs typeface="Times New Roman" panose="02020603050405020304"/>
              </a:rPr>
              <a:t>促和平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cs typeface="Times New Roman" panose="02020603050405020304"/>
              </a:rPr>
              <a:t>与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cs typeface="Times New Roman" panose="02020603050405020304"/>
              </a:rPr>
              <a:t>求发展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cs typeface="Times New Roman" panose="02020603050405020304"/>
              </a:rPr>
              <a:t>之间的关系。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solidFill>
                  <a:srgbClr val="FF00FF"/>
                </a:solidFill>
                <a:ea typeface="黑体" panose="02010609060101010101" pitchFamily="2" charset="-122"/>
                <a:cs typeface="Times New Roman" panose="02020603050405020304"/>
              </a:rPr>
              <a:t>提示</a:t>
            </a:r>
            <a:r>
              <a:rPr lang="en-US" altLang="zh-CN" kern="100">
                <a:solidFill>
                  <a:srgbClr val="FF00FF"/>
                </a:solidFill>
                <a:ea typeface="黑体" panose="02010609060101010101" pitchFamily="2" charset="-122"/>
                <a:cs typeface="Courier New" panose="02070309020205020404"/>
              </a:rPr>
              <a:t>2</a:t>
            </a:r>
            <a:r>
              <a:rPr lang="zh-CN" altLang="zh-CN" kern="100">
                <a:solidFill>
                  <a:srgbClr val="FF00FF"/>
                </a:solidFill>
                <a:ea typeface="黑体" panose="02010609060101010101" pitchFamily="2" charset="-122"/>
                <a:cs typeface="Times New Roman" panose="02020603050405020304"/>
              </a:rPr>
              <a:t>：</a:t>
            </a:r>
            <a:r>
              <a:rPr lang="zh-CN" altLang="zh-CN" kern="100">
                <a:ea typeface="仿宋_GB2312"/>
                <a:cs typeface="Times New Roman" panose="02020603050405020304"/>
              </a:rPr>
              <a:t>和平是发展的前提和基础，发展经济是维护世界和平的有力保障</a:t>
            </a:r>
            <a:r>
              <a:rPr lang="zh-CN" altLang="zh-CN" kern="100" smtClean="0">
                <a:ea typeface="仿宋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5431295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【拓展】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1</a:t>
            </a:r>
            <a:r>
              <a:rPr lang="zh-CN" altLang="zh-CN" kern="100">
                <a:cs typeface="Times New Roman" panose="02020603050405020304"/>
              </a:rPr>
              <a:t>．和平与发展是当今时代主题的原因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(1) </a:t>
            </a:r>
            <a:r>
              <a:rPr lang="zh-CN" altLang="zh-CN" kern="100">
                <a:ea typeface="楷体_GB2312"/>
                <a:cs typeface="Times New Roman" panose="02020603050405020304"/>
              </a:rPr>
              <a:t>从和平趋势的内在需求看，两次世界大战的浩劫给人类留下深重灾难和沉痛教训，世界各国人民对和平的追求十分强烈；和平发展成为世界的潮流，民心向背，对霸权主义和世界大战形成越来越大的遏制力量。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(2)</a:t>
            </a:r>
            <a:r>
              <a:rPr lang="zh-CN" altLang="zh-CN" kern="100">
                <a:ea typeface="楷体_GB2312"/>
                <a:cs typeface="Times New Roman" panose="02020603050405020304"/>
              </a:rPr>
              <a:t>世界经济的发展加深了各国利益的相互交织和相互依赖，冷战结束后多极化进程使世界各种主要力量彼此制衡，对霸权主义战争政策的牵制力量在增加，成为制约战争的一个重要因素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3711785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endParaRPr lang="en-US" altLang="zh-CN" kern="100" smtClean="0">
              <a:ea typeface="楷体_GB231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 smtClean="0">
                <a:ea typeface="楷体_GB2312"/>
                <a:cs typeface="Courier New" panose="02070309020205020404"/>
              </a:rPr>
              <a:t>(</a:t>
            </a:r>
            <a:r>
              <a:rPr lang="en-US" altLang="zh-CN" kern="100">
                <a:ea typeface="楷体_GB2312"/>
                <a:cs typeface="Courier New" panose="02070309020205020404"/>
              </a:rPr>
              <a:t>3) </a:t>
            </a:r>
            <a:r>
              <a:rPr lang="zh-CN" altLang="zh-CN" kern="100">
                <a:ea typeface="楷体_GB2312"/>
                <a:cs typeface="Times New Roman" panose="02020603050405020304"/>
              </a:rPr>
              <a:t>核武器等毁灭世界的战争工具形成的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恐怖平衡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楷体_GB2312"/>
                <a:cs typeface="Times New Roman" panose="02020603050405020304"/>
              </a:rPr>
              <a:t>，也成为制约战争的一个重要因素。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(4)</a:t>
            </a:r>
            <a:r>
              <a:rPr lang="zh-CN" altLang="zh-CN" kern="100">
                <a:ea typeface="楷体_GB2312"/>
                <a:cs typeface="Times New Roman" panose="02020603050405020304"/>
              </a:rPr>
              <a:t>广大发展中国家力量的发展，尤其是中国的发展壮大，对世界和平与发展起着不可低估的作用，通过和平方式解决国际争端越来越受到国际社会的重视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315027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endParaRPr lang="en-US" altLang="zh-CN" kern="100" smtClean="0"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 smtClean="0">
                <a:cs typeface="Courier New" panose="02070309020205020404"/>
              </a:rPr>
              <a:t>2</a:t>
            </a:r>
            <a:r>
              <a:rPr lang="zh-CN" altLang="zh-CN" kern="100">
                <a:cs typeface="Times New Roman" panose="02020603050405020304"/>
              </a:rPr>
              <a:t>．和平与发展的辩证关系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(1)</a:t>
            </a:r>
            <a:r>
              <a:rPr lang="zh-CN" altLang="zh-CN" kern="100">
                <a:ea typeface="楷体_GB2312"/>
                <a:cs typeface="Times New Roman" panose="02020603050405020304"/>
              </a:rPr>
              <a:t>和平是发展的前提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①</a:t>
            </a:r>
            <a:r>
              <a:rPr lang="zh-CN" altLang="zh-CN" kern="100">
                <a:ea typeface="楷体_GB2312"/>
                <a:cs typeface="Times New Roman" panose="02020603050405020304"/>
              </a:rPr>
              <a:t>只有在和平的国际环境中，世界各国才能保持正常的经济交往和顺利实现本国的发展计划。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②</a:t>
            </a:r>
            <a:r>
              <a:rPr lang="zh-CN" altLang="zh-CN" kern="100">
                <a:ea typeface="楷体_GB2312"/>
                <a:cs typeface="Times New Roman" panose="02020603050405020304"/>
              </a:rPr>
              <a:t>战乱和冲突则是经济发展的重大障碍，甚至造成严重的经济损失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918269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endParaRPr lang="en-US" altLang="zh-CN" kern="100" smtClean="0">
              <a:ea typeface="楷体_GB231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 smtClean="0">
                <a:ea typeface="楷体_GB2312"/>
                <a:cs typeface="Courier New" panose="02070309020205020404"/>
              </a:rPr>
              <a:t>(</a:t>
            </a:r>
            <a:r>
              <a:rPr lang="en-US" altLang="zh-CN" kern="100">
                <a:ea typeface="楷体_GB2312"/>
                <a:cs typeface="Courier New" panose="02070309020205020404"/>
              </a:rPr>
              <a:t>2)</a:t>
            </a:r>
            <a:r>
              <a:rPr lang="zh-CN" altLang="zh-CN" kern="100">
                <a:ea typeface="楷体_GB2312"/>
                <a:cs typeface="Times New Roman" panose="02020603050405020304"/>
              </a:rPr>
              <a:t>发展是维护和平的有力保障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①</a:t>
            </a:r>
            <a:r>
              <a:rPr lang="zh-CN" altLang="zh-CN" kern="100">
                <a:ea typeface="楷体_GB2312"/>
                <a:cs typeface="Times New Roman" panose="02020603050405020304"/>
              </a:rPr>
              <a:t>和平事业需要一定的物质基础，而经济贸易往来则能增进各国人民的友好往来。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②</a:t>
            </a:r>
            <a:r>
              <a:rPr lang="zh-CN" altLang="zh-CN" kern="100">
                <a:ea typeface="楷体_GB2312"/>
                <a:cs typeface="Times New Roman" panose="02020603050405020304"/>
              </a:rPr>
              <a:t>经济的发展有助于消除世界不稳定因素，减少发生军事冲突的可能性。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③</a:t>
            </a:r>
            <a:r>
              <a:rPr lang="zh-CN" altLang="zh-CN" kern="100">
                <a:ea typeface="楷体_GB2312"/>
                <a:cs typeface="Times New Roman" panose="02020603050405020304"/>
              </a:rPr>
              <a:t>世界经济特别是发展中国家经济的发展有利于世界和平力量的壮大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5450466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solidFill>
                  <a:srgbClr val="FFFFFF"/>
                </a:solidFill>
                <a:highlight>
                  <a:srgbClr val="000000"/>
                </a:highlight>
                <a:ea typeface="黑体" panose="02010609060101010101" pitchFamily="2" charset="-122"/>
                <a:cs typeface="Times New Roman" panose="02020603050405020304"/>
              </a:rPr>
              <a:t>主题二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　在合作共赢中促进全球共同发展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(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史料实证、历史解释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)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史料三</a:t>
            </a:r>
            <a:r>
              <a:rPr lang="zh-CN" altLang="zh-CN" kern="100">
                <a:ea typeface="楷体_GB2312"/>
                <a:cs typeface="Times New Roman" panose="02020603050405020304"/>
              </a:rPr>
              <a:t>　对全球治理至今并没有一致的、明确的定义，类似的概念还有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世界政治的治理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国际治理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世界范围的治理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国际秩序的治理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楷体_GB2312"/>
                <a:cs typeface="Times New Roman" panose="02020603050405020304"/>
              </a:rPr>
              <a:t>和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全球秩序的治理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楷体_GB2312"/>
                <a:cs typeface="Times New Roman" panose="02020603050405020304"/>
              </a:rPr>
              <a:t>等。大体上说，所谓全球治理，指的是通过具有约束力的国际规则解决全球性的冲突、生态、人权、移民、毒品、走私、传染病等问题，以维持正常的国际政治经济秩序。全球治理的要素主要有以下五个：全球治理的价值、全球治理的规则、全球治理的主体或基本单元、全球治理的对象或客体以及全球治理的效果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r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——</a:t>
            </a:r>
            <a:r>
              <a:rPr lang="zh-CN" altLang="zh-CN" kern="100">
                <a:ea typeface="楷体_GB2312"/>
                <a:cs typeface="Times New Roman" panose="02020603050405020304"/>
              </a:rPr>
              <a:t>摘编自俞可平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《全球化：全球治理》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3711785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endParaRPr lang="en-US" altLang="zh-CN" kern="100" smtClean="0">
              <a:ea typeface="黑体" panose="02010609060101010101" pitchFamily="2" charset="-122"/>
              <a:cs typeface="Times New Roman" panose="020206030504050203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 smtClean="0">
                <a:ea typeface="黑体" panose="02010609060101010101" pitchFamily="2" charset="-122"/>
                <a:cs typeface="Times New Roman" panose="02020603050405020304"/>
              </a:rPr>
              <a:t>探究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3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：</a:t>
            </a:r>
            <a:r>
              <a:rPr lang="zh-CN" altLang="zh-CN" kern="100">
                <a:cs typeface="Times New Roman" panose="02020603050405020304"/>
              </a:rPr>
              <a:t>从史料三中关于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cs typeface="Times New Roman" panose="02020603050405020304"/>
              </a:rPr>
              <a:t>全球治理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cs typeface="Times New Roman" panose="02020603050405020304"/>
              </a:rPr>
              <a:t>类似的概念来看，它们有什么共同特点？全球治理的价值取向如何？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solidFill>
                  <a:srgbClr val="FF00FF"/>
                </a:solidFill>
                <a:ea typeface="黑体" panose="02010609060101010101" pitchFamily="2" charset="-122"/>
                <a:cs typeface="Times New Roman" panose="02020603050405020304"/>
              </a:rPr>
              <a:t>提示</a:t>
            </a:r>
            <a:r>
              <a:rPr lang="en-US" altLang="zh-CN" kern="100">
                <a:solidFill>
                  <a:srgbClr val="FF00FF"/>
                </a:solidFill>
                <a:ea typeface="黑体" panose="02010609060101010101" pitchFamily="2" charset="-122"/>
                <a:cs typeface="Courier New" panose="02070309020205020404"/>
              </a:rPr>
              <a:t>3</a:t>
            </a:r>
            <a:r>
              <a:rPr lang="zh-CN" altLang="zh-CN" kern="100">
                <a:solidFill>
                  <a:srgbClr val="FF00FF"/>
                </a:solidFill>
                <a:ea typeface="黑体" panose="02010609060101010101" pitchFamily="2" charset="-122"/>
                <a:cs typeface="Times New Roman" panose="02020603050405020304"/>
              </a:rPr>
              <a:t>：</a:t>
            </a:r>
            <a:r>
              <a:rPr lang="zh-CN" altLang="zh-CN" kern="100">
                <a:ea typeface="仿宋_GB2312"/>
                <a:cs typeface="Times New Roman" panose="02020603050405020304"/>
              </a:rPr>
              <a:t>共同点：都强调一种全球视野，并指向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仿宋_GB2312"/>
                <a:cs typeface="Times New Roman" panose="02020603050405020304"/>
              </a:rPr>
              <a:t>治理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仿宋_GB2312"/>
                <a:cs typeface="Times New Roman" panose="02020603050405020304"/>
              </a:rPr>
              <a:t>。如何：说明在全球治理上有着共同的价值取向，即通过具有约束力的国际规制解决全球性的问题，以维持正常的国际政治经济秩序</a:t>
            </a:r>
            <a:r>
              <a:rPr lang="zh-CN" altLang="zh-CN" kern="100" smtClean="0">
                <a:ea typeface="仿宋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315027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endParaRPr lang="en-US" altLang="zh-CN" kern="100" smtClean="0">
              <a:ea typeface="黑体" panose="02010609060101010101" pitchFamily="2" charset="-122"/>
              <a:cs typeface="Times New Roman" panose="020206030504050203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 smtClean="0">
                <a:ea typeface="黑体" panose="02010609060101010101" pitchFamily="2" charset="-122"/>
                <a:cs typeface="Times New Roman" panose="02020603050405020304"/>
              </a:rPr>
              <a:t>史料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四</a:t>
            </a:r>
            <a:r>
              <a:rPr lang="zh-CN" altLang="zh-CN" kern="100">
                <a:ea typeface="楷体_GB2312"/>
                <a:cs typeface="Times New Roman" panose="02020603050405020304"/>
              </a:rPr>
              <a:t>　当今世界，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西方之乱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楷体_GB2312"/>
                <a:cs typeface="Times New Roman" panose="02020603050405020304"/>
              </a:rPr>
              <a:t>与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中国之治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楷体_GB2312"/>
                <a:cs typeface="Times New Roman" panose="02020603050405020304"/>
              </a:rPr>
              <a:t>并存。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……</a:t>
            </a:r>
            <a:r>
              <a:rPr lang="zh-CN" altLang="zh-CN" kern="100">
                <a:ea typeface="楷体_GB2312"/>
                <a:cs typeface="Times New Roman" panose="02020603050405020304"/>
              </a:rPr>
              <a:t>治理赤字、信任赤字、发展赤字此起彼伏。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……</a:t>
            </a:r>
            <a:r>
              <a:rPr lang="zh-CN" altLang="zh-CN" kern="100">
                <a:ea typeface="楷体_GB2312"/>
                <a:cs typeface="Times New Roman" panose="02020603050405020304"/>
              </a:rPr>
              <a:t>新时代的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哈姆雷特之问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楷体_GB2312"/>
                <a:cs typeface="Times New Roman" panose="02020603050405020304"/>
              </a:rPr>
              <a:t>，正悄然把引领世界的希望寄托中国。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……</a:t>
            </a:r>
            <a:r>
              <a:rPr lang="zh-CN" altLang="zh-CN" kern="100">
                <a:ea typeface="楷体_GB2312"/>
                <a:cs typeface="Times New Roman" panose="02020603050405020304"/>
              </a:rPr>
              <a:t>中国给世界提供的真诚良方是：打造开放共赢合作模式，构建人类命运共同体，既独立自主搞好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自转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楷体_GB2312"/>
                <a:cs typeface="Times New Roman" panose="02020603050405020304"/>
              </a:rPr>
              <a:t>，又相互合作搞好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公转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 algn="r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——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《让中国梦与世界梦在共同命运中交相辉映》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315027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endParaRPr lang="en-US" altLang="zh-CN" kern="100" smtClean="0">
              <a:ea typeface="黑体" panose="02010609060101010101" pitchFamily="2" charset="-122"/>
              <a:cs typeface="Times New Roman" panose="020206030504050203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 smtClean="0">
                <a:ea typeface="黑体" panose="02010609060101010101" pitchFamily="2" charset="-122"/>
                <a:cs typeface="Times New Roman" panose="02020603050405020304"/>
              </a:rPr>
              <a:t>探究</a:t>
            </a:r>
            <a:r>
              <a:rPr lang="en-US" altLang="zh-CN" kern="100">
                <a:ea typeface="黑体" panose="02010609060101010101" pitchFamily="2" charset="-122"/>
                <a:cs typeface="Courier New" panose="02070309020205020404"/>
              </a:rPr>
              <a:t>4</a:t>
            </a: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：</a:t>
            </a:r>
            <a:r>
              <a:rPr lang="zh-CN" altLang="zh-CN" kern="100">
                <a:cs typeface="Times New Roman" panose="02020603050405020304"/>
              </a:rPr>
              <a:t>根据史料四并结合所学知识，指出我国积极构建人类命运共同体的意义。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solidFill>
                  <a:srgbClr val="FF00FF"/>
                </a:solidFill>
                <a:ea typeface="黑体" panose="02010609060101010101" pitchFamily="2" charset="-122"/>
                <a:cs typeface="Times New Roman" panose="02020603050405020304"/>
              </a:rPr>
              <a:t>提示</a:t>
            </a:r>
            <a:r>
              <a:rPr lang="en-US" altLang="zh-CN" kern="100">
                <a:solidFill>
                  <a:srgbClr val="FF00FF"/>
                </a:solidFill>
                <a:ea typeface="黑体" panose="02010609060101010101" pitchFamily="2" charset="-122"/>
                <a:cs typeface="Courier New" panose="02070309020205020404"/>
              </a:rPr>
              <a:t>4</a:t>
            </a:r>
            <a:r>
              <a:rPr lang="zh-CN" altLang="zh-CN" kern="100">
                <a:solidFill>
                  <a:srgbClr val="FF00FF"/>
                </a:solidFill>
                <a:ea typeface="黑体" panose="02010609060101010101" pitchFamily="2" charset="-122"/>
                <a:cs typeface="Times New Roman" panose="02020603050405020304"/>
              </a:rPr>
              <a:t>：</a:t>
            </a:r>
            <a:r>
              <a:rPr lang="zh-CN" altLang="zh-CN" kern="100">
                <a:ea typeface="仿宋_GB2312"/>
                <a:cs typeface="Times New Roman" panose="02020603050405020304"/>
              </a:rPr>
              <a:t>意义：有利于开创中国特色大国外交新局面；为全面建成小康社会、进而全面建设社会主义现代化强国创造有利条件</a:t>
            </a:r>
            <a:r>
              <a:rPr lang="en-US" altLang="zh-CN" kern="100">
                <a:ea typeface="仿宋_GB2312"/>
                <a:cs typeface="Courier New" panose="02070309020205020404"/>
              </a:rPr>
              <a:t>(</a:t>
            </a:r>
            <a:r>
              <a:rPr lang="zh-CN" altLang="zh-CN" kern="100">
                <a:ea typeface="仿宋_GB2312"/>
                <a:cs typeface="Times New Roman" panose="02020603050405020304"/>
              </a:rPr>
              <a:t>有利于提高中国的综合国力</a:t>
            </a:r>
            <a:r>
              <a:rPr lang="en-US" altLang="zh-CN" kern="100">
                <a:ea typeface="仿宋_GB2312"/>
                <a:cs typeface="Courier New" panose="02070309020205020404"/>
              </a:rPr>
              <a:t>)</a:t>
            </a:r>
            <a:r>
              <a:rPr lang="zh-CN" altLang="zh-CN" kern="100">
                <a:ea typeface="仿宋_GB2312"/>
                <a:cs typeface="Times New Roman" panose="02020603050405020304"/>
              </a:rPr>
              <a:t>；有利于提高中国的国际地位；有利于推动建立公正合理的国际政治经济新秩序；有利于世界的和平与发展</a:t>
            </a:r>
            <a:r>
              <a:rPr lang="zh-CN" altLang="zh-CN" kern="100" smtClean="0">
                <a:ea typeface="仿宋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5431295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黑体" panose="02010609060101010101" pitchFamily="2" charset="-122"/>
                <a:cs typeface="Times New Roman" panose="02020603050405020304"/>
              </a:rPr>
              <a:t>【拓展】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1</a:t>
            </a:r>
            <a:r>
              <a:rPr lang="zh-CN" altLang="zh-CN" kern="100">
                <a:cs typeface="Times New Roman" panose="02020603050405020304"/>
              </a:rPr>
              <a:t>．全球治理的核心要素和基本特征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(1)</a:t>
            </a:r>
            <a:r>
              <a:rPr lang="zh-CN" altLang="zh-CN" kern="100">
                <a:ea typeface="楷体_GB2312"/>
                <a:cs typeface="Times New Roman" panose="02020603050405020304"/>
              </a:rPr>
              <a:t>核心要素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①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全球治理的价值。在全球范围内所要达到的理想目标，应当是超越国家、种族、宗教、意识形态、经济发展水平之上的全人类的普世价值。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②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全球治理的规制。维护国际社会正常秩序，实现人类普世价值的规则体系，包括用以调节国际关系和规范国际秩序的所有跨国性的原则、规范、标准、政策、协议、程序等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5431295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③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治理的主体。制定和实施全球规制的组织机构，主要有三类：各国政府、政府部门及其国家的政府当局；正式的国际组织，如联合国、世界银行、世界贸易组织、国际货币基金组织等；非正式的全球公民社会组织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④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全球治理的客体。指已经影响或者将要影响全人类的、很难依靠单个国家得以解决的跨国性问题，主要包括全球安全、生态环境等问题。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⑤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全球治理的效果。集中体现为国际规制的有效性，具体包括国际规制的透明度、完善性、适应性、政府能力等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548680"/>
            <a:ext cx="11382863" cy="6034537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(2)</a:t>
            </a:r>
            <a:r>
              <a:rPr lang="zh-CN" altLang="zh-CN" kern="100">
                <a:ea typeface="楷体_GB2312"/>
                <a:cs typeface="Times New Roman" panose="02020603050405020304"/>
              </a:rPr>
              <a:t>基本特征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①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全球治理的实质是以全球治理机制为基础，而不是以正式的政府权威为基础。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②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全球治理存在一个由不同层次的行为体和运动构成的复杂结构，强调行为者的多元化和多样性。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③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全球治理的方式是参与、谈判和协调，强调程序的基本原则与实质的基本原则同等重要。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latin typeface="宋体" panose="02010600030101010101" pitchFamily="2" charset="-122"/>
                <a:ea typeface="楷体_GB2312"/>
                <a:cs typeface="Times New Roman" panose="02020603050405020304"/>
              </a:rPr>
              <a:t>④</a:t>
            </a:r>
            <a:r>
              <a:rPr lang="zh-CN" altLang="zh-CN" kern="100">
                <a:ea typeface="楷体_GB2312"/>
                <a:cs typeface="Times New Roman" panose="02020603050405020304"/>
              </a:rPr>
              <a:t>全球治理与全球秩序之间存在着紧密的联系，全球秩序包含那些世界政治不同发展阶段中的常规化安排，其中一些安排是基础性的，而另一些则是程序化的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828053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cs typeface="Courier New" panose="02070309020205020404"/>
              </a:rPr>
              <a:t>2</a:t>
            </a:r>
            <a:r>
              <a:rPr lang="zh-CN" altLang="zh-CN" kern="100">
                <a:cs typeface="Times New Roman" panose="02020603050405020304"/>
              </a:rPr>
              <a:t>．准确把握构建人类命运共同体的丰富内涵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zh-CN" altLang="zh-CN" kern="100">
                <a:ea typeface="楷体_GB2312"/>
                <a:cs typeface="Times New Roman" panose="02020603050405020304"/>
              </a:rPr>
              <a:t>构建人类命运共同体内涵十分丰富，概括起来说就是党的十九大报告提出的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“</a:t>
            </a:r>
            <a:r>
              <a:rPr lang="zh-CN" altLang="zh-CN" kern="100">
                <a:ea typeface="楷体_GB2312"/>
                <a:cs typeface="Times New Roman" panose="02020603050405020304"/>
              </a:rPr>
              <a:t>建设持久和平、普遍安全、共同繁荣、开放包容、清洁美丽的世界</a:t>
            </a:r>
            <a:r>
              <a:rPr lang="en-US" altLang="zh-CN" kern="100">
                <a:latin typeface="宋体" panose="02010600030101010101" pitchFamily="2" charset="-122"/>
                <a:cs typeface="Times New Roman" panose="02020603050405020304"/>
              </a:rPr>
              <a:t>”</a:t>
            </a:r>
            <a:r>
              <a:rPr lang="zh-CN" altLang="zh-CN" kern="10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(1)</a:t>
            </a:r>
            <a:r>
              <a:rPr lang="zh-CN" altLang="zh-CN" kern="100">
                <a:ea typeface="楷体_GB2312"/>
                <a:cs typeface="Times New Roman" panose="02020603050405020304"/>
              </a:rPr>
              <a:t>建设持久和平的世界，就要相互尊重、平等协商，坚决摒弃冷战思维和强权政治，走对话而不对抗、结伴而不结盟的国与国交往新路。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(2)</a:t>
            </a:r>
            <a:r>
              <a:rPr lang="zh-CN" altLang="zh-CN" kern="100">
                <a:ea typeface="楷体_GB2312"/>
                <a:cs typeface="Times New Roman" panose="02020603050405020304"/>
              </a:rPr>
              <a:t>建设普遍安全的世界，就要坚持以对话解决争端、以协商化解分歧，统筹应对传统和非传统安全威胁，反对一切形式的恐怖主义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574" y="692696"/>
            <a:ext cx="11382863" cy="4918269"/>
          </a:xfrm>
        </p:spPr>
        <p:txBody>
          <a:bodyPr/>
          <a:lstStyle/>
          <a:p>
            <a:pPr indent="713740">
              <a:tabLst>
                <a:tab pos="5600700"/>
                <a:tab pos="9867900"/>
              </a:tabLst>
            </a:pPr>
            <a:endParaRPr lang="en-US" altLang="zh-CN" kern="100" smtClean="0">
              <a:ea typeface="楷体_GB231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 smtClean="0">
                <a:ea typeface="楷体_GB2312"/>
                <a:cs typeface="Courier New" panose="02070309020205020404"/>
              </a:rPr>
              <a:t>(</a:t>
            </a:r>
            <a:r>
              <a:rPr lang="en-US" altLang="zh-CN" kern="100">
                <a:ea typeface="楷体_GB2312"/>
                <a:cs typeface="Courier New" panose="02070309020205020404"/>
              </a:rPr>
              <a:t>3)</a:t>
            </a:r>
            <a:r>
              <a:rPr lang="zh-CN" altLang="zh-CN" kern="100">
                <a:ea typeface="楷体_GB2312"/>
                <a:cs typeface="Times New Roman" panose="02020603050405020304"/>
              </a:rPr>
              <a:t>建设共同繁荣的世界，就要同舟共济，促进贸易和投资自由化便利化，推动经济全球化朝着更加开放、包容、普惠、平衡、共赢的方向发展。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(4)</a:t>
            </a:r>
            <a:r>
              <a:rPr lang="zh-CN" altLang="zh-CN" kern="100">
                <a:ea typeface="楷体_GB2312"/>
                <a:cs typeface="Times New Roman" panose="02020603050405020304"/>
              </a:rPr>
              <a:t>建设开放包容的世界，就要尊重世界文明多样性，以文明交流超越文明隔阂、文明互鉴超越文明冲突、文明共存超越文明优越。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indent="713740">
              <a:tabLst>
                <a:tab pos="5600700"/>
                <a:tab pos="9867900"/>
              </a:tabLst>
            </a:pPr>
            <a:r>
              <a:rPr lang="en-US" altLang="zh-CN" kern="100">
                <a:ea typeface="楷体_GB2312"/>
                <a:cs typeface="Courier New" panose="02070309020205020404"/>
              </a:rPr>
              <a:t>(5)</a:t>
            </a:r>
            <a:r>
              <a:rPr lang="zh-CN" altLang="zh-CN" kern="100">
                <a:ea typeface="楷体_GB2312"/>
                <a:cs typeface="Times New Roman" panose="02020603050405020304"/>
              </a:rPr>
              <a:t>建设清洁美丽的世界，就要坚持环境友好，合作应对气候变化，保护好人类赖以生存的地球家园</a:t>
            </a:r>
            <a:r>
              <a:rPr lang="zh-CN" altLang="zh-CN" kern="100" smtClean="0">
                <a:ea typeface="楷体_GB2312"/>
                <a:cs typeface="Times New Roman" panose="02020603050405020304"/>
              </a:rPr>
              <a:t>。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63204" name="Picture 4" descr="链接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51763" y="4437063"/>
            <a:ext cx="3587750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06" name="Picture 6" descr="图片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074988"/>
            <a:ext cx="3071813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07" name="Picture 7" descr="图片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56825" y="0"/>
            <a:ext cx="2071688" cy="256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2420938"/>
            <a:ext cx="121904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随堂训练</a:t>
            </a:r>
            <a:r>
              <a:rPr kumimoji="0" lang="en-US" alt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ea typeface="黑体" panose="02010609060101010101" pitchFamily="2" charset="-122"/>
              </a:rPr>
              <a:t>·</a:t>
            </a: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测达标</a:t>
            </a:r>
            <a:endParaRPr kumimoji="0" 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56738" name="Picture 2" descr="链接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51763" y="4437063"/>
            <a:ext cx="3587750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6739" name="Picture 3" descr="图片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074988"/>
            <a:ext cx="3071813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6740" name="Picture 4" descr="图片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56825" y="0"/>
            <a:ext cx="2071688" cy="256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2420938"/>
            <a:ext cx="121904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梯度作业</a:t>
            </a:r>
            <a:r>
              <a:rPr kumimoji="0" lang="en-US" alt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+mj-lt"/>
                <a:ea typeface="黑体" panose="02010609060101010101" pitchFamily="2" charset="-122"/>
              </a:rPr>
              <a:t>·</a:t>
            </a:r>
            <a:r>
              <a:rPr kumimoji="0" lang="zh-CN" sz="5400" b="1" i="0" u="none" strike="noStrike" cap="none" normalizeH="0" baseline="0" smtClean="0">
                <a:ln>
                  <a:noFill/>
                </a:ln>
                <a:solidFill>
                  <a:srgbClr val="FF66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</a:rPr>
              <a:t>练素能</a:t>
            </a:r>
            <a:endParaRPr kumimoji="0" 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2" name="Rectangle 22"/>
          <p:cNvSpPr>
            <a:spLocks noChangeArrowheads="1"/>
          </p:cNvSpPr>
          <p:nvPr/>
        </p:nvSpPr>
        <p:spPr bwMode="auto">
          <a:xfrm>
            <a:off x="0" y="3286125"/>
            <a:ext cx="12190413" cy="2087563"/>
          </a:xfrm>
          <a:prstGeom prst="rect">
            <a:avLst/>
          </a:prstGeom>
          <a:gradFill rotWithShape="1">
            <a:gsLst>
              <a:gs pos="0">
                <a:srgbClr val="3183CD"/>
              </a:gs>
              <a:gs pos="100000">
                <a:srgbClr val="3183CD">
                  <a:gamma/>
                  <a:shade val="46275"/>
                  <a:invGamma/>
                </a:srgbClr>
              </a:gs>
            </a:gsLst>
            <a:path path="rect">
              <a:fillToRect l="100000" t="10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51224" name="Picture 24" descr="谢谢欣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95550" y="3646488"/>
            <a:ext cx="4614863" cy="144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5" name="Picture 25" descr="退出exif">
            <a:hlinkClick action="ppaction://hlinkshowjump?jump=endshow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33113" y="5600700"/>
            <a:ext cx="1257300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6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674600" y="10998200"/>
            <a:ext cx="317500" cy="2286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21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140</Paragraphs>
  <Slides>37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baseType="lpstr" size="49">
      <vt:lpstr>Arial</vt:lpstr>
      <vt:lpstr>Times New Roman</vt:lpstr>
      <vt:lpstr>宋体</vt:lpstr>
      <vt:lpstr>黑体</vt:lpstr>
      <vt:lpstr>微软雅黑</vt:lpstr>
      <vt:lpstr>Wingdings</vt:lpstr>
      <vt:lpstr>方正小标宋_GBK</vt:lpstr>
      <vt:lpstr>方正准圆_GBK</vt:lpstr>
      <vt:lpstr>Courier New</vt:lpstr>
      <vt:lpstr>仿宋_GB2312</vt:lpstr>
      <vt:lpstr>楷体_GB2312</vt:lpstr>
      <vt:lpstr>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2021-01-20T16:32:37.603</cp:lastPrinted>
  <dcterms:created xsi:type="dcterms:W3CDTF">2021-01-20T16:32:37Z</dcterms:created>
  <dcterms:modified xsi:type="dcterms:W3CDTF">2021-01-20T08:32:41Z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