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256" r:id="rId4"/>
    <p:sldId id="258" r:id="rId5"/>
    <p:sldId id="257" r:id="rId6"/>
    <p:sldId id="342" r:id="rId7"/>
    <p:sldId id="341" r:id="rId8"/>
    <p:sldId id="340" r:id="rId9"/>
    <p:sldId id="343" r:id="rId10"/>
    <p:sldId id="344" r:id="rId11"/>
    <p:sldId id="346" r:id="rId12"/>
    <p:sldId id="347" r:id="rId13"/>
    <p:sldId id="353" r:id="rId14"/>
    <p:sldId id="348" r:id="rId15"/>
    <p:sldId id="349" r:id="rId16"/>
    <p:sldId id="354" r:id="rId17"/>
    <p:sldId id="350" r:id="rId18"/>
    <p:sldId id="351" r:id="rId19"/>
    <p:sldId id="352" r:id="rId20"/>
    <p:sldId id="357" r:id="rId21"/>
    <p:sldId id="355" r:id="rId22"/>
    <p:sldId id="358" r:id="rId23"/>
    <p:sldId id="356" r:id="rId24"/>
    <p:sldId id="359" r:id="rId25"/>
    <p:sldId id="360" r:id="rId26"/>
    <p:sldId id="362" r:id="rId27"/>
    <p:sldId id="361" r:id="rId28"/>
    <p:sldId id="364" r:id="rId29"/>
    <p:sldId id="363" r:id="rId30"/>
    <p:sldId id="365" r:id="rId31"/>
    <p:sldId id="366" r:id="rId32"/>
    <p:sldId id="367" r:id="rId33"/>
    <p:sldId id="369" r:id="rId34"/>
    <p:sldId id="368" r:id="rId35"/>
    <p:sldId id="370" r:id="rId36"/>
    <p:sldId id="371" r:id="rId37"/>
    <p:sldId id="372" r:id="rId38"/>
    <p:sldId id="373" r:id="rId39"/>
    <p:sldId id="374" r:id="rId40"/>
    <p:sldId id="375" r:id="rId41"/>
    <p:sldId id="376" r:id="rId42"/>
    <p:sldId id="377" r:id="rId43"/>
    <p:sldId id="378" r:id="rId44"/>
    <p:sldId id="379" r:id="rId45"/>
    <p:sldId id="380" r:id="rId46"/>
    <p:sldId id="381" r:id="rId47"/>
    <p:sldId id="382" r:id="rId48"/>
    <p:sldId id="383" r:id="rId49"/>
    <p:sldId id="384" r:id="rId50"/>
    <p:sldId id="402" r:id="rId51"/>
    <p:sldId id="385" r:id="rId52"/>
    <p:sldId id="386" r:id="rId53"/>
    <p:sldId id="387" r:id="rId54"/>
    <p:sldId id="388" r:id="rId55"/>
    <p:sldId id="389" r:id="rId56"/>
    <p:sldId id="390" r:id="rId57"/>
    <p:sldId id="391" r:id="rId58"/>
    <p:sldId id="392" r:id="rId59"/>
    <p:sldId id="393" r:id="rId60"/>
    <p:sldId id="394" r:id="rId61"/>
    <p:sldId id="395" r:id="rId62"/>
    <p:sldId id="396" r:id="rId63"/>
    <p:sldId id="397" r:id="rId64"/>
    <p:sldId id="398" r:id="rId65"/>
    <p:sldId id="399" r:id="rId66"/>
    <p:sldId id="400" r:id="rId67"/>
    <p:sldId id="401" r:id="rId68"/>
  </p:sldIdLst>
  <p:sldSz cx="11880850" cy="6858000"/>
  <p:notesSz cx="6858000" cy="9144000"/>
  <p:custDataLst>
    <p:tags r:id="rId6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2" name="作者" initials="A" lastIdx="0" clrIdx="1"/>
  <p:cmAuthor id="0" name="Administrator" initials="A" lastIdx="0" clrIdx="0"/>
  <p:cmAuthor id="1" name="孙文纯" initials="孙文纯"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82" d="100"/>
          <a:sy n="82" d="100"/>
        </p:scale>
        <p:origin x="-773" y="-86"/>
      </p:cViewPr>
      <p:guideLst>
        <p:guide orient="horz" pos="2122"/>
        <p:guide pos="3742"/>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slide" Target="slides/slide41.xml" /><Relationship Id="rId45" Type="http://schemas.openxmlformats.org/officeDocument/2006/relationships/slide" Target="slides/slide42.xml" /><Relationship Id="rId46" Type="http://schemas.openxmlformats.org/officeDocument/2006/relationships/slide" Target="slides/slide43.xml" /><Relationship Id="rId47" Type="http://schemas.openxmlformats.org/officeDocument/2006/relationships/slide" Target="slides/slide44.xml" /><Relationship Id="rId48" Type="http://schemas.openxmlformats.org/officeDocument/2006/relationships/slide" Target="slides/slide45.xml" /><Relationship Id="rId49" Type="http://schemas.openxmlformats.org/officeDocument/2006/relationships/slide" Target="slides/slide46.xml" /><Relationship Id="rId5" Type="http://schemas.openxmlformats.org/officeDocument/2006/relationships/slide" Target="slides/slide2.xml" /><Relationship Id="rId50" Type="http://schemas.openxmlformats.org/officeDocument/2006/relationships/slide" Target="slides/slide47.xml" /><Relationship Id="rId51" Type="http://schemas.openxmlformats.org/officeDocument/2006/relationships/slide" Target="slides/slide48.xml" /><Relationship Id="rId52" Type="http://schemas.openxmlformats.org/officeDocument/2006/relationships/slide" Target="slides/slide49.xml" /><Relationship Id="rId53" Type="http://schemas.openxmlformats.org/officeDocument/2006/relationships/slide" Target="slides/slide50.xml" /><Relationship Id="rId54" Type="http://schemas.openxmlformats.org/officeDocument/2006/relationships/slide" Target="slides/slide51.xml" /><Relationship Id="rId55" Type="http://schemas.openxmlformats.org/officeDocument/2006/relationships/slide" Target="slides/slide52.xml" /><Relationship Id="rId56" Type="http://schemas.openxmlformats.org/officeDocument/2006/relationships/slide" Target="slides/slide53.xml" /><Relationship Id="rId57" Type="http://schemas.openxmlformats.org/officeDocument/2006/relationships/slide" Target="slides/slide54.xml" /><Relationship Id="rId58" Type="http://schemas.openxmlformats.org/officeDocument/2006/relationships/slide" Target="slides/slide55.xml" /><Relationship Id="rId59" Type="http://schemas.openxmlformats.org/officeDocument/2006/relationships/slide" Target="slides/slide56.xml" /><Relationship Id="rId6" Type="http://schemas.openxmlformats.org/officeDocument/2006/relationships/slide" Target="slides/slide3.xml" /><Relationship Id="rId60" Type="http://schemas.openxmlformats.org/officeDocument/2006/relationships/slide" Target="slides/slide57.xml" /><Relationship Id="rId61" Type="http://schemas.openxmlformats.org/officeDocument/2006/relationships/slide" Target="slides/slide58.xml" /><Relationship Id="rId62" Type="http://schemas.openxmlformats.org/officeDocument/2006/relationships/slide" Target="slides/slide59.xml" /><Relationship Id="rId63" Type="http://schemas.openxmlformats.org/officeDocument/2006/relationships/slide" Target="slides/slide60.xml" /><Relationship Id="rId64" Type="http://schemas.openxmlformats.org/officeDocument/2006/relationships/slide" Target="slides/slide61.xml" /><Relationship Id="rId65" Type="http://schemas.openxmlformats.org/officeDocument/2006/relationships/slide" Target="slides/slide62.xml" /><Relationship Id="rId66" Type="http://schemas.openxmlformats.org/officeDocument/2006/relationships/slide" Target="slides/slide63.xml" /><Relationship Id="rId67" Type="http://schemas.openxmlformats.org/officeDocument/2006/relationships/slide" Target="slides/slide64.xml" /><Relationship Id="rId68" Type="http://schemas.openxmlformats.org/officeDocument/2006/relationships/slide" Target="slides/slide65.xml" /><Relationship Id="rId69" Type="http://schemas.openxmlformats.org/officeDocument/2006/relationships/tags" Target="tags/tag56.xml" /><Relationship Id="rId7" Type="http://schemas.openxmlformats.org/officeDocument/2006/relationships/slide" Target="slides/slide4.xml" /><Relationship Id="rId70" Type="http://schemas.openxmlformats.org/officeDocument/2006/relationships/presProps" Target="presProps.xml" /><Relationship Id="rId71" Type="http://schemas.openxmlformats.org/officeDocument/2006/relationships/viewProps" Target="viewProps.xml" /><Relationship Id="rId72" Type="http://schemas.openxmlformats.org/officeDocument/2006/relationships/theme" Target="theme/theme1.xml" /><Relationship Id="rId73" Type="http://schemas.openxmlformats.org/officeDocument/2006/relationships/tableStyles" Target="tableStyles.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123A20-770B-4084-A122-62850E2F9A45}"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458788" y="685800"/>
            <a:ext cx="5940425"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576CB38-A65B-4DE6-94E0-8FBB17147530}"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41.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42.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43.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44.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47.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49.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50.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51.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53.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54.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55.xml" /><Relationship Id="rId2" Type="http://schemas.openxmlformats.org/officeDocument/2006/relationships/notesMaster" Target="../notesMasters/notesMaster1.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56.xml" /><Relationship Id="rId2" Type="http://schemas.openxmlformats.org/officeDocument/2006/relationships/notesMaster" Target="../notesMasters/notesMaster1.xml" /></Relationships>
</file>

<file path=ppt/notesSlides/_rels/notesSlide32.xml.rels>&#65279;<?xml version="1.0" encoding="utf-8" standalone="yes"?><Relationships xmlns="http://schemas.openxmlformats.org/package/2006/relationships"><Relationship Id="rId1" Type="http://schemas.openxmlformats.org/officeDocument/2006/relationships/slide" Target="../slides/slide57.xml" /><Relationship Id="rId2" Type="http://schemas.openxmlformats.org/officeDocument/2006/relationships/notesMaster" Target="../notesMasters/notesMaster1.xml" /></Relationships>
</file>

<file path=ppt/notesSlides/_rels/notesSlide33.xml.rels>&#65279;<?xml version="1.0" encoding="utf-8" standalone="yes"?><Relationships xmlns="http://schemas.openxmlformats.org/package/2006/relationships"><Relationship Id="rId1" Type="http://schemas.openxmlformats.org/officeDocument/2006/relationships/slide" Target="../slides/slide58.xml" /><Relationship Id="rId2" Type="http://schemas.openxmlformats.org/officeDocument/2006/relationships/notesMaster" Target="../notesMasters/notesMaster1.xml" /></Relationships>
</file>

<file path=ppt/notesSlides/_rels/notesSlide34.xml.rels>&#65279;<?xml version="1.0" encoding="utf-8" standalone="yes"?><Relationships xmlns="http://schemas.openxmlformats.org/package/2006/relationships"><Relationship Id="rId1" Type="http://schemas.openxmlformats.org/officeDocument/2006/relationships/slide" Target="../slides/slide59.xml" /><Relationship Id="rId2" Type="http://schemas.openxmlformats.org/officeDocument/2006/relationships/notesMaster" Target="../notesMasters/notesMaster1.xml" /></Relationships>
</file>

<file path=ppt/notesSlides/_rels/notesSlide35.xml.rels>&#65279;<?xml version="1.0" encoding="utf-8" standalone="yes"?><Relationships xmlns="http://schemas.openxmlformats.org/package/2006/relationships"><Relationship Id="rId1" Type="http://schemas.openxmlformats.org/officeDocument/2006/relationships/slide" Target="../slides/slide60.xml" /><Relationship Id="rId2" Type="http://schemas.openxmlformats.org/officeDocument/2006/relationships/notesMaster" Target="../notesMasters/notesMaster1.xml" /></Relationships>
</file>

<file path=ppt/notesSlides/_rels/notesSlide36.xml.rels>&#65279;<?xml version="1.0" encoding="utf-8" standalone="yes"?><Relationships xmlns="http://schemas.openxmlformats.org/package/2006/relationships"><Relationship Id="rId1" Type="http://schemas.openxmlformats.org/officeDocument/2006/relationships/slide" Target="../slides/slide62.xml" /><Relationship Id="rId2" Type="http://schemas.openxmlformats.org/officeDocument/2006/relationships/notesMaster" Target="../notesMasters/notesMaster1.xml" /></Relationships>
</file>

<file path=ppt/notesSlides/_rels/notesSlide37.xml.rels>&#65279;<?xml version="1.0" encoding="utf-8" standalone="yes"?><Relationships xmlns="http://schemas.openxmlformats.org/package/2006/relationships"><Relationship Id="rId1" Type="http://schemas.openxmlformats.org/officeDocument/2006/relationships/slide" Target="../slides/slide64.xml" /><Relationship Id="rId2" Type="http://schemas.openxmlformats.org/officeDocument/2006/relationships/notesMaster" Target="../notesMasters/notesMaster1.xml" /></Relationships>
</file>

<file path=ppt/notesSlides/_rels/notesSlide38.xml.rels>&#65279;<?xml version="1.0" encoding="utf-8" standalone="yes"?><Relationships xmlns="http://schemas.openxmlformats.org/package/2006/relationships"><Relationship Id="rId1" Type="http://schemas.openxmlformats.org/officeDocument/2006/relationships/slide" Target="../slides/slide6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6865" name="灯片编号占位符 1"/>
          <p:cNvSpPr/>
          <p:nvPr>
            <p:ph type="sldNum" sz="quarter"/>
          </p:nvPr>
        </p:nvSpPr>
        <p:spPr>
          <a:xfrm>
            <a:off x="3884613" y="8685213"/>
            <a:ext cx="2971800" cy="457200"/>
          </a:xfrm>
          <a:prstGeom prst="rect">
            <a:avLst/>
          </a:prstGeom>
          <a:noFill/>
          <a:ln w="9525">
            <a:noFill/>
          </a:ln>
        </p:spPr>
        <p:txBody>
          <a:bodyPr anchor="b"/>
          <a:lstStyle/>
          <a:p>
            <a:pPr lvl="0" algn="r"/>
            <a:fld id="{9A0DB2DC-4C9A-4742-B13C-FB6460FD3503}" type="slidenum">
              <a:rPr lang="zh-CN" altLang="en-US" sz="1200"/>
              <a:t>5</a:t>
            </a:fld>
            <a:endParaRPr lang="zh-CN" altLang="en-US" sz="1200"/>
          </a:p>
        </p:txBody>
      </p:sp>
      <p:sp>
        <p:nvSpPr>
          <p:cNvPr id="36866" name="幻灯片图像占位符 1"/>
          <p:cNvSpPr>
            <a:spLocks noGrp="1" noRot="1" noChangeAspect="1" noTextEdit="1"/>
          </p:cNvSpPr>
          <p:nvPr>
            <p:ph type="sldImg" idx="1"/>
          </p:nvPr>
        </p:nvSpPr>
        <p:spPr/>
      </p:sp>
      <p:sp>
        <p:nvSpPr>
          <p:cNvPr id="36867" name="备注占位符 2"/>
          <p:cNvSpPr>
            <a:spLocks noGrp="1"/>
          </p:cNvSpPr>
          <p:nvPr>
            <p:ph type="body" idx="2"/>
          </p:nvPr>
        </p:nvSpPr>
        <p:spPr/>
        <p:txBody>
          <a:bodyPr vert="horz" wrap="square" lIns="91440" tIns="45720" rIns="91440" bIns="45720" anchor="t"/>
          <a:lstStyle/>
          <a:p>
            <a:pPr lvl="0">
              <a:spcBef>
                <a:spcPct val="0"/>
              </a:spcBef>
            </a:pPr>
            <a:endParaRPr lang="zh-CN" altLang="zh-CN"/>
          </a:p>
        </p:txBody>
      </p:sp>
      <p:sp>
        <p:nvSpPr>
          <p:cNvPr id="36868" name="灯片编号占位符 3"/>
          <p:cNvSpPr txBox="1">
            <a:spLocks noGrp="1"/>
          </p:cNvSpPr>
          <p:nvPr/>
        </p:nvSpPr>
        <p:spPr>
          <a:xfrm>
            <a:off x="3884613" y="8685213"/>
            <a:ext cx="2971800" cy="457200"/>
          </a:xfrm>
          <a:prstGeom prst="rect">
            <a:avLst/>
          </a:prstGeom>
          <a:noFill/>
          <a:ln w="9525">
            <a:noFill/>
          </a:ln>
        </p:spPr>
        <p:txBody>
          <a:bodyPr anchor="b"/>
          <a:lstStyle/>
          <a:p>
            <a:pPr lvl="0" algn="r"/>
            <a:fld id="{9A0DB2DC-4C9A-4742-B13C-FB6460FD3503}" type="slidenum">
              <a:rPr lang="zh-CN" altLang="en-US" sz="1200" b="1"/>
              <a:t>5</a:t>
            </a:fld>
            <a:endParaRPr lang="zh-CN" altLang="en-US" sz="1200" b="1"/>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9</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10</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16</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17</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23</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25</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27</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29</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30</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34</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35</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36</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37</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38</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39</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40</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41</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42</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43</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44</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47</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49</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50</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51</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53</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54</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55</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56</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57</a:t>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58</a:t>
            </a:fld>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59</a:t>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60</a:t>
            </a:fld>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62</a:t>
            </a:fld>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64</a:t>
            </a:fld>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65</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891064" y="2130426"/>
            <a:ext cx="10098723"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782128" y="3886200"/>
            <a:ext cx="831659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C11899F5-ACE8-494F-9577-0B71FB3938A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11899F5-ACE8-494F-9577-0B71FB3938A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38505" y="4406901"/>
            <a:ext cx="10098723"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38505" y="2906713"/>
            <a:ext cx="10098723"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C11899F5-ACE8-494F-9577-0B71FB3938A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94043" y="1600201"/>
            <a:ext cx="52473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039432" y="1600201"/>
            <a:ext cx="52473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11899F5-ACE8-494F-9577-0B71FB3938AA}"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94042" y="1535113"/>
            <a:ext cx="524943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594042" y="2174875"/>
            <a:ext cx="524943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035307" y="1535113"/>
            <a:ext cx="525150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035307" y="2174875"/>
            <a:ext cx="525150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11899F5-ACE8-494F-9577-0B71FB3938AA}"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11899F5-ACE8-494F-9577-0B71FB3938AA}"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C11899F5-ACE8-494F-9577-0B71FB3938AA}"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594043" y="273050"/>
            <a:ext cx="3908718"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645082" y="273051"/>
            <a:ext cx="664172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594043" y="1435101"/>
            <a:ext cx="390871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C11899F5-ACE8-494F-9577-0B71FB3938AA}"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28730" y="4800600"/>
            <a:ext cx="712851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28730" y="612775"/>
            <a:ext cx="712851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28730" y="5367338"/>
            <a:ext cx="712851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C11899F5-ACE8-494F-9577-0B71FB3938AA}"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11899F5-ACE8-494F-9577-0B71FB3938A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613616" y="274639"/>
            <a:ext cx="2673191"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94042" y="274639"/>
            <a:ext cx="782156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11899F5-ACE8-494F-9577-0B71FB3938A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pn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2"/>
          <a:stretch>
            <a:fillRect l="-3000" r="-3000"/>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594043" y="274638"/>
            <a:ext cx="10692765"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94043" y="1600201"/>
            <a:ext cx="10692765"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594043" y="6356351"/>
            <a:ext cx="277219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1899F5-ACE8-494F-9577-0B71FB3938AA}" type="datetimeFigureOut">
              <a:rPr lang="zh-CN" altLang="en-US" smtClean="0"/>
              <a:t/>
            </a:fld>
            <a:endParaRPr lang="zh-CN" altLang="en-US"/>
          </a:p>
        </p:txBody>
      </p:sp>
      <p:sp>
        <p:nvSpPr>
          <p:cNvPr id="5" name="页脚占位符 4"/>
          <p:cNvSpPr>
            <a:spLocks noGrp="1"/>
          </p:cNvSpPr>
          <p:nvPr>
            <p:ph type="ftr" sz="quarter" idx="3"/>
          </p:nvPr>
        </p:nvSpPr>
        <p:spPr>
          <a:xfrm>
            <a:off x="4059291" y="6356351"/>
            <a:ext cx="376226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514609" y="6356351"/>
            <a:ext cx="277219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2923B3-F1DB-4035-95E7-FB3AF386B35C}"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jpeg" /><Relationship Id="rId3" Type="http://schemas.openxmlformats.org/officeDocument/2006/relationships/image" Target="../media/image4.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5.jpeg" /><Relationship Id="rId4" Type="http://schemas.openxmlformats.org/officeDocument/2006/relationships/image" Target="../media/image6.jpeg" /><Relationship Id="rId5" Type="http://schemas.openxmlformats.org/officeDocument/2006/relationships/image" Target="../media/image7.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 Id="rId3" Type="http://schemas.openxmlformats.org/officeDocument/2006/relationships/image" Target="../media/image9.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10.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image" Target="../media/image11.png" /><Relationship Id="rId4" Type="http://schemas.openxmlformats.org/officeDocument/2006/relationships/image" Target="../media/image12.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1.xml" TargetMode="Interna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1.xml" TargetMode="Interna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image" Target="../media/image13.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slide" Target="slide1.xml" TargetMode="Interna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image" Target="../media/image14.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image" Target="../media/image15.png" /><Relationship Id="rId4" Type="http://schemas.openxmlformats.org/officeDocument/2006/relationships/tags" Target="../tags/tag1.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image" Target="../media/image16.png" /><Relationship Id="rId4" Type="http://schemas.openxmlformats.org/officeDocument/2006/relationships/image" Target="../media/image17.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 Id="rId3" Type="http://schemas.openxmlformats.org/officeDocument/2006/relationships/image" Target="../media/image18.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 Id="rId3" Type="http://schemas.openxmlformats.org/officeDocument/2006/relationships/image" Target="../media/image19.pn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 Id="rId3" Type="http://schemas.openxmlformats.org/officeDocument/2006/relationships/image" Target="../media/image20.pn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 Id="rId3" Type="http://schemas.openxmlformats.org/officeDocument/2006/relationships/image" Target="../media/image21.pn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 Id="rId3" Type="http://schemas.openxmlformats.org/officeDocument/2006/relationships/image" Target="../media/image22.pn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 Id="rId3" Type="http://schemas.openxmlformats.org/officeDocument/2006/relationships/image" Target="../media/image23.png" /><Relationship Id="rId4" Type="http://schemas.openxmlformats.org/officeDocument/2006/relationships/image" Target="../media/image24.pn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 Id="rId3" Type="http://schemas.openxmlformats.org/officeDocument/2006/relationships/image" Target="../media/image25.pn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7.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 Id="rId3" Type="http://schemas.openxmlformats.org/officeDocument/2006/relationships/image" Target="../media/image26.pn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9.xml" /><Relationship Id="rId3" Type="http://schemas.openxmlformats.org/officeDocument/2006/relationships/image" Target="../media/image27.pn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0.xml" /><Relationship Id="rId3" Type="http://schemas.openxmlformats.org/officeDocument/2006/relationships/image" Target="../media/image28.pn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1.xml" /><Relationship Id="rId3" Type="http://schemas.openxmlformats.org/officeDocument/2006/relationships/image" Target="../media/image29.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2.xml" /><Relationship Id="rId3" Type="http://schemas.openxmlformats.org/officeDocument/2006/relationships/image" Target="../media/image30.png" /><Relationship Id="rId4" Type="http://schemas.openxmlformats.org/officeDocument/2006/relationships/image" Target="../media/image31.pn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3.xml" /><Relationship Id="rId3" Type="http://schemas.openxmlformats.org/officeDocument/2006/relationships/image" Target="../media/image32.png" /><Relationship Id="rId4" Type="http://schemas.openxmlformats.org/officeDocument/2006/relationships/image" Target="../media/image33.pn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2.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0.xml" /><Relationship Id="rId11" Type="http://schemas.openxmlformats.org/officeDocument/2006/relationships/tags" Target="../tags/tag11.xml" /><Relationship Id="rId12" Type="http://schemas.openxmlformats.org/officeDocument/2006/relationships/tags" Target="../tags/tag12.xml" /><Relationship Id="rId13" Type="http://schemas.openxmlformats.org/officeDocument/2006/relationships/tags" Target="../tags/tag13.xml" /><Relationship Id="rId14" Type="http://schemas.openxmlformats.org/officeDocument/2006/relationships/tags" Target="../tags/tag14.xml" /><Relationship Id="rId15" Type="http://schemas.openxmlformats.org/officeDocument/2006/relationships/tags" Target="../tags/tag15.xml" /><Relationship Id="rId2" Type="http://schemas.openxmlformats.org/officeDocument/2006/relationships/notesSlide" Target="../notesSlides/notesSlide24.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tags" Target="../tags/tag7.xml" /><Relationship Id="rId8" Type="http://schemas.openxmlformats.org/officeDocument/2006/relationships/tags" Target="../tags/tag8.xml" /><Relationship Id="rId9" Type="http://schemas.openxmlformats.org/officeDocument/2006/relationships/tags" Target="../tags/tag9.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5.xml" /><Relationship Id="rId3" Type="http://schemas.openxmlformats.org/officeDocument/2006/relationships/image" Target="../media/image34.png" /><Relationship Id="rId4" Type="http://schemas.openxmlformats.org/officeDocument/2006/relationships/tags" Target="../tags/tag16.xml" /><Relationship Id="rId5" Type="http://schemas.openxmlformats.org/officeDocument/2006/relationships/image" Target="../media/image35.jpeg" /><Relationship Id="rId6" Type="http://schemas.openxmlformats.org/officeDocument/2006/relationships/tags" Target="../tags/tag17.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6.xml" /><Relationship Id="rId3" Type="http://schemas.openxmlformats.org/officeDocument/2006/relationships/image" Target="../media/image36.jpeg" /><Relationship Id="rId4" Type="http://schemas.openxmlformats.org/officeDocument/2006/relationships/hyperlink" Target="http://fxzx.net/fxzx/nav/report/zysc/zysc0/7ls/jjsc/&#20013;&#22269;&#21476;&#20195;&#21490;/" TargetMode="External" /><Relationship Id="rId5" Type="http://schemas.openxmlformats.org/officeDocument/2006/relationships/slide" Target="slide1.xml" TargetMode="Interna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7.xml" /><Relationship Id="rId3" Type="http://schemas.openxmlformats.org/officeDocument/2006/relationships/image" Target="../media/image37.pn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8.png" /><Relationship Id="rId3" Type="http://schemas.openxmlformats.org/officeDocument/2006/relationships/image" Target="../media/image39.png"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8.xml" /><Relationship Id="rId3" Type="http://schemas.openxmlformats.org/officeDocument/2006/relationships/image" Target="../media/image40.png" /><Relationship Id="rId4" Type="http://schemas.openxmlformats.org/officeDocument/2006/relationships/tags" Target="../tags/tag18.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9.xml" /><Relationship Id="rId3" Type="http://schemas.openxmlformats.org/officeDocument/2006/relationships/image" Target="../media/image41.png"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0.xml" /><Relationship Id="rId3" Type="http://schemas.openxmlformats.org/officeDocument/2006/relationships/image" Target="../media/image42.pn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1.xml" /><Relationship Id="rId3" Type="http://schemas.openxmlformats.org/officeDocument/2006/relationships/image" Target="../media/image43.png"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2.xml" /><Relationship Id="rId3" Type="http://schemas.openxmlformats.org/officeDocument/2006/relationships/image" Target="../media/image44.png"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3.xml" /><Relationship Id="rId3" Type="http://schemas.openxmlformats.org/officeDocument/2006/relationships/image" Target="../media/image45.png" /><Relationship Id="rId4" Type="http://schemas.openxmlformats.org/officeDocument/2006/relationships/image" Target="../media/image46.jpeg"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4.xml"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5.xml" /><Relationship Id="rId3" Type="http://schemas.openxmlformats.org/officeDocument/2006/relationships/image" Target="../media/image47.png"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8.png" /><Relationship Id="rId3" Type="http://schemas.openxmlformats.org/officeDocument/2006/relationships/tags" Target="../tags/tag19.xml" /><Relationship Id="rId4" Type="http://schemas.openxmlformats.org/officeDocument/2006/relationships/tags" Target="../tags/tag20.xml" /><Relationship Id="rId5" Type="http://schemas.openxmlformats.org/officeDocument/2006/relationships/image" Target="../media/image49.png"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8.xml" /><Relationship Id="rId11" Type="http://schemas.openxmlformats.org/officeDocument/2006/relationships/tags" Target="../tags/tag29.xml" /><Relationship Id="rId12" Type="http://schemas.openxmlformats.org/officeDocument/2006/relationships/tags" Target="../tags/tag30.xml" /><Relationship Id="rId13" Type="http://schemas.openxmlformats.org/officeDocument/2006/relationships/tags" Target="../tags/tag31.xml" /><Relationship Id="rId14" Type="http://schemas.openxmlformats.org/officeDocument/2006/relationships/tags" Target="../tags/tag32.xml" /><Relationship Id="rId15" Type="http://schemas.openxmlformats.org/officeDocument/2006/relationships/tags" Target="../tags/tag33.xml" /><Relationship Id="rId16" Type="http://schemas.openxmlformats.org/officeDocument/2006/relationships/tags" Target="../tags/tag34.xml" /><Relationship Id="rId17" Type="http://schemas.openxmlformats.org/officeDocument/2006/relationships/tags" Target="../tags/tag35.xml" /><Relationship Id="rId18" Type="http://schemas.openxmlformats.org/officeDocument/2006/relationships/tags" Target="../tags/tag36.xml" /><Relationship Id="rId19" Type="http://schemas.openxmlformats.org/officeDocument/2006/relationships/tags" Target="../tags/tag37.xml" /><Relationship Id="rId2" Type="http://schemas.openxmlformats.org/officeDocument/2006/relationships/notesSlide" Target="../notesSlides/notesSlide36.xml" /><Relationship Id="rId20" Type="http://schemas.openxmlformats.org/officeDocument/2006/relationships/tags" Target="../tags/tag38.xml" /><Relationship Id="rId21" Type="http://schemas.openxmlformats.org/officeDocument/2006/relationships/tags" Target="../tags/tag39.xml" /><Relationship Id="rId22" Type="http://schemas.openxmlformats.org/officeDocument/2006/relationships/tags" Target="../tags/tag40.xml" /><Relationship Id="rId23" Type="http://schemas.openxmlformats.org/officeDocument/2006/relationships/tags" Target="../tags/tag41.xml" /><Relationship Id="rId3" Type="http://schemas.openxmlformats.org/officeDocument/2006/relationships/tags" Target="../tags/tag21.xml" /><Relationship Id="rId4" Type="http://schemas.openxmlformats.org/officeDocument/2006/relationships/tags" Target="../tags/tag22.xml" /><Relationship Id="rId5" Type="http://schemas.openxmlformats.org/officeDocument/2006/relationships/tags" Target="../tags/tag23.xml" /><Relationship Id="rId6" Type="http://schemas.openxmlformats.org/officeDocument/2006/relationships/tags" Target="../tags/tag24.xml" /><Relationship Id="rId7" Type="http://schemas.openxmlformats.org/officeDocument/2006/relationships/tags" Target="../tags/tag25.xml" /><Relationship Id="rId8" Type="http://schemas.openxmlformats.org/officeDocument/2006/relationships/tags" Target="../tags/tag26.xml" /><Relationship Id="rId9" Type="http://schemas.openxmlformats.org/officeDocument/2006/relationships/tags" Target="../tags/tag27.xml"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42.xml" /><Relationship Id="rId3" Type="http://schemas.openxmlformats.org/officeDocument/2006/relationships/slide" Target="slide1.xml" TargetMode="Internal"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50.xml" /><Relationship Id="rId11" Type="http://schemas.openxmlformats.org/officeDocument/2006/relationships/tags" Target="../tags/tag51.xml" /><Relationship Id="rId12" Type="http://schemas.openxmlformats.org/officeDocument/2006/relationships/tags" Target="../tags/tag52.xml" /><Relationship Id="rId13" Type="http://schemas.openxmlformats.org/officeDocument/2006/relationships/tags" Target="../tags/tag53.xml" /><Relationship Id="rId14" Type="http://schemas.openxmlformats.org/officeDocument/2006/relationships/tags" Target="../tags/tag54.xml" /><Relationship Id="rId15" Type="http://schemas.openxmlformats.org/officeDocument/2006/relationships/tags" Target="../tags/tag55.xml" /><Relationship Id="rId2" Type="http://schemas.openxmlformats.org/officeDocument/2006/relationships/notesSlide" Target="../notesSlides/notesSlide37.xml" /><Relationship Id="rId3" Type="http://schemas.openxmlformats.org/officeDocument/2006/relationships/tags" Target="../tags/tag43.xml" /><Relationship Id="rId4" Type="http://schemas.openxmlformats.org/officeDocument/2006/relationships/tags" Target="../tags/tag44.xml" /><Relationship Id="rId5" Type="http://schemas.openxmlformats.org/officeDocument/2006/relationships/tags" Target="../tags/tag45.xml" /><Relationship Id="rId6" Type="http://schemas.openxmlformats.org/officeDocument/2006/relationships/tags" Target="../tags/tag46.xml" /><Relationship Id="rId7" Type="http://schemas.openxmlformats.org/officeDocument/2006/relationships/tags" Target="../tags/tag47.xml" /><Relationship Id="rId8" Type="http://schemas.openxmlformats.org/officeDocument/2006/relationships/tags" Target="../tags/tag48.xml" /><Relationship Id="rId9" Type="http://schemas.openxmlformats.org/officeDocument/2006/relationships/tags" Target="../tags/tag49.xml" /></Relationships>
</file>

<file path=ppt/slides/_rels/slide6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8.xml" /><Relationship Id="rId3" Type="http://schemas.openxmlformats.org/officeDocument/2006/relationships/image" Target="../media/image50.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圆角矩形 3"/>
          <p:cNvSpPr/>
          <p:nvPr/>
        </p:nvSpPr>
        <p:spPr>
          <a:xfrm>
            <a:off x="4707577" y="416356"/>
            <a:ext cx="2357454" cy="642942"/>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smtClean="0"/>
              <a:t>第</a:t>
            </a:r>
            <a:r>
              <a:rPr lang="en-US" altLang="zh-CN" sz="3600" b="1" smtClean="0"/>
              <a:t>1</a:t>
            </a:r>
            <a:r>
              <a:rPr lang="zh-CN" altLang="en-US" sz="3600" b="1" smtClean="0"/>
              <a:t>课</a:t>
            </a:r>
            <a:endParaRPr lang="zh-CN" altLang="en-US" sz="3600" b="1"/>
          </a:p>
        </p:txBody>
      </p:sp>
      <p:sp>
        <p:nvSpPr>
          <p:cNvPr id="5" name="矩形 4"/>
          <p:cNvSpPr/>
          <p:nvPr/>
        </p:nvSpPr>
        <p:spPr>
          <a:xfrm>
            <a:off x="1034415" y="1506220"/>
            <a:ext cx="9704705" cy="10718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smtClean="0">
                <a:latin typeface="黑体" panose="02010609060101010101" pitchFamily="49" charset="-122"/>
                <a:ea typeface="黑体" panose="02010609060101010101" pitchFamily="49" charset="-122"/>
              </a:rPr>
              <a:t>中国古代政治制度的形成与发展</a:t>
            </a:r>
            <a:endParaRPr lang="zh-CN" altLang="en-US" sz="4400" b="1" smtClean="0">
              <a:latin typeface="黑体" pitchFamily="49" charset="-122"/>
              <a:ea typeface="黑体" pitchFamily="49" charset="-122"/>
            </a:endParaRPr>
          </a:p>
        </p:txBody>
      </p:sp>
      <p:pic>
        <p:nvPicPr>
          <p:cNvPr id="6" name="图片 5"/>
          <p:cNvPicPr>
            <a:picLocks noChangeAspect="1"/>
          </p:cNvPicPr>
          <p:nvPr/>
        </p:nvPicPr>
        <p:blipFill>
          <a:blip r:embed="rId2"/>
          <a:stretch>
            <a:fillRect/>
          </a:stretch>
        </p:blipFill>
        <p:spPr>
          <a:xfrm>
            <a:off x="1462405" y="3031490"/>
            <a:ext cx="9276715" cy="3345180"/>
          </a:xfrm>
          <a:prstGeom prst="rect">
            <a:avLst/>
          </a:prstGeom>
        </p:spPr>
      </p:pic>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圆角矩形 3"/>
          <p:cNvSpPr/>
          <p:nvPr/>
        </p:nvSpPr>
        <p:spPr>
          <a:xfrm>
            <a:off x="0" y="0"/>
            <a:ext cx="3434291" cy="642918"/>
          </a:xfrm>
          <a:prstGeom prst="roundRect">
            <a:avLst/>
          </a:prstGeom>
          <a:solidFill>
            <a:srgbClr val="CC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smtClean="0">
                <a:solidFill>
                  <a:srgbClr val="FFFF00"/>
                </a:solidFill>
              </a:rPr>
              <a:t>课程标准</a:t>
            </a:r>
            <a:endParaRPr lang="zh-CN" altLang="en-US" sz="3600" b="1">
              <a:solidFill>
                <a:srgbClr val="FFFF00"/>
              </a:solidFill>
            </a:endParaRPr>
          </a:p>
        </p:txBody>
      </p:sp>
      <p:sp>
        <p:nvSpPr>
          <p:cNvPr id="6" name="TextBox 5"/>
          <p:cNvSpPr txBox="1"/>
          <p:nvPr/>
        </p:nvSpPr>
        <p:spPr>
          <a:xfrm>
            <a:off x="0" y="1278878"/>
            <a:ext cx="11880850" cy="737235"/>
          </a:xfrm>
          <a:prstGeom prst="rect">
            <a:avLst/>
          </a:prstGeom>
          <a:noFill/>
        </p:spPr>
        <p:txBody>
          <a:bodyPr wrap="square" rtlCol="0">
            <a:spAutoFit/>
          </a:bodyPr>
          <a:lstStyle/>
          <a:p>
            <a:pPr>
              <a:lnSpc>
                <a:spcPct val="150000"/>
              </a:lnSpc>
            </a:pPr>
            <a:r>
              <a:rPr lang="zh-CN" altLang="en-US" sz="2800" b="1" smtClean="0">
                <a:solidFill>
                  <a:srgbClr val="0000FF"/>
                </a:solidFill>
                <a:latin typeface="华文楷体" pitchFamily="2" charset="-122"/>
                <a:ea typeface="华文楷体" pitchFamily="2" charset="-122"/>
              </a:rPr>
              <a:t>1.了解中国古代政治制度在秦朝建立前后的巨大变化；</a:t>
            </a:r>
            <a:endParaRPr lang="zh-CN" altLang="en-US" sz="2800" b="1" smtClean="0">
              <a:solidFill>
                <a:srgbClr val="0000FF"/>
              </a:solidFill>
              <a:latin typeface="华文楷体" pitchFamily="2" charset="-122"/>
              <a:ea typeface="华文楷体" pitchFamily="2" charset="-122"/>
            </a:endParaRPr>
          </a:p>
        </p:txBody>
      </p:sp>
      <p:sp>
        <p:nvSpPr>
          <p:cNvPr id="2" name="TextBox 5"/>
          <p:cNvSpPr txBox="1"/>
          <p:nvPr/>
        </p:nvSpPr>
        <p:spPr>
          <a:xfrm>
            <a:off x="0" y="2400923"/>
            <a:ext cx="11880850" cy="1383665"/>
          </a:xfrm>
          <a:prstGeom prst="rect">
            <a:avLst/>
          </a:prstGeom>
          <a:noFill/>
        </p:spPr>
        <p:txBody>
          <a:bodyPr wrap="square" rtlCol="0">
            <a:spAutoFit/>
          </a:bodyPr>
          <a:lstStyle/>
          <a:p>
            <a:pPr>
              <a:lnSpc>
                <a:spcPct val="150000"/>
              </a:lnSpc>
            </a:pPr>
            <a:r>
              <a:rPr lang="zh-CN" altLang="en-US" sz="2800" b="1" smtClean="0">
                <a:solidFill>
                  <a:srgbClr val="0000FF"/>
                </a:solidFill>
                <a:latin typeface="华文楷体" pitchFamily="2" charset="-122"/>
                <a:ea typeface="华文楷体" pitchFamily="2" charset="-122"/>
              </a:rPr>
              <a:t>2.通过宰相制度和地方行政层级管理的变化，认识自秦起君主专制中央集权政治制度的演变线索。</a:t>
            </a:r>
            <a:endParaRPr lang="zh-CN" altLang="en-US" sz="2800" b="1" smtClean="0">
              <a:solidFill>
                <a:srgbClr val="0000FF"/>
              </a:solidFill>
              <a:latin typeface="华文楷体" pitchFamily="2" charset="-122"/>
              <a:ea typeface="华文楷体" pitchFamily="2"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309435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500"/>
                                        <p:tgtEl>
                                          <p:spTgt spid="7"/>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9" presetClass="entr" presetSubtype="0" fill="hold" grpId="1"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dissolve">
                                      <p:cBhvr>
                                        <p:cTn id="24" dur="500"/>
                                        <p:tgtEl>
                                          <p:spTgt spid="7"/>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linds(horizontal)">
                                      <p:cBhvr>
                                        <p:cTn id="29" dur="500"/>
                                        <p:tgtEl>
                                          <p:spTgt spid="8"/>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linds(horizontal)">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7" grpId="1"/>
      <p:bldP spid="8" grpId="0"/>
      <p:bldP spid="9" grpId="0"/>
      <p:bldP spid="10"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21" name="矩形 4"/>
          <p:cNvSpPr/>
          <p:nvPr/>
        </p:nvSpPr>
        <p:spPr>
          <a:xfrm>
            <a:off x="304165" y="669925"/>
            <a:ext cx="8756650" cy="920750"/>
          </a:xfrm>
          <a:prstGeom prst="rect">
            <a:avLst/>
          </a:prstGeom>
          <a:noFill/>
          <a:ln w="9525">
            <a:noFill/>
          </a:ln>
        </p:spPr>
        <p:txBody>
          <a:bodyPr lIns="91411" tIns="45705" rIns="91411" bIns="45705" anchor="t">
            <a:spAutoFit/>
          </a:bodyPr>
          <a:lstStyle/>
          <a:p>
            <a:pPr algn="just" defTabSz="0">
              <a:lnSpc>
                <a:spcPct val="150000"/>
              </a:lnSpc>
              <a:tabLst>
                <a:tab pos="713105"/>
              </a:tabLst>
            </a:pPr>
            <a:r>
              <a:rPr lang="zh-CN" altLang="en-US" sz="2800" b="1">
                <a:latin typeface="宋体" panose="02010600030101010101" pitchFamily="2" charset="-122"/>
                <a:ea typeface="宋体" panose="02010600030101010101" pitchFamily="2" charset="-122"/>
                <a:sym typeface="+mn-ea"/>
              </a:rPr>
              <a:t>夏朝已经不是一个</a:t>
            </a:r>
            <a:r>
              <a:rPr lang="zh-CN" altLang="en-US" sz="2800" b="1">
                <a:solidFill>
                  <a:srgbClr val="00B050"/>
                </a:solidFill>
                <a:latin typeface="宋体" panose="02010600030101010101" pitchFamily="2" charset="-122"/>
                <a:ea typeface="宋体" panose="02010600030101010101" pitchFamily="2" charset="-122"/>
                <a:sym typeface="+mn-ea"/>
              </a:rPr>
              <a:t>部落</a:t>
            </a:r>
            <a:r>
              <a:rPr lang="zh-CN" altLang="en-US" sz="2800" b="1">
                <a:latin typeface="宋体" panose="02010600030101010101" pitchFamily="2" charset="-122"/>
                <a:ea typeface="宋体" panose="02010600030101010101" pitchFamily="2" charset="-122"/>
                <a:sym typeface="+mn-ea"/>
              </a:rPr>
              <a:t>而是一个</a:t>
            </a:r>
            <a:r>
              <a:rPr lang="zh-CN" altLang="en-US" sz="3600" b="1">
                <a:solidFill>
                  <a:srgbClr val="FF0000"/>
                </a:solidFill>
                <a:latin typeface="宋体" panose="02010600030101010101" pitchFamily="2" charset="-122"/>
                <a:ea typeface="宋体" panose="02010600030101010101" pitchFamily="2" charset="-122"/>
                <a:sym typeface="+mn-ea"/>
              </a:rPr>
              <a:t>国家</a:t>
            </a:r>
            <a:r>
              <a:rPr lang="zh-CN" altLang="en-US" sz="2800" b="1">
                <a:latin typeface="宋体" panose="02010600030101010101" pitchFamily="2" charset="-122"/>
                <a:ea typeface="宋体" panose="02010600030101010101" pitchFamily="2" charset="-122"/>
                <a:sym typeface="+mn-ea"/>
              </a:rPr>
              <a:t>。为什么？</a:t>
            </a:r>
            <a:endParaRPr lang="en-US" altLang="en-US" sz="2800" b="1">
              <a:latin typeface="宋体" pitchFamily="2" charset="-122"/>
              <a:ea typeface="宋体" panose="02010600030101010101" pitchFamily="2" charset="-122"/>
            </a:endParaRPr>
          </a:p>
        </p:txBody>
      </p:sp>
      <p:pic>
        <p:nvPicPr>
          <p:cNvPr id="9220" name="图片 9219" descr="2144"/>
          <p:cNvPicPr>
            <a:picLocks noChangeAspect="1"/>
          </p:cNvPicPr>
          <p:nvPr/>
        </p:nvPicPr>
        <p:blipFill>
          <a:blip r:embed="rId2"/>
          <a:stretch>
            <a:fillRect/>
          </a:stretch>
        </p:blipFill>
        <p:spPr>
          <a:xfrm>
            <a:off x="8607743" y="1087755"/>
            <a:ext cx="2376487" cy="3478213"/>
          </a:xfrm>
          <a:prstGeom prst="rect">
            <a:avLst/>
          </a:prstGeom>
          <a:noFill/>
          <a:ln w="9525">
            <a:noFill/>
          </a:ln>
        </p:spPr>
      </p:pic>
      <p:sp>
        <p:nvSpPr>
          <p:cNvPr id="9" name="矩形 8"/>
          <p:cNvSpPr/>
          <p:nvPr/>
        </p:nvSpPr>
        <p:spPr>
          <a:xfrm>
            <a:off x="0" y="4827905"/>
            <a:ext cx="11880850" cy="2030095"/>
          </a:xfrm>
          <a:prstGeom prst="rect">
            <a:avLst/>
          </a:prstGeom>
          <a:noFill/>
          <a:ln w="9525">
            <a:noFill/>
          </a:ln>
        </p:spPr>
        <p:txBody>
          <a:bodyPr wrap="square" anchor="t">
            <a:spAutoFit/>
          </a:bodyPr>
          <a:lstStyle/>
          <a:p>
            <a:pPr>
              <a:lnSpc>
                <a:spcPct val="150000"/>
              </a:lnSpc>
            </a:pPr>
            <a:r>
              <a:rPr lang="zh-CN" altLang="en-US" sz="2800" b="1">
                <a:solidFill>
                  <a:srgbClr val="FF0000"/>
                </a:solidFill>
                <a:latin typeface="微软雅黑" panose="020b0503020204020204" charset="-122"/>
                <a:ea typeface="微软雅黑" panose="020b0503020204020204" charset="-122"/>
              </a:rPr>
              <a:t>中央：</a:t>
            </a:r>
            <a:r>
              <a:rPr lang="zh-CN" altLang="en-US" sz="2800" b="1">
                <a:solidFill>
                  <a:srgbClr val="404040"/>
                </a:solidFill>
                <a:latin typeface="微软雅黑" panose="020b0503020204020204" charset="-122"/>
                <a:ea typeface="微软雅黑" panose="020b0503020204020204" charset="-122"/>
              </a:rPr>
              <a:t>设有主管行政、军事、司法和宗教的机构与职官。对夏后氏生活的地区直接统治</a:t>
            </a:r>
            <a:endParaRPr lang="zh-CN" altLang="en-US" sz="2800" b="1">
              <a:solidFill>
                <a:srgbClr val="404040"/>
              </a:solidFill>
              <a:latin typeface="微软雅黑" panose="020b0503020204020204" charset="-122"/>
              <a:ea typeface="微软雅黑" panose="020b0503020204020204" charset="-122"/>
            </a:endParaRPr>
          </a:p>
          <a:p>
            <a:pPr>
              <a:lnSpc>
                <a:spcPct val="150000"/>
              </a:lnSpc>
            </a:pPr>
            <a:r>
              <a:rPr lang="zh-CN" altLang="en-US" sz="2800" b="1">
                <a:solidFill>
                  <a:srgbClr val="FF0000"/>
                </a:solidFill>
                <a:latin typeface="微软雅黑" panose="020b0503020204020204" charset="-122"/>
                <a:ea typeface="微软雅黑" panose="020b0503020204020204" charset="-122"/>
              </a:rPr>
              <a:t>地方</a:t>
            </a:r>
            <a:r>
              <a:rPr lang="zh-CN" altLang="en-US" sz="2800" b="1">
                <a:solidFill>
                  <a:srgbClr val="404040"/>
                </a:solidFill>
                <a:latin typeface="微软雅黑" panose="020b0503020204020204" charset="-122"/>
                <a:ea typeface="微软雅黑" panose="020b0503020204020204" charset="-122"/>
              </a:rPr>
              <a:t>：主要通过控制一些</a:t>
            </a:r>
            <a:r>
              <a:rPr lang="zh-CN" altLang="en-US" sz="2800" b="1">
                <a:solidFill>
                  <a:srgbClr val="FF0000"/>
                </a:solidFill>
                <a:latin typeface="微软雅黑" panose="020b0503020204020204" charset="-122"/>
                <a:ea typeface="微软雅黑" panose="020b0503020204020204" charset="-122"/>
              </a:rPr>
              <a:t>部族</a:t>
            </a:r>
            <a:r>
              <a:rPr lang="zh-CN" altLang="en-US" sz="2800" b="1">
                <a:solidFill>
                  <a:srgbClr val="404040"/>
                </a:solidFill>
                <a:latin typeface="微软雅黑" panose="020b0503020204020204" charset="-122"/>
                <a:ea typeface="微软雅黑" panose="020b0503020204020204" charset="-122"/>
              </a:rPr>
              <a:t>实行间接统治。</a:t>
            </a:r>
            <a:endParaRPr lang="zh-CN" altLang="en-US" sz="2800" b="1">
              <a:solidFill>
                <a:srgbClr val="404040"/>
              </a:solidFill>
              <a:latin typeface="微软雅黑" panose="020b0503020204020204" charset="-122"/>
              <a:ea typeface="微软雅黑" panose="020b0503020204020204" charset="-122"/>
            </a:endParaRPr>
          </a:p>
        </p:txBody>
      </p:sp>
      <p:sp>
        <p:nvSpPr>
          <p:cNvPr id="6" name="圆角矩形 5"/>
          <p:cNvSpPr/>
          <p:nvPr/>
        </p:nvSpPr>
        <p:spPr>
          <a:xfrm>
            <a:off x="3372485" y="0"/>
            <a:ext cx="513588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夏朝的政治制度</a:t>
            </a:r>
            <a:endParaRPr lang="zh-CN" altLang="en-US" sz="4400" b="1"/>
          </a:p>
        </p:txBody>
      </p:sp>
      <p:pic>
        <p:nvPicPr>
          <p:cNvPr id="2" name="图片 1"/>
          <p:cNvPicPr>
            <a:picLocks noChangeAspect="1"/>
          </p:cNvPicPr>
          <p:nvPr/>
        </p:nvPicPr>
        <p:blipFill>
          <a:blip r:embed="rId3"/>
          <a:stretch>
            <a:fillRect/>
          </a:stretch>
        </p:blipFill>
        <p:spPr>
          <a:xfrm>
            <a:off x="546735" y="1649095"/>
            <a:ext cx="7067550" cy="317881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p:cTn id="7" dur="500" fill="hold"/>
                                        <p:tgtEl>
                                          <p:spTgt spid="9220"/>
                                        </p:tgtEl>
                                        <p:attrNameLst>
                                          <p:attrName>ppt_x</p:attrName>
                                        </p:attrNameLst>
                                      </p:cBhvr>
                                      <p:tavLst>
                                        <p:tav tm="0">
                                          <p:val>
                                            <p:strVal val="#ppt_x"/>
                                          </p:val>
                                        </p:tav>
                                        <p:tav tm="100000">
                                          <p:val>
                                            <p:strVal val="#ppt_x"/>
                                          </p:val>
                                        </p:tav>
                                      </p:tavLst>
                                    </p:anim>
                                    <p:anim calcmode="lin" valueType="num">
                                      <p:cBhvr>
                                        <p:cTn id="8" dur="5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blinds(horizontal)">
                                      <p:cBhvr>
                                        <p:cTn id="13" dur="500"/>
                                        <p:tgtEl>
                                          <p:spTgt spid="9">
                                            <p:txEl>
                                              <p:pRg st="0" end="0"/>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9">
                                            <p:txEl>
                                              <p:pRg st="1" end="1"/>
                                            </p:txEl>
                                          </p:spTgt>
                                        </p:tgtEl>
                                        <p:attrNameLst>
                                          <p:attrName>style.visibility</p:attrName>
                                        </p:attrNameLst>
                                      </p:cBhvr>
                                      <p:to>
                                        <p:strVal val="visible"/>
                                      </p:to>
                                    </p:set>
                                    <p:animEffect transition="in" filter="blinds(horizontal)">
                                      <p:cBhvr>
                                        <p:cTn id="16"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290" name="Rectangle 3"/>
          <p:cNvSpPr>
            <a:spLocks noChangeArrowheads="1"/>
          </p:cNvSpPr>
          <p:nvPr/>
        </p:nvSpPr>
        <p:spPr bwMode="auto">
          <a:xfrm>
            <a:off x="1446213" y="3808413"/>
            <a:ext cx="8602663" cy="1320800"/>
          </a:xfrm>
          <a:prstGeom prst="rect">
            <a:avLst/>
          </a:prstGeom>
          <a:noFill/>
          <a:ln>
            <a:noFill/>
          </a:ln>
        </p:spPr>
        <p:txBody>
          <a:bodyPr lIns="91411" tIns="45705" rIns="91411" bIns="45705" anchor="ctr">
            <a:spAutoFit/>
          </a:bodyPr>
          <a:lstStyle/>
          <a:p>
            <a:pPr marL="0" marR="0" lvl="0" indent="539750" algn="just" defTabSz="914400" rtl="0" eaLnBrk="1" fontAlgn="auto" latinLnBrk="0" hangingPunct="1">
              <a:lnSpc>
                <a:spcPts val="4800"/>
              </a:lnSpc>
              <a:spcBef>
                <a:spcPct val="0"/>
              </a:spcBef>
              <a:spcAft>
                <a:spcPct val="0"/>
              </a:spcAft>
              <a:buClrTx/>
              <a:buSzTx/>
              <a:buFontTx/>
              <a:buNone/>
              <a:tabLst>
                <a:tab pos="713740"/>
              </a:tabLst>
              <a:defRPr/>
            </a:pPr>
            <a:endParaRPr kumimoji="0" lang="zh-CN" altLang="en-US" sz="2800" b="1" i="1" u="none" strike="noStrike" kern="1200" cap="none" spc="0" normalizeH="0" baseline="0" noProof="1">
              <a:ln>
                <a:noFill/>
              </a:ln>
              <a:solidFill>
                <a:srgbClr val="001414"/>
              </a:solidFill>
              <a:effectLst>
                <a:outerShdw blurRad="38100" dist="38100" dir="2700000">
                  <a:srgbClr val="000000"/>
                </a:outerShdw>
              </a:effectLst>
              <a:uLnTx/>
              <a:uFillTx/>
              <a:latin typeface="楷体_GB2312" pitchFamily="49" charset="-122"/>
              <a:ea typeface="楷体_GB2312" pitchFamily="49" charset="-122"/>
              <a:cs typeface="+mn-cs"/>
              <a:sym typeface="+mn-ea"/>
            </a:endParaRPr>
          </a:p>
          <a:p>
            <a:pPr marL="0" marR="0" lvl="0" indent="539750" algn="just" defTabSz="914400" rtl="0" eaLnBrk="1" fontAlgn="auto" latinLnBrk="0" hangingPunct="1">
              <a:lnSpc>
                <a:spcPts val="4800"/>
              </a:lnSpc>
              <a:spcBef>
                <a:spcPct val="0"/>
              </a:spcBef>
              <a:spcAft>
                <a:spcPct val="0"/>
              </a:spcAft>
              <a:buClrTx/>
              <a:buSzTx/>
              <a:buFontTx/>
              <a:buNone/>
              <a:tabLst>
                <a:tab pos="713740"/>
              </a:tabLst>
              <a:defRPr/>
            </a:pPr>
            <a:endParaRPr kumimoji="1" lang="zh-CN" altLang="en-US" sz="2800" b="1" i="0" u="none" strike="noStrike" kern="1200" cap="none" spc="0" normalizeH="0" baseline="0" noProof="0">
              <a:ln>
                <a:noFill/>
              </a:ln>
              <a:solidFill>
                <a:srgbClr val="FF6600"/>
              </a:solidFill>
              <a:effectLst/>
              <a:uLnTx/>
              <a:uFillTx/>
              <a:latin typeface="黑体" pitchFamily="49" charset="-122"/>
              <a:ea typeface="黑体" pitchFamily="49" charset="-122"/>
              <a:cs typeface="+mn-cs"/>
            </a:endParaRPr>
          </a:p>
        </p:txBody>
      </p:sp>
      <p:sp>
        <p:nvSpPr>
          <p:cNvPr id="12" name="矩形 11"/>
          <p:cNvSpPr/>
          <p:nvPr/>
        </p:nvSpPr>
        <p:spPr>
          <a:xfrm>
            <a:off x="814983" y="1446827"/>
            <a:ext cx="10001320" cy="643890"/>
          </a:xfrm>
          <a:prstGeom prst="rect">
            <a:avLst/>
          </a:prstGeom>
        </p:spPr>
        <p:txBody>
          <a:bodyPr lIns="91411" tIns="45705" rIns="91411" bIns="45705">
            <a:spAutoFit/>
            <a:scene3d>
              <a:camera prst="orthographicFront"/>
              <a:lightRig rig="threePt" dir="t"/>
            </a:scene3d>
            <a:sp3d extrusionH="57150">
              <a:bevelT w="38100" h="38100" prst="slope"/>
            </a:sp3d>
          </a:bodyPr>
          <a:lstStyle/>
          <a:p>
            <a:pPr marL="0" marR="0" lvl="0" indent="718820" algn="just" defTabSz="914400" rtl="0" eaLnBrk="1" fontAlgn="auto" latinLnBrk="0" hangingPunct="1">
              <a:lnSpc>
                <a:spcPct val="150000"/>
              </a:lnSpc>
              <a:spcBef>
                <a:spcPct val="0"/>
              </a:spcBef>
              <a:spcAft>
                <a:spcPct val="0"/>
              </a:spcAft>
              <a:buClrTx/>
              <a:buSzTx/>
              <a:buFontTx/>
              <a:buNone/>
              <a:tabLst>
                <a:tab pos="713740"/>
              </a:tabLst>
              <a:defRPr/>
            </a:pPr>
            <a:r>
              <a:rPr kumimoji="0" lang="zh-CN" altLang="en-US" sz="2400" b="1" i="0" u="none" strike="noStrike" kern="1200" cap="none" spc="0" normalizeH="0" baseline="0" noProof="1">
                <a:ln>
                  <a:noFill/>
                </a:ln>
                <a:solidFill>
                  <a:schemeClr val="tx1"/>
                </a:solidFill>
                <a:effectLst/>
                <a:uLnTx/>
                <a:uFillTx/>
                <a:latin typeface="Times New Roman" panose="02020603050405020304" pitchFamily="18" charset="0"/>
                <a:ea typeface="宋体" panose="02010600030101010101" pitchFamily="2" charset="-122"/>
                <a:cs typeface="+mn-cs"/>
              </a:rPr>
              <a:t>禹死后，其子</a:t>
            </a:r>
            <a:r>
              <a:rPr kumimoji="0" lang="zh-CN" altLang="en-US" sz="2400" b="1" i="0" u="none" strike="noStrike" kern="1200" cap="none" spc="0" normalizeH="0" baseline="0" noProof="0">
                <a:ln>
                  <a:noFill/>
                </a:ln>
                <a:solidFill>
                  <a:srgbClr val="FF0000"/>
                </a:solidFill>
                <a:effectLst/>
                <a:uLnTx/>
                <a:uFillTx/>
                <a:latin typeface="Times New Roman" panose="02020603050405020304" pitchFamily="18" charset="0"/>
                <a:ea typeface="宋体" panose="02010600030101010101" pitchFamily="2" charset="-122"/>
                <a:cs typeface="+mn-cs"/>
              </a:rPr>
              <a:t>启</a:t>
            </a: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与其</a:t>
            </a:r>
            <a:r>
              <a:rPr kumimoji="0" lang="zh-TW" altLang="en-US" sz="2400" b="1"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支持者</a:t>
            </a:r>
            <a:r>
              <a:rPr kumimoji="0" lang="zh-CN" altLang="en-US" sz="2400" b="1" i="0" u="none" strike="noStrike" kern="1200" cap="none" spc="0" normalizeH="0" baseline="0" noProof="0">
                <a:ln>
                  <a:noFill/>
                </a:ln>
                <a:solidFill>
                  <a:srgbClr val="FF0000"/>
                </a:solidFill>
                <a:effectLst/>
                <a:uLnTx/>
                <a:uFillTx/>
                <a:latin typeface="Times New Roman" panose="02020603050405020304" pitchFamily="18" charset="0"/>
                <a:ea typeface="宋体" panose="02010600030101010101" pitchFamily="2" charset="-122"/>
                <a:cs typeface="+mn-cs"/>
              </a:rPr>
              <a:t>杀</a:t>
            </a:r>
            <a:r>
              <a:rPr kumimoji="0" lang="zh-TW" altLang="en-US" sz="2400" b="1"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死</a:t>
            </a:r>
            <a:r>
              <a:rPr kumimoji="0" lang="zh-TW" altLang="en-US" sz="2400" b="1" i="0" u="none" strike="noStrike" kern="1200" cap="none" spc="0" normalizeH="0" baseline="0" noProof="0">
                <a:ln>
                  <a:noFill/>
                </a:ln>
                <a:solidFill>
                  <a:srgbClr val="FF0000"/>
                </a:solidFill>
                <a:effectLst/>
                <a:uLnTx/>
                <a:uFillTx/>
                <a:latin typeface="Times New Roman" panose="02020603050405020304" pitchFamily="18" charset="0"/>
                <a:ea typeface="宋体" panose="02010600030101010101" pitchFamily="2" charset="-122"/>
                <a:cs typeface="+mn-cs"/>
              </a:rPr>
              <a:t>益</a:t>
            </a: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a:t>
            </a:r>
            <a:r>
              <a:rPr kumimoji="0" lang="zh-CN" altLang="en-US" sz="2400" b="1" i="0" u="none" strike="noStrike" kern="1200" cap="none" spc="0" normalizeH="0" baseline="0" noProof="1">
                <a:ln>
                  <a:noFill/>
                </a:ln>
                <a:solidFill>
                  <a:schemeClr val="tx1"/>
                </a:solidFill>
                <a:effectLst/>
                <a:uLnTx/>
                <a:uFillTx/>
                <a:latin typeface="Times New Roman" panose="02020603050405020304" pitchFamily="18" charset="0"/>
                <a:ea typeface="宋体" panose="02010600030101010101" pitchFamily="2" charset="-122"/>
                <a:cs typeface="+mn-cs"/>
              </a:rPr>
              <a:t>启继位，世袭制代替了禅让制</a:t>
            </a:r>
            <a:endParaRPr kumimoji="0" lang="zh-CN" altLang="en-US" sz="2400" b="1" i="0" u="none" strike="noStrike" kern="1200" cap="none" spc="0" normalizeH="0" baseline="0" noProof="1">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5" name="矩形 14"/>
          <p:cNvSpPr/>
          <p:nvPr/>
        </p:nvSpPr>
        <p:spPr>
          <a:xfrm>
            <a:off x="304800" y="769620"/>
            <a:ext cx="3071813" cy="684213"/>
          </a:xfrm>
          <a:prstGeom prst="rect">
            <a:avLst/>
          </a:prstGeom>
          <a:solidFill>
            <a:srgbClr val="36B2E6">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1" tIns="45705" rIns="91411" bIns="45705"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 name="矩形 1"/>
          <p:cNvSpPr/>
          <p:nvPr/>
        </p:nvSpPr>
        <p:spPr>
          <a:xfrm>
            <a:off x="372110" y="828040"/>
            <a:ext cx="2937510" cy="567055"/>
          </a:xfrm>
          <a:prstGeom prst="rect">
            <a:avLst/>
          </a:prstGeom>
        </p:spPr>
        <p:txBody>
          <a:bodyPr wrap="none" lIns="91411" tIns="45705" rIns="91411" bIns="45705">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100" b="1" i="0" u="none" strike="noStrike" kern="1200" cap="none" spc="0" normalizeH="0" baseline="0" noProof="0">
                <a:ln>
                  <a:noFill/>
                </a:ln>
                <a:solidFill>
                  <a:schemeClr val="bg1"/>
                </a:solidFill>
                <a:effectLst>
                  <a:outerShdw blurRad="38100" dist="38100" dir="2700000" algn="tl">
                    <a:srgbClr val="000000">
                      <a:alpha val="43137"/>
                    </a:srgbClr>
                  </a:outerShdw>
                  <a:reflection blurRad="25400" stA="30000" endPos="30000" dist="50800" dir="5400000" sy="-100000" algn="bl" rotWithShape="0"/>
                </a:effectLst>
                <a:uLnTx/>
                <a:uFillTx/>
                <a:latin typeface="Times New Roman" panose="02020603050405020304" pitchFamily="18" charset="0"/>
                <a:ea typeface="微软雅黑" panose="020b0503020204020204" charset="-122"/>
                <a:cs typeface="Times New Roman" panose="02020603050405020304" pitchFamily="18" charset="0"/>
              </a:rPr>
              <a:t>禅让制到世袭制</a:t>
            </a:r>
            <a:endParaRPr kumimoji="0" lang="zh-CN" altLang="en-US" sz="3100" b="1" i="0" u="none" strike="noStrike" kern="1200" cap="none" spc="0" normalizeH="0" baseline="0" noProof="0">
              <a:ln>
                <a:noFill/>
              </a:ln>
              <a:solidFill>
                <a:schemeClr val="bg1"/>
              </a:solidFill>
              <a:effectLst>
                <a:outerShdw blurRad="38100" dist="38100" dir="2700000" algn="tl">
                  <a:srgbClr val="000000">
                    <a:alpha val="43137"/>
                  </a:srgbClr>
                </a:outerShdw>
                <a:reflection blurRad="25400" stA="30000" endPos="30000" dist="50800" dir="5400000" sy="-100000" algn="bl" rotWithShape="0"/>
              </a:effectLst>
              <a:uLnTx/>
              <a:uFillTx/>
              <a:latin typeface="Times New Roman" panose="02020603050405020304" pitchFamily="18" charset="0"/>
              <a:ea typeface="微软雅黑" panose="020b0503020204020204" charset="-122"/>
              <a:cs typeface="Times New Roman" panose="02020603050405020304" pitchFamily="18" charset="0"/>
            </a:endParaRPr>
          </a:p>
        </p:txBody>
      </p:sp>
      <p:sp>
        <p:nvSpPr>
          <p:cNvPr id="3" name="文本框 2"/>
          <p:cNvSpPr txBox="1"/>
          <p:nvPr/>
        </p:nvSpPr>
        <p:spPr>
          <a:xfrm>
            <a:off x="96520" y="3896995"/>
            <a:ext cx="2449513" cy="521970"/>
          </a:xfrm>
          <a:prstGeom prst="rect">
            <a:avLst/>
          </a:prstGeom>
          <a:noFill/>
          <a:ln w="9525">
            <a:noFill/>
          </a:ln>
        </p:spPr>
        <p:txBody>
          <a:bodyPr anchor="t">
            <a:spAutoFit/>
          </a:bodyPr>
          <a:lstStyle/>
          <a:p>
            <a:pPr>
              <a:buFont typeface="Arial" panose="020b0604020202020204" pitchFamily="34" charset="0"/>
            </a:pPr>
            <a:r>
              <a:rPr lang="zh-CN" altLang="en-US" sz="2800" b="1">
                <a:solidFill>
                  <a:srgbClr val="FF0000"/>
                </a:solidFill>
                <a:latin typeface="仿宋" panose="02010609060101010101" pitchFamily="49" charset="-122"/>
                <a:ea typeface="仿宋" panose="02010609060101010101" pitchFamily="49" charset="-122"/>
                <a:sym typeface="+mn-ea"/>
              </a:rPr>
              <a:t>社会形态：</a:t>
            </a:r>
            <a:endParaRPr lang="zh-CN" altLang="en-US" sz="2800" b="1">
              <a:latin typeface="仿宋" panose="02010609060101010101" pitchFamily="49" charset="-122"/>
              <a:ea typeface="仿宋" panose="02010609060101010101" pitchFamily="49" charset="-122"/>
            </a:endParaRPr>
          </a:p>
        </p:txBody>
      </p:sp>
      <p:sp>
        <p:nvSpPr>
          <p:cNvPr id="4" name="文本框 3"/>
          <p:cNvSpPr txBox="1"/>
          <p:nvPr/>
        </p:nvSpPr>
        <p:spPr>
          <a:xfrm>
            <a:off x="304800" y="2218690"/>
            <a:ext cx="5072063" cy="506730"/>
          </a:xfrm>
          <a:prstGeom prst="rect">
            <a:avLst/>
          </a:prstGeom>
          <a:noFill/>
          <a:ln w="9525">
            <a:noFill/>
          </a:ln>
        </p:spPr>
        <p:txBody>
          <a:bodyPr anchor="t">
            <a:spAutoFit/>
          </a:bodyPr>
          <a:lstStyle/>
          <a:p>
            <a:r>
              <a:rPr lang="zh-CN" altLang="en-US" sz="2700" b="1">
                <a:solidFill>
                  <a:srgbClr val="FF0000"/>
                </a:solidFill>
                <a:latin typeface="微软雅黑" panose="020b0503020204020204" charset="-122"/>
                <a:ea typeface="微软雅黑" panose="020b0503020204020204" charset="-122"/>
              </a:rPr>
              <a:t>这一“代替”带来了哪些变化？</a:t>
            </a:r>
            <a:endParaRPr lang="zh-CN" altLang="en-US" sz="2700" b="1">
              <a:solidFill>
                <a:srgbClr val="FF0000"/>
              </a:solidFill>
              <a:latin typeface="微软雅黑" panose="020b0503020204020204" charset="-122"/>
              <a:ea typeface="微软雅黑" panose="020b0503020204020204" charset="-122"/>
            </a:endParaRPr>
          </a:p>
        </p:txBody>
      </p:sp>
      <p:pic>
        <p:nvPicPr>
          <p:cNvPr id="13" name="Picture 3" descr="q"/>
          <p:cNvPicPr>
            <a:picLocks noChangeAspect="1" noChangeArrowheads="1"/>
          </p:cNvPicPr>
          <p:nvPr/>
        </p:nvPicPr>
        <p:blipFill>
          <a:blip r:embed="rId4"/>
          <a:stretch>
            <a:fillRect/>
          </a:stretch>
        </p:blipFill>
        <p:spPr bwMode="auto">
          <a:xfrm>
            <a:off x="7018338" y="2516505"/>
            <a:ext cx="4000500" cy="3905250"/>
          </a:xfrm>
          <a:prstGeom prst="rect">
            <a:avLst/>
          </a:prstGeom>
          <a:blipFill dpi="0" rotWithShape="1">
            <a:blip r:embed="rId3"/>
            <a:stretch>
              <a:fillRect/>
            </a:stretch>
          </a:blipFill>
          <a:ln w="28575">
            <a:solidFill>
              <a:schemeClr val="bg1"/>
            </a:solidFill>
          </a:ln>
          <a:effectLst>
            <a:outerShdw blurRad="63500" sx="102000" sy="102000" algn="ctr" rotWithShape="0">
              <a:prstClr val="black">
                <a:alpha val="40000"/>
              </a:prstClr>
            </a:outerShdw>
          </a:effectLst>
        </p:spPr>
      </p:pic>
      <p:sp>
        <p:nvSpPr>
          <p:cNvPr id="14" name="矩形 13"/>
          <p:cNvSpPr/>
          <p:nvPr/>
        </p:nvSpPr>
        <p:spPr>
          <a:xfrm>
            <a:off x="2309495" y="2852738"/>
            <a:ext cx="3224530" cy="521970"/>
          </a:xfrm>
          <a:prstGeom prst="rect">
            <a:avLst/>
          </a:prstGeom>
          <a:noFill/>
          <a:ln w="9525">
            <a:noFill/>
          </a:ln>
        </p:spPr>
        <p:txBody>
          <a:bodyPr wrap="none" anchor="t">
            <a:spAutoFit/>
          </a:bodyPr>
          <a:lstStyle/>
          <a:p>
            <a:r>
              <a:rPr lang="zh-CN" altLang="en-US" sz="2800" b="1">
                <a:latin typeface="仿宋" panose="02010609060101010101" pitchFamily="49" charset="-122"/>
                <a:ea typeface="仿宋" panose="02010609060101010101" pitchFamily="49" charset="-122"/>
                <a:sym typeface="+mn-ea"/>
              </a:rPr>
              <a:t>公天下 </a:t>
            </a:r>
            <a:r>
              <a:rPr lang="en-US" altLang="zh-CN" sz="2800" b="1">
                <a:latin typeface="仿宋" panose="02010609060101010101" pitchFamily="49" charset="-122"/>
                <a:ea typeface="仿宋" panose="02010609060101010101" pitchFamily="49" charset="-122"/>
                <a:sym typeface="+mn-ea"/>
              </a:rPr>
              <a:t>→  </a:t>
            </a:r>
            <a:r>
              <a:rPr lang="zh-CN" altLang="en-US" sz="2800" b="1">
                <a:latin typeface="仿宋" panose="02010609060101010101" pitchFamily="49" charset="-122"/>
                <a:ea typeface="仿宋" panose="02010609060101010101" pitchFamily="49" charset="-122"/>
                <a:sym typeface="+mn-ea"/>
              </a:rPr>
              <a:t>家天下</a:t>
            </a:r>
            <a:endParaRPr lang="zh-CN" altLang="en-US" sz="2800" b="1">
              <a:latin typeface="Arial" panose="020b0604020202020204" pitchFamily="34" charset="0"/>
              <a:ea typeface="宋体" panose="02010600030101010101" pitchFamily="2" charset="-122"/>
            </a:endParaRPr>
          </a:p>
        </p:txBody>
      </p:sp>
      <p:sp>
        <p:nvSpPr>
          <p:cNvPr id="16" name="矩形 15"/>
          <p:cNvSpPr/>
          <p:nvPr/>
        </p:nvSpPr>
        <p:spPr>
          <a:xfrm>
            <a:off x="2309178" y="3375025"/>
            <a:ext cx="2689225" cy="521970"/>
          </a:xfrm>
          <a:prstGeom prst="rect">
            <a:avLst/>
          </a:prstGeom>
          <a:noFill/>
          <a:ln w="9525">
            <a:noFill/>
          </a:ln>
        </p:spPr>
        <p:txBody>
          <a:bodyPr wrap="none" anchor="t">
            <a:spAutoFit/>
          </a:bodyPr>
          <a:lstStyle/>
          <a:p>
            <a:r>
              <a:rPr lang="zh-CN" altLang="en-US" sz="2800" b="1">
                <a:latin typeface="仿宋" panose="02010609060101010101" pitchFamily="49" charset="-122"/>
                <a:ea typeface="仿宋" panose="02010609060101010101" pitchFamily="49" charset="-122"/>
                <a:sym typeface="+mn-ea"/>
              </a:rPr>
              <a:t>传贤  </a:t>
            </a:r>
            <a:r>
              <a:rPr lang="en-US" altLang="zh-CN" sz="2800" b="1">
                <a:latin typeface="仿宋" panose="02010609060101010101" pitchFamily="49" charset="-122"/>
                <a:ea typeface="仿宋" panose="02010609060101010101" pitchFamily="49" charset="-122"/>
                <a:sym typeface="+mn-ea"/>
              </a:rPr>
              <a:t>→  </a:t>
            </a:r>
            <a:r>
              <a:rPr lang="zh-CN" altLang="en-US" sz="2800" b="1">
                <a:latin typeface="仿宋" panose="02010609060101010101" pitchFamily="49" charset="-122"/>
                <a:ea typeface="仿宋" panose="02010609060101010101" pitchFamily="49" charset="-122"/>
                <a:sym typeface="+mn-ea"/>
              </a:rPr>
              <a:t>传子</a:t>
            </a:r>
            <a:endParaRPr lang="zh-CN" altLang="en-US" sz="2800" b="1">
              <a:latin typeface="Arial" panose="020b0604020202020204" pitchFamily="34" charset="0"/>
              <a:ea typeface="宋体" panose="02010600030101010101" pitchFamily="2" charset="-122"/>
            </a:endParaRPr>
          </a:p>
        </p:txBody>
      </p:sp>
      <p:sp>
        <p:nvSpPr>
          <p:cNvPr id="17" name="矩形 16"/>
          <p:cNvSpPr/>
          <p:nvPr/>
        </p:nvSpPr>
        <p:spPr>
          <a:xfrm>
            <a:off x="1932305" y="3896678"/>
            <a:ext cx="4834255" cy="521970"/>
          </a:xfrm>
          <a:prstGeom prst="rect">
            <a:avLst/>
          </a:prstGeom>
          <a:noFill/>
          <a:ln w="9525">
            <a:noFill/>
          </a:ln>
        </p:spPr>
        <p:txBody>
          <a:bodyPr wrap="none" anchor="t">
            <a:spAutoFit/>
          </a:bodyPr>
          <a:lstStyle/>
          <a:p>
            <a:r>
              <a:rPr lang="zh-CN" altLang="en-US" sz="2800" b="1">
                <a:latin typeface="仿宋" panose="02010609060101010101" pitchFamily="49" charset="-122"/>
                <a:ea typeface="仿宋" panose="02010609060101010101" pitchFamily="49" charset="-122"/>
                <a:sym typeface="+mn-ea"/>
              </a:rPr>
              <a:t>原始公有制  </a:t>
            </a:r>
            <a:r>
              <a:rPr lang="en-US" altLang="zh-CN" sz="2800" b="1">
                <a:latin typeface="仿宋" panose="02010609060101010101" pitchFamily="49" charset="-122"/>
                <a:ea typeface="仿宋" panose="02010609060101010101" pitchFamily="49" charset="-122"/>
                <a:sym typeface="+mn-ea"/>
              </a:rPr>
              <a:t>→  </a:t>
            </a:r>
            <a:r>
              <a:rPr lang="zh-CN" altLang="en-US" sz="2800" b="1">
                <a:latin typeface="仿宋" panose="02010609060101010101" pitchFamily="49" charset="-122"/>
                <a:ea typeface="仿宋" panose="02010609060101010101" pitchFamily="49" charset="-122"/>
                <a:sym typeface="+mn-ea"/>
              </a:rPr>
              <a:t>奴隶私有制</a:t>
            </a:r>
            <a:endParaRPr lang="zh-CN" altLang="en-US" sz="2800">
              <a:latin typeface="Arial" panose="020b0604020202020204" pitchFamily="34" charset="0"/>
              <a:ea typeface="宋体" panose="02010600030101010101" pitchFamily="2" charset="-122"/>
            </a:endParaRPr>
          </a:p>
        </p:txBody>
      </p:sp>
      <p:sp>
        <p:nvSpPr>
          <p:cNvPr id="26638" name="矩形 26637"/>
          <p:cNvSpPr/>
          <p:nvPr/>
        </p:nvSpPr>
        <p:spPr>
          <a:xfrm>
            <a:off x="154305" y="2852738"/>
            <a:ext cx="1970405" cy="521970"/>
          </a:xfrm>
          <a:prstGeom prst="rect">
            <a:avLst/>
          </a:prstGeom>
          <a:noFill/>
          <a:ln w="9525">
            <a:noFill/>
          </a:ln>
        </p:spPr>
        <p:txBody>
          <a:bodyPr wrap="none" anchor="t">
            <a:spAutoFit/>
          </a:bodyPr>
          <a:lstStyle/>
          <a:p>
            <a:r>
              <a:rPr lang="en-US" altLang="en-US" sz="2800" b="1">
                <a:solidFill>
                  <a:srgbClr val="FF0000"/>
                </a:solidFill>
                <a:latin typeface="Arial" panose="020b0604020202020204" pitchFamily="34" charset="0"/>
                <a:ea typeface="宋体" panose="02010600030101010101" pitchFamily="2" charset="-122"/>
                <a:sym typeface="+mn-ea"/>
              </a:rPr>
              <a:t>政权</a:t>
            </a:r>
            <a:r>
              <a:rPr lang="zh-CN" altLang="en-US" sz="2800" b="1">
                <a:solidFill>
                  <a:srgbClr val="FF0000"/>
                </a:solidFill>
                <a:latin typeface="Arial" panose="020b0604020202020204" pitchFamily="34" charset="0"/>
                <a:ea typeface="宋体" panose="02010600030101010101" pitchFamily="2" charset="-122"/>
                <a:sym typeface="+mn-ea"/>
              </a:rPr>
              <a:t>性质：</a:t>
            </a:r>
            <a:endParaRPr lang="zh-CN" altLang="en-US" sz="2800" b="1">
              <a:solidFill>
                <a:srgbClr val="FF0000"/>
              </a:solidFill>
              <a:latin typeface="Arial" panose="020b0604020202020204" pitchFamily="34" charset="0"/>
              <a:ea typeface="宋体" panose="02010600030101010101" pitchFamily="2" charset="-122"/>
              <a:sym typeface="+mn-ea"/>
            </a:endParaRPr>
          </a:p>
        </p:txBody>
      </p:sp>
      <p:sp>
        <p:nvSpPr>
          <p:cNvPr id="26639" name="矩形 26638"/>
          <p:cNvSpPr/>
          <p:nvPr/>
        </p:nvSpPr>
        <p:spPr>
          <a:xfrm>
            <a:off x="154305" y="3375025"/>
            <a:ext cx="1970405" cy="521970"/>
          </a:xfrm>
          <a:prstGeom prst="rect">
            <a:avLst/>
          </a:prstGeom>
          <a:noFill/>
          <a:ln w="9525">
            <a:noFill/>
          </a:ln>
        </p:spPr>
        <p:txBody>
          <a:bodyPr wrap="none" anchor="t">
            <a:spAutoFit/>
          </a:bodyPr>
          <a:lstStyle/>
          <a:p>
            <a:r>
              <a:rPr lang="zh-CN" altLang="en-US" sz="2800" b="1">
                <a:solidFill>
                  <a:srgbClr val="FF0000"/>
                </a:solidFill>
                <a:latin typeface="Arial" panose="020b0604020202020204" pitchFamily="34" charset="0"/>
                <a:ea typeface="宋体" panose="02010600030101010101" pitchFamily="2" charset="-122"/>
                <a:sym typeface="+mn-ea"/>
              </a:rPr>
              <a:t>权力传承：</a:t>
            </a:r>
            <a:endParaRPr lang="zh-CN" altLang="en-US" sz="2800" b="1">
              <a:solidFill>
                <a:srgbClr val="FF0000"/>
              </a:solidFill>
              <a:latin typeface="Arial" panose="020b0604020202020204" pitchFamily="34" charset="0"/>
              <a:ea typeface="宋体" panose="02010600030101010101" pitchFamily="2" charset="-122"/>
              <a:sym typeface="+mn-ea"/>
            </a:endParaRPr>
          </a:p>
        </p:txBody>
      </p:sp>
      <p:sp>
        <p:nvSpPr>
          <p:cNvPr id="6" name="圆角矩形 5"/>
          <p:cNvSpPr/>
          <p:nvPr/>
        </p:nvSpPr>
        <p:spPr>
          <a:xfrm>
            <a:off x="3372485" y="0"/>
            <a:ext cx="513588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夏朝的政治制度</a:t>
            </a:r>
            <a:endParaRPr lang="zh-CN" altLang="en-US" sz="4400" b="1"/>
          </a:p>
        </p:txBody>
      </p:sp>
      <p:pic>
        <p:nvPicPr>
          <p:cNvPr id="5" name="图片 4"/>
          <p:cNvPicPr>
            <a:picLocks noChangeAspect="1"/>
          </p:cNvPicPr>
          <p:nvPr/>
        </p:nvPicPr>
        <p:blipFill>
          <a:blip r:embed="rId5"/>
          <a:stretch>
            <a:fillRect/>
          </a:stretch>
        </p:blipFill>
        <p:spPr>
          <a:xfrm>
            <a:off x="554355" y="4566285"/>
            <a:ext cx="5481320" cy="19843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ox(in)">
                                      <p:cBhvr>
                                        <p:cTn id="12" dur="500"/>
                                        <p:tgtEl>
                                          <p:spTgt spid="1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6638"/>
                                        </p:tgtEl>
                                        <p:attrNameLst>
                                          <p:attrName>style.visibility</p:attrName>
                                        </p:attrNameLst>
                                      </p:cBhvr>
                                      <p:to>
                                        <p:strVal val="visible"/>
                                      </p:to>
                                    </p:set>
                                    <p:animEffect transition="in" filter="box(in)">
                                      <p:cBhvr>
                                        <p:cTn id="22" dur="500"/>
                                        <p:tgtEl>
                                          <p:spTgt spid="2663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4">
                                            <p:txEl>
                                              <p:pRg st="0" end="0"/>
                                            </p:txEl>
                                          </p:spTgt>
                                        </p:tgtEl>
                                        <p:attrNameLst>
                                          <p:attrName>style.visibility</p:attrName>
                                        </p:attrNameLst>
                                      </p:cBhvr>
                                      <p:to>
                                        <p:strVal val="visible"/>
                                      </p:to>
                                    </p:set>
                                    <p:animEffect transition="in" filter="blinds(horizontal)">
                                      <p:cBhvr>
                                        <p:cTn id="27" dur="500"/>
                                        <p:tgtEl>
                                          <p:spTgt spid="14">
                                            <p:txEl>
                                              <p:pRg st="0" end="0"/>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26639">
                                            <p:txEl>
                                              <p:pRg st="0" end="0"/>
                                            </p:txEl>
                                          </p:spTgt>
                                        </p:tgtEl>
                                        <p:attrNameLst>
                                          <p:attrName>style.visibility</p:attrName>
                                        </p:attrNameLst>
                                      </p:cBhvr>
                                      <p:to>
                                        <p:strVal val="visible"/>
                                      </p:to>
                                    </p:set>
                                    <p:animEffect transition="in" filter="checkerboard(across)">
                                      <p:cBhvr>
                                        <p:cTn id="32" dur="500"/>
                                        <p:tgtEl>
                                          <p:spTgt spid="26639">
                                            <p:txEl>
                                              <p:pRg st="0" end="0"/>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6">
                                            <p:txEl>
                                              <p:pRg st="0" end="0"/>
                                            </p:txEl>
                                          </p:spTgt>
                                        </p:tgtEl>
                                        <p:attrNameLst>
                                          <p:attrName>style.visibility</p:attrName>
                                        </p:attrNameLst>
                                      </p:cBhvr>
                                      <p:to>
                                        <p:strVal val="visible"/>
                                      </p:to>
                                    </p:set>
                                    <p:animEffect transition="in" filter="blinds(horizontal)">
                                      <p:cBhvr>
                                        <p:cTn id="37" dur="500"/>
                                        <p:tgtEl>
                                          <p:spTgt spid="16">
                                            <p:txEl>
                                              <p:pRg st="0" end="0"/>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3">
                                            <p:txEl>
                                              <p:pRg st="0" end="0"/>
                                            </p:txEl>
                                          </p:spTgt>
                                        </p:tgtEl>
                                        <p:attrNameLst>
                                          <p:attrName>style.visibility</p:attrName>
                                        </p:attrNameLst>
                                      </p:cBhvr>
                                      <p:to>
                                        <p:strVal val="visible"/>
                                      </p:to>
                                    </p:set>
                                    <p:animEffect transition="in" filter="blinds(horizontal)">
                                      <p:cBhvr>
                                        <p:cTn id="42" dur="500"/>
                                        <p:tgtEl>
                                          <p:spTgt spid="3">
                                            <p:txEl>
                                              <p:pRg st="0" end="0"/>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5" presetClass="entr" presetSubtype="10" fill="hold" nodeType="clickEffect">
                                  <p:stCondLst>
                                    <p:cond delay="0"/>
                                  </p:stCondLst>
                                  <p:childTnLst>
                                    <p:set>
                                      <p:cBhvr>
                                        <p:cTn id="46" dur="1" fill="hold">
                                          <p:stCondLst>
                                            <p:cond delay="0"/>
                                          </p:stCondLst>
                                        </p:cTn>
                                        <p:tgtEl>
                                          <p:spTgt spid="17">
                                            <p:txEl>
                                              <p:pRg st="0" end="0"/>
                                            </p:txEl>
                                          </p:spTgt>
                                        </p:tgtEl>
                                        <p:attrNameLst>
                                          <p:attrName>style.visibility</p:attrName>
                                        </p:attrNameLst>
                                      </p:cBhvr>
                                      <p:to>
                                        <p:strVal val="visible"/>
                                      </p:to>
                                    </p:set>
                                    <p:animEffect transition="in" filter="checkerboard(across)">
                                      <p:cBhvr>
                                        <p:cTn id="4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2663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309435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
        <p:nvSpPr>
          <p:cNvPr id="11" name="TextBox 4"/>
          <p:cNvSpPr txBox="1"/>
          <p:nvPr/>
        </p:nvSpPr>
        <p:spPr>
          <a:xfrm>
            <a:off x="1663700" y="743585"/>
            <a:ext cx="1280795" cy="460375"/>
          </a:xfrm>
          <a:prstGeom prst="rect">
            <a:avLst/>
          </a:prstGeom>
          <a:noFill/>
        </p:spPr>
        <p:txBody>
          <a:bodyPr wrap="square" rtlCol="0">
            <a:spAutoFit/>
          </a:bodyPr>
          <a:lstStyle/>
          <a:p>
            <a:r>
              <a:rPr lang="zh-CN" altLang="en-US" sz="2400" b="1" smtClean="0"/>
              <a:t>夏朝</a:t>
            </a:r>
            <a:endParaRPr lang="zh-CN" altLang="en-US" sz="2400" b="1" smtClean="0"/>
          </a:p>
        </p:txBody>
      </p:sp>
      <p:sp>
        <p:nvSpPr>
          <p:cNvPr id="12" name="TextBox 4"/>
          <p:cNvSpPr txBox="1"/>
          <p:nvPr/>
        </p:nvSpPr>
        <p:spPr>
          <a:xfrm>
            <a:off x="2618740" y="460375"/>
            <a:ext cx="9262745" cy="1198880"/>
          </a:xfrm>
          <a:prstGeom prst="rect">
            <a:avLst/>
          </a:prstGeom>
          <a:noFill/>
        </p:spPr>
        <p:txBody>
          <a:bodyPr wrap="square" rtlCol="0">
            <a:spAutoFit/>
          </a:bodyPr>
          <a:lstStyle/>
          <a:p>
            <a:r>
              <a:rPr lang="zh-CN" altLang="en-US" sz="2400" b="1" smtClean="0">
                <a:solidFill>
                  <a:srgbClr val="0000FF"/>
                </a:solidFill>
              </a:rPr>
              <a:t>约公元前2070年，禹建立了我国最早的奴隶制王朝国家夏。禹死后，其子启继位，打破了原始民主制下的禅让政治传统，世袭制代替了禅让制</a:t>
            </a:r>
            <a:endParaRPr lang="zh-CN" altLang="en-US" sz="2400" b="1" smtClean="0">
              <a:solidFill>
                <a:srgbClr val="0000FF"/>
              </a:solidFill>
            </a:endParaRPr>
          </a:p>
        </p:txBody>
      </p:sp>
      <p:sp>
        <p:nvSpPr>
          <p:cNvPr id="13" name="TextBox 4"/>
          <p:cNvSpPr txBox="1"/>
          <p:nvPr/>
        </p:nvSpPr>
        <p:spPr>
          <a:xfrm>
            <a:off x="1663700" y="1659255"/>
            <a:ext cx="1280795" cy="460375"/>
          </a:xfrm>
          <a:prstGeom prst="rect">
            <a:avLst/>
          </a:prstGeom>
          <a:noFill/>
        </p:spPr>
        <p:txBody>
          <a:bodyPr wrap="square" rtlCol="0">
            <a:spAutoFit/>
          </a:bodyPr>
          <a:lstStyle/>
          <a:p>
            <a:r>
              <a:rPr lang="zh-CN" altLang="en-US" sz="2400" b="1" smtClean="0"/>
              <a:t>商朝</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500"/>
                                        <p:tgtEl>
                                          <p:spTgt spid="7"/>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9" presetClass="entr" presetSubtype="0" fill="hold" grpId="1"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dissolve">
                                      <p:cBhvr>
                                        <p:cTn id="24" dur="500"/>
                                        <p:tgtEl>
                                          <p:spTgt spid="7"/>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linds(horizontal)">
                                      <p:cBhvr>
                                        <p:cTn id="29" dur="500"/>
                                        <p:tgtEl>
                                          <p:spTgt spid="8"/>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linds(horizontal)">
                                      <p:cBhvr>
                                        <p:cTn id="35" dur="500"/>
                                        <p:tgtEl>
                                          <p:spTgt spid="10"/>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linds(horizontal)">
                                      <p:cBhvr>
                                        <p:cTn id="38" dur="500"/>
                                        <p:tgtEl>
                                          <p:spTgt spid="11"/>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linds(horizontal)">
                                      <p:cBhvr>
                                        <p:cTn id="41" dur="500"/>
                                        <p:tgtEl>
                                          <p:spTgt spid="12"/>
                                        </p:tgtEl>
                                      </p:cBhvr>
                                    </p:animEffect>
                                  </p:childTnLst>
                                </p:cTn>
                              </p:par>
                              <p:par>
                                <p:cTn id="42" presetID="3" presetClass="entr" presetSubtype="1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linds(horizontal)">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7" grpId="1"/>
      <p:bldP spid="8" grpId="0"/>
      <p:bldP spid="9" grpId="0"/>
      <p:bldP spid="10" grpId="0"/>
      <p:bldP spid="11" grpId="0"/>
      <p:bldP spid="12" grpId="0"/>
      <p:bldP spid="13"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0961" name="Rectangle 3"/>
          <p:cNvSpPr>
            <a:spLocks noGrp="1"/>
          </p:cNvSpPr>
          <p:nvPr>
            <p:ph type="body" idx="4294967295"/>
          </p:nvPr>
        </p:nvSpPr>
        <p:spPr>
          <a:xfrm>
            <a:off x="1619250" y="765175"/>
            <a:ext cx="8893175" cy="1655763"/>
          </a:xfrm>
        </p:spPr>
        <p:txBody>
          <a:bodyPr vert="horz" wrap="square" lIns="91440" tIns="45720" rIns="91440" bIns="45720" anchor="t"/>
          <a:lstStyle/>
          <a:p>
            <a:pPr>
              <a:lnSpc>
                <a:spcPct val="150000"/>
              </a:lnSpc>
              <a:spcBef>
                <a:spcPct val="0"/>
              </a:spcBef>
              <a:buNone/>
            </a:pPr>
            <a:r>
              <a:rPr lang="zh-CN" altLang="en-US" sz="2800" b="1">
                <a:solidFill>
                  <a:srgbClr val="FF0000"/>
                </a:solidFill>
                <a:latin typeface="微软雅黑" panose="020b0503020204020204" charset="-122"/>
                <a:ea typeface="微软雅黑" panose="020b0503020204020204" charset="-122"/>
              </a:rPr>
              <a:t>中央</a:t>
            </a:r>
            <a:r>
              <a:rPr lang="zh-CN" altLang="en-US" sz="2800" b="1">
                <a:solidFill>
                  <a:srgbClr val="404040"/>
                </a:solidFill>
                <a:latin typeface="微软雅黑" panose="020b0503020204020204" charset="-122"/>
                <a:ea typeface="微软雅黑" panose="020b0503020204020204" charset="-122"/>
              </a:rPr>
              <a:t>：商王是最高统治者，之下设有</a:t>
            </a:r>
            <a:r>
              <a:rPr lang="zh-CN" altLang="en-US" sz="2800" b="1">
                <a:solidFill>
                  <a:srgbClr val="FF0000"/>
                </a:solidFill>
                <a:latin typeface="微软雅黑" panose="020b0503020204020204" charset="-122"/>
                <a:ea typeface="微软雅黑" panose="020b0503020204020204" charset="-122"/>
              </a:rPr>
              <a:t>尹</a:t>
            </a:r>
            <a:r>
              <a:rPr lang="zh-CN" altLang="en-US" sz="2800" b="1">
                <a:solidFill>
                  <a:srgbClr val="404040"/>
                </a:solidFill>
                <a:latin typeface="微软雅黑" panose="020b0503020204020204" charset="-122"/>
                <a:ea typeface="微软雅黑" panose="020b0503020204020204" charset="-122"/>
              </a:rPr>
              <a:t>及各类事务官。</a:t>
            </a:r>
            <a:endParaRPr lang="zh-CN" altLang="en-US" sz="2800" b="1">
              <a:solidFill>
                <a:srgbClr val="404040"/>
              </a:solidFill>
              <a:latin typeface="微软雅黑" panose="020b0503020204020204" charset="-122"/>
              <a:ea typeface="微软雅黑" panose="020b0503020204020204" charset="-122"/>
            </a:endParaRPr>
          </a:p>
          <a:p>
            <a:pPr>
              <a:lnSpc>
                <a:spcPct val="150000"/>
              </a:lnSpc>
              <a:spcBef>
                <a:spcPct val="0"/>
              </a:spcBef>
              <a:buNone/>
            </a:pPr>
            <a:r>
              <a:rPr lang="zh-CN" altLang="en-US" sz="2800" b="1">
                <a:solidFill>
                  <a:srgbClr val="FF0000"/>
                </a:solidFill>
                <a:latin typeface="微软雅黑" panose="020b0503020204020204" charset="-122"/>
                <a:ea typeface="微软雅黑" panose="020b0503020204020204" charset="-122"/>
              </a:rPr>
              <a:t>地方</a:t>
            </a:r>
            <a:r>
              <a:rPr lang="zh-CN" altLang="en-US" sz="2800" b="1">
                <a:solidFill>
                  <a:srgbClr val="404040"/>
                </a:solidFill>
                <a:latin typeface="微软雅黑" panose="020b0503020204020204" charset="-122"/>
                <a:ea typeface="微软雅黑" panose="020b0503020204020204" charset="-122"/>
              </a:rPr>
              <a:t>：内外服制</a:t>
            </a:r>
            <a:r>
              <a:rPr lang="zh-CN" altLang="en-US" sz="2700">
                <a:solidFill>
                  <a:srgbClr val="404040"/>
                </a:solidFill>
                <a:latin typeface="微软雅黑" panose="020b0503020204020204" charset="-122"/>
                <a:ea typeface="微软雅黑" panose="020b0503020204020204" charset="-122"/>
              </a:rPr>
              <a:t>          </a:t>
            </a:r>
            <a:endParaRPr lang="zh-CN" altLang="en-US" sz="2700">
              <a:solidFill>
                <a:srgbClr val="404040"/>
              </a:solidFill>
              <a:latin typeface="微软雅黑" panose="020b0503020204020204" charset="-122"/>
              <a:ea typeface="微软雅黑" panose="020b0503020204020204" charset="-122"/>
            </a:endParaRPr>
          </a:p>
        </p:txBody>
      </p:sp>
      <p:sp>
        <p:nvSpPr>
          <p:cNvPr id="19461" name="Rectangle 7"/>
          <p:cNvSpPr>
            <a:spLocks noChangeArrowheads="1"/>
          </p:cNvSpPr>
          <p:nvPr/>
        </p:nvSpPr>
        <p:spPr bwMode="auto">
          <a:xfrm>
            <a:off x="1368425" y="3563303"/>
            <a:ext cx="8301038" cy="920750"/>
          </a:xfrm>
          <a:prstGeom prst="rect">
            <a:avLst/>
          </a:prstGeom>
          <a:noFill/>
          <a:ln>
            <a:noFill/>
          </a:ln>
          <a:effectLst/>
        </p:spPr>
        <p:txBody>
          <a:bodyPr lIns="91411" tIns="45705" rIns="91411" bIns="45705">
            <a:spAutoFit/>
          </a:bodyPr>
          <a:lstStyle/>
          <a:p>
            <a:pPr marL="0" marR="0" lvl="0" indent="0" algn="l" defTabSz="914400" rtl="0" eaLnBrk="1" fontAlgn="auto" latinLnBrk="0" hangingPunct="1">
              <a:lnSpc>
                <a:spcPct val="200000"/>
              </a:lnSpc>
              <a:spcBef>
                <a:spcPct val="0"/>
              </a:spcBef>
              <a:spcAft>
                <a:spcPct val="0"/>
              </a:spcAft>
              <a:buClrTx/>
              <a:buSzTx/>
              <a:buFontTx/>
              <a:buNone/>
              <a:defRPr/>
            </a:pPr>
            <a:r>
              <a:rPr kumimoji="0" lang="zh-CN" altLang="en-US" sz="27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cs typeface="+mn-cs"/>
              </a:rPr>
              <a:t>     </a:t>
            </a:r>
            <a:endParaRPr kumimoji="0" lang="zh-CN" altLang="en-US" sz="27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cs typeface="+mn-cs"/>
            </a:endParaRPr>
          </a:p>
        </p:txBody>
      </p:sp>
      <p:sp>
        <p:nvSpPr>
          <p:cNvPr id="10" name="矩形 9"/>
          <p:cNvSpPr>
            <a:spLocks noChangeAspect="1"/>
          </p:cNvSpPr>
          <p:nvPr/>
        </p:nvSpPr>
        <p:spPr>
          <a:xfrm>
            <a:off x="987425" y="876300"/>
            <a:ext cx="10380980" cy="5105400"/>
          </a:xfrm>
          <a:prstGeom prst="rect">
            <a:avLst/>
          </a:prstGeom>
          <a:ln>
            <a:solidFill>
              <a:srgbClr val="0883C8"/>
            </a:solidFill>
            <a:prstDash val="dash"/>
          </a:ln>
        </p:spPr>
        <p:style>
          <a:lnRef idx="1">
            <a:schemeClr val="accent6"/>
          </a:lnRef>
          <a:fillRef idx="0">
            <a:schemeClr val="accent6"/>
          </a:fillRef>
          <a:effectRef idx="0">
            <a:schemeClr val="accent6"/>
          </a:effectRef>
          <a:fontRef idx="minor">
            <a:schemeClr val="tx1"/>
          </a:fontRef>
        </p:style>
        <p:txBody>
          <a:bodyPr lIns="91411" tIns="45705" rIns="91411" bIns="45705"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pic>
        <p:nvPicPr>
          <p:cNvPr id="13" name="Picture 5"/>
          <p:cNvPicPr>
            <a:picLocks noChangeAspect="1"/>
          </p:cNvPicPr>
          <p:nvPr/>
        </p:nvPicPr>
        <p:blipFill>
          <a:blip r:embed="rId2"/>
          <a:stretch>
            <a:fillRect/>
          </a:stretch>
        </p:blipFill>
        <p:spPr>
          <a:xfrm>
            <a:off x="1692275" y="2636838"/>
            <a:ext cx="2571750" cy="3048000"/>
          </a:xfrm>
          <a:prstGeom prst="rect">
            <a:avLst/>
          </a:prstGeom>
          <a:noFill/>
          <a:ln w="9525">
            <a:noFill/>
          </a:ln>
        </p:spPr>
      </p:pic>
      <p:grpSp>
        <p:nvGrpSpPr>
          <p:cNvPr id="2" name="组合 14"/>
          <p:cNvGrpSpPr/>
          <p:nvPr/>
        </p:nvGrpSpPr>
        <p:grpSpPr>
          <a:xfrm>
            <a:off x="4572000" y="1700213"/>
            <a:ext cx="4752975" cy="3013075"/>
            <a:chOff x="4572000" y="857232"/>
            <a:chExt cx="4429156" cy="2286016"/>
          </a:xfrm>
        </p:grpSpPr>
        <p:sp>
          <p:nvSpPr>
            <p:cNvPr id="16" name="圆角矩形 15"/>
            <p:cNvSpPr/>
            <p:nvPr/>
          </p:nvSpPr>
          <p:spPr>
            <a:xfrm>
              <a:off x="6143636" y="1642520"/>
              <a:ext cx="1214447" cy="857257"/>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endParaRPr lang="en-US" altLang="zh-CN" strike="noStrike" noProof="1">
                <a:solidFill>
                  <a:srgbClr val="222267"/>
                </a:solidFill>
                <a:latin typeface="Arial" panose="020b0604020202020204" pitchFamily="34" charset="0"/>
              </a:endParaRPr>
            </a:p>
            <a:p>
              <a:pPr lvl="0" algn="ctr" fontAlgn="base"/>
              <a:endParaRPr lang="en-US" altLang="zh-CN" sz="2400" b="1" strike="noStrike" noProof="1">
                <a:solidFill>
                  <a:srgbClr val="222267"/>
                </a:solidFill>
                <a:latin typeface="Arial" panose="020b0604020202020204" pitchFamily="34" charset="0"/>
              </a:endParaRPr>
            </a:p>
          </p:txBody>
        </p:sp>
        <p:sp>
          <p:nvSpPr>
            <p:cNvPr id="17" name="矩形 16"/>
            <p:cNvSpPr/>
            <p:nvPr/>
          </p:nvSpPr>
          <p:spPr>
            <a:xfrm>
              <a:off x="6286512" y="1714487"/>
              <a:ext cx="928695" cy="400053"/>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chemeClr val="accent6">
                      <a:lumMod val="75000"/>
                    </a:schemeClr>
                  </a:solidFill>
                  <a:effectLst/>
                  <a:uLnTx/>
                  <a:uFillTx/>
                  <a:latin typeface="+mn-lt"/>
                  <a:ea typeface="+mn-ea"/>
                  <a:cs typeface="+mn-cs"/>
                </a:rPr>
                <a:t>都城</a:t>
              </a:r>
              <a:endParaRPr kumimoji="0" lang="zh-CN" altLang="en-US" sz="2400" b="0" i="0" u="none" strike="noStrike" kern="1200" cap="none" spc="0" normalizeH="0" baseline="0" noProof="0">
                <a:ln>
                  <a:noFill/>
                </a:ln>
                <a:solidFill>
                  <a:schemeClr val="accent6">
                    <a:lumMod val="75000"/>
                  </a:schemeClr>
                </a:solidFill>
                <a:effectLst/>
                <a:uLnTx/>
                <a:uFillTx/>
                <a:latin typeface="+mn-lt"/>
                <a:ea typeface="+mn-ea"/>
                <a:cs typeface="+mn-cs"/>
              </a:endParaRPr>
            </a:p>
          </p:txBody>
        </p:sp>
        <p:sp>
          <p:nvSpPr>
            <p:cNvPr id="18" name="椭圆 17"/>
            <p:cNvSpPr/>
            <p:nvPr/>
          </p:nvSpPr>
          <p:spPr>
            <a:xfrm>
              <a:off x="4643439" y="2643711"/>
              <a:ext cx="1285884" cy="49953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r>
                <a:rPr lang="zh-CN" altLang="en-US" sz="2400" b="1" strike="noStrike" noProof="1">
                  <a:solidFill>
                    <a:srgbClr val="222267"/>
                  </a:solidFill>
                  <a:latin typeface="Arial" panose="020b0604020202020204" pitchFamily="34" charset="0"/>
                </a:rPr>
                <a:t>附属国</a:t>
              </a:r>
              <a:endParaRPr lang="zh-CN" altLang="en-US" sz="2400" b="1" strike="noStrike" noProof="1">
                <a:solidFill>
                  <a:srgbClr val="222267"/>
                </a:solidFill>
                <a:latin typeface="Arial" panose="020b0604020202020204" pitchFamily="34" charset="0"/>
              </a:endParaRPr>
            </a:p>
          </p:txBody>
        </p:sp>
        <p:sp>
          <p:nvSpPr>
            <p:cNvPr id="19" name="椭圆 18"/>
            <p:cNvSpPr/>
            <p:nvPr/>
          </p:nvSpPr>
          <p:spPr>
            <a:xfrm>
              <a:off x="7715272" y="857232"/>
              <a:ext cx="1285884" cy="49953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r>
                <a:rPr lang="zh-CN" altLang="en-US" sz="2400" b="1" strike="noStrike" noProof="1">
                  <a:solidFill>
                    <a:srgbClr val="222267"/>
                  </a:solidFill>
                  <a:latin typeface="Arial" panose="020b0604020202020204" pitchFamily="34" charset="0"/>
                </a:rPr>
                <a:t>附属国</a:t>
              </a:r>
              <a:endParaRPr lang="zh-CN" altLang="en-US" sz="2400" b="1" strike="noStrike" noProof="1">
                <a:solidFill>
                  <a:srgbClr val="222267"/>
                </a:solidFill>
                <a:latin typeface="Arial" panose="020b0604020202020204" pitchFamily="34" charset="0"/>
              </a:endParaRPr>
            </a:p>
          </p:txBody>
        </p:sp>
        <p:sp>
          <p:nvSpPr>
            <p:cNvPr id="20" name="椭圆 19"/>
            <p:cNvSpPr/>
            <p:nvPr/>
          </p:nvSpPr>
          <p:spPr>
            <a:xfrm>
              <a:off x="4572000" y="857232"/>
              <a:ext cx="1285884" cy="49953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r>
                <a:rPr lang="zh-CN" altLang="en-US" sz="2400" b="1" strike="noStrike" noProof="1">
                  <a:solidFill>
                    <a:srgbClr val="222267"/>
                  </a:solidFill>
                  <a:latin typeface="Arial" panose="020b0604020202020204" pitchFamily="34" charset="0"/>
                </a:rPr>
                <a:t>附属国</a:t>
              </a:r>
              <a:endParaRPr lang="zh-CN" altLang="en-US" sz="2400" b="1" strike="noStrike" noProof="1">
                <a:solidFill>
                  <a:srgbClr val="222267"/>
                </a:solidFill>
                <a:latin typeface="Arial" panose="020b0604020202020204" pitchFamily="34" charset="0"/>
              </a:endParaRPr>
            </a:p>
          </p:txBody>
        </p:sp>
        <p:sp>
          <p:nvSpPr>
            <p:cNvPr id="21" name="椭圆 20"/>
            <p:cNvSpPr/>
            <p:nvPr/>
          </p:nvSpPr>
          <p:spPr>
            <a:xfrm>
              <a:off x="7715272" y="2643711"/>
              <a:ext cx="1285884" cy="49953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r>
                <a:rPr lang="zh-CN" altLang="en-US" sz="2400" b="1" strike="noStrike" noProof="1">
                  <a:solidFill>
                    <a:srgbClr val="222267"/>
                  </a:solidFill>
                  <a:latin typeface="Arial" panose="020b0604020202020204" pitchFamily="34" charset="0"/>
                </a:rPr>
                <a:t>附属国</a:t>
              </a:r>
              <a:endParaRPr lang="zh-CN" altLang="en-US" sz="2400" b="1" strike="noStrike" noProof="1">
                <a:solidFill>
                  <a:srgbClr val="222267"/>
                </a:solidFill>
                <a:latin typeface="Arial" panose="020b0604020202020204" pitchFamily="34" charset="0"/>
              </a:endParaRPr>
            </a:p>
          </p:txBody>
        </p:sp>
        <p:sp>
          <p:nvSpPr>
            <p:cNvPr id="22" name="下箭头 21"/>
            <p:cNvSpPr/>
            <p:nvPr/>
          </p:nvSpPr>
          <p:spPr>
            <a:xfrm rot="2493331">
              <a:off x="5746758" y="2398176"/>
              <a:ext cx="500067" cy="499537"/>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3" name="下箭头 22"/>
            <p:cNvSpPr/>
            <p:nvPr/>
          </p:nvSpPr>
          <p:spPr>
            <a:xfrm rot="18792422">
              <a:off x="7317068" y="2315357"/>
              <a:ext cx="499537" cy="50006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4" name="下箭头 23"/>
            <p:cNvSpPr/>
            <p:nvPr/>
          </p:nvSpPr>
          <p:spPr>
            <a:xfrm rot="7769937">
              <a:off x="5675581" y="1246433"/>
              <a:ext cx="499537" cy="50006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5" name="下箭头 24"/>
            <p:cNvSpPr/>
            <p:nvPr/>
          </p:nvSpPr>
          <p:spPr>
            <a:xfrm rot="13562760">
              <a:off x="7309130" y="1235848"/>
              <a:ext cx="499537" cy="500067"/>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sp>
        <p:nvSpPr>
          <p:cNvPr id="26" name="文本框 39963"/>
          <p:cNvSpPr txBox="1"/>
          <p:nvPr/>
        </p:nvSpPr>
        <p:spPr>
          <a:xfrm>
            <a:off x="5435600" y="4868863"/>
            <a:ext cx="3071813" cy="829945"/>
          </a:xfrm>
          <a:prstGeom prst="rect">
            <a:avLst/>
          </a:prstGeom>
          <a:solidFill>
            <a:schemeClr val="bg1"/>
          </a:solidFill>
          <a:ln w="9525">
            <a:noFill/>
          </a:ln>
        </p:spPr>
        <p:txBody>
          <a:bodyPr anchor="t">
            <a:spAutoFit/>
          </a:bodyPr>
          <a:lstStyle/>
          <a:p>
            <a:r>
              <a:rPr lang="zh-CN" altLang="en-US" sz="2400">
                <a:latin typeface="Arial" panose="020b0604020202020204" pitchFamily="34" charset="0"/>
                <a:ea typeface="宋体" panose="02010600030101010101" pitchFamily="2" charset="-122"/>
              </a:rPr>
              <a:t>殷衰，诸侯或不至；</a:t>
            </a:r>
            <a:endParaRPr lang="zh-CN" altLang="en-US" sz="2400">
              <a:latin typeface="Arial" panose="020b0604020202020204" pitchFamily="34" charset="0"/>
              <a:ea typeface="宋体" panose="02010600030101010101" pitchFamily="2" charset="-122"/>
            </a:endParaRPr>
          </a:p>
          <a:p>
            <a:r>
              <a:rPr lang="zh-CN" altLang="en-US" sz="2400">
                <a:latin typeface="Arial" panose="020b0604020202020204" pitchFamily="34" charset="0"/>
                <a:ea typeface="宋体" panose="02010600030101010101" pitchFamily="2" charset="-122"/>
              </a:rPr>
              <a:t>殷兴，诸侯归之</a:t>
            </a:r>
            <a:endParaRPr lang="zh-CN" altLang="en-US" sz="2400">
              <a:latin typeface="Arial" panose="020b0604020202020204" pitchFamily="34" charset="0"/>
              <a:ea typeface="宋体" panose="02010600030101010101" pitchFamily="2" charset="-122"/>
            </a:endParaRPr>
          </a:p>
        </p:txBody>
      </p:sp>
      <p:sp>
        <p:nvSpPr>
          <p:cNvPr id="6" name="圆角矩形 5"/>
          <p:cNvSpPr/>
          <p:nvPr/>
        </p:nvSpPr>
        <p:spPr>
          <a:xfrm>
            <a:off x="3372485" y="0"/>
            <a:ext cx="513588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商朝的政治制度</a:t>
            </a:r>
            <a:endParaRPr lang="zh-CN" altLang="en-US" sz="4400" b="1"/>
          </a:p>
        </p:txBody>
      </p:sp>
      <p:pic>
        <p:nvPicPr>
          <p:cNvPr id="17414" name="图片 17413" descr="内外服制度"/>
          <p:cNvPicPr>
            <a:picLocks noChangeAspect="1"/>
          </p:cNvPicPr>
          <p:nvPr/>
        </p:nvPicPr>
        <p:blipFill>
          <a:blip r:embed="rId3"/>
          <a:stretch>
            <a:fillRect/>
          </a:stretch>
        </p:blipFill>
        <p:spPr>
          <a:xfrm>
            <a:off x="2543175" y="876300"/>
            <a:ext cx="7677785" cy="5592445"/>
          </a:xfrm>
          <a:prstGeom prst="rect">
            <a:avLst/>
          </a:prstGeom>
          <a:noFill/>
          <a:ln w="12700" cmpd="sng">
            <a:solidFill>
              <a:schemeClr val="tx1"/>
            </a:solidFill>
            <a:prstDash val="soli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par>
                                <p:cTn id="8" presetID="8" presetClass="entr" presetSubtype="3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500"/>
                                        <p:tgtEl>
                                          <p:spTgt spid="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ppt_x"/>
                                          </p:val>
                                        </p:tav>
                                        <p:tav tm="100000">
                                          <p:val>
                                            <p:strVal val="#ppt_x"/>
                                          </p:val>
                                        </p:tav>
                                      </p:tavLst>
                                    </p:anim>
                                    <p:anim calcmode="lin" valueType="num">
                                      <p:cBhvr additive="base">
                                        <p:cTn id="1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1" presetClass="entr" presetSubtype="4" fill="hold" nodeType="clickEffect">
                                  <p:stCondLst>
                                    <p:cond delay="0"/>
                                  </p:stCondLst>
                                  <p:childTnLst>
                                    <p:set>
                                      <p:cBhvr>
                                        <p:cTn id="20" dur="1000" fill="hold">
                                          <p:stCondLst>
                                            <p:cond delay="0"/>
                                          </p:stCondLst>
                                        </p:cTn>
                                        <p:tgtEl>
                                          <p:spTgt spid="17414"/>
                                        </p:tgtEl>
                                        <p:attrNameLst>
                                          <p:attrName>style.visibility</p:attrName>
                                        </p:attrNameLst>
                                      </p:cBhvr>
                                      <p:to>
                                        <p:strVal val="visible"/>
                                      </p:to>
                                    </p:set>
                                    <p:animEffect transition="in" filter="wheel(4)">
                                      <p:cBhvr>
                                        <p:cTn id="21" dur="1000"/>
                                        <p:tgtEl>
                                          <p:spTgt spid="174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309435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
        <p:nvSpPr>
          <p:cNvPr id="11" name="TextBox 4"/>
          <p:cNvSpPr txBox="1"/>
          <p:nvPr/>
        </p:nvSpPr>
        <p:spPr>
          <a:xfrm>
            <a:off x="1663700" y="743585"/>
            <a:ext cx="1280795" cy="460375"/>
          </a:xfrm>
          <a:prstGeom prst="rect">
            <a:avLst/>
          </a:prstGeom>
          <a:noFill/>
        </p:spPr>
        <p:txBody>
          <a:bodyPr wrap="square" rtlCol="0">
            <a:spAutoFit/>
          </a:bodyPr>
          <a:lstStyle/>
          <a:p>
            <a:r>
              <a:rPr lang="zh-CN" altLang="en-US" sz="2400" b="1" smtClean="0"/>
              <a:t>夏朝</a:t>
            </a:r>
            <a:endParaRPr lang="zh-CN" altLang="en-US" sz="2400" b="1" smtClean="0"/>
          </a:p>
        </p:txBody>
      </p:sp>
      <p:sp>
        <p:nvSpPr>
          <p:cNvPr id="12" name="TextBox 4"/>
          <p:cNvSpPr txBox="1"/>
          <p:nvPr/>
        </p:nvSpPr>
        <p:spPr>
          <a:xfrm>
            <a:off x="2618740" y="460375"/>
            <a:ext cx="9262745" cy="1198880"/>
          </a:xfrm>
          <a:prstGeom prst="rect">
            <a:avLst/>
          </a:prstGeom>
          <a:noFill/>
        </p:spPr>
        <p:txBody>
          <a:bodyPr wrap="square" rtlCol="0">
            <a:spAutoFit/>
          </a:bodyPr>
          <a:lstStyle/>
          <a:p>
            <a:r>
              <a:rPr lang="zh-CN" altLang="en-US" sz="2400" b="1" smtClean="0">
                <a:solidFill>
                  <a:srgbClr val="0000FF"/>
                </a:solidFill>
              </a:rPr>
              <a:t>约公元前2070年，禹建立了我国最早的奴隶制王朝国家夏。禹死后，其子启继位，打破了原始民主制下的禅让政治传统，世袭制代替了禅让制</a:t>
            </a:r>
            <a:endParaRPr lang="zh-CN" altLang="en-US" sz="2400" b="1" smtClean="0">
              <a:solidFill>
                <a:srgbClr val="0000FF"/>
              </a:solidFill>
            </a:endParaRPr>
          </a:p>
        </p:txBody>
      </p:sp>
      <p:sp>
        <p:nvSpPr>
          <p:cNvPr id="13" name="TextBox 4"/>
          <p:cNvSpPr txBox="1"/>
          <p:nvPr/>
        </p:nvSpPr>
        <p:spPr>
          <a:xfrm>
            <a:off x="1663700" y="1776730"/>
            <a:ext cx="1280795" cy="460375"/>
          </a:xfrm>
          <a:prstGeom prst="rect">
            <a:avLst/>
          </a:prstGeom>
          <a:noFill/>
        </p:spPr>
        <p:txBody>
          <a:bodyPr wrap="square" rtlCol="0">
            <a:spAutoFit/>
          </a:bodyPr>
          <a:lstStyle/>
          <a:p>
            <a:r>
              <a:rPr lang="zh-CN" altLang="en-US" sz="2400" b="1" smtClean="0"/>
              <a:t>商朝</a:t>
            </a:r>
            <a:endParaRPr lang="zh-CN" altLang="en-US" sz="2400" b="1" smtClean="0"/>
          </a:p>
        </p:txBody>
      </p:sp>
      <p:sp>
        <p:nvSpPr>
          <p:cNvPr id="14" name="TextBox 4"/>
          <p:cNvSpPr txBox="1"/>
          <p:nvPr/>
        </p:nvSpPr>
        <p:spPr>
          <a:xfrm>
            <a:off x="2542540" y="1659255"/>
            <a:ext cx="1313815" cy="829945"/>
          </a:xfrm>
          <a:prstGeom prst="rect">
            <a:avLst/>
          </a:prstGeom>
          <a:noFill/>
        </p:spPr>
        <p:txBody>
          <a:bodyPr wrap="square" rtlCol="0">
            <a:spAutoFit/>
          </a:bodyPr>
          <a:lstStyle/>
          <a:p>
            <a:r>
              <a:rPr lang="zh-CN" altLang="en-US" sz="2400" b="1" smtClean="0">
                <a:solidFill>
                  <a:schemeClr val="tx1"/>
                </a:solidFill>
              </a:rPr>
              <a:t>内外服制度</a:t>
            </a:r>
            <a:endParaRPr lang="zh-CN" altLang="en-US" sz="2400" b="1" smtClean="0">
              <a:solidFill>
                <a:schemeClr val="tx1"/>
              </a:solidFill>
            </a:endParaRPr>
          </a:p>
        </p:txBody>
      </p:sp>
      <p:sp>
        <p:nvSpPr>
          <p:cNvPr id="15" name="左大括号 14"/>
          <p:cNvSpPr/>
          <p:nvPr/>
        </p:nvSpPr>
        <p:spPr>
          <a:xfrm>
            <a:off x="2542540" y="1726565"/>
            <a:ext cx="76200" cy="168783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左大括号 15"/>
          <p:cNvSpPr/>
          <p:nvPr/>
        </p:nvSpPr>
        <p:spPr>
          <a:xfrm>
            <a:off x="3556635" y="1726565"/>
            <a:ext cx="76200" cy="10883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TextBox 4"/>
          <p:cNvSpPr txBox="1"/>
          <p:nvPr/>
        </p:nvSpPr>
        <p:spPr>
          <a:xfrm>
            <a:off x="3556635" y="1659255"/>
            <a:ext cx="1794510" cy="460375"/>
          </a:xfrm>
          <a:prstGeom prst="rect">
            <a:avLst/>
          </a:prstGeom>
          <a:noFill/>
        </p:spPr>
        <p:txBody>
          <a:bodyPr wrap="square" rtlCol="0">
            <a:spAutoFit/>
          </a:bodyPr>
          <a:lstStyle/>
          <a:p>
            <a:r>
              <a:rPr lang="zh-CN" altLang="en-US" sz="2400" b="1" smtClean="0">
                <a:solidFill>
                  <a:schemeClr val="tx1"/>
                </a:solidFill>
              </a:rPr>
              <a:t>内服</a:t>
            </a:r>
            <a:endParaRPr lang="zh-CN" altLang="en-US" sz="2400" b="1" smtClean="0">
              <a:solidFill>
                <a:schemeClr val="tx1"/>
              </a:solidFill>
            </a:endParaRPr>
          </a:p>
        </p:txBody>
      </p:sp>
      <p:sp>
        <p:nvSpPr>
          <p:cNvPr id="18" name="TextBox 4"/>
          <p:cNvSpPr txBox="1"/>
          <p:nvPr/>
        </p:nvSpPr>
        <p:spPr>
          <a:xfrm>
            <a:off x="3556635" y="2354580"/>
            <a:ext cx="995680" cy="460375"/>
          </a:xfrm>
          <a:prstGeom prst="rect">
            <a:avLst/>
          </a:prstGeom>
          <a:noFill/>
        </p:spPr>
        <p:txBody>
          <a:bodyPr wrap="square" rtlCol="0">
            <a:spAutoFit/>
          </a:bodyPr>
          <a:lstStyle/>
          <a:p>
            <a:r>
              <a:rPr lang="zh-CN" altLang="en-US" sz="2400" b="1" smtClean="0">
                <a:solidFill>
                  <a:schemeClr val="tx1"/>
                </a:solidFill>
              </a:rPr>
              <a:t>外服</a:t>
            </a:r>
            <a:endParaRPr lang="zh-CN" altLang="en-US" sz="2400" b="1" smtClean="0">
              <a:solidFill>
                <a:schemeClr val="tx1"/>
              </a:solidFill>
            </a:endParaRPr>
          </a:p>
        </p:txBody>
      </p:sp>
      <p:sp>
        <p:nvSpPr>
          <p:cNvPr id="19" name="TextBox 4"/>
          <p:cNvSpPr txBox="1"/>
          <p:nvPr/>
        </p:nvSpPr>
        <p:spPr>
          <a:xfrm>
            <a:off x="4545965" y="1659255"/>
            <a:ext cx="5157470" cy="460375"/>
          </a:xfrm>
          <a:prstGeom prst="rect">
            <a:avLst/>
          </a:prstGeom>
          <a:noFill/>
        </p:spPr>
        <p:txBody>
          <a:bodyPr wrap="square" rtlCol="0">
            <a:spAutoFit/>
          </a:bodyPr>
          <a:lstStyle/>
          <a:p>
            <a:r>
              <a:rPr lang="zh-CN" altLang="en-US" sz="2400" b="1" smtClean="0">
                <a:solidFill>
                  <a:srgbClr val="0000FF"/>
                </a:solidFill>
              </a:rPr>
              <a:t>商王直接控制的王畿地区</a:t>
            </a:r>
            <a:endParaRPr lang="zh-CN" altLang="en-US" sz="2400" b="1" smtClean="0">
              <a:solidFill>
                <a:srgbClr val="0000FF"/>
              </a:solidFill>
            </a:endParaRPr>
          </a:p>
        </p:txBody>
      </p:sp>
      <p:sp>
        <p:nvSpPr>
          <p:cNvPr id="20" name="TextBox 4"/>
          <p:cNvSpPr txBox="1"/>
          <p:nvPr/>
        </p:nvSpPr>
        <p:spPr>
          <a:xfrm>
            <a:off x="4552315" y="2354580"/>
            <a:ext cx="1794510" cy="460375"/>
          </a:xfrm>
          <a:prstGeom prst="rect">
            <a:avLst/>
          </a:prstGeom>
          <a:noFill/>
        </p:spPr>
        <p:txBody>
          <a:bodyPr wrap="square" rtlCol="0">
            <a:spAutoFit/>
          </a:bodyPr>
          <a:lstStyle/>
          <a:p>
            <a:r>
              <a:rPr lang="zh-CN" altLang="en-US" sz="2400" b="1" smtClean="0">
                <a:solidFill>
                  <a:srgbClr val="0000FF"/>
                </a:solidFill>
              </a:rPr>
              <a:t>王畿四周</a:t>
            </a:r>
            <a:endParaRPr lang="zh-CN" altLang="en-US" sz="2400" b="1" smtClean="0">
              <a:solidFill>
                <a:srgbClr val="0000FF"/>
              </a:solidFill>
            </a:endParaRPr>
          </a:p>
        </p:txBody>
      </p:sp>
      <p:sp>
        <p:nvSpPr>
          <p:cNvPr id="21" name="TextBox 4"/>
          <p:cNvSpPr txBox="1"/>
          <p:nvPr/>
        </p:nvSpPr>
        <p:spPr>
          <a:xfrm>
            <a:off x="2542540" y="2954020"/>
            <a:ext cx="7884160" cy="460375"/>
          </a:xfrm>
          <a:prstGeom prst="rect">
            <a:avLst/>
          </a:prstGeom>
          <a:noFill/>
        </p:spPr>
        <p:txBody>
          <a:bodyPr wrap="square" rtlCol="0">
            <a:spAutoFit/>
          </a:bodyPr>
          <a:lstStyle/>
          <a:p>
            <a:r>
              <a:rPr lang="zh-CN" altLang="en-US" sz="2400" b="1" smtClean="0">
                <a:solidFill>
                  <a:schemeClr val="tx1"/>
                </a:solidFill>
              </a:rPr>
              <a:t>有较系统的国家机构和分掌内外服各类事务的官吏</a:t>
            </a:r>
            <a:endParaRPr lang="zh-CN" altLang="en-US" sz="2400" b="1" smtClean="0">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500"/>
                                        <p:tgtEl>
                                          <p:spTgt spid="7"/>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9" presetClass="entr" presetSubtype="0" fill="hold" grpId="1"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dissolve">
                                      <p:cBhvr>
                                        <p:cTn id="24" dur="500"/>
                                        <p:tgtEl>
                                          <p:spTgt spid="7"/>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linds(horizontal)">
                                      <p:cBhvr>
                                        <p:cTn id="29" dur="500"/>
                                        <p:tgtEl>
                                          <p:spTgt spid="8"/>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linds(horizontal)">
                                      <p:cBhvr>
                                        <p:cTn id="35" dur="500"/>
                                        <p:tgtEl>
                                          <p:spTgt spid="10"/>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linds(horizontal)">
                                      <p:cBhvr>
                                        <p:cTn id="38" dur="500"/>
                                        <p:tgtEl>
                                          <p:spTgt spid="11"/>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linds(horizontal)">
                                      <p:cBhvr>
                                        <p:cTn id="41" dur="500"/>
                                        <p:tgtEl>
                                          <p:spTgt spid="12"/>
                                        </p:tgtEl>
                                      </p:cBhvr>
                                    </p:animEffect>
                                  </p:childTnLst>
                                </p:cTn>
                              </p:par>
                              <p:par>
                                <p:cTn id="42" presetID="3" presetClass="entr" presetSubtype="1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linds(horizontal)">
                                      <p:cBhvr>
                                        <p:cTn id="44" dur="500"/>
                                        <p:tgtEl>
                                          <p:spTgt spid="13"/>
                                        </p:tgtEl>
                                      </p:cBhvr>
                                    </p:animEffect>
                                  </p:childTnLst>
                                </p:cTn>
                              </p:par>
                              <p:par>
                                <p:cTn id="45" presetID="3" presetClass="entr" presetSubtype="10"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linds(horizontal)">
                                      <p:cBhvr>
                                        <p:cTn id="47" dur="500"/>
                                        <p:tgtEl>
                                          <p:spTgt spid="14"/>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linds(horizontal)">
                                      <p:cBhvr>
                                        <p:cTn id="52" dur="500"/>
                                        <p:tgtEl>
                                          <p:spTgt spid="15"/>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blinds(horizontal)">
                                      <p:cBhvr>
                                        <p:cTn id="57" dur="500"/>
                                        <p:tgtEl>
                                          <p:spTgt spid="16"/>
                                        </p:tgtEl>
                                      </p:cBhvr>
                                    </p:animEffect>
                                  </p:childTnLst>
                                </p:cTn>
                              </p:par>
                              <p:par>
                                <p:cTn id="58" presetID="3" presetClass="entr" presetSubtype="10"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blinds(horizontal)">
                                      <p:cBhvr>
                                        <p:cTn id="60" dur="500"/>
                                        <p:tgtEl>
                                          <p:spTgt spid="17"/>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blinds(horizontal)">
                                      <p:cBhvr>
                                        <p:cTn id="63" dur="500"/>
                                        <p:tgtEl>
                                          <p:spTgt spid="18"/>
                                        </p:tgtEl>
                                      </p:cBhvr>
                                    </p:animEffect>
                                  </p:childTnLst>
                                </p:cTn>
                              </p:par>
                              <p:par>
                                <p:cTn id="64" presetID="3" presetClass="entr" presetSubtype="10"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blinds(horizontal)">
                                      <p:cBhvr>
                                        <p:cTn id="66" dur="500"/>
                                        <p:tgtEl>
                                          <p:spTgt spid="19"/>
                                        </p:tgtEl>
                                      </p:cBhvr>
                                    </p:animEffect>
                                  </p:childTnLst>
                                </p:cTn>
                              </p:par>
                              <p:par>
                                <p:cTn id="67" presetID="3" presetClass="entr" presetSubtype="10"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blinds(horizontal)">
                                      <p:cBhvr>
                                        <p:cTn id="69" dur="500"/>
                                        <p:tgtEl>
                                          <p:spTgt spid="20"/>
                                        </p:tgtEl>
                                      </p:cBhvr>
                                    </p:animEffect>
                                  </p:childTnLst>
                                </p:cTn>
                              </p:par>
                              <p:par>
                                <p:cTn id="70" presetID="3" presetClass="entr" presetSubtype="10"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blinds(horizontal)">
                                      <p:cBhvr>
                                        <p:cTn id="7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7" grpId="1"/>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3"/>
          <p:cNvSpPr txBox="1"/>
          <p:nvPr/>
        </p:nvSpPr>
        <p:spPr>
          <a:xfrm>
            <a:off x="110298" y="1315199"/>
            <a:ext cx="842645" cy="5017770"/>
          </a:xfrm>
          <a:prstGeom prst="rect">
            <a:avLst/>
          </a:prstGeom>
          <a:noFill/>
          <a:ln w="9525">
            <a:noFill/>
          </a:ln>
        </p:spPr>
        <p:txBody>
          <a:bodyPr vert="eaVert" wrap="none">
            <a:spAutoFit/>
          </a:bodyPr>
          <a:lstStyle/>
          <a:p>
            <a:r>
              <a:rPr lang="zh-CN" altLang="en-US" sz="4290" b="1">
                <a:latin typeface="黑体" panose="02010609060101010101" pitchFamily="49" charset="-122"/>
              </a:rPr>
              <a:t>封建亲戚，以藩屏周</a:t>
            </a:r>
            <a:endParaRPr lang="zh-CN" altLang="en-US" sz="4290" b="1">
              <a:latin typeface="黑体" pitchFamily="49" charset="-122"/>
            </a:endParaRPr>
          </a:p>
        </p:txBody>
      </p:sp>
      <p:sp>
        <p:nvSpPr>
          <p:cNvPr id="169994" name="Text Box 10"/>
          <p:cNvSpPr txBox="1"/>
          <p:nvPr/>
        </p:nvSpPr>
        <p:spPr>
          <a:xfrm>
            <a:off x="1016060" y="5123878"/>
            <a:ext cx="5625459" cy="511175"/>
          </a:xfrm>
          <a:prstGeom prst="rect">
            <a:avLst/>
          </a:prstGeom>
          <a:solidFill>
            <a:schemeClr val="bg1">
              <a:alpha val="65097"/>
            </a:schemeClr>
          </a:solidFill>
          <a:ln w="9525" cap="flat" cmpd="sng">
            <a:noFill/>
            <a:prstDash val="solid"/>
            <a:miter/>
            <a:headEnd type="none" w="med" len="med"/>
            <a:tailEnd type="none" w="med" len="med"/>
          </a:ln>
        </p:spPr>
        <p:txBody>
          <a:bodyPr wrap="square">
            <a:spAutoFit/>
          </a:bodyPr>
          <a:lstStyle/>
          <a:p>
            <a:pPr algn="l">
              <a:spcBef>
                <a:spcPct val="50000"/>
              </a:spcBef>
            </a:pPr>
            <a:r>
              <a:rPr lang="zh-CN" altLang="en-US" sz="2730" b="1">
                <a:solidFill>
                  <a:srgbClr val="0033CC"/>
                </a:solidFill>
                <a:latin typeface="黑体" panose="02010609060101010101" pitchFamily="49" charset="-122"/>
                <a:ea typeface="黑体" panose="02010609060101010101" pitchFamily="49" charset="-122"/>
                <a:cs typeface="黑体" panose="02010609060101010101" pitchFamily="49" charset="-122"/>
              </a:rPr>
              <a:t>思考：分封有哪几种类型（对象）</a:t>
            </a:r>
            <a:r>
              <a:rPr lang="en-US" altLang="zh-CN" sz="2730" b="1">
                <a:solidFill>
                  <a:srgbClr val="0033CC"/>
                </a:solidFill>
                <a:latin typeface="黑体" panose="02010609060101010101" pitchFamily="49" charset="-122"/>
                <a:ea typeface="黑体" panose="02010609060101010101" pitchFamily="49" charset="-122"/>
                <a:cs typeface="黑体" panose="02010609060101010101" pitchFamily="49" charset="-122"/>
              </a:rPr>
              <a:t>?</a:t>
            </a:r>
            <a:endParaRPr lang="en-US" altLang="zh-CN" sz="2730" b="1">
              <a:solidFill>
                <a:srgbClr val="0033CC"/>
              </a:solidFill>
              <a:latin typeface="黑体" pitchFamily="49" charset="-122"/>
              <a:ea typeface="黑体" pitchFamily="49" charset="-122"/>
              <a:cs typeface="黑体" panose="02010609060101010101" pitchFamily="49" charset="-122"/>
            </a:endParaRPr>
          </a:p>
        </p:txBody>
      </p:sp>
      <p:cxnSp>
        <p:nvCxnSpPr>
          <p:cNvPr id="7" name="直接连接符 6"/>
          <p:cNvCxnSpPr/>
          <p:nvPr/>
        </p:nvCxnSpPr>
        <p:spPr>
          <a:xfrm>
            <a:off x="6704017" y="654945"/>
            <a:ext cx="16089" cy="5918767"/>
          </a:xfrm>
          <a:prstGeom prst="line">
            <a:avLst/>
          </a:prstGeom>
          <a:ln w="12700">
            <a:solidFill>
              <a:srgbClr val="7A5A49"/>
            </a:solidFill>
          </a:ln>
        </p:spPr>
        <p:style>
          <a:lnRef idx="1">
            <a:schemeClr val="dk1"/>
          </a:lnRef>
          <a:fillRef idx="0">
            <a:schemeClr val="dk1"/>
          </a:fillRef>
          <a:effectRef idx="0">
            <a:schemeClr val="dk1"/>
          </a:effectRef>
          <a:fontRef idx="minor">
            <a:schemeClr val="tx1"/>
          </a:fontRef>
        </p:style>
      </p:cxnSp>
      <p:pic>
        <p:nvPicPr>
          <p:cNvPr id="25" name="图片 24"/>
          <p:cNvPicPr>
            <a:picLocks noChangeAspect="1"/>
          </p:cNvPicPr>
          <p:nvPr/>
        </p:nvPicPr>
        <p:blipFill>
          <a:blip r:embed="rId3"/>
          <a:stretch>
            <a:fillRect/>
          </a:stretch>
        </p:blipFill>
        <p:spPr>
          <a:xfrm>
            <a:off x="1069277" y="1024984"/>
            <a:ext cx="5456528" cy="4077854"/>
          </a:xfrm>
          <a:prstGeom prst="rect">
            <a:avLst/>
          </a:prstGeom>
          <a:ln w="12700" cmpd="sng">
            <a:solidFill>
              <a:schemeClr val="tx1"/>
            </a:solidFill>
            <a:prstDash val="solid"/>
          </a:ln>
        </p:spPr>
      </p:pic>
      <p:sp>
        <p:nvSpPr>
          <p:cNvPr id="3" name="文本框 2"/>
          <p:cNvSpPr txBox="1"/>
          <p:nvPr/>
        </p:nvSpPr>
        <p:spPr>
          <a:xfrm>
            <a:off x="1069276" y="5632526"/>
            <a:ext cx="1675130" cy="450850"/>
          </a:xfrm>
          <a:prstGeom prst="rect">
            <a:avLst/>
          </a:prstGeom>
          <a:noFill/>
        </p:spPr>
        <p:txBody>
          <a:bodyPr wrap="none" rtlCol="0" anchor="t">
            <a:spAutoFit/>
          </a:bodyPr>
          <a:lstStyle/>
          <a:p>
            <a:r>
              <a:rPr lang="zh-CN" altLang="en-US" sz="2340" b="1">
                <a:latin typeface="黑体" panose="02010609060101010101" pitchFamily="49" charset="-122"/>
                <a:ea typeface="黑体" panose="02010609060101010101" pitchFamily="49" charset="-122"/>
                <a:sym typeface="+mn-ea"/>
              </a:rPr>
              <a:t>同姓：</a:t>
            </a:r>
            <a:r>
              <a:rPr lang="zh-CN" altLang="en-US" sz="2340" b="1">
                <a:latin typeface="宋体" panose="02010600030101010101" pitchFamily="2" charset="-122"/>
                <a:ea typeface="宋体" panose="02010600030101010101" pitchFamily="2" charset="-122"/>
                <a:sym typeface="+mn-ea"/>
              </a:rPr>
              <a:t>亲族</a:t>
            </a:r>
            <a:endParaRPr lang="zh-CN" altLang="en-US" sz="2340" b="1">
              <a:latin typeface="宋体" pitchFamily="2" charset="-122"/>
              <a:ea typeface="宋体" panose="02010600030101010101" pitchFamily="2" charset="-122"/>
              <a:sym typeface="+mn-ea"/>
            </a:endParaRPr>
          </a:p>
        </p:txBody>
      </p:sp>
      <p:sp>
        <p:nvSpPr>
          <p:cNvPr id="5" name="文本框 4"/>
          <p:cNvSpPr txBox="1"/>
          <p:nvPr/>
        </p:nvSpPr>
        <p:spPr>
          <a:xfrm>
            <a:off x="1069276" y="6081152"/>
            <a:ext cx="4062730" cy="450850"/>
          </a:xfrm>
          <a:prstGeom prst="rect">
            <a:avLst/>
          </a:prstGeom>
          <a:noFill/>
        </p:spPr>
        <p:txBody>
          <a:bodyPr wrap="none" rtlCol="0" anchor="t">
            <a:spAutoFit/>
          </a:bodyPr>
          <a:lstStyle/>
          <a:p>
            <a:r>
              <a:rPr lang="zh-CN" altLang="en-US" sz="2340" b="1">
                <a:latin typeface="黑体" panose="02010609060101010101" pitchFamily="49" charset="-122"/>
                <a:ea typeface="黑体" panose="02010609060101010101" pitchFamily="49" charset="-122"/>
                <a:sym typeface="+mn-ea"/>
              </a:rPr>
              <a:t>异姓：</a:t>
            </a:r>
            <a:r>
              <a:rPr lang="zh-CN" altLang="en-US" sz="2340" b="1">
                <a:latin typeface="宋体" panose="02010600030101010101" pitchFamily="2" charset="-122"/>
                <a:ea typeface="宋体" panose="02010600030101010101" pitchFamily="2" charset="-122"/>
                <a:sym typeface="+mn-ea"/>
              </a:rPr>
              <a:t>功臣、姻亲、先代贵族</a:t>
            </a:r>
            <a:endParaRPr lang="zh-CN" altLang="en-US" sz="2340" b="1">
              <a:latin typeface="宋体" panose="02010600030101010101" pitchFamily="2" charset="-122"/>
              <a:ea typeface="宋体" panose="02010600030101010101" pitchFamily="2" charset="-122"/>
              <a:sym typeface="+mn-ea"/>
            </a:endParaRPr>
          </a:p>
        </p:txBody>
      </p:sp>
      <p:sp>
        <p:nvSpPr>
          <p:cNvPr id="6" name="TextBox 2"/>
          <p:cNvSpPr txBox="1"/>
          <p:nvPr/>
        </p:nvSpPr>
        <p:spPr>
          <a:xfrm>
            <a:off x="6941061" y="2118752"/>
            <a:ext cx="4733776" cy="1889760"/>
          </a:xfrm>
          <a:prstGeom prst="rect">
            <a:avLst/>
          </a:prstGeom>
          <a:solidFill>
            <a:schemeClr val="accent1">
              <a:lumMod val="40000"/>
              <a:lumOff val="60000"/>
              <a:alpha val="65000"/>
            </a:schemeClr>
          </a:solidFill>
          <a:ln w="28575">
            <a:solidFill>
              <a:srgbClr val="7030A0"/>
            </a:solidFill>
          </a:ln>
        </p:spPr>
        <p:txBody>
          <a:bodyPr wrap="square" rtlCol="0">
            <a:spAutoFit/>
          </a:bodyPr>
          <a:lstStyle/>
          <a:p>
            <a:r>
              <a:rPr lang="en-US" altLang="zh-CN" sz="2340" b="1" smtClean="0">
                <a:latin typeface="楷体" panose="02010609060101010101" pitchFamily="49" charset="-122"/>
                <a:ea typeface="楷体" panose="02010609060101010101" pitchFamily="49" charset="-122"/>
                <a:cs typeface="楷体" panose="02010609060101010101" pitchFamily="49" charset="-122"/>
              </a:rPr>
              <a:t>   </a:t>
            </a:r>
            <a:r>
              <a:rPr lang="zh-CN" altLang="en-US" sz="2340" b="1">
                <a:latin typeface="楷体" panose="02010609060101010101" pitchFamily="49" charset="-122"/>
                <a:ea typeface="楷体" panose="02010609060101010101" pitchFamily="49" charset="-122"/>
                <a:cs typeface="楷体" panose="02010609060101010101" pitchFamily="49" charset="-122"/>
              </a:rPr>
              <a:t>“鲁、齐诸国皆伸展东移</a:t>
            </a:r>
            <a:r>
              <a:rPr lang="en-US" altLang="zh-CN" sz="2340" b="1">
                <a:latin typeface="楷体" panose="02010609060101010101" pitchFamily="49" charset="-122"/>
                <a:ea typeface="楷体" panose="02010609060101010101" pitchFamily="49" charset="-122"/>
                <a:cs typeface="楷体" panose="02010609060101010101" pitchFamily="49" charset="-122"/>
              </a:rPr>
              <a:t>……</a:t>
            </a:r>
            <a:r>
              <a:rPr lang="zh-CN" altLang="en-US" sz="2340" b="1">
                <a:latin typeface="楷体" panose="02010609060101010101" pitchFamily="49" charset="-122"/>
                <a:ea typeface="楷体" panose="02010609060101010101" pitchFamily="49" charset="-122"/>
                <a:cs typeface="楷体" panose="02010609060101010101" pitchFamily="49" charset="-122"/>
              </a:rPr>
              <a:t>周人（都城在镐京）从东北、东南张其两长臂，怀抱殷宋（宋国为殷族遗民之国）。</a:t>
            </a:r>
            <a:r>
              <a:rPr lang="zh-CN" altLang="en-US" sz="2340" b="1" smtClean="0">
                <a:latin typeface="楷体" panose="02010609060101010101" pitchFamily="49" charset="-122"/>
                <a:ea typeface="楷体" panose="02010609060101010101" pitchFamily="49" charset="-122"/>
                <a:cs typeface="楷体" panose="02010609060101010101" pitchFamily="49" charset="-122"/>
              </a:rPr>
              <a:t>” </a:t>
            </a:r>
            <a:endParaRPr lang="zh-CN" altLang="en-US" sz="2340" b="1" smtClean="0">
              <a:latin typeface="楷体" pitchFamily="49" charset="-122"/>
              <a:ea typeface="楷体" pitchFamily="49" charset="-122"/>
              <a:cs typeface="楷体" panose="02010609060101010101" pitchFamily="49" charset="-122"/>
            </a:endParaRPr>
          </a:p>
          <a:p>
            <a:r>
              <a:rPr lang="en-US" altLang="zh-CN" sz="2340" b="1">
                <a:latin typeface="楷体" panose="02010609060101010101" pitchFamily="49" charset="-122"/>
                <a:ea typeface="楷体" panose="02010609060101010101" pitchFamily="49" charset="-122"/>
                <a:cs typeface="楷体" panose="02010609060101010101" pitchFamily="49" charset="-122"/>
              </a:rPr>
              <a:t>                    ——</a:t>
            </a:r>
            <a:r>
              <a:rPr lang="zh-CN" altLang="en-US" sz="2340" b="1">
                <a:latin typeface="楷体" panose="02010609060101010101" pitchFamily="49" charset="-122"/>
                <a:ea typeface="楷体" panose="02010609060101010101" pitchFamily="49" charset="-122"/>
                <a:cs typeface="楷体" panose="02010609060101010101" pitchFamily="49" charset="-122"/>
              </a:rPr>
              <a:t>钱  穆</a:t>
            </a:r>
            <a:endParaRPr lang="zh-CN" altLang="en-US" sz="2340" b="1">
              <a:latin typeface="楷体" pitchFamily="49" charset="-122"/>
              <a:ea typeface="楷体" pitchFamily="49" charset="-122"/>
              <a:cs typeface="楷体" panose="02010609060101010101" pitchFamily="49" charset="-122"/>
            </a:endParaRPr>
          </a:p>
        </p:txBody>
      </p:sp>
      <p:sp>
        <p:nvSpPr>
          <p:cNvPr id="8" name="TextBox 7"/>
          <p:cNvSpPr txBox="1"/>
          <p:nvPr/>
        </p:nvSpPr>
        <p:spPr>
          <a:xfrm>
            <a:off x="6833235" y="4956175"/>
            <a:ext cx="4719320" cy="810260"/>
          </a:xfrm>
          <a:prstGeom prst="rect">
            <a:avLst/>
          </a:prstGeom>
          <a:solidFill>
            <a:schemeClr val="bg2"/>
          </a:solidFill>
        </p:spPr>
        <p:txBody>
          <a:bodyPr wrap="square" rtlCol="0">
            <a:spAutoFit/>
          </a:bodyPr>
          <a:lstStyle/>
          <a:p>
            <a:r>
              <a:rPr lang="zh-CN" altLang="en-US" sz="2340" b="1" smtClean="0">
                <a:latin typeface="黑体" panose="02010609060101010101" pitchFamily="49" charset="-122"/>
                <a:ea typeface="黑体" panose="02010609060101010101" pitchFamily="49" charset="-122"/>
              </a:rPr>
              <a:t>直接：</a:t>
            </a:r>
            <a:r>
              <a:rPr lang="zh-CN" altLang="en-US" sz="2340" b="1" smtClean="0">
                <a:latin typeface="宋体" panose="02010600030101010101" pitchFamily="2" charset="-122"/>
                <a:ea typeface="宋体" panose="02010600030101010101" pitchFamily="2" charset="-122"/>
              </a:rPr>
              <a:t>对</a:t>
            </a:r>
            <a:r>
              <a:rPr lang="zh-CN" altLang="en-US" sz="2340" b="1">
                <a:latin typeface="宋体" panose="02010600030101010101" pitchFamily="2" charset="-122"/>
                <a:ea typeface="宋体" panose="02010600030101010101" pitchFamily="2" charset="-122"/>
              </a:rPr>
              <a:t>殷商遗民的防范，</a:t>
            </a:r>
            <a:r>
              <a:rPr lang="zh-CN" altLang="en-US" sz="2340" b="1">
                <a:latin typeface="宋体" panose="02010600030101010101" pitchFamily="2" charset="-122"/>
                <a:ea typeface="宋体" panose="02010600030101010101" pitchFamily="2" charset="-122"/>
                <a:sym typeface="+mn-ea"/>
              </a:rPr>
              <a:t>对征服地区进行有效统治。</a:t>
            </a:r>
            <a:endParaRPr lang="zh-CN" altLang="en-US" sz="2340" b="1">
              <a:latin typeface="宋体" pitchFamily="2" charset="-122"/>
              <a:ea typeface="宋体" panose="02010600030101010101" pitchFamily="2" charset="-122"/>
            </a:endParaRPr>
          </a:p>
        </p:txBody>
      </p:sp>
      <p:sp>
        <p:nvSpPr>
          <p:cNvPr id="17" name="TextBox 16"/>
          <p:cNvSpPr txBox="1"/>
          <p:nvPr/>
        </p:nvSpPr>
        <p:spPr>
          <a:xfrm>
            <a:off x="6833345" y="5764948"/>
            <a:ext cx="4720163" cy="810260"/>
          </a:xfrm>
          <a:prstGeom prst="rect">
            <a:avLst/>
          </a:prstGeom>
          <a:solidFill>
            <a:schemeClr val="bg2"/>
          </a:solidFill>
        </p:spPr>
        <p:txBody>
          <a:bodyPr wrap="square" rtlCol="0">
            <a:spAutoFit/>
          </a:bodyPr>
          <a:lstStyle/>
          <a:p>
            <a:r>
              <a:rPr lang="zh-CN" altLang="en-US" sz="2340" b="1" smtClean="0">
                <a:latin typeface="黑体" panose="02010609060101010101" pitchFamily="49" charset="-122"/>
                <a:ea typeface="黑体" panose="02010609060101010101" pitchFamily="49" charset="-122"/>
              </a:rPr>
              <a:t>根本：</a:t>
            </a:r>
            <a:r>
              <a:rPr lang="zh-CN" altLang="en-US" sz="2340" b="1" smtClean="0">
                <a:latin typeface="宋体" panose="02010600030101010101" pitchFamily="2" charset="-122"/>
                <a:ea typeface="宋体" panose="02010600030101010101" pitchFamily="2" charset="-122"/>
              </a:rPr>
              <a:t>进行有效统治，</a:t>
            </a:r>
            <a:r>
              <a:rPr lang="zh-CN" altLang="en-US" sz="2340" b="1">
                <a:latin typeface="宋体" panose="02010600030101010101" pitchFamily="2" charset="-122"/>
                <a:ea typeface="宋体" panose="02010600030101010101" pitchFamily="2" charset="-122"/>
                <a:sym typeface="+mn-ea"/>
              </a:rPr>
              <a:t>强化王权，巩固西周统治</a:t>
            </a:r>
            <a:endParaRPr lang="zh-CN" altLang="en-US" sz="2340" b="1">
              <a:latin typeface="宋体" panose="02010600030101010101" pitchFamily="2" charset="-122"/>
              <a:ea typeface="宋体" panose="02010600030101010101" pitchFamily="2" charset="-122"/>
            </a:endParaRPr>
          </a:p>
        </p:txBody>
      </p:sp>
      <p:sp>
        <p:nvSpPr>
          <p:cNvPr id="9" name="文本框 8"/>
          <p:cNvSpPr txBox="1"/>
          <p:nvPr/>
        </p:nvSpPr>
        <p:spPr>
          <a:xfrm>
            <a:off x="6941061" y="4008445"/>
            <a:ext cx="4720163" cy="930910"/>
          </a:xfrm>
          <a:prstGeom prst="rect">
            <a:avLst/>
          </a:prstGeom>
          <a:noFill/>
        </p:spPr>
        <p:txBody>
          <a:bodyPr wrap="square" rtlCol="0" anchor="t">
            <a:spAutoFit/>
          </a:bodyPr>
          <a:lstStyle/>
          <a:p>
            <a:r>
              <a:rPr lang="zh-CN" altLang="en-US" sz="2730" b="1" smtClean="0">
                <a:solidFill>
                  <a:schemeClr val="tx1"/>
                </a:solidFill>
                <a:latin typeface="黑体" panose="02010609060101010101" pitchFamily="49" charset="-122"/>
                <a:ea typeface="黑体" panose="02010609060101010101" pitchFamily="49" charset="-122"/>
                <a:sym typeface="+mn-ea"/>
              </a:rPr>
              <a:t>由此判断，西周实行分封制的出发点（目的）是什么？</a:t>
            </a:r>
            <a:endParaRPr lang="zh-CN" altLang="en-US" sz="2730" b="1" smtClean="0">
              <a:solidFill>
                <a:schemeClr val="tx1"/>
              </a:solidFill>
              <a:latin typeface="黑体" pitchFamily="49" charset="-122"/>
              <a:ea typeface="黑体" pitchFamily="49" charset="-122"/>
              <a:sym typeface="+mn-ea"/>
            </a:endParaRPr>
          </a:p>
        </p:txBody>
      </p:sp>
      <p:sp>
        <p:nvSpPr>
          <p:cNvPr id="10" name="文本框 9"/>
          <p:cNvSpPr txBox="1"/>
          <p:nvPr/>
        </p:nvSpPr>
        <p:spPr>
          <a:xfrm>
            <a:off x="6941061" y="813695"/>
            <a:ext cx="4733776" cy="1170305"/>
          </a:xfrm>
          <a:prstGeom prst="rect">
            <a:avLst/>
          </a:prstGeom>
          <a:solidFill>
            <a:schemeClr val="accent6">
              <a:lumMod val="40000"/>
              <a:lumOff val="60000"/>
              <a:alpha val="65000"/>
            </a:schemeClr>
          </a:solidFill>
          <a:ln w="28575">
            <a:solidFill>
              <a:schemeClr val="accent3"/>
            </a:solidFill>
          </a:ln>
        </p:spPr>
        <p:txBody>
          <a:bodyPr wrap="square" rtlCol="0" anchor="t">
            <a:spAutoFit/>
          </a:bodyPr>
          <a:lstStyle/>
          <a:p>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Times New Roman" panose="02020603050405020304" pitchFamily="18" charset="0"/>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Times New Roman" panose="02020603050405020304" pitchFamily="18" charset="0"/>
              </a:rPr>
              <a:t>封立亲戚为诸侯之君，以为蕃篱，屏蔽周室。</a:t>
            </a:r>
            <a:endParaRPr lang="zh-CN" altLang="en-US" sz="2340" b="1">
              <a:solidFill>
                <a:schemeClr val="tx1"/>
              </a:solidFill>
              <a:latin typeface="楷体" pitchFamily="49" charset="-122"/>
              <a:ea typeface="楷体" pitchFamily="49" charset="-122"/>
              <a:cs typeface="楷体" panose="02010609060101010101" pitchFamily="49" charset="-122"/>
              <a:sym typeface="Times New Roman" panose="02020603050405020304" pitchFamily="18" charset="0"/>
            </a:endParaRPr>
          </a:p>
          <a:p>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Times New Roman" panose="02020603050405020304" pitchFamily="18" charset="0"/>
              </a:rPr>
              <a:t>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Times New Roman" panose="02020603050405020304" pitchFamily="18" charset="0"/>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宋体" panose="02010600030101010101" pitchFamily="2" charset="-122"/>
              </a:rPr>
              <a:t>顾炎武</a:t>
            </a:r>
            <a:endParaRPr lang="zh-CN" altLang="en-US" sz="2340" b="1">
              <a:solidFill>
                <a:schemeClr val="tx1"/>
              </a:solidFill>
              <a:latin typeface="楷体" pitchFamily="49" charset="-122"/>
              <a:ea typeface="楷体" pitchFamily="49" charset="-122"/>
              <a:cs typeface="楷体" panose="02010609060101010101" pitchFamily="49" charset="-122"/>
              <a:sym typeface="宋体" pitchFamily="2" charset="-122"/>
            </a:endParaRPr>
          </a:p>
        </p:txBody>
      </p:sp>
      <p:sp>
        <p:nvSpPr>
          <p:cNvPr id="11" name="圆角矩形 10"/>
          <p:cNvSpPr/>
          <p:nvPr/>
        </p:nvSpPr>
        <p:spPr>
          <a:xfrm>
            <a:off x="2409190" y="0"/>
            <a:ext cx="706247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r>
              <a:rPr lang="en-US" altLang="zh-CN" sz="4400" b="1"/>
              <a:t>——</a:t>
            </a:r>
            <a:r>
              <a:rPr lang="zh-CN" altLang="en-US" sz="4400" b="1"/>
              <a:t>分封制</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4" fill="hold" nodeType="clickEffect">
                                  <p:stCondLst>
                                    <p:cond delay="0"/>
                                  </p:stCondLst>
                                  <p:childTnLst>
                                    <p:set>
                                      <p:cBhvr>
                                        <p:cTn id="6" dur="1000" fill="hold">
                                          <p:stCondLst>
                                            <p:cond delay="0"/>
                                          </p:stCondLst>
                                        </p:cTn>
                                        <p:tgtEl>
                                          <p:spTgt spid="25"/>
                                        </p:tgtEl>
                                        <p:attrNameLst>
                                          <p:attrName>style.visibility</p:attrName>
                                        </p:attrNameLst>
                                      </p:cBhvr>
                                      <p:to>
                                        <p:strVal val="visible"/>
                                      </p:to>
                                    </p:set>
                                    <p:animEffect transition="in" filter="wheel(4)">
                                      <p:cBhvr>
                                        <p:cTn id="7" dur="1000"/>
                                        <p:tgtEl>
                                          <p:spTgt spid="25"/>
                                        </p:tgtEl>
                                      </p:cBhvr>
                                    </p:animEffect>
                                  </p:childTnLst>
                                </p:cTn>
                              </p:par>
                              <p:par>
                                <p:cTn id="8" presetID="22" presetClass="entr" presetSubtype="1" fill="hold" grpId="0" nodeType="withEffect">
                                  <p:stCondLst>
                                    <p:cond delay="0"/>
                                  </p:stCondLst>
                                  <p:childTnLst>
                                    <p:set>
                                      <p:cBhvr>
                                        <p:cTn id="9" dur="1000" fill="hold">
                                          <p:stCondLst>
                                            <p:cond delay="0"/>
                                          </p:stCondLst>
                                        </p:cTn>
                                        <p:tgtEl>
                                          <p:spTgt spid="2"/>
                                        </p:tgtEl>
                                        <p:attrNameLst>
                                          <p:attrName>style.visibility</p:attrName>
                                        </p:attrNameLst>
                                      </p:cBhvr>
                                      <p:to>
                                        <p:strVal val="visible"/>
                                      </p:to>
                                    </p:set>
                                    <p:animEffect transition="in" filter="wipe(up)">
                                      <p:cBhvr>
                                        <p:cTn id="10" dur="1000"/>
                                        <p:tgtEl>
                                          <p:spTgt spid="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2" presetClass="entr" presetSubtype="1" fill="hold" grpId="0" nodeType="clickEffect">
                                  <p:stCondLst>
                                    <p:cond delay="0"/>
                                  </p:stCondLst>
                                  <p:childTnLst>
                                    <p:set>
                                      <p:cBhvr>
                                        <p:cTn id="14" dur="1000" fill="hold">
                                          <p:stCondLst>
                                            <p:cond delay="0"/>
                                          </p:stCondLst>
                                        </p:cTn>
                                        <p:tgtEl>
                                          <p:spTgt spid="169994"/>
                                        </p:tgtEl>
                                        <p:attrNameLst>
                                          <p:attrName>style.visibility</p:attrName>
                                        </p:attrNameLst>
                                      </p:cBhvr>
                                      <p:to>
                                        <p:strVal val="visible"/>
                                      </p:to>
                                    </p:set>
                                    <p:animEffect transition="in" filter="wipe(up)">
                                      <p:cBhvr>
                                        <p:cTn id="15" dur="1000"/>
                                        <p:tgtEl>
                                          <p:spTgt spid="169994"/>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000" fill="hold">
                                          <p:stCondLst>
                                            <p:cond delay="0"/>
                                          </p:stCondLst>
                                        </p:cTn>
                                        <p:tgtEl>
                                          <p:spTgt spid="3"/>
                                        </p:tgtEl>
                                        <p:attrNameLst>
                                          <p:attrName>style.visibility</p:attrName>
                                        </p:attrNameLst>
                                      </p:cBhvr>
                                      <p:to>
                                        <p:strVal val="visible"/>
                                      </p:to>
                                    </p:set>
                                    <p:animEffect transition="in" filter="blinds(horizontal)">
                                      <p:cBhvr>
                                        <p:cTn id="20" dur="1000"/>
                                        <p:tgtEl>
                                          <p:spTgt spid="3"/>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000" fill="hold">
                                          <p:stCondLst>
                                            <p:cond delay="0"/>
                                          </p:stCondLst>
                                        </p:cTn>
                                        <p:tgtEl>
                                          <p:spTgt spid="5"/>
                                        </p:tgtEl>
                                        <p:attrNameLst>
                                          <p:attrName>style.visibility</p:attrName>
                                        </p:attrNameLst>
                                      </p:cBhvr>
                                      <p:to>
                                        <p:strVal val="visible"/>
                                      </p:to>
                                    </p:set>
                                    <p:anim calcmode="lin" valueType="num">
                                      <p:cBhvr additive="base">
                                        <p:cTn id="25" dur="1000" fill="hold"/>
                                        <p:tgtEl>
                                          <p:spTgt spid="5"/>
                                        </p:tgtEl>
                                        <p:attrNameLst>
                                          <p:attrName>ppt_x</p:attrName>
                                        </p:attrNameLst>
                                      </p:cBhvr>
                                      <p:tavLst>
                                        <p:tav tm="0">
                                          <p:val>
                                            <p:strVal val="#ppt_x"/>
                                          </p:val>
                                        </p:tav>
                                        <p:tav tm="100000">
                                          <p:val>
                                            <p:strVal val="#ppt_x"/>
                                          </p:val>
                                        </p:tav>
                                      </p:tavLst>
                                    </p:anim>
                                    <p:anim calcmode="lin" valueType="num">
                                      <p:cBhvr additive="base">
                                        <p:cTn id="26"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8" presetClass="entr" presetSubtype="16" fill="hold" grpId="0" nodeType="clickEffect">
                                  <p:stCondLst>
                                    <p:cond delay="0"/>
                                  </p:stCondLst>
                                  <p:childTnLst>
                                    <p:set>
                                      <p:cBhvr>
                                        <p:cTn id="30" dur="1000" fill="hold">
                                          <p:stCondLst>
                                            <p:cond delay="0"/>
                                          </p:stCondLst>
                                        </p:cTn>
                                        <p:tgtEl>
                                          <p:spTgt spid="10"/>
                                        </p:tgtEl>
                                        <p:attrNameLst>
                                          <p:attrName>style.visibility</p:attrName>
                                        </p:attrNameLst>
                                      </p:cBhvr>
                                      <p:to>
                                        <p:strVal val="visible"/>
                                      </p:to>
                                    </p:set>
                                    <p:animEffect transition="in" filter="diamond(in)">
                                      <p:cBhvr>
                                        <p:cTn id="31" dur="1000"/>
                                        <p:tgtEl>
                                          <p:spTgt spid="10"/>
                                        </p:tgtEl>
                                      </p:cBhvr>
                                    </p:animEffect>
                                  </p:childTnLst>
                                </p:cTn>
                              </p:par>
                              <p:par>
                                <p:cTn id="32" presetID="8" presetClass="entr" presetSubtype="32" fill="hold" grpId="0" nodeType="withEffect">
                                  <p:stCondLst>
                                    <p:cond delay="0"/>
                                  </p:stCondLst>
                                  <p:childTnLst>
                                    <p:set>
                                      <p:cBhvr>
                                        <p:cTn id="33" dur="1000" fill="hold">
                                          <p:stCondLst>
                                            <p:cond delay="0"/>
                                          </p:stCondLst>
                                        </p:cTn>
                                        <p:tgtEl>
                                          <p:spTgt spid="6"/>
                                        </p:tgtEl>
                                        <p:attrNameLst>
                                          <p:attrName>style.visibility</p:attrName>
                                        </p:attrNameLst>
                                      </p:cBhvr>
                                      <p:to>
                                        <p:strVal val="visible"/>
                                      </p:to>
                                    </p:set>
                                    <p:animEffect transition="in" filter="diamond(out)">
                                      <p:cBhvr>
                                        <p:cTn id="34" dur="1000"/>
                                        <p:tgtEl>
                                          <p:spTgt spid="6"/>
                                        </p:tgtEl>
                                      </p:cBhvr>
                                    </p:animEffect>
                                  </p:childTnLst>
                                </p:cTn>
                              </p:par>
                              <p:par>
                                <p:cTn id="35" presetID="22" presetClass="entr" presetSubtype="1"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500"/>
                                        <p:tgtEl>
                                          <p:spTgt spid="7"/>
                                        </p:tgtEl>
                                      </p:cBhvr>
                                    </p:animEffect>
                                  </p:childTnLst>
                                </p:cTn>
                              </p:par>
                              <p:par>
                                <p:cTn id="38" presetID="22" presetClass="entr" presetSubtype="1" fill="hold" grpId="0" nodeType="withEffect">
                                  <p:stCondLst>
                                    <p:cond delay="0"/>
                                  </p:stCondLst>
                                  <p:childTnLst>
                                    <p:set>
                                      <p:cBhvr>
                                        <p:cTn id="39" dur="1000" fill="hold">
                                          <p:stCondLst>
                                            <p:cond delay="0"/>
                                          </p:stCondLst>
                                        </p:cTn>
                                        <p:tgtEl>
                                          <p:spTgt spid="9"/>
                                        </p:tgtEl>
                                        <p:attrNameLst>
                                          <p:attrName>style.visibility</p:attrName>
                                        </p:attrNameLst>
                                      </p:cBhvr>
                                      <p:to>
                                        <p:strVal val="visible"/>
                                      </p:to>
                                    </p:set>
                                    <p:animEffect transition="in" filter="wipe(up)">
                                      <p:cBhvr>
                                        <p:cTn id="40" dur="1000"/>
                                        <p:tgtEl>
                                          <p:spTgt spid="9"/>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5" presetClass="entr" presetSubtype="5" fill="hold" grpId="0" nodeType="clickEffect">
                                  <p:stCondLst>
                                    <p:cond delay="0"/>
                                  </p:stCondLst>
                                  <p:childTnLst>
                                    <p:set>
                                      <p:cBhvr>
                                        <p:cTn id="44" dur="1000" fill="hold">
                                          <p:stCondLst>
                                            <p:cond delay="0"/>
                                          </p:stCondLst>
                                        </p:cTn>
                                        <p:tgtEl>
                                          <p:spTgt spid="8"/>
                                        </p:tgtEl>
                                        <p:attrNameLst>
                                          <p:attrName>style.visibility</p:attrName>
                                        </p:attrNameLst>
                                      </p:cBhvr>
                                      <p:to>
                                        <p:strVal val="visible"/>
                                      </p:to>
                                    </p:set>
                                    <p:animEffect transition="in" filter="checkerboard(down)">
                                      <p:cBhvr>
                                        <p:cTn id="45" dur="1000"/>
                                        <p:tgtEl>
                                          <p:spTgt spid="8"/>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2" presetClass="entr" presetSubtype="4" fill="hold" grpId="0" nodeType="clickEffect">
                                  <p:stCondLst>
                                    <p:cond delay="0"/>
                                  </p:stCondLst>
                                  <p:childTnLst>
                                    <p:set>
                                      <p:cBhvr>
                                        <p:cTn id="49" dur="1000" fill="hold">
                                          <p:stCondLst>
                                            <p:cond delay="0"/>
                                          </p:stCondLst>
                                        </p:cTn>
                                        <p:tgtEl>
                                          <p:spTgt spid="17"/>
                                        </p:tgtEl>
                                        <p:attrNameLst>
                                          <p:attrName>style.visibility</p:attrName>
                                        </p:attrNameLst>
                                      </p:cBhvr>
                                      <p:to>
                                        <p:strVal val="visible"/>
                                      </p:to>
                                    </p:set>
                                    <p:anim calcmode="lin" valueType="num">
                                      <p:cBhvr additive="base">
                                        <p:cTn id="50" dur="1000" fill="hold"/>
                                        <p:tgtEl>
                                          <p:spTgt spid="17"/>
                                        </p:tgtEl>
                                        <p:attrNameLst>
                                          <p:attrName>ppt_x</p:attrName>
                                        </p:attrNameLst>
                                      </p:cBhvr>
                                      <p:tavLst>
                                        <p:tav tm="0">
                                          <p:val>
                                            <p:strVal val="#ppt_x"/>
                                          </p:val>
                                        </p:tav>
                                        <p:tav tm="100000">
                                          <p:val>
                                            <p:strVal val="#ppt_x"/>
                                          </p:val>
                                        </p:tav>
                                      </p:tavLst>
                                    </p:anim>
                                    <p:anim calcmode="lin" valueType="num">
                                      <p:cBhvr additive="base">
                                        <p:cTn id="51" dur="10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69994" grpId="0"/>
      <p:bldP spid="3" grpId="0"/>
      <p:bldP spid="5" grpId="0"/>
      <p:bldP spid="10" grpId="0"/>
      <p:bldP spid="6" grpId="0"/>
      <p:bldP spid="9" grpId="0"/>
      <p:bldP spid="8" grpId="0"/>
      <p:bldP spid="17"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3"/>
          <a:stretch>
            <a:fillRect/>
          </a:stretch>
        </p:blipFill>
        <p:spPr>
          <a:xfrm>
            <a:off x="396028" y="2700679"/>
            <a:ext cx="4405815" cy="3235675"/>
          </a:xfrm>
          <a:prstGeom prst="rect">
            <a:avLst/>
          </a:prstGeom>
          <a:ln w="28575" cmpd="sng">
            <a:solidFill>
              <a:schemeClr val="tx1"/>
            </a:solidFill>
            <a:prstDash val="solid"/>
          </a:ln>
        </p:spPr>
      </p:pic>
      <p:sp>
        <p:nvSpPr>
          <p:cNvPr id="4" name="文本框 3"/>
          <p:cNvSpPr txBox="1"/>
          <p:nvPr/>
        </p:nvSpPr>
        <p:spPr>
          <a:xfrm>
            <a:off x="396028" y="6032267"/>
            <a:ext cx="4366260" cy="511175"/>
          </a:xfrm>
          <a:prstGeom prst="rect">
            <a:avLst/>
          </a:prstGeom>
          <a:noFill/>
        </p:spPr>
        <p:txBody>
          <a:bodyPr wrap="none" rtlCol="0" anchor="t">
            <a:spAutoFit/>
          </a:bodyPr>
          <a:lstStyle/>
          <a:p>
            <a:pPr algn="l"/>
            <a:r>
              <a:rPr lang="zh-CN" altLang="en-US" sz="2730" b="1">
                <a:solidFill>
                  <a:schemeClr val="tx1"/>
                </a:solidFill>
                <a:latin typeface="+mn-ea"/>
                <a:sym typeface="+mn-ea"/>
              </a:rPr>
              <a:t>以血缘关系为主，层层分封</a:t>
            </a:r>
            <a:endParaRPr lang="zh-CN" altLang="en-US" sz="2730" b="1">
              <a:solidFill>
                <a:schemeClr val="tx1"/>
              </a:solidFill>
              <a:latin typeface="+mn-ea"/>
              <a:sym typeface="+mn-ea"/>
            </a:endParaRPr>
          </a:p>
        </p:txBody>
      </p:sp>
      <p:sp>
        <p:nvSpPr>
          <p:cNvPr id="11268" name="Rectangle 4"/>
          <p:cNvSpPr>
            <a:spLocks noChangeArrowheads="1"/>
          </p:cNvSpPr>
          <p:nvPr/>
        </p:nvSpPr>
        <p:spPr bwMode="auto">
          <a:xfrm>
            <a:off x="5141562" y="1000232"/>
            <a:ext cx="6503528" cy="3668212"/>
          </a:xfrm>
          <a:prstGeom prst="rect">
            <a:avLst/>
          </a:prstGeom>
          <a:solidFill>
            <a:schemeClr val="accent2">
              <a:lumMod val="20000"/>
              <a:lumOff val="80000"/>
              <a:alpha val="65000"/>
            </a:schemeClr>
          </a:solidFill>
          <a:ln w="28575" cmpd="sng">
            <a:solidFill>
              <a:schemeClr val="tx1"/>
            </a:solidFill>
            <a:prstDash val="sysDot"/>
            <a:miter lim="800000"/>
          </a:ln>
          <a:effectLst/>
        </p:spPr>
        <p:txBody>
          <a:bodyPr/>
          <a:lstStyle/>
          <a:p>
            <a:pPr marL="342900" marR="0" lvl="0" indent="-342900" algn="l" defTabSz="914400" rtl="0" fontAlgn="base">
              <a:lnSpc>
                <a:spcPts val="2580"/>
              </a:lnSpc>
              <a:spcBef>
                <a:spcPct val="0"/>
              </a:spcBef>
              <a:spcAft>
                <a:spcPct val="0"/>
              </a:spcAft>
              <a:buClrTx/>
              <a:buSzTx/>
              <a:buFont typeface="Wingdings" panose="05000000000000000000" charset="0"/>
              <a:buChar char="l"/>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普天之下，莫非王土，率土之滨，莫非王臣。</a:t>
            </a:r>
            <a:endParaRPr kumimoji="1" lang="zh-CN" altLang="en-US" sz="2340" b="1" i="0" u="none" strike="noStrike" kern="1200" cap="none" spc="0" normalizeH="0" baseline="0" noProof="0">
              <a:ln>
                <a:noFill/>
              </a:ln>
              <a:solidFill>
                <a:schemeClr val="tx1"/>
              </a:solidFill>
              <a:effectLst/>
              <a:uLnTx/>
              <a:uFillTx/>
              <a:latin typeface="楷体" pitchFamily="49" charset="-122"/>
              <a:ea typeface="楷体"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Tx/>
              <a:buNone/>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诗经</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北山</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endParaRPr kumimoji="1" lang="en-US" altLang="zh-CN" sz="2340" b="1" i="0" u="none" strike="noStrike" kern="1200" cap="none" spc="0" normalizeH="0" baseline="0" noProof="0">
              <a:ln>
                <a:noFill/>
              </a:ln>
              <a:solidFill>
                <a:schemeClr val="tx1"/>
              </a:solidFill>
              <a:effectLst/>
              <a:uLnTx/>
              <a:uFillTx/>
              <a:latin typeface="楷体" pitchFamily="49" charset="-122"/>
              <a:ea typeface="楷体"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 typeface="Wingdings" panose="05000000000000000000" charset="0"/>
              <a:buChar char="l"/>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王亲令晋侯苏：率乃师</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伐夙夷。 </a:t>
            </a:r>
            <a:endPar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Tx/>
              <a:buNone/>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晋侯苏编钟</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endPar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 typeface="Wingdings" panose="05000000000000000000" charset="0"/>
              <a:buChar char="l"/>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管仲对曰：“</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而贡包茅不入，无以缩酒，寡人是征。”</a:t>
            </a:r>
            <a:endPar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Tx/>
              <a:buNone/>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左传</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文公十三年</a:t>
            </a:r>
            <a:endPar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 typeface="Wingdings" panose="05000000000000000000" charset="0"/>
              <a:buChar char="l"/>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诸侯朝于天子，曰述职；述职者，述所职 也。</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一不朝则贬其爵，再不朝则削其地，三不朝则六师移之。</a:t>
            </a:r>
            <a:endPar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Tx/>
              <a:buNone/>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孟子</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告子</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b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br>
            <a:endPar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20" name="文本框 19"/>
          <p:cNvSpPr txBox="1"/>
          <p:nvPr/>
        </p:nvSpPr>
        <p:spPr>
          <a:xfrm>
            <a:off x="5043792" y="5086750"/>
            <a:ext cx="6300563" cy="511175"/>
          </a:xfrm>
          <a:prstGeom prst="rect">
            <a:avLst/>
          </a:prstGeom>
          <a:noFill/>
        </p:spPr>
        <p:txBody>
          <a:bodyPr wrap="square" rtlCol="0" anchor="t">
            <a:spAutoFit/>
          </a:bodyPr>
          <a:lstStyle/>
          <a:p>
            <a:pPr algn="l"/>
            <a:r>
              <a:rPr lang="zh-CN" altLang="en-US" sz="2730" b="1">
                <a:latin typeface="黑体" panose="02010609060101010101" pitchFamily="49" charset="-122"/>
                <a:ea typeface="黑体" panose="02010609060101010101" pitchFamily="49" charset="-122"/>
                <a:sym typeface="+mn-ea"/>
              </a:rPr>
              <a:t>权利和义务：</a:t>
            </a:r>
            <a:endParaRPr lang="zh-CN" altLang="en-US" sz="2730" b="1">
              <a:latin typeface="黑体" pitchFamily="49" charset="-122"/>
              <a:ea typeface="黑体" pitchFamily="49" charset="-122"/>
              <a:sym typeface="+mn-ea"/>
            </a:endParaRPr>
          </a:p>
        </p:txBody>
      </p:sp>
      <p:pic>
        <p:nvPicPr>
          <p:cNvPr id="22" name="图片 21"/>
          <p:cNvPicPr>
            <a:picLocks noChangeAspect="1"/>
          </p:cNvPicPr>
          <p:nvPr/>
        </p:nvPicPr>
        <p:blipFill>
          <a:blip r:embed="rId4"/>
          <a:stretch>
            <a:fillRect/>
          </a:stretch>
        </p:blipFill>
        <p:spPr>
          <a:xfrm>
            <a:off x="7160687" y="4767452"/>
            <a:ext cx="4484402" cy="1414564"/>
          </a:xfrm>
          <a:prstGeom prst="rect">
            <a:avLst/>
          </a:prstGeom>
        </p:spPr>
      </p:pic>
      <p:sp>
        <p:nvSpPr>
          <p:cNvPr id="23" name="直接连接符 22"/>
          <p:cNvSpPr/>
          <p:nvPr/>
        </p:nvSpPr>
        <p:spPr>
          <a:xfrm>
            <a:off x="11211315" y="5654803"/>
            <a:ext cx="9282" cy="527213"/>
          </a:xfrm>
          <a:prstGeom prst="line">
            <a:avLst/>
          </a:prstGeom>
          <a:ln w="57150" cap="flat" cmpd="thinThick">
            <a:solidFill>
              <a:schemeClr val="tx1"/>
            </a:solidFill>
            <a:prstDash val="solid"/>
            <a:headEnd type="none" w="med" len="med"/>
            <a:tailEnd type="triangle" w="med" len="med"/>
          </a:ln>
        </p:spPr>
        <p:txBody>
          <a:bodyPr/>
          <a:lstStyle/>
          <a:p/>
        </p:txBody>
      </p:sp>
      <p:sp>
        <p:nvSpPr>
          <p:cNvPr id="34828" name="矩形 34827"/>
          <p:cNvSpPr/>
          <p:nvPr/>
        </p:nvSpPr>
        <p:spPr>
          <a:xfrm>
            <a:off x="4891569" y="6182016"/>
            <a:ext cx="6906363" cy="632460"/>
          </a:xfrm>
          <a:prstGeom prst="rect">
            <a:avLst/>
          </a:prstGeom>
          <a:noFill/>
          <a:ln w="9525">
            <a:noFill/>
          </a:ln>
        </p:spPr>
        <p:txBody>
          <a:bodyPr wrap="square">
            <a:spAutoFit/>
          </a:bodyPr>
          <a:lstStyle/>
          <a:p>
            <a:pPr algn="r" eaLnBrk="0" hangingPunct="0"/>
            <a:r>
              <a:rPr lang="zh-CN" altLang="en-US" sz="1755" b="1">
                <a:solidFill>
                  <a:schemeClr val="tx1"/>
                </a:solidFill>
                <a:latin typeface="Arial" panose="020b0604020202020204" pitchFamily="34" charset="0"/>
                <a:ea typeface="黑体" panose="02010609060101010101" pitchFamily="49" charset="-122"/>
              </a:rPr>
              <a:t>（享有世袭统治权，可以再分封、可以设官、建立军队和征派赋役）</a:t>
            </a:r>
            <a:endParaRPr lang="zh-CN" altLang="en-US" sz="1755" b="1">
              <a:solidFill>
                <a:schemeClr val="tx1"/>
              </a:solidFill>
              <a:latin typeface="Arial" panose="020b0604020202020204" pitchFamily="34" charset="0"/>
              <a:ea typeface="黑体" pitchFamily="49" charset="-122"/>
            </a:endParaRPr>
          </a:p>
        </p:txBody>
      </p:sp>
      <p:sp>
        <p:nvSpPr>
          <p:cNvPr id="7" name="文本框 6"/>
          <p:cNvSpPr txBox="1"/>
          <p:nvPr/>
        </p:nvSpPr>
        <p:spPr>
          <a:xfrm>
            <a:off x="396028" y="1000232"/>
            <a:ext cx="4405815" cy="1529715"/>
          </a:xfrm>
          <a:prstGeom prst="rect">
            <a:avLst/>
          </a:prstGeom>
          <a:solidFill>
            <a:schemeClr val="accent1">
              <a:lumMod val="40000"/>
              <a:lumOff val="60000"/>
              <a:alpha val="65000"/>
            </a:schemeClr>
          </a:solidFill>
          <a:ln>
            <a:solidFill>
              <a:schemeClr val="tx1"/>
            </a:solidFill>
          </a:ln>
        </p:spPr>
        <p:txBody>
          <a:bodyPr wrap="square" rtlCol="0" anchor="t">
            <a:spAutoFit/>
          </a:bodyPr>
          <a:lstStyle/>
          <a:p>
            <a:pPr>
              <a:buNone/>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天有十日，人有十等。下所以事上，上所以共神也。故王臣公，公臣大夫，大夫臣士，士臣皂。</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a:buNone/>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左传</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昭公七年</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
        <p:nvSpPr>
          <p:cNvPr id="5" name="圆角矩形 4"/>
          <p:cNvSpPr/>
          <p:nvPr/>
        </p:nvSpPr>
        <p:spPr>
          <a:xfrm>
            <a:off x="2409190" y="0"/>
            <a:ext cx="706247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r>
              <a:rPr lang="en-US" altLang="zh-CN" sz="4400" b="1"/>
              <a:t>——</a:t>
            </a:r>
            <a:r>
              <a:rPr lang="zh-CN" altLang="en-US" sz="4400" b="1"/>
              <a:t>分封制</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3" presetClass="entr" presetSubtype="16" fill="hold" grpId="0" nodeType="clickEffect">
                                  <p:stCondLst>
                                    <p:cond delay="0"/>
                                  </p:stCondLst>
                                  <p:childTnLst>
                                    <p:set>
                                      <p:cBhvr>
                                        <p:cTn id="6" dur="1000" fill="hold">
                                          <p:stCondLst>
                                            <p:cond delay="0"/>
                                          </p:stCondLst>
                                        </p:cTn>
                                        <p:tgtEl>
                                          <p:spTgt spid="7"/>
                                        </p:tgtEl>
                                        <p:attrNameLst>
                                          <p:attrName>style.visibility</p:attrName>
                                        </p:attrNameLst>
                                      </p:cBhvr>
                                      <p:to>
                                        <p:strVal val="visible"/>
                                      </p:to>
                                    </p:set>
                                    <p:animEffect transition="in" filter="plus(in)">
                                      <p:cBhvr>
                                        <p:cTn id="7" dur="10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0" presetClass="entr" presetSubtype="0" fill="hold" nodeType="clickEffect">
                                  <p:stCondLst>
                                    <p:cond delay="0"/>
                                  </p:stCondLst>
                                  <p:childTnLst>
                                    <p:set>
                                      <p:cBhvr>
                                        <p:cTn id="11" dur="1000" fill="hold">
                                          <p:stCondLst>
                                            <p:cond delay="0"/>
                                          </p:stCondLst>
                                        </p:cTn>
                                        <p:tgtEl>
                                          <p:spTgt spid="2"/>
                                        </p:tgtEl>
                                        <p:attrNameLst>
                                          <p:attrName>style.visibility</p:attrName>
                                        </p:attrNameLst>
                                      </p:cBhvr>
                                      <p:to>
                                        <p:strVal val="visible"/>
                                      </p:to>
                                    </p:set>
                                    <p:animEffect transition="in" filter="wedge">
                                      <p:cBhvr>
                                        <p:cTn id="12" dur="10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000" fill="hold">
                                          <p:stCondLst>
                                            <p:cond delay="0"/>
                                          </p:stCondLst>
                                        </p:cTn>
                                        <p:tgtEl>
                                          <p:spTgt spid="4"/>
                                        </p:tgtEl>
                                        <p:attrNameLst>
                                          <p:attrName>style.visibility</p:attrName>
                                        </p:attrNameLst>
                                      </p:cBhvr>
                                      <p:to>
                                        <p:strVal val="visible"/>
                                      </p:to>
                                    </p:set>
                                    <p:animEffect transition="in" filter="wipe(down)">
                                      <p:cBhvr>
                                        <p:cTn id="17" dur="1000"/>
                                        <p:tgtEl>
                                          <p:spTgt spid="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7" presetClass="entr" presetSubtype="0" fill="hold" grpId="0" nodeType="clickEffect">
                                  <p:stCondLst>
                                    <p:cond delay="0"/>
                                  </p:stCondLst>
                                  <p:childTnLst>
                                    <p:set>
                                      <p:cBhvr>
                                        <p:cTn id="21" dur="1" fill="hold">
                                          <p:stCondLst>
                                            <p:cond delay="0"/>
                                          </p:stCondLst>
                                        </p:cTn>
                                        <p:tgtEl>
                                          <p:spTgt spid="11268"/>
                                        </p:tgtEl>
                                        <p:attrNameLst>
                                          <p:attrName>style.visibility</p:attrName>
                                        </p:attrNameLst>
                                      </p:cBhvr>
                                      <p:to>
                                        <p:strVal val="visible"/>
                                      </p:to>
                                    </p:set>
                                    <p:animEffect transition="in" filter="fade">
                                      <p:cBhvr>
                                        <p:cTn id="22" dur="1000"/>
                                        <p:tgtEl>
                                          <p:spTgt spid="11268"/>
                                        </p:tgtEl>
                                      </p:cBhvr>
                                    </p:animEffect>
                                    <p:anim calcmode="lin" valueType="num">
                                      <p:cBhvr>
                                        <p:cTn id="23" dur="1000" fill="hold"/>
                                        <p:tgtEl>
                                          <p:spTgt spid="11268"/>
                                        </p:tgtEl>
                                        <p:attrNameLst>
                                          <p:attrName>ppt_x</p:attrName>
                                        </p:attrNameLst>
                                      </p:cBhvr>
                                      <p:tavLst>
                                        <p:tav tm="0">
                                          <p:val>
                                            <p:strVal val="#ppt_x"/>
                                          </p:val>
                                        </p:tav>
                                        <p:tav tm="100000">
                                          <p:val>
                                            <p:strVal val="#ppt_x"/>
                                          </p:val>
                                        </p:tav>
                                      </p:tavLst>
                                    </p:anim>
                                    <p:anim calcmode="lin" valueType="num">
                                      <p:cBhvr>
                                        <p:cTn id="24" dur="1000" fill="hold"/>
                                        <p:tgtEl>
                                          <p:spTgt spid="11268"/>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2" presetClass="entr" presetSubtype="8" fill="hold" grpId="0" nodeType="clickEffect">
                                  <p:stCondLst>
                                    <p:cond delay="0"/>
                                  </p:stCondLst>
                                  <p:childTnLst>
                                    <p:set>
                                      <p:cBhvr>
                                        <p:cTn id="28" dur="1000" fill="hold">
                                          <p:stCondLst>
                                            <p:cond delay="0"/>
                                          </p:stCondLst>
                                        </p:cTn>
                                        <p:tgtEl>
                                          <p:spTgt spid="20"/>
                                        </p:tgtEl>
                                        <p:attrNameLst>
                                          <p:attrName>style.visibility</p:attrName>
                                        </p:attrNameLst>
                                      </p:cBhvr>
                                      <p:to>
                                        <p:strVal val="visible"/>
                                      </p:to>
                                    </p:set>
                                    <p:animEffect transition="in" filter="wipe(left)">
                                      <p:cBhvr>
                                        <p:cTn id="29" dur="1000"/>
                                        <p:tgtEl>
                                          <p:spTgt spid="20"/>
                                        </p:tgtEl>
                                      </p:cBhvr>
                                    </p:animEffect>
                                  </p:childTnLst>
                                </p:cTn>
                              </p:par>
                              <p:par>
                                <p:cTn id="30" presetID="4" presetClass="entr" presetSubtype="32" fill="hold" nodeType="withEffect">
                                  <p:stCondLst>
                                    <p:cond delay="0"/>
                                  </p:stCondLst>
                                  <p:childTnLst>
                                    <p:set>
                                      <p:cBhvr>
                                        <p:cTn id="31" dur="1000" fill="hold">
                                          <p:stCondLst>
                                            <p:cond delay="0"/>
                                          </p:stCondLst>
                                        </p:cTn>
                                        <p:tgtEl>
                                          <p:spTgt spid="22"/>
                                        </p:tgtEl>
                                        <p:attrNameLst>
                                          <p:attrName>style.visibility</p:attrName>
                                        </p:attrNameLst>
                                      </p:cBhvr>
                                      <p:to>
                                        <p:strVal val="visible"/>
                                      </p:to>
                                    </p:set>
                                    <p:animEffect transition="in" filter="box(out)">
                                      <p:cBhvr>
                                        <p:cTn id="32" dur="1000"/>
                                        <p:tgtEl>
                                          <p:spTgt spid="22"/>
                                        </p:tgtEl>
                                      </p:cBhvr>
                                    </p:animEffect>
                                  </p:childTnLst>
                                </p:cTn>
                              </p:par>
                              <p:par>
                                <p:cTn id="33" presetID="22" presetClass="entr" presetSubtype="1" fill="hold" nodeType="withEffect">
                                  <p:stCondLst>
                                    <p:cond delay="0"/>
                                  </p:stCondLst>
                                  <p:childTnLst>
                                    <p:set>
                                      <p:cBhvr>
                                        <p:cTn id="34" dur="1000" fill="hold">
                                          <p:stCondLst>
                                            <p:cond delay="0"/>
                                          </p:stCondLst>
                                        </p:cTn>
                                        <p:tgtEl>
                                          <p:spTgt spid="23"/>
                                        </p:tgtEl>
                                        <p:attrNameLst>
                                          <p:attrName>style.visibility</p:attrName>
                                        </p:attrNameLst>
                                      </p:cBhvr>
                                      <p:to>
                                        <p:strVal val="visible"/>
                                      </p:to>
                                    </p:set>
                                    <p:animEffect transition="in" filter="wipe(up)">
                                      <p:cBhvr>
                                        <p:cTn id="35" dur="1000"/>
                                        <p:tgtEl>
                                          <p:spTgt spid="23"/>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2" presetClass="entr" presetSubtype="4" fill="hold" grpId="0" nodeType="clickEffect">
                                  <p:stCondLst>
                                    <p:cond delay="0"/>
                                  </p:stCondLst>
                                  <p:childTnLst>
                                    <p:set>
                                      <p:cBhvr>
                                        <p:cTn id="39" dur="1000" fill="hold">
                                          <p:stCondLst>
                                            <p:cond delay="0"/>
                                          </p:stCondLst>
                                        </p:cTn>
                                        <p:tgtEl>
                                          <p:spTgt spid="34828"/>
                                        </p:tgtEl>
                                        <p:attrNameLst>
                                          <p:attrName>style.visibility</p:attrName>
                                        </p:attrNameLst>
                                      </p:cBhvr>
                                      <p:to>
                                        <p:strVal val="visible"/>
                                      </p:to>
                                    </p:set>
                                    <p:anim calcmode="lin" valueType="num">
                                      <p:cBhvr additive="base">
                                        <p:cTn id="40" dur="1000" fill="hold"/>
                                        <p:tgtEl>
                                          <p:spTgt spid="34828"/>
                                        </p:tgtEl>
                                        <p:attrNameLst>
                                          <p:attrName>ppt_x</p:attrName>
                                        </p:attrNameLst>
                                      </p:cBhvr>
                                      <p:tavLst>
                                        <p:tav tm="0">
                                          <p:val>
                                            <p:strVal val="#ppt_x"/>
                                          </p:val>
                                        </p:tav>
                                        <p:tav tm="100000">
                                          <p:val>
                                            <p:strVal val="#ppt_x"/>
                                          </p:val>
                                        </p:tav>
                                      </p:tavLst>
                                    </p:anim>
                                    <p:anim calcmode="lin" valueType="num">
                                      <p:cBhvr additive="base">
                                        <p:cTn id="41" dur="1000" fill="hold"/>
                                        <p:tgtEl>
                                          <p:spTgt spid="348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11268" grpId="0"/>
      <p:bldP spid="20" grpId="0"/>
      <p:bldP spid="34828"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59201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
        <p:nvSpPr>
          <p:cNvPr id="11" name="TextBox 4"/>
          <p:cNvSpPr txBox="1"/>
          <p:nvPr/>
        </p:nvSpPr>
        <p:spPr>
          <a:xfrm>
            <a:off x="1663700" y="743585"/>
            <a:ext cx="1280795" cy="460375"/>
          </a:xfrm>
          <a:prstGeom prst="rect">
            <a:avLst/>
          </a:prstGeom>
          <a:noFill/>
        </p:spPr>
        <p:txBody>
          <a:bodyPr wrap="square" rtlCol="0">
            <a:spAutoFit/>
          </a:bodyPr>
          <a:lstStyle/>
          <a:p>
            <a:r>
              <a:rPr lang="zh-CN" altLang="en-US" sz="2400" b="1" smtClean="0"/>
              <a:t>夏朝</a:t>
            </a:r>
            <a:endParaRPr lang="zh-CN" altLang="en-US" sz="2400" b="1" smtClean="0"/>
          </a:p>
        </p:txBody>
      </p:sp>
      <p:sp>
        <p:nvSpPr>
          <p:cNvPr id="12" name="TextBox 4"/>
          <p:cNvSpPr txBox="1"/>
          <p:nvPr/>
        </p:nvSpPr>
        <p:spPr>
          <a:xfrm>
            <a:off x="2618740" y="460375"/>
            <a:ext cx="9262745" cy="1198880"/>
          </a:xfrm>
          <a:prstGeom prst="rect">
            <a:avLst/>
          </a:prstGeom>
          <a:noFill/>
        </p:spPr>
        <p:txBody>
          <a:bodyPr wrap="square" rtlCol="0">
            <a:spAutoFit/>
          </a:bodyPr>
          <a:lstStyle/>
          <a:p>
            <a:r>
              <a:rPr lang="zh-CN" altLang="en-US" sz="2400" b="1" smtClean="0">
                <a:solidFill>
                  <a:srgbClr val="0000FF"/>
                </a:solidFill>
              </a:rPr>
              <a:t>约公元前2070年，禹建立了我国最早的奴隶制王朝国家夏。禹死后，其子启继位，打破了原始民主制下的禅让政治传统，世袭制代替了禅让制</a:t>
            </a:r>
            <a:endParaRPr lang="zh-CN" altLang="en-US" sz="2400" b="1" smtClean="0">
              <a:solidFill>
                <a:srgbClr val="0000FF"/>
              </a:solidFill>
            </a:endParaRPr>
          </a:p>
        </p:txBody>
      </p:sp>
      <p:sp>
        <p:nvSpPr>
          <p:cNvPr id="13" name="TextBox 4"/>
          <p:cNvSpPr txBox="1"/>
          <p:nvPr/>
        </p:nvSpPr>
        <p:spPr>
          <a:xfrm>
            <a:off x="1663700" y="1776730"/>
            <a:ext cx="1280795" cy="460375"/>
          </a:xfrm>
          <a:prstGeom prst="rect">
            <a:avLst/>
          </a:prstGeom>
          <a:noFill/>
        </p:spPr>
        <p:txBody>
          <a:bodyPr wrap="square" rtlCol="0">
            <a:spAutoFit/>
          </a:bodyPr>
          <a:lstStyle/>
          <a:p>
            <a:r>
              <a:rPr lang="zh-CN" altLang="en-US" sz="2400" b="1" smtClean="0"/>
              <a:t>商朝</a:t>
            </a:r>
            <a:endParaRPr lang="zh-CN" altLang="en-US" sz="2400" b="1" smtClean="0"/>
          </a:p>
        </p:txBody>
      </p:sp>
      <p:sp>
        <p:nvSpPr>
          <p:cNvPr id="14" name="TextBox 4"/>
          <p:cNvSpPr txBox="1"/>
          <p:nvPr/>
        </p:nvSpPr>
        <p:spPr>
          <a:xfrm>
            <a:off x="2542540" y="1659255"/>
            <a:ext cx="1313815" cy="829945"/>
          </a:xfrm>
          <a:prstGeom prst="rect">
            <a:avLst/>
          </a:prstGeom>
          <a:noFill/>
        </p:spPr>
        <p:txBody>
          <a:bodyPr wrap="square" rtlCol="0">
            <a:spAutoFit/>
          </a:bodyPr>
          <a:lstStyle/>
          <a:p>
            <a:r>
              <a:rPr lang="zh-CN" altLang="en-US" sz="2400" b="1" smtClean="0">
                <a:solidFill>
                  <a:schemeClr val="tx1"/>
                </a:solidFill>
              </a:rPr>
              <a:t>内外服制度</a:t>
            </a:r>
            <a:endParaRPr lang="zh-CN" altLang="en-US" sz="2400" b="1" smtClean="0">
              <a:solidFill>
                <a:schemeClr val="tx1"/>
              </a:solidFill>
            </a:endParaRPr>
          </a:p>
        </p:txBody>
      </p:sp>
      <p:sp>
        <p:nvSpPr>
          <p:cNvPr id="15" name="左大括号 14"/>
          <p:cNvSpPr/>
          <p:nvPr/>
        </p:nvSpPr>
        <p:spPr>
          <a:xfrm>
            <a:off x="2542540" y="1726565"/>
            <a:ext cx="76200" cy="168783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左大括号 15"/>
          <p:cNvSpPr/>
          <p:nvPr/>
        </p:nvSpPr>
        <p:spPr>
          <a:xfrm>
            <a:off x="3556635" y="1726565"/>
            <a:ext cx="76200" cy="10883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TextBox 4"/>
          <p:cNvSpPr txBox="1"/>
          <p:nvPr/>
        </p:nvSpPr>
        <p:spPr>
          <a:xfrm>
            <a:off x="3556635" y="1659255"/>
            <a:ext cx="1794510" cy="460375"/>
          </a:xfrm>
          <a:prstGeom prst="rect">
            <a:avLst/>
          </a:prstGeom>
          <a:noFill/>
        </p:spPr>
        <p:txBody>
          <a:bodyPr wrap="square" rtlCol="0">
            <a:spAutoFit/>
          </a:bodyPr>
          <a:lstStyle/>
          <a:p>
            <a:r>
              <a:rPr lang="zh-CN" altLang="en-US" sz="2400" b="1" smtClean="0">
                <a:solidFill>
                  <a:schemeClr val="tx1"/>
                </a:solidFill>
              </a:rPr>
              <a:t>内服</a:t>
            </a:r>
            <a:endParaRPr lang="zh-CN" altLang="en-US" sz="2400" b="1" smtClean="0">
              <a:solidFill>
                <a:schemeClr val="tx1"/>
              </a:solidFill>
            </a:endParaRPr>
          </a:p>
        </p:txBody>
      </p:sp>
      <p:sp>
        <p:nvSpPr>
          <p:cNvPr id="18" name="TextBox 4"/>
          <p:cNvSpPr txBox="1"/>
          <p:nvPr/>
        </p:nvSpPr>
        <p:spPr>
          <a:xfrm>
            <a:off x="3556635" y="2354580"/>
            <a:ext cx="995680" cy="460375"/>
          </a:xfrm>
          <a:prstGeom prst="rect">
            <a:avLst/>
          </a:prstGeom>
          <a:noFill/>
        </p:spPr>
        <p:txBody>
          <a:bodyPr wrap="square" rtlCol="0">
            <a:spAutoFit/>
          </a:bodyPr>
          <a:lstStyle/>
          <a:p>
            <a:r>
              <a:rPr lang="zh-CN" altLang="en-US" sz="2400" b="1" smtClean="0">
                <a:solidFill>
                  <a:schemeClr val="tx1"/>
                </a:solidFill>
              </a:rPr>
              <a:t>外服</a:t>
            </a:r>
            <a:endParaRPr lang="zh-CN" altLang="en-US" sz="2400" b="1" smtClean="0">
              <a:solidFill>
                <a:schemeClr val="tx1"/>
              </a:solidFill>
            </a:endParaRPr>
          </a:p>
        </p:txBody>
      </p:sp>
      <p:sp>
        <p:nvSpPr>
          <p:cNvPr id="19" name="TextBox 4"/>
          <p:cNvSpPr txBox="1"/>
          <p:nvPr/>
        </p:nvSpPr>
        <p:spPr>
          <a:xfrm>
            <a:off x="4545965" y="1659255"/>
            <a:ext cx="5157470" cy="460375"/>
          </a:xfrm>
          <a:prstGeom prst="rect">
            <a:avLst/>
          </a:prstGeom>
          <a:noFill/>
        </p:spPr>
        <p:txBody>
          <a:bodyPr wrap="square" rtlCol="0">
            <a:spAutoFit/>
          </a:bodyPr>
          <a:lstStyle/>
          <a:p>
            <a:r>
              <a:rPr lang="zh-CN" altLang="en-US" sz="2400" b="1" smtClean="0">
                <a:solidFill>
                  <a:srgbClr val="0000FF"/>
                </a:solidFill>
              </a:rPr>
              <a:t>商王直接控制的王畿地区</a:t>
            </a:r>
            <a:endParaRPr lang="zh-CN" altLang="en-US" sz="2400" b="1" smtClean="0">
              <a:solidFill>
                <a:srgbClr val="0000FF"/>
              </a:solidFill>
            </a:endParaRPr>
          </a:p>
        </p:txBody>
      </p:sp>
      <p:sp>
        <p:nvSpPr>
          <p:cNvPr id="20" name="TextBox 4"/>
          <p:cNvSpPr txBox="1"/>
          <p:nvPr/>
        </p:nvSpPr>
        <p:spPr>
          <a:xfrm>
            <a:off x="4552315" y="2354580"/>
            <a:ext cx="1794510" cy="460375"/>
          </a:xfrm>
          <a:prstGeom prst="rect">
            <a:avLst/>
          </a:prstGeom>
          <a:noFill/>
        </p:spPr>
        <p:txBody>
          <a:bodyPr wrap="square" rtlCol="0">
            <a:spAutoFit/>
          </a:bodyPr>
          <a:lstStyle/>
          <a:p>
            <a:r>
              <a:rPr lang="zh-CN" altLang="en-US" sz="2400" b="1" smtClean="0">
                <a:solidFill>
                  <a:srgbClr val="0000FF"/>
                </a:solidFill>
              </a:rPr>
              <a:t>王畿四周</a:t>
            </a:r>
            <a:endParaRPr lang="zh-CN" altLang="en-US" sz="2400" b="1" smtClean="0">
              <a:solidFill>
                <a:srgbClr val="0000FF"/>
              </a:solidFill>
            </a:endParaRPr>
          </a:p>
        </p:txBody>
      </p:sp>
      <p:sp>
        <p:nvSpPr>
          <p:cNvPr id="21" name="TextBox 4"/>
          <p:cNvSpPr txBox="1"/>
          <p:nvPr/>
        </p:nvSpPr>
        <p:spPr>
          <a:xfrm>
            <a:off x="2542540" y="2954020"/>
            <a:ext cx="7884160" cy="460375"/>
          </a:xfrm>
          <a:prstGeom prst="rect">
            <a:avLst/>
          </a:prstGeom>
          <a:noFill/>
        </p:spPr>
        <p:txBody>
          <a:bodyPr wrap="square" rtlCol="0">
            <a:spAutoFit/>
          </a:bodyPr>
          <a:lstStyle/>
          <a:p>
            <a:r>
              <a:rPr lang="zh-CN" altLang="en-US" sz="2400" b="1" smtClean="0">
                <a:solidFill>
                  <a:schemeClr val="tx1"/>
                </a:solidFill>
              </a:rPr>
              <a:t>有较系统的国家机构和分掌内外服各类事务的官吏</a:t>
            </a:r>
            <a:endParaRPr lang="zh-CN" altLang="en-US" sz="2400" b="1" smtClean="0">
              <a:solidFill>
                <a:schemeClr val="tx1"/>
              </a:solidFill>
            </a:endParaRPr>
          </a:p>
        </p:txBody>
      </p:sp>
      <p:sp>
        <p:nvSpPr>
          <p:cNvPr id="22" name="TextBox 4"/>
          <p:cNvSpPr txBox="1"/>
          <p:nvPr/>
        </p:nvSpPr>
        <p:spPr>
          <a:xfrm>
            <a:off x="1663700" y="3484245"/>
            <a:ext cx="1280795" cy="460375"/>
          </a:xfrm>
          <a:prstGeom prst="rect">
            <a:avLst/>
          </a:prstGeom>
          <a:noFill/>
        </p:spPr>
        <p:txBody>
          <a:bodyPr wrap="square" rtlCol="0">
            <a:spAutoFit/>
          </a:bodyPr>
          <a:lstStyle/>
          <a:p>
            <a:r>
              <a:rPr lang="zh-CN" altLang="en-US" sz="2400" b="1" smtClean="0"/>
              <a:t>西周</a:t>
            </a:r>
            <a:endParaRPr lang="zh-CN" altLang="en-US" sz="2400" b="1" smtClean="0"/>
          </a:p>
        </p:txBody>
      </p:sp>
      <p:sp>
        <p:nvSpPr>
          <p:cNvPr id="23" name="左大括号 22"/>
          <p:cNvSpPr/>
          <p:nvPr/>
        </p:nvSpPr>
        <p:spPr>
          <a:xfrm>
            <a:off x="2466340" y="3484245"/>
            <a:ext cx="76835" cy="32531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TextBox 4"/>
          <p:cNvSpPr txBox="1"/>
          <p:nvPr/>
        </p:nvSpPr>
        <p:spPr>
          <a:xfrm>
            <a:off x="2560955" y="3484245"/>
            <a:ext cx="1794510" cy="460375"/>
          </a:xfrm>
          <a:prstGeom prst="rect">
            <a:avLst/>
          </a:prstGeom>
          <a:noFill/>
        </p:spPr>
        <p:txBody>
          <a:bodyPr wrap="square" rtlCol="0">
            <a:spAutoFit/>
          </a:bodyPr>
          <a:lstStyle/>
          <a:p>
            <a:r>
              <a:rPr lang="zh-CN" altLang="en-US" sz="2400" b="1" smtClean="0">
                <a:solidFill>
                  <a:schemeClr val="tx1"/>
                </a:solidFill>
              </a:rPr>
              <a:t>基本特征</a:t>
            </a:r>
            <a:endParaRPr lang="zh-CN" altLang="en-US" sz="2400" b="1" smtClean="0">
              <a:solidFill>
                <a:schemeClr val="tx1"/>
              </a:solidFill>
            </a:endParaRPr>
          </a:p>
        </p:txBody>
      </p:sp>
      <p:sp>
        <p:nvSpPr>
          <p:cNvPr id="25" name="TextBox 4"/>
          <p:cNvSpPr txBox="1"/>
          <p:nvPr/>
        </p:nvSpPr>
        <p:spPr>
          <a:xfrm>
            <a:off x="4027805" y="3484245"/>
            <a:ext cx="7853045" cy="460375"/>
          </a:xfrm>
          <a:prstGeom prst="rect">
            <a:avLst/>
          </a:prstGeom>
          <a:noFill/>
        </p:spPr>
        <p:txBody>
          <a:bodyPr wrap="square" rtlCol="0">
            <a:spAutoFit/>
          </a:bodyPr>
          <a:lstStyle/>
          <a:p>
            <a:r>
              <a:rPr lang="zh-CN" altLang="en-US" sz="2400" b="1" smtClean="0">
                <a:solidFill>
                  <a:srgbClr val="0000FF"/>
                </a:solidFill>
              </a:rPr>
              <a:t>分封制与宗法制相结合，政治权利分配与血缘关系相结合</a:t>
            </a:r>
            <a:endParaRPr lang="zh-CN" altLang="en-US" sz="2400" b="1" smtClean="0">
              <a:solidFill>
                <a:srgbClr val="0000FF"/>
              </a:solidFill>
            </a:endParaRPr>
          </a:p>
        </p:txBody>
      </p:sp>
      <p:sp>
        <p:nvSpPr>
          <p:cNvPr id="26" name="TextBox 4"/>
          <p:cNvSpPr txBox="1"/>
          <p:nvPr/>
        </p:nvSpPr>
        <p:spPr>
          <a:xfrm>
            <a:off x="2560955" y="3944620"/>
            <a:ext cx="2372995" cy="460375"/>
          </a:xfrm>
          <a:prstGeom prst="rect">
            <a:avLst/>
          </a:prstGeom>
          <a:noFill/>
        </p:spPr>
        <p:txBody>
          <a:bodyPr wrap="square" rtlCol="0">
            <a:spAutoFit/>
          </a:bodyPr>
          <a:lstStyle/>
          <a:p>
            <a:r>
              <a:rPr lang="zh-CN" altLang="en-US" sz="2400" b="1" smtClean="0">
                <a:solidFill>
                  <a:schemeClr val="tx1"/>
                </a:solidFill>
              </a:rPr>
              <a:t>分封对象</a:t>
            </a:r>
            <a:endParaRPr lang="zh-CN" altLang="en-US" sz="2400" b="1" smtClean="0">
              <a:solidFill>
                <a:schemeClr val="tx1"/>
              </a:solidFill>
            </a:endParaRPr>
          </a:p>
        </p:txBody>
      </p:sp>
      <p:sp>
        <p:nvSpPr>
          <p:cNvPr id="27" name="TextBox 4"/>
          <p:cNvSpPr txBox="1"/>
          <p:nvPr/>
        </p:nvSpPr>
        <p:spPr>
          <a:xfrm>
            <a:off x="2560955" y="4453890"/>
            <a:ext cx="1991995" cy="460375"/>
          </a:xfrm>
          <a:prstGeom prst="rect">
            <a:avLst/>
          </a:prstGeom>
          <a:noFill/>
        </p:spPr>
        <p:txBody>
          <a:bodyPr wrap="square" rtlCol="0">
            <a:spAutoFit/>
          </a:bodyPr>
          <a:lstStyle/>
          <a:p>
            <a:r>
              <a:rPr lang="zh-CN" altLang="en-US" sz="2400" b="1" smtClean="0">
                <a:solidFill>
                  <a:schemeClr val="tx1"/>
                </a:solidFill>
              </a:rPr>
              <a:t>分封序列</a:t>
            </a:r>
            <a:endParaRPr lang="zh-CN" altLang="en-US" sz="2400" b="1" smtClean="0">
              <a:solidFill>
                <a:schemeClr val="tx1"/>
              </a:solidFill>
            </a:endParaRPr>
          </a:p>
        </p:txBody>
      </p:sp>
      <p:sp>
        <p:nvSpPr>
          <p:cNvPr id="28" name="TextBox 4"/>
          <p:cNvSpPr txBox="1"/>
          <p:nvPr/>
        </p:nvSpPr>
        <p:spPr>
          <a:xfrm>
            <a:off x="2542540" y="4975860"/>
            <a:ext cx="1991995" cy="460375"/>
          </a:xfrm>
          <a:prstGeom prst="rect">
            <a:avLst/>
          </a:prstGeom>
          <a:noFill/>
        </p:spPr>
        <p:txBody>
          <a:bodyPr wrap="square" rtlCol="0">
            <a:spAutoFit/>
          </a:bodyPr>
          <a:lstStyle/>
          <a:p>
            <a:r>
              <a:rPr lang="zh-CN" altLang="en-US" sz="2400" b="1" smtClean="0">
                <a:solidFill>
                  <a:schemeClr val="tx1"/>
                </a:solidFill>
              </a:rPr>
              <a:t>分封地区</a:t>
            </a:r>
            <a:endParaRPr lang="zh-CN" altLang="en-US" sz="2400" b="1" smtClean="0">
              <a:solidFill>
                <a:schemeClr val="tx1"/>
              </a:solidFill>
            </a:endParaRPr>
          </a:p>
        </p:txBody>
      </p:sp>
      <p:sp>
        <p:nvSpPr>
          <p:cNvPr id="29" name="TextBox 4"/>
          <p:cNvSpPr txBox="1"/>
          <p:nvPr/>
        </p:nvSpPr>
        <p:spPr>
          <a:xfrm>
            <a:off x="2560955" y="5459730"/>
            <a:ext cx="1991995" cy="460375"/>
          </a:xfrm>
          <a:prstGeom prst="rect">
            <a:avLst/>
          </a:prstGeom>
          <a:noFill/>
        </p:spPr>
        <p:txBody>
          <a:bodyPr wrap="square" rtlCol="0">
            <a:spAutoFit/>
          </a:bodyPr>
          <a:lstStyle/>
          <a:p>
            <a:r>
              <a:rPr lang="zh-CN" altLang="en-US" sz="2400" b="1" smtClean="0">
                <a:solidFill>
                  <a:schemeClr val="tx1"/>
                </a:solidFill>
              </a:rPr>
              <a:t>诸侯义务</a:t>
            </a:r>
            <a:endParaRPr lang="zh-CN" altLang="en-US" sz="2400" b="1" smtClean="0">
              <a:solidFill>
                <a:schemeClr val="tx1"/>
              </a:solidFill>
            </a:endParaRPr>
          </a:p>
        </p:txBody>
      </p:sp>
      <p:sp>
        <p:nvSpPr>
          <p:cNvPr id="30" name="TextBox 4"/>
          <p:cNvSpPr txBox="1"/>
          <p:nvPr/>
        </p:nvSpPr>
        <p:spPr>
          <a:xfrm>
            <a:off x="2542540" y="5996940"/>
            <a:ext cx="1991995" cy="460375"/>
          </a:xfrm>
          <a:prstGeom prst="rect">
            <a:avLst/>
          </a:prstGeom>
          <a:noFill/>
        </p:spPr>
        <p:txBody>
          <a:bodyPr wrap="square" rtlCol="0">
            <a:spAutoFit/>
          </a:bodyPr>
          <a:lstStyle/>
          <a:p>
            <a:r>
              <a:rPr lang="zh-CN" altLang="en-US" sz="2400" b="1" smtClean="0">
                <a:solidFill>
                  <a:schemeClr val="tx1"/>
                </a:solidFill>
              </a:rPr>
              <a:t>诸侯权利</a:t>
            </a:r>
            <a:endParaRPr lang="zh-CN" altLang="en-US" sz="2400" b="1" smtClean="0">
              <a:solidFill>
                <a:schemeClr val="tx1"/>
              </a:solidFill>
            </a:endParaRPr>
          </a:p>
        </p:txBody>
      </p:sp>
      <p:sp>
        <p:nvSpPr>
          <p:cNvPr id="31" name="TextBox 4"/>
          <p:cNvSpPr txBox="1"/>
          <p:nvPr/>
        </p:nvSpPr>
        <p:spPr>
          <a:xfrm>
            <a:off x="4027805" y="3944620"/>
            <a:ext cx="7853045" cy="460375"/>
          </a:xfrm>
          <a:prstGeom prst="rect">
            <a:avLst/>
          </a:prstGeom>
          <a:noFill/>
        </p:spPr>
        <p:txBody>
          <a:bodyPr wrap="square" rtlCol="0">
            <a:spAutoFit/>
          </a:bodyPr>
          <a:lstStyle/>
          <a:p>
            <a:r>
              <a:rPr lang="zh-CN" altLang="en-US" sz="2400" b="1" smtClean="0">
                <a:solidFill>
                  <a:srgbClr val="0000FF"/>
                </a:solidFill>
              </a:rPr>
              <a:t>同姓贵族、异姓功臣或旧贵族等</a:t>
            </a:r>
            <a:endParaRPr lang="zh-CN" altLang="en-US" sz="2400" b="1" smtClean="0">
              <a:solidFill>
                <a:srgbClr val="0000FF"/>
              </a:solidFill>
            </a:endParaRPr>
          </a:p>
        </p:txBody>
      </p:sp>
      <p:sp>
        <p:nvSpPr>
          <p:cNvPr id="32" name="TextBox 4"/>
          <p:cNvSpPr txBox="1"/>
          <p:nvPr/>
        </p:nvSpPr>
        <p:spPr>
          <a:xfrm>
            <a:off x="4027805" y="4515485"/>
            <a:ext cx="7853045" cy="460375"/>
          </a:xfrm>
          <a:prstGeom prst="rect">
            <a:avLst/>
          </a:prstGeom>
          <a:noFill/>
        </p:spPr>
        <p:txBody>
          <a:bodyPr wrap="square" rtlCol="0">
            <a:spAutoFit/>
          </a:bodyPr>
          <a:lstStyle/>
          <a:p>
            <a:r>
              <a:rPr lang="zh-CN" altLang="en-US" sz="2400" b="1" smtClean="0">
                <a:solidFill>
                  <a:srgbClr val="0000FF"/>
                </a:solidFill>
              </a:rPr>
              <a:t>周天子——诸侯——卿大夫——士</a:t>
            </a:r>
            <a:endParaRPr lang="zh-CN" altLang="en-US" sz="2400" b="1" smtClean="0">
              <a:solidFill>
                <a:srgbClr val="0000FF"/>
              </a:solidFill>
            </a:endParaRPr>
          </a:p>
        </p:txBody>
      </p:sp>
      <p:sp>
        <p:nvSpPr>
          <p:cNvPr id="33" name="TextBox 4"/>
          <p:cNvSpPr txBox="1"/>
          <p:nvPr/>
        </p:nvSpPr>
        <p:spPr>
          <a:xfrm>
            <a:off x="3856355" y="4999355"/>
            <a:ext cx="7853045" cy="460375"/>
          </a:xfrm>
          <a:prstGeom prst="rect">
            <a:avLst/>
          </a:prstGeom>
          <a:noFill/>
        </p:spPr>
        <p:txBody>
          <a:bodyPr wrap="square" rtlCol="0">
            <a:spAutoFit/>
          </a:bodyPr>
          <a:lstStyle/>
          <a:p>
            <a:r>
              <a:rPr lang="zh-CN" altLang="en-US" sz="2400" b="1" smtClean="0">
                <a:solidFill>
                  <a:srgbClr val="0000FF"/>
                </a:solidFill>
              </a:rPr>
              <a:t>除镐京和东都洛邑附近的王畿地区之外的其他地方</a:t>
            </a:r>
            <a:endParaRPr lang="zh-CN" altLang="en-US" sz="2400" b="1" smtClean="0">
              <a:solidFill>
                <a:srgbClr val="0000FF"/>
              </a:solidFill>
            </a:endParaRPr>
          </a:p>
        </p:txBody>
      </p:sp>
      <p:sp>
        <p:nvSpPr>
          <p:cNvPr id="34" name="TextBox 4"/>
          <p:cNvSpPr txBox="1"/>
          <p:nvPr/>
        </p:nvSpPr>
        <p:spPr>
          <a:xfrm>
            <a:off x="4027805" y="5536565"/>
            <a:ext cx="7853045" cy="460375"/>
          </a:xfrm>
          <a:prstGeom prst="rect">
            <a:avLst/>
          </a:prstGeom>
          <a:noFill/>
        </p:spPr>
        <p:txBody>
          <a:bodyPr wrap="square" rtlCol="0">
            <a:spAutoFit/>
          </a:bodyPr>
          <a:lstStyle/>
          <a:p>
            <a:r>
              <a:rPr lang="zh-CN" altLang="en-US" sz="2400" b="1" smtClean="0">
                <a:solidFill>
                  <a:srgbClr val="0000FF"/>
                </a:solidFill>
              </a:rPr>
              <a:t>服从周天子的政令，承担对周王室的义务</a:t>
            </a:r>
            <a:endParaRPr lang="zh-CN" altLang="en-US" sz="2400" b="1" smtClean="0">
              <a:solidFill>
                <a:srgbClr val="0000FF"/>
              </a:solidFill>
            </a:endParaRPr>
          </a:p>
        </p:txBody>
      </p:sp>
      <p:sp>
        <p:nvSpPr>
          <p:cNvPr id="35" name="TextBox 4"/>
          <p:cNvSpPr txBox="1"/>
          <p:nvPr/>
        </p:nvSpPr>
        <p:spPr>
          <a:xfrm>
            <a:off x="4027805" y="6068060"/>
            <a:ext cx="7853045" cy="460375"/>
          </a:xfrm>
          <a:prstGeom prst="rect">
            <a:avLst/>
          </a:prstGeom>
          <a:noFill/>
        </p:spPr>
        <p:txBody>
          <a:bodyPr wrap="square" rtlCol="0">
            <a:spAutoFit/>
          </a:bodyPr>
          <a:lstStyle/>
          <a:p>
            <a:r>
              <a:rPr lang="zh-CN" altLang="en-US" sz="2400" b="1" smtClean="0">
                <a:solidFill>
                  <a:srgbClr val="0000FF"/>
                </a:solidFill>
              </a:rPr>
              <a:t>享有受封土地上的统治权</a:t>
            </a:r>
            <a:endParaRPr lang="zh-CN" altLang="en-US" sz="2400" b="1" smtClean="0">
              <a:solidFill>
                <a:srgbClr val="0000FF"/>
              </a:solidFill>
            </a:endParaRPr>
          </a:p>
        </p:txBody>
      </p:sp>
      <p:sp>
        <p:nvSpPr>
          <p:cNvPr id="36" name="左大括号 35"/>
          <p:cNvSpPr/>
          <p:nvPr/>
        </p:nvSpPr>
        <p:spPr>
          <a:xfrm flipH="1">
            <a:off x="10716260" y="3944620"/>
            <a:ext cx="173355" cy="258381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7" name="文本框 36"/>
          <p:cNvSpPr txBox="1"/>
          <p:nvPr/>
        </p:nvSpPr>
        <p:spPr>
          <a:xfrm>
            <a:off x="10771505" y="4620895"/>
            <a:ext cx="613410" cy="1821180"/>
          </a:xfrm>
          <a:prstGeom prst="rect">
            <a:avLst/>
          </a:prstGeom>
          <a:noFill/>
        </p:spPr>
        <p:txBody>
          <a:bodyPr vert="eaVert" wrap="square" rtlCol="0">
            <a:spAutoFit/>
          </a:bodyPr>
          <a:lstStyle/>
          <a:p>
            <a:r>
              <a:rPr lang="zh-CN" altLang="en-US" sz="2800" b="1"/>
              <a:t>分封制</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linds(horizontal)">
                                      <p:cBhvr>
                                        <p:cTn id="12" dur="500"/>
                                        <p:tgtEl>
                                          <p:spTgt spid="23"/>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blinds(horizontal)">
                                      <p:cBhvr>
                                        <p:cTn id="15" dur="500"/>
                                        <p:tgtEl>
                                          <p:spTgt spid="24"/>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blinds(horizontal)">
                                      <p:cBhvr>
                                        <p:cTn id="18" dur="500"/>
                                        <p:tgtEl>
                                          <p:spTgt spid="25"/>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linds(horizontal)">
                                      <p:cBhvr>
                                        <p:cTn id="21" dur="500"/>
                                        <p:tgtEl>
                                          <p:spTgt spid="26"/>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blinds(horizontal)">
                                      <p:cBhvr>
                                        <p:cTn id="24" dur="500"/>
                                        <p:tgtEl>
                                          <p:spTgt spid="27"/>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blinds(horizontal)">
                                      <p:cBhvr>
                                        <p:cTn id="27" dur="500"/>
                                        <p:tgtEl>
                                          <p:spTgt spid="28"/>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blinds(horizontal)">
                                      <p:cBhvr>
                                        <p:cTn id="30" dur="500"/>
                                        <p:tgtEl>
                                          <p:spTgt spid="29"/>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blinds(horizontal)">
                                      <p:cBhvr>
                                        <p:cTn id="33" dur="500"/>
                                        <p:tgtEl>
                                          <p:spTgt spid="30"/>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blinds(horizontal)">
                                      <p:cBhvr>
                                        <p:cTn id="36" dur="500"/>
                                        <p:tgtEl>
                                          <p:spTgt spid="31"/>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blinds(horizontal)">
                                      <p:cBhvr>
                                        <p:cTn id="39" dur="500"/>
                                        <p:tgtEl>
                                          <p:spTgt spid="32"/>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blinds(horizontal)">
                                      <p:cBhvr>
                                        <p:cTn id="42" dur="500"/>
                                        <p:tgtEl>
                                          <p:spTgt spid="33"/>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blinds(horizontal)">
                                      <p:cBhvr>
                                        <p:cTn id="45" dur="500"/>
                                        <p:tgtEl>
                                          <p:spTgt spid="34"/>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35"/>
                                        </p:tgtEl>
                                        <p:attrNameLst>
                                          <p:attrName>style.visibility</p:attrName>
                                        </p:attrNameLst>
                                      </p:cBhvr>
                                      <p:to>
                                        <p:strVal val="visible"/>
                                      </p:to>
                                    </p:set>
                                    <p:animEffect transition="in" filter="blinds(horizontal)">
                                      <p:cBhvr>
                                        <p:cTn id="48" dur="500"/>
                                        <p:tgtEl>
                                          <p:spTgt spid="35"/>
                                        </p:tgtEl>
                                      </p:cBhvr>
                                    </p:animEffect>
                                  </p:childTnLst>
                                </p:cTn>
                              </p:par>
                            </p:childTnLst>
                          </p:cTn>
                        </p:par>
                      </p:childTnLst>
                    </p:cTn>
                  </p:par>
                  <p:par>
                    <p:cTn id="49" fill="hold" nodeType="clickPar">
                      <p:stCondLst>
                        <p:cond delay="indefinite"/>
                        <p:cond evt="onBegin" delay="0">
                          <p:tn val="48"/>
                        </p:cond>
                      </p:stCondLst>
                      <p:childTnLst>
                        <p:par>
                          <p:cTn id="50" fill="hold" nodeType="afterGroup">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blinds(horizontal)">
                                      <p:cBhvr>
                                        <p:cTn id="53" dur="500"/>
                                        <p:tgtEl>
                                          <p:spTgt spid="36"/>
                                        </p:tgtEl>
                                      </p:cBhvr>
                                    </p:animEffect>
                                  </p:childTnLst>
                                </p:cTn>
                              </p:par>
                            </p:childTnLst>
                          </p:cTn>
                        </p:par>
                      </p:childTnLst>
                    </p:cTn>
                  </p:par>
                  <p:par>
                    <p:cTn id="54" fill="hold" nodeType="clickPar">
                      <p:stCondLst>
                        <p:cond delay="indefinite"/>
                        <p:cond evt="onBegin" delay="0">
                          <p:tn val="53"/>
                        </p:cond>
                      </p:stCondLst>
                      <p:childTnLst>
                        <p:par>
                          <p:cTn id="55" fill="hold" nodeType="afterGroup">
                            <p:stCondLst>
                              <p:cond delay="0"/>
                            </p:stCondLst>
                            <p:childTnLst>
                              <p:par>
                                <p:cTn id="56" presetID="29" presetClass="entr" presetSubtype="0" fill="hold" grpId="0" nodeType="click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p:cTn id="58" dur="1000" fill="hold"/>
                                        <p:tgtEl>
                                          <p:spTgt spid="37"/>
                                        </p:tgtEl>
                                        <p:attrNameLst>
                                          <p:attrName>ppt_x</p:attrName>
                                        </p:attrNameLst>
                                      </p:cBhvr>
                                      <p:tavLst>
                                        <p:tav tm="0">
                                          <p:val>
                                            <p:strVal val="#ppt_x-.2"/>
                                          </p:val>
                                        </p:tav>
                                        <p:tav tm="100000">
                                          <p:val>
                                            <p:strVal val="#ppt_x"/>
                                          </p:val>
                                        </p:tav>
                                      </p:tavLst>
                                    </p:anim>
                                    <p:anim calcmode="lin" valueType="num">
                                      <p:cBhvr>
                                        <p:cTn id="59" dur="10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60"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413" name="矩形 17412"/>
          <p:cNvSpPr/>
          <p:nvPr/>
        </p:nvSpPr>
        <p:spPr>
          <a:xfrm>
            <a:off x="563722" y="1000851"/>
            <a:ext cx="10856745" cy="3688080"/>
          </a:xfrm>
          <a:prstGeom prst="rect">
            <a:avLst/>
          </a:prstGeom>
          <a:solidFill>
            <a:schemeClr val="bg1">
              <a:alpha val="65000"/>
            </a:schemeClr>
          </a:solidFill>
          <a:ln w="28575" cmpd="sng">
            <a:solidFill>
              <a:schemeClr val="accent1">
                <a:shade val="50000"/>
              </a:schemeClr>
            </a:solidFill>
            <a:prstDash val="lgDash"/>
          </a:ln>
        </p:spPr>
        <p:txBody>
          <a:bodyPr wrap="square" anchor="t">
            <a:spAutoFit/>
          </a:bodyPr>
          <a:lstStyle/>
          <a:p>
            <a:pPr fontAlgn="auto">
              <a:lnSpc>
                <a:spcPct val="100000"/>
              </a:lnSpc>
            </a:pPr>
            <a:r>
              <a:rPr lang="en-US" altLang="zh-CN" sz="2340" b="1">
                <a:latin typeface="黑体" panose="02010609060101010101" pitchFamily="49" charset="-122"/>
                <a:ea typeface="黑体" panose="02010609060101010101" pitchFamily="49" charset="-122"/>
              </a:rPr>
              <a:t>    </a:t>
            </a:r>
            <a:r>
              <a:rPr lang="zh-CN" altLang="en-US" sz="2340" b="1">
                <a:latin typeface="楷体" panose="02010609060101010101" pitchFamily="49" charset="-122"/>
                <a:ea typeface="楷体" panose="02010609060101010101" pitchFamily="49" charset="-122"/>
                <a:cs typeface="楷体" panose="02010609060101010101" pitchFamily="49" charset="-122"/>
              </a:rPr>
              <a:t>分封制起到了“稳定政局”的作用。在分封过程中，周公要求那些受封诸侯在治理诸侯国过程中要“启以商政，疆以周索”，实行文王“德明慎罚”的方针，广求“殷先哲王”的“保民”办法。这起到了“镇抚各族”的作用，使周王室的统治范围扩大。</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fontAlgn="auto">
              <a:lnSpc>
                <a:spcPct val="100000"/>
              </a:lnSpc>
            </a:pPr>
            <a:r>
              <a:rPr lang="zh-CN" altLang="en-US" sz="2340" b="1">
                <a:latin typeface="楷体" panose="02010609060101010101" pitchFamily="49" charset="-122"/>
                <a:ea typeface="楷体" panose="02010609060101010101" pitchFamily="49" charset="-122"/>
                <a:cs typeface="楷体" panose="02010609060101010101" pitchFamily="49" charset="-122"/>
              </a:rPr>
              <a:t>    分布在西周王朝四周的少数民族经常性地侵扰西周的边界，西周在这些边界建立诸侯国，一方面加强了周王室的统治力量，对少数民族起到一定的威慑作用；另一方面有利于该地区经济的发展，从而为抵御外侮，巩固边防提供坚强的物质后盾。像太王长子太伯和次子仲雍渡江南下，在太湖沿岸建立吴国，他们与当地人民结合，对开发吴越作出了贡献，加强了对巴、濮、越、邓等部的控制。最终使周王确立天下共主的地位。</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
        <p:nvSpPr>
          <p:cNvPr id="20487" name="圆角矩形 20486">
            <a:hlinkClick r:id="rId2" action="ppaction://hlinksldjump"/>
          </p:cNvPr>
          <p:cNvSpPr/>
          <p:nvPr/>
        </p:nvSpPr>
        <p:spPr>
          <a:xfrm>
            <a:off x="563722" y="4839954"/>
            <a:ext cx="10026942" cy="465127"/>
          </a:xfrm>
          <a:prstGeom prst="roundRect">
            <a:avLst>
              <a:gd name="adj" fmla="val 16667"/>
            </a:avLst>
          </a:prstGeom>
          <a:solidFill>
            <a:srgbClr val="DDDDDD"/>
          </a:solidFill>
          <a:ln w="9525" cap="flat" cmpd="sng">
            <a:solidFill>
              <a:schemeClr val="tx1"/>
            </a:solidFill>
            <a:prstDash val="solid"/>
            <a:headEnd type="none" w="med" len="med"/>
            <a:tailEnd type="none" w="med" len="med"/>
          </a:ln>
        </p:spPr>
        <p:txBody>
          <a:bodyPr wrap="square" lIns="0" tIns="0" rIns="0" bIns="0" anchor="ctr">
            <a:spAutoFit/>
          </a:bodyPr>
          <a:lstStyle/>
          <a:p>
            <a:pPr algn="ctr"/>
            <a:r>
              <a:rPr lang="zh-CN" altLang="en-US" sz="2730" b="1">
                <a:solidFill>
                  <a:schemeClr val="tx1"/>
                </a:solidFill>
                <a:latin typeface="+mn-ea"/>
                <a:sym typeface="+mn-ea"/>
              </a:rPr>
              <a:t>探 究：根据材料并结合所学知识分析分封制有哪些的积极影响？</a:t>
            </a:r>
            <a:endParaRPr lang="zh-CN" altLang="en-US" sz="2730" b="1">
              <a:solidFill>
                <a:schemeClr val="tx1"/>
              </a:solidFill>
              <a:latin typeface="+mn-ea"/>
              <a:sym typeface="+mn-ea"/>
            </a:endParaRPr>
          </a:p>
        </p:txBody>
      </p:sp>
      <p:sp>
        <p:nvSpPr>
          <p:cNvPr id="4" name="文本框 3"/>
          <p:cNvSpPr txBox="1"/>
          <p:nvPr/>
        </p:nvSpPr>
        <p:spPr>
          <a:xfrm>
            <a:off x="512362" y="5385627"/>
            <a:ext cx="10856127" cy="1170305"/>
          </a:xfrm>
          <a:prstGeom prst="rect">
            <a:avLst/>
          </a:prstGeom>
          <a:solidFill>
            <a:schemeClr val="bg1"/>
          </a:solidFill>
        </p:spPr>
        <p:txBody>
          <a:bodyPr wrap="square" rtlCol="0" anchor="t">
            <a:spAutoFit/>
          </a:bodyPr>
          <a:lstStyle/>
          <a:p>
            <a:pPr marL="342900" indent="-342900" fontAlgn="auto">
              <a:lnSpc>
                <a:spcPct val="100000"/>
              </a:lnSpc>
              <a:buFont typeface="Wingdings" panose="05000000000000000000" charset="0"/>
              <a:buChar char="Ø"/>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起到了拱卫王室的作用，使周的势力范围不断扩大，西周成为疆域广大的国家；</a:t>
            </a:r>
            <a:endParaRPr lang="zh-CN" altLang="en-US" sz="2340" b="1">
              <a:solidFill>
                <a:schemeClr val="tx1"/>
              </a:solidFill>
              <a:latin typeface="宋体" pitchFamily="2" charset="-122"/>
              <a:ea typeface="宋体" panose="02010600030101010101" pitchFamily="2" charset="-122"/>
              <a:cs typeface="宋体" panose="02010600030101010101" pitchFamily="2" charset="-122"/>
            </a:endParaRPr>
          </a:p>
          <a:p>
            <a:pPr marL="342900" indent="-342900" fontAlgn="auto">
              <a:lnSpc>
                <a:spcPct val="100000"/>
              </a:lnSpc>
              <a:buFont typeface="Wingdings" panose="05000000000000000000" charset="0"/>
              <a:buChar char="Ø"/>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周王确立了天下公主的地位，对各诸侯国实行有效的统治，统治效果得到加强；</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342900" indent="-342900" fontAlgn="auto">
              <a:lnSpc>
                <a:spcPct val="100000"/>
              </a:lnSpc>
              <a:buFont typeface="Wingdings" panose="05000000000000000000" charset="0"/>
              <a:buChar char="Ø"/>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密切了同周边民族的关系，推动了西周经济开发与社会的发展。</a:t>
            </a:r>
            <a:endParaRPr lang="zh-CN" altLang="en-US" sz="2340"/>
          </a:p>
        </p:txBody>
      </p:sp>
      <p:sp>
        <p:nvSpPr>
          <p:cNvPr id="3" name="圆角矩形 2"/>
          <p:cNvSpPr/>
          <p:nvPr/>
        </p:nvSpPr>
        <p:spPr>
          <a:xfrm>
            <a:off x="2409190" y="0"/>
            <a:ext cx="706247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r>
              <a:rPr lang="en-US" altLang="zh-CN" sz="4400" b="1"/>
              <a:t>——</a:t>
            </a:r>
            <a:r>
              <a:rPr lang="zh-CN" altLang="en-US" sz="4400" b="1"/>
              <a:t>分封制</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000" fill="hold">
                                          <p:stCondLst>
                                            <p:cond delay="0"/>
                                          </p:stCondLst>
                                        </p:cTn>
                                        <p:tgtEl>
                                          <p:spTgt spid="17413"/>
                                        </p:tgtEl>
                                        <p:attrNameLst>
                                          <p:attrName>style.visibility</p:attrName>
                                        </p:attrNameLst>
                                      </p:cBhvr>
                                      <p:to>
                                        <p:strVal val="visible"/>
                                      </p:to>
                                    </p:set>
                                    <p:animEffect transition="in" filter="blinds(horizontal)">
                                      <p:cBhvr>
                                        <p:cTn id="7" dur="1000"/>
                                        <p:tgtEl>
                                          <p:spTgt spid="17413"/>
                                        </p:tgtEl>
                                      </p:cBhvr>
                                    </p:animEffect>
                                  </p:childTnLst>
                                </p:cTn>
                              </p:par>
                              <p:par>
                                <p:cTn id="8" presetID="22" presetClass="entr" presetSubtype="8" fill="hold" grpId="0" nodeType="withEffect">
                                  <p:stCondLst>
                                    <p:cond delay="0"/>
                                  </p:stCondLst>
                                  <p:childTnLst>
                                    <p:set>
                                      <p:cBhvr>
                                        <p:cTn id="9" dur="1000" fill="hold">
                                          <p:stCondLst>
                                            <p:cond delay="0"/>
                                          </p:stCondLst>
                                        </p:cTn>
                                        <p:tgtEl>
                                          <p:spTgt spid="20487"/>
                                        </p:tgtEl>
                                        <p:attrNameLst>
                                          <p:attrName>style.visibility</p:attrName>
                                        </p:attrNameLst>
                                      </p:cBhvr>
                                      <p:to>
                                        <p:strVal val="visible"/>
                                      </p:to>
                                    </p:set>
                                    <p:animEffect transition="in" filter="wipe(left)">
                                      <p:cBhvr>
                                        <p:cTn id="10" dur="1000"/>
                                        <p:tgtEl>
                                          <p:spTgt spid="2048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nodeType="clickEffect">
                                  <p:stCondLst>
                                    <p:cond delay="0"/>
                                  </p:stCondLst>
                                  <p:childTnLst>
                                    <p:set>
                                      <p:cBhvr>
                                        <p:cTn id="14" dur="1000" fill="hold">
                                          <p:stCondLst>
                                            <p:cond delay="0"/>
                                          </p:stCondLst>
                                        </p:cTn>
                                        <p:tgtEl>
                                          <p:spTgt spid="4">
                                            <p:txEl>
                                              <p:pRg st="0" end="0"/>
                                            </p:txEl>
                                          </p:spTgt>
                                        </p:tgtEl>
                                        <p:attrNameLst>
                                          <p:attrName>style.visibility</p:attrName>
                                        </p:attrNameLst>
                                      </p:cBhvr>
                                      <p:to>
                                        <p:strVal val="visible"/>
                                      </p:to>
                                    </p:set>
                                    <p:animEffect transition="in" filter="blinds(horizontal)">
                                      <p:cBhvr>
                                        <p:cTn id="15" dur="1000"/>
                                        <p:tgtEl>
                                          <p:spTgt spid="4">
                                            <p:txEl>
                                              <p:pRg st="0" end="0"/>
                                            </p:txEl>
                                          </p:spTgt>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6" presetClass="entr" presetSubtype="21" fill="hold" nodeType="clickEffect">
                                  <p:stCondLst>
                                    <p:cond delay="0"/>
                                  </p:stCondLst>
                                  <p:childTnLst>
                                    <p:set>
                                      <p:cBhvr>
                                        <p:cTn id="19" dur="1000" fill="hold">
                                          <p:stCondLst>
                                            <p:cond delay="0"/>
                                          </p:stCondLst>
                                        </p:cTn>
                                        <p:tgtEl>
                                          <p:spTgt spid="4">
                                            <p:txEl>
                                              <p:pRg st="1" end="1"/>
                                            </p:txEl>
                                          </p:spTgt>
                                        </p:tgtEl>
                                        <p:attrNameLst>
                                          <p:attrName>style.visibility</p:attrName>
                                        </p:attrNameLst>
                                      </p:cBhvr>
                                      <p:to>
                                        <p:strVal val="visible"/>
                                      </p:to>
                                    </p:set>
                                    <p:animEffect transition="in" filter="barn(inVertical)">
                                      <p:cBhvr>
                                        <p:cTn id="20" dur="1000"/>
                                        <p:tgtEl>
                                          <p:spTgt spid="4">
                                            <p:txEl>
                                              <p:pRg st="1" end="1"/>
                                            </p:txEl>
                                          </p:spTgt>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000" fill="hold">
                                          <p:stCondLst>
                                            <p:cond delay="0"/>
                                          </p:stCondLst>
                                        </p:cTn>
                                        <p:tgtEl>
                                          <p:spTgt spid="4">
                                            <p:txEl>
                                              <p:pRg st="2" end="2"/>
                                            </p:txEl>
                                          </p:spTgt>
                                        </p:tgtEl>
                                        <p:attrNameLst>
                                          <p:attrName>style.visibility</p:attrName>
                                        </p:attrNameLst>
                                      </p:cBhvr>
                                      <p:to>
                                        <p:strVal val="visible"/>
                                      </p:to>
                                    </p:set>
                                    <p:anim calcmode="lin" valueType="num">
                                      <p:cBhvr additive="base">
                                        <p:cTn id="2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P spid="20487"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413" name="矩形 17412"/>
          <p:cNvSpPr/>
          <p:nvPr/>
        </p:nvSpPr>
        <p:spPr>
          <a:xfrm>
            <a:off x="550727" y="992188"/>
            <a:ext cx="10856745" cy="3761740"/>
          </a:xfrm>
          <a:prstGeom prst="rect">
            <a:avLst/>
          </a:prstGeom>
          <a:solidFill>
            <a:schemeClr val="accent4">
              <a:lumMod val="40000"/>
              <a:lumOff val="60000"/>
              <a:alpha val="23000"/>
            </a:schemeClr>
          </a:solidFill>
          <a:ln w="28575" cmpd="sng">
            <a:solidFill>
              <a:schemeClr val="accent1">
                <a:lumMod val="75000"/>
              </a:schemeClr>
            </a:solidFill>
            <a:prstDash val="sysDot"/>
          </a:ln>
        </p:spPr>
        <p:txBody>
          <a:bodyPr wrap="square" anchor="t">
            <a:spAutoFit/>
          </a:bodyPr>
          <a:lstStyle/>
          <a:p>
            <a:pPr fontAlgn="auto">
              <a:lnSpc>
                <a:spcPts val="3180"/>
              </a:lnSpc>
              <a:defRPr/>
            </a:pPr>
            <a:r>
              <a:rPr lang="en-US" altLang="zh-CN" sz="2340" b="1">
                <a:latin typeface="楷体" panose="02010609060101010101" pitchFamily="49" charset="-122"/>
                <a:ea typeface="楷体" panose="02010609060101010101" pitchFamily="49" charset="-122"/>
                <a:cs typeface="楷体" panose="02010609060101010101" pitchFamily="49" charset="-122"/>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王夺郑伯（郑庄公）政，郑伯不朝。秋，王以诸侯伐郑，郑伯御之。</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王卒大败，祝聃（郑庄公的臣下）射（周）王中肩。</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algn="r" fontAlgn="auto">
              <a:lnSpc>
                <a:spcPts val="3180"/>
              </a:lnSpc>
              <a:defRPr/>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左传</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桓公五年</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lang="en-US" altLang="zh-CN" sz="2340" b="1">
              <a:latin typeface="楷体" pitchFamily="49" charset="-122"/>
              <a:ea typeface="楷体" pitchFamily="49" charset="-122"/>
              <a:cs typeface="楷体" panose="02010609060101010101" pitchFamily="49" charset="-122"/>
            </a:endParaRPr>
          </a:p>
          <a:p>
            <a:pPr fontAlgn="auto">
              <a:lnSpc>
                <a:spcPts val="3180"/>
              </a:lnSpc>
              <a:defRPr/>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平王之时，周室衰微，诸侯强并弱</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政由方伯。</a:t>
            </a:r>
            <a:endParaRPr lang="zh-CN" altLang="en-US" sz="2340" b="1">
              <a:solidFill>
                <a:schemeClr val="tx1"/>
              </a:solidFill>
              <a:latin typeface="楷体" pitchFamily="49" charset="-122"/>
              <a:ea typeface="楷体" pitchFamily="49" charset="-122"/>
              <a:cs typeface="楷体" panose="02010609060101010101" pitchFamily="49" charset="-122"/>
              <a:sym typeface="+mn-ea"/>
            </a:endParaRPr>
          </a:p>
          <a:p>
            <a:pPr fontAlgn="auto">
              <a:lnSpc>
                <a:spcPts val="3180"/>
              </a:lnSpc>
              <a:defRPr/>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史记</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周本纪</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latin typeface="楷体" pitchFamily="49" charset="-122"/>
              <a:ea typeface="楷体" pitchFamily="49" charset="-122"/>
              <a:cs typeface="楷体" panose="02010609060101010101" pitchFamily="49" charset="-122"/>
              <a:sym typeface="+mn-ea"/>
            </a:endParaRPr>
          </a:p>
          <a:p>
            <a:pPr fontAlgn="auto">
              <a:lnSpc>
                <a:spcPts val="3180"/>
              </a:lnSpc>
              <a:defRPr/>
            </a:pPr>
            <a:r>
              <a:rPr lang="zh-CN" altLang="en-US" sz="2340" b="1" smtClean="0">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楚庄王）八年</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观兵于周郊。周定王使王孙满劳楚王。楚王问鼎小大轻重，对曰：“在德不在鼎。”庄王曰：“</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楚国折钩之喙，足以为九鼎。”王孙满曰：“</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天所命也。周德虽衰，天命未改。鼎之轻重，未可问也。”楚王乃归。</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algn="r" fontAlgn="auto">
              <a:lnSpc>
                <a:spcPts val="3180"/>
              </a:lnSpc>
              <a:defRPr/>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史记</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楚世家</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
        <p:nvSpPr>
          <p:cNvPr id="2" name="圆角矩形 1">
            <a:hlinkClick r:id="rId2" action="ppaction://hlinksldjump"/>
          </p:cNvPr>
          <p:cNvSpPr/>
          <p:nvPr/>
        </p:nvSpPr>
        <p:spPr>
          <a:xfrm>
            <a:off x="550727" y="4791688"/>
            <a:ext cx="10026942" cy="465127"/>
          </a:xfrm>
          <a:prstGeom prst="roundRect">
            <a:avLst>
              <a:gd name="adj" fmla="val 16667"/>
            </a:avLst>
          </a:prstGeom>
          <a:solidFill>
            <a:schemeClr val="bg1">
              <a:lumMod val="85000"/>
            </a:schemeClr>
          </a:solidFill>
          <a:ln w="28575" cap="flat" cmpd="sng">
            <a:solidFill>
              <a:schemeClr val="tx1"/>
            </a:solidFill>
            <a:prstDash val="solid"/>
            <a:headEnd type="none" w="med" len="med"/>
            <a:tailEnd type="none" w="med" len="med"/>
          </a:ln>
        </p:spPr>
        <p:txBody>
          <a:bodyPr wrap="square" lIns="0" tIns="0" rIns="0" bIns="0" anchor="ctr">
            <a:spAutoFit/>
          </a:bodyPr>
          <a:lstStyle/>
          <a:p>
            <a:pPr algn="ctr"/>
            <a:r>
              <a:rPr lang="zh-CN" altLang="en-US" sz="2730" b="1">
                <a:solidFill>
                  <a:schemeClr val="tx1"/>
                </a:solidFill>
                <a:latin typeface="+mn-ea"/>
                <a:sym typeface="+mn-ea"/>
              </a:rPr>
              <a:t>探 究：根据材料并结合所学知识分析分封制有哪些的消极影响？</a:t>
            </a:r>
            <a:endParaRPr lang="zh-CN" altLang="en-US" sz="2730" b="1">
              <a:solidFill>
                <a:schemeClr val="tx1"/>
              </a:solidFill>
              <a:latin typeface="+mn-ea"/>
              <a:sym typeface="+mn-ea"/>
            </a:endParaRPr>
          </a:p>
        </p:txBody>
      </p:sp>
      <p:sp>
        <p:nvSpPr>
          <p:cNvPr id="4" name="文本框 3"/>
          <p:cNvSpPr txBox="1"/>
          <p:nvPr/>
        </p:nvSpPr>
        <p:spPr>
          <a:xfrm>
            <a:off x="550727" y="5321273"/>
            <a:ext cx="10856745" cy="1314450"/>
          </a:xfrm>
          <a:prstGeom prst="rect">
            <a:avLst/>
          </a:prstGeom>
          <a:solidFill>
            <a:schemeClr val="bg1"/>
          </a:solidFill>
        </p:spPr>
        <p:txBody>
          <a:bodyPr wrap="square" rtlCol="0" anchor="t">
            <a:spAutoFit/>
          </a:bodyPr>
          <a:lstStyle/>
          <a:p>
            <a:pPr indent="0" fontAlgn="auto">
              <a:lnSpc>
                <a:spcPts val="3180"/>
              </a:lnSpc>
              <a:buFont typeface="Wingdings" panose="05000000000000000000" charset="0"/>
              <a:buNone/>
            </a:pPr>
            <a:r>
              <a:rPr lang="en-US" altLang="zh-CN" sz="2340" b="1">
                <a:solidFill>
                  <a:schemeClr val="tx1"/>
                </a:solidFill>
                <a:latin typeface="宋体" panose="02010600030101010101" pitchFamily="2" charset="-122"/>
                <a:ea typeface="宋体" panose="02010600030101010101" pitchFamily="2" charset="-122"/>
                <a:sym typeface="+mn-ea"/>
              </a:rPr>
              <a:t>    </a:t>
            </a:r>
            <a:r>
              <a:rPr lang="zh-CN" altLang="en-US" sz="2340" b="1">
                <a:solidFill>
                  <a:schemeClr val="tx1"/>
                </a:solidFill>
                <a:latin typeface="宋体" panose="02010600030101010101" pitchFamily="2" charset="-122"/>
                <a:ea typeface="宋体" panose="02010600030101010101" pitchFamily="2" charset="-122"/>
                <a:sym typeface="+mn-ea"/>
              </a:rPr>
              <a:t>分封制下诸侯有相对的独立性，埋下了割据混战的隐患。春秋时期</a:t>
            </a:r>
            <a:r>
              <a:rPr lang="zh-CN" altLang="zh-CN" sz="2340" b="1">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王室衰微，诸侯不尊天子</a:t>
            </a:r>
            <a:r>
              <a:rPr lang="zh-CN" altLang="zh-CN" sz="2340" b="1" smtClean="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sz="2340" b="1">
                <a:solidFill>
                  <a:schemeClr val="tx1"/>
                </a:solidFill>
                <a:latin typeface="宋体" panose="02010600030101010101" pitchFamily="2" charset="-122"/>
                <a:ea typeface="宋体" panose="02010600030101010101" pitchFamily="2" charset="-122"/>
                <a:sym typeface="+mn-ea"/>
              </a:rPr>
              <a:t>随着生产力的发展和诸侯势力的增长，春秋时分封制开始瓦解，到战国末年分封制完全解体。</a:t>
            </a:r>
            <a:endParaRPr lang="zh-CN" altLang="en-US" sz="2340" b="1">
              <a:solidFill>
                <a:schemeClr val="tx1"/>
              </a:solidFill>
              <a:latin typeface="宋体" pitchFamily="2" charset="-122"/>
              <a:ea typeface="宋体" panose="02010600030101010101" pitchFamily="2" charset="-122"/>
              <a:sym typeface="+mn-ea"/>
            </a:endParaRPr>
          </a:p>
        </p:txBody>
      </p:sp>
      <p:sp>
        <p:nvSpPr>
          <p:cNvPr id="5" name="圆角矩形 4"/>
          <p:cNvSpPr/>
          <p:nvPr/>
        </p:nvSpPr>
        <p:spPr>
          <a:xfrm>
            <a:off x="2409190" y="0"/>
            <a:ext cx="706247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r>
              <a:rPr lang="en-US" altLang="zh-CN" sz="4400" b="1"/>
              <a:t>——</a:t>
            </a:r>
            <a:r>
              <a:rPr lang="zh-CN" altLang="en-US" sz="4400" b="1"/>
              <a:t>分封制</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000" fill="hold">
                                          <p:stCondLst>
                                            <p:cond delay="0"/>
                                          </p:stCondLst>
                                        </p:cTn>
                                        <p:tgtEl>
                                          <p:spTgt spid="17413"/>
                                        </p:tgtEl>
                                        <p:attrNameLst>
                                          <p:attrName>style.visibility</p:attrName>
                                        </p:attrNameLst>
                                      </p:cBhvr>
                                      <p:to>
                                        <p:strVal val="visible"/>
                                      </p:to>
                                    </p:set>
                                    <p:animEffect transition="in" filter="box(in)">
                                      <p:cBhvr>
                                        <p:cTn id="7" dur="1000"/>
                                        <p:tgtEl>
                                          <p:spTgt spid="17413"/>
                                        </p:tgtEl>
                                      </p:cBhvr>
                                    </p:animEffect>
                                  </p:childTnLst>
                                </p:cTn>
                              </p:par>
                              <p:par>
                                <p:cTn id="8" presetID="22" presetClass="entr" presetSubtype="1" fill="hold" grpId="0" nodeType="withEffect">
                                  <p:stCondLst>
                                    <p:cond delay="0"/>
                                  </p:stCondLst>
                                  <p:childTnLst>
                                    <p:set>
                                      <p:cBhvr>
                                        <p:cTn id="9" dur="1000" fill="hold">
                                          <p:stCondLst>
                                            <p:cond delay="0"/>
                                          </p:stCondLst>
                                        </p:cTn>
                                        <p:tgtEl>
                                          <p:spTgt spid="2"/>
                                        </p:tgtEl>
                                        <p:attrNameLst>
                                          <p:attrName>style.visibility</p:attrName>
                                        </p:attrNameLst>
                                      </p:cBhvr>
                                      <p:to>
                                        <p:strVal val="visible"/>
                                      </p:to>
                                    </p:set>
                                    <p:animEffect transition="in" filter="wipe(up)">
                                      <p:cBhvr>
                                        <p:cTn id="10" dur="1000"/>
                                        <p:tgtEl>
                                          <p:spTgt spid="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8" presetClass="entr" presetSubtype="6" fill="hold" grpId="0" nodeType="clickEffect">
                                  <p:stCondLst>
                                    <p:cond delay="0"/>
                                  </p:stCondLst>
                                  <p:childTnLst>
                                    <p:set>
                                      <p:cBhvr>
                                        <p:cTn id="14" dur="1000" fill="hold">
                                          <p:stCondLst>
                                            <p:cond delay="0"/>
                                          </p:stCondLst>
                                        </p:cTn>
                                        <p:tgtEl>
                                          <p:spTgt spid="4"/>
                                        </p:tgtEl>
                                        <p:attrNameLst>
                                          <p:attrName>style.visibility</p:attrName>
                                        </p:attrNameLst>
                                      </p:cBhvr>
                                      <p:to>
                                        <p:strVal val="visible"/>
                                      </p:to>
                                    </p:set>
                                    <p:animEffect transition="in" filter="strips(downRight)">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P spid="2" grpId="0"/>
      <p:bldP spid="4"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59201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
        <p:nvSpPr>
          <p:cNvPr id="11" name="TextBox 4"/>
          <p:cNvSpPr txBox="1"/>
          <p:nvPr/>
        </p:nvSpPr>
        <p:spPr>
          <a:xfrm>
            <a:off x="1663700" y="743585"/>
            <a:ext cx="1280795" cy="460375"/>
          </a:xfrm>
          <a:prstGeom prst="rect">
            <a:avLst/>
          </a:prstGeom>
          <a:noFill/>
        </p:spPr>
        <p:txBody>
          <a:bodyPr wrap="square" rtlCol="0">
            <a:spAutoFit/>
          </a:bodyPr>
          <a:lstStyle/>
          <a:p>
            <a:r>
              <a:rPr lang="zh-CN" altLang="en-US" sz="2400" b="1" smtClean="0"/>
              <a:t>夏朝</a:t>
            </a:r>
            <a:endParaRPr lang="zh-CN" altLang="en-US" sz="2400" b="1" smtClean="0"/>
          </a:p>
        </p:txBody>
      </p:sp>
      <p:sp>
        <p:nvSpPr>
          <p:cNvPr id="12" name="TextBox 4"/>
          <p:cNvSpPr txBox="1"/>
          <p:nvPr/>
        </p:nvSpPr>
        <p:spPr>
          <a:xfrm>
            <a:off x="2618740" y="460375"/>
            <a:ext cx="9262745" cy="1198880"/>
          </a:xfrm>
          <a:prstGeom prst="rect">
            <a:avLst/>
          </a:prstGeom>
          <a:noFill/>
        </p:spPr>
        <p:txBody>
          <a:bodyPr wrap="square" rtlCol="0">
            <a:spAutoFit/>
          </a:bodyPr>
          <a:lstStyle/>
          <a:p>
            <a:r>
              <a:rPr lang="zh-CN" altLang="en-US" sz="2400" b="1" smtClean="0">
                <a:solidFill>
                  <a:srgbClr val="0000FF"/>
                </a:solidFill>
              </a:rPr>
              <a:t>约公元前2070年，禹建立了我国最早的奴隶制王朝国家夏。禹死后，其子启继位，打破了原始民主制下的禅让政治传统，世袭制代替了禅让制</a:t>
            </a:r>
            <a:endParaRPr lang="zh-CN" altLang="en-US" sz="2400" b="1" smtClean="0">
              <a:solidFill>
                <a:srgbClr val="0000FF"/>
              </a:solidFill>
            </a:endParaRPr>
          </a:p>
        </p:txBody>
      </p:sp>
      <p:sp>
        <p:nvSpPr>
          <p:cNvPr id="13" name="TextBox 4"/>
          <p:cNvSpPr txBox="1"/>
          <p:nvPr/>
        </p:nvSpPr>
        <p:spPr>
          <a:xfrm>
            <a:off x="1663700" y="1776730"/>
            <a:ext cx="1280795" cy="460375"/>
          </a:xfrm>
          <a:prstGeom prst="rect">
            <a:avLst/>
          </a:prstGeom>
          <a:noFill/>
        </p:spPr>
        <p:txBody>
          <a:bodyPr wrap="square" rtlCol="0">
            <a:spAutoFit/>
          </a:bodyPr>
          <a:lstStyle/>
          <a:p>
            <a:r>
              <a:rPr lang="zh-CN" altLang="en-US" sz="2400" b="1" smtClean="0"/>
              <a:t>商朝</a:t>
            </a:r>
            <a:endParaRPr lang="zh-CN" altLang="en-US" sz="2400" b="1" smtClean="0"/>
          </a:p>
        </p:txBody>
      </p:sp>
      <p:sp>
        <p:nvSpPr>
          <p:cNvPr id="14" name="TextBox 4"/>
          <p:cNvSpPr txBox="1"/>
          <p:nvPr/>
        </p:nvSpPr>
        <p:spPr>
          <a:xfrm>
            <a:off x="2542540" y="1659255"/>
            <a:ext cx="1313815" cy="829945"/>
          </a:xfrm>
          <a:prstGeom prst="rect">
            <a:avLst/>
          </a:prstGeom>
          <a:noFill/>
        </p:spPr>
        <p:txBody>
          <a:bodyPr wrap="square" rtlCol="0">
            <a:spAutoFit/>
          </a:bodyPr>
          <a:lstStyle/>
          <a:p>
            <a:r>
              <a:rPr lang="zh-CN" altLang="en-US" sz="2400" b="1" smtClean="0">
                <a:solidFill>
                  <a:schemeClr val="tx1"/>
                </a:solidFill>
              </a:rPr>
              <a:t>内外服制度</a:t>
            </a:r>
            <a:endParaRPr lang="zh-CN" altLang="en-US" sz="2400" b="1" smtClean="0">
              <a:solidFill>
                <a:schemeClr val="tx1"/>
              </a:solidFill>
            </a:endParaRPr>
          </a:p>
        </p:txBody>
      </p:sp>
      <p:sp>
        <p:nvSpPr>
          <p:cNvPr id="15" name="左大括号 14"/>
          <p:cNvSpPr/>
          <p:nvPr/>
        </p:nvSpPr>
        <p:spPr>
          <a:xfrm>
            <a:off x="2542540" y="1726565"/>
            <a:ext cx="76200" cy="168783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左大括号 15"/>
          <p:cNvSpPr/>
          <p:nvPr/>
        </p:nvSpPr>
        <p:spPr>
          <a:xfrm>
            <a:off x="3556635" y="1726565"/>
            <a:ext cx="76200" cy="10883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TextBox 4"/>
          <p:cNvSpPr txBox="1"/>
          <p:nvPr/>
        </p:nvSpPr>
        <p:spPr>
          <a:xfrm>
            <a:off x="3556635" y="1659255"/>
            <a:ext cx="1794510" cy="460375"/>
          </a:xfrm>
          <a:prstGeom prst="rect">
            <a:avLst/>
          </a:prstGeom>
          <a:noFill/>
        </p:spPr>
        <p:txBody>
          <a:bodyPr wrap="square" rtlCol="0">
            <a:spAutoFit/>
          </a:bodyPr>
          <a:lstStyle/>
          <a:p>
            <a:r>
              <a:rPr lang="zh-CN" altLang="en-US" sz="2400" b="1" smtClean="0">
                <a:solidFill>
                  <a:schemeClr val="tx1"/>
                </a:solidFill>
              </a:rPr>
              <a:t>内服</a:t>
            </a:r>
            <a:endParaRPr lang="zh-CN" altLang="en-US" sz="2400" b="1" smtClean="0">
              <a:solidFill>
                <a:schemeClr val="tx1"/>
              </a:solidFill>
            </a:endParaRPr>
          </a:p>
        </p:txBody>
      </p:sp>
      <p:sp>
        <p:nvSpPr>
          <p:cNvPr id="18" name="TextBox 4"/>
          <p:cNvSpPr txBox="1"/>
          <p:nvPr/>
        </p:nvSpPr>
        <p:spPr>
          <a:xfrm>
            <a:off x="3556635" y="2354580"/>
            <a:ext cx="995680" cy="460375"/>
          </a:xfrm>
          <a:prstGeom prst="rect">
            <a:avLst/>
          </a:prstGeom>
          <a:noFill/>
        </p:spPr>
        <p:txBody>
          <a:bodyPr wrap="square" rtlCol="0">
            <a:spAutoFit/>
          </a:bodyPr>
          <a:lstStyle/>
          <a:p>
            <a:r>
              <a:rPr lang="zh-CN" altLang="en-US" sz="2400" b="1" smtClean="0">
                <a:solidFill>
                  <a:schemeClr val="tx1"/>
                </a:solidFill>
              </a:rPr>
              <a:t>外服</a:t>
            </a:r>
            <a:endParaRPr lang="zh-CN" altLang="en-US" sz="2400" b="1" smtClean="0">
              <a:solidFill>
                <a:schemeClr val="tx1"/>
              </a:solidFill>
            </a:endParaRPr>
          </a:p>
        </p:txBody>
      </p:sp>
      <p:sp>
        <p:nvSpPr>
          <p:cNvPr id="19" name="TextBox 4"/>
          <p:cNvSpPr txBox="1"/>
          <p:nvPr/>
        </p:nvSpPr>
        <p:spPr>
          <a:xfrm>
            <a:off x="4545965" y="1659255"/>
            <a:ext cx="5157470" cy="460375"/>
          </a:xfrm>
          <a:prstGeom prst="rect">
            <a:avLst/>
          </a:prstGeom>
          <a:noFill/>
        </p:spPr>
        <p:txBody>
          <a:bodyPr wrap="square" rtlCol="0">
            <a:spAutoFit/>
          </a:bodyPr>
          <a:lstStyle/>
          <a:p>
            <a:r>
              <a:rPr lang="zh-CN" altLang="en-US" sz="2400" b="1" smtClean="0">
                <a:solidFill>
                  <a:srgbClr val="0000FF"/>
                </a:solidFill>
              </a:rPr>
              <a:t>商王直接控制的王畿地区</a:t>
            </a:r>
            <a:endParaRPr lang="zh-CN" altLang="en-US" sz="2400" b="1" smtClean="0">
              <a:solidFill>
                <a:srgbClr val="0000FF"/>
              </a:solidFill>
            </a:endParaRPr>
          </a:p>
        </p:txBody>
      </p:sp>
      <p:sp>
        <p:nvSpPr>
          <p:cNvPr id="20" name="TextBox 4"/>
          <p:cNvSpPr txBox="1"/>
          <p:nvPr/>
        </p:nvSpPr>
        <p:spPr>
          <a:xfrm>
            <a:off x="4552315" y="2354580"/>
            <a:ext cx="1794510" cy="460375"/>
          </a:xfrm>
          <a:prstGeom prst="rect">
            <a:avLst/>
          </a:prstGeom>
          <a:noFill/>
        </p:spPr>
        <p:txBody>
          <a:bodyPr wrap="square" rtlCol="0">
            <a:spAutoFit/>
          </a:bodyPr>
          <a:lstStyle/>
          <a:p>
            <a:r>
              <a:rPr lang="zh-CN" altLang="en-US" sz="2400" b="1" smtClean="0">
                <a:solidFill>
                  <a:srgbClr val="0000FF"/>
                </a:solidFill>
              </a:rPr>
              <a:t>王畿四周</a:t>
            </a:r>
            <a:endParaRPr lang="zh-CN" altLang="en-US" sz="2400" b="1" smtClean="0">
              <a:solidFill>
                <a:srgbClr val="0000FF"/>
              </a:solidFill>
            </a:endParaRPr>
          </a:p>
        </p:txBody>
      </p:sp>
      <p:sp>
        <p:nvSpPr>
          <p:cNvPr id="21" name="TextBox 4"/>
          <p:cNvSpPr txBox="1"/>
          <p:nvPr/>
        </p:nvSpPr>
        <p:spPr>
          <a:xfrm>
            <a:off x="2542540" y="2954020"/>
            <a:ext cx="7884160" cy="460375"/>
          </a:xfrm>
          <a:prstGeom prst="rect">
            <a:avLst/>
          </a:prstGeom>
          <a:noFill/>
        </p:spPr>
        <p:txBody>
          <a:bodyPr wrap="square" rtlCol="0">
            <a:spAutoFit/>
          </a:bodyPr>
          <a:lstStyle/>
          <a:p>
            <a:r>
              <a:rPr lang="zh-CN" altLang="en-US" sz="2400" b="1" smtClean="0">
                <a:solidFill>
                  <a:schemeClr val="tx1"/>
                </a:solidFill>
              </a:rPr>
              <a:t>有较系统的国家机构和分掌内外服各类事务的官吏</a:t>
            </a:r>
            <a:endParaRPr lang="zh-CN" altLang="en-US" sz="2400" b="1" smtClean="0">
              <a:solidFill>
                <a:schemeClr val="tx1"/>
              </a:solidFill>
            </a:endParaRPr>
          </a:p>
        </p:txBody>
      </p:sp>
      <p:sp>
        <p:nvSpPr>
          <p:cNvPr id="22" name="TextBox 4"/>
          <p:cNvSpPr txBox="1"/>
          <p:nvPr/>
        </p:nvSpPr>
        <p:spPr>
          <a:xfrm>
            <a:off x="1663700" y="3484245"/>
            <a:ext cx="1280795" cy="460375"/>
          </a:xfrm>
          <a:prstGeom prst="rect">
            <a:avLst/>
          </a:prstGeom>
          <a:noFill/>
        </p:spPr>
        <p:txBody>
          <a:bodyPr wrap="square" rtlCol="0">
            <a:spAutoFit/>
          </a:bodyPr>
          <a:lstStyle/>
          <a:p>
            <a:r>
              <a:rPr lang="zh-CN" altLang="en-US" sz="2400" b="1" smtClean="0"/>
              <a:t>西周</a:t>
            </a:r>
            <a:endParaRPr lang="zh-CN" altLang="en-US" sz="2400" b="1" smtClean="0"/>
          </a:p>
        </p:txBody>
      </p:sp>
      <p:sp>
        <p:nvSpPr>
          <p:cNvPr id="23" name="左大括号 22"/>
          <p:cNvSpPr/>
          <p:nvPr/>
        </p:nvSpPr>
        <p:spPr>
          <a:xfrm>
            <a:off x="2466340" y="3484245"/>
            <a:ext cx="76835" cy="32531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TextBox 4"/>
          <p:cNvSpPr txBox="1"/>
          <p:nvPr/>
        </p:nvSpPr>
        <p:spPr>
          <a:xfrm>
            <a:off x="2560955" y="3484245"/>
            <a:ext cx="1794510" cy="460375"/>
          </a:xfrm>
          <a:prstGeom prst="rect">
            <a:avLst/>
          </a:prstGeom>
          <a:noFill/>
        </p:spPr>
        <p:txBody>
          <a:bodyPr wrap="square" rtlCol="0">
            <a:spAutoFit/>
          </a:bodyPr>
          <a:lstStyle/>
          <a:p>
            <a:r>
              <a:rPr lang="zh-CN" altLang="en-US" sz="2400" b="1" smtClean="0">
                <a:solidFill>
                  <a:schemeClr val="tx1"/>
                </a:solidFill>
              </a:rPr>
              <a:t>基本特征</a:t>
            </a:r>
            <a:endParaRPr lang="zh-CN" altLang="en-US" sz="2400" b="1" smtClean="0">
              <a:solidFill>
                <a:schemeClr val="tx1"/>
              </a:solidFill>
            </a:endParaRPr>
          </a:p>
        </p:txBody>
      </p:sp>
      <p:sp>
        <p:nvSpPr>
          <p:cNvPr id="25" name="TextBox 4"/>
          <p:cNvSpPr txBox="1"/>
          <p:nvPr/>
        </p:nvSpPr>
        <p:spPr>
          <a:xfrm>
            <a:off x="4027805" y="3484245"/>
            <a:ext cx="7853045" cy="460375"/>
          </a:xfrm>
          <a:prstGeom prst="rect">
            <a:avLst/>
          </a:prstGeom>
          <a:noFill/>
        </p:spPr>
        <p:txBody>
          <a:bodyPr wrap="square" rtlCol="0">
            <a:spAutoFit/>
          </a:bodyPr>
          <a:lstStyle/>
          <a:p>
            <a:r>
              <a:rPr lang="zh-CN" altLang="en-US" sz="2400" b="1" smtClean="0">
                <a:solidFill>
                  <a:srgbClr val="0000FF"/>
                </a:solidFill>
              </a:rPr>
              <a:t>分封制与宗法制相结合，政治权利分配与血缘关系相结合</a:t>
            </a:r>
            <a:endParaRPr lang="zh-CN" altLang="en-US" sz="2400" b="1" smtClean="0">
              <a:solidFill>
                <a:srgbClr val="0000FF"/>
              </a:solidFill>
            </a:endParaRPr>
          </a:p>
        </p:txBody>
      </p:sp>
      <p:sp>
        <p:nvSpPr>
          <p:cNvPr id="38" name="TextBox 4"/>
          <p:cNvSpPr txBox="1"/>
          <p:nvPr/>
        </p:nvSpPr>
        <p:spPr>
          <a:xfrm>
            <a:off x="2618740" y="4745990"/>
            <a:ext cx="1991995" cy="460375"/>
          </a:xfrm>
          <a:prstGeom prst="rect">
            <a:avLst/>
          </a:prstGeom>
          <a:noFill/>
        </p:spPr>
        <p:txBody>
          <a:bodyPr wrap="square" rtlCol="0">
            <a:spAutoFit/>
          </a:bodyPr>
          <a:lstStyle/>
          <a:p>
            <a:r>
              <a:rPr lang="zh-CN" altLang="en-US" sz="2400" b="1" smtClean="0">
                <a:solidFill>
                  <a:schemeClr val="tx1"/>
                </a:solidFill>
              </a:rPr>
              <a:t>宗法制</a:t>
            </a:r>
            <a:endParaRPr lang="zh-CN" altLang="en-US" sz="2400" b="1" smtClean="0">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linds(horizontal)">
                                      <p:cBhvr>
                                        <p:cTn id="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6627" name="文本框 26626"/>
          <p:cNvSpPr txBox="1"/>
          <p:nvPr/>
        </p:nvSpPr>
        <p:spPr>
          <a:xfrm>
            <a:off x="377465" y="933403"/>
            <a:ext cx="11340024" cy="1468755"/>
          </a:xfrm>
          <a:prstGeom prst="rect">
            <a:avLst/>
          </a:prstGeom>
          <a:solidFill>
            <a:schemeClr val="bg1"/>
          </a:solidFill>
          <a:ln w="9525">
            <a:noFill/>
          </a:ln>
        </p:spPr>
        <p:txBody>
          <a:bodyPr wrap="square">
            <a:spAutoFit/>
          </a:bodyPr>
          <a:lstStyle/>
          <a:p>
            <a:pPr fontAlgn="auto">
              <a:lnSpc>
                <a:spcPts val="3580"/>
              </a:lnSpc>
              <a:spcBef>
                <a:spcPct val="0"/>
              </a:spcBef>
            </a:pPr>
            <a:r>
              <a:rPr lang="en-US" altLang="zh-CN" sz="2730" b="1">
                <a:solidFill>
                  <a:schemeClr val="tx1"/>
                </a:solidFill>
                <a:latin typeface="黑体" panose="02010609060101010101" pitchFamily="49" charset="-122"/>
                <a:ea typeface="黑体" panose="02010609060101010101" pitchFamily="49" charset="-122"/>
                <a:cs typeface="黑体" panose="02010609060101010101" pitchFamily="49" charset="-122"/>
              </a:rPr>
              <a:t>1.</a:t>
            </a:r>
            <a:r>
              <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rPr>
              <a:t>含义：</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以宗族血缘关系为纽带，分配政治权力，维护贵族世袭统治的制度。</a:t>
            </a:r>
            <a:endParaRPr lang="zh-CN" altLang="en-US" sz="2340" b="1">
              <a:solidFill>
                <a:schemeClr val="tx1"/>
              </a:solidFill>
              <a:latin typeface="宋体" pitchFamily="2" charset="-122"/>
              <a:ea typeface="宋体" panose="02010600030101010101" pitchFamily="2" charset="-122"/>
              <a:cs typeface="宋体" panose="02010600030101010101" pitchFamily="2" charset="-122"/>
              <a:sym typeface="+mn-ea"/>
            </a:endParaRPr>
          </a:p>
          <a:p>
            <a:pPr fontAlgn="auto">
              <a:lnSpc>
                <a:spcPts val="3580"/>
              </a:lnSpc>
              <a:spcBef>
                <a:spcPct val="0"/>
              </a:spcBef>
            </a:pPr>
            <a:r>
              <a:rPr lang="en-US" altLang="zh-CN"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目的：</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巩固分封制形成的秩序，解决贵族之间在权利、财产和土地继承上的矛盾。</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580"/>
              </a:lnSpc>
              <a:spcBef>
                <a:spcPct val="0"/>
              </a:spcBef>
            </a:pPr>
            <a:r>
              <a:rPr lang="en-US" altLang="zh-CN"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3.</a:t>
            </a:r>
            <a:r>
              <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内容：</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大宗与小宗是相对而不是绝对的，既有家庭等级关系，又有政治隶属关系。</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0" name="文本框 9"/>
          <p:cNvSpPr txBox="1"/>
          <p:nvPr/>
        </p:nvSpPr>
        <p:spPr>
          <a:xfrm>
            <a:off x="4844540" y="4203112"/>
            <a:ext cx="9175481" cy="2183765"/>
          </a:xfrm>
          <a:prstGeom prst="rect">
            <a:avLst/>
          </a:prstGeom>
          <a:solidFill>
            <a:schemeClr val="bg1"/>
          </a:solidFill>
        </p:spPr>
        <p:txBody>
          <a:bodyPr wrap="square" rtlCol="0" anchor="t">
            <a:spAutoFit/>
          </a:bodyPr>
          <a:lstStyle/>
          <a:p>
            <a:pPr marL="342900" indent="-342900" algn="l" fontAlgn="auto">
              <a:lnSpc>
                <a:spcPts val="4080"/>
              </a:lnSpc>
              <a:buFont typeface="Wingdings" panose="05000000000000000000" charset="0"/>
              <a:buChar char="u"/>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以嫡长子继承制为核心；</a:t>
            </a:r>
            <a:endParaRPr lang="zh-CN" altLang="en-US" sz="2340" b="1">
              <a:latin typeface="宋体" pitchFamily="2" charset="-122"/>
              <a:ea typeface="宋体" panose="02010600030101010101" pitchFamily="2" charset="-122"/>
              <a:cs typeface="宋体" panose="02010600030101010101" pitchFamily="2" charset="-122"/>
              <a:sym typeface="+mn-ea"/>
            </a:endParaRPr>
          </a:p>
          <a:p>
            <a:pPr marL="342900" indent="-342900" algn="l" fontAlgn="auto">
              <a:lnSpc>
                <a:spcPts val="4080"/>
              </a:lnSpc>
              <a:buFont typeface="Wingdings" panose="05000000000000000000" charset="0"/>
              <a:buChar char="u"/>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是家族关系，又是政治隶属关系，国与家结合；</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a:p>
            <a:pPr marL="342900" indent="-342900" algn="l" fontAlgn="auto">
              <a:lnSpc>
                <a:spcPts val="4080"/>
              </a:lnSpc>
              <a:buFont typeface="Wingdings" panose="05000000000000000000" charset="0"/>
              <a:buChar char="u"/>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大宗与小宗既具有相对性；</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a:p>
            <a:pPr marL="342900" indent="-342900" algn="l" fontAlgn="auto">
              <a:lnSpc>
                <a:spcPts val="4080"/>
              </a:lnSpc>
              <a:buFont typeface="Wingdings" panose="05000000000000000000" charset="0"/>
              <a:buChar char="u"/>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形成森严的社会等级。    </a:t>
            </a:r>
            <a:endParaRPr lang="zh-CN" altLang="en-US" sz="2340" b="1">
              <a:solidFill>
                <a:srgbClr val="0000FF"/>
              </a:solidFill>
              <a:latin typeface="宋体" pitchFamily="2" charset="-122"/>
              <a:ea typeface="宋体" panose="02010600030101010101" pitchFamily="2" charset="-122"/>
              <a:cs typeface="宋体" panose="02010600030101010101" pitchFamily="2" charset="-122"/>
              <a:sym typeface="+mn-ea"/>
            </a:endParaRPr>
          </a:p>
        </p:txBody>
      </p:sp>
      <p:sp>
        <p:nvSpPr>
          <p:cNvPr id="12" name="文本框 11"/>
          <p:cNvSpPr txBox="1"/>
          <p:nvPr/>
        </p:nvSpPr>
        <p:spPr>
          <a:xfrm>
            <a:off x="4903945" y="2576920"/>
            <a:ext cx="6738670" cy="1060450"/>
          </a:xfrm>
          <a:prstGeom prst="rect">
            <a:avLst/>
          </a:prstGeom>
          <a:solidFill>
            <a:schemeClr val="accent1">
              <a:lumMod val="20000"/>
              <a:lumOff val="80000"/>
            </a:schemeClr>
          </a:solidFill>
          <a:ln w="28575" cmpd="sng">
            <a:solidFill>
              <a:schemeClr val="accent1">
                <a:shade val="50000"/>
              </a:schemeClr>
            </a:solidFill>
            <a:prstDash val="dash"/>
          </a:ln>
        </p:spPr>
        <p:txBody>
          <a:bodyPr wrap="square" rtlCol="0" anchor="t">
            <a:spAutoFit/>
          </a:bodyPr>
          <a:lstStyle/>
          <a:p>
            <a:pPr fontAlgn="auto">
              <a:lnSpc>
                <a:spcPts val="378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立嫡以长不以贤，立子以贵不以长。</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fontAlgn="auto">
              <a:lnSpc>
                <a:spcPts val="378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a:latin typeface="楷体" panose="02010609060101010101" pitchFamily="49" charset="-122"/>
                <a:ea typeface="楷体" panose="02010609060101010101" pitchFamily="49" charset="-122"/>
                <a:cs typeface="楷体" panose="02010609060101010101" pitchFamily="49" charset="-122"/>
                <a:sym typeface="+mn-ea"/>
              </a:rPr>
              <a:t>——</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春秋公羊传</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隐公元年</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
        <p:nvSpPr>
          <p:cNvPr id="14" name="文本框 13"/>
          <p:cNvSpPr txBox="1"/>
          <p:nvPr/>
        </p:nvSpPr>
        <p:spPr>
          <a:xfrm>
            <a:off x="4844540" y="3754486"/>
            <a:ext cx="7014033" cy="450850"/>
          </a:xfrm>
          <a:prstGeom prst="rect">
            <a:avLst/>
          </a:prstGeom>
          <a:noFill/>
        </p:spPr>
        <p:txBody>
          <a:bodyPr wrap="square" rtlCol="0" anchor="t">
            <a:spAutoFit/>
          </a:bodyPr>
          <a:lstStyle/>
          <a:p>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上述材料及图片体现出西周宗法制的何种特点？</a:t>
            </a:r>
            <a:endParaRPr lang="zh-CN" altLang="en-US" sz="2340" b="1">
              <a:solidFill>
                <a:schemeClr val="tx1"/>
              </a:solidFill>
              <a:latin typeface="黑体" pitchFamily="49" charset="-122"/>
              <a:ea typeface="黑体" pitchFamily="49" charset="-122"/>
              <a:cs typeface="黑体" panose="02010609060101010101" pitchFamily="49" charset="-122"/>
              <a:sym typeface="+mn-ea"/>
            </a:endParaRPr>
          </a:p>
        </p:txBody>
      </p:sp>
      <p:pic>
        <p:nvPicPr>
          <p:cNvPr id="5" name="图片 4"/>
          <p:cNvPicPr>
            <a:picLocks noChangeAspect="1"/>
          </p:cNvPicPr>
          <p:nvPr/>
        </p:nvPicPr>
        <p:blipFill>
          <a:blip r:embed="rId3"/>
          <a:stretch>
            <a:fillRect/>
          </a:stretch>
        </p:blipFill>
        <p:spPr>
          <a:xfrm>
            <a:off x="377465" y="2510709"/>
            <a:ext cx="4366212" cy="3267853"/>
          </a:xfrm>
          <a:prstGeom prst="rect">
            <a:avLst/>
          </a:prstGeom>
        </p:spPr>
      </p:pic>
      <p:sp>
        <p:nvSpPr>
          <p:cNvPr id="6" name="文本框 5"/>
          <p:cNvSpPr txBox="1"/>
          <p:nvPr/>
        </p:nvSpPr>
        <p:spPr>
          <a:xfrm>
            <a:off x="539589" y="5847867"/>
            <a:ext cx="4042583" cy="391160"/>
          </a:xfrm>
          <a:prstGeom prst="rect">
            <a:avLst/>
          </a:prstGeom>
          <a:noFill/>
        </p:spPr>
        <p:txBody>
          <a:bodyPr wrap="square" rtlCol="0">
            <a:spAutoFit/>
          </a:bodyPr>
          <a:lstStyle/>
          <a:p>
            <a:pPr marL="285750" indent="-285750">
              <a:buFont typeface="Wingdings" panose="05000000000000000000" charset="0"/>
              <a:buChar char="Ø"/>
            </a:pPr>
            <a:r>
              <a:rPr lang="en-US" altLang="zh-CN" sz="1950" b="1">
                <a:latin typeface="仿宋_GB2312" panose="02010609030101010101" charset="-122"/>
                <a:ea typeface="仿宋_GB2312" panose="02010609030101010101" charset="-122"/>
                <a:cs typeface="仿宋_GB2312" panose="02010609030101010101" charset="-122"/>
              </a:rPr>
              <a:t>      </a:t>
            </a:r>
            <a:r>
              <a:rPr lang="zh-CN" altLang="en-US" sz="1950" b="1">
                <a:latin typeface="仿宋_GB2312" panose="02010609030101010101" charset="-122"/>
                <a:ea typeface="仿宋_GB2312" panose="02010609030101010101" charset="-122"/>
                <a:cs typeface="仿宋_GB2312" panose="02010609030101010101" charset="-122"/>
              </a:rPr>
              <a:t>西周宗法制示意图</a:t>
            </a:r>
            <a:endParaRPr lang="zh-CN" altLang="en-US" sz="1950" b="1">
              <a:latin typeface="仿宋_GB2312" panose="02010609030101010101" charset="-122"/>
              <a:ea typeface="仿宋_GB2312" panose="02010609030101010101" charset="-122"/>
              <a:cs typeface="仿宋_GB2312" panose="02010609030101010101" charset="-122"/>
            </a:endParaRPr>
          </a:p>
        </p:txBody>
      </p:sp>
      <p:sp>
        <p:nvSpPr>
          <p:cNvPr id="3" name="圆角矩形 2"/>
          <p:cNvSpPr/>
          <p:nvPr/>
        </p:nvSpPr>
        <p:spPr>
          <a:xfrm>
            <a:off x="2409190" y="0"/>
            <a:ext cx="706247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r>
              <a:rPr lang="en-US" altLang="zh-CN" sz="4400" b="1"/>
              <a:t>——</a:t>
            </a:r>
            <a:r>
              <a:rPr lang="zh-CN" altLang="en-US" sz="4400" b="1"/>
              <a:t>宗法制</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000" fill="hold">
                                          <p:stCondLst>
                                            <p:cond delay="0"/>
                                          </p:stCondLst>
                                        </p:cTn>
                                        <p:tgtEl>
                                          <p:spTgt spid="26627">
                                            <p:txEl>
                                              <p:pRg st="0" end="0"/>
                                            </p:txEl>
                                          </p:spTgt>
                                        </p:tgtEl>
                                        <p:attrNameLst>
                                          <p:attrName>style.visibility</p:attrName>
                                        </p:attrNameLst>
                                      </p:cBhvr>
                                      <p:to>
                                        <p:strVal val="visible"/>
                                      </p:to>
                                    </p:set>
                                    <p:animEffect transition="in" filter="wipe(up)">
                                      <p:cBhvr>
                                        <p:cTn id="7" dur="1000"/>
                                        <p:tgtEl>
                                          <p:spTgt spid="26627">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000" fill="hold">
                                          <p:stCondLst>
                                            <p:cond delay="0"/>
                                          </p:stCondLst>
                                        </p:cTn>
                                        <p:tgtEl>
                                          <p:spTgt spid="26627">
                                            <p:txEl>
                                              <p:pRg st="1" end="1"/>
                                            </p:txEl>
                                          </p:spTgt>
                                        </p:tgtEl>
                                        <p:attrNameLst>
                                          <p:attrName>style.visibility</p:attrName>
                                        </p:attrNameLst>
                                      </p:cBhvr>
                                      <p:to>
                                        <p:strVal val="visible"/>
                                      </p:to>
                                    </p:set>
                                    <p:animEffect transition="in" filter="barn(inVertical)">
                                      <p:cBhvr>
                                        <p:cTn id="12" dur="1000"/>
                                        <p:tgtEl>
                                          <p:spTgt spid="26627">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8" presetClass="entr" presetSubtype="16" fill="hold" nodeType="clickEffect">
                                  <p:stCondLst>
                                    <p:cond delay="0"/>
                                  </p:stCondLst>
                                  <p:childTnLst>
                                    <p:set>
                                      <p:cBhvr>
                                        <p:cTn id="16" dur="1000" fill="hold">
                                          <p:stCondLst>
                                            <p:cond delay="0"/>
                                          </p:stCondLst>
                                        </p:cTn>
                                        <p:tgtEl>
                                          <p:spTgt spid="26627">
                                            <p:txEl>
                                              <p:pRg st="2" end="2"/>
                                            </p:txEl>
                                          </p:spTgt>
                                        </p:tgtEl>
                                        <p:attrNameLst>
                                          <p:attrName>style.visibility</p:attrName>
                                        </p:attrNameLst>
                                      </p:cBhvr>
                                      <p:to>
                                        <p:strVal val="visible"/>
                                      </p:to>
                                    </p:set>
                                    <p:animEffect transition="in" filter="diamond(in)">
                                      <p:cBhvr>
                                        <p:cTn id="17" dur="1000"/>
                                        <p:tgtEl>
                                          <p:spTgt spid="26627">
                                            <p:txEl>
                                              <p:pRg st="2" end="2"/>
                                            </p:txEl>
                                          </p:spTgt>
                                        </p:tgtEl>
                                      </p:cBhvr>
                                    </p:animEffect>
                                  </p:childTnLst>
                                </p:cTn>
                              </p:par>
                              <p:par>
                                <p:cTn id="18" presetID="21" presetClass="entr" presetSubtype="3" fill="hold" nodeType="withEffect">
                                  <p:stCondLst>
                                    <p:cond delay="0"/>
                                  </p:stCondLst>
                                  <p:childTnLst>
                                    <p:set>
                                      <p:cBhvr>
                                        <p:cTn id="19" dur="1000" fill="hold">
                                          <p:stCondLst>
                                            <p:cond delay="0"/>
                                          </p:stCondLst>
                                        </p:cTn>
                                        <p:tgtEl>
                                          <p:spTgt spid="5"/>
                                        </p:tgtEl>
                                        <p:attrNameLst>
                                          <p:attrName>style.visibility</p:attrName>
                                        </p:attrNameLst>
                                      </p:cBhvr>
                                      <p:to>
                                        <p:strVal val="visible"/>
                                      </p:to>
                                    </p:set>
                                    <p:animEffect transition="in" filter="wheel(3)">
                                      <p:cBhvr>
                                        <p:cTn id="20" dur="1000"/>
                                        <p:tgtEl>
                                          <p:spTgt spid="5"/>
                                        </p:tgtEl>
                                      </p:cBhvr>
                                    </p:animEffect>
                                  </p:childTnLst>
                                </p:cTn>
                              </p:par>
                              <p:par>
                                <p:cTn id="21" presetID="22" presetClass="entr" presetSubtype="4" fill="hold" grpId="0" nodeType="withEffect">
                                  <p:stCondLst>
                                    <p:cond delay="0"/>
                                  </p:stCondLst>
                                  <p:childTnLst>
                                    <p:set>
                                      <p:cBhvr>
                                        <p:cTn id="22" dur="1000" fill="hold">
                                          <p:stCondLst>
                                            <p:cond delay="0"/>
                                          </p:stCondLst>
                                        </p:cTn>
                                        <p:tgtEl>
                                          <p:spTgt spid="6"/>
                                        </p:tgtEl>
                                        <p:attrNameLst>
                                          <p:attrName>style.visibility</p:attrName>
                                        </p:attrNameLst>
                                      </p:cBhvr>
                                      <p:to>
                                        <p:strVal val="visible"/>
                                      </p:to>
                                    </p:set>
                                    <p:animEffect transition="in" filter="wipe(down)">
                                      <p:cBhvr>
                                        <p:cTn id="23" dur="1000"/>
                                        <p:tgtEl>
                                          <p:spTgt spid="6"/>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8" presetClass="entr" presetSubtype="12" fill="hold" grpId="0" nodeType="clickEffect">
                                  <p:stCondLst>
                                    <p:cond delay="0"/>
                                  </p:stCondLst>
                                  <p:childTnLst>
                                    <p:set>
                                      <p:cBhvr>
                                        <p:cTn id="27" dur="1000" fill="hold">
                                          <p:stCondLst>
                                            <p:cond delay="0"/>
                                          </p:stCondLst>
                                        </p:cTn>
                                        <p:tgtEl>
                                          <p:spTgt spid="12"/>
                                        </p:tgtEl>
                                        <p:attrNameLst>
                                          <p:attrName>style.visibility</p:attrName>
                                        </p:attrNameLst>
                                      </p:cBhvr>
                                      <p:to>
                                        <p:strVal val="visible"/>
                                      </p:to>
                                    </p:set>
                                    <p:animEffect transition="in" filter="strips(downLeft)">
                                      <p:cBhvr>
                                        <p:cTn id="28" dur="1000"/>
                                        <p:tgtEl>
                                          <p:spTgt spid="12"/>
                                        </p:tgtEl>
                                      </p:cBhvr>
                                    </p:animEffect>
                                  </p:childTnLst>
                                </p:cTn>
                              </p:par>
                              <p:par>
                                <p:cTn id="29" presetID="22" presetClass="entr" presetSubtype="4" fill="hold" grpId="0" nodeType="withEffect">
                                  <p:stCondLst>
                                    <p:cond delay="0"/>
                                  </p:stCondLst>
                                  <p:childTnLst>
                                    <p:set>
                                      <p:cBhvr>
                                        <p:cTn id="30" dur="1000" fill="hold">
                                          <p:stCondLst>
                                            <p:cond delay="0"/>
                                          </p:stCondLst>
                                        </p:cTn>
                                        <p:tgtEl>
                                          <p:spTgt spid="14"/>
                                        </p:tgtEl>
                                        <p:attrNameLst>
                                          <p:attrName>style.visibility</p:attrName>
                                        </p:attrNameLst>
                                      </p:cBhvr>
                                      <p:to>
                                        <p:strVal val="visible"/>
                                      </p:to>
                                    </p:set>
                                    <p:animEffect transition="in" filter="wipe(down)">
                                      <p:cBhvr>
                                        <p:cTn id="31" dur="1000"/>
                                        <p:tgtEl>
                                          <p:spTgt spid="14"/>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22" presetClass="entr" presetSubtype="2" fill="hold" nodeType="clickEffect">
                                  <p:stCondLst>
                                    <p:cond delay="0"/>
                                  </p:stCondLst>
                                  <p:childTnLst>
                                    <p:set>
                                      <p:cBhvr>
                                        <p:cTn id="35" dur="1" fill="hold">
                                          <p:stCondLst>
                                            <p:cond delay="0"/>
                                          </p:stCondLst>
                                        </p:cTn>
                                        <p:tgtEl>
                                          <p:spTgt spid="10">
                                            <p:txEl>
                                              <p:pRg st="0" end="0"/>
                                            </p:txEl>
                                          </p:spTgt>
                                        </p:tgtEl>
                                        <p:attrNameLst>
                                          <p:attrName>style.visibility</p:attrName>
                                        </p:attrNameLst>
                                      </p:cBhvr>
                                      <p:to>
                                        <p:strVal val="visible"/>
                                      </p:to>
                                    </p:set>
                                    <p:animEffect transition="in" filter="wipe(right)">
                                      <p:cBhvr>
                                        <p:cTn id="36" dur="500"/>
                                        <p:tgtEl>
                                          <p:spTgt spid="10">
                                            <p:txEl>
                                              <p:pRg st="0" end="0"/>
                                            </p:txEl>
                                          </p:spTgt>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22" presetClass="entr" presetSubtype="4" fill="hold" nodeType="clickEffect">
                                  <p:stCondLst>
                                    <p:cond delay="0"/>
                                  </p:stCondLst>
                                  <p:childTnLst>
                                    <p:set>
                                      <p:cBhvr>
                                        <p:cTn id="40" dur="1000" fill="hold">
                                          <p:stCondLst>
                                            <p:cond delay="0"/>
                                          </p:stCondLst>
                                        </p:cTn>
                                        <p:tgtEl>
                                          <p:spTgt spid="10">
                                            <p:txEl>
                                              <p:pRg st="1" end="1"/>
                                            </p:txEl>
                                          </p:spTgt>
                                        </p:tgtEl>
                                        <p:attrNameLst>
                                          <p:attrName>style.visibility</p:attrName>
                                        </p:attrNameLst>
                                      </p:cBhvr>
                                      <p:to>
                                        <p:strVal val="visible"/>
                                      </p:to>
                                    </p:set>
                                    <p:animEffect transition="in" filter="wipe(down)">
                                      <p:cBhvr>
                                        <p:cTn id="41" dur="1000"/>
                                        <p:tgtEl>
                                          <p:spTgt spid="10">
                                            <p:txEl>
                                              <p:pRg st="1" end="1"/>
                                            </p:txEl>
                                          </p:spTgt>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22" presetClass="entr" presetSubtype="8" fill="hold" nodeType="clickEffect">
                                  <p:stCondLst>
                                    <p:cond delay="0"/>
                                  </p:stCondLst>
                                  <p:childTnLst>
                                    <p:set>
                                      <p:cBhvr>
                                        <p:cTn id="45" dur="1000" fill="hold">
                                          <p:stCondLst>
                                            <p:cond delay="0"/>
                                          </p:stCondLst>
                                        </p:cTn>
                                        <p:tgtEl>
                                          <p:spTgt spid="10">
                                            <p:txEl>
                                              <p:pRg st="2" end="2"/>
                                            </p:txEl>
                                          </p:spTgt>
                                        </p:tgtEl>
                                        <p:attrNameLst>
                                          <p:attrName>style.visibility</p:attrName>
                                        </p:attrNameLst>
                                      </p:cBhvr>
                                      <p:to>
                                        <p:strVal val="visible"/>
                                      </p:to>
                                    </p:set>
                                    <p:animEffect transition="in" filter="wipe(left)">
                                      <p:cBhvr>
                                        <p:cTn id="46" dur="1000"/>
                                        <p:tgtEl>
                                          <p:spTgt spid="10">
                                            <p:txEl>
                                              <p:pRg st="2" end="2"/>
                                            </p:txEl>
                                          </p:spTgt>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22" presetClass="entr" presetSubtype="1" fill="hold" nodeType="clickEffect">
                                  <p:stCondLst>
                                    <p:cond delay="0"/>
                                  </p:stCondLst>
                                  <p:childTnLst>
                                    <p:set>
                                      <p:cBhvr>
                                        <p:cTn id="50" dur="1000" fill="hold">
                                          <p:stCondLst>
                                            <p:cond delay="0"/>
                                          </p:stCondLst>
                                        </p:cTn>
                                        <p:tgtEl>
                                          <p:spTgt spid="10">
                                            <p:txEl>
                                              <p:pRg st="3" end="3"/>
                                            </p:txEl>
                                          </p:spTgt>
                                        </p:tgtEl>
                                        <p:attrNameLst>
                                          <p:attrName>style.visibility</p:attrName>
                                        </p:attrNameLst>
                                      </p:cBhvr>
                                      <p:to>
                                        <p:strVal val="visible"/>
                                      </p:to>
                                    </p:set>
                                    <p:animEffect transition="in" filter="wipe(up)">
                                      <p:cBhvr>
                                        <p:cTn id="51" dur="10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4"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Box 14"/>
          <p:cNvSpPr txBox="1"/>
          <p:nvPr/>
        </p:nvSpPr>
        <p:spPr>
          <a:xfrm>
            <a:off x="561246" y="1056543"/>
            <a:ext cx="7827748" cy="3764280"/>
          </a:xfrm>
          <a:prstGeom prst="rect">
            <a:avLst/>
          </a:prstGeom>
          <a:solidFill>
            <a:schemeClr val="accent1">
              <a:lumMod val="20000"/>
              <a:lumOff val="80000"/>
            </a:schemeClr>
          </a:solidFill>
          <a:ln w="28575" cmpd="sng">
            <a:solidFill>
              <a:schemeClr val="tx1"/>
            </a:solidFill>
            <a:prstDash val="sysDot"/>
          </a:ln>
        </p:spPr>
        <p:txBody>
          <a:bodyPr wrap="square">
            <a:spAutoFit/>
          </a:bodyPr>
          <a:lstStyle/>
          <a:p>
            <a:pPr marL="0" marR="0" lvl="0" indent="0" algn="l" defTabSz="914400" rtl="0" fontAlgn="base" latinLnBrk="1">
              <a:lnSpc>
                <a:spcPts val="3580"/>
              </a:lnSpc>
              <a:spcBef>
                <a:spcPct val="0"/>
              </a:spcBef>
              <a:spcAft>
                <a:spcPct val="0"/>
              </a:spcAft>
              <a:buClrTx/>
              <a:buSzTx/>
              <a:buFontTx/>
              <a:buNone/>
              <a:defRPr/>
            </a:pPr>
            <a:r>
              <a:rPr kumimoji="1" lang="zh-CN" altLang="zh-CN" sz="2340" b="1"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自武王至幽王，传十二世十三王，基本上行嫡长子世袭制。</a:t>
            </a:r>
            <a:endParaRPr kumimoji="1" lang="zh-CN" altLang="zh-CN" sz="2340" b="1" i="0" u="none" strike="noStrike" kern="1200" cap="none" spc="0" normalizeH="0" baseline="0" noProof="0">
              <a:ln>
                <a:noFill/>
              </a:ln>
              <a:solidFill>
                <a:schemeClr val="tx1"/>
              </a:solidFill>
              <a:effectLst/>
              <a:uLnTx/>
              <a:uFillTx/>
              <a:latin typeface="楷体" pitchFamily="49" charset="-122"/>
              <a:ea typeface="楷体" pitchFamily="49" charset="-122"/>
              <a:cs typeface="楷体" panose="02010609060101010101" pitchFamily="49" charset="-122"/>
            </a:endParaRPr>
          </a:p>
          <a:p>
            <a:pPr marL="0" marR="0" lvl="0" indent="0" algn="l" defTabSz="914400" rtl="0" fontAlgn="base" latinLnBrk="1">
              <a:lnSpc>
                <a:spcPts val="3580"/>
              </a:lnSpc>
              <a:spcBef>
                <a:spcPct val="0"/>
              </a:spcBef>
              <a:spcAft>
                <a:spcPct val="0"/>
              </a:spcAft>
              <a:buClrTx/>
              <a:buSzTx/>
              <a:buFontTx/>
              <a:buNone/>
              <a:defRPr/>
            </a:pPr>
            <a:r>
              <a:rPr kumimoji="1" lang="en-US" altLang="zh-CN" sz="2340" b="1"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                            ——</a:t>
            </a:r>
            <a:r>
              <a:rPr kumimoji="1" lang="zh-CN" altLang="zh-CN" sz="2340" b="1"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袁行霈等主编《中华文明》</a:t>
            </a:r>
            <a:endParaRPr kumimoji="1" lang="zh-CN" altLang="zh-CN" sz="2340" b="1" noProof="0">
              <a:ln>
                <a:noFill/>
              </a:ln>
              <a:solidFill>
                <a:schemeClr val="tx1"/>
              </a:solidFill>
              <a:effectLst/>
              <a:uLnTx/>
              <a:uFillTx/>
              <a:latin typeface="楷体" pitchFamily="49" charset="-122"/>
              <a:ea typeface="楷体" pitchFamily="49" charset="-122"/>
              <a:cs typeface="楷体" panose="02010609060101010101" pitchFamily="49" charset="-122"/>
              <a:sym typeface="+mn-ea"/>
            </a:endParaRPr>
          </a:p>
          <a:p>
            <a:pPr marL="0" marR="0" lvl="0" indent="0" algn="l" defTabSz="914400" rtl="0" fontAlgn="base" latinLnBrk="1">
              <a:lnSpc>
                <a:spcPts val="3580"/>
              </a:lnSpc>
              <a:spcBef>
                <a:spcPct val="0"/>
              </a:spcBef>
              <a:spcAft>
                <a:spcPct val="0"/>
              </a:spcAft>
              <a:buClrTx/>
              <a:buSzTx/>
              <a:buFontTx/>
              <a:buNone/>
              <a:defRPr/>
            </a:pPr>
            <a:r>
              <a:rPr kumimoji="1" lang="zh-CN" altLang="zh-CN" sz="2340" b="1"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《礼》曰：宗人将有事，族人皆侍。古者所以必有宗，何也？所以长和睦也。</a:t>
            </a:r>
            <a:endParaRPr kumimoji="1" lang="zh-CN"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fontAlgn="base" latinLnBrk="1">
              <a:lnSpc>
                <a:spcPts val="3580"/>
              </a:lnSpc>
              <a:spcBef>
                <a:spcPct val="0"/>
              </a:spcBef>
              <a:spcAft>
                <a:spcPct val="0"/>
              </a:spcAft>
              <a:buClrTx/>
              <a:buSzTx/>
              <a:buFontTx/>
              <a:buNone/>
              <a:defRPr/>
            </a:pPr>
            <a:r>
              <a:rPr kumimoji="1" lang="en-US" altLang="zh-CN" sz="2340" b="1"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                               ── </a:t>
            </a:r>
            <a:r>
              <a:rPr kumimoji="1" lang="zh-CN" altLang="zh-CN" sz="2340" b="1"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班固《白虎通义》</a:t>
            </a:r>
            <a:endParaRPr lang="zh-CN" altLang="en-US" sz="2340" b="1">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fontAlgn="base" latinLnBrk="1">
              <a:lnSpc>
                <a:spcPts val="3580"/>
              </a:lnSpc>
              <a:spcBef>
                <a:spcPct val="0"/>
              </a:spcBef>
              <a:spcAft>
                <a:spcPct val="0"/>
              </a:spcAft>
              <a:buClrTx/>
              <a:buSzTx/>
              <a:buFontTx/>
              <a:buNone/>
              <a:defRPr/>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故先王之法：立天子，不使诸侯疑焉；立诸侯，不使大夫疑焉；立嫡子，不使庶孽疑焉。疑生争，争生乱。</a:t>
            </a:r>
            <a:endParaRPr lang="en-US" altLang="zh-CN" sz="2340" b="1">
              <a:solidFill>
                <a:schemeClr val="tx1"/>
              </a:solidFill>
              <a:latin typeface="楷体" pitchFamily="49" charset="-122"/>
              <a:ea typeface="楷体" pitchFamily="49" charset="-122"/>
              <a:cs typeface="楷体" panose="02010609060101010101" pitchFamily="49" charset="-122"/>
            </a:endParaRPr>
          </a:p>
          <a:p>
            <a:pPr marL="0" marR="0" lvl="0" indent="0" algn="l" defTabSz="914400" rtl="0" fontAlgn="base" latinLnBrk="1">
              <a:lnSpc>
                <a:spcPts val="3580"/>
              </a:lnSpc>
              <a:spcBef>
                <a:spcPct val="0"/>
              </a:spcBef>
              <a:spcAft>
                <a:spcPct val="0"/>
              </a:spcAft>
              <a:buClrTx/>
              <a:buSzTx/>
              <a:buFontTx/>
              <a:buNone/>
              <a:defRPr/>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吕氏春秋</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kumimoji="1" lang="zh-CN" altLang="zh-CN" sz="2340" b="1"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9" name="文本框 8"/>
          <p:cNvSpPr txBox="1"/>
          <p:nvPr/>
        </p:nvSpPr>
        <p:spPr>
          <a:xfrm>
            <a:off x="8705198" y="1096764"/>
            <a:ext cx="2707225" cy="3681730"/>
          </a:xfrm>
          <a:prstGeom prst="rect">
            <a:avLst/>
          </a:prstGeom>
          <a:solidFill>
            <a:schemeClr val="accent6">
              <a:lumMod val="40000"/>
              <a:lumOff val="60000"/>
              <a:alpha val="16000"/>
            </a:schemeClr>
          </a:solidFill>
          <a:ln w="28575" cmpd="sng">
            <a:solidFill>
              <a:schemeClr val="accent1">
                <a:shade val="50000"/>
              </a:schemeClr>
            </a:solidFill>
            <a:prstDash val="solid"/>
          </a:ln>
        </p:spPr>
        <p:txBody>
          <a:bodyPr wrap="square" rtlCol="0" anchor="t">
            <a:spAutoFit/>
          </a:bodyPr>
          <a:lstStyle/>
          <a:p>
            <a:pPr fontAlgn="auto">
              <a:lnSpc>
                <a:spcPts val="3500"/>
              </a:lnSpc>
            </a:pPr>
            <a:r>
              <a:rPr lang="zh-CN" altLang="en-US" sz="2340" b="1">
                <a:solidFill>
                  <a:srgbClr val="FF0000"/>
                </a:solidFill>
                <a:latin typeface="黑体" panose="02010609060101010101" pitchFamily="49" charset="-122"/>
                <a:ea typeface="黑体" panose="02010609060101010101" pitchFamily="49" charset="-122"/>
                <a:cs typeface="黑体" panose="02010609060101010101" pitchFamily="49" charset="-122"/>
              </a:rPr>
              <a:t>家国同构：</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"家"是小"国"，"国"是大"家"。"家国同构"体现了血缘关系与政治关系的融洽，是一种借助血缘人伦关系来治理国家的政治模式。</a:t>
            </a:r>
            <a:endParaRPr lang="zh-CN" altLang="en-US" sz="2340" b="1">
              <a:solidFill>
                <a:schemeClr val="tx1"/>
              </a:solidFill>
              <a:latin typeface="黑体" pitchFamily="49" charset="-122"/>
              <a:ea typeface="黑体" pitchFamily="49" charset="-122"/>
              <a:cs typeface="黑体" panose="02010609060101010101" pitchFamily="49" charset="-122"/>
            </a:endParaRPr>
          </a:p>
        </p:txBody>
      </p:sp>
      <p:sp>
        <p:nvSpPr>
          <p:cNvPr id="4" name="圆角矩形 3">
            <a:hlinkClick r:id="rId3" action="ppaction://hlinksldjump"/>
          </p:cNvPr>
          <p:cNvSpPr/>
          <p:nvPr/>
        </p:nvSpPr>
        <p:spPr>
          <a:xfrm>
            <a:off x="561246" y="4979460"/>
            <a:ext cx="10026942" cy="469523"/>
          </a:xfrm>
          <a:prstGeom prst="roundRect">
            <a:avLst>
              <a:gd name="adj" fmla="val 16667"/>
            </a:avLst>
          </a:prstGeom>
          <a:solidFill>
            <a:schemeClr val="bg2">
              <a:alpha val="65000"/>
            </a:schemeClr>
          </a:solidFill>
          <a:ln w="28575" cap="flat" cmpd="sng">
            <a:solidFill>
              <a:schemeClr val="tx1"/>
            </a:solidFill>
            <a:prstDash val="solid"/>
            <a:headEnd type="none" w="med" len="med"/>
            <a:tailEnd type="none" w="med" len="med"/>
          </a:ln>
        </p:spPr>
        <p:txBody>
          <a:bodyPr wrap="square" lIns="0" tIns="0" rIns="0" bIns="0" anchor="ctr">
            <a:spAutoFit/>
          </a:bodyPr>
          <a:lstStyle/>
          <a:p>
            <a:pPr algn="ctr"/>
            <a:r>
              <a:rPr lang="zh-CN" altLang="en-US" sz="2730" b="1">
                <a:solidFill>
                  <a:schemeClr val="tx1"/>
                </a:solidFill>
                <a:latin typeface="+mn-ea"/>
                <a:sym typeface="+mn-ea"/>
              </a:rPr>
              <a:t>探 究：根据材料并结合所学知识分析宗法制对当时有哪些影响？</a:t>
            </a:r>
            <a:endParaRPr lang="zh-CN" altLang="en-US" sz="2730" b="1">
              <a:solidFill>
                <a:schemeClr val="tx1"/>
              </a:solidFill>
              <a:latin typeface="+mn-ea"/>
              <a:sym typeface="+mn-ea"/>
            </a:endParaRPr>
          </a:p>
        </p:txBody>
      </p:sp>
      <p:sp>
        <p:nvSpPr>
          <p:cNvPr id="5" name="Rectangle 7"/>
          <p:cNvSpPr/>
          <p:nvPr/>
        </p:nvSpPr>
        <p:spPr>
          <a:xfrm>
            <a:off x="561246" y="5537851"/>
            <a:ext cx="10593758" cy="983615"/>
          </a:xfrm>
          <a:prstGeom prst="rect">
            <a:avLst/>
          </a:prstGeom>
          <a:solidFill>
            <a:schemeClr val="bg1"/>
          </a:solidFill>
          <a:ln w="9525">
            <a:noFill/>
          </a:ln>
        </p:spPr>
        <p:txBody>
          <a:bodyPr wrap="square">
            <a:spAutoFit/>
          </a:bodyPr>
          <a:lstStyle/>
          <a:p>
            <a:pPr marL="342900" indent="-342900" eaLnBrk="0" fontAlgn="auto" hangingPunct="0">
              <a:lnSpc>
                <a:spcPts val="348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宗法制保证了贵族在政治上的垄断和特权地位；</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342900" indent="-342900" eaLnBrk="0" fontAlgn="auto" hangingPunct="0">
              <a:lnSpc>
                <a:spcPts val="348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也有利于统治集团的稳定和团结，巩固分封制；</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2" name="圆角矩形 1"/>
          <p:cNvSpPr/>
          <p:nvPr/>
        </p:nvSpPr>
        <p:spPr>
          <a:xfrm>
            <a:off x="2409190" y="0"/>
            <a:ext cx="706247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r>
              <a:rPr lang="en-US" altLang="zh-CN" sz="4400" b="1"/>
              <a:t>——</a:t>
            </a:r>
            <a:r>
              <a:rPr lang="zh-CN" altLang="en-US" sz="4400" b="1"/>
              <a:t>宗法制</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000" fill="hold">
                                          <p:stCondLst>
                                            <p:cond delay="0"/>
                                          </p:stCondLst>
                                        </p:cTn>
                                        <p:tgtEl>
                                          <p:spTgt spid="3"/>
                                        </p:tgtEl>
                                        <p:attrNameLst>
                                          <p:attrName>style.visibility</p:attrName>
                                        </p:attrNameLst>
                                      </p:cBhvr>
                                      <p:to>
                                        <p:strVal val="visible"/>
                                      </p:to>
                                    </p:set>
                                    <p:animEffect transition="in" filter="blinds(horizontal)">
                                      <p:cBhvr>
                                        <p:cTn id="7" dur="1000"/>
                                        <p:tgtEl>
                                          <p:spTgt spid="3"/>
                                        </p:tgtEl>
                                      </p:cBhvr>
                                    </p:animEffect>
                                  </p:childTnLst>
                                </p:cTn>
                              </p:par>
                              <p:par>
                                <p:cTn id="8" presetID="21" presetClass="entr" presetSubtype="4" fill="hold" grpId="0" nodeType="withEffect">
                                  <p:stCondLst>
                                    <p:cond delay="0"/>
                                  </p:stCondLst>
                                  <p:childTnLst>
                                    <p:set>
                                      <p:cBhvr>
                                        <p:cTn id="9" dur="1000" fill="hold">
                                          <p:stCondLst>
                                            <p:cond delay="0"/>
                                          </p:stCondLst>
                                        </p:cTn>
                                        <p:tgtEl>
                                          <p:spTgt spid="9"/>
                                        </p:tgtEl>
                                        <p:attrNameLst>
                                          <p:attrName>style.visibility</p:attrName>
                                        </p:attrNameLst>
                                      </p:cBhvr>
                                      <p:to>
                                        <p:strVal val="visible"/>
                                      </p:to>
                                    </p:set>
                                    <p:animEffect transition="in" filter="wheel(4)">
                                      <p:cBhvr>
                                        <p:cTn id="10" dur="1000"/>
                                        <p:tgtEl>
                                          <p:spTgt spid="9"/>
                                        </p:tgtEl>
                                      </p:cBhvr>
                                    </p:animEffect>
                                  </p:childTnLst>
                                </p:cTn>
                              </p:par>
                              <p:par>
                                <p:cTn id="11" presetID="22" presetClass="entr" presetSubtype="1" fill="hold" grpId="0" nodeType="withEffect">
                                  <p:stCondLst>
                                    <p:cond delay="0"/>
                                  </p:stCondLst>
                                  <p:childTnLst>
                                    <p:set>
                                      <p:cBhvr>
                                        <p:cTn id="12" dur="1000"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nodeType="clickEffect">
                                  <p:stCondLst>
                                    <p:cond delay="0"/>
                                  </p:stCondLst>
                                  <p:childTnLst>
                                    <p:set>
                                      <p:cBhvr>
                                        <p:cTn id="17" dur="1000" fill="hold">
                                          <p:stCondLst>
                                            <p:cond delay="0"/>
                                          </p:stCondLst>
                                        </p:cTn>
                                        <p:tgtEl>
                                          <p:spTgt spid="5">
                                            <p:txEl>
                                              <p:pRg st="0" end="0"/>
                                            </p:txEl>
                                          </p:spTgt>
                                        </p:tgtEl>
                                        <p:attrNameLst>
                                          <p:attrName>style.visibility</p:attrName>
                                        </p:attrNameLst>
                                      </p:cBhvr>
                                      <p:to>
                                        <p:strVal val="visible"/>
                                      </p:to>
                                    </p:set>
                                    <p:animEffect transition="in" filter="barn(inVertical)">
                                      <p:cBhvr>
                                        <p:cTn id="18" dur="1000"/>
                                        <p:tgtEl>
                                          <p:spTgt spid="5">
                                            <p:txEl>
                                              <p:pRg st="0" end="0"/>
                                            </p:txEl>
                                          </p:spTgt>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nodeType="clickEffect">
                                  <p:stCondLst>
                                    <p:cond delay="0"/>
                                  </p:stCondLst>
                                  <p:childTnLst>
                                    <p:set>
                                      <p:cBhvr>
                                        <p:cTn id="22" dur="1000" fill="hold">
                                          <p:stCondLst>
                                            <p:cond delay="0"/>
                                          </p:stCondLst>
                                        </p:cTn>
                                        <p:tgtEl>
                                          <p:spTgt spid="5">
                                            <p:txEl>
                                              <p:pRg st="1" end="1"/>
                                            </p:txEl>
                                          </p:spTgt>
                                        </p:tgtEl>
                                        <p:attrNameLst>
                                          <p:attrName>style.visibility</p:attrName>
                                        </p:attrNameLst>
                                      </p:cBhvr>
                                      <p:to>
                                        <p:strVal val="visible"/>
                                      </p:to>
                                    </p:set>
                                    <p:animEffect transition="in" filter="blinds(horizontal)">
                                      <p:cBhvr>
                                        <p:cTn id="23" dur="1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9887" name="文本框 58383"/>
          <p:cNvSpPr txBox="1"/>
          <p:nvPr/>
        </p:nvSpPr>
        <p:spPr>
          <a:xfrm>
            <a:off x="734509" y="3539764"/>
            <a:ext cx="8770790" cy="511175"/>
          </a:xfrm>
          <a:prstGeom prst="rect">
            <a:avLst/>
          </a:prstGeom>
          <a:noFill/>
          <a:ln w="9525">
            <a:noFill/>
          </a:ln>
        </p:spPr>
        <p:txBody>
          <a:bodyPr wrap="square" anchor="t">
            <a:spAutoFit/>
          </a:bodyPr>
          <a:lstStyle/>
          <a:p>
            <a:pPr algn="l">
              <a:spcBef>
                <a:spcPct val="50000"/>
              </a:spcBef>
            </a:pPr>
            <a:r>
              <a:rPr lang="zh-CN" altLang="en-US" sz="2730" b="1">
                <a:solidFill>
                  <a:schemeClr val="tx1"/>
                </a:solidFill>
                <a:latin typeface="Arial" panose="020b0604020202020204" pitchFamily="34" charset="0"/>
                <a:ea typeface="黑体" panose="02010609060101010101" pitchFamily="49" charset="-122"/>
              </a:rPr>
              <a:t>思考：西周分封制与宗法制两者之间有什么关系？</a:t>
            </a:r>
            <a:endParaRPr lang="zh-CN" altLang="en-US" sz="2730" b="1">
              <a:solidFill>
                <a:schemeClr val="tx1"/>
              </a:solidFill>
              <a:latin typeface="Arial" panose="020b0604020202020204" pitchFamily="34" charset="0"/>
              <a:ea typeface="黑体" pitchFamily="49" charset="-122"/>
            </a:endParaRPr>
          </a:p>
        </p:txBody>
      </p:sp>
      <p:sp>
        <p:nvSpPr>
          <p:cNvPr id="80898" name="文本框 59394"/>
          <p:cNvSpPr txBox="1"/>
          <p:nvPr/>
        </p:nvSpPr>
        <p:spPr>
          <a:xfrm>
            <a:off x="805670" y="4048413"/>
            <a:ext cx="10822093" cy="1889760"/>
          </a:xfrm>
          <a:prstGeom prst="rect">
            <a:avLst/>
          </a:prstGeom>
          <a:solidFill>
            <a:schemeClr val="bg1"/>
          </a:solidFill>
          <a:ln w="9525">
            <a:noFill/>
          </a:ln>
        </p:spPr>
        <p:txBody>
          <a:bodyPr wrap="square" anchor="t">
            <a:spAutoFit/>
          </a:bodyPr>
          <a:lstStyle/>
          <a:p>
            <a:pPr marL="342900" indent="-342900" fontAlgn="auto">
              <a:lnSpc>
                <a:spcPct val="100000"/>
              </a:lnSpc>
              <a:buFont typeface="Wingdings" panose="05000000000000000000" charset="0"/>
              <a:buChar char="l"/>
            </a:pPr>
            <a:r>
              <a:rPr lang="zh-CN" altLang="en-US" sz="2340" b="1">
                <a:latin typeface="宋体" panose="02010600030101010101" pitchFamily="2" charset="-122"/>
                <a:ea typeface="宋体" panose="02010600030101010101" pitchFamily="2" charset="-122"/>
                <a:cs typeface="宋体" panose="02010600030101010101" pitchFamily="2" charset="-122"/>
              </a:rPr>
              <a:t>宗法制和分封制是西周的基本的政治制度，两者之间相辅相成，</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是互为表里的政治制度</a:t>
            </a:r>
            <a:r>
              <a:rPr lang="zh-CN" altLang="en-US" sz="2340" b="1">
                <a:latin typeface="宋体" panose="02010600030101010101" pitchFamily="2" charset="-122"/>
                <a:ea typeface="宋体" panose="02010600030101010101" pitchFamily="2" charset="-122"/>
                <a:cs typeface="宋体" panose="02010600030101010101" pitchFamily="2" charset="-122"/>
              </a:rPr>
              <a:t>，共同维护西周政局的稳定。</a:t>
            </a:r>
            <a:endParaRPr lang="zh-CN" altLang="en-US" sz="2340" b="1">
              <a:latin typeface="宋体" pitchFamily="2" charset="-122"/>
              <a:ea typeface="宋体" panose="02010600030101010101" pitchFamily="2" charset="-122"/>
              <a:cs typeface="宋体" panose="02010600030101010101" pitchFamily="2" charset="-122"/>
            </a:endParaRPr>
          </a:p>
          <a:p>
            <a:pPr marL="342900" indent="-342900" fontAlgn="auto">
              <a:lnSpc>
                <a:spcPct val="100000"/>
              </a:lnSpc>
              <a:buFont typeface="Wingdings" panose="05000000000000000000" charset="0"/>
              <a:buChar char="l"/>
            </a:pPr>
            <a:r>
              <a:rPr lang="zh-CN" altLang="en-US" sz="2340" b="1">
                <a:latin typeface="宋体" panose="02010600030101010101" pitchFamily="2" charset="-122"/>
                <a:ea typeface="宋体" panose="02010600030101010101" pitchFamily="2" charset="-122"/>
                <a:cs typeface="宋体" panose="02010600030101010101" pitchFamily="2" charset="-122"/>
              </a:rPr>
              <a:t>宗法制是分封制实行的基础，是维系分封制顺利实行的血缘纽带，也是巩固分封制的重要手段，更保证了分封制的顺利推行和稳定实施。</a:t>
            </a:r>
            <a:endParaRPr lang="zh-CN" altLang="en-US" sz="2340" b="1">
              <a:latin typeface="宋体" panose="02010600030101010101" pitchFamily="2" charset="-122"/>
              <a:ea typeface="宋体" panose="02010600030101010101" pitchFamily="2" charset="-122"/>
              <a:cs typeface="宋体" panose="02010600030101010101" pitchFamily="2" charset="-122"/>
            </a:endParaRPr>
          </a:p>
          <a:p>
            <a:pPr marL="342900" indent="-342900" fontAlgn="auto">
              <a:lnSpc>
                <a:spcPct val="100000"/>
              </a:lnSpc>
              <a:buFont typeface="Wingdings" panose="05000000000000000000" charset="0"/>
              <a:buChar char="l"/>
            </a:pPr>
            <a:r>
              <a:rPr lang="zh-CN" altLang="en-US" sz="2340" b="1">
                <a:latin typeface="宋体" panose="02010600030101010101" pitchFamily="2" charset="-122"/>
                <a:ea typeface="宋体" panose="02010600030101010101" pitchFamily="2" charset="-122"/>
                <a:cs typeface="宋体" panose="02010600030101010101" pitchFamily="2" charset="-122"/>
              </a:rPr>
              <a:t>分封制是建立在宗法制基础之上的，是宗法制在政治制度上的体现。</a:t>
            </a:r>
            <a:endParaRPr lang="zh-CN" altLang="en-US" sz="2340" b="1">
              <a:latin typeface="宋体" panose="02010600030101010101" pitchFamily="2" charset="-122"/>
              <a:ea typeface="宋体" panose="02010600030101010101" pitchFamily="2" charset="-122"/>
              <a:cs typeface="宋体" panose="02010600030101010101" pitchFamily="2" charset="-122"/>
            </a:endParaRPr>
          </a:p>
        </p:txBody>
      </p:sp>
      <p:pic>
        <p:nvPicPr>
          <p:cNvPr id="6" name="图片 5"/>
          <p:cNvPicPr>
            <a:picLocks noChangeAspect="1"/>
          </p:cNvPicPr>
          <p:nvPr/>
        </p:nvPicPr>
        <p:blipFill>
          <a:blip r:embed="rId3"/>
          <a:stretch>
            <a:fillRect/>
          </a:stretch>
        </p:blipFill>
        <p:spPr>
          <a:xfrm>
            <a:off x="734509" y="1031791"/>
            <a:ext cx="10479900" cy="2376170"/>
          </a:xfrm>
          <a:prstGeom prst="rect">
            <a:avLst/>
          </a:prstGeom>
          <a:ln w="28575" cmpd="thickThin">
            <a:solidFill>
              <a:schemeClr val="accent1">
                <a:lumMod val="75000"/>
              </a:schemeClr>
            </a:solidFill>
            <a:prstDash val="dash"/>
          </a:ln>
        </p:spPr>
      </p:pic>
      <p:sp>
        <p:nvSpPr>
          <p:cNvPr id="7" name="文本框 6"/>
          <p:cNvSpPr txBox="1"/>
          <p:nvPr/>
        </p:nvSpPr>
        <p:spPr>
          <a:xfrm>
            <a:off x="423255" y="6074964"/>
            <a:ext cx="11033721" cy="450850"/>
          </a:xfrm>
          <a:prstGeom prst="rect">
            <a:avLst/>
          </a:prstGeom>
          <a:gradFill>
            <a:gsLst>
              <a:gs pos="100000">
                <a:srgbClr val="E30000"/>
              </a:gs>
              <a:gs pos="100000">
                <a:srgbClr val="760303"/>
              </a:gs>
            </a:gsLst>
            <a:lin ang="5400000" scaled="0"/>
          </a:gradFill>
        </p:spPr>
        <p:txBody>
          <a:bodyPr wrap="square" rtlCol="0">
            <a:spAutoFit/>
          </a:bodyPr>
          <a:lstStyle/>
          <a:p>
            <a:pPr algn="l"/>
            <a:r>
              <a:rPr lang="zh-CN" altLang="en-US" sz="2340" b="1">
                <a:solidFill>
                  <a:schemeClr val="bg1"/>
                </a:solidFill>
                <a:effectLst>
                  <a:outerShdw blurRad="38100" dist="19050" dir="2700000" algn="tl" rotWithShape="0">
                    <a:schemeClr val="dk1">
                      <a:alpha val="40000"/>
                    </a:schemeClr>
                  </a:outerShdw>
                </a:effectLst>
              </a:rPr>
              <a:t>分封制与宗法制相配合，政治权力分配与血缘关系相结合，是西周政体的基本特征。</a:t>
            </a:r>
            <a:endParaRPr lang="zh-CN" altLang="en-US" sz="2340" b="1">
              <a:solidFill>
                <a:schemeClr val="bg1"/>
              </a:solidFill>
              <a:effectLst>
                <a:outerShdw blurRad="38100" dist="19050" dir="2700000" algn="tl" rotWithShape="0">
                  <a:schemeClr val="dk1">
                    <a:alpha val="40000"/>
                  </a:schemeClr>
                </a:outerShdw>
              </a:effectLst>
            </a:endParaRPr>
          </a:p>
        </p:txBody>
      </p:sp>
      <p:sp>
        <p:nvSpPr>
          <p:cNvPr id="3" name="圆角矩形 2"/>
          <p:cNvSpPr/>
          <p:nvPr/>
        </p:nvSpPr>
        <p:spPr>
          <a:xfrm>
            <a:off x="3473450" y="76835"/>
            <a:ext cx="4933315" cy="6261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3" presetClass="entr" presetSubtype="32" fill="hold" nodeType="clickEffect">
                                  <p:stCondLst>
                                    <p:cond delay="0"/>
                                  </p:stCondLst>
                                  <p:childTnLst>
                                    <p:set>
                                      <p:cBhvr>
                                        <p:cTn id="6" dur="1000" fill="hold">
                                          <p:stCondLst>
                                            <p:cond delay="0"/>
                                          </p:stCondLst>
                                        </p:cTn>
                                        <p:tgtEl>
                                          <p:spTgt spid="6"/>
                                        </p:tgtEl>
                                        <p:attrNameLst>
                                          <p:attrName>style.visibility</p:attrName>
                                        </p:attrNameLst>
                                      </p:cBhvr>
                                      <p:to>
                                        <p:strVal val="visible"/>
                                      </p:to>
                                    </p:set>
                                    <p:animEffect transition="in" filter="plus(out)">
                                      <p:cBhvr>
                                        <p:cTn id="7" dur="1000"/>
                                        <p:tgtEl>
                                          <p:spTgt spid="6"/>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79887"/>
                                        </p:tgtEl>
                                        <p:attrNameLst>
                                          <p:attrName>style.visibility</p:attrName>
                                        </p:attrNameLst>
                                      </p:cBhvr>
                                      <p:to>
                                        <p:strVal val="visible"/>
                                      </p:to>
                                    </p:set>
                                    <p:animEffect transition="in" filter="wipe(down)">
                                      <p:cBhvr>
                                        <p:cTn id="10" dur="1000"/>
                                        <p:tgtEl>
                                          <p:spTgt spid="7988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6" presetClass="entr" presetSubtype="21" fill="hold" nodeType="clickEffect">
                                  <p:stCondLst>
                                    <p:cond delay="0"/>
                                  </p:stCondLst>
                                  <p:childTnLst>
                                    <p:set>
                                      <p:cBhvr>
                                        <p:cTn id="14" dur="1000" fill="hold">
                                          <p:stCondLst>
                                            <p:cond delay="0"/>
                                          </p:stCondLst>
                                        </p:cTn>
                                        <p:tgtEl>
                                          <p:spTgt spid="80898">
                                            <p:txEl>
                                              <p:pRg st="0" end="0"/>
                                            </p:txEl>
                                          </p:spTgt>
                                        </p:tgtEl>
                                        <p:attrNameLst>
                                          <p:attrName>style.visibility</p:attrName>
                                        </p:attrNameLst>
                                      </p:cBhvr>
                                      <p:to>
                                        <p:strVal val="visible"/>
                                      </p:to>
                                    </p:set>
                                    <p:animEffect transition="in" filter="barn(inVertical)">
                                      <p:cBhvr>
                                        <p:cTn id="15" dur="1000"/>
                                        <p:tgtEl>
                                          <p:spTgt spid="80898">
                                            <p:txEl>
                                              <p:pRg st="0" end="0"/>
                                            </p:txEl>
                                          </p:spTgt>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8" presetClass="entr" presetSubtype="12" fill="hold" nodeType="clickEffect">
                                  <p:stCondLst>
                                    <p:cond delay="0"/>
                                  </p:stCondLst>
                                  <p:childTnLst>
                                    <p:set>
                                      <p:cBhvr>
                                        <p:cTn id="19" dur="1000" fill="hold">
                                          <p:stCondLst>
                                            <p:cond delay="0"/>
                                          </p:stCondLst>
                                        </p:cTn>
                                        <p:tgtEl>
                                          <p:spTgt spid="80898">
                                            <p:txEl>
                                              <p:pRg st="1" end="1"/>
                                            </p:txEl>
                                          </p:spTgt>
                                        </p:tgtEl>
                                        <p:attrNameLst>
                                          <p:attrName>style.visibility</p:attrName>
                                        </p:attrNameLst>
                                      </p:cBhvr>
                                      <p:to>
                                        <p:strVal val="visible"/>
                                      </p:to>
                                    </p:set>
                                    <p:animEffect transition="in" filter="strips(downLeft)">
                                      <p:cBhvr>
                                        <p:cTn id="20" dur="1000"/>
                                        <p:tgtEl>
                                          <p:spTgt spid="80898">
                                            <p:txEl>
                                              <p:pRg st="1" end="1"/>
                                            </p:txEl>
                                          </p:spTgt>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1" fill="hold" nodeType="clickEffect">
                                  <p:stCondLst>
                                    <p:cond delay="0"/>
                                  </p:stCondLst>
                                  <p:childTnLst>
                                    <p:set>
                                      <p:cBhvr>
                                        <p:cTn id="24" dur="1000" fill="hold">
                                          <p:stCondLst>
                                            <p:cond delay="0"/>
                                          </p:stCondLst>
                                        </p:cTn>
                                        <p:tgtEl>
                                          <p:spTgt spid="80898">
                                            <p:txEl>
                                              <p:pRg st="2" end="2"/>
                                            </p:txEl>
                                          </p:spTgt>
                                        </p:tgtEl>
                                        <p:attrNameLst>
                                          <p:attrName>style.visibility</p:attrName>
                                        </p:attrNameLst>
                                      </p:cBhvr>
                                      <p:to>
                                        <p:strVal val="visible"/>
                                      </p:to>
                                    </p:set>
                                    <p:animEffect transition="in" filter="wipe(up)">
                                      <p:cBhvr>
                                        <p:cTn id="25" dur="1000"/>
                                        <p:tgtEl>
                                          <p:spTgt spid="80898">
                                            <p:txEl>
                                              <p:pRg st="2" end="2"/>
                                            </p:txEl>
                                          </p:spTgt>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000" fill="hold">
                                          <p:stCondLst>
                                            <p:cond delay="0"/>
                                          </p:stCondLst>
                                        </p:cTn>
                                        <p:tgtEl>
                                          <p:spTgt spid="7"/>
                                        </p:tgtEl>
                                        <p:attrNameLst>
                                          <p:attrName>style.visibility</p:attrName>
                                        </p:attrNameLst>
                                      </p:cBhvr>
                                      <p:to>
                                        <p:strVal val="visible"/>
                                      </p:to>
                                    </p:set>
                                    <p:anim calcmode="lin" valueType="num">
                                      <p:cBhvr additive="base">
                                        <p:cTn id="30" dur="1000" fill="hold"/>
                                        <p:tgtEl>
                                          <p:spTgt spid="7"/>
                                        </p:tgtEl>
                                        <p:attrNameLst>
                                          <p:attrName>ppt_x</p:attrName>
                                        </p:attrNameLst>
                                      </p:cBhvr>
                                      <p:tavLst>
                                        <p:tav tm="0">
                                          <p:val>
                                            <p:strVal val="#ppt_x"/>
                                          </p:val>
                                        </p:tav>
                                        <p:tav tm="100000">
                                          <p:val>
                                            <p:strVal val="#ppt_x"/>
                                          </p:val>
                                        </p:tav>
                                      </p:tavLst>
                                    </p:anim>
                                    <p:anim calcmode="lin" valueType="num">
                                      <p:cBhvr additive="base">
                                        <p:cTn id="31"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87" grpId="0"/>
      <p:bldP spid="7"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65366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
        <p:nvSpPr>
          <p:cNvPr id="11" name="TextBox 4"/>
          <p:cNvSpPr txBox="1"/>
          <p:nvPr/>
        </p:nvSpPr>
        <p:spPr>
          <a:xfrm>
            <a:off x="1663700" y="743585"/>
            <a:ext cx="1280795" cy="460375"/>
          </a:xfrm>
          <a:prstGeom prst="rect">
            <a:avLst/>
          </a:prstGeom>
          <a:noFill/>
        </p:spPr>
        <p:txBody>
          <a:bodyPr wrap="square" rtlCol="0">
            <a:spAutoFit/>
          </a:bodyPr>
          <a:lstStyle/>
          <a:p>
            <a:r>
              <a:rPr lang="zh-CN" altLang="en-US" sz="2400" b="1" smtClean="0"/>
              <a:t>夏朝</a:t>
            </a:r>
            <a:endParaRPr lang="zh-CN" altLang="en-US" sz="2400" b="1" smtClean="0"/>
          </a:p>
        </p:txBody>
      </p:sp>
      <p:sp>
        <p:nvSpPr>
          <p:cNvPr id="12" name="TextBox 4"/>
          <p:cNvSpPr txBox="1"/>
          <p:nvPr/>
        </p:nvSpPr>
        <p:spPr>
          <a:xfrm>
            <a:off x="2618740" y="460375"/>
            <a:ext cx="9262745" cy="1198880"/>
          </a:xfrm>
          <a:prstGeom prst="rect">
            <a:avLst/>
          </a:prstGeom>
          <a:noFill/>
        </p:spPr>
        <p:txBody>
          <a:bodyPr wrap="square" rtlCol="0">
            <a:spAutoFit/>
          </a:bodyPr>
          <a:lstStyle/>
          <a:p>
            <a:r>
              <a:rPr lang="zh-CN" altLang="en-US" sz="2400" b="1" smtClean="0">
                <a:solidFill>
                  <a:srgbClr val="0000FF"/>
                </a:solidFill>
              </a:rPr>
              <a:t>约公元前2070年，禹建立了我国最早的奴隶制王朝国家夏。禹死后，其子启继位，打破了原始民主制下的禅让政治传统，世袭制代替了禅让制</a:t>
            </a:r>
            <a:endParaRPr lang="zh-CN" altLang="en-US" sz="2400" b="1" smtClean="0">
              <a:solidFill>
                <a:srgbClr val="0000FF"/>
              </a:solidFill>
            </a:endParaRPr>
          </a:p>
        </p:txBody>
      </p:sp>
      <p:sp>
        <p:nvSpPr>
          <p:cNvPr id="13" name="TextBox 4"/>
          <p:cNvSpPr txBox="1"/>
          <p:nvPr/>
        </p:nvSpPr>
        <p:spPr>
          <a:xfrm>
            <a:off x="1663700" y="1776730"/>
            <a:ext cx="1280795" cy="460375"/>
          </a:xfrm>
          <a:prstGeom prst="rect">
            <a:avLst/>
          </a:prstGeom>
          <a:noFill/>
        </p:spPr>
        <p:txBody>
          <a:bodyPr wrap="square" rtlCol="0">
            <a:spAutoFit/>
          </a:bodyPr>
          <a:lstStyle/>
          <a:p>
            <a:r>
              <a:rPr lang="zh-CN" altLang="en-US" sz="2400" b="1" smtClean="0"/>
              <a:t>商朝</a:t>
            </a:r>
            <a:endParaRPr lang="zh-CN" altLang="en-US" sz="2400" b="1" smtClean="0"/>
          </a:p>
        </p:txBody>
      </p:sp>
      <p:sp>
        <p:nvSpPr>
          <p:cNvPr id="14" name="TextBox 4"/>
          <p:cNvSpPr txBox="1"/>
          <p:nvPr/>
        </p:nvSpPr>
        <p:spPr>
          <a:xfrm>
            <a:off x="2542540" y="1659255"/>
            <a:ext cx="1313815" cy="829945"/>
          </a:xfrm>
          <a:prstGeom prst="rect">
            <a:avLst/>
          </a:prstGeom>
          <a:noFill/>
        </p:spPr>
        <p:txBody>
          <a:bodyPr wrap="square" rtlCol="0">
            <a:spAutoFit/>
          </a:bodyPr>
          <a:lstStyle/>
          <a:p>
            <a:r>
              <a:rPr lang="zh-CN" altLang="en-US" sz="2400" b="1" smtClean="0">
                <a:solidFill>
                  <a:schemeClr val="tx1"/>
                </a:solidFill>
              </a:rPr>
              <a:t>内外服制度</a:t>
            </a:r>
            <a:endParaRPr lang="zh-CN" altLang="en-US" sz="2400" b="1" smtClean="0">
              <a:solidFill>
                <a:schemeClr val="tx1"/>
              </a:solidFill>
            </a:endParaRPr>
          </a:p>
        </p:txBody>
      </p:sp>
      <p:sp>
        <p:nvSpPr>
          <p:cNvPr id="15" name="左大括号 14"/>
          <p:cNvSpPr/>
          <p:nvPr/>
        </p:nvSpPr>
        <p:spPr>
          <a:xfrm>
            <a:off x="2542540" y="1726565"/>
            <a:ext cx="76200" cy="168783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左大括号 15"/>
          <p:cNvSpPr/>
          <p:nvPr/>
        </p:nvSpPr>
        <p:spPr>
          <a:xfrm>
            <a:off x="3556635" y="1726565"/>
            <a:ext cx="76200" cy="10883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TextBox 4"/>
          <p:cNvSpPr txBox="1"/>
          <p:nvPr/>
        </p:nvSpPr>
        <p:spPr>
          <a:xfrm>
            <a:off x="3556635" y="1659255"/>
            <a:ext cx="1794510" cy="460375"/>
          </a:xfrm>
          <a:prstGeom prst="rect">
            <a:avLst/>
          </a:prstGeom>
          <a:noFill/>
        </p:spPr>
        <p:txBody>
          <a:bodyPr wrap="square" rtlCol="0">
            <a:spAutoFit/>
          </a:bodyPr>
          <a:lstStyle/>
          <a:p>
            <a:r>
              <a:rPr lang="zh-CN" altLang="en-US" sz="2400" b="1" smtClean="0">
                <a:solidFill>
                  <a:schemeClr val="tx1"/>
                </a:solidFill>
              </a:rPr>
              <a:t>内服</a:t>
            </a:r>
            <a:endParaRPr lang="zh-CN" altLang="en-US" sz="2400" b="1" smtClean="0">
              <a:solidFill>
                <a:schemeClr val="tx1"/>
              </a:solidFill>
            </a:endParaRPr>
          </a:p>
        </p:txBody>
      </p:sp>
      <p:sp>
        <p:nvSpPr>
          <p:cNvPr id="18" name="TextBox 4"/>
          <p:cNvSpPr txBox="1"/>
          <p:nvPr/>
        </p:nvSpPr>
        <p:spPr>
          <a:xfrm>
            <a:off x="3556635" y="2354580"/>
            <a:ext cx="995680" cy="460375"/>
          </a:xfrm>
          <a:prstGeom prst="rect">
            <a:avLst/>
          </a:prstGeom>
          <a:noFill/>
        </p:spPr>
        <p:txBody>
          <a:bodyPr wrap="square" rtlCol="0">
            <a:spAutoFit/>
          </a:bodyPr>
          <a:lstStyle/>
          <a:p>
            <a:r>
              <a:rPr lang="zh-CN" altLang="en-US" sz="2400" b="1" smtClean="0">
                <a:solidFill>
                  <a:schemeClr val="tx1"/>
                </a:solidFill>
              </a:rPr>
              <a:t>外服</a:t>
            </a:r>
            <a:endParaRPr lang="zh-CN" altLang="en-US" sz="2400" b="1" smtClean="0">
              <a:solidFill>
                <a:schemeClr val="tx1"/>
              </a:solidFill>
            </a:endParaRPr>
          </a:p>
        </p:txBody>
      </p:sp>
      <p:sp>
        <p:nvSpPr>
          <p:cNvPr id="19" name="TextBox 4"/>
          <p:cNvSpPr txBox="1"/>
          <p:nvPr/>
        </p:nvSpPr>
        <p:spPr>
          <a:xfrm>
            <a:off x="4545965" y="1659255"/>
            <a:ext cx="5157470" cy="460375"/>
          </a:xfrm>
          <a:prstGeom prst="rect">
            <a:avLst/>
          </a:prstGeom>
          <a:noFill/>
        </p:spPr>
        <p:txBody>
          <a:bodyPr wrap="square" rtlCol="0">
            <a:spAutoFit/>
          </a:bodyPr>
          <a:lstStyle/>
          <a:p>
            <a:r>
              <a:rPr lang="zh-CN" altLang="en-US" sz="2400" b="1" smtClean="0">
                <a:solidFill>
                  <a:srgbClr val="0000FF"/>
                </a:solidFill>
              </a:rPr>
              <a:t>商王直接控制的王畿地区</a:t>
            </a:r>
            <a:endParaRPr lang="zh-CN" altLang="en-US" sz="2400" b="1" smtClean="0">
              <a:solidFill>
                <a:srgbClr val="0000FF"/>
              </a:solidFill>
            </a:endParaRPr>
          </a:p>
        </p:txBody>
      </p:sp>
      <p:sp>
        <p:nvSpPr>
          <p:cNvPr id="20" name="TextBox 4"/>
          <p:cNvSpPr txBox="1"/>
          <p:nvPr/>
        </p:nvSpPr>
        <p:spPr>
          <a:xfrm>
            <a:off x="4552315" y="2354580"/>
            <a:ext cx="1794510" cy="460375"/>
          </a:xfrm>
          <a:prstGeom prst="rect">
            <a:avLst/>
          </a:prstGeom>
          <a:noFill/>
        </p:spPr>
        <p:txBody>
          <a:bodyPr wrap="square" rtlCol="0">
            <a:spAutoFit/>
          </a:bodyPr>
          <a:lstStyle/>
          <a:p>
            <a:r>
              <a:rPr lang="zh-CN" altLang="en-US" sz="2400" b="1" smtClean="0">
                <a:solidFill>
                  <a:srgbClr val="0000FF"/>
                </a:solidFill>
              </a:rPr>
              <a:t>王畿四周</a:t>
            </a:r>
            <a:endParaRPr lang="zh-CN" altLang="en-US" sz="2400" b="1" smtClean="0">
              <a:solidFill>
                <a:srgbClr val="0000FF"/>
              </a:solidFill>
            </a:endParaRPr>
          </a:p>
        </p:txBody>
      </p:sp>
      <p:sp>
        <p:nvSpPr>
          <p:cNvPr id="21" name="TextBox 4"/>
          <p:cNvSpPr txBox="1"/>
          <p:nvPr/>
        </p:nvSpPr>
        <p:spPr>
          <a:xfrm>
            <a:off x="2542540" y="2954020"/>
            <a:ext cx="7884160" cy="460375"/>
          </a:xfrm>
          <a:prstGeom prst="rect">
            <a:avLst/>
          </a:prstGeom>
          <a:noFill/>
        </p:spPr>
        <p:txBody>
          <a:bodyPr wrap="square" rtlCol="0">
            <a:spAutoFit/>
          </a:bodyPr>
          <a:lstStyle/>
          <a:p>
            <a:r>
              <a:rPr lang="zh-CN" altLang="en-US" sz="2400" b="1" smtClean="0">
                <a:solidFill>
                  <a:schemeClr val="tx1"/>
                </a:solidFill>
              </a:rPr>
              <a:t>有较系统的国家机构和分掌内外服各类事务的官吏</a:t>
            </a:r>
            <a:endParaRPr lang="zh-CN" altLang="en-US" sz="2400" b="1" smtClean="0">
              <a:solidFill>
                <a:schemeClr val="tx1"/>
              </a:solidFill>
            </a:endParaRPr>
          </a:p>
        </p:txBody>
      </p:sp>
      <p:sp>
        <p:nvSpPr>
          <p:cNvPr id="22" name="TextBox 4"/>
          <p:cNvSpPr txBox="1"/>
          <p:nvPr/>
        </p:nvSpPr>
        <p:spPr>
          <a:xfrm>
            <a:off x="1663700" y="3484245"/>
            <a:ext cx="1280795" cy="460375"/>
          </a:xfrm>
          <a:prstGeom prst="rect">
            <a:avLst/>
          </a:prstGeom>
          <a:noFill/>
        </p:spPr>
        <p:txBody>
          <a:bodyPr wrap="square" rtlCol="0">
            <a:spAutoFit/>
          </a:bodyPr>
          <a:lstStyle/>
          <a:p>
            <a:r>
              <a:rPr lang="zh-CN" altLang="en-US" sz="2400" b="1" smtClean="0"/>
              <a:t>西周</a:t>
            </a:r>
            <a:endParaRPr lang="zh-CN" altLang="en-US" sz="2400" b="1" smtClean="0"/>
          </a:p>
        </p:txBody>
      </p:sp>
      <p:sp>
        <p:nvSpPr>
          <p:cNvPr id="23" name="左大括号 22"/>
          <p:cNvSpPr/>
          <p:nvPr/>
        </p:nvSpPr>
        <p:spPr>
          <a:xfrm>
            <a:off x="2466340" y="3484245"/>
            <a:ext cx="76835" cy="18288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TextBox 4"/>
          <p:cNvSpPr txBox="1"/>
          <p:nvPr/>
        </p:nvSpPr>
        <p:spPr>
          <a:xfrm>
            <a:off x="2560955" y="3484245"/>
            <a:ext cx="1794510" cy="460375"/>
          </a:xfrm>
          <a:prstGeom prst="rect">
            <a:avLst/>
          </a:prstGeom>
          <a:noFill/>
        </p:spPr>
        <p:txBody>
          <a:bodyPr wrap="square" rtlCol="0">
            <a:spAutoFit/>
          </a:bodyPr>
          <a:lstStyle/>
          <a:p>
            <a:r>
              <a:rPr lang="zh-CN" altLang="en-US" sz="2400" b="1" smtClean="0">
                <a:solidFill>
                  <a:schemeClr val="tx1"/>
                </a:solidFill>
              </a:rPr>
              <a:t>基本特征</a:t>
            </a:r>
            <a:endParaRPr lang="zh-CN" altLang="en-US" sz="2400" b="1" smtClean="0">
              <a:solidFill>
                <a:schemeClr val="tx1"/>
              </a:solidFill>
            </a:endParaRPr>
          </a:p>
        </p:txBody>
      </p:sp>
      <p:sp>
        <p:nvSpPr>
          <p:cNvPr id="25" name="TextBox 4"/>
          <p:cNvSpPr txBox="1"/>
          <p:nvPr/>
        </p:nvSpPr>
        <p:spPr>
          <a:xfrm>
            <a:off x="4027805" y="3484245"/>
            <a:ext cx="7853045" cy="460375"/>
          </a:xfrm>
          <a:prstGeom prst="rect">
            <a:avLst/>
          </a:prstGeom>
          <a:noFill/>
        </p:spPr>
        <p:txBody>
          <a:bodyPr wrap="square" rtlCol="0">
            <a:spAutoFit/>
          </a:bodyPr>
          <a:lstStyle/>
          <a:p>
            <a:r>
              <a:rPr lang="zh-CN" altLang="en-US" sz="2400" b="1" smtClean="0">
                <a:solidFill>
                  <a:srgbClr val="0000FF"/>
                </a:solidFill>
              </a:rPr>
              <a:t>分封制与宗法制相结合，政治权利分配与血缘关系相结合</a:t>
            </a:r>
            <a:endParaRPr lang="zh-CN" altLang="en-US" sz="2400" b="1" smtClean="0">
              <a:solidFill>
                <a:srgbClr val="0000FF"/>
              </a:solidFill>
            </a:endParaRPr>
          </a:p>
        </p:txBody>
      </p:sp>
      <p:sp>
        <p:nvSpPr>
          <p:cNvPr id="38" name="TextBox 4"/>
          <p:cNvSpPr txBox="1"/>
          <p:nvPr/>
        </p:nvSpPr>
        <p:spPr>
          <a:xfrm>
            <a:off x="2599055" y="4453890"/>
            <a:ext cx="1991995" cy="460375"/>
          </a:xfrm>
          <a:prstGeom prst="rect">
            <a:avLst/>
          </a:prstGeom>
          <a:noFill/>
        </p:spPr>
        <p:txBody>
          <a:bodyPr wrap="square" rtlCol="0">
            <a:spAutoFit/>
          </a:bodyPr>
          <a:lstStyle/>
          <a:p>
            <a:r>
              <a:rPr lang="zh-CN" altLang="en-US" sz="2400" b="1" smtClean="0">
                <a:solidFill>
                  <a:schemeClr val="tx1"/>
                </a:solidFill>
              </a:rPr>
              <a:t>宗法制</a:t>
            </a:r>
            <a:endParaRPr lang="zh-CN" altLang="en-US" sz="2400" b="1" smtClean="0">
              <a:solidFill>
                <a:schemeClr val="tx1"/>
              </a:solidFill>
            </a:endParaRPr>
          </a:p>
        </p:txBody>
      </p:sp>
      <p:sp>
        <p:nvSpPr>
          <p:cNvPr id="26" name="TextBox 4"/>
          <p:cNvSpPr txBox="1"/>
          <p:nvPr/>
        </p:nvSpPr>
        <p:spPr>
          <a:xfrm>
            <a:off x="1663700" y="5313045"/>
            <a:ext cx="2957830" cy="460375"/>
          </a:xfrm>
          <a:prstGeom prst="rect">
            <a:avLst/>
          </a:prstGeom>
          <a:noFill/>
        </p:spPr>
        <p:txBody>
          <a:bodyPr wrap="square" rtlCol="0">
            <a:spAutoFit/>
          </a:bodyPr>
          <a:lstStyle/>
          <a:p>
            <a:r>
              <a:rPr lang="zh-CN" altLang="en-US" sz="2400" b="1" smtClean="0">
                <a:solidFill>
                  <a:schemeClr val="tx1"/>
                </a:solidFill>
              </a:rPr>
              <a:t>先秦政治制度的特征</a:t>
            </a:r>
            <a:endParaRPr lang="zh-CN" altLang="en-US" sz="2400" b="1" smtClean="0">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文本框 7"/>
          <p:cNvSpPr txBox="1"/>
          <p:nvPr/>
        </p:nvSpPr>
        <p:spPr>
          <a:xfrm>
            <a:off x="652828" y="994663"/>
            <a:ext cx="10778777" cy="3239770"/>
          </a:xfrm>
          <a:prstGeom prst="rect">
            <a:avLst/>
          </a:prstGeom>
          <a:solidFill>
            <a:schemeClr val="accent1">
              <a:lumMod val="20000"/>
              <a:lumOff val="80000"/>
            </a:schemeClr>
          </a:solidFill>
          <a:ln w="28575" cmpd="sng">
            <a:solidFill>
              <a:schemeClr val="tx1"/>
            </a:solidFill>
            <a:prstDash val="lgDash"/>
          </a:ln>
        </p:spPr>
        <p:txBody>
          <a:bodyPr wrap="square" rtlCol="0" anchor="t">
            <a:spAutoFit/>
          </a:bodyPr>
          <a:lstStyle/>
          <a:p>
            <a:pPr algn="just" fontAlgn="auto">
              <a:lnSpc>
                <a:spcPct val="150000"/>
              </a:lnSpc>
              <a:spcBef>
                <a:spcPct val="0"/>
              </a:spcBef>
              <a:spcAft>
                <a:spcPct val="0"/>
              </a:spcAft>
            </a:pPr>
            <a:r>
              <a:rPr lang="zh-CN" sz="2730" b="1">
                <a:solidFill>
                  <a:schemeClr val="tx1"/>
                </a:solidFill>
                <a:latin typeface="微软雅黑" panose="020b0503020204020204" charset="-122"/>
                <a:ea typeface="微软雅黑" panose="020b0503020204020204" charset="-122"/>
                <a:cs typeface="楷体" panose="02010609060101010101" pitchFamily="49" charset="-122"/>
                <a:sym typeface="+mn-ea"/>
              </a:rPr>
              <a:t>◉</a:t>
            </a:r>
            <a:r>
              <a:rPr 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厉王虐，国人谤王。                    </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《国语</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周语》</a:t>
            </a:r>
            <a:endParaRPr lang="zh-CN" altLang="en-US" sz="2730" b="1">
              <a:solidFill>
                <a:schemeClr val="tx1"/>
              </a:solidFill>
              <a:latin typeface="楷体" pitchFamily="49" charset="-122"/>
              <a:ea typeface="楷体" pitchFamily="49" charset="-122"/>
              <a:cs typeface="楷体" panose="02010609060101010101" pitchFamily="49" charset="-122"/>
              <a:sym typeface="+mn-ea"/>
            </a:endParaRPr>
          </a:p>
          <a:p>
            <a:pPr algn="just" fontAlgn="auto">
              <a:lnSpc>
                <a:spcPct val="150000"/>
              </a:lnSpc>
              <a:spcBef>
                <a:spcPct val="0"/>
              </a:spcBef>
              <a:spcAft>
                <a:spcPct val="0"/>
              </a:spcAft>
            </a:pPr>
            <a:r>
              <a:rPr lang="zh-CN" sz="2730" b="1">
                <a:latin typeface="微软雅黑" panose="020b0503020204020204" charset="-122"/>
                <a:ea typeface="微软雅黑" panose="020b0503020204020204" charset="-122"/>
                <a:cs typeface="楷体" panose="02010609060101010101" pitchFamily="49" charset="-122"/>
                <a:sym typeface="+mn-ea"/>
              </a:rPr>
              <a:t>◉</a:t>
            </a:r>
            <a:r>
              <a:rPr lang="zh-CN" sz="2730" b="1">
                <a:latin typeface="楷体" panose="02010609060101010101" pitchFamily="49" charset="-122"/>
                <a:ea typeface="楷体" panose="02010609060101010101" pitchFamily="49" charset="-122"/>
                <a:cs typeface="楷体" panose="02010609060101010101" pitchFamily="49" charset="-122"/>
                <a:sym typeface="+mn-ea"/>
              </a:rPr>
              <a:t>防民之口，甚于防川。                </a:t>
            </a:r>
            <a:r>
              <a:rPr lang="en-US" altLang="zh-CN" sz="273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latin typeface="楷体" panose="02010609060101010101" pitchFamily="49" charset="-122"/>
                <a:ea typeface="楷体" panose="02010609060101010101" pitchFamily="49" charset="-122"/>
                <a:cs typeface="楷体" panose="02010609060101010101" pitchFamily="49" charset="-122"/>
                <a:sym typeface="+mn-ea"/>
              </a:rPr>
              <a:t>《国语</a:t>
            </a:r>
            <a:r>
              <a:rPr lang="en-US" altLang="zh-CN" sz="273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latin typeface="楷体" panose="02010609060101010101" pitchFamily="49" charset="-122"/>
                <a:ea typeface="楷体" panose="02010609060101010101" pitchFamily="49" charset="-122"/>
                <a:cs typeface="楷体" panose="02010609060101010101" pitchFamily="49" charset="-122"/>
                <a:sym typeface="+mn-ea"/>
              </a:rPr>
              <a:t>周语上》</a:t>
            </a:r>
            <a:endParaRPr lang="zh-CN" altLang="en-US" sz="2730" b="1">
              <a:solidFill>
                <a:schemeClr val="tx1"/>
              </a:solidFill>
              <a:latin typeface="楷体" pitchFamily="49" charset="-122"/>
              <a:ea typeface="楷体" pitchFamily="49" charset="-122"/>
              <a:cs typeface="楷体" panose="02010609060101010101" pitchFamily="49" charset="-122"/>
            </a:endParaRPr>
          </a:p>
          <a:p>
            <a:pPr algn="just" fontAlgn="auto">
              <a:lnSpc>
                <a:spcPct val="150000"/>
              </a:lnSpc>
              <a:spcBef>
                <a:spcPct val="0"/>
              </a:spcBef>
              <a:spcAft>
                <a:spcPct val="0"/>
              </a:spcAft>
            </a:pPr>
            <a:r>
              <a:rPr lang="zh-CN" sz="2730" b="1">
                <a:latin typeface="微软雅黑" panose="020b0503020204020204" charset="-122"/>
                <a:ea typeface="微软雅黑" panose="020b0503020204020204" charset="-122"/>
                <a:cs typeface="楷体" panose="02010609060101010101" pitchFamily="49" charset="-122"/>
                <a:sym typeface="+mn-ea"/>
              </a:rPr>
              <a:t>◉</a:t>
            </a:r>
            <a:r>
              <a:rPr sz="2730" b="1">
                <a:latin typeface="楷体" panose="02010609060101010101" pitchFamily="49" charset="-122"/>
                <a:ea typeface="楷体" panose="02010609060101010101" pitchFamily="49" charset="-122"/>
                <a:cs typeface="楷体" panose="02010609060101010101" pitchFamily="49" charset="-122"/>
                <a:sym typeface="+mn-ea"/>
              </a:rPr>
              <a:t>天生民而立之君，使司牧之，勿使失性。有君而为之贰，使师保之，勿使过度。是故天子有公，诸侯有卿</a:t>
            </a:r>
            <a:r>
              <a:rPr lang="en-US" sz="2730" b="1">
                <a:latin typeface="楷体" panose="02010609060101010101" pitchFamily="49" charset="-122"/>
                <a:ea typeface="楷体" panose="02010609060101010101" pitchFamily="49" charset="-122"/>
                <a:cs typeface="楷体" panose="02010609060101010101" pitchFamily="49" charset="-122"/>
                <a:sym typeface="+mn-ea"/>
              </a:rPr>
              <a:t>……</a:t>
            </a:r>
            <a:r>
              <a:rPr sz="2730" b="1">
                <a:latin typeface="楷体" panose="02010609060101010101" pitchFamily="49" charset="-122"/>
                <a:ea typeface="楷体" panose="02010609060101010101" pitchFamily="49" charset="-122"/>
                <a:cs typeface="楷体" panose="02010609060101010101" pitchFamily="49" charset="-122"/>
                <a:sym typeface="+mn-ea"/>
              </a:rPr>
              <a:t>以相辅佐也。善则赏之，过则匡之，患则救之，失则革之。</a:t>
            </a:r>
            <a:r>
              <a:rPr lang="en-US" altLang="zh-CN" sz="273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730" b="1">
                <a:latin typeface="楷体" panose="02010609060101010101" pitchFamily="49" charset="-122"/>
                <a:ea typeface="楷体" panose="02010609060101010101" pitchFamily="49" charset="-122"/>
                <a:cs typeface="楷体" panose="02010609060101010101" pitchFamily="49" charset="-122"/>
                <a:sym typeface="+mn-ea"/>
              </a:rPr>
              <a:t>《</a:t>
            </a:r>
            <a:r>
              <a:rPr lang="zh-CN" sz="2730" b="1">
                <a:latin typeface="楷体" panose="02010609060101010101" pitchFamily="49" charset="-122"/>
                <a:ea typeface="楷体" panose="02010609060101010101" pitchFamily="49" charset="-122"/>
                <a:cs typeface="楷体" panose="02010609060101010101" pitchFamily="49" charset="-122"/>
                <a:sym typeface="+mn-ea"/>
              </a:rPr>
              <a:t>左传</a:t>
            </a:r>
            <a:r>
              <a:rPr lang="en-US" altLang="zh-CN" sz="273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latin typeface="楷体" panose="02010609060101010101" pitchFamily="49" charset="-122"/>
                <a:ea typeface="楷体" panose="02010609060101010101" pitchFamily="49" charset="-122"/>
                <a:cs typeface="楷体" panose="02010609060101010101" pitchFamily="49" charset="-122"/>
                <a:sym typeface="+mn-ea"/>
              </a:rPr>
              <a:t>襄公十四年》</a:t>
            </a:r>
            <a:endPar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40" name="文本框 39"/>
          <p:cNvSpPr txBox="1"/>
          <p:nvPr/>
        </p:nvSpPr>
        <p:spPr>
          <a:xfrm>
            <a:off x="594661" y="4476000"/>
            <a:ext cx="10119762" cy="570865"/>
          </a:xfrm>
          <a:prstGeom prst="rect">
            <a:avLst/>
          </a:prstGeom>
          <a:noFill/>
        </p:spPr>
        <p:txBody>
          <a:bodyPr wrap="square" rtlCol="0" anchor="t">
            <a:spAutoFit/>
          </a:bodyPr>
          <a:lstStyle/>
          <a:p>
            <a:pPr algn="l">
              <a:lnSpc>
                <a:spcPct val="100000"/>
              </a:lnSpc>
            </a:pPr>
            <a:r>
              <a:rPr lang="zh-CN" sz="3120" b="1">
                <a:solidFill>
                  <a:schemeClr val="tx1"/>
                </a:solidFill>
                <a:latin typeface="黑体" panose="02010609060101010101" pitchFamily="49" charset="-122"/>
                <a:ea typeface="黑体" panose="02010609060101010101" pitchFamily="49" charset="-122"/>
                <a:cs typeface="黑体" panose="02010609060101010101" pitchFamily="49" charset="-122"/>
              </a:rPr>
              <a:t>上述材料体现了商周原始民主传统的哪些特点？</a:t>
            </a:r>
            <a:endParaRPr lang="zh-CN" sz="3120" b="1">
              <a:solidFill>
                <a:schemeClr val="tx1"/>
              </a:solidFill>
              <a:latin typeface="黑体" pitchFamily="49" charset="-122"/>
              <a:ea typeface="黑体" pitchFamily="49" charset="-122"/>
              <a:cs typeface="黑体" panose="02010609060101010101" pitchFamily="49" charset="-122"/>
            </a:endParaRPr>
          </a:p>
        </p:txBody>
      </p:sp>
      <p:sp>
        <p:nvSpPr>
          <p:cNvPr id="3" name="文本框 2"/>
          <p:cNvSpPr txBox="1"/>
          <p:nvPr/>
        </p:nvSpPr>
        <p:spPr>
          <a:xfrm>
            <a:off x="652828" y="5282908"/>
            <a:ext cx="10963178" cy="1050290"/>
          </a:xfrm>
          <a:prstGeom prst="rect">
            <a:avLst/>
          </a:prstGeom>
          <a:noFill/>
        </p:spPr>
        <p:txBody>
          <a:bodyPr wrap="square" rtlCol="0" anchor="t">
            <a:spAutoFit/>
          </a:bodyPr>
          <a:lstStyle/>
          <a:p>
            <a:pPr algn="l">
              <a:lnSpc>
                <a:spcPct val="100000"/>
              </a:lnSpc>
            </a:pPr>
            <a:r>
              <a:rPr lang="zh-CN" sz="3120" b="1">
                <a:solidFill>
                  <a:schemeClr val="tx1"/>
                </a:solidFill>
                <a:latin typeface="楷体" panose="02010609060101010101" pitchFamily="49" charset="-122"/>
                <a:ea typeface="楷体" panose="02010609060101010101" pitchFamily="49" charset="-122"/>
                <a:cs typeface="楷体" panose="02010609060101010101" pitchFamily="49" charset="-122"/>
              </a:rPr>
              <a:t>君主的权力受到制约；国人通过舆论影响朝政；对后世政治有一定影响</a:t>
            </a:r>
            <a:r>
              <a:rPr lang="en-US" altLang="zh-CN" sz="312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3120" b="1">
              <a:solidFill>
                <a:schemeClr val="tx1"/>
              </a:solidFill>
              <a:latin typeface="楷体" pitchFamily="49" charset="-122"/>
              <a:ea typeface="楷体" pitchFamily="49" charset="-122"/>
              <a:cs typeface="楷体" panose="02010609060101010101" pitchFamily="49" charset="-122"/>
            </a:endParaRPr>
          </a:p>
        </p:txBody>
      </p:sp>
      <p:sp>
        <p:nvSpPr>
          <p:cNvPr id="4" name="圆角矩形 3"/>
          <p:cNvSpPr/>
          <p:nvPr/>
        </p:nvSpPr>
        <p:spPr>
          <a:xfrm>
            <a:off x="3473450" y="76835"/>
            <a:ext cx="4933315" cy="6261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先秦政治制度特征</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grpId="0" nodeType="clickEffect">
                                  <p:stCondLst>
                                    <p:cond delay="0"/>
                                  </p:stCondLst>
                                  <p:childTnLst>
                                    <p:set>
                                      <p:cBhvr>
                                        <p:cTn id="6" dur="1000" fill="hold">
                                          <p:stCondLst>
                                            <p:cond delay="0"/>
                                          </p:stCondLst>
                                        </p:cTn>
                                        <p:tgtEl>
                                          <p:spTgt spid="8"/>
                                        </p:tgtEl>
                                        <p:attrNameLst>
                                          <p:attrName>style.visibility</p:attrName>
                                        </p:attrNameLst>
                                      </p:cBhvr>
                                      <p:to>
                                        <p:strVal val="visible"/>
                                      </p:to>
                                    </p:set>
                                    <p:animEffect transition="in" filter="circle(in)">
                                      <p:cBhvr>
                                        <p:cTn id="7" dur="1000"/>
                                        <p:tgtEl>
                                          <p:spTgt spid="8"/>
                                        </p:tgtEl>
                                      </p:cBhvr>
                                    </p:animEffect>
                                  </p:childTnLst>
                                </p:cTn>
                              </p:par>
                              <p:par>
                                <p:cTn id="8" presetID="2" presetClass="entr" presetSubtype="4" fill="hold" grpId="0" nodeType="withEffect">
                                  <p:stCondLst>
                                    <p:cond delay="0"/>
                                  </p:stCondLst>
                                  <p:childTnLst>
                                    <p:set>
                                      <p:cBhvr>
                                        <p:cTn id="9" dur="1000" fill="hold">
                                          <p:stCondLst>
                                            <p:cond delay="0"/>
                                          </p:stCondLst>
                                        </p:cTn>
                                        <p:tgtEl>
                                          <p:spTgt spid="40"/>
                                        </p:tgtEl>
                                        <p:attrNameLst>
                                          <p:attrName>style.visibility</p:attrName>
                                        </p:attrNameLst>
                                      </p:cBhvr>
                                      <p:to>
                                        <p:strVal val="visible"/>
                                      </p:to>
                                    </p:set>
                                    <p:anim calcmode="lin" valueType="num">
                                      <p:cBhvr additive="base">
                                        <p:cTn id="10" dur="1000" fill="hold"/>
                                        <p:tgtEl>
                                          <p:spTgt spid="40"/>
                                        </p:tgtEl>
                                        <p:attrNameLst>
                                          <p:attrName>ppt_x</p:attrName>
                                        </p:attrNameLst>
                                      </p:cBhvr>
                                      <p:tavLst>
                                        <p:tav tm="0">
                                          <p:val>
                                            <p:strVal val="#ppt_x"/>
                                          </p:val>
                                        </p:tav>
                                        <p:tav tm="100000">
                                          <p:val>
                                            <p:strVal val="#ppt_x"/>
                                          </p:val>
                                        </p:tav>
                                      </p:tavLst>
                                    </p:anim>
                                    <p:anim calcmode="lin" valueType="num">
                                      <p:cBhvr additive="base">
                                        <p:cTn id="11" dur="10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12" fill="hold" nodeType="clickPar">
                      <p:stCondLst>
                        <p:cond delay="indefinite"/>
                      </p:stCondLst>
                      <p:childTnLst>
                        <p:par>
                          <p:cTn id="13" fill="hold" nodeType="afterGroup">
                            <p:stCondLst>
                              <p:cond delay="0"/>
                            </p:stCondLst>
                            <p:childTnLst>
                              <p:par>
                                <p:cTn id="14" presetID="2" presetClass="entr" presetSubtype="4" fill="hold" grpId="0" nodeType="clickEffect">
                                  <p:stCondLst>
                                    <p:cond delay="0"/>
                                  </p:stCondLst>
                                  <p:childTnLst>
                                    <p:set>
                                      <p:cBhvr>
                                        <p:cTn id="15" dur="1000" fill="hold">
                                          <p:stCondLst>
                                            <p:cond delay="0"/>
                                          </p:stCondLst>
                                        </p:cTn>
                                        <p:tgtEl>
                                          <p:spTgt spid="3"/>
                                        </p:tgtEl>
                                        <p:attrNameLst>
                                          <p:attrName>style.visibility</p:attrName>
                                        </p:attrNameLst>
                                      </p:cBhvr>
                                      <p:to>
                                        <p:strVal val="visible"/>
                                      </p:to>
                                    </p:set>
                                    <p:anim calcmode="lin" valueType="num">
                                      <p:cBhvr additive="base">
                                        <p:cTn id="16" dur="1000" fill="hold"/>
                                        <p:tgtEl>
                                          <p:spTgt spid="3"/>
                                        </p:tgtEl>
                                        <p:attrNameLst>
                                          <p:attrName>ppt_x</p:attrName>
                                        </p:attrNameLst>
                                      </p:cBhvr>
                                      <p:tavLst>
                                        <p:tav tm="0">
                                          <p:val>
                                            <p:strVal val="#ppt_x"/>
                                          </p:val>
                                        </p:tav>
                                        <p:tav tm="100000">
                                          <p:val>
                                            <p:strVal val="#ppt_x"/>
                                          </p:val>
                                        </p:tav>
                                      </p:tavLst>
                                    </p:anim>
                                    <p:anim calcmode="lin" valueType="num">
                                      <p:cBhvr additive="base">
                                        <p:cTn id="17"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0" grpId="0"/>
      <p:bldP spid="3"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639254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
        <p:nvSpPr>
          <p:cNvPr id="11" name="TextBox 4"/>
          <p:cNvSpPr txBox="1"/>
          <p:nvPr/>
        </p:nvSpPr>
        <p:spPr>
          <a:xfrm>
            <a:off x="1663700" y="743585"/>
            <a:ext cx="1280795" cy="460375"/>
          </a:xfrm>
          <a:prstGeom prst="rect">
            <a:avLst/>
          </a:prstGeom>
          <a:noFill/>
        </p:spPr>
        <p:txBody>
          <a:bodyPr wrap="square" rtlCol="0">
            <a:spAutoFit/>
          </a:bodyPr>
          <a:lstStyle/>
          <a:p>
            <a:r>
              <a:rPr lang="zh-CN" altLang="en-US" sz="2400" b="1" smtClean="0"/>
              <a:t>夏朝</a:t>
            </a:r>
            <a:endParaRPr lang="zh-CN" altLang="en-US" sz="2400" b="1" smtClean="0"/>
          </a:p>
        </p:txBody>
      </p:sp>
      <p:sp>
        <p:nvSpPr>
          <p:cNvPr id="12" name="TextBox 4"/>
          <p:cNvSpPr txBox="1"/>
          <p:nvPr/>
        </p:nvSpPr>
        <p:spPr>
          <a:xfrm>
            <a:off x="2618740" y="460375"/>
            <a:ext cx="9262745" cy="1198880"/>
          </a:xfrm>
          <a:prstGeom prst="rect">
            <a:avLst/>
          </a:prstGeom>
          <a:noFill/>
        </p:spPr>
        <p:txBody>
          <a:bodyPr wrap="square" rtlCol="0">
            <a:spAutoFit/>
          </a:bodyPr>
          <a:lstStyle/>
          <a:p>
            <a:r>
              <a:rPr lang="zh-CN" altLang="en-US" sz="2400" b="1" smtClean="0">
                <a:solidFill>
                  <a:srgbClr val="0000FF"/>
                </a:solidFill>
              </a:rPr>
              <a:t>约公元前2070年，禹建立了我国最早的奴隶制王朝国家夏。禹死后，其子启继位，打破了原始民主制下的禅让政治传统，世袭制代替了禅让制</a:t>
            </a:r>
            <a:endParaRPr lang="zh-CN" altLang="en-US" sz="2400" b="1" smtClean="0">
              <a:solidFill>
                <a:srgbClr val="0000FF"/>
              </a:solidFill>
            </a:endParaRPr>
          </a:p>
        </p:txBody>
      </p:sp>
      <p:sp>
        <p:nvSpPr>
          <p:cNvPr id="13" name="TextBox 4"/>
          <p:cNvSpPr txBox="1"/>
          <p:nvPr/>
        </p:nvSpPr>
        <p:spPr>
          <a:xfrm>
            <a:off x="1663700" y="1776730"/>
            <a:ext cx="1280795" cy="460375"/>
          </a:xfrm>
          <a:prstGeom prst="rect">
            <a:avLst/>
          </a:prstGeom>
          <a:noFill/>
        </p:spPr>
        <p:txBody>
          <a:bodyPr wrap="square" rtlCol="0">
            <a:spAutoFit/>
          </a:bodyPr>
          <a:lstStyle/>
          <a:p>
            <a:r>
              <a:rPr lang="zh-CN" altLang="en-US" sz="2400" b="1" smtClean="0"/>
              <a:t>商朝</a:t>
            </a:r>
            <a:endParaRPr lang="zh-CN" altLang="en-US" sz="2400" b="1" smtClean="0"/>
          </a:p>
        </p:txBody>
      </p:sp>
      <p:sp>
        <p:nvSpPr>
          <p:cNvPr id="14" name="TextBox 4"/>
          <p:cNvSpPr txBox="1"/>
          <p:nvPr/>
        </p:nvSpPr>
        <p:spPr>
          <a:xfrm>
            <a:off x="2542540" y="1659255"/>
            <a:ext cx="1313815" cy="829945"/>
          </a:xfrm>
          <a:prstGeom prst="rect">
            <a:avLst/>
          </a:prstGeom>
          <a:noFill/>
        </p:spPr>
        <p:txBody>
          <a:bodyPr wrap="square" rtlCol="0">
            <a:spAutoFit/>
          </a:bodyPr>
          <a:lstStyle/>
          <a:p>
            <a:r>
              <a:rPr lang="zh-CN" altLang="en-US" sz="2400" b="1" smtClean="0">
                <a:solidFill>
                  <a:schemeClr val="tx1"/>
                </a:solidFill>
              </a:rPr>
              <a:t>内外服制度</a:t>
            </a:r>
            <a:endParaRPr lang="zh-CN" altLang="en-US" sz="2400" b="1" smtClean="0">
              <a:solidFill>
                <a:schemeClr val="tx1"/>
              </a:solidFill>
            </a:endParaRPr>
          </a:p>
        </p:txBody>
      </p:sp>
      <p:sp>
        <p:nvSpPr>
          <p:cNvPr id="15" name="左大括号 14"/>
          <p:cNvSpPr/>
          <p:nvPr/>
        </p:nvSpPr>
        <p:spPr>
          <a:xfrm>
            <a:off x="2542540" y="1726565"/>
            <a:ext cx="76200" cy="168783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左大括号 15"/>
          <p:cNvSpPr/>
          <p:nvPr/>
        </p:nvSpPr>
        <p:spPr>
          <a:xfrm>
            <a:off x="3556635" y="1726565"/>
            <a:ext cx="76200" cy="10883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TextBox 4"/>
          <p:cNvSpPr txBox="1"/>
          <p:nvPr/>
        </p:nvSpPr>
        <p:spPr>
          <a:xfrm>
            <a:off x="3556635" y="1659255"/>
            <a:ext cx="1794510" cy="460375"/>
          </a:xfrm>
          <a:prstGeom prst="rect">
            <a:avLst/>
          </a:prstGeom>
          <a:noFill/>
        </p:spPr>
        <p:txBody>
          <a:bodyPr wrap="square" rtlCol="0">
            <a:spAutoFit/>
          </a:bodyPr>
          <a:lstStyle/>
          <a:p>
            <a:r>
              <a:rPr lang="zh-CN" altLang="en-US" sz="2400" b="1" smtClean="0">
                <a:solidFill>
                  <a:schemeClr val="tx1"/>
                </a:solidFill>
              </a:rPr>
              <a:t>内服</a:t>
            </a:r>
            <a:endParaRPr lang="zh-CN" altLang="en-US" sz="2400" b="1" smtClean="0">
              <a:solidFill>
                <a:schemeClr val="tx1"/>
              </a:solidFill>
            </a:endParaRPr>
          </a:p>
        </p:txBody>
      </p:sp>
      <p:sp>
        <p:nvSpPr>
          <p:cNvPr id="18" name="TextBox 4"/>
          <p:cNvSpPr txBox="1"/>
          <p:nvPr/>
        </p:nvSpPr>
        <p:spPr>
          <a:xfrm>
            <a:off x="3556635" y="2354580"/>
            <a:ext cx="995680" cy="460375"/>
          </a:xfrm>
          <a:prstGeom prst="rect">
            <a:avLst/>
          </a:prstGeom>
          <a:noFill/>
        </p:spPr>
        <p:txBody>
          <a:bodyPr wrap="square" rtlCol="0">
            <a:spAutoFit/>
          </a:bodyPr>
          <a:lstStyle/>
          <a:p>
            <a:r>
              <a:rPr lang="zh-CN" altLang="en-US" sz="2400" b="1" smtClean="0">
                <a:solidFill>
                  <a:schemeClr val="tx1"/>
                </a:solidFill>
              </a:rPr>
              <a:t>外服</a:t>
            </a:r>
            <a:endParaRPr lang="zh-CN" altLang="en-US" sz="2400" b="1" smtClean="0">
              <a:solidFill>
                <a:schemeClr val="tx1"/>
              </a:solidFill>
            </a:endParaRPr>
          </a:p>
        </p:txBody>
      </p:sp>
      <p:sp>
        <p:nvSpPr>
          <p:cNvPr id="19" name="TextBox 4"/>
          <p:cNvSpPr txBox="1"/>
          <p:nvPr/>
        </p:nvSpPr>
        <p:spPr>
          <a:xfrm>
            <a:off x="4545965" y="1659255"/>
            <a:ext cx="5157470" cy="460375"/>
          </a:xfrm>
          <a:prstGeom prst="rect">
            <a:avLst/>
          </a:prstGeom>
          <a:noFill/>
        </p:spPr>
        <p:txBody>
          <a:bodyPr wrap="square" rtlCol="0">
            <a:spAutoFit/>
          </a:bodyPr>
          <a:lstStyle/>
          <a:p>
            <a:r>
              <a:rPr lang="zh-CN" altLang="en-US" sz="2400" b="1" smtClean="0">
                <a:solidFill>
                  <a:srgbClr val="0000FF"/>
                </a:solidFill>
              </a:rPr>
              <a:t>商王直接控制的王畿地区</a:t>
            </a:r>
            <a:endParaRPr lang="zh-CN" altLang="en-US" sz="2400" b="1" smtClean="0">
              <a:solidFill>
                <a:srgbClr val="0000FF"/>
              </a:solidFill>
            </a:endParaRPr>
          </a:p>
        </p:txBody>
      </p:sp>
      <p:sp>
        <p:nvSpPr>
          <p:cNvPr id="20" name="TextBox 4"/>
          <p:cNvSpPr txBox="1"/>
          <p:nvPr/>
        </p:nvSpPr>
        <p:spPr>
          <a:xfrm>
            <a:off x="4552315" y="2354580"/>
            <a:ext cx="1794510" cy="460375"/>
          </a:xfrm>
          <a:prstGeom prst="rect">
            <a:avLst/>
          </a:prstGeom>
          <a:noFill/>
        </p:spPr>
        <p:txBody>
          <a:bodyPr wrap="square" rtlCol="0">
            <a:spAutoFit/>
          </a:bodyPr>
          <a:lstStyle/>
          <a:p>
            <a:r>
              <a:rPr lang="zh-CN" altLang="en-US" sz="2400" b="1" smtClean="0">
                <a:solidFill>
                  <a:srgbClr val="0000FF"/>
                </a:solidFill>
              </a:rPr>
              <a:t>王畿四周</a:t>
            </a:r>
            <a:endParaRPr lang="zh-CN" altLang="en-US" sz="2400" b="1" smtClean="0">
              <a:solidFill>
                <a:srgbClr val="0000FF"/>
              </a:solidFill>
            </a:endParaRPr>
          </a:p>
        </p:txBody>
      </p:sp>
      <p:sp>
        <p:nvSpPr>
          <p:cNvPr id="21" name="TextBox 4"/>
          <p:cNvSpPr txBox="1"/>
          <p:nvPr/>
        </p:nvSpPr>
        <p:spPr>
          <a:xfrm>
            <a:off x="2542540" y="2954020"/>
            <a:ext cx="7884160" cy="460375"/>
          </a:xfrm>
          <a:prstGeom prst="rect">
            <a:avLst/>
          </a:prstGeom>
          <a:noFill/>
        </p:spPr>
        <p:txBody>
          <a:bodyPr wrap="square" rtlCol="0">
            <a:spAutoFit/>
          </a:bodyPr>
          <a:lstStyle/>
          <a:p>
            <a:r>
              <a:rPr lang="zh-CN" altLang="en-US" sz="2400" b="1" smtClean="0">
                <a:solidFill>
                  <a:schemeClr val="tx1"/>
                </a:solidFill>
              </a:rPr>
              <a:t>有较系统的国家机构和分掌内外服各类事务的官吏</a:t>
            </a:r>
            <a:endParaRPr lang="zh-CN" altLang="en-US" sz="2400" b="1" smtClean="0">
              <a:solidFill>
                <a:schemeClr val="tx1"/>
              </a:solidFill>
            </a:endParaRPr>
          </a:p>
        </p:txBody>
      </p:sp>
      <p:sp>
        <p:nvSpPr>
          <p:cNvPr id="22" name="TextBox 4"/>
          <p:cNvSpPr txBox="1"/>
          <p:nvPr/>
        </p:nvSpPr>
        <p:spPr>
          <a:xfrm>
            <a:off x="1663700" y="3484245"/>
            <a:ext cx="1280795" cy="460375"/>
          </a:xfrm>
          <a:prstGeom prst="rect">
            <a:avLst/>
          </a:prstGeom>
          <a:noFill/>
        </p:spPr>
        <p:txBody>
          <a:bodyPr wrap="square" rtlCol="0">
            <a:spAutoFit/>
          </a:bodyPr>
          <a:lstStyle/>
          <a:p>
            <a:r>
              <a:rPr lang="zh-CN" altLang="en-US" sz="2400" b="1" smtClean="0"/>
              <a:t>西周</a:t>
            </a:r>
            <a:endParaRPr lang="zh-CN" altLang="en-US" sz="2400" b="1" smtClean="0"/>
          </a:p>
        </p:txBody>
      </p:sp>
      <p:sp>
        <p:nvSpPr>
          <p:cNvPr id="23" name="左大括号 22"/>
          <p:cNvSpPr/>
          <p:nvPr/>
        </p:nvSpPr>
        <p:spPr>
          <a:xfrm>
            <a:off x="2466340" y="3484245"/>
            <a:ext cx="95250" cy="156781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TextBox 4"/>
          <p:cNvSpPr txBox="1"/>
          <p:nvPr/>
        </p:nvSpPr>
        <p:spPr>
          <a:xfrm>
            <a:off x="2560955" y="3484245"/>
            <a:ext cx="1794510" cy="460375"/>
          </a:xfrm>
          <a:prstGeom prst="rect">
            <a:avLst/>
          </a:prstGeom>
          <a:noFill/>
        </p:spPr>
        <p:txBody>
          <a:bodyPr wrap="square" rtlCol="0">
            <a:spAutoFit/>
          </a:bodyPr>
          <a:lstStyle/>
          <a:p>
            <a:r>
              <a:rPr lang="zh-CN" altLang="en-US" sz="2400" b="1" smtClean="0">
                <a:solidFill>
                  <a:schemeClr val="tx1"/>
                </a:solidFill>
              </a:rPr>
              <a:t>基本特征</a:t>
            </a:r>
            <a:endParaRPr lang="zh-CN" altLang="en-US" sz="2400" b="1" smtClean="0">
              <a:solidFill>
                <a:schemeClr val="tx1"/>
              </a:solidFill>
            </a:endParaRPr>
          </a:p>
        </p:txBody>
      </p:sp>
      <p:sp>
        <p:nvSpPr>
          <p:cNvPr id="25" name="TextBox 4"/>
          <p:cNvSpPr txBox="1"/>
          <p:nvPr/>
        </p:nvSpPr>
        <p:spPr>
          <a:xfrm>
            <a:off x="4027805" y="3484245"/>
            <a:ext cx="7853045" cy="460375"/>
          </a:xfrm>
          <a:prstGeom prst="rect">
            <a:avLst/>
          </a:prstGeom>
          <a:noFill/>
        </p:spPr>
        <p:txBody>
          <a:bodyPr wrap="square" rtlCol="0">
            <a:spAutoFit/>
          </a:bodyPr>
          <a:lstStyle/>
          <a:p>
            <a:r>
              <a:rPr lang="zh-CN" altLang="en-US" sz="2400" b="1" smtClean="0">
                <a:solidFill>
                  <a:srgbClr val="0000FF"/>
                </a:solidFill>
              </a:rPr>
              <a:t>分封制与宗法制相结合，政治权利分配与血缘关系相结合</a:t>
            </a:r>
            <a:endParaRPr lang="zh-CN" altLang="en-US" sz="2400" b="1" smtClean="0">
              <a:solidFill>
                <a:srgbClr val="0000FF"/>
              </a:solidFill>
            </a:endParaRPr>
          </a:p>
        </p:txBody>
      </p:sp>
      <p:sp>
        <p:nvSpPr>
          <p:cNvPr id="38" name="TextBox 4"/>
          <p:cNvSpPr txBox="1"/>
          <p:nvPr/>
        </p:nvSpPr>
        <p:spPr>
          <a:xfrm>
            <a:off x="2599055" y="4453890"/>
            <a:ext cx="1991995" cy="460375"/>
          </a:xfrm>
          <a:prstGeom prst="rect">
            <a:avLst/>
          </a:prstGeom>
          <a:noFill/>
        </p:spPr>
        <p:txBody>
          <a:bodyPr wrap="square" rtlCol="0">
            <a:spAutoFit/>
          </a:bodyPr>
          <a:lstStyle/>
          <a:p>
            <a:r>
              <a:rPr lang="zh-CN" altLang="en-US" sz="2400" b="1" smtClean="0">
                <a:solidFill>
                  <a:schemeClr val="tx1"/>
                </a:solidFill>
              </a:rPr>
              <a:t>宗法制</a:t>
            </a:r>
            <a:endParaRPr lang="zh-CN" altLang="en-US" sz="2400" b="1" smtClean="0">
              <a:solidFill>
                <a:schemeClr val="tx1"/>
              </a:solidFill>
            </a:endParaRPr>
          </a:p>
        </p:txBody>
      </p:sp>
      <p:sp>
        <p:nvSpPr>
          <p:cNvPr id="26" name="TextBox 4"/>
          <p:cNvSpPr txBox="1"/>
          <p:nvPr/>
        </p:nvSpPr>
        <p:spPr>
          <a:xfrm>
            <a:off x="1720850" y="5192395"/>
            <a:ext cx="2957830" cy="460375"/>
          </a:xfrm>
          <a:prstGeom prst="rect">
            <a:avLst/>
          </a:prstGeom>
          <a:noFill/>
        </p:spPr>
        <p:txBody>
          <a:bodyPr wrap="square" rtlCol="0">
            <a:spAutoFit/>
          </a:bodyPr>
          <a:lstStyle/>
          <a:p>
            <a:r>
              <a:rPr lang="zh-CN" altLang="en-US" sz="2400" b="1" smtClean="0">
                <a:solidFill>
                  <a:schemeClr val="tx1"/>
                </a:solidFill>
              </a:rPr>
              <a:t>先秦政治制度的特征</a:t>
            </a:r>
            <a:endParaRPr lang="zh-CN" altLang="en-US" sz="2400" b="1" smtClean="0">
              <a:solidFill>
                <a:schemeClr val="tx1"/>
              </a:solidFill>
            </a:endParaRPr>
          </a:p>
        </p:txBody>
      </p:sp>
      <p:sp>
        <p:nvSpPr>
          <p:cNvPr id="27" name="TextBox 4"/>
          <p:cNvSpPr txBox="1"/>
          <p:nvPr/>
        </p:nvSpPr>
        <p:spPr>
          <a:xfrm>
            <a:off x="1720850" y="5931535"/>
            <a:ext cx="3796030" cy="460375"/>
          </a:xfrm>
          <a:prstGeom prst="rect">
            <a:avLst/>
          </a:prstGeom>
          <a:noFill/>
        </p:spPr>
        <p:txBody>
          <a:bodyPr wrap="square" rtlCol="0">
            <a:spAutoFit/>
          </a:bodyPr>
          <a:lstStyle/>
          <a:p>
            <a:r>
              <a:rPr lang="zh-CN" altLang="en-US" sz="2400" b="1" smtClean="0">
                <a:solidFill>
                  <a:schemeClr val="tx1"/>
                </a:solidFill>
              </a:rPr>
              <a:t>春秋战国时期的政治制度</a:t>
            </a:r>
            <a:endParaRPr lang="zh-CN" altLang="en-US" sz="2400" b="1" smtClean="0">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linds(horizontal)">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文本框 7"/>
          <p:cNvSpPr txBox="1"/>
          <p:nvPr/>
        </p:nvSpPr>
        <p:spPr>
          <a:xfrm>
            <a:off x="660253" y="1098621"/>
            <a:ext cx="10560343" cy="3251200"/>
          </a:xfrm>
          <a:prstGeom prst="rect">
            <a:avLst/>
          </a:prstGeom>
          <a:solidFill>
            <a:schemeClr val="accent6">
              <a:lumMod val="20000"/>
              <a:lumOff val="80000"/>
              <a:alpha val="35000"/>
            </a:schemeClr>
          </a:solidFill>
          <a:ln w="12700" cmpd="sng">
            <a:solidFill>
              <a:schemeClr val="tx1"/>
            </a:solidFill>
            <a:prstDash val="solid"/>
          </a:ln>
        </p:spPr>
        <p:txBody>
          <a:bodyPr wrap="square" rtlCol="0" anchor="t">
            <a:spAutoFit/>
          </a:bodyPr>
          <a:lstStyle/>
          <a:p>
            <a:pPr algn="just" fontAlgn="auto">
              <a:lnSpc>
                <a:spcPts val="3080"/>
              </a:lnSpc>
              <a:spcBef>
                <a:spcPct val="0"/>
              </a:spcBef>
              <a:spcAft>
                <a:spcPct val="0"/>
              </a:spcAft>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a:t>
            </a:r>
            <a:r>
              <a:rPr lang="zh-CN" sz="2340" b="1">
                <a:latin typeface="楷体" panose="02010609060101010101" pitchFamily="49" charset="-122"/>
                <a:ea typeface="楷体" panose="02010609060101010101" pitchFamily="49" charset="-122"/>
                <a:cs typeface="楷体" panose="02010609060101010101" pitchFamily="49" charset="-122"/>
                <a:sym typeface="+mn-ea"/>
              </a:rPr>
              <a:t>春秋战国时期，中国完成了社会的转型。血缘社会转向了地缘社会，封建诸侯、贵族分权转向了专制独裁、皇帝集权，血缘宗法制度崩溃，地缘郡县政治确立，最后形成中央集权制度。</a:t>
            </a:r>
            <a:endParaRPr lang="zh-CN" sz="2340" b="1">
              <a:latin typeface="楷体" pitchFamily="49" charset="-122"/>
              <a:ea typeface="楷体" pitchFamily="49" charset="-122"/>
              <a:cs typeface="楷体" panose="02010609060101010101" pitchFamily="49" charset="-122"/>
              <a:sym typeface="+mn-ea"/>
            </a:endParaRPr>
          </a:p>
          <a:p>
            <a:pPr algn="r" fontAlgn="auto">
              <a:lnSpc>
                <a:spcPts val="3080"/>
              </a:lnSpc>
              <a:spcBef>
                <a:spcPct val="0"/>
              </a:spcBef>
              <a:spcAft>
                <a:spcPct val="0"/>
              </a:spcAft>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辛田《</a:t>
            </a:r>
            <a:r>
              <a:rPr lang="zh-CN" sz="2340" b="1">
                <a:latin typeface="楷体" panose="02010609060101010101" pitchFamily="49" charset="-122"/>
                <a:ea typeface="楷体" panose="02010609060101010101" pitchFamily="49" charset="-122"/>
                <a:cs typeface="楷体" panose="02010609060101010101" pitchFamily="49" charset="-122"/>
                <a:sym typeface="+mn-ea"/>
              </a:rPr>
              <a:t>春秋战国时期社会转型研究</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latin typeface="楷体" panose="02010609060101010101" pitchFamily="49" charset="-122"/>
              <a:ea typeface="楷体" panose="02010609060101010101" pitchFamily="49" charset="-122"/>
              <a:cs typeface="楷体" panose="02010609060101010101" pitchFamily="49" charset="-122"/>
              <a:sym typeface="+mn-ea"/>
            </a:endParaRPr>
          </a:p>
          <a:p>
            <a:pPr algn="just" fontAlgn="auto">
              <a:lnSpc>
                <a:spcPts val="3080"/>
              </a:lnSpc>
              <a:spcBef>
                <a:spcPct val="0"/>
              </a:spcBef>
              <a:spcAft>
                <a:spcPct val="0"/>
              </a:spcAft>
            </a:pPr>
            <a:r>
              <a:rPr lang="zh-CN" sz="2340" b="1">
                <a:latin typeface="楷体" panose="02010609060101010101" pitchFamily="49" charset="-122"/>
                <a:ea typeface="楷体" panose="02010609060101010101" pitchFamily="49" charset="-122"/>
                <a:cs typeface="楷体" panose="02010609060101010101" pitchFamily="49" charset="-122"/>
                <a:sym typeface="+mn-ea"/>
              </a:rPr>
              <a:t>   （战国时期）各国为了富国强兵，纷纷开展政治、经济、军事、社会制度改革。变法运动成为战国时期的一股潮流，各国通过变法，推动了社会转型，逐步建立起君主专制的政治制度。</a:t>
            </a:r>
            <a:endParaRPr lang="zh-CN" sz="2340" b="1">
              <a:latin typeface="楷体" panose="02010609060101010101" pitchFamily="49" charset="-122"/>
              <a:ea typeface="楷体" panose="02010609060101010101" pitchFamily="49" charset="-122"/>
              <a:cs typeface="楷体" panose="02010609060101010101" pitchFamily="49" charset="-122"/>
              <a:sym typeface="+mn-ea"/>
            </a:endParaRPr>
          </a:p>
          <a:p>
            <a:pPr algn="r" fontAlgn="auto">
              <a:lnSpc>
                <a:spcPts val="3080"/>
              </a:lnSpc>
              <a:spcBef>
                <a:spcPct val="0"/>
              </a:spcBef>
              <a:spcAft>
                <a:spcPct val="0"/>
              </a:spcAft>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a:t>
            </a:r>
            <a:r>
              <a:rPr lang="zh-CN" sz="2340" b="1">
                <a:latin typeface="楷体" panose="02010609060101010101" pitchFamily="49" charset="-122"/>
                <a:ea typeface="楷体" panose="02010609060101010101" pitchFamily="49" charset="-122"/>
                <a:cs typeface="楷体" panose="02010609060101010101" pitchFamily="49" charset="-122"/>
                <a:sym typeface="+mn-ea"/>
              </a:rPr>
              <a:t>中外历史纲要（上）</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40" name="文本框 39"/>
          <p:cNvSpPr txBox="1"/>
          <p:nvPr/>
        </p:nvSpPr>
        <p:spPr>
          <a:xfrm>
            <a:off x="660253" y="4417214"/>
            <a:ext cx="10560962" cy="930910"/>
          </a:xfrm>
          <a:prstGeom prst="rect">
            <a:avLst/>
          </a:prstGeom>
          <a:noFill/>
        </p:spPr>
        <p:txBody>
          <a:bodyPr wrap="square" rtlCol="0" anchor="t">
            <a:spAutoFit/>
          </a:bodyPr>
          <a:lstStyle/>
          <a:p>
            <a:pPr algn="just" fontAlgn="auto">
              <a:lnSpc>
                <a:spcPct val="100000"/>
              </a:lnSpc>
            </a:pPr>
            <a:r>
              <a:rPr lang="zh-CN" altLang="en-US" sz="2730" b="1">
                <a:latin typeface="黑体" panose="02010609060101010101" pitchFamily="49" charset="-122"/>
                <a:ea typeface="黑体" panose="02010609060101010101" pitchFamily="49" charset="-122"/>
                <a:cs typeface="黑体" panose="02010609060101010101" pitchFamily="49" charset="-122"/>
              </a:rPr>
              <a:t>阅读以上材料并结合所学知识，分析战国时期郡县制、官僚制等封建政治制度开始产生的原因？</a:t>
            </a:r>
            <a:endParaRPr lang="zh-CN" sz="2730" b="1">
              <a:latin typeface="黑体" pitchFamily="49" charset="-122"/>
              <a:ea typeface="黑体" pitchFamily="49" charset="-122"/>
              <a:cs typeface="黑体" panose="02010609060101010101" pitchFamily="49" charset="-122"/>
            </a:endParaRPr>
          </a:p>
        </p:txBody>
      </p:sp>
      <p:sp>
        <p:nvSpPr>
          <p:cNvPr id="2" name="文本框 1"/>
          <p:cNvSpPr txBox="1"/>
          <p:nvPr/>
        </p:nvSpPr>
        <p:spPr>
          <a:xfrm>
            <a:off x="660253" y="5458026"/>
            <a:ext cx="9704070" cy="930910"/>
          </a:xfrm>
          <a:prstGeom prst="rect">
            <a:avLst/>
          </a:prstGeom>
          <a:solidFill>
            <a:schemeClr val="bg1"/>
          </a:solidFill>
        </p:spPr>
        <p:txBody>
          <a:bodyPr wrap="none" rtlCol="0" anchor="t">
            <a:spAutoFit/>
          </a:bodyPr>
          <a:lstStyle/>
          <a:p>
            <a:pPr marL="457200" indent="-457200" algn="l">
              <a:buFont typeface="Wingdings" panose="05000000000000000000" charset="0"/>
              <a:buChar char="Ø"/>
            </a:pPr>
            <a:r>
              <a:rPr lang="zh-CN" altLang="en-US" sz="2730" b="1">
                <a:solidFill>
                  <a:schemeClr val="tx1"/>
                </a:solidFill>
                <a:latin typeface="楷体" panose="02010609060101010101" pitchFamily="49" charset="-122"/>
                <a:ea typeface="楷体" panose="02010609060101010101" pitchFamily="49" charset="-122"/>
                <a:cs typeface="黑体" panose="02010609060101010101" pitchFamily="49" charset="-122"/>
                <a:sym typeface="+mn-ea"/>
              </a:rPr>
              <a:t>社会经济发展，宗族血缘关系瓦解，贵族等级分封制解体。</a:t>
            </a:r>
            <a:endParaRPr lang="zh-CN" altLang="en-US" sz="2730" b="1">
              <a:solidFill>
                <a:schemeClr val="tx1"/>
              </a:solidFill>
              <a:latin typeface="楷体" pitchFamily="49" charset="-122"/>
              <a:ea typeface="楷体" pitchFamily="49" charset="-122"/>
              <a:cs typeface="黑体" panose="02010609060101010101" pitchFamily="49" charset="-122"/>
              <a:sym typeface="+mn-ea"/>
            </a:endParaRPr>
          </a:p>
          <a:p>
            <a:pPr marL="457200" indent="-457200" algn="l">
              <a:buFont typeface="Wingdings" panose="05000000000000000000" charset="0"/>
              <a:buChar char="Ø"/>
            </a:pPr>
            <a:r>
              <a:rPr lang="zh-CN" altLang="en-US" sz="2730" b="1">
                <a:solidFill>
                  <a:schemeClr val="tx1"/>
                </a:solidFill>
                <a:latin typeface="楷体" panose="02010609060101010101" pitchFamily="49" charset="-122"/>
                <a:ea typeface="楷体" panose="02010609060101010101" pitchFamily="49" charset="-122"/>
                <a:cs typeface="黑体" panose="02010609060101010101" pitchFamily="49" charset="-122"/>
                <a:sym typeface="+mn-ea"/>
              </a:rPr>
              <a:t>各国政治上的重大变革，使君主权力得到加强。</a:t>
            </a:r>
            <a:endParaRPr lang="zh-CN" altLang="en-US" sz="2730" b="1">
              <a:solidFill>
                <a:schemeClr val="tx1"/>
              </a:solidFill>
              <a:latin typeface="楷体" panose="02010609060101010101" pitchFamily="49" charset="-122"/>
              <a:ea typeface="楷体" panose="02010609060101010101" pitchFamily="49" charset="-122"/>
              <a:cs typeface="黑体" panose="02010609060101010101" pitchFamily="49" charset="-122"/>
              <a:sym typeface="+mn-ea"/>
            </a:endParaRPr>
          </a:p>
        </p:txBody>
      </p:sp>
      <p:sp>
        <p:nvSpPr>
          <p:cNvPr id="4" name="圆角矩形 3"/>
          <p:cNvSpPr/>
          <p:nvPr/>
        </p:nvSpPr>
        <p:spPr>
          <a:xfrm>
            <a:off x="2245995" y="125095"/>
            <a:ext cx="6532245" cy="82296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春秋战国时期的政治制度</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000" fill="hold">
                                          <p:stCondLst>
                                            <p:cond delay="0"/>
                                          </p:stCondLst>
                                        </p:cTn>
                                        <p:tgtEl>
                                          <p:spTgt spid="8"/>
                                        </p:tgtEl>
                                        <p:attrNameLst>
                                          <p:attrName>style.visibility</p:attrName>
                                        </p:attrNameLst>
                                      </p:cBhvr>
                                      <p:to>
                                        <p:strVal val="visible"/>
                                      </p:to>
                                    </p:set>
                                    <p:animEffect transition="in" filter="dissolve">
                                      <p:cBhvr>
                                        <p:cTn id="7" dur="1000"/>
                                        <p:tgtEl>
                                          <p:spTgt spid="8"/>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40"/>
                                        </p:tgtEl>
                                        <p:attrNameLst>
                                          <p:attrName>style.visibility</p:attrName>
                                        </p:attrNameLst>
                                      </p:cBhvr>
                                      <p:to>
                                        <p:strVal val="visible"/>
                                      </p:to>
                                    </p:set>
                                    <p:animEffect transition="in" filter="wipe(down)">
                                      <p:cBhvr>
                                        <p:cTn id="10" dur="1000"/>
                                        <p:tgtEl>
                                          <p:spTgt spid="4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8" presetClass="entr" presetSubtype="12" fill="hold" nodeType="clickEffect">
                                  <p:stCondLst>
                                    <p:cond delay="0"/>
                                  </p:stCondLst>
                                  <p:childTnLst>
                                    <p:set>
                                      <p:cBhvr>
                                        <p:cTn id="14" dur="1000" fill="hold">
                                          <p:stCondLst>
                                            <p:cond delay="0"/>
                                          </p:stCondLst>
                                        </p:cTn>
                                        <p:tgtEl>
                                          <p:spTgt spid="2">
                                            <p:txEl>
                                              <p:pRg st="0" end="0"/>
                                            </p:txEl>
                                          </p:spTgt>
                                        </p:tgtEl>
                                        <p:attrNameLst>
                                          <p:attrName>style.visibility</p:attrName>
                                        </p:attrNameLst>
                                      </p:cBhvr>
                                      <p:to>
                                        <p:strVal val="visible"/>
                                      </p:to>
                                    </p:set>
                                    <p:animEffect transition="in" filter="strips(downLeft)">
                                      <p:cBhvr>
                                        <p:cTn id="15" dur="1000"/>
                                        <p:tgtEl>
                                          <p:spTgt spid="2">
                                            <p:txEl>
                                              <p:pRg st="0" end="0"/>
                                            </p:txEl>
                                          </p:spTgt>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6" presetClass="entr" presetSubtype="21" fill="hold" nodeType="clickEffect">
                                  <p:stCondLst>
                                    <p:cond delay="0"/>
                                  </p:stCondLst>
                                  <p:childTnLst>
                                    <p:set>
                                      <p:cBhvr>
                                        <p:cTn id="19" dur="1000" fill="hold">
                                          <p:stCondLst>
                                            <p:cond delay="0"/>
                                          </p:stCondLst>
                                        </p:cTn>
                                        <p:tgtEl>
                                          <p:spTgt spid="2">
                                            <p:txEl>
                                              <p:pRg st="1" end="1"/>
                                            </p:txEl>
                                          </p:spTgt>
                                        </p:tgtEl>
                                        <p:attrNameLst>
                                          <p:attrName>style.visibility</p:attrName>
                                        </p:attrNameLst>
                                      </p:cBhvr>
                                      <p:to>
                                        <p:strVal val="visible"/>
                                      </p:to>
                                    </p:set>
                                    <p:animEffect transition="in" filter="barn(inVertical)">
                                      <p:cBhvr>
                                        <p:cTn id="20" dur="1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0"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25780" y="2354580"/>
            <a:ext cx="1312545" cy="1198880"/>
          </a:xfrm>
          <a:prstGeom prst="rect">
            <a:avLst/>
          </a:prstGeom>
          <a:noFill/>
        </p:spPr>
        <p:txBody>
          <a:bodyPr wrap="square" rtlCol="0">
            <a:spAutoFit/>
          </a:bodyPr>
          <a:lstStyle/>
          <a:p>
            <a:r>
              <a:rPr lang="zh-CN" altLang="en-US" sz="2400" b="1" smtClean="0">
                <a:solidFill>
                  <a:srgbClr val="FF0000"/>
                </a:solidFill>
              </a:rPr>
              <a:t>秦朝的政治制度</a:t>
            </a:r>
            <a:endParaRPr lang="zh-CN" altLang="en-US" sz="2400" b="1" smtClean="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9459" name="矩形 19458"/>
          <p:cNvSpPr/>
          <p:nvPr/>
        </p:nvSpPr>
        <p:spPr>
          <a:xfrm>
            <a:off x="654684" y="1014465"/>
            <a:ext cx="5100721" cy="1230630"/>
          </a:xfrm>
          <a:prstGeom prst="rect">
            <a:avLst/>
          </a:prstGeom>
          <a:solidFill>
            <a:schemeClr val="accent2">
              <a:lumMod val="20000"/>
              <a:lumOff val="80000"/>
            </a:schemeClr>
          </a:solidFill>
          <a:ln w="12700" cmpd="sng">
            <a:solidFill>
              <a:schemeClr val="tx1"/>
            </a:solidFill>
            <a:prstDash val="solid"/>
          </a:ln>
        </p:spPr>
        <p:txBody>
          <a:bodyPr wrap="square">
            <a:spAutoFit/>
          </a:bodyPr>
          <a:lstStyle/>
          <a:p>
            <a:pPr>
              <a:spcBef>
                <a:spcPct val="50000"/>
              </a:spcBef>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rPr>
              <a:t> </a:t>
            </a:r>
            <a:r>
              <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“专制主义”</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指国家政权的主宰和中央决策方式，即皇权至上、皇帝独裁；    </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（主要矛盾：皇权</a:t>
            </a:r>
            <a:r>
              <a:rPr lang="en-US" altLang="zh-CN" sz="2340" b="1">
                <a:solidFill>
                  <a:schemeClr val="tx1"/>
                </a:solidFill>
                <a:latin typeface="黑体" panose="02010609060101010101" pitchFamily="49" charset="-122"/>
                <a:ea typeface="黑体" panose="02010609060101010101" pitchFamily="49" charset="-122"/>
                <a:cs typeface="黑体" panose="02010609060101010101" pitchFamily="49" charset="-122"/>
              </a:rPr>
              <a:t>vs</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相权）</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2" name="文本框 1"/>
          <p:cNvSpPr txBox="1"/>
          <p:nvPr/>
        </p:nvSpPr>
        <p:spPr>
          <a:xfrm>
            <a:off x="6074703" y="1014465"/>
            <a:ext cx="5087108" cy="1230630"/>
          </a:xfrm>
          <a:prstGeom prst="rect">
            <a:avLst/>
          </a:prstGeom>
          <a:solidFill>
            <a:schemeClr val="accent2">
              <a:lumMod val="20000"/>
              <a:lumOff val="80000"/>
            </a:schemeClr>
          </a:solidFill>
          <a:ln w="12700" cmpd="sng">
            <a:solidFill>
              <a:schemeClr val="tx1"/>
            </a:solidFill>
            <a:prstDash val="solid"/>
          </a:ln>
        </p:spPr>
        <p:txBody>
          <a:bodyPr wrap="square" rtlCol="0" anchor="t">
            <a:spAutoFit/>
          </a:bodyPr>
          <a:lstStyle/>
          <a:p>
            <a:pPr>
              <a:spcBef>
                <a:spcPct val="50000"/>
              </a:spcBef>
            </a:pPr>
            <a:r>
              <a:rPr lang="zh-CN" altLang="en-US" sz="2730" b="1">
                <a:latin typeface="黑体" panose="02010609060101010101" pitchFamily="49" charset="-122"/>
                <a:ea typeface="黑体" panose="02010609060101010101" pitchFamily="49" charset="-122"/>
                <a:cs typeface="黑体" panose="02010609060101010101" pitchFamily="49" charset="-122"/>
                <a:sym typeface="+mn-ea"/>
              </a:rPr>
              <a:t>  “中央集权”</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指中央与地方的关系，即中央控制地方、地方绝对服从中央。    </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（主要矛盾：中央</a:t>
            </a:r>
            <a:r>
              <a:rPr lang="en-US" altLang="zh-CN" sz="2340" b="1">
                <a:latin typeface="黑体" panose="02010609060101010101" pitchFamily="49" charset="-122"/>
                <a:ea typeface="黑体" panose="02010609060101010101" pitchFamily="49" charset="-122"/>
                <a:cs typeface="黑体" panose="02010609060101010101" pitchFamily="49" charset="-122"/>
                <a:sym typeface="+mn-ea"/>
              </a:rPr>
              <a:t>vs</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地方）</a:t>
            </a:r>
            <a:endParaRPr lang="zh-CN" altLang="en-US" sz="2340">
              <a:latin typeface="黑体" pitchFamily="49" charset="-122"/>
              <a:ea typeface="黑体" pitchFamily="49" charset="-122"/>
              <a:cs typeface="黑体" panose="02010609060101010101" pitchFamily="49" charset="-122"/>
            </a:endParaRPr>
          </a:p>
        </p:txBody>
      </p:sp>
      <p:grpSp>
        <p:nvGrpSpPr>
          <p:cNvPr id="10244" name="Group 4"/>
          <p:cNvGrpSpPr/>
          <p:nvPr/>
        </p:nvGrpSpPr>
        <p:grpSpPr>
          <a:xfrm>
            <a:off x="936855" y="2445736"/>
            <a:ext cx="10006522" cy="812167"/>
            <a:chOff x="275" y="-60"/>
            <a:chExt cx="3904" cy="525"/>
          </a:xfrm>
        </p:grpSpPr>
        <p:sp>
          <p:nvSpPr>
            <p:cNvPr id="4" name="Text Box 5"/>
            <p:cNvSpPr txBox="1"/>
            <p:nvPr/>
          </p:nvSpPr>
          <p:spPr>
            <a:xfrm>
              <a:off x="275" y="0"/>
              <a:ext cx="825"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秦  朝</a:t>
              </a:r>
              <a:endParaRPr lang="zh-CN" altLang="en-US" sz="3120" b="1">
                <a:latin typeface="黑体" pitchFamily="49" charset="-122"/>
                <a:ea typeface="黑体" pitchFamily="49" charset="-122"/>
                <a:sym typeface="+mn-ea"/>
              </a:endParaRPr>
            </a:p>
          </p:txBody>
        </p:sp>
        <p:sp>
          <p:nvSpPr>
            <p:cNvPr id="10245" name="AutoShape 6"/>
            <p:cNvSpPr txBox="1"/>
            <p:nvPr/>
          </p:nvSpPr>
          <p:spPr>
            <a:xfrm>
              <a:off x="1168" y="-60"/>
              <a:ext cx="368" cy="525"/>
            </a:xfrm>
            <a:prstGeom prst="rightArrow">
              <a:avLst>
                <a:gd name="adj1" fmla="val 50000"/>
                <a:gd name="adj2" fmla="val 128233"/>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endParaRPr lang="zh-CN" altLang="en-US" sz="3120" b="1">
                <a:latin typeface="黑体" panose="02010609060101010101" pitchFamily="49" charset="-122"/>
                <a:ea typeface="黑体" panose="02010609060101010101" pitchFamily="49" charset="-122"/>
                <a:sym typeface="+mn-ea"/>
              </a:endParaRPr>
            </a:p>
          </p:txBody>
        </p:sp>
        <p:sp>
          <p:nvSpPr>
            <p:cNvPr id="10246" name="Text Box 7"/>
            <p:cNvSpPr txBox="1"/>
            <p:nvPr/>
          </p:nvSpPr>
          <p:spPr>
            <a:xfrm>
              <a:off x="1604" y="0"/>
              <a:ext cx="2575"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专制主义中央集权制度的确立形成</a:t>
              </a:r>
              <a:endParaRPr lang="zh-CN" altLang="en-US" sz="3120" b="1">
                <a:latin typeface="黑体" panose="02010609060101010101" pitchFamily="49" charset="-122"/>
                <a:ea typeface="黑体" panose="02010609060101010101" pitchFamily="49" charset="-122"/>
                <a:sym typeface="+mn-ea"/>
              </a:endParaRPr>
            </a:p>
          </p:txBody>
        </p:sp>
      </p:grpSp>
      <p:grpSp>
        <p:nvGrpSpPr>
          <p:cNvPr id="10248" name="Group 8"/>
          <p:cNvGrpSpPr/>
          <p:nvPr/>
        </p:nvGrpSpPr>
        <p:grpSpPr>
          <a:xfrm>
            <a:off x="936855" y="3936349"/>
            <a:ext cx="10007141" cy="812588"/>
            <a:chOff x="432" y="-78"/>
            <a:chExt cx="4589" cy="525"/>
          </a:xfrm>
        </p:grpSpPr>
        <p:sp>
          <p:nvSpPr>
            <p:cNvPr id="5" name="Text Box 9"/>
            <p:cNvSpPr txBox="1"/>
            <p:nvPr/>
          </p:nvSpPr>
          <p:spPr>
            <a:xfrm>
              <a:off x="432" y="19"/>
              <a:ext cx="968"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从汉到元 </a:t>
              </a:r>
              <a:endParaRPr lang="zh-CN" altLang="en-US" sz="3120" b="1">
                <a:latin typeface="黑体" panose="02010609060101010101" pitchFamily="49" charset="-122"/>
                <a:ea typeface="黑体" panose="02010609060101010101" pitchFamily="49" charset="-122"/>
                <a:sym typeface="+mn-ea"/>
              </a:endParaRPr>
            </a:p>
          </p:txBody>
        </p:sp>
        <p:sp>
          <p:nvSpPr>
            <p:cNvPr id="10249" name="AutoShape 10"/>
            <p:cNvSpPr txBox="1"/>
            <p:nvPr/>
          </p:nvSpPr>
          <p:spPr>
            <a:xfrm>
              <a:off x="1482" y="-78"/>
              <a:ext cx="432" cy="525"/>
            </a:xfrm>
            <a:prstGeom prst="rightArrow">
              <a:avLst>
                <a:gd name="adj1" fmla="val 50000"/>
                <a:gd name="adj2" fmla="val 128389"/>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endParaRPr lang="zh-CN" altLang="en-US" sz="3120" b="1">
                <a:latin typeface="黑体" panose="02010609060101010101" pitchFamily="49" charset="-122"/>
                <a:ea typeface="黑体" panose="02010609060101010101" pitchFamily="49" charset="-122"/>
                <a:sym typeface="+mn-ea"/>
              </a:endParaRPr>
            </a:p>
          </p:txBody>
        </p:sp>
        <p:sp>
          <p:nvSpPr>
            <p:cNvPr id="10250" name="Text Box 11"/>
            <p:cNvSpPr txBox="1"/>
            <p:nvPr/>
          </p:nvSpPr>
          <p:spPr>
            <a:xfrm>
              <a:off x="1992" y="0"/>
              <a:ext cx="3029"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专制主义中央集权制度的发展完善</a:t>
              </a:r>
              <a:endParaRPr lang="zh-CN" altLang="en-US" sz="3120" b="1">
                <a:latin typeface="黑体" panose="02010609060101010101" pitchFamily="49" charset="-122"/>
                <a:ea typeface="黑体" panose="02010609060101010101" pitchFamily="49" charset="-122"/>
                <a:sym typeface="+mn-ea"/>
              </a:endParaRPr>
            </a:p>
          </p:txBody>
        </p:sp>
      </p:grpSp>
      <p:grpSp>
        <p:nvGrpSpPr>
          <p:cNvPr id="6" name="Group 8"/>
          <p:cNvGrpSpPr/>
          <p:nvPr/>
        </p:nvGrpSpPr>
        <p:grpSpPr>
          <a:xfrm>
            <a:off x="1052441" y="5328560"/>
            <a:ext cx="10007141" cy="812167"/>
            <a:chOff x="432" y="-59"/>
            <a:chExt cx="4509" cy="525"/>
          </a:xfrm>
        </p:grpSpPr>
        <p:sp>
          <p:nvSpPr>
            <p:cNvPr id="7" name="Text Box 9"/>
            <p:cNvSpPr txBox="1"/>
            <p:nvPr/>
          </p:nvSpPr>
          <p:spPr>
            <a:xfrm>
              <a:off x="432" y="19"/>
              <a:ext cx="968"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明  清 </a:t>
              </a:r>
              <a:endParaRPr lang="zh-CN" altLang="en-US" sz="3120" b="1">
                <a:latin typeface="黑体" panose="02010609060101010101" pitchFamily="49" charset="-122"/>
                <a:ea typeface="黑体" panose="02010609060101010101" pitchFamily="49" charset="-122"/>
                <a:sym typeface="+mn-ea"/>
              </a:endParaRPr>
            </a:p>
          </p:txBody>
        </p:sp>
        <p:sp>
          <p:nvSpPr>
            <p:cNvPr id="8" name="AutoShape 10"/>
            <p:cNvSpPr txBox="1"/>
            <p:nvPr/>
          </p:nvSpPr>
          <p:spPr>
            <a:xfrm>
              <a:off x="1464" y="-59"/>
              <a:ext cx="449" cy="525"/>
            </a:xfrm>
            <a:prstGeom prst="rightArrow">
              <a:avLst>
                <a:gd name="adj1" fmla="val 50000"/>
                <a:gd name="adj2" fmla="val 128389"/>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endParaRPr lang="zh-CN" altLang="en-US" sz="3120" b="1">
                <a:latin typeface="黑体" panose="02010609060101010101" pitchFamily="49" charset="-122"/>
                <a:ea typeface="黑体" panose="02010609060101010101" pitchFamily="49" charset="-122"/>
                <a:sym typeface="+mn-ea"/>
              </a:endParaRPr>
            </a:p>
          </p:txBody>
        </p:sp>
        <p:sp>
          <p:nvSpPr>
            <p:cNvPr id="9" name="Text Box 11"/>
            <p:cNvSpPr txBox="1"/>
            <p:nvPr/>
          </p:nvSpPr>
          <p:spPr>
            <a:xfrm>
              <a:off x="1966" y="19"/>
              <a:ext cx="2975"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专制主义中央集权制度的顶峰及衰落</a:t>
              </a:r>
              <a:endParaRPr lang="zh-CN" altLang="en-US" sz="3120" b="1">
                <a:latin typeface="黑体" panose="02010609060101010101" pitchFamily="49" charset="-122"/>
                <a:ea typeface="黑体" panose="02010609060101010101" pitchFamily="49" charset="-122"/>
                <a:sym typeface="+mn-ea"/>
              </a:endParaRPr>
            </a:p>
          </p:txBody>
        </p:sp>
      </p:grpSp>
      <p:sp>
        <p:nvSpPr>
          <p:cNvPr id="10243" name="AutoShape 3"/>
          <p:cNvSpPr/>
          <p:nvPr/>
        </p:nvSpPr>
        <p:spPr>
          <a:xfrm>
            <a:off x="1876184" y="3257594"/>
            <a:ext cx="361995" cy="745028"/>
          </a:xfrm>
          <a:prstGeom prst="downArrow">
            <a:avLst>
              <a:gd name="adj1" fmla="val 50000"/>
              <a:gd name="adj2" fmla="val 80098"/>
            </a:avLst>
          </a:prstGeom>
          <a:solidFill>
            <a:schemeClr val="tx1"/>
          </a:solidFill>
          <a:ln w="9525" cap="flat" cmpd="sng">
            <a:solidFill>
              <a:schemeClr val="tx1"/>
            </a:solidFill>
            <a:prstDash val="solid"/>
            <a:miter/>
            <a:headEnd type="none" w="med" len="med"/>
            <a:tailEnd type="none" w="med" len="med"/>
          </a:ln>
        </p:spPr>
        <p:txBody>
          <a:bodyPr vert="eaVert" wrap="none" anchor="ctr"/>
          <a:lstStyle/>
          <a:p>
            <a:endParaRPr lang="zh-CN" altLang="en-US" sz="1755">
              <a:latin typeface="Arial" panose="020b0604020202020204" pitchFamily="34" charset="0"/>
              <a:ea typeface="宋体" panose="02010600030101010101" pitchFamily="2" charset="-122"/>
            </a:endParaRPr>
          </a:p>
        </p:txBody>
      </p:sp>
      <p:sp>
        <p:nvSpPr>
          <p:cNvPr id="10" name="AutoShape 3"/>
          <p:cNvSpPr/>
          <p:nvPr/>
        </p:nvSpPr>
        <p:spPr>
          <a:xfrm>
            <a:off x="1876184" y="4790966"/>
            <a:ext cx="361995" cy="745028"/>
          </a:xfrm>
          <a:prstGeom prst="downArrow">
            <a:avLst>
              <a:gd name="adj1" fmla="val 50000"/>
              <a:gd name="adj2" fmla="val 80098"/>
            </a:avLst>
          </a:prstGeom>
          <a:solidFill>
            <a:schemeClr val="tx1"/>
          </a:solidFill>
          <a:ln w="9525" cap="flat" cmpd="sng">
            <a:solidFill>
              <a:schemeClr val="tx1"/>
            </a:solidFill>
            <a:prstDash val="solid"/>
            <a:miter/>
            <a:headEnd type="none" w="med" len="med"/>
            <a:tailEnd type="none" w="med" len="med"/>
          </a:ln>
        </p:spPr>
        <p:txBody>
          <a:bodyPr vert="eaVert" wrap="none" anchor="ctr"/>
          <a:lstStyle/>
          <a:p>
            <a:endParaRPr lang="zh-CN" altLang="en-US" sz="1755">
              <a:latin typeface="Arial" panose="020b0604020202020204" pitchFamily="34" charset="0"/>
              <a:ea typeface="宋体" panose="02010600030101010101" pitchFamily="2" charset="-122"/>
            </a:endParaRPr>
          </a:p>
        </p:txBody>
      </p:sp>
      <p:sp>
        <p:nvSpPr>
          <p:cNvPr id="3" name="圆角矩形 2"/>
          <p:cNvSpPr/>
          <p:nvPr/>
        </p:nvSpPr>
        <p:spPr>
          <a:xfrm>
            <a:off x="3840480"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概念</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000" fill="hold">
                                          <p:stCondLst>
                                            <p:cond delay="0"/>
                                          </p:stCondLst>
                                        </p:cTn>
                                        <p:tgtEl>
                                          <p:spTgt spid="19459"/>
                                        </p:tgtEl>
                                        <p:attrNameLst>
                                          <p:attrName>style.visibility</p:attrName>
                                        </p:attrNameLst>
                                      </p:cBhvr>
                                      <p:to>
                                        <p:strVal val="visible"/>
                                      </p:to>
                                    </p:set>
                                    <p:animEffect transition="in" filter="checkerboard(across)">
                                      <p:cBhvr>
                                        <p:cTn id="7" dur="1000"/>
                                        <p:tgtEl>
                                          <p:spTgt spid="1945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5" fill="hold" grpId="0" nodeType="clickEffect">
                                  <p:stCondLst>
                                    <p:cond delay="0"/>
                                  </p:stCondLst>
                                  <p:childTnLst>
                                    <p:set>
                                      <p:cBhvr>
                                        <p:cTn id="11" dur="1000" fill="hold">
                                          <p:stCondLst>
                                            <p:cond delay="0"/>
                                          </p:stCondLst>
                                        </p:cTn>
                                        <p:tgtEl>
                                          <p:spTgt spid="2"/>
                                        </p:tgtEl>
                                        <p:attrNameLst>
                                          <p:attrName>style.visibility</p:attrName>
                                        </p:attrNameLst>
                                      </p:cBhvr>
                                      <p:to>
                                        <p:strVal val="visible"/>
                                      </p:to>
                                    </p:set>
                                    <p:animEffect transition="in" filter="checkerboard(down)">
                                      <p:cBhvr>
                                        <p:cTn id="12" dur="10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000" fill="hold">
                                          <p:stCondLst>
                                            <p:cond delay="0"/>
                                          </p:stCondLst>
                                        </p:cTn>
                                        <p:tgtEl>
                                          <p:spTgt spid="10244"/>
                                        </p:tgtEl>
                                        <p:attrNameLst>
                                          <p:attrName>style.visibility</p:attrName>
                                        </p:attrNameLst>
                                      </p:cBhvr>
                                      <p:to>
                                        <p:strVal val="visible"/>
                                      </p:to>
                                    </p:set>
                                    <p:animEffect transition="in" filter="wipe(left)">
                                      <p:cBhvr>
                                        <p:cTn id="17" dur="1000"/>
                                        <p:tgtEl>
                                          <p:spTgt spid="10244"/>
                                        </p:tgtEl>
                                      </p:cBhvr>
                                    </p:animEffect>
                                  </p:childTnLst>
                                </p:cTn>
                              </p:par>
                              <p:par>
                                <p:cTn id="18" presetID="22" presetClass="entr" presetSubtype="1" fill="hold" grpId="0" nodeType="withEffect">
                                  <p:stCondLst>
                                    <p:cond delay="0"/>
                                  </p:stCondLst>
                                  <p:childTnLst>
                                    <p:set>
                                      <p:cBhvr>
                                        <p:cTn id="19" dur="1000" fill="hold">
                                          <p:stCondLst>
                                            <p:cond delay="0"/>
                                          </p:stCondLst>
                                        </p:cTn>
                                        <p:tgtEl>
                                          <p:spTgt spid="10243"/>
                                        </p:tgtEl>
                                        <p:attrNameLst>
                                          <p:attrName>style.visibility</p:attrName>
                                        </p:attrNameLst>
                                      </p:cBhvr>
                                      <p:to>
                                        <p:strVal val="visible"/>
                                      </p:to>
                                    </p:set>
                                    <p:animEffect transition="in" filter="wipe(up)">
                                      <p:cBhvr>
                                        <p:cTn id="20" dur="1000"/>
                                        <p:tgtEl>
                                          <p:spTgt spid="10243"/>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1" fill="hold" nodeType="clickEffect">
                                  <p:stCondLst>
                                    <p:cond delay="0"/>
                                  </p:stCondLst>
                                  <p:childTnLst>
                                    <p:set>
                                      <p:cBhvr>
                                        <p:cTn id="24" dur="1000" fill="hold">
                                          <p:stCondLst>
                                            <p:cond delay="0"/>
                                          </p:stCondLst>
                                        </p:cTn>
                                        <p:tgtEl>
                                          <p:spTgt spid="10248"/>
                                        </p:tgtEl>
                                        <p:attrNameLst>
                                          <p:attrName>style.visibility</p:attrName>
                                        </p:attrNameLst>
                                      </p:cBhvr>
                                      <p:to>
                                        <p:strVal val="visible"/>
                                      </p:to>
                                    </p:set>
                                    <p:animEffect transition="in" filter="wipe(up)">
                                      <p:cBhvr>
                                        <p:cTn id="25" dur="1000"/>
                                        <p:tgtEl>
                                          <p:spTgt spid="10248"/>
                                        </p:tgtEl>
                                      </p:cBhvr>
                                    </p:animEffect>
                                  </p:childTnLst>
                                </p:cTn>
                              </p:par>
                              <p:par>
                                <p:cTn id="26" presetID="22" presetClass="entr" presetSubtype="1" fill="hold" grpId="0" nodeType="withEffect">
                                  <p:stCondLst>
                                    <p:cond delay="0"/>
                                  </p:stCondLst>
                                  <p:childTnLst>
                                    <p:set>
                                      <p:cBhvr>
                                        <p:cTn id="27" dur="1000" fill="hold">
                                          <p:stCondLst>
                                            <p:cond delay="0"/>
                                          </p:stCondLst>
                                        </p:cTn>
                                        <p:tgtEl>
                                          <p:spTgt spid="10"/>
                                        </p:tgtEl>
                                        <p:attrNameLst>
                                          <p:attrName>style.visibility</p:attrName>
                                        </p:attrNameLst>
                                      </p:cBhvr>
                                      <p:to>
                                        <p:strVal val="visible"/>
                                      </p:to>
                                    </p:set>
                                    <p:animEffect transition="in" filter="wipe(up)">
                                      <p:cBhvr>
                                        <p:cTn id="28" dur="1000"/>
                                        <p:tgtEl>
                                          <p:spTgt spid="10"/>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nodeType="clickEffect">
                                  <p:stCondLst>
                                    <p:cond delay="0"/>
                                  </p:stCondLst>
                                  <p:childTnLst>
                                    <p:set>
                                      <p:cBhvr>
                                        <p:cTn id="32" dur="1000" fill="hold">
                                          <p:stCondLst>
                                            <p:cond delay="0"/>
                                          </p:stCondLst>
                                        </p:cTn>
                                        <p:tgtEl>
                                          <p:spTgt spid="6"/>
                                        </p:tgtEl>
                                        <p:attrNameLst>
                                          <p:attrName>style.visibility</p:attrName>
                                        </p:attrNameLst>
                                      </p:cBhvr>
                                      <p:to>
                                        <p:strVal val="visible"/>
                                      </p:to>
                                    </p:set>
                                    <p:anim calcmode="lin" valueType="num">
                                      <p:cBhvr additive="base">
                                        <p:cTn id="33" dur="1000" fill="hold"/>
                                        <p:tgtEl>
                                          <p:spTgt spid="6"/>
                                        </p:tgtEl>
                                        <p:attrNameLst>
                                          <p:attrName>ppt_x</p:attrName>
                                        </p:attrNameLst>
                                      </p:cBhvr>
                                      <p:tavLst>
                                        <p:tav tm="0">
                                          <p:val>
                                            <p:strVal val="#ppt_x"/>
                                          </p:val>
                                        </p:tav>
                                        <p:tav tm="100000">
                                          <p:val>
                                            <p:strVal val="#ppt_x"/>
                                          </p:val>
                                        </p:tav>
                                      </p:tavLst>
                                    </p:anim>
                                    <p:anim calcmode="lin" valueType="num">
                                      <p:cBhvr additive="base">
                                        <p:cTn id="34"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2" grpId="0"/>
      <p:bldP spid="10243" grpId="0"/>
      <p:bldP spid="10"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25780" y="2354580"/>
            <a:ext cx="1312545" cy="1198880"/>
          </a:xfrm>
          <a:prstGeom prst="rect">
            <a:avLst/>
          </a:prstGeom>
          <a:noFill/>
        </p:spPr>
        <p:txBody>
          <a:bodyPr wrap="square" rtlCol="0">
            <a:spAutoFit/>
          </a:bodyPr>
          <a:lstStyle/>
          <a:p>
            <a:r>
              <a:rPr lang="zh-CN" altLang="en-US" sz="2400" b="1" smtClean="0">
                <a:solidFill>
                  <a:srgbClr val="FF0000"/>
                </a:solidFill>
              </a:rPr>
              <a:t>秦朝的政治制度</a:t>
            </a:r>
            <a:endParaRPr lang="zh-CN" altLang="en-US" sz="2400" b="1" smtClean="0">
              <a:solidFill>
                <a:srgbClr val="FF0000"/>
              </a:solidFill>
            </a:endParaRPr>
          </a:p>
        </p:txBody>
      </p:sp>
      <p:sp>
        <p:nvSpPr>
          <p:cNvPr id="8" name="左大括号 7"/>
          <p:cNvSpPr/>
          <p:nvPr/>
        </p:nvSpPr>
        <p:spPr>
          <a:xfrm>
            <a:off x="1584960" y="1083945"/>
            <a:ext cx="76200" cy="347091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3"/>
          <p:cNvSpPr txBox="1"/>
          <p:nvPr/>
        </p:nvSpPr>
        <p:spPr>
          <a:xfrm>
            <a:off x="1661160" y="851535"/>
            <a:ext cx="975360" cy="829945"/>
          </a:xfrm>
          <a:prstGeom prst="rect">
            <a:avLst/>
          </a:prstGeom>
          <a:noFill/>
        </p:spPr>
        <p:txBody>
          <a:bodyPr wrap="square" rtlCol="0">
            <a:spAutoFit/>
          </a:bodyPr>
          <a:lstStyle/>
          <a:p>
            <a:r>
              <a:rPr lang="zh-CN" altLang="en-US" sz="2400" b="1" smtClean="0"/>
              <a:t>皇帝制度</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581" name="Text Box 2"/>
          <p:cNvSpPr txBox="1"/>
          <p:nvPr/>
        </p:nvSpPr>
        <p:spPr>
          <a:xfrm>
            <a:off x="500605" y="1001470"/>
            <a:ext cx="8111155" cy="4436110"/>
          </a:xfrm>
          <a:prstGeom prst="rect">
            <a:avLst/>
          </a:prstGeom>
          <a:solidFill>
            <a:schemeClr val="accent3">
              <a:lumMod val="20000"/>
              <a:lumOff val="80000"/>
            </a:schemeClr>
          </a:solidFill>
          <a:ln w="12700" cmpd="sng">
            <a:solidFill>
              <a:schemeClr val="bg2">
                <a:lumMod val="10000"/>
              </a:schemeClr>
            </a:solidFill>
            <a:prstDash val="solid"/>
          </a:ln>
        </p:spPr>
        <p:txBody>
          <a:bodyPr wrap="square">
            <a:spAutoFit/>
          </a:bodyPr>
          <a:lstStyle/>
          <a:p>
            <a:pPr fontAlgn="auto">
              <a:lnSpc>
                <a:spcPts val="3080"/>
              </a:lnSpc>
            </a:pPr>
            <a:r>
              <a:rPr lang="en-US" altLang="zh-CN" sz="2340" b="1">
                <a:solidFill>
                  <a:schemeClr val="tx1"/>
                </a:solidFill>
                <a:latin typeface="楷体_GB2312" pitchFamily="49" charset="-122"/>
                <a:ea typeface="楷体_GB2312" pitchFamily="49" charset="-122"/>
                <a:cs typeface="楷体_GB2312"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秦初并天下，令丞相、御史曰：“</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寡人以妙妙之身，兴兵诛暴乱</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今名号不更，无以称成功，传后世。其议帝号。”丞相绾、御史大夫劫、廷尉斯等皆曰：“</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‘古有天皇，有地皇，有泰皇，泰皇最贵’。臣等昧死上尊号，王为‘泰皇’。命为制，令为诏，天子自称曰：‘朕’” 。王曰：“去‘泰’，著‘皇’，采上古‘帝’位号，号曰‘皇帝’。他如议。” 制曰：“可”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朕为始皇帝。后世以计数，二世三世至于万世，传之无穷。”</a:t>
            </a:r>
            <a:r>
              <a:rPr lang="zh-CN" altLang="en-US" sz="2340" b="1">
                <a:latin typeface="楷体" panose="02010609060101010101" pitchFamily="49" charset="-122"/>
                <a:ea typeface="楷体" panose="02010609060101010101" pitchFamily="49" charset="-122"/>
                <a:cs typeface="楷体" panose="02010609060101010101" pitchFamily="49" charset="-122"/>
                <a:sym typeface="华文中宋" pitchFamily="2" charset="-122"/>
              </a:rPr>
              <a:t>“天子独以印称玺，又独以玉，群臣莫敢用”皇帝“命为制，令为诏，天子自称曰：‘朕’。”“天下之事无小大，皆决于上。”</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fontAlgn="auto">
              <a:lnSpc>
                <a:spcPts val="3080"/>
              </a:lnSpc>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司马迁</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史记</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秦始皇本纪</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pic>
        <p:nvPicPr>
          <p:cNvPr id="2" name="图片 1"/>
          <p:cNvPicPr>
            <a:picLocks noChangeAspect="1"/>
          </p:cNvPicPr>
          <p:nvPr>
            <p:custDataLst>
              <p:tags r:id="rId4"/>
            </p:custDataLst>
          </p:nvPr>
        </p:nvPicPr>
        <p:blipFill>
          <a:blip r:embed="rId3"/>
          <a:stretch>
            <a:fillRect/>
          </a:stretch>
        </p:blipFill>
        <p:spPr>
          <a:xfrm>
            <a:off x="8807918" y="1001470"/>
            <a:ext cx="2900908" cy="3860039"/>
          </a:xfrm>
          <a:prstGeom prst="rect">
            <a:avLst/>
          </a:prstGeom>
        </p:spPr>
      </p:pic>
      <p:sp>
        <p:nvSpPr>
          <p:cNvPr id="4" name="文本框 3"/>
          <p:cNvSpPr txBox="1"/>
          <p:nvPr/>
        </p:nvSpPr>
        <p:spPr>
          <a:xfrm>
            <a:off x="8807918" y="4935764"/>
            <a:ext cx="3087165" cy="391160"/>
          </a:xfrm>
          <a:prstGeom prst="rect">
            <a:avLst/>
          </a:prstGeom>
          <a:noFill/>
        </p:spPr>
        <p:txBody>
          <a:bodyPr wrap="square" rtlCol="0">
            <a:spAutoFit/>
          </a:bodyPr>
          <a:lstStyle/>
          <a:p>
            <a:pPr marL="342900" indent="-342900" algn="ctr">
              <a:buFont typeface="Wingdings" panose="05000000000000000000" charset="0"/>
              <a:buChar char="Ø"/>
            </a:pPr>
            <a:r>
              <a:rPr lang="zh-CN" altLang="en-US" sz="1950" b="1">
                <a:latin typeface="仿宋" panose="02010609060101010101" pitchFamily="49" charset="-122"/>
                <a:ea typeface="仿宋" panose="02010609060101010101" pitchFamily="49" charset="-122"/>
                <a:cs typeface="仿宋" panose="02010609060101010101" pitchFamily="49" charset="-122"/>
              </a:rPr>
              <a:t>嬴政（前</a:t>
            </a:r>
            <a:r>
              <a:rPr lang="en-US" altLang="zh-CN" sz="1950" b="1">
                <a:latin typeface="仿宋" panose="02010609060101010101" pitchFamily="49" charset="-122"/>
                <a:ea typeface="仿宋" panose="02010609060101010101" pitchFamily="49" charset="-122"/>
                <a:cs typeface="仿宋" panose="02010609060101010101" pitchFamily="49" charset="-122"/>
              </a:rPr>
              <a:t>259—</a:t>
            </a:r>
            <a:r>
              <a:rPr lang="zh-CN" altLang="en-US" sz="1950" b="1">
                <a:latin typeface="仿宋" panose="02010609060101010101" pitchFamily="49" charset="-122"/>
                <a:ea typeface="仿宋" panose="02010609060101010101" pitchFamily="49" charset="-122"/>
                <a:cs typeface="仿宋" panose="02010609060101010101" pitchFamily="49" charset="-122"/>
              </a:rPr>
              <a:t>前</a:t>
            </a:r>
            <a:r>
              <a:rPr lang="en-US" altLang="zh-CN" sz="1950" b="1">
                <a:latin typeface="仿宋" panose="02010609060101010101" pitchFamily="49" charset="-122"/>
                <a:ea typeface="仿宋" panose="02010609060101010101" pitchFamily="49" charset="-122"/>
                <a:cs typeface="仿宋" panose="02010609060101010101" pitchFamily="49" charset="-122"/>
              </a:rPr>
              <a:t>210</a:t>
            </a:r>
            <a:r>
              <a:rPr lang="zh-CN" altLang="en-US" sz="1950" b="1">
                <a:latin typeface="仿宋" panose="02010609060101010101" pitchFamily="49" charset="-122"/>
                <a:ea typeface="仿宋" panose="02010609060101010101" pitchFamily="49" charset="-122"/>
                <a:cs typeface="仿宋" panose="02010609060101010101" pitchFamily="49" charset="-122"/>
              </a:rPr>
              <a:t>）</a:t>
            </a:r>
            <a:endParaRPr lang="zh-CN" altLang="en-US" sz="1950" b="1">
              <a:latin typeface="仿宋" panose="02010609060101010101" pitchFamily="49" charset="-122"/>
              <a:ea typeface="仿宋" panose="02010609060101010101" pitchFamily="49" charset="-122"/>
              <a:cs typeface="仿宋" panose="02010609060101010101" pitchFamily="49" charset="-122"/>
            </a:endParaRPr>
          </a:p>
        </p:txBody>
      </p:sp>
      <p:sp>
        <p:nvSpPr>
          <p:cNvPr id="25609" name="Text Box 9"/>
          <p:cNvSpPr/>
          <p:nvPr/>
        </p:nvSpPr>
        <p:spPr>
          <a:xfrm>
            <a:off x="500605" y="5428943"/>
            <a:ext cx="8984893" cy="511175"/>
          </a:xfrm>
          <a:prstGeom prst="rect">
            <a:avLst/>
          </a:prstGeom>
          <a:noFill/>
          <a:ln w="9525">
            <a:noFill/>
          </a:ln>
        </p:spPr>
        <p:txBody>
          <a:bodyPr wrap="square">
            <a:spAutoFit/>
          </a:bodyPr>
          <a:lstStyle/>
          <a:p>
            <a:pPr eaLnBrk="0" hangingPunct="0">
              <a:spcBef>
                <a:spcPct val="50000"/>
              </a:spcBef>
            </a:pPr>
            <a:r>
              <a:rPr lang="zh-CN" altLang="en-US" sz="2730" b="1">
                <a:solidFill>
                  <a:schemeClr val="tx1"/>
                </a:solidFill>
                <a:latin typeface="黑体" panose="02010609060101010101" pitchFamily="49" charset="-122"/>
                <a:ea typeface="黑体" panose="02010609060101010101" pitchFamily="49" charset="-122"/>
                <a:sym typeface="华文楷体" pitchFamily="2" charset="-122"/>
              </a:rPr>
              <a:t>思 考：以上材料反映出皇帝制度有什么特点？</a:t>
            </a:r>
            <a:endParaRPr lang="zh-CN" altLang="en-US" sz="2730" b="1">
              <a:solidFill>
                <a:schemeClr val="tx1"/>
              </a:solidFill>
              <a:latin typeface="黑体" pitchFamily="49" charset="-122"/>
              <a:ea typeface="黑体" pitchFamily="49" charset="-122"/>
              <a:sym typeface="华文楷体" pitchFamily="2" charset="-122"/>
            </a:endParaRPr>
          </a:p>
        </p:txBody>
      </p:sp>
      <p:sp>
        <p:nvSpPr>
          <p:cNvPr id="7" name="Rectangle 4"/>
          <p:cNvSpPr/>
          <p:nvPr/>
        </p:nvSpPr>
        <p:spPr>
          <a:xfrm>
            <a:off x="500605" y="6032267"/>
            <a:ext cx="5601945" cy="449580"/>
          </a:xfrm>
          <a:prstGeom prst="rect">
            <a:avLst/>
          </a:prstGeom>
          <a:noFill/>
          <a:ln w="9525">
            <a:noFill/>
          </a:ln>
        </p:spPr>
        <p:txBody>
          <a:bodyPr wrap="square" lIns="87703" tIns="45605" rIns="87703" bIns="45605">
            <a:spAutoFit/>
          </a:bodyPr>
          <a:lstStyle/>
          <a:p>
            <a:pPr algn="ctr" eaLnBrk="0" hangingPunct="0"/>
            <a:r>
              <a:rPr lang="zh-CN" altLang="en-US" sz="2340" b="1">
                <a:solidFill>
                  <a:schemeClr val="tx1"/>
                </a:solidFill>
                <a:latin typeface="宋体" panose="02010600030101010101" pitchFamily="2" charset="-122"/>
                <a:ea typeface="宋体" panose="02010600030101010101" pitchFamily="2" charset="-122"/>
                <a:sym typeface="华文中宋" pitchFamily="2" charset="-122"/>
              </a:rPr>
              <a:t>皇位世袭、皇帝独尊、皇权至上（</a:t>
            </a:r>
            <a:r>
              <a:rPr lang="zh-CN" altLang="en-US" sz="2340" b="1">
                <a:solidFill>
                  <a:srgbClr val="FF0000"/>
                </a:solidFill>
                <a:latin typeface="黑体" panose="02010609060101010101" pitchFamily="49" charset="-122"/>
                <a:ea typeface="黑体" panose="02010609060101010101" pitchFamily="49" charset="-122"/>
                <a:sym typeface="华文中宋" pitchFamily="2" charset="-122"/>
              </a:rPr>
              <a:t>核心</a:t>
            </a:r>
            <a:r>
              <a:rPr lang="zh-CN" altLang="en-US" sz="2340" b="1">
                <a:solidFill>
                  <a:schemeClr val="tx1"/>
                </a:solidFill>
                <a:latin typeface="宋体" panose="02010600030101010101" pitchFamily="2" charset="-122"/>
                <a:ea typeface="宋体" panose="02010600030101010101" pitchFamily="2" charset="-122"/>
                <a:sym typeface="华文中宋" pitchFamily="2" charset="-122"/>
              </a:rPr>
              <a:t>）</a:t>
            </a:r>
            <a:endParaRPr lang="zh-CN" altLang="en-US" sz="2340" b="1">
              <a:solidFill>
                <a:schemeClr val="tx1"/>
              </a:solidFill>
              <a:latin typeface="宋体" pitchFamily="2" charset="-122"/>
              <a:ea typeface="宋体" panose="02010600030101010101" pitchFamily="2" charset="-122"/>
              <a:sym typeface="华文中宋" panose="02010600040101010101" pitchFamily="2" charset="-122"/>
            </a:endParaRPr>
          </a:p>
        </p:txBody>
      </p:sp>
      <p:sp>
        <p:nvSpPr>
          <p:cNvPr id="3" name="圆角矩形 2"/>
          <p:cNvSpPr/>
          <p:nvPr/>
        </p:nvSpPr>
        <p:spPr>
          <a:xfrm>
            <a:off x="6102100" y="3802111"/>
            <a:ext cx="2391021" cy="318060"/>
          </a:xfrm>
          <a:prstGeom prst="roundRect">
            <a:avLst/>
          </a:prstGeom>
          <a:solidFill>
            <a:srgbClr val="C0000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p>
        </p:txBody>
      </p:sp>
      <p:sp>
        <p:nvSpPr>
          <p:cNvPr id="5" name="圆角矩形 4"/>
          <p:cNvSpPr/>
          <p:nvPr/>
        </p:nvSpPr>
        <p:spPr>
          <a:xfrm>
            <a:off x="2720700" y="4617754"/>
            <a:ext cx="4361262" cy="318060"/>
          </a:xfrm>
          <a:prstGeom prst="roundRect">
            <a:avLst/>
          </a:prstGeom>
          <a:solidFill>
            <a:srgbClr val="C0000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p>
        </p:txBody>
      </p:sp>
      <p:sp>
        <p:nvSpPr>
          <p:cNvPr id="6" name="圆角矩形 5"/>
          <p:cNvSpPr/>
          <p:nvPr/>
        </p:nvSpPr>
        <p:spPr>
          <a:xfrm>
            <a:off x="3840480"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皇帝制度</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5" fill="hold" grpId="0" nodeType="clickEffect">
                                  <p:stCondLst>
                                    <p:cond delay="0"/>
                                  </p:stCondLst>
                                  <p:childTnLst>
                                    <p:set>
                                      <p:cBhvr>
                                        <p:cTn id="6" dur="1000" fill="hold">
                                          <p:stCondLst>
                                            <p:cond delay="0"/>
                                          </p:stCondLst>
                                        </p:cTn>
                                        <p:tgtEl>
                                          <p:spTgt spid="24581"/>
                                        </p:tgtEl>
                                        <p:attrNameLst>
                                          <p:attrName>style.visibility</p:attrName>
                                        </p:attrNameLst>
                                      </p:cBhvr>
                                      <p:to>
                                        <p:strVal val="visible"/>
                                      </p:to>
                                    </p:set>
                                    <p:animEffect transition="in" filter="checkerboard(down)">
                                      <p:cBhvr>
                                        <p:cTn id="7" dur="1000"/>
                                        <p:tgtEl>
                                          <p:spTgt spid="24581"/>
                                        </p:tgtEl>
                                      </p:cBhvr>
                                    </p:animEffect>
                                  </p:childTnLst>
                                </p:cTn>
                              </p:par>
                              <p:par>
                                <p:cTn id="8" presetID="5" presetClass="entr" presetSubtype="10" fill="hold" nodeType="withEffect">
                                  <p:stCondLst>
                                    <p:cond delay="0"/>
                                  </p:stCondLst>
                                  <p:childTnLst>
                                    <p:set>
                                      <p:cBhvr>
                                        <p:cTn id="9" dur="1000" fill="hold">
                                          <p:stCondLst>
                                            <p:cond delay="0"/>
                                          </p:stCondLst>
                                        </p:cTn>
                                        <p:tgtEl>
                                          <p:spTgt spid="2"/>
                                        </p:tgtEl>
                                        <p:attrNameLst>
                                          <p:attrName>style.visibility</p:attrName>
                                        </p:attrNameLst>
                                      </p:cBhvr>
                                      <p:to>
                                        <p:strVal val="visible"/>
                                      </p:to>
                                    </p:set>
                                    <p:animEffect transition="in" filter="checkerboard(across)">
                                      <p:cBhvr>
                                        <p:cTn id="10" dur="1000"/>
                                        <p:tgtEl>
                                          <p:spTgt spid="2"/>
                                        </p:tgtEl>
                                      </p:cBhvr>
                                    </p:animEffect>
                                  </p:childTnLst>
                                </p:cTn>
                              </p:par>
                              <p:par>
                                <p:cTn id="11" presetID="22" presetClass="entr" presetSubtype="4" fill="hold" grpId="0" nodeType="withEffect">
                                  <p:stCondLst>
                                    <p:cond delay="0"/>
                                  </p:stCondLst>
                                  <p:childTnLst>
                                    <p:set>
                                      <p:cBhvr>
                                        <p:cTn id="12" dur="1000" fill="hold">
                                          <p:stCondLst>
                                            <p:cond delay="0"/>
                                          </p:stCondLst>
                                        </p:cTn>
                                        <p:tgtEl>
                                          <p:spTgt spid="4"/>
                                        </p:tgtEl>
                                        <p:attrNameLst>
                                          <p:attrName>style.visibility</p:attrName>
                                        </p:attrNameLst>
                                      </p:cBhvr>
                                      <p:to>
                                        <p:strVal val="visible"/>
                                      </p:to>
                                    </p:set>
                                    <p:animEffect transition="in" filter="wipe(down)">
                                      <p:cBhvr>
                                        <p:cTn id="13" dur="1000"/>
                                        <p:tgtEl>
                                          <p:spTgt spid="4"/>
                                        </p:tgtEl>
                                      </p:cBhvr>
                                    </p:animEffect>
                                  </p:childTnLst>
                                </p:cTn>
                              </p:par>
                              <p:par>
                                <p:cTn id="14" presetID="22" presetClass="entr" presetSubtype="1" fill="hold" grpId="0" nodeType="withEffect">
                                  <p:stCondLst>
                                    <p:cond delay="0"/>
                                  </p:stCondLst>
                                  <p:childTnLst>
                                    <p:set>
                                      <p:cBhvr>
                                        <p:cTn id="15" dur="1000" fill="hold">
                                          <p:stCondLst>
                                            <p:cond delay="0"/>
                                          </p:stCondLst>
                                        </p:cTn>
                                        <p:tgtEl>
                                          <p:spTgt spid="25609"/>
                                        </p:tgtEl>
                                        <p:attrNameLst>
                                          <p:attrName>style.visibility</p:attrName>
                                        </p:attrNameLst>
                                      </p:cBhvr>
                                      <p:to>
                                        <p:strVal val="visible"/>
                                      </p:to>
                                    </p:set>
                                    <p:animEffect transition="in" filter="wipe(up)">
                                      <p:cBhvr>
                                        <p:cTn id="16" dur="1000"/>
                                        <p:tgtEl>
                                          <p:spTgt spid="25609"/>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000" fill="hold">
                                          <p:stCondLst>
                                            <p:cond delay="0"/>
                                          </p:stCondLst>
                                        </p:cTn>
                                        <p:tgtEl>
                                          <p:spTgt spid="7"/>
                                        </p:tgtEl>
                                        <p:attrNameLst>
                                          <p:attrName>style.visibility</p:attrName>
                                        </p:attrNameLst>
                                      </p:cBhvr>
                                      <p:to>
                                        <p:strVal val="visible"/>
                                      </p:to>
                                    </p:set>
                                    <p:anim calcmode="lin" valueType="num">
                                      <p:cBhvr additive="base">
                                        <p:cTn id="29" dur="1000" fill="hold"/>
                                        <p:tgtEl>
                                          <p:spTgt spid="7"/>
                                        </p:tgtEl>
                                        <p:attrNameLst>
                                          <p:attrName>ppt_x</p:attrName>
                                        </p:attrNameLst>
                                      </p:cBhvr>
                                      <p:tavLst>
                                        <p:tav tm="0">
                                          <p:val>
                                            <p:strVal val="#ppt_x"/>
                                          </p:val>
                                        </p:tav>
                                        <p:tav tm="100000">
                                          <p:val>
                                            <p:strVal val="#ppt_x"/>
                                          </p:val>
                                        </p:tav>
                                      </p:tavLst>
                                    </p:anim>
                                    <p:anim calcmode="lin" valueType="num">
                                      <p:cBhvr additive="base">
                                        <p:cTn id="30"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p:bldP spid="4" grpId="0"/>
      <p:bldP spid="25609" grpId="0"/>
      <p:bldP spid="7" grpId="0"/>
      <p:bldP spid="3" grpId="0"/>
      <p:bldP spid="5"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25780" y="2354580"/>
            <a:ext cx="1312545" cy="1198880"/>
          </a:xfrm>
          <a:prstGeom prst="rect">
            <a:avLst/>
          </a:prstGeom>
          <a:noFill/>
        </p:spPr>
        <p:txBody>
          <a:bodyPr wrap="square" rtlCol="0">
            <a:spAutoFit/>
          </a:bodyPr>
          <a:lstStyle/>
          <a:p>
            <a:r>
              <a:rPr lang="zh-CN" altLang="en-US" sz="2400" b="1" smtClean="0">
                <a:solidFill>
                  <a:srgbClr val="FF0000"/>
                </a:solidFill>
              </a:rPr>
              <a:t>秦朝的政治制度</a:t>
            </a:r>
            <a:endParaRPr lang="zh-CN" altLang="en-US" sz="2400" b="1" smtClean="0">
              <a:solidFill>
                <a:srgbClr val="FF0000"/>
              </a:solidFill>
            </a:endParaRPr>
          </a:p>
        </p:txBody>
      </p:sp>
      <p:sp>
        <p:nvSpPr>
          <p:cNvPr id="8" name="左大括号 7"/>
          <p:cNvSpPr/>
          <p:nvPr/>
        </p:nvSpPr>
        <p:spPr>
          <a:xfrm>
            <a:off x="1584960" y="1083945"/>
            <a:ext cx="76200" cy="347091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3"/>
          <p:cNvSpPr txBox="1"/>
          <p:nvPr/>
        </p:nvSpPr>
        <p:spPr>
          <a:xfrm>
            <a:off x="1661160" y="851535"/>
            <a:ext cx="975360" cy="829945"/>
          </a:xfrm>
          <a:prstGeom prst="rect">
            <a:avLst/>
          </a:prstGeom>
          <a:noFill/>
        </p:spPr>
        <p:txBody>
          <a:bodyPr wrap="square" rtlCol="0">
            <a:spAutoFit/>
          </a:bodyPr>
          <a:lstStyle/>
          <a:p>
            <a:r>
              <a:rPr lang="zh-CN" altLang="en-US" sz="2400" b="1" smtClean="0"/>
              <a:t>皇帝制度</a:t>
            </a:r>
            <a:endParaRPr lang="zh-CN" altLang="en-US" sz="2400" b="1" smtClean="0"/>
          </a:p>
        </p:txBody>
      </p:sp>
      <p:sp>
        <p:nvSpPr>
          <p:cNvPr id="10" name="TextBox 3"/>
          <p:cNvSpPr txBox="1"/>
          <p:nvPr/>
        </p:nvSpPr>
        <p:spPr>
          <a:xfrm>
            <a:off x="1661160" y="1681480"/>
            <a:ext cx="975360" cy="1198880"/>
          </a:xfrm>
          <a:prstGeom prst="rect">
            <a:avLst/>
          </a:prstGeom>
          <a:noFill/>
        </p:spPr>
        <p:txBody>
          <a:bodyPr wrap="square" rtlCol="0">
            <a:spAutoFit/>
          </a:bodyPr>
          <a:lstStyle/>
          <a:p>
            <a:r>
              <a:rPr lang="zh-CN" altLang="en-US" sz="2400" b="1" smtClean="0"/>
              <a:t>三公九卿制度</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 name="文本框 19"/>
          <p:cNvSpPr txBox="1"/>
          <p:nvPr/>
        </p:nvSpPr>
        <p:spPr>
          <a:xfrm>
            <a:off x="601468" y="5269913"/>
            <a:ext cx="10677295" cy="1170305"/>
          </a:xfrm>
          <a:prstGeom prst="rect">
            <a:avLst/>
          </a:prstGeom>
          <a:noFill/>
          <a:ln w="28575" cmpd="dbl">
            <a:noFill/>
            <a:prstDash val="sysDot"/>
          </a:ln>
        </p:spPr>
        <p:txBody>
          <a:bodyPr wrap="square" rtlCol="0" anchor="t">
            <a:spAutoFit/>
          </a:bodyPr>
          <a:lstStyle/>
          <a:p>
            <a:pPr marL="342900" indent="-342900" fontAlgn="auto">
              <a:lnSpc>
                <a:spcPct val="100000"/>
              </a:lnSpc>
              <a:buFont typeface="Wingdings" panose="05000000000000000000" charset="0"/>
              <a:buChar char="u"/>
            </a:pPr>
            <a:r>
              <a:rPr lang="zh-CN" altLang="en-US" sz="2340" b="1">
                <a:solidFill>
                  <a:schemeClr val="tx1"/>
                </a:solidFill>
                <a:latin typeface="黑体" panose="02010609060101010101" pitchFamily="49" charset="-122"/>
                <a:ea typeface="黑体" panose="02010609060101010101" pitchFamily="49" charset="-122"/>
                <a:cs typeface="宋体" panose="02010600030101010101" pitchFamily="2" charset="-122"/>
              </a:rPr>
              <a:t>特    点：</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以皇权为中心，国与家同治，充分体现出“家天下”的特点。</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342900" indent="-342900" fontAlgn="auto">
              <a:lnSpc>
                <a:spcPct val="100000"/>
              </a:lnSpc>
              <a:buFont typeface="Wingdings" panose="05000000000000000000" charset="0"/>
              <a:buChar char="u"/>
            </a:pPr>
            <a:r>
              <a:rPr lang="zh-CN" altLang="en-US" sz="2340" b="1">
                <a:solidFill>
                  <a:schemeClr val="tx1"/>
                </a:solidFill>
                <a:latin typeface="黑体" panose="02010609060101010101" pitchFamily="49" charset="-122"/>
                <a:ea typeface="黑体" panose="02010609060101010101" pitchFamily="49" charset="-122"/>
                <a:cs typeface="宋体" panose="02010600030101010101" pitchFamily="2" charset="-122"/>
              </a:rPr>
              <a:t>参政方式：</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三公九卿以“廷议”的方式讨论国家军政要务，供皇帝裁决。“</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廷       </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议”可以集思广益，减少决策失误，但最终决定权仍掌握在皇帝手中。</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pic>
        <p:nvPicPr>
          <p:cNvPr id="2" name="图片 1"/>
          <p:cNvPicPr>
            <a:picLocks noChangeAspect="1"/>
          </p:cNvPicPr>
          <p:nvPr/>
        </p:nvPicPr>
        <p:blipFill>
          <a:blip r:embed="rId3"/>
          <a:stretch>
            <a:fillRect/>
          </a:stretch>
        </p:blipFill>
        <p:spPr>
          <a:xfrm>
            <a:off x="601468" y="1007039"/>
            <a:ext cx="5079063" cy="4106319"/>
          </a:xfrm>
          <a:prstGeom prst="rect">
            <a:avLst/>
          </a:prstGeom>
        </p:spPr>
      </p:pic>
      <p:pic>
        <p:nvPicPr>
          <p:cNvPr id="5" name="图片 4"/>
          <p:cNvPicPr>
            <a:picLocks noChangeAspect="1"/>
          </p:cNvPicPr>
          <p:nvPr/>
        </p:nvPicPr>
        <p:blipFill>
          <a:blip r:embed="rId4"/>
          <a:stretch>
            <a:fillRect/>
          </a:stretch>
        </p:blipFill>
        <p:spPr>
          <a:xfrm>
            <a:off x="5991785" y="1007039"/>
            <a:ext cx="5286978" cy="4145303"/>
          </a:xfrm>
          <a:prstGeom prst="rect">
            <a:avLst/>
          </a:prstGeom>
        </p:spPr>
      </p:pic>
      <p:sp>
        <p:nvSpPr>
          <p:cNvPr id="6" name="圆角矩形 5"/>
          <p:cNvSpPr/>
          <p:nvPr/>
        </p:nvSpPr>
        <p:spPr>
          <a:xfrm>
            <a:off x="3840480"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三公九卿制</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4" fill="hold" nodeType="click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wheel(4)">
                                      <p:cBhvr>
                                        <p:cTn id="7" dur="10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nodeType="clickEffect">
                                  <p:stCondLst>
                                    <p:cond delay="0"/>
                                  </p:stCondLst>
                                  <p:childTnLst>
                                    <p:set>
                                      <p:cBhvr>
                                        <p:cTn id="11" dur="1000" fill="hold">
                                          <p:stCondLst>
                                            <p:cond delay="0"/>
                                          </p:stCondLst>
                                        </p:cTn>
                                        <p:tgtEl>
                                          <p:spTgt spid="5"/>
                                        </p:tgtEl>
                                        <p:attrNameLst>
                                          <p:attrName>style.visibility</p:attrName>
                                        </p:attrNameLst>
                                      </p:cBhvr>
                                      <p:to>
                                        <p:strVal val="visible"/>
                                      </p:to>
                                    </p:set>
                                    <p:animEffect transition="in" filter="diamond(in)">
                                      <p:cBhvr>
                                        <p:cTn id="12" dur="10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nodeType="clickEffect">
                                  <p:stCondLst>
                                    <p:cond delay="0"/>
                                  </p:stCondLst>
                                  <p:childTnLst>
                                    <p:set>
                                      <p:cBhvr>
                                        <p:cTn id="16" dur="1000" fill="hold">
                                          <p:stCondLst>
                                            <p:cond delay="0"/>
                                          </p:stCondLst>
                                        </p:cTn>
                                        <p:tgtEl>
                                          <p:spTgt spid="20">
                                            <p:txEl>
                                              <p:pRg st="0" end="0"/>
                                            </p:txEl>
                                          </p:spTgt>
                                        </p:tgtEl>
                                        <p:attrNameLst>
                                          <p:attrName>style.visibility</p:attrName>
                                        </p:attrNameLst>
                                      </p:cBhvr>
                                      <p:to>
                                        <p:strVal val="visible"/>
                                      </p:to>
                                    </p:set>
                                    <p:animEffect transition="in" filter="wipe(down)">
                                      <p:cBhvr>
                                        <p:cTn id="17" dur="1000"/>
                                        <p:tgtEl>
                                          <p:spTgt spid="20">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nodeType="clickEffect">
                                  <p:stCondLst>
                                    <p:cond delay="0"/>
                                  </p:stCondLst>
                                  <p:childTnLst>
                                    <p:set>
                                      <p:cBhvr>
                                        <p:cTn id="21" dur="1000" fill="hold">
                                          <p:stCondLst>
                                            <p:cond delay="0"/>
                                          </p:stCondLst>
                                        </p:cTn>
                                        <p:tgtEl>
                                          <p:spTgt spid="20">
                                            <p:txEl>
                                              <p:pRg st="1" end="1"/>
                                            </p:txEl>
                                          </p:spTgt>
                                        </p:tgtEl>
                                        <p:attrNameLst>
                                          <p:attrName>style.visibility</p:attrName>
                                        </p:attrNameLst>
                                      </p:cBhvr>
                                      <p:to>
                                        <p:strVal val="visible"/>
                                      </p:to>
                                    </p:set>
                                    <p:animEffect transition="in" filter="barn(inVertical)">
                                      <p:cBhvr>
                                        <p:cTn id="22" dur="10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25780" y="2354580"/>
            <a:ext cx="1312545" cy="1198880"/>
          </a:xfrm>
          <a:prstGeom prst="rect">
            <a:avLst/>
          </a:prstGeom>
          <a:noFill/>
        </p:spPr>
        <p:txBody>
          <a:bodyPr wrap="square" rtlCol="0">
            <a:spAutoFit/>
          </a:bodyPr>
          <a:lstStyle/>
          <a:p>
            <a:r>
              <a:rPr lang="zh-CN" altLang="en-US" sz="2400" b="1" smtClean="0">
                <a:solidFill>
                  <a:srgbClr val="FF0000"/>
                </a:solidFill>
              </a:rPr>
              <a:t>秦朝的政治制度</a:t>
            </a:r>
            <a:endParaRPr lang="zh-CN" altLang="en-US" sz="2400" b="1" smtClean="0">
              <a:solidFill>
                <a:srgbClr val="FF0000"/>
              </a:solidFill>
            </a:endParaRPr>
          </a:p>
        </p:txBody>
      </p:sp>
      <p:sp>
        <p:nvSpPr>
          <p:cNvPr id="8" name="左大括号 7"/>
          <p:cNvSpPr/>
          <p:nvPr/>
        </p:nvSpPr>
        <p:spPr>
          <a:xfrm>
            <a:off x="1584960" y="1083945"/>
            <a:ext cx="76200" cy="347091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3"/>
          <p:cNvSpPr txBox="1"/>
          <p:nvPr/>
        </p:nvSpPr>
        <p:spPr>
          <a:xfrm>
            <a:off x="1661160" y="851535"/>
            <a:ext cx="975360" cy="829945"/>
          </a:xfrm>
          <a:prstGeom prst="rect">
            <a:avLst/>
          </a:prstGeom>
          <a:noFill/>
        </p:spPr>
        <p:txBody>
          <a:bodyPr wrap="square" rtlCol="0">
            <a:spAutoFit/>
          </a:bodyPr>
          <a:lstStyle/>
          <a:p>
            <a:r>
              <a:rPr lang="zh-CN" altLang="en-US" sz="2400" b="1" smtClean="0"/>
              <a:t>皇帝制度</a:t>
            </a:r>
            <a:endParaRPr lang="zh-CN" altLang="en-US" sz="2400" b="1" smtClean="0"/>
          </a:p>
        </p:txBody>
      </p:sp>
      <p:sp>
        <p:nvSpPr>
          <p:cNvPr id="10" name="TextBox 3"/>
          <p:cNvSpPr txBox="1"/>
          <p:nvPr/>
        </p:nvSpPr>
        <p:spPr>
          <a:xfrm>
            <a:off x="1661160" y="2124710"/>
            <a:ext cx="975360" cy="1198880"/>
          </a:xfrm>
          <a:prstGeom prst="rect">
            <a:avLst/>
          </a:prstGeom>
          <a:noFill/>
        </p:spPr>
        <p:txBody>
          <a:bodyPr wrap="square" rtlCol="0">
            <a:spAutoFit/>
          </a:bodyPr>
          <a:lstStyle/>
          <a:p>
            <a:r>
              <a:rPr lang="zh-CN" altLang="en-US" sz="2400" b="1" smtClean="0"/>
              <a:t>三公九卿制度</a:t>
            </a:r>
            <a:endParaRPr lang="zh-CN" altLang="en-US" sz="2400" b="1" smtClean="0"/>
          </a:p>
        </p:txBody>
      </p:sp>
      <p:sp>
        <p:nvSpPr>
          <p:cNvPr id="11" name="TextBox 3"/>
          <p:cNvSpPr txBox="1"/>
          <p:nvPr/>
        </p:nvSpPr>
        <p:spPr>
          <a:xfrm>
            <a:off x="1661160" y="3553460"/>
            <a:ext cx="975360" cy="829945"/>
          </a:xfrm>
          <a:prstGeom prst="rect">
            <a:avLst/>
          </a:prstGeom>
          <a:noFill/>
        </p:spPr>
        <p:txBody>
          <a:bodyPr wrap="square" rtlCol="0">
            <a:spAutoFit/>
          </a:bodyPr>
          <a:lstStyle/>
          <a:p>
            <a:r>
              <a:rPr lang="zh-CN" altLang="en-US" sz="2400" b="1" smtClean="0"/>
              <a:t>郡县制</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534019" y="1057780"/>
            <a:ext cx="5720753" cy="5306695"/>
          </a:xfrm>
          <a:prstGeom prst="rect">
            <a:avLst/>
          </a:prstGeom>
          <a:solidFill>
            <a:schemeClr val="bg1"/>
          </a:solidFill>
        </p:spPr>
        <p:txBody>
          <a:bodyPr wrap="square" rtlCol="0" anchor="t">
            <a:spAutoFit/>
          </a:bodyPr>
          <a:lstStyle/>
          <a:p>
            <a:pPr>
              <a:spcBef>
                <a:spcPct val="50000"/>
              </a:spcBef>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（始皇二十六年）秦初并天下</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丞相王绾等言：“诸侯初破，燕、齐、荆地远，不为置王，毋以填（镇）之。请立诸子，唯上幸许。”始皇下其议于群臣，群臣皆以为便。廷尉李斯议曰：“周文、武所封子弟同姓甚众，然后属疏远，相攻击如仇雠，诸侯更相诛伐，周天子弗能禁止，今海内赖陛下神灵一统，皆为郡县，诸子功臣以公赋税重赏赐之，甚足易制。天下无异意，则安宁之术也。置诸侯不便。”始皇曰：“天下共苦战斗不休，以有侯王。赖宗庙，天下初定，又复立国，是树兵也，而求其宁息，岂不难哉！”                </a:t>
            </a:r>
            <a:endParaRPr lang="zh-CN" altLang="en-US" sz="2340" b="1">
              <a:solidFill>
                <a:schemeClr val="tx1"/>
              </a:solidFill>
              <a:latin typeface="楷体" pitchFamily="49" charset="-122"/>
              <a:ea typeface="楷体" pitchFamily="49" charset="-122"/>
              <a:cs typeface="楷体" panose="02010609060101010101" pitchFamily="49" charset="-122"/>
            </a:endParaRPr>
          </a:p>
          <a:p>
            <a:pPr>
              <a:spcBef>
                <a:spcPct val="50000"/>
              </a:spcBef>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司马迁</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史记</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秦始皇本纪</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lang="en-US" altLang="zh-CN" sz="2340" b="1">
              <a:solidFill>
                <a:schemeClr val="tx1"/>
              </a:solidFill>
              <a:latin typeface="楷体" pitchFamily="49" charset="-122"/>
              <a:ea typeface="楷体" pitchFamily="49" charset="-122"/>
              <a:cs typeface="楷体" panose="02010609060101010101" pitchFamily="49" charset="-122"/>
              <a:sym typeface="+mn-ea"/>
            </a:endParaRPr>
          </a:p>
        </p:txBody>
      </p:sp>
      <p:sp>
        <p:nvSpPr>
          <p:cNvPr id="7" name="文本框 6"/>
          <p:cNvSpPr txBox="1"/>
          <p:nvPr/>
        </p:nvSpPr>
        <p:spPr>
          <a:xfrm>
            <a:off x="6332741" y="5976576"/>
            <a:ext cx="5009140" cy="391160"/>
          </a:xfrm>
          <a:prstGeom prst="rect">
            <a:avLst/>
          </a:prstGeom>
          <a:noFill/>
        </p:spPr>
        <p:txBody>
          <a:bodyPr wrap="square" rtlCol="0">
            <a:spAutoFit/>
          </a:bodyPr>
          <a:lstStyle/>
          <a:p>
            <a:pPr indent="0" algn="ctr">
              <a:buFont typeface="Wingdings" panose="05000000000000000000" charset="0"/>
              <a:buNone/>
            </a:pPr>
            <a:r>
              <a:rPr lang="en-US" altLang="zh-CN" sz="1950" b="1">
                <a:latin typeface="仿宋" panose="02010609060101010101" pitchFamily="49" charset="-122"/>
                <a:ea typeface="仿宋" panose="02010609060101010101" pitchFamily="49" charset="-122"/>
              </a:rPr>
              <a:t> </a:t>
            </a:r>
            <a:r>
              <a:rPr lang="zh-CN" altLang="en-US" sz="1950" b="1">
                <a:latin typeface="仿宋" panose="02010609060101010101" pitchFamily="49" charset="-122"/>
                <a:ea typeface="仿宋" panose="02010609060101010101" pitchFamily="49" charset="-122"/>
              </a:rPr>
              <a:t>秦朝郡县图</a:t>
            </a:r>
            <a:endParaRPr lang="zh-CN" altLang="en-US" sz="1950" b="1">
              <a:latin typeface="仿宋" panose="02010609060101010101" pitchFamily="49" charset="-122"/>
              <a:ea typeface="仿宋" panose="02010609060101010101" pitchFamily="49" charset="-122"/>
            </a:endParaRPr>
          </a:p>
        </p:txBody>
      </p:sp>
      <p:pic>
        <p:nvPicPr>
          <p:cNvPr id="5" name="图片 4"/>
          <p:cNvPicPr>
            <a:picLocks noChangeAspect="1"/>
          </p:cNvPicPr>
          <p:nvPr/>
        </p:nvPicPr>
        <p:blipFill>
          <a:blip r:embed="rId3"/>
          <a:stretch>
            <a:fillRect/>
          </a:stretch>
        </p:blipFill>
        <p:spPr>
          <a:xfrm>
            <a:off x="6442886" y="1182158"/>
            <a:ext cx="4788230" cy="4661377"/>
          </a:xfrm>
          <a:prstGeom prst="rect">
            <a:avLst/>
          </a:prstGeom>
          <a:ln w="12700" cmpd="sng">
            <a:solidFill>
              <a:schemeClr val="tx1"/>
            </a:solidFill>
            <a:prstDash val="solid"/>
          </a:ln>
        </p:spPr>
      </p:pic>
      <p:sp>
        <p:nvSpPr>
          <p:cNvPr id="6" name="圆角矩形 5"/>
          <p:cNvSpPr/>
          <p:nvPr/>
        </p:nvSpPr>
        <p:spPr>
          <a:xfrm>
            <a:off x="3840480"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郡县制</a:t>
            </a:r>
            <a:endParaRPr lang="zh-CN" altLang="en-US" sz="4400" b="1"/>
          </a:p>
        </p:txBody>
      </p:sp>
      <p:grpSp>
        <p:nvGrpSpPr>
          <p:cNvPr id="8" name="组合 7"/>
          <p:cNvGrpSpPr/>
          <p:nvPr/>
        </p:nvGrpSpPr>
        <p:grpSpPr>
          <a:xfrm>
            <a:off x="6313805" y="1182370"/>
            <a:ext cx="5008880" cy="5185410"/>
            <a:chOff x="9943" y="1862"/>
            <a:chExt cx="7888" cy="8166"/>
          </a:xfrm>
        </p:grpSpPr>
        <p:sp>
          <p:nvSpPr>
            <p:cNvPr id="3" name="文本框 2"/>
            <p:cNvSpPr txBox="1"/>
            <p:nvPr/>
          </p:nvSpPr>
          <p:spPr>
            <a:xfrm>
              <a:off x="9943" y="9412"/>
              <a:ext cx="7888" cy="616"/>
            </a:xfrm>
            <a:prstGeom prst="rect">
              <a:avLst/>
            </a:prstGeom>
            <a:noFill/>
          </p:spPr>
          <p:txBody>
            <a:bodyPr wrap="square" rtlCol="0">
              <a:spAutoFit/>
            </a:bodyPr>
            <a:lstStyle/>
            <a:p>
              <a:pPr indent="0" algn="ctr">
                <a:buFont typeface="Wingdings" panose="05000000000000000000" charset="0"/>
                <a:buNone/>
              </a:pPr>
              <a:r>
                <a:rPr lang="en-US" altLang="zh-CN" sz="1950" b="1">
                  <a:latin typeface="仿宋" panose="02010609060101010101" pitchFamily="49" charset="-122"/>
                  <a:ea typeface="仿宋" panose="02010609060101010101" pitchFamily="49" charset="-122"/>
                </a:rPr>
                <a:t> </a:t>
              </a:r>
              <a:r>
                <a:rPr lang="zh-CN" altLang="en-US" sz="1950" b="1">
                  <a:latin typeface="仿宋" panose="02010609060101010101" pitchFamily="49" charset="-122"/>
                  <a:ea typeface="仿宋" panose="02010609060101010101" pitchFamily="49" charset="-122"/>
                </a:rPr>
                <a:t>秦朝郡县图</a:t>
              </a:r>
              <a:endParaRPr lang="zh-CN" altLang="en-US" sz="1950" b="1">
                <a:latin typeface="仿宋" panose="02010609060101010101" pitchFamily="49" charset="-122"/>
                <a:ea typeface="仿宋" panose="02010609060101010101" pitchFamily="49" charset="-122"/>
              </a:endParaRPr>
            </a:p>
          </p:txBody>
        </p:sp>
        <p:pic>
          <p:nvPicPr>
            <p:cNvPr id="4" name="图片 3"/>
            <p:cNvPicPr>
              <a:picLocks noChangeAspect="1"/>
            </p:cNvPicPr>
            <p:nvPr/>
          </p:nvPicPr>
          <p:blipFill>
            <a:blip r:embed="rId3"/>
            <a:stretch>
              <a:fillRect/>
            </a:stretch>
          </p:blipFill>
          <p:spPr>
            <a:xfrm>
              <a:off x="10116" y="1862"/>
              <a:ext cx="7541" cy="7341"/>
            </a:xfrm>
            <a:prstGeom prst="rect">
              <a:avLst/>
            </a:prstGeom>
            <a:ln w="12700" cmpd="sng">
              <a:solidFill>
                <a:schemeClr val="tx1"/>
              </a:solidFill>
              <a:prstDash val="solid"/>
            </a:ln>
          </p:spPr>
        </p:pic>
      </p:gr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3" fill="hold" grpId="0" nodeType="click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wheel(3)">
                                      <p:cBhvr>
                                        <p:cTn id="7" dur="1000"/>
                                        <p:tgtEl>
                                          <p:spTgt spid="2"/>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7"/>
                                        </p:tgtEl>
                                        <p:attrNameLst>
                                          <p:attrName>style.visibility</p:attrName>
                                        </p:attrNameLst>
                                      </p:cBhvr>
                                      <p:to>
                                        <p:strVal val="visible"/>
                                      </p:to>
                                    </p:set>
                                    <p:animEffect transition="in" filter="wipe(down)">
                                      <p:cBhvr>
                                        <p:cTn id="10" dur="1000"/>
                                        <p:tgtEl>
                                          <p:spTgt spid="7"/>
                                        </p:tgtEl>
                                      </p:cBhvr>
                                    </p:animEffect>
                                  </p:childTnLst>
                                </p:cTn>
                              </p:par>
                              <p:par>
                                <p:cTn id="11" presetID="8" presetClass="entr" presetSubtype="16" fill="hold" nodeType="withEffect">
                                  <p:stCondLst>
                                    <p:cond delay="0"/>
                                  </p:stCondLst>
                                  <p:childTnLst>
                                    <p:set>
                                      <p:cBhvr>
                                        <p:cTn id="12" dur="1000" fill="hold">
                                          <p:stCondLst>
                                            <p:cond delay="0"/>
                                          </p:stCondLst>
                                        </p:cTn>
                                        <p:tgtEl>
                                          <p:spTgt spid="5"/>
                                        </p:tgtEl>
                                        <p:attrNameLst>
                                          <p:attrName>style.visibility</p:attrName>
                                        </p:attrNameLst>
                                      </p:cBhvr>
                                      <p:to>
                                        <p:strVal val="visible"/>
                                      </p:to>
                                    </p:set>
                                    <p:animEffect transition="in" filter="diamond(in)">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324725" y="849865"/>
            <a:ext cx="5917530" cy="2069465"/>
          </a:xfrm>
          <a:prstGeom prst="rect">
            <a:avLst/>
          </a:prstGeom>
          <a:solidFill>
            <a:schemeClr val="accent5">
              <a:lumMod val="20000"/>
              <a:lumOff val="80000"/>
            </a:schemeClr>
          </a:solidFill>
        </p:spPr>
        <p:txBody>
          <a:bodyPr wrap="square" rtlCol="0" anchor="t">
            <a:spAutoFit/>
          </a:bodyPr>
          <a:lstStyle/>
          <a:p>
            <a:pPr algn="just">
              <a:spcBef>
                <a:spcPct val="50000"/>
              </a:spcBef>
            </a:pPr>
            <a:r>
              <a:rPr lang="en-US" altLang="zh-CN" sz="2340" b="1">
                <a:solidFill>
                  <a:schemeClr val="tx1"/>
                </a:solidFill>
                <a:effectLst>
                  <a:outerShdw blurRad="38100" dist="38100" dir="2700000">
                    <a:srgbClr val="FFFFFF"/>
                  </a:outerShdw>
                </a:effectLst>
                <a:latin typeface="华文楷体" pitchFamily="2" charset="-122"/>
                <a:ea typeface="华文楷体" pitchFamily="2" charset="-122"/>
                <a:sym typeface="+mn-ea"/>
              </a:rPr>
              <a:t>    </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追念乱世，分土建邦，以开争理。功战日作，流血于野……乃今皇帝，壹（一）家天下，兵不复起……黔首（百姓）康定，利则长久。</a:t>
            </a:r>
            <a:endPar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p>
            <a:pPr algn="r">
              <a:spcBef>
                <a:spcPct val="50000"/>
              </a:spcBef>
            </a:pP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——《金石萃编·秦绎山刻石》</a:t>
            </a:r>
            <a:endPar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25609" name="Text Box 9"/>
          <p:cNvSpPr/>
          <p:nvPr/>
        </p:nvSpPr>
        <p:spPr>
          <a:xfrm>
            <a:off x="5235618" y="2918495"/>
            <a:ext cx="9186001" cy="450850"/>
          </a:xfrm>
          <a:prstGeom prst="rect">
            <a:avLst/>
          </a:prstGeom>
          <a:noFill/>
          <a:ln w="9525">
            <a:noFill/>
          </a:ln>
        </p:spPr>
        <p:txBody>
          <a:bodyPr wrap="square">
            <a:spAutoFit/>
          </a:bodyPr>
          <a:lstStyle/>
          <a:p>
            <a:pPr eaLnBrk="0" hangingPunct="0">
              <a:spcBef>
                <a:spcPct val="50000"/>
              </a:spcBef>
            </a:pPr>
            <a:r>
              <a:rPr lang="zh-CN" altLang="en-US" sz="2340" b="1">
                <a:solidFill>
                  <a:schemeClr val="tx1"/>
                </a:solidFill>
                <a:latin typeface="黑体" panose="02010609060101010101" pitchFamily="49" charset="-122"/>
                <a:ea typeface="黑体" panose="02010609060101010101" pitchFamily="49" charset="-122"/>
                <a:sym typeface="华文楷体" pitchFamily="2" charset="-122"/>
              </a:rPr>
              <a:t>据以上材料和所学知识分析郡县制有何作用？</a:t>
            </a:r>
            <a:endParaRPr lang="zh-CN" altLang="en-US" sz="2340" b="1">
              <a:solidFill>
                <a:schemeClr val="tx1"/>
              </a:solidFill>
              <a:latin typeface="黑体" pitchFamily="49" charset="-122"/>
              <a:ea typeface="黑体" pitchFamily="49" charset="-122"/>
              <a:sym typeface="华文楷体" pitchFamily="2" charset="-122"/>
            </a:endParaRPr>
          </a:p>
        </p:txBody>
      </p:sp>
      <p:sp>
        <p:nvSpPr>
          <p:cNvPr id="6" name="文本框 5"/>
          <p:cNvSpPr txBox="1"/>
          <p:nvPr/>
        </p:nvSpPr>
        <p:spPr>
          <a:xfrm>
            <a:off x="5235618" y="3367121"/>
            <a:ext cx="6096361" cy="2999740"/>
          </a:xfrm>
          <a:prstGeom prst="rect">
            <a:avLst/>
          </a:prstGeom>
          <a:noFill/>
        </p:spPr>
        <p:txBody>
          <a:bodyPr wrap="square" rtlCol="0" anchor="t">
            <a:spAutoFit/>
          </a:bodyPr>
          <a:lstStyle/>
          <a:p>
            <a:pPr marL="342900" indent="-342900" fontAlgn="auto">
              <a:lnSpc>
                <a:spcPts val="3780"/>
              </a:lnSpc>
              <a:buFont typeface="Wingdings" panose="05000000000000000000" charset="0"/>
              <a:buChar char="l"/>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是古代官僚政治取代贵族政治的重要标志；</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342900" indent="-342900" fontAlgn="auto">
              <a:lnSpc>
                <a:spcPts val="3780"/>
              </a:lnSpc>
              <a:buFont typeface="Wingdings" panose="05000000000000000000" charset="0"/>
              <a:buChar char="l"/>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有利政治稳定，经济发展，维护国家统一；</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342900" indent="-342900" fontAlgn="auto">
              <a:lnSpc>
                <a:spcPts val="3780"/>
              </a:lnSpc>
              <a:buFont typeface="Wingdings" panose="05000000000000000000" charset="0"/>
              <a:buChar char="l"/>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实现了中央对地方政权直接有效的控制，有利于加强中央集权；</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342900" indent="-342900" fontAlgn="auto">
              <a:lnSpc>
                <a:spcPts val="3780"/>
              </a:lnSpc>
              <a:buFont typeface="Wingdings" panose="05000000000000000000" charset="0"/>
              <a:buChar char="l"/>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是古代地方行政制度划时代的变革，对后世影响深远。</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grpSp>
        <p:nvGrpSpPr>
          <p:cNvPr id="4" name="组合 3"/>
          <p:cNvGrpSpPr/>
          <p:nvPr/>
        </p:nvGrpSpPr>
        <p:grpSpPr>
          <a:xfrm>
            <a:off x="492125" y="1040765"/>
            <a:ext cx="4911090" cy="5252085"/>
            <a:chOff x="775" y="1639"/>
            <a:chExt cx="7734" cy="8271"/>
          </a:xfrm>
        </p:grpSpPr>
        <p:sp>
          <p:nvSpPr>
            <p:cNvPr id="5" name="文本框 4"/>
            <p:cNvSpPr txBox="1"/>
            <p:nvPr/>
          </p:nvSpPr>
          <p:spPr>
            <a:xfrm>
              <a:off x="775" y="9294"/>
              <a:ext cx="7734" cy="616"/>
            </a:xfrm>
            <a:prstGeom prst="rect">
              <a:avLst/>
            </a:prstGeom>
            <a:noFill/>
          </p:spPr>
          <p:txBody>
            <a:bodyPr wrap="square" rtlCol="0" anchor="t">
              <a:spAutoFit/>
            </a:bodyPr>
            <a:lstStyle/>
            <a:p>
              <a:pPr indent="0" algn="l">
                <a:buFont typeface="Wingdings" panose="05000000000000000000" charset="0"/>
                <a:buNone/>
              </a:pPr>
              <a:r>
                <a:rPr lang="zh-CN" altLang="en-US" sz="1950" b="1">
                  <a:latin typeface="仿宋" panose="02010609060101010101" pitchFamily="49" charset="-122"/>
                  <a:ea typeface="仿宋" panose="02010609060101010101" pitchFamily="49" charset="-122"/>
                </a:rPr>
                <a:t>秦朝从中央到地方的官僚机构示意图</a:t>
              </a:r>
              <a:endParaRPr lang="zh-CN" altLang="en-US" sz="1950" b="1">
                <a:latin typeface="仿宋" panose="02010609060101010101" pitchFamily="49" charset="-122"/>
                <a:ea typeface="仿宋" panose="02010609060101010101" pitchFamily="49" charset="-122"/>
              </a:endParaRPr>
            </a:p>
          </p:txBody>
        </p:sp>
        <p:pic>
          <p:nvPicPr>
            <p:cNvPr id="2" name="图片 1"/>
            <p:cNvPicPr>
              <a:picLocks noChangeAspect="1"/>
            </p:cNvPicPr>
            <p:nvPr/>
          </p:nvPicPr>
          <p:blipFill>
            <a:blip r:embed="rId3"/>
            <a:stretch>
              <a:fillRect/>
            </a:stretch>
          </p:blipFill>
          <p:spPr>
            <a:xfrm>
              <a:off x="885" y="1639"/>
              <a:ext cx="6814" cy="7523"/>
            </a:xfrm>
            <a:prstGeom prst="rect">
              <a:avLst/>
            </a:prstGeom>
            <a:ln w="12700" cmpd="sng">
              <a:solidFill>
                <a:schemeClr val="tx1"/>
              </a:solidFill>
              <a:prstDash val="solid"/>
            </a:ln>
          </p:spPr>
        </p:pic>
      </p:grpSp>
      <p:sp>
        <p:nvSpPr>
          <p:cNvPr id="7" name="圆角矩形 6"/>
          <p:cNvSpPr/>
          <p:nvPr/>
        </p:nvSpPr>
        <p:spPr>
          <a:xfrm>
            <a:off x="3840480"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郡县制</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000" fill="hold">
                                          <p:stCondLst>
                                            <p:cond delay="0"/>
                                          </p:stCondLst>
                                        </p:cTn>
                                        <p:tgtEl>
                                          <p:spTgt spid="6">
                                            <p:txEl>
                                              <p:pRg st="0" end="0"/>
                                            </p:txEl>
                                          </p:spTgt>
                                        </p:tgtEl>
                                        <p:attrNameLst>
                                          <p:attrName>style.visibility</p:attrName>
                                        </p:attrNameLst>
                                      </p:cBhvr>
                                      <p:to>
                                        <p:strVal val="visible"/>
                                      </p:to>
                                    </p:set>
                                    <p:animEffect transition="in" filter="wipe(down)">
                                      <p:cBhvr>
                                        <p:cTn id="7" dur="1000"/>
                                        <p:tgtEl>
                                          <p:spTgt spid="6">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000" fill="hold">
                                          <p:stCondLst>
                                            <p:cond delay="0"/>
                                          </p:stCondLst>
                                        </p:cTn>
                                        <p:tgtEl>
                                          <p:spTgt spid="6">
                                            <p:txEl>
                                              <p:pRg st="1" end="1"/>
                                            </p:txEl>
                                          </p:spTgt>
                                        </p:tgtEl>
                                        <p:attrNameLst>
                                          <p:attrName>style.visibility</p:attrName>
                                        </p:attrNameLst>
                                      </p:cBhvr>
                                      <p:to>
                                        <p:strVal val="visible"/>
                                      </p:to>
                                    </p:set>
                                    <p:animEffect transition="in" filter="wipe(left)">
                                      <p:cBhvr>
                                        <p:cTn id="12" dur="1000"/>
                                        <p:tgtEl>
                                          <p:spTgt spid="6">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2" fill="hold" nodeType="clickEffect">
                                  <p:stCondLst>
                                    <p:cond delay="0"/>
                                  </p:stCondLst>
                                  <p:childTnLst>
                                    <p:set>
                                      <p:cBhvr>
                                        <p:cTn id="16" dur="1000" fill="hold">
                                          <p:stCondLst>
                                            <p:cond delay="0"/>
                                          </p:stCondLst>
                                        </p:cTn>
                                        <p:tgtEl>
                                          <p:spTgt spid="6">
                                            <p:txEl>
                                              <p:pRg st="2" end="2"/>
                                            </p:txEl>
                                          </p:spTgt>
                                        </p:tgtEl>
                                        <p:attrNameLst>
                                          <p:attrName>style.visibility</p:attrName>
                                        </p:attrNameLst>
                                      </p:cBhvr>
                                      <p:to>
                                        <p:strVal val="visible"/>
                                      </p:to>
                                    </p:set>
                                    <p:animEffect transition="in" filter="wipe(right)">
                                      <p:cBhvr>
                                        <p:cTn id="17" dur="1000"/>
                                        <p:tgtEl>
                                          <p:spTgt spid="6">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1" fill="hold" nodeType="clickEffect">
                                  <p:stCondLst>
                                    <p:cond delay="0"/>
                                  </p:stCondLst>
                                  <p:childTnLst>
                                    <p:set>
                                      <p:cBhvr>
                                        <p:cTn id="21" dur="1000" fill="hold">
                                          <p:stCondLst>
                                            <p:cond delay="0"/>
                                          </p:stCondLst>
                                        </p:cTn>
                                        <p:tgtEl>
                                          <p:spTgt spid="6">
                                            <p:txEl>
                                              <p:pRg st="3" end="3"/>
                                            </p:txEl>
                                          </p:spTgt>
                                        </p:tgtEl>
                                        <p:attrNameLst>
                                          <p:attrName>style.visibility</p:attrName>
                                        </p:attrNameLst>
                                      </p:cBhvr>
                                      <p:to>
                                        <p:strVal val="visible"/>
                                      </p:to>
                                    </p:set>
                                    <p:animEffect transition="in" filter="wipe(up)">
                                      <p:cBhvr>
                                        <p:cTn id="22" dur="1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25780" y="2354580"/>
            <a:ext cx="1312545" cy="1198880"/>
          </a:xfrm>
          <a:prstGeom prst="rect">
            <a:avLst/>
          </a:prstGeom>
          <a:noFill/>
        </p:spPr>
        <p:txBody>
          <a:bodyPr wrap="square" rtlCol="0">
            <a:spAutoFit/>
          </a:bodyPr>
          <a:lstStyle/>
          <a:p>
            <a:r>
              <a:rPr lang="zh-CN" altLang="en-US" sz="2400" b="1" smtClean="0">
                <a:solidFill>
                  <a:srgbClr val="FF0000"/>
                </a:solidFill>
              </a:rPr>
              <a:t>秦朝的政治制度</a:t>
            </a:r>
            <a:endParaRPr lang="zh-CN" altLang="en-US" sz="2400" b="1" smtClean="0">
              <a:solidFill>
                <a:srgbClr val="FF0000"/>
              </a:solidFill>
            </a:endParaRPr>
          </a:p>
        </p:txBody>
      </p:sp>
      <p:sp>
        <p:nvSpPr>
          <p:cNvPr id="8" name="左大括号 7"/>
          <p:cNvSpPr/>
          <p:nvPr/>
        </p:nvSpPr>
        <p:spPr>
          <a:xfrm>
            <a:off x="1584960" y="1083945"/>
            <a:ext cx="76200" cy="458851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3"/>
          <p:cNvSpPr txBox="1"/>
          <p:nvPr/>
        </p:nvSpPr>
        <p:spPr>
          <a:xfrm>
            <a:off x="1661160" y="851535"/>
            <a:ext cx="975360" cy="829945"/>
          </a:xfrm>
          <a:prstGeom prst="rect">
            <a:avLst/>
          </a:prstGeom>
          <a:noFill/>
        </p:spPr>
        <p:txBody>
          <a:bodyPr wrap="square" rtlCol="0">
            <a:spAutoFit/>
          </a:bodyPr>
          <a:lstStyle/>
          <a:p>
            <a:r>
              <a:rPr lang="zh-CN" altLang="en-US" sz="2400" b="1" smtClean="0"/>
              <a:t>皇帝制度</a:t>
            </a:r>
            <a:endParaRPr lang="zh-CN" altLang="en-US" sz="2400" b="1" smtClean="0"/>
          </a:p>
        </p:txBody>
      </p:sp>
      <p:sp>
        <p:nvSpPr>
          <p:cNvPr id="10" name="TextBox 3"/>
          <p:cNvSpPr txBox="1"/>
          <p:nvPr/>
        </p:nvSpPr>
        <p:spPr>
          <a:xfrm>
            <a:off x="1661160" y="2124710"/>
            <a:ext cx="975360" cy="1198880"/>
          </a:xfrm>
          <a:prstGeom prst="rect">
            <a:avLst/>
          </a:prstGeom>
          <a:noFill/>
        </p:spPr>
        <p:txBody>
          <a:bodyPr wrap="square" rtlCol="0">
            <a:spAutoFit/>
          </a:bodyPr>
          <a:lstStyle/>
          <a:p>
            <a:r>
              <a:rPr lang="zh-CN" altLang="en-US" sz="2400" b="1" smtClean="0"/>
              <a:t>三公九卿制度</a:t>
            </a:r>
            <a:endParaRPr lang="zh-CN" altLang="en-US" sz="2400" b="1" smtClean="0"/>
          </a:p>
        </p:txBody>
      </p:sp>
      <p:sp>
        <p:nvSpPr>
          <p:cNvPr id="11" name="TextBox 3"/>
          <p:cNvSpPr txBox="1"/>
          <p:nvPr/>
        </p:nvSpPr>
        <p:spPr>
          <a:xfrm>
            <a:off x="1661160" y="3553460"/>
            <a:ext cx="975360" cy="829945"/>
          </a:xfrm>
          <a:prstGeom prst="rect">
            <a:avLst/>
          </a:prstGeom>
          <a:noFill/>
        </p:spPr>
        <p:txBody>
          <a:bodyPr wrap="square" rtlCol="0">
            <a:spAutoFit/>
          </a:bodyPr>
          <a:lstStyle/>
          <a:p>
            <a:r>
              <a:rPr lang="zh-CN" altLang="en-US" sz="2400" b="1" smtClean="0"/>
              <a:t>郡县制</a:t>
            </a:r>
            <a:endParaRPr lang="zh-CN" altLang="en-US" sz="2400" b="1" smtClean="0"/>
          </a:p>
        </p:txBody>
      </p:sp>
      <p:sp>
        <p:nvSpPr>
          <p:cNvPr id="12" name="TextBox 3"/>
          <p:cNvSpPr txBox="1"/>
          <p:nvPr/>
        </p:nvSpPr>
        <p:spPr>
          <a:xfrm>
            <a:off x="1661160" y="4842510"/>
            <a:ext cx="975360" cy="829945"/>
          </a:xfrm>
          <a:prstGeom prst="rect">
            <a:avLst/>
          </a:prstGeom>
          <a:noFill/>
        </p:spPr>
        <p:txBody>
          <a:bodyPr wrap="square" rtlCol="0">
            <a:spAutoFit/>
          </a:bodyPr>
          <a:lstStyle/>
          <a:p>
            <a:r>
              <a:rPr lang="zh-CN" altLang="en-US" sz="2400" b="1" smtClean="0"/>
              <a:t>文书行政</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535876" y="4643074"/>
            <a:ext cx="5339576" cy="1529715"/>
          </a:xfrm>
          <a:prstGeom prst="rect">
            <a:avLst/>
          </a:prstGeom>
          <a:solidFill>
            <a:schemeClr val="accent5">
              <a:lumMod val="20000"/>
              <a:lumOff val="80000"/>
            </a:schemeClr>
          </a:solidFill>
          <a:ln w="12700" cmpd="sng">
            <a:noFill/>
            <a:prstDash val="solid"/>
          </a:ln>
        </p:spPr>
        <p:txBody>
          <a:bodyPr wrap="square" rtlCol="0" anchor="t">
            <a:spAutoFit/>
          </a:bodyPr>
          <a:lstStyle/>
          <a:p>
            <a:pPr fontAlgn="auto">
              <a:lnSpc>
                <a:spcPct val="10000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“萧何入秦，收拾文书（国家档案文献），汉所以能制九州者，文书之力也。”</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algn="r" fontAlgn="auto">
              <a:lnSpc>
                <a:spcPct val="100000"/>
              </a:lnSpc>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——东汉王充《论衡》</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
        <p:nvSpPr>
          <p:cNvPr id="2" name="文本框 1"/>
          <p:cNvSpPr txBox="1"/>
          <p:nvPr/>
        </p:nvSpPr>
        <p:spPr>
          <a:xfrm>
            <a:off x="476472" y="849865"/>
            <a:ext cx="9308522" cy="1170305"/>
          </a:xfrm>
          <a:prstGeom prst="rect">
            <a:avLst/>
          </a:prstGeom>
          <a:noFill/>
        </p:spPr>
        <p:txBody>
          <a:bodyPr wrap="square" rtlCol="0" anchor="t">
            <a:spAutoFit/>
          </a:bodyPr>
          <a:lstStyle/>
          <a:p>
            <a:pPr>
              <a:lnSpc>
                <a:spcPct val="100000"/>
              </a:lnSpc>
            </a:pP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各级官僚机构以文书行政。</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a:lnSpc>
                <a:spcPct val="100000"/>
              </a:lnSpc>
            </a:pP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建立了以邮驿为中心的文书传递系统。</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a:lnSpc>
                <a:spcPct val="100000"/>
              </a:lnSpc>
            </a:pP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3.</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秦朝文书十分繁密，秦始皇日夜都要批阅大量文书。</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6" name="文本框 5"/>
          <p:cNvSpPr txBox="1"/>
          <p:nvPr/>
        </p:nvSpPr>
        <p:spPr>
          <a:xfrm>
            <a:off x="5875452" y="3204996"/>
            <a:ext cx="6488058" cy="450850"/>
          </a:xfrm>
          <a:prstGeom prst="rect">
            <a:avLst/>
          </a:prstGeom>
          <a:noFill/>
        </p:spPr>
        <p:txBody>
          <a:bodyPr wrap="square" rtlCol="0" anchor="t">
            <a:spAutoFit/>
          </a:bodyPr>
          <a:lstStyle/>
          <a:p>
            <a:r>
              <a:rPr lang="zh-CN" altLang="en-US" sz="2340" b="1">
                <a:solidFill>
                  <a:schemeClr val="tx1"/>
                </a:solidFill>
                <a:latin typeface="黑体" panose="02010609060101010101" pitchFamily="49" charset="-122"/>
                <a:ea typeface="黑体" panose="02010609060101010101" pitchFamily="49" charset="-122"/>
                <a:sym typeface="+mn-ea"/>
              </a:rPr>
              <a:t>根据材料分析秦朝文书制度有哪些影响？</a:t>
            </a:r>
            <a:endParaRPr lang="zh-CN" altLang="en-US" sz="2340" b="1">
              <a:solidFill>
                <a:schemeClr val="tx1"/>
              </a:solidFill>
              <a:latin typeface="黑体" pitchFamily="49" charset="-122"/>
              <a:ea typeface="黑体" pitchFamily="49" charset="-122"/>
              <a:sym typeface="+mn-ea"/>
            </a:endParaRPr>
          </a:p>
        </p:txBody>
      </p:sp>
      <p:sp>
        <p:nvSpPr>
          <p:cNvPr id="3" name="文本框 2"/>
          <p:cNvSpPr txBox="1"/>
          <p:nvPr/>
        </p:nvSpPr>
        <p:spPr>
          <a:xfrm>
            <a:off x="5875452" y="3712408"/>
            <a:ext cx="5437964" cy="2614930"/>
          </a:xfrm>
          <a:prstGeom prst="rect">
            <a:avLst/>
          </a:prstGeom>
          <a:noFill/>
        </p:spPr>
        <p:txBody>
          <a:bodyPr wrap="square" rtlCol="0" anchor="t">
            <a:spAutoFit/>
          </a:bodyPr>
          <a:lstStyle/>
          <a:p>
            <a:pPr marL="342900" indent="-342900" fontAlgn="auto">
              <a:lnSpc>
                <a:spcPts val="328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sym typeface="+mn-ea"/>
              </a:rPr>
              <a:t>保障皇帝和中央的政令能够传送到全国各地；</a:t>
            </a:r>
            <a:endParaRPr lang="zh-CN" altLang="en-US" sz="2340" b="1">
              <a:solidFill>
                <a:schemeClr val="tx1"/>
              </a:solidFill>
              <a:latin typeface="宋体" pitchFamily="2" charset="-122"/>
              <a:ea typeface="宋体" panose="02010600030101010101" pitchFamily="2" charset="-122"/>
            </a:endParaRPr>
          </a:p>
          <a:p>
            <a:pPr marL="342900" indent="-342900" fontAlgn="auto">
              <a:lnSpc>
                <a:spcPts val="328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sym typeface="+mn-ea"/>
              </a:rPr>
              <a:t>提高行政效率，加强专制主义中央集权制；</a:t>
            </a:r>
            <a:endParaRPr lang="zh-CN" altLang="en-US" sz="2340" b="1">
              <a:solidFill>
                <a:schemeClr val="tx1"/>
              </a:solidFill>
              <a:latin typeface="宋体" panose="02010600030101010101" pitchFamily="2" charset="-122"/>
              <a:ea typeface="宋体" panose="02010600030101010101" pitchFamily="2" charset="-122"/>
            </a:endParaRPr>
          </a:p>
          <a:p>
            <a:pPr marL="342900" indent="-342900" fontAlgn="auto">
              <a:lnSpc>
                <a:spcPts val="328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sym typeface="+mn-ea"/>
              </a:rPr>
              <a:t>为汉承秦制提供条件，具有较高史料价值。</a:t>
            </a:r>
            <a:endParaRPr lang="zh-CN" altLang="en-US" sz="2340" b="1">
              <a:solidFill>
                <a:schemeClr val="tx1"/>
              </a:solidFill>
              <a:latin typeface="宋体" panose="02010600030101010101" pitchFamily="2" charset="-122"/>
              <a:ea typeface="宋体" panose="02010600030101010101" pitchFamily="2" charset="-122"/>
              <a:sym typeface="+mn-ea"/>
            </a:endParaRPr>
          </a:p>
        </p:txBody>
      </p:sp>
      <p:sp>
        <p:nvSpPr>
          <p:cNvPr id="4" name="文本框 3"/>
          <p:cNvSpPr txBox="1"/>
          <p:nvPr/>
        </p:nvSpPr>
        <p:spPr>
          <a:xfrm>
            <a:off x="535876" y="2018149"/>
            <a:ext cx="7107471" cy="983615"/>
          </a:xfrm>
          <a:prstGeom prst="rect">
            <a:avLst/>
          </a:prstGeom>
          <a:solidFill>
            <a:schemeClr val="accent6">
              <a:lumMod val="20000"/>
              <a:lumOff val="80000"/>
            </a:schemeClr>
          </a:solidFill>
        </p:spPr>
        <p:txBody>
          <a:bodyPr wrap="square" rtlCol="0" anchor="t">
            <a:spAutoFit/>
          </a:bodyPr>
          <a:lstStyle/>
          <a:p>
            <a:pPr fontAlgn="auto">
              <a:lnSpc>
                <a:spcPts val="348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有事请殴（也），必以书，毋口请，毋羁（羁）请。</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fontAlgn="auto">
              <a:lnSpc>
                <a:spcPts val="348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——《睡虎地秦墓竹简</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内史杂》</a:t>
            </a:r>
            <a:endParaRPr lang="zh-CN" altLang="en-US" sz="2340">
              <a:latin typeface="楷体" pitchFamily="49" charset="-122"/>
              <a:ea typeface="楷体" pitchFamily="49" charset="-122"/>
              <a:cs typeface="楷体" panose="02010609060101010101" pitchFamily="49" charset="-122"/>
            </a:endParaRPr>
          </a:p>
        </p:txBody>
      </p:sp>
      <p:sp>
        <p:nvSpPr>
          <p:cNvPr id="5" name="文本框 4"/>
          <p:cNvSpPr txBox="1"/>
          <p:nvPr/>
        </p:nvSpPr>
        <p:spPr>
          <a:xfrm>
            <a:off x="535876" y="3150543"/>
            <a:ext cx="5338338" cy="1353185"/>
          </a:xfrm>
          <a:prstGeom prst="rect">
            <a:avLst/>
          </a:prstGeom>
          <a:solidFill>
            <a:schemeClr val="accent2">
              <a:lumMod val="20000"/>
              <a:lumOff val="80000"/>
            </a:schemeClr>
          </a:solidFill>
        </p:spPr>
        <p:txBody>
          <a:bodyPr wrap="square" rtlCol="0" anchor="t">
            <a:spAutoFit/>
          </a:bodyPr>
          <a:lstStyle/>
          <a:p>
            <a:pPr fontAlgn="auto">
              <a:lnSpc>
                <a:spcPts val="3280"/>
              </a:lnSpc>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行命书及书署急者，辄行之；不急者，日脣（毕），勿敢留。留者以律论之。</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r" fontAlgn="auto">
              <a:lnSpc>
                <a:spcPts val="3280"/>
              </a:lnSpc>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——《睡虎地秦墓竹简</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行书律》</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7" name="图片 6"/>
          <p:cNvPicPr>
            <a:picLocks noChangeAspect="1"/>
          </p:cNvPicPr>
          <p:nvPr/>
        </p:nvPicPr>
        <p:blipFill>
          <a:blip r:embed="rId3"/>
          <a:stretch>
            <a:fillRect/>
          </a:stretch>
        </p:blipFill>
        <p:spPr>
          <a:xfrm>
            <a:off x="8022668" y="659277"/>
            <a:ext cx="3172558" cy="1972097"/>
          </a:xfrm>
          <a:prstGeom prst="rect">
            <a:avLst/>
          </a:prstGeom>
          <a:ln w="12700" cmpd="sng">
            <a:solidFill>
              <a:schemeClr val="tx1"/>
            </a:solidFill>
            <a:prstDash val="solid"/>
          </a:ln>
        </p:spPr>
      </p:pic>
      <p:sp>
        <p:nvSpPr>
          <p:cNvPr id="10" name="文本框 9"/>
          <p:cNvSpPr txBox="1"/>
          <p:nvPr/>
        </p:nvSpPr>
        <p:spPr>
          <a:xfrm>
            <a:off x="8023287" y="2631374"/>
            <a:ext cx="3290129" cy="391160"/>
          </a:xfrm>
          <a:prstGeom prst="rect">
            <a:avLst/>
          </a:prstGeom>
          <a:noFill/>
        </p:spPr>
        <p:txBody>
          <a:bodyPr wrap="square" rtlCol="0">
            <a:spAutoFit/>
          </a:bodyPr>
          <a:lstStyle/>
          <a:p>
            <a:pPr marL="342900" indent="-342900" algn="l">
              <a:buFont typeface="Wingdings" panose="05000000000000000000" charset="0"/>
              <a:buChar char="Ø"/>
            </a:pPr>
            <a:r>
              <a:rPr lang="en-US" altLang="zh-CN" sz="1950" b="1">
                <a:latin typeface="仿宋" panose="02010609060101010101" pitchFamily="49" charset="-122"/>
                <a:ea typeface="仿宋" panose="02010609060101010101" pitchFamily="49" charset="-122"/>
              </a:rPr>
              <a:t>   </a:t>
            </a:r>
            <a:r>
              <a:rPr lang="zh-CN" altLang="en-US" sz="1950" b="1">
                <a:latin typeface="仿宋" panose="02010609060101010101" pitchFamily="49" charset="-122"/>
                <a:ea typeface="仿宋" panose="02010609060101010101" pitchFamily="49" charset="-122"/>
              </a:rPr>
              <a:t>睡虎地秦墓竹简</a:t>
            </a:r>
            <a:endParaRPr lang="zh-CN" altLang="en-US" sz="1950" b="1">
              <a:latin typeface="仿宋" panose="02010609060101010101" pitchFamily="49" charset="-122"/>
              <a:ea typeface="仿宋" panose="02010609060101010101" pitchFamily="49" charset="-122"/>
            </a:endParaRPr>
          </a:p>
        </p:txBody>
      </p:sp>
      <p:sp>
        <p:nvSpPr>
          <p:cNvPr id="8" name="圆角矩形 7"/>
          <p:cNvSpPr/>
          <p:nvPr/>
        </p:nvSpPr>
        <p:spPr>
          <a:xfrm>
            <a:off x="3840480"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文书行政</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000" fill="hold">
                                          <p:stCondLst>
                                            <p:cond delay="0"/>
                                          </p:stCondLst>
                                        </p:cTn>
                                        <p:tgtEl>
                                          <p:spTgt spid="2">
                                            <p:txEl>
                                              <p:pRg st="0" end="0"/>
                                            </p:txEl>
                                          </p:spTgt>
                                        </p:tgtEl>
                                        <p:attrNameLst>
                                          <p:attrName>style.visibility</p:attrName>
                                        </p:attrNameLst>
                                      </p:cBhvr>
                                      <p:to>
                                        <p:strVal val="visible"/>
                                      </p:to>
                                    </p:set>
                                    <p:animEffect transition="in" filter="barn(inVertical)">
                                      <p:cBhvr>
                                        <p:cTn id="7" dur="1000"/>
                                        <p:tgtEl>
                                          <p:spTgt spid="2">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1" fill="hold" nodeType="clickEffect">
                                  <p:stCondLst>
                                    <p:cond delay="0"/>
                                  </p:stCondLst>
                                  <p:childTnLst>
                                    <p:set>
                                      <p:cBhvr>
                                        <p:cTn id="11" dur="1000" fill="hold">
                                          <p:stCondLst>
                                            <p:cond delay="0"/>
                                          </p:stCondLst>
                                        </p:cTn>
                                        <p:tgtEl>
                                          <p:spTgt spid="2">
                                            <p:txEl>
                                              <p:pRg st="1" end="1"/>
                                            </p:txEl>
                                          </p:spTgt>
                                        </p:tgtEl>
                                        <p:attrNameLst>
                                          <p:attrName>style.visibility</p:attrName>
                                        </p:attrNameLst>
                                      </p:cBhvr>
                                      <p:to>
                                        <p:strVal val="visible"/>
                                      </p:to>
                                    </p:set>
                                    <p:animEffect transition="in" filter="wipe(up)">
                                      <p:cBhvr>
                                        <p:cTn id="12" dur="1000"/>
                                        <p:tgtEl>
                                          <p:spTgt spid="2">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8" presetClass="entr" presetSubtype="12" fill="hold" nodeType="clickEffect">
                                  <p:stCondLst>
                                    <p:cond delay="0"/>
                                  </p:stCondLst>
                                  <p:childTnLst>
                                    <p:set>
                                      <p:cBhvr>
                                        <p:cTn id="16" dur="1000" fill="hold">
                                          <p:stCondLst>
                                            <p:cond delay="0"/>
                                          </p:stCondLst>
                                        </p:cTn>
                                        <p:tgtEl>
                                          <p:spTgt spid="2">
                                            <p:txEl>
                                              <p:pRg st="2" end="2"/>
                                            </p:txEl>
                                          </p:spTgt>
                                        </p:tgtEl>
                                        <p:attrNameLst>
                                          <p:attrName>style.visibility</p:attrName>
                                        </p:attrNameLst>
                                      </p:cBhvr>
                                      <p:to>
                                        <p:strVal val="visible"/>
                                      </p:to>
                                    </p:set>
                                    <p:animEffect transition="in" filter="strips(downLeft)">
                                      <p:cBhvr>
                                        <p:cTn id="17" dur="1000"/>
                                        <p:tgtEl>
                                          <p:spTgt spid="2">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2" presetClass="entr" presetSubtype="1" fill="hold" grpId="0" nodeType="clickEffect">
                                  <p:stCondLst>
                                    <p:cond delay="0"/>
                                  </p:stCondLst>
                                  <p:childTnLst>
                                    <p:set>
                                      <p:cBhvr>
                                        <p:cTn id="21" dur="1000" fill="hold">
                                          <p:stCondLst>
                                            <p:cond delay="0"/>
                                          </p:stCondLst>
                                        </p:cTn>
                                        <p:tgtEl>
                                          <p:spTgt spid="4"/>
                                        </p:tgtEl>
                                        <p:attrNameLst>
                                          <p:attrName>style.visibility</p:attrName>
                                        </p:attrNameLst>
                                      </p:cBhvr>
                                      <p:to>
                                        <p:strVal val="visible"/>
                                      </p:to>
                                    </p:set>
                                    <p:anim calcmode="lin" valueType="num">
                                      <p:cBhvr additive="base">
                                        <p:cTn id="22" dur="1000"/>
                                        <p:tgtEl>
                                          <p:spTgt spid="4"/>
                                        </p:tgtEl>
                                        <p:attrNameLst>
                                          <p:attrName>ppt_y</p:attrName>
                                        </p:attrNameLst>
                                      </p:cBhvr>
                                      <p:tavLst>
                                        <p:tav tm="0">
                                          <p:val>
                                            <p:strVal val="#ppt_y-#ppt_h*1.125000"/>
                                          </p:val>
                                        </p:tav>
                                        <p:tav tm="100000">
                                          <p:val>
                                            <p:strVal val="#ppt_y"/>
                                          </p:val>
                                        </p:tav>
                                      </p:tavLst>
                                    </p:anim>
                                    <p:animEffect transition="in" filter="wipe(down)">
                                      <p:cBhvr>
                                        <p:cTn id="23" dur="1000"/>
                                        <p:tgtEl>
                                          <p:spTgt spid="4"/>
                                        </p:tgtEl>
                                      </p:cBhvr>
                                    </p:animEffect>
                                  </p:childTnLst>
                                </p:cTn>
                              </p:par>
                              <p:par>
                                <p:cTn id="24" presetID="12" presetClass="entr" presetSubtype="1" fill="hold" grpId="0" nodeType="withEffect">
                                  <p:stCondLst>
                                    <p:cond delay="0"/>
                                  </p:stCondLst>
                                  <p:childTnLst>
                                    <p:set>
                                      <p:cBhvr>
                                        <p:cTn id="25" dur="1000" fill="hold">
                                          <p:stCondLst>
                                            <p:cond delay="0"/>
                                          </p:stCondLst>
                                        </p:cTn>
                                        <p:tgtEl>
                                          <p:spTgt spid="5"/>
                                        </p:tgtEl>
                                        <p:attrNameLst>
                                          <p:attrName>style.visibility</p:attrName>
                                        </p:attrNameLst>
                                      </p:cBhvr>
                                      <p:to>
                                        <p:strVal val="visible"/>
                                      </p:to>
                                    </p:set>
                                    <p:anim calcmode="lin" valueType="num">
                                      <p:cBhvr additive="base">
                                        <p:cTn id="26" dur="1000"/>
                                        <p:tgtEl>
                                          <p:spTgt spid="5"/>
                                        </p:tgtEl>
                                        <p:attrNameLst>
                                          <p:attrName>ppt_y</p:attrName>
                                        </p:attrNameLst>
                                      </p:cBhvr>
                                      <p:tavLst>
                                        <p:tav tm="0">
                                          <p:val>
                                            <p:strVal val="#ppt_y-#ppt_h*1.125000"/>
                                          </p:val>
                                        </p:tav>
                                        <p:tav tm="100000">
                                          <p:val>
                                            <p:strVal val="#ppt_y"/>
                                          </p:val>
                                        </p:tav>
                                      </p:tavLst>
                                    </p:anim>
                                    <p:animEffect transition="in" filter="wipe(down)">
                                      <p:cBhvr>
                                        <p:cTn id="27" dur="1000"/>
                                        <p:tgtEl>
                                          <p:spTgt spid="5"/>
                                        </p:tgtEl>
                                      </p:cBhvr>
                                    </p:animEffect>
                                  </p:childTnLst>
                                </p:cTn>
                              </p:par>
                              <p:par>
                                <p:cTn id="28" presetID="12" presetClass="entr" presetSubtype="1" fill="hold" grpId="0" nodeType="withEffect">
                                  <p:stCondLst>
                                    <p:cond delay="0"/>
                                  </p:stCondLst>
                                  <p:childTnLst>
                                    <p:set>
                                      <p:cBhvr>
                                        <p:cTn id="29" dur="1000" fill="hold">
                                          <p:stCondLst>
                                            <p:cond delay="0"/>
                                          </p:stCondLst>
                                        </p:cTn>
                                        <p:tgtEl>
                                          <p:spTgt spid="12"/>
                                        </p:tgtEl>
                                        <p:attrNameLst>
                                          <p:attrName>style.visibility</p:attrName>
                                        </p:attrNameLst>
                                      </p:cBhvr>
                                      <p:to>
                                        <p:strVal val="visible"/>
                                      </p:to>
                                    </p:set>
                                    <p:anim calcmode="lin" valueType="num">
                                      <p:cBhvr additive="base">
                                        <p:cTn id="30" dur="1000"/>
                                        <p:tgtEl>
                                          <p:spTgt spid="12"/>
                                        </p:tgtEl>
                                        <p:attrNameLst>
                                          <p:attrName>ppt_y</p:attrName>
                                        </p:attrNameLst>
                                      </p:cBhvr>
                                      <p:tavLst>
                                        <p:tav tm="0">
                                          <p:val>
                                            <p:strVal val="#ppt_y-#ppt_h*1.125000"/>
                                          </p:val>
                                        </p:tav>
                                        <p:tav tm="100000">
                                          <p:val>
                                            <p:strVal val="#ppt_y"/>
                                          </p:val>
                                        </p:tav>
                                      </p:tavLst>
                                    </p:anim>
                                    <p:animEffect transition="in" filter="wipe(down)">
                                      <p:cBhvr>
                                        <p:cTn id="31" dur="1000"/>
                                        <p:tgtEl>
                                          <p:spTgt spid="12"/>
                                        </p:tgtEl>
                                      </p:cBhvr>
                                    </p:animEffect>
                                  </p:childTnLst>
                                </p:cTn>
                              </p:par>
                              <p:par>
                                <p:cTn id="32" presetID="3" presetClass="entr" presetSubtype="10" fill="hold" nodeType="withEffect">
                                  <p:stCondLst>
                                    <p:cond delay="0"/>
                                  </p:stCondLst>
                                  <p:childTnLst>
                                    <p:set>
                                      <p:cBhvr>
                                        <p:cTn id="33" dur="1000" fill="hold">
                                          <p:stCondLst>
                                            <p:cond delay="0"/>
                                          </p:stCondLst>
                                        </p:cTn>
                                        <p:tgtEl>
                                          <p:spTgt spid="7"/>
                                        </p:tgtEl>
                                        <p:attrNameLst>
                                          <p:attrName>style.visibility</p:attrName>
                                        </p:attrNameLst>
                                      </p:cBhvr>
                                      <p:to>
                                        <p:strVal val="visible"/>
                                      </p:to>
                                    </p:set>
                                    <p:animEffect transition="in" filter="blinds(horizontal)">
                                      <p:cBhvr>
                                        <p:cTn id="34" dur="1000"/>
                                        <p:tgtEl>
                                          <p:spTgt spid="7"/>
                                        </p:tgtEl>
                                      </p:cBhvr>
                                    </p:animEffect>
                                  </p:childTnLst>
                                </p:cTn>
                              </p:par>
                              <p:par>
                                <p:cTn id="35" presetID="22" presetClass="entr" presetSubtype="4" fill="hold" grpId="0" nodeType="withEffect">
                                  <p:stCondLst>
                                    <p:cond delay="0"/>
                                  </p:stCondLst>
                                  <p:childTnLst>
                                    <p:set>
                                      <p:cBhvr>
                                        <p:cTn id="36" dur="1000" fill="hold">
                                          <p:stCondLst>
                                            <p:cond delay="0"/>
                                          </p:stCondLst>
                                        </p:cTn>
                                        <p:tgtEl>
                                          <p:spTgt spid="10"/>
                                        </p:tgtEl>
                                        <p:attrNameLst>
                                          <p:attrName>style.visibility</p:attrName>
                                        </p:attrNameLst>
                                      </p:cBhvr>
                                      <p:to>
                                        <p:strVal val="visible"/>
                                      </p:to>
                                    </p:set>
                                    <p:animEffect transition="in" filter="wipe(down)">
                                      <p:cBhvr>
                                        <p:cTn id="37" dur="1000"/>
                                        <p:tgtEl>
                                          <p:spTgt spid="10"/>
                                        </p:tgtEl>
                                      </p:cBhvr>
                                    </p:animEffect>
                                  </p:childTnLst>
                                </p:cTn>
                              </p:par>
                              <p:par>
                                <p:cTn id="38" presetID="22" presetClass="entr" presetSubtype="4" fill="hold" grpId="0" nodeType="withEffect">
                                  <p:stCondLst>
                                    <p:cond delay="0"/>
                                  </p:stCondLst>
                                  <p:childTnLst>
                                    <p:set>
                                      <p:cBhvr>
                                        <p:cTn id="39" dur="1000" fill="hold">
                                          <p:stCondLst>
                                            <p:cond delay="0"/>
                                          </p:stCondLst>
                                        </p:cTn>
                                        <p:tgtEl>
                                          <p:spTgt spid="6"/>
                                        </p:tgtEl>
                                        <p:attrNameLst>
                                          <p:attrName>style.visibility</p:attrName>
                                        </p:attrNameLst>
                                      </p:cBhvr>
                                      <p:to>
                                        <p:strVal val="visible"/>
                                      </p:to>
                                    </p:set>
                                    <p:animEffect transition="in" filter="wipe(down)">
                                      <p:cBhvr>
                                        <p:cTn id="40" dur="1000"/>
                                        <p:tgtEl>
                                          <p:spTgt spid="6"/>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22" presetClass="entr" presetSubtype="8" fill="hold" nodeType="clickEffect">
                                  <p:stCondLst>
                                    <p:cond delay="0"/>
                                  </p:stCondLst>
                                  <p:childTnLst>
                                    <p:set>
                                      <p:cBhvr>
                                        <p:cTn id="44" dur="1000" fill="hold">
                                          <p:stCondLst>
                                            <p:cond delay="0"/>
                                          </p:stCondLst>
                                        </p:cTn>
                                        <p:tgtEl>
                                          <p:spTgt spid="3">
                                            <p:txEl>
                                              <p:pRg st="0" end="0"/>
                                            </p:txEl>
                                          </p:spTgt>
                                        </p:tgtEl>
                                        <p:attrNameLst>
                                          <p:attrName>style.visibility</p:attrName>
                                        </p:attrNameLst>
                                      </p:cBhvr>
                                      <p:to>
                                        <p:strVal val="visible"/>
                                      </p:to>
                                    </p:set>
                                    <p:animEffect transition="in" filter="wipe(left)">
                                      <p:cBhvr>
                                        <p:cTn id="45" dur="1000"/>
                                        <p:tgtEl>
                                          <p:spTgt spid="3">
                                            <p:txEl>
                                              <p:pRg st="0" end="0"/>
                                            </p:txEl>
                                          </p:spTgt>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22" presetClass="entr" presetSubtype="4" fill="hold" nodeType="clickEffect">
                                  <p:stCondLst>
                                    <p:cond delay="0"/>
                                  </p:stCondLst>
                                  <p:childTnLst>
                                    <p:set>
                                      <p:cBhvr>
                                        <p:cTn id="49" dur="1000" fill="hold">
                                          <p:stCondLst>
                                            <p:cond delay="0"/>
                                          </p:stCondLst>
                                        </p:cTn>
                                        <p:tgtEl>
                                          <p:spTgt spid="3">
                                            <p:txEl>
                                              <p:pRg st="1" end="1"/>
                                            </p:txEl>
                                          </p:spTgt>
                                        </p:tgtEl>
                                        <p:attrNameLst>
                                          <p:attrName>style.visibility</p:attrName>
                                        </p:attrNameLst>
                                      </p:cBhvr>
                                      <p:to>
                                        <p:strVal val="visible"/>
                                      </p:to>
                                    </p:set>
                                    <p:animEffect transition="in" filter="wipe(down)">
                                      <p:cBhvr>
                                        <p:cTn id="50" dur="1000"/>
                                        <p:tgtEl>
                                          <p:spTgt spid="3">
                                            <p:txEl>
                                              <p:pRg st="1" end="1"/>
                                            </p:txEl>
                                          </p:spTgt>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22" presetClass="entr" presetSubtype="1" fill="hold" nodeType="clickEffect">
                                  <p:stCondLst>
                                    <p:cond delay="0"/>
                                  </p:stCondLst>
                                  <p:childTnLst>
                                    <p:set>
                                      <p:cBhvr>
                                        <p:cTn id="54" dur="1000" fill="hold">
                                          <p:stCondLst>
                                            <p:cond delay="0"/>
                                          </p:stCondLst>
                                        </p:cTn>
                                        <p:tgtEl>
                                          <p:spTgt spid="3">
                                            <p:txEl>
                                              <p:pRg st="2" end="2"/>
                                            </p:txEl>
                                          </p:spTgt>
                                        </p:tgtEl>
                                        <p:attrNameLst>
                                          <p:attrName>style.visibility</p:attrName>
                                        </p:attrNameLst>
                                      </p:cBhvr>
                                      <p:to>
                                        <p:strVal val="visible"/>
                                      </p:to>
                                    </p:set>
                                    <p:animEffect transition="in" filter="wipe(up)">
                                      <p:cBhvr>
                                        <p:cTn id="5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2" grpId="0"/>
      <p:bldP spid="10" grpId="0"/>
      <p:bldP spid="6"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25780" y="4453890"/>
            <a:ext cx="1312545" cy="1938020"/>
          </a:xfrm>
          <a:prstGeom prst="rect">
            <a:avLst/>
          </a:prstGeom>
          <a:noFill/>
        </p:spPr>
        <p:txBody>
          <a:bodyPr wrap="square" rtlCol="0">
            <a:spAutoFit/>
          </a:bodyPr>
          <a:lstStyle/>
          <a:p>
            <a:r>
              <a:rPr lang="zh-CN" altLang="en-US" sz="2400" b="1" smtClean="0">
                <a:solidFill>
                  <a:srgbClr val="FF0000"/>
                </a:solidFill>
              </a:rPr>
              <a:t>两汉至明清时期政治制度的演变</a:t>
            </a:r>
            <a:endParaRPr lang="zh-CN" altLang="en-US" sz="2400" b="1" smtClean="0">
              <a:solidFill>
                <a:srgbClr val="FF0000"/>
              </a:solidFill>
            </a:endParaRPr>
          </a:p>
        </p:txBody>
      </p:sp>
      <p:sp>
        <p:nvSpPr>
          <p:cNvPr id="8" name="左大括号 7"/>
          <p:cNvSpPr/>
          <p:nvPr/>
        </p:nvSpPr>
        <p:spPr>
          <a:xfrm>
            <a:off x="1645285" y="3553460"/>
            <a:ext cx="76200" cy="32004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721485" y="3553460"/>
            <a:ext cx="3930015" cy="460375"/>
          </a:xfrm>
          <a:prstGeom prst="rect">
            <a:avLst/>
          </a:prstGeom>
          <a:noFill/>
        </p:spPr>
        <p:txBody>
          <a:bodyPr wrap="square" rtlCol="0">
            <a:spAutoFit/>
          </a:bodyPr>
          <a:lstStyle/>
          <a:p>
            <a:r>
              <a:rPr lang="zh-CN" altLang="en-US" sz="2400" b="1" smtClean="0"/>
              <a:t>中央行政制度的演变</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32163" y="1380791"/>
            <a:ext cx="10816524" cy="511175"/>
          </a:xfrm>
          <a:prstGeom prst="rect">
            <a:avLst/>
          </a:prstGeom>
          <a:noFill/>
        </p:spPr>
        <p:txBody>
          <a:bodyPr wrap="square" rtlCol="0" anchor="t">
            <a:spAutoFit/>
          </a:bodyPr>
          <a:lstStyle/>
          <a:p>
            <a:pPr>
              <a:lnSpc>
                <a:spcPct val="100000"/>
              </a:lnSpc>
            </a:pPr>
            <a:r>
              <a:rPr lang="en-US" sz="2730" b="1">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730" b="1">
                <a:latin typeface="黑体" panose="02010609060101010101" pitchFamily="49" charset="-122"/>
                <a:ea typeface="黑体" panose="02010609060101010101" pitchFamily="49" charset="-122"/>
                <a:cs typeface="黑体" panose="02010609060101010101" pitchFamily="49" charset="-122"/>
                <a:sym typeface="+mn-ea"/>
              </a:rPr>
              <a:t>汉承秦制，有所损益：</a:t>
            </a:r>
            <a:r>
              <a:rPr lang="zh-CN" altLang="en-US" sz="2730" b="1">
                <a:latin typeface="宋体" panose="02010600030101010101" pitchFamily="2" charset="-122"/>
                <a:ea typeface="宋体" panose="02010600030101010101" pitchFamily="2" charset="-122"/>
                <a:cs typeface="宋体" panose="02010600030101010101" pitchFamily="2" charset="-122"/>
                <a:sym typeface="+mn-ea"/>
              </a:rPr>
              <a:t>中央行政体制仍为三公九卿制。</a:t>
            </a:r>
            <a:endParaRPr lang="zh-CN" altLang="en-US" sz="2730" b="1">
              <a:latin typeface="宋体" pitchFamily="2" charset="-122"/>
              <a:ea typeface="宋体" panose="02010600030101010101" pitchFamily="2" charset="-122"/>
              <a:cs typeface="宋体" panose="02010600030101010101" pitchFamily="2" charset="-122"/>
              <a:sym typeface="+mn-ea"/>
            </a:endParaRPr>
          </a:p>
        </p:txBody>
      </p:sp>
      <p:sp>
        <p:nvSpPr>
          <p:cNvPr id="351234" name="文本占位符 351233"/>
          <p:cNvSpPr>
            <a:spLocks noGrp="1"/>
          </p:cNvSpPr>
          <p:nvPr>
            <p:ph type="body" idx="1"/>
          </p:nvPr>
        </p:nvSpPr>
        <p:spPr>
          <a:xfrm>
            <a:off x="955418" y="1981640"/>
            <a:ext cx="10284361" cy="1882991"/>
          </a:xfrm>
        </p:spPr>
        <p:txBody>
          <a:bodyPr>
            <a:normAutofit/>
          </a:bodyPr>
          <a:lstStyle/>
          <a:p>
            <a:pPr algn="l">
              <a:buNone/>
            </a:pPr>
            <a:r>
              <a:rPr lang="zh-CN" altLang="en-US" sz="2340" b="1">
                <a:latin typeface="楷体" panose="02010609060101010101" pitchFamily="49" charset="-122"/>
                <a:ea typeface="楷体" panose="02010609060101010101" pitchFamily="49" charset="-122"/>
                <a:cs typeface="楷体" panose="02010609060101010101" pitchFamily="49" charset="-122"/>
              </a:rPr>
              <a:t>	</a:t>
            </a:r>
            <a:endParaRPr lang="en-US" altLang="zh-CN" sz="2340" b="1">
              <a:latin typeface="楷体" panose="02010609060101010101" pitchFamily="49" charset="-122"/>
              <a:ea typeface="楷体" panose="02010609060101010101" pitchFamily="49" charset="-122"/>
              <a:cs typeface="楷体" panose="02010609060101010101" pitchFamily="49" charset="-122"/>
            </a:endParaRPr>
          </a:p>
        </p:txBody>
      </p:sp>
      <p:sp>
        <p:nvSpPr>
          <p:cNvPr id="6" name="文本框 5"/>
          <p:cNvSpPr txBox="1"/>
          <p:nvPr/>
        </p:nvSpPr>
        <p:spPr>
          <a:xfrm>
            <a:off x="3901498" y="2533605"/>
            <a:ext cx="7279496" cy="3215005"/>
          </a:xfrm>
          <a:prstGeom prst="rect">
            <a:avLst/>
          </a:prstGeom>
          <a:solidFill>
            <a:schemeClr val="bg1">
              <a:lumMod val="85000"/>
            </a:schemeClr>
          </a:solidFill>
        </p:spPr>
        <p:txBody>
          <a:bodyPr wrap="square" rtlCol="0" anchor="t">
            <a:spAutoFit/>
          </a:bodyPr>
          <a:lstStyle/>
          <a:p>
            <a:pPr algn="just" fontAlgn="auto">
              <a:lnSpc>
                <a:spcPts val="3480"/>
              </a:lnSpc>
              <a:buNone/>
            </a:pP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窦太后曰：“皇后兄王信可侯也。”……景帝曰：“请得与丞相议之。”丞相议之，亚夫曰：“高皇帝约：‘非刘氏不得王，非有功不得侯。不如约，天下共击之！’今信虽皇后兄，无功，侯之，非约也。”景帝默然而止。</a:t>
            </a:r>
            <a:endPar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just" fontAlgn="auto">
              <a:lnSpc>
                <a:spcPts val="3480"/>
              </a:lnSpc>
              <a:buNone/>
            </a:pP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endParaRPr lang="en-US" altLang="zh-CN" sz="2730" b="1">
              <a:solidFill>
                <a:schemeClr val="tx1"/>
              </a:solidFill>
              <a:latin typeface="楷体" pitchFamily="49" charset="-122"/>
              <a:ea typeface="楷体" pitchFamily="49" charset="-122"/>
              <a:cs typeface="楷体" panose="02010609060101010101" pitchFamily="49" charset="-122"/>
              <a:sym typeface="+mn-ea"/>
            </a:endParaRPr>
          </a:p>
          <a:p>
            <a:pPr algn="just" fontAlgn="auto">
              <a:lnSpc>
                <a:spcPts val="3480"/>
              </a:lnSpc>
              <a:buNone/>
            </a:pP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史记</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卷五七</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周勃附子亚夫传</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3" name="图片 2"/>
          <p:cNvPicPr>
            <a:picLocks noChangeAspect="1"/>
          </p:cNvPicPr>
          <p:nvPr/>
        </p:nvPicPr>
        <p:blipFill>
          <a:blip r:embed="rId3"/>
          <a:stretch>
            <a:fillRect/>
          </a:stretch>
        </p:blipFill>
        <p:spPr>
          <a:xfrm>
            <a:off x="532163" y="2532986"/>
            <a:ext cx="3306837" cy="3133574"/>
          </a:xfrm>
          <a:prstGeom prst="rect">
            <a:avLst/>
          </a:prstGeom>
          <a:ln w="12700" cmpd="sng">
            <a:solidFill>
              <a:schemeClr val="tx1"/>
            </a:solidFill>
            <a:prstDash val="solid"/>
          </a:ln>
        </p:spPr>
      </p:pic>
      <p:sp>
        <p:nvSpPr>
          <p:cNvPr id="7" name="圆角矩形 6"/>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两汉行政中枢的演变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6" presetClass="entr" presetSubtype="16" fill="hold" nodeType="clickEffect">
                                  <p:stCondLst>
                                    <p:cond delay="0"/>
                                  </p:stCondLst>
                                  <p:childTnLst>
                                    <p:set>
                                      <p:cBhvr>
                                        <p:cTn id="11" dur="1000" fill="hold">
                                          <p:stCondLst>
                                            <p:cond delay="0"/>
                                          </p:stCondLst>
                                        </p:cTn>
                                        <p:tgtEl>
                                          <p:spTgt spid="3"/>
                                        </p:tgtEl>
                                        <p:attrNameLst>
                                          <p:attrName>style.visibility</p:attrName>
                                        </p:attrNameLst>
                                      </p:cBhvr>
                                      <p:to>
                                        <p:strVal val="visible"/>
                                      </p:to>
                                    </p:set>
                                    <p:animEffect transition="in" filter="circle(in)">
                                      <p:cBhvr>
                                        <p:cTn id="12" dur="1000"/>
                                        <p:tgtEl>
                                          <p:spTgt spid="3"/>
                                        </p:tgtEl>
                                      </p:cBhvr>
                                    </p:animEffect>
                                  </p:childTnLst>
                                </p:cTn>
                              </p:par>
                              <p:par>
                                <p:cTn id="13" presetID="20" presetClass="entr" presetSubtype="0" fill="hold" grpId="0" nodeType="withEffect">
                                  <p:stCondLst>
                                    <p:cond delay="0"/>
                                  </p:stCondLst>
                                  <p:childTnLst>
                                    <p:set>
                                      <p:cBhvr>
                                        <p:cTn id="14" dur="1000" fill="hold">
                                          <p:stCondLst>
                                            <p:cond delay="0"/>
                                          </p:stCondLst>
                                        </p:cTn>
                                        <p:tgtEl>
                                          <p:spTgt spid="6"/>
                                        </p:tgtEl>
                                        <p:attrNameLst>
                                          <p:attrName>style.visibility</p:attrName>
                                        </p:attrNameLst>
                                      </p:cBhvr>
                                      <p:to>
                                        <p:strVal val="visible"/>
                                      </p:to>
                                    </p:set>
                                    <p:animEffect transition="in" filter="wedge">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32163" y="970530"/>
            <a:ext cx="4705930" cy="3305175"/>
          </a:xfrm>
          <a:prstGeom prst="rect">
            <a:avLst/>
          </a:prstGeom>
          <a:noFill/>
        </p:spPr>
        <p:txBody>
          <a:bodyPr wrap="square" rtlCol="0" anchor="t">
            <a:spAutoFit/>
          </a:bodyPr>
          <a:lstStyle/>
          <a:p>
            <a:pPr fontAlgn="auto">
              <a:lnSpc>
                <a:spcPts val="358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中朝：</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汉武帝设立中朝（或称“内朝”，包括侍中、尚书令、常侍，负责决策），使外朝丞相的权力大大削弱。西汉晚期以后，丞相制被三公制取代，中朝尚书的权力逐渐增大。中外朝制度的设立，加强了皇权，削弱了相权。</a:t>
            </a:r>
            <a:endParaRPr lang="zh-CN" altLang="en-US" sz="2340" b="1">
              <a:latin typeface="宋体" panose="02010600030101010101" pitchFamily="2" charset="-122"/>
              <a:ea typeface="宋体" panose="02010600030101010101" pitchFamily="2" charset="-122"/>
              <a:cs typeface="宋体" panose="02010600030101010101" pitchFamily="2" charset="-122"/>
            </a:endParaRPr>
          </a:p>
        </p:txBody>
      </p:sp>
      <p:pic>
        <p:nvPicPr>
          <p:cNvPr id="2" name="图片 1"/>
          <p:cNvPicPr>
            <a:picLocks noChangeAspect="1"/>
          </p:cNvPicPr>
          <p:nvPr/>
        </p:nvPicPr>
        <p:blipFill>
          <a:blip r:embed="rId3"/>
          <a:stretch>
            <a:fillRect/>
          </a:stretch>
        </p:blipFill>
        <p:spPr>
          <a:xfrm>
            <a:off x="5433632" y="970530"/>
            <a:ext cx="5865551" cy="5319156"/>
          </a:xfrm>
          <a:prstGeom prst="rect">
            <a:avLst/>
          </a:prstGeom>
        </p:spPr>
      </p:pic>
      <p:sp>
        <p:nvSpPr>
          <p:cNvPr id="5" name="文本框 4"/>
          <p:cNvSpPr txBox="1"/>
          <p:nvPr/>
        </p:nvSpPr>
        <p:spPr>
          <a:xfrm>
            <a:off x="532163" y="4400507"/>
            <a:ext cx="4618680" cy="1889760"/>
          </a:xfrm>
          <a:prstGeom prst="rect">
            <a:avLst/>
          </a:prstGeom>
          <a:solidFill>
            <a:schemeClr val="accent1">
              <a:lumMod val="20000"/>
              <a:lumOff val="80000"/>
            </a:schemeClr>
          </a:solidFill>
        </p:spPr>
        <p:txBody>
          <a:bodyPr wrap="square" rtlCol="0" anchor="t">
            <a:spAutoFit/>
          </a:bodyPr>
          <a:lstStyle/>
          <a:p>
            <a:pPr fontAlgn="auto">
              <a:lnSpc>
                <a:spcPct val="100000"/>
              </a:lnSpc>
              <a:spcBef>
                <a:spcPct val="0"/>
              </a:spcBef>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中朝，内朝也。大司马、左右前后将军、侍中、常侍、散骑、诸吏为中朝。丞相以下至六百石为外朝。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fontAlgn="auto">
              <a:lnSpc>
                <a:spcPct val="100000"/>
              </a:lnSpc>
              <a:spcBef>
                <a:spcPct val="0"/>
              </a:spcBef>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《汉书</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刘辅传》</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7" name="圆角矩形 6"/>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两汉行政中枢的演变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000" fill="hold">
                                          <p:stCondLst>
                                            <p:cond delay="0"/>
                                          </p:stCondLst>
                                        </p:cTn>
                                        <p:tgtEl>
                                          <p:spTgt spid="4">
                                            <p:txEl>
                                              <p:pRg st="0" end="0"/>
                                            </p:txEl>
                                          </p:spTgt>
                                        </p:tgtEl>
                                        <p:attrNameLst>
                                          <p:attrName>style.visibility</p:attrName>
                                        </p:attrNameLst>
                                      </p:cBhvr>
                                      <p:to>
                                        <p:strVal val="visible"/>
                                      </p:to>
                                    </p:set>
                                    <p:animEffect transition="in" filter="wipe(down)">
                                      <p:cBhvr>
                                        <p:cTn id="7" dur="1000"/>
                                        <p:tgtEl>
                                          <p:spTgt spid="4">
                                            <p:txEl>
                                              <p:pRg st="0" end="0"/>
                                            </p:txEl>
                                          </p:spTgt>
                                        </p:tgtEl>
                                      </p:cBhvr>
                                    </p:animEffect>
                                  </p:childTnLst>
                                </p:cTn>
                              </p:par>
                              <p:par>
                                <p:cTn id="8" presetID="13" presetClass="entr" presetSubtype="16" fill="hold" nodeType="withEffect">
                                  <p:stCondLst>
                                    <p:cond delay="0"/>
                                  </p:stCondLst>
                                  <p:childTnLst>
                                    <p:set>
                                      <p:cBhvr>
                                        <p:cTn id="9" dur="1000" fill="hold">
                                          <p:stCondLst>
                                            <p:cond delay="0"/>
                                          </p:stCondLst>
                                        </p:cTn>
                                        <p:tgtEl>
                                          <p:spTgt spid="2"/>
                                        </p:tgtEl>
                                        <p:attrNameLst>
                                          <p:attrName>style.visibility</p:attrName>
                                        </p:attrNameLst>
                                      </p:cBhvr>
                                      <p:to>
                                        <p:strVal val="visible"/>
                                      </p:to>
                                    </p:set>
                                    <p:animEffect transition="in" filter="plus(in)">
                                      <p:cBhvr>
                                        <p:cTn id="10" dur="1000"/>
                                        <p:tgtEl>
                                          <p:spTgt spid="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000"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ppt_x"/>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32163" y="971149"/>
            <a:ext cx="10904393" cy="450850"/>
          </a:xfrm>
          <a:prstGeom prst="rect">
            <a:avLst/>
          </a:prstGeom>
          <a:noFill/>
        </p:spPr>
        <p:txBody>
          <a:bodyPr wrap="square" rtlCol="0" anchor="t">
            <a:spAutoFit/>
          </a:bodyPr>
          <a:lstStyle/>
          <a:p>
            <a:pPr>
              <a:lnSpc>
                <a:spcPct val="10000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3.</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尚书台：</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至东汉，刘秀将尚书台确立为新的行政中枢，三公权力受到削弱。</a:t>
            </a:r>
            <a:endParaRPr lang="zh-CN" altLang="en-US" sz="2340" b="1"/>
          </a:p>
        </p:txBody>
      </p:sp>
      <p:sp>
        <p:nvSpPr>
          <p:cNvPr id="7" name="文本框 6"/>
          <p:cNvSpPr txBox="1"/>
          <p:nvPr/>
        </p:nvSpPr>
        <p:spPr>
          <a:xfrm>
            <a:off x="532163" y="5493916"/>
            <a:ext cx="10560343" cy="1045210"/>
          </a:xfrm>
          <a:prstGeom prst="rect">
            <a:avLst/>
          </a:prstGeom>
          <a:solidFill>
            <a:schemeClr val="accent6">
              <a:lumMod val="20000"/>
              <a:lumOff val="80000"/>
            </a:schemeClr>
          </a:solidFill>
        </p:spPr>
        <p:txBody>
          <a:bodyPr wrap="square" rtlCol="0" anchor="t">
            <a:spAutoFit/>
          </a:bodyPr>
          <a:lstStyle/>
          <a:p>
            <a:pPr fontAlgn="auto">
              <a:lnSpc>
                <a:spcPts val="2480"/>
              </a:lnSpc>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光武皇帝愠数世之失权，忿强臣之窃命。政不任下，虽置三公，事归台阁。自此以来，三公之职，备员而已。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fontAlgn="auto">
              <a:lnSpc>
                <a:spcPts val="2480"/>
              </a:lnSpc>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——《后汉书</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仲长统列传》</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3" name="图片 2"/>
          <p:cNvPicPr>
            <a:picLocks noChangeAspect="1"/>
          </p:cNvPicPr>
          <p:nvPr/>
        </p:nvPicPr>
        <p:blipFill>
          <a:blip r:embed="rId3"/>
          <a:stretch>
            <a:fillRect/>
          </a:stretch>
        </p:blipFill>
        <p:spPr>
          <a:xfrm>
            <a:off x="5316062" y="1597369"/>
            <a:ext cx="5775826" cy="3210305"/>
          </a:xfrm>
          <a:prstGeom prst="rect">
            <a:avLst/>
          </a:prstGeom>
          <a:ln w="12700" cmpd="sng">
            <a:noFill/>
            <a:prstDash val="solid"/>
          </a:ln>
          <a:effectLst/>
        </p:spPr>
      </p:pic>
      <p:pic>
        <p:nvPicPr>
          <p:cNvPr id="16" name="图片 15"/>
          <p:cNvPicPr>
            <a:picLocks noChangeAspect="1"/>
          </p:cNvPicPr>
          <p:nvPr/>
        </p:nvPicPr>
        <p:blipFill>
          <a:blip r:embed="rId4"/>
          <a:stretch>
            <a:fillRect/>
          </a:stretch>
        </p:blipFill>
        <p:spPr>
          <a:xfrm>
            <a:off x="532163" y="1596750"/>
            <a:ext cx="4642195" cy="3598907"/>
          </a:xfrm>
          <a:prstGeom prst="rect">
            <a:avLst/>
          </a:prstGeom>
          <a:ln w="12700" cmpd="sng">
            <a:solidFill>
              <a:schemeClr val="tx1"/>
            </a:solidFill>
            <a:prstDash val="solid"/>
          </a:ln>
        </p:spPr>
      </p:pic>
      <p:sp>
        <p:nvSpPr>
          <p:cNvPr id="17" name="文本框 16"/>
          <p:cNvSpPr txBox="1"/>
          <p:nvPr/>
        </p:nvSpPr>
        <p:spPr>
          <a:xfrm>
            <a:off x="5316062" y="4807674"/>
            <a:ext cx="5776445" cy="391160"/>
          </a:xfrm>
          <a:prstGeom prst="rect">
            <a:avLst/>
          </a:prstGeom>
          <a:solidFill>
            <a:schemeClr val="tx1">
              <a:lumMod val="95000"/>
              <a:lumOff val="5000"/>
            </a:schemeClr>
          </a:solidFill>
          <a:ln w="12700" cmpd="sng">
            <a:solidFill>
              <a:schemeClr val="tx1"/>
            </a:solidFill>
            <a:prstDash val="solid"/>
          </a:ln>
        </p:spPr>
        <p:txBody>
          <a:bodyPr wrap="square" rtlCol="0" anchor="t">
            <a:spAutoFit/>
          </a:bodyPr>
          <a:lstStyle/>
          <a:p>
            <a:pPr marL="342900" indent="-342900" algn="l">
              <a:buFont typeface="Wingdings" panose="05000000000000000000" charset="0"/>
              <a:buChar char="Ø"/>
            </a:pPr>
            <a:r>
              <a:rPr lang="en-US" altLang="zh-CN" sz="1950" b="1">
                <a:solidFill>
                  <a:schemeClr val="bg1"/>
                </a:solidFill>
                <a:latin typeface="仿宋" panose="02010609060101010101" pitchFamily="49" charset="-122"/>
                <a:ea typeface="仿宋" panose="02010609060101010101" pitchFamily="49" charset="-122"/>
                <a:cs typeface="仿宋" panose="02010609060101010101" pitchFamily="49" charset="-122"/>
              </a:rPr>
              <a:t>               </a:t>
            </a:r>
            <a:r>
              <a:rPr lang="zh-CN" altLang="en-US" sz="1950" b="1">
                <a:solidFill>
                  <a:schemeClr val="bg1"/>
                </a:solidFill>
                <a:latin typeface="仿宋" panose="02010609060101010101" pitchFamily="49" charset="-122"/>
                <a:ea typeface="仿宋" panose="02010609060101010101" pitchFamily="49" charset="-122"/>
                <a:cs typeface="仿宋" panose="02010609060101010101" pitchFamily="49" charset="-122"/>
              </a:rPr>
              <a:t>东汉尚书台</a:t>
            </a:r>
            <a:endParaRPr lang="zh-CN" altLang="en-US" sz="1950" b="1">
              <a:solidFill>
                <a:schemeClr val="bg1"/>
              </a:solidFill>
              <a:latin typeface="仿宋" panose="02010609060101010101" pitchFamily="49" charset="-122"/>
              <a:ea typeface="仿宋" panose="02010609060101010101" pitchFamily="49" charset="-122"/>
              <a:cs typeface="仿宋" panose="02010609060101010101" pitchFamily="49" charset="-122"/>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两汉行政中枢的演变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1" presetClass="entr" presetSubtype="3" fill="hold" nodeType="clickEffect">
                                  <p:stCondLst>
                                    <p:cond delay="0"/>
                                  </p:stCondLst>
                                  <p:childTnLst>
                                    <p:set>
                                      <p:cBhvr>
                                        <p:cTn id="11" dur="1000" fill="hold">
                                          <p:stCondLst>
                                            <p:cond delay="0"/>
                                          </p:stCondLst>
                                        </p:cTn>
                                        <p:tgtEl>
                                          <p:spTgt spid="16"/>
                                        </p:tgtEl>
                                        <p:attrNameLst>
                                          <p:attrName>style.visibility</p:attrName>
                                        </p:attrNameLst>
                                      </p:cBhvr>
                                      <p:to>
                                        <p:strVal val="visible"/>
                                      </p:to>
                                    </p:set>
                                    <p:animEffect transition="in" filter="wheel(3)">
                                      <p:cBhvr>
                                        <p:cTn id="12" dur="1000"/>
                                        <p:tgtEl>
                                          <p:spTgt spid="1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nodeType="clickEffect">
                                  <p:stCondLst>
                                    <p:cond delay="0"/>
                                  </p:stCondLst>
                                  <p:childTnLst>
                                    <p:set>
                                      <p:cBhvr>
                                        <p:cTn id="16" dur="1000" fill="hold">
                                          <p:stCondLst>
                                            <p:cond delay="0"/>
                                          </p:stCondLst>
                                        </p:cTn>
                                        <p:tgtEl>
                                          <p:spTgt spid="3"/>
                                        </p:tgtEl>
                                        <p:attrNameLst>
                                          <p:attrName>style.visibility</p:attrName>
                                        </p:attrNameLst>
                                      </p:cBhvr>
                                      <p:to>
                                        <p:strVal val="visible"/>
                                      </p:to>
                                    </p:set>
                                    <p:animEffect transition="in" filter="box(in)">
                                      <p:cBhvr>
                                        <p:cTn id="17" dur="1000"/>
                                        <p:tgtEl>
                                          <p:spTgt spid="3"/>
                                        </p:tgtEl>
                                      </p:cBhvr>
                                    </p:animEffect>
                                  </p:childTnLst>
                                </p:cTn>
                              </p:par>
                              <p:par>
                                <p:cTn id="18" presetID="22" presetClass="entr" presetSubtype="1" fill="hold" grpId="0" nodeType="withEffect">
                                  <p:stCondLst>
                                    <p:cond delay="0"/>
                                  </p:stCondLst>
                                  <p:childTnLst>
                                    <p:set>
                                      <p:cBhvr>
                                        <p:cTn id="19" dur="1000" fill="hold">
                                          <p:stCondLst>
                                            <p:cond delay="0"/>
                                          </p:stCondLst>
                                        </p:cTn>
                                        <p:tgtEl>
                                          <p:spTgt spid="17"/>
                                        </p:tgtEl>
                                        <p:attrNameLst>
                                          <p:attrName>style.visibility</p:attrName>
                                        </p:attrNameLst>
                                      </p:cBhvr>
                                      <p:to>
                                        <p:strVal val="visible"/>
                                      </p:to>
                                    </p:set>
                                    <p:animEffect transition="in" filter="wipe(up)">
                                      <p:cBhvr>
                                        <p:cTn id="20" dur="1000"/>
                                        <p:tgtEl>
                                          <p:spTgt spid="17"/>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000" fill="hold">
                                          <p:stCondLst>
                                            <p:cond delay="0"/>
                                          </p:stCondLst>
                                        </p:cTn>
                                        <p:tgtEl>
                                          <p:spTgt spid="7"/>
                                        </p:tgtEl>
                                        <p:attrNameLst>
                                          <p:attrName>style.visibility</p:attrName>
                                        </p:attrNameLst>
                                      </p:cBhvr>
                                      <p:to>
                                        <p:strVal val="visible"/>
                                      </p:to>
                                    </p:set>
                                    <p:anim calcmode="lin" valueType="num">
                                      <p:cBhvr additive="base">
                                        <p:cTn id="25" dur="1000" fill="hold"/>
                                        <p:tgtEl>
                                          <p:spTgt spid="7"/>
                                        </p:tgtEl>
                                        <p:attrNameLst>
                                          <p:attrName>ppt_x</p:attrName>
                                        </p:attrNameLst>
                                      </p:cBhvr>
                                      <p:tavLst>
                                        <p:tav tm="0">
                                          <p:val>
                                            <p:strVal val="#ppt_x"/>
                                          </p:val>
                                        </p:tav>
                                        <p:tav tm="100000">
                                          <p:val>
                                            <p:strVal val="#ppt_x"/>
                                          </p:val>
                                        </p:tav>
                                      </p:tavLst>
                                    </p:anim>
                                    <p:anim calcmode="lin" valueType="num">
                                      <p:cBhvr additive="base">
                                        <p:cTn id="26"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7"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486991" y="849865"/>
            <a:ext cx="309880" cy="511175"/>
          </a:xfrm>
          <a:prstGeom prst="rect">
            <a:avLst/>
          </a:prstGeom>
          <a:noFill/>
        </p:spPr>
        <p:txBody>
          <a:bodyPr wrap="none" rtlCol="0" anchor="t">
            <a:spAutoFit/>
          </a:bodyPr>
          <a:lstStyle/>
          <a:p>
            <a:pPr>
              <a:lnSpc>
                <a:spcPct val="100000"/>
              </a:lnSpc>
            </a:pPr>
            <a:endParaRPr lang="zh-CN" altLang="en-US" sz="2730" b="1">
              <a:solidFill>
                <a:schemeClr val="tx1"/>
              </a:solidFill>
              <a:latin typeface="黑体" pitchFamily="49" charset="-122"/>
              <a:ea typeface="黑体" pitchFamily="49" charset="-122"/>
              <a:cs typeface="黑体" panose="02010609060101010101" pitchFamily="49" charset="-122"/>
              <a:sym typeface="+mn-ea"/>
            </a:endParaRPr>
          </a:p>
        </p:txBody>
      </p:sp>
      <p:sp>
        <p:nvSpPr>
          <p:cNvPr id="8" name="文本框 7"/>
          <p:cNvSpPr txBox="1"/>
          <p:nvPr/>
        </p:nvSpPr>
        <p:spPr>
          <a:xfrm>
            <a:off x="6217645" y="5197514"/>
            <a:ext cx="5270271" cy="1170305"/>
          </a:xfrm>
          <a:prstGeom prst="rect">
            <a:avLst/>
          </a:prstGeom>
          <a:solidFill>
            <a:schemeClr val="accent3">
              <a:lumMod val="20000"/>
              <a:lumOff val="80000"/>
            </a:schemeClr>
          </a:solidFill>
        </p:spPr>
        <p:txBody>
          <a:bodyPr wrap="square" rtlCol="0">
            <a:spAutoFit/>
          </a:bodyPr>
          <a:lstStyle/>
          <a:p>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汉代宰相是首长制，唐代宰相是委员会制。</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钱穆《国史新论》</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4" name="文本框 3"/>
          <p:cNvSpPr txBox="1"/>
          <p:nvPr/>
        </p:nvSpPr>
        <p:spPr>
          <a:xfrm>
            <a:off x="733271" y="996520"/>
            <a:ext cx="5110622" cy="1353185"/>
          </a:xfrm>
          <a:prstGeom prst="rect">
            <a:avLst/>
          </a:prstGeom>
          <a:noFill/>
        </p:spPr>
        <p:txBody>
          <a:bodyPr wrap="square" rtlCol="0" anchor="t">
            <a:spAutoFit/>
          </a:bodyPr>
          <a:lstStyle/>
          <a:p>
            <a:pPr fontAlgn="auto">
              <a:lnSpc>
                <a:spcPts val="3280"/>
              </a:lnSpc>
            </a:pPr>
            <a:r>
              <a:rPr lang="en-US" altLang="zh-CN" sz="2340" b="1">
                <a:solidFill>
                  <a:schemeClr val="tx1"/>
                </a:solidFill>
                <a:latin typeface="宋体" panose="02010600030101010101" pitchFamily="2" charset="-122"/>
                <a:ea typeface="宋体" panose="02010600030101010101" pitchFamily="2" charset="-122"/>
              </a:rPr>
              <a:t>    </a:t>
            </a:r>
            <a:r>
              <a:rPr lang="zh-CN" altLang="en-US" sz="2340" b="1">
                <a:solidFill>
                  <a:schemeClr val="tx1"/>
                </a:solidFill>
                <a:latin typeface="宋体" panose="02010600030101010101" pitchFamily="2" charset="-122"/>
                <a:ea typeface="宋体" panose="02010600030101010101" pitchFamily="2" charset="-122"/>
              </a:rPr>
              <a:t>隋唐时期，三省六部制确立，标志着中央行政体制发展到新阶段。此后一直到清末，六部制基本沿袭未改。</a:t>
            </a:r>
            <a:endParaRPr lang="zh-CN" altLang="en-US" sz="2340" b="1">
              <a:solidFill>
                <a:schemeClr val="tx1"/>
              </a:solidFill>
              <a:latin typeface="宋体" panose="02010600030101010101" pitchFamily="2" charset="-122"/>
              <a:ea typeface="宋体" panose="02010600030101010101" pitchFamily="2" charset="-122"/>
            </a:endParaRPr>
          </a:p>
        </p:txBody>
      </p:sp>
      <p:sp>
        <p:nvSpPr>
          <p:cNvPr id="30724" name="文本框 7"/>
          <p:cNvSpPr txBox="1">
            <a:spLocks noChangeArrowheads="1"/>
          </p:cNvSpPr>
          <p:nvPr/>
        </p:nvSpPr>
        <p:spPr bwMode="auto">
          <a:xfrm>
            <a:off x="6217645" y="1108521"/>
            <a:ext cx="5270271" cy="3923030"/>
          </a:xfrm>
          <a:prstGeom prst="rect">
            <a:avLst/>
          </a:prstGeom>
          <a:solidFill>
            <a:schemeClr val="accent6">
              <a:lumMod val="20000"/>
              <a:lumOff val="80000"/>
            </a:schemeClr>
          </a:solidFill>
          <a:ln w="9525">
            <a:noFill/>
            <a:miter lim="800000"/>
          </a:ln>
        </p:spPr>
        <p:txBody>
          <a:bodyPr wrap="square">
            <a:spAutoFit/>
          </a:bodyPr>
          <a:lstStyle/>
          <a:p>
            <a:pPr fontAlgn="auto">
              <a:lnSpc>
                <a:spcPts val="3320"/>
              </a:lnSpc>
            </a:pPr>
            <a:r>
              <a:rPr lang="zh-CN" altLang="en-US" sz="2535" b="1">
                <a:latin typeface="楷体" panose="02010609060101010101" pitchFamily="49" charset="-122"/>
                <a:ea typeface="楷体" panose="02010609060101010101" pitchFamily="49" charset="-122"/>
                <a:sym typeface="+mn-ea"/>
              </a:rPr>
              <a:t>    </a:t>
            </a:r>
            <a:r>
              <a:rPr lang="zh-CN" sz="2535" b="1">
                <a:latin typeface="楷体" panose="02010609060101010101" pitchFamily="49" charset="-122"/>
                <a:ea typeface="楷体" panose="02010609060101010101" pitchFamily="49" charset="-122"/>
                <a:sym typeface="+mn-ea"/>
              </a:rPr>
              <a:t>凡有政事，先由中书取旨撰拟诏敕，付门下审覆，再下尚书施行；步骤精密</a:t>
            </a:r>
            <a:r>
              <a:rPr lang="zh-CN" altLang="zh-CN" sz="2535" b="1">
                <a:latin typeface="楷体" panose="02010609060101010101" pitchFamily="49" charset="-122"/>
                <a:ea typeface="楷体" panose="02010609060101010101" pitchFamily="49" charset="-122"/>
                <a:sym typeface="+mn-ea"/>
              </a:rPr>
              <a:t>……</a:t>
            </a:r>
            <a:r>
              <a:rPr lang="zh-CN" sz="2535" b="1">
                <a:latin typeface="楷体" panose="02010609060101010101" pitchFamily="49" charset="-122"/>
                <a:ea typeface="楷体" panose="02010609060101010101" pitchFamily="49" charset="-122"/>
                <a:sym typeface="+mn-ea"/>
              </a:rPr>
              <a:t>惟是事权分立，往往发生流弊，尤以中书门下两省，或论难往来，各逞意气。太宗深察其弊，乃令三省长官合署办公，是谓政事堂，此实唐代宰相制度之一进步也。</a:t>
            </a:r>
            <a:r>
              <a:rPr lang="en-US" altLang="zh-CN" sz="2535" b="1">
                <a:latin typeface="楷体" panose="02010609060101010101" pitchFamily="49" charset="-122"/>
                <a:ea typeface="楷体" panose="02010609060101010101" pitchFamily="49" charset="-122"/>
                <a:sym typeface="+mn-ea"/>
              </a:rPr>
              <a:t>             </a:t>
            </a:r>
            <a:endParaRPr lang="en-US" altLang="zh-CN" sz="2535" b="1">
              <a:latin typeface="楷体" pitchFamily="49" charset="-122"/>
              <a:ea typeface="楷体" pitchFamily="49" charset="-122"/>
              <a:sym typeface="+mn-ea"/>
            </a:endParaRPr>
          </a:p>
          <a:p>
            <a:pPr fontAlgn="auto">
              <a:lnSpc>
                <a:spcPts val="3320"/>
              </a:lnSpc>
            </a:pPr>
            <a:r>
              <a:rPr lang="en-US" altLang="zh-CN" sz="2535" b="1">
                <a:latin typeface="楷体" panose="02010609060101010101" pitchFamily="49" charset="-122"/>
                <a:ea typeface="楷体" panose="02010609060101010101" pitchFamily="49" charset="-122"/>
                <a:sym typeface="+mn-ea"/>
              </a:rPr>
              <a:t>     </a:t>
            </a:r>
            <a:r>
              <a:rPr lang="zh-CN" altLang="zh-CN" sz="2535" b="1">
                <a:latin typeface="楷体" panose="02010609060101010101" pitchFamily="49" charset="-122"/>
                <a:ea typeface="楷体" panose="02010609060101010101" pitchFamily="49" charset="-122"/>
                <a:sym typeface="+mn-ea"/>
              </a:rPr>
              <a:t>——</a:t>
            </a:r>
            <a:r>
              <a:rPr lang="zh-CN" sz="2535" b="1">
                <a:latin typeface="楷体" panose="02010609060101010101" pitchFamily="49" charset="-122"/>
                <a:ea typeface="楷体" panose="02010609060101010101" pitchFamily="49" charset="-122"/>
                <a:sym typeface="+mn-ea"/>
              </a:rPr>
              <a:t>严耕望</a:t>
            </a:r>
            <a:r>
              <a:rPr lang="zh-CN" altLang="zh-CN" sz="2535" b="1">
                <a:latin typeface="楷体" panose="02010609060101010101" pitchFamily="49" charset="-122"/>
                <a:ea typeface="楷体" panose="02010609060101010101" pitchFamily="49" charset="-122"/>
                <a:sym typeface="+mn-ea"/>
              </a:rPr>
              <a:t>《</a:t>
            </a:r>
            <a:r>
              <a:rPr lang="zh-CN" sz="2535" b="1">
                <a:latin typeface="楷体" panose="02010609060101010101" pitchFamily="49" charset="-122"/>
                <a:ea typeface="楷体" panose="02010609060101010101" pitchFamily="49" charset="-122"/>
                <a:sym typeface="+mn-ea"/>
              </a:rPr>
              <a:t>唐代文化约论</a:t>
            </a:r>
            <a:r>
              <a:rPr lang="zh-CN" altLang="zh-CN" sz="2535" b="1">
                <a:latin typeface="楷体" panose="02010609060101010101" pitchFamily="49" charset="-122"/>
                <a:ea typeface="楷体" panose="02010609060101010101" pitchFamily="49" charset="-122"/>
                <a:sym typeface="+mn-ea"/>
              </a:rPr>
              <a:t>》</a:t>
            </a:r>
            <a:endParaRPr lang="zh-CN" altLang="zh-CN" sz="2535" b="1">
              <a:latin typeface="楷体" pitchFamily="49" charset="-122"/>
              <a:ea typeface="楷体" pitchFamily="49" charset="-122"/>
              <a:sym typeface="+mn-ea"/>
            </a:endParaRPr>
          </a:p>
        </p:txBody>
      </p:sp>
      <p:pic>
        <p:nvPicPr>
          <p:cNvPr id="2" name="图片 18" descr="2.PNG"/>
          <p:cNvPicPr>
            <a:picLocks noChangeAspect="1"/>
          </p:cNvPicPr>
          <p:nvPr/>
        </p:nvPicPr>
        <p:blipFill>
          <a:blip r:embed="rId3"/>
          <a:stretch>
            <a:fillRect/>
          </a:stretch>
        </p:blipFill>
        <p:spPr bwMode="auto">
          <a:xfrm>
            <a:off x="732652" y="2315170"/>
            <a:ext cx="5186734" cy="4050627"/>
          </a:xfrm>
          <a:prstGeom prst="rect">
            <a:avLst/>
          </a:prstGeom>
          <a:noFill/>
          <a:ln w="12700" cmpd="sng">
            <a:solidFill>
              <a:schemeClr val="tx1"/>
            </a:solidFill>
            <a:prstDash val="solid"/>
            <a:miter lim="800000"/>
          </a:ln>
        </p:spPr>
      </p:pic>
      <p:sp>
        <p:nvSpPr>
          <p:cNvPr id="7" name="圆角矩形 6"/>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隋唐行政中枢的演变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000" fill="hold">
                                          <p:stCondLst>
                                            <p:cond delay="0"/>
                                          </p:stCondLst>
                                        </p:cTn>
                                        <p:tgtEl>
                                          <p:spTgt spid="2"/>
                                        </p:tgtEl>
                                        <p:attrNameLst>
                                          <p:attrName>style.visibility</p:attrName>
                                        </p:attrNameLst>
                                      </p:cBhvr>
                                      <p:to>
                                        <p:strVal val="visible"/>
                                      </p:to>
                                    </p:set>
                                    <p:animEffect transition="in" filter="blinds(horizontal)">
                                      <p:cBhvr>
                                        <p:cTn id="12" dur="10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8" presetClass="entr" presetSubtype="12" fill="hold" grpId="0" nodeType="clickEffect">
                                  <p:stCondLst>
                                    <p:cond delay="0"/>
                                  </p:stCondLst>
                                  <p:childTnLst>
                                    <p:set>
                                      <p:cBhvr>
                                        <p:cTn id="16" dur="1000" fill="hold">
                                          <p:stCondLst>
                                            <p:cond delay="0"/>
                                          </p:stCondLst>
                                        </p:cTn>
                                        <p:tgtEl>
                                          <p:spTgt spid="30724"/>
                                        </p:tgtEl>
                                        <p:attrNameLst>
                                          <p:attrName>style.visibility</p:attrName>
                                        </p:attrNameLst>
                                      </p:cBhvr>
                                      <p:to>
                                        <p:strVal val="visible"/>
                                      </p:to>
                                    </p:set>
                                    <p:animEffect transition="in" filter="strips(downLeft)">
                                      <p:cBhvr>
                                        <p:cTn id="17" dur="1000"/>
                                        <p:tgtEl>
                                          <p:spTgt spid="30724"/>
                                        </p:tgtEl>
                                      </p:cBhvr>
                                    </p:animEffect>
                                  </p:childTnLst>
                                </p:cTn>
                              </p:par>
                              <p:par>
                                <p:cTn id="18" presetID="2" presetClass="entr" presetSubtype="4" fill="hold" grpId="0" nodeType="withEffect">
                                  <p:stCondLst>
                                    <p:cond delay="0"/>
                                  </p:stCondLst>
                                  <p:childTnLst>
                                    <p:set>
                                      <p:cBhvr>
                                        <p:cTn id="19" dur="1000" fill="hold">
                                          <p:stCondLst>
                                            <p:cond delay="0"/>
                                          </p:stCondLst>
                                        </p:cTn>
                                        <p:tgtEl>
                                          <p:spTgt spid="8"/>
                                        </p:tgtEl>
                                        <p:attrNameLst>
                                          <p:attrName>style.visibility</p:attrName>
                                        </p:attrNameLst>
                                      </p:cBhvr>
                                      <p:to>
                                        <p:strVal val="visible"/>
                                      </p:to>
                                    </p:set>
                                    <p:anim calcmode="lin" valueType="num">
                                      <p:cBhvr additive="base">
                                        <p:cTn id="20" dur="1000" fill="hold"/>
                                        <p:tgtEl>
                                          <p:spTgt spid="8"/>
                                        </p:tgtEl>
                                        <p:attrNameLst>
                                          <p:attrName>ppt_x</p:attrName>
                                        </p:attrNameLst>
                                      </p:cBhvr>
                                      <p:tavLst>
                                        <p:tav tm="0">
                                          <p:val>
                                            <p:strVal val="#ppt_x"/>
                                          </p:val>
                                        </p:tav>
                                        <p:tav tm="100000">
                                          <p:val>
                                            <p:strVal val="#ppt_x"/>
                                          </p:val>
                                        </p:tav>
                                      </p:tavLst>
                                    </p:anim>
                                    <p:anim calcmode="lin" valueType="num">
                                      <p:cBhvr additive="base">
                                        <p:cTn id="21"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0724" grpId="0"/>
      <p:bldP spid="8"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6009111" y="1124610"/>
            <a:ext cx="5411975" cy="810260"/>
          </a:xfrm>
          <a:prstGeom prst="rect">
            <a:avLst/>
          </a:prstGeom>
          <a:noFill/>
          <a:ln w="12700" cmpd="sng">
            <a:noFill/>
            <a:prstDash val="solid"/>
          </a:ln>
        </p:spPr>
        <p:txBody>
          <a:bodyPr wrap="square" rtlCol="0" anchor="t">
            <a:spAutoFit/>
          </a:bodyPr>
          <a:lstStyle/>
          <a:p>
            <a:r>
              <a:rPr lang="zh-CN" altLang="en-US" sz="2340" b="1">
                <a:solidFill>
                  <a:schemeClr val="tx1"/>
                </a:solidFill>
                <a:latin typeface="黑体" panose="02010609060101010101" pitchFamily="49" charset="-122"/>
                <a:ea typeface="黑体" panose="02010609060101010101" pitchFamily="49" charset="-122"/>
                <a:sym typeface="+mn-ea"/>
              </a:rPr>
              <a:t>根据材料及所学知识归纳隋唐三省六部制的特点和影响？</a:t>
            </a:r>
            <a:endParaRPr lang="zh-CN" altLang="en-US" sz="2340" b="1">
              <a:solidFill>
                <a:schemeClr val="tx1"/>
              </a:solidFill>
              <a:latin typeface="黑体" panose="02010609060101010101" pitchFamily="49" charset="-122"/>
              <a:ea typeface="黑体" panose="02010609060101010101" pitchFamily="49" charset="-122"/>
              <a:sym typeface="+mn-ea"/>
            </a:endParaRPr>
          </a:p>
        </p:txBody>
      </p:sp>
      <p:sp>
        <p:nvSpPr>
          <p:cNvPr id="9" name="文本框 8"/>
          <p:cNvSpPr txBox="1"/>
          <p:nvPr/>
        </p:nvSpPr>
        <p:spPr>
          <a:xfrm>
            <a:off x="6007874" y="3230986"/>
            <a:ext cx="5412593" cy="2968625"/>
          </a:xfrm>
          <a:prstGeom prst="rect">
            <a:avLst/>
          </a:prstGeom>
          <a:noFill/>
        </p:spPr>
        <p:txBody>
          <a:bodyPr wrap="square" rtlCol="0">
            <a:spAutoFit/>
          </a:bodyPr>
          <a:lstStyle/>
          <a:p>
            <a:pPr marL="342900" indent="-342900" fontAlgn="auto">
              <a:lnSpc>
                <a:spcPct val="10000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相权一分为三，三省合作，三省相互牵制和监督，保证了君权的独尊；</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342900" indent="-342900" fontAlgn="auto">
              <a:lnSpc>
                <a:spcPct val="10000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减少决策失误，提高行政效率；</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342900" indent="-342900" fontAlgn="auto">
              <a:lnSpc>
                <a:spcPct val="10000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有利于防止权臣专权，减少政治腐败，保证政治清明；</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342900" indent="-342900" fontAlgn="auto">
              <a:lnSpc>
                <a:spcPct val="10000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是中国古代政治制度的重大创造，标志着中国古代政治体制的成熟，以后历朝基本沿袭这种制度。</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0" name="文本框 9"/>
          <p:cNvSpPr txBox="1"/>
          <p:nvPr/>
        </p:nvSpPr>
        <p:spPr>
          <a:xfrm>
            <a:off x="6007874" y="2078791"/>
            <a:ext cx="5411356" cy="450850"/>
          </a:xfrm>
          <a:prstGeom prst="rect">
            <a:avLst/>
          </a:prstGeom>
          <a:noFill/>
        </p:spPr>
        <p:txBody>
          <a:bodyPr wrap="square" rtlCol="0" anchor="t">
            <a:spAutoFit/>
          </a:bodyPr>
          <a:lstStyle/>
          <a:p>
            <a:r>
              <a:rPr lang="zh-CN" altLang="en-US" sz="2340" b="1">
                <a:latin typeface="黑体" panose="02010609060101010101" pitchFamily="49" charset="-122"/>
                <a:ea typeface="黑体" panose="02010609060101010101" pitchFamily="49" charset="-122"/>
                <a:cs typeface="宋体" panose="02010600030101010101" pitchFamily="2" charset="-122"/>
                <a:sym typeface="+mn-ea"/>
              </a:rPr>
              <a:t>特点：</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体系完整、职责分明、相互牵制</a:t>
            </a:r>
            <a:endParaRPr lang="zh-CN" altLang="en-US" sz="2340"/>
          </a:p>
        </p:txBody>
      </p:sp>
      <p:sp>
        <p:nvSpPr>
          <p:cNvPr id="11" name="文本框 10"/>
          <p:cNvSpPr txBox="1"/>
          <p:nvPr/>
        </p:nvSpPr>
        <p:spPr>
          <a:xfrm>
            <a:off x="6009111" y="2672833"/>
            <a:ext cx="1078230" cy="450850"/>
          </a:xfrm>
          <a:prstGeom prst="rect">
            <a:avLst/>
          </a:prstGeom>
          <a:noFill/>
        </p:spPr>
        <p:txBody>
          <a:bodyPr wrap="none" rtlCol="0" anchor="t">
            <a:spAutoFit/>
          </a:bodyPr>
          <a:lstStyle/>
          <a:p>
            <a:r>
              <a:rPr lang="zh-CN" altLang="en-US" sz="2340" b="1">
                <a:latin typeface="黑体" panose="02010609060101010101" pitchFamily="49" charset="-122"/>
                <a:ea typeface="黑体" panose="02010609060101010101" pitchFamily="49" charset="-122"/>
                <a:cs typeface="宋体" panose="02010600030101010101" pitchFamily="2" charset="-122"/>
                <a:sym typeface="+mn-ea"/>
              </a:rPr>
              <a:t>作用：</a:t>
            </a:r>
            <a:endParaRPr lang="zh-CN" altLang="en-US" sz="2340" b="1">
              <a:latin typeface="黑体" pitchFamily="49" charset="-122"/>
              <a:ea typeface="黑体" pitchFamily="49" charset="-122"/>
              <a:cs typeface="宋体" panose="02010600030101010101" pitchFamily="2" charset="-122"/>
              <a:sym typeface="+mn-ea"/>
            </a:endParaRPr>
          </a:p>
        </p:txBody>
      </p:sp>
      <p:sp>
        <p:nvSpPr>
          <p:cNvPr id="6" name="文本框 5"/>
          <p:cNvSpPr txBox="1"/>
          <p:nvPr/>
        </p:nvSpPr>
        <p:spPr>
          <a:xfrm>
            <a:off x="710995" y="3688894"/>
            <a:ext cx="5212104" cy="2614930"/>
          </a:xfrm>
          <a:prstGeom prst="rect">
            <a:avLst/>
          </a:prstGeom>
          <a:solidFill>
            <a:schemeClr val="accent1">
              <a:lumMod val="40000"/>
              <a:lumOff val="60000"/>
              <a:alpha val="50000"/>
            </a:schemeClr>
          </a:solidFill>
        </p:spPr>
        <p:txBody>
          <a:bodyPr wrap="square" rtlCol="0" anchor="t">
            <a:spAutoFit/>
          </a:bodyPr>
          <a:lstStyle/>
          <a:p>
            <a:pPr marL="0" indent="0" algn="l" fontAlgn="auto">
              <a:lnSpc>
                <a:spcPts val="3280"/>
              </a:lnSpc>
              <a:spcBef>
                <a:spcPct val="0"/>
              </a:spcBef>
              <a:buNone/>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唐太宗说：“中书所出诏敕，颇有意见不同，或兼错失而相正以否。元置中书、门下本拟相防过误。</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卿等特须灭私徇公，坚守直道，庶事相启沃，勿上下雷同也。”</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marL="0" indent="0" algn="l" fontAlgn="auto">
              <a:lnSpc>
                <a:spcPts val="3280"/>
              </a:lnSpc>
              <a:spcBef>
                <a:spcPct val="0"/>
              </a:spcBef>
              <a:buNone/>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贞观政要</a:t>
            </a:r>
            <a:r>
              <a:rPr lang="en-US" altLang="zh-CN" sz="2340" b="1" smtClean="0">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a:p>
        </p:txBody>
      </p:sp>
      <p:sp>
        <p:nvSpPr>
          <p:cNvPr id="7" name="矩形 6"/>
          <p:cNvSpPr/>
          <p:nvPr/>
        </p:nvSpPr>
        <p:spPr>
          <a:xfrm>
            <a:off x="710995" y="1124610"/>
            <a:ext cx="5212104" cy="2386965"/>
          </a:xfrm>
          <a:prstGeom prst="rect">
            <a:avLst/>
          </a:prstGeom>
          <a:solidFill>
            <a:schemeClr val="accent6">
              <a:lumMod val="40000"/>
              <a:lumOff val="60000"/>
              <a:alpha val="50000"/>
            </a:schemeClr>
          </a:solidFill>
        </p:spPr>
        <p:txBody>
          <a:bodyPr wrap="square">
            <a:spAutoFit/>
          </a:bodyPr>
          <a:lstStyle/>
          <a:p>
            <a:pPr fontAlgn="auto">
              <a:lnSpc>
                <a:spcPts val="3580"/>
              </a:lnSpc>
              <a:defRPr/>
            </a:pPr>
            <a:r>
              <a:rPr lang="en-US" altLang="zh-CN" sz="2340" b="1">
                <a:latin typeface="楷体" panose="02010609060101010101" pitchFamily="49" charset="-122"/>
                <a:ea typeface="楷体" panose="02010609060101010101" pitchFamily="49" charset="-122"/>
                <a:cs typeface="楷体" panose="02010609060101010101" pitchFamily="49" charset="-122"/>
              </a:rPr>
              <a:t>    </a:t>
            </a:r>
            <a:r>
              <a:rPr lang="zh-CN" altLang="zh-CN" sz="2340" b="1">
                <a:latin typeface="楷体" panose="02010609060101010101" pitchFamily="49" charset="-122"/>
                <a:ea typeface="楷体" panose="02010609060101010101" pitchFamily="49" charset="-122"/>
                <a:cs typeface="楷体" panose="02010609060101010101" pitchFamily="49" charset="-122"/>
              </a:rPr>
              <a:t>自太宗时，杜淹以吏部尚书参议朝政，魏征以秘书监参预朝政，其后或曰“参议得失”、“参知政事”之类，其名非一，皆宰相职也。</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algn="r" fontAlgn="auto">
              <a:lnSpc>
                <a:spcPts val="3580"/>
              </a:lnSpc>
              <a:defRPr/>
            </a:pPr>
            <a:r>
              <a:rPr lang="zh-CN" altLang="zh-CN" sz="2340" b="1">
                <a:latin typeface="楷体" panose="02010609060101010101" pitchFamily="49" charset="-122"/>
                <a:ea typeface="楷体" panose="02010609060101010101" pitchFamily="49" charset="-122"/>
                <a:cs typeface="楷体" panose="02010609060101010101" pitchFamily="49" charset="-122"/>
              </a:rPr>
              <a:t>──欧阳修《新唐书》</a:t>
            </a:r>
            <a:endParaRPr lang="zh-CN" altLang="zh-CN" sz="2340" b="1">
              <a:latin typeface="楷体" pitchFamily="49" charset="-122"/>
              <a:ea typeface="楷体" pitchFamily="49" charset="-122"/>
              <a:cs typeface="楷体" panose="02010609060101010101" pitchFamily="49" charset="-122"/>
            </a:endParaRPr>
          </a:p>
        </p:txBody>
      </p:sp>
      <p:sp>
        <p:nvSpPr>
          <p:cNvPr id="3" name="圆角矩形 2"/>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隋唐行政中枢的演变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10"/>
                                        </p:tgtEl>
                                        <p:attrNameLst>
                                          <p:attrName>style.visibility</p:attrName>
                                        </p:attrNameLst>
                                      </p:cBhvr>
                                      <p:to>
                                        <p:strVal val="visible"/>
                                      </p:to>
                                    </p:set>
                                    <p:animEffect transition="in" filter="wipe(up)">
                                      <p:cBhvr>
                                        <p:cTn id="7" dur="10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nodeType="clickEffect">
                                  <p:stCondLst>
                                    <p:cond delay="0"/>
                                  </p:stCondLst>
                                  <p:childTnLst>
                                    <p:set>
                                      <p:cBhvr>
                                        <p:cTn id="16" dur="1000" fill="hold">
                                          <p:stCondLst>
                                            <p:cond delay="0"/>
                                          </p:stCondLst>
                                        </p:cTn>
                                        <p:tgtEl>
                                          <p:spTgt spid="9">
                                            <p:txEl>
                                              <p:pRg st="0" end="0"/>
                                            </p:txEl>
                                          </p:spTgt>
                                        </p:tgtEl>
                                        <p:attrNameLst>
                                          <p:attrName>style.visibility</p:attrName>
                                        </p:attrNameLst>
                                      </p:cBhvr>
                                      <p:to>
                                        <p:strVal val="visible"/>
                                      </p:to>
                                    </p:set>
                                    <p:animEffect transition="in" filter="barn(inVertical)">
                                      <p:cBhvr>
                                        <p:cTn id="17" dur="1000"/>
                                        <p:tgtEl>
                                          <p:spTgt spid="9">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42" fill="hold" nodeType="clickEffect">
                                  <p:stCondLst>
                                    <p:cond delay="0"/>
                                  </p:stCondLst>
                                  <p:childTnLst>
                                    <p:set>
                                      <p:cBhvr>
                                        <p:cTn id="21" dur="1000" fill="hold">
                                          <p:stCondLst>
                                            <p:cond delay="0"/>
                                          </p:stCondLst>
                                        </p:cTn>
                                        <p:tgtEl>
                                          <p:spTgt spid="9">
                                            <p:txEl>
                                              <p:pRg st="1" end="1"/>
                                            </p:txEl>
                                          </p:spTgt>
                                        </p:tgtEl>
                                        <p:attrNameLst>
                                          <p:attrName>style.visibility</p:attrName>
                                        </p:attrNameLst>
                                      </p:cBhvr>
                                      <p:to>
                                        <p:strVal val="visible"/>
                                      </p:to>
                                    </p:set>
                                    <p:animEffect transition="in" filter="barn(outHorizontal)">
                                      <p:cBhvr>
                                        <p:cTn id="22" dur="1000"/>
                                        <p:tgtEl>
                                          <p:spTgt spid="9">
                                            <p:txEl>
                                              <p:pRg st="1" end="1"/>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1" fill="hold" nodeType="clickEffect">
                                  <p:stCondLst>
                                    <p:cond delay="0"/>
                                  </p:stCondLst>
                                  <p:childTnLst>
                                    <p:set>
                                      <p:cBhvr>
                                        <p:cTn id="26" dur="1000" fill="hold">
                                          <p:stCondLst>
                                            <p:cond delay="0"/>
                                          </p:stCondLst>
                                        </p:cTn>
                                        <p:tgtEl>
                                          <p:spTgt spid="9">
                                            <p:txEl>
                                              <p:pRg st="2" end="2"/>
                                            </p:txEl>
                                          </p:spTgt>
                                        </p:tgtEl>
                                        <p:attrNameLst>
                                          <p:attrName>style.visibility</p:attrName>
                                        </p:attrNameLst>
                                      </p:cBhvr>
                                      <p:to>
                                        <p:strVal val="visible"/>
                                      </p:to>
                                    </p:set>
                                    <p:animEffect transition="in" filter="wipe(up)">
                                      <p:cBhvr>
                                        <p:cTn id="27" dur="1000"/>
                                        <p:tgtEl>
                                          <p:spTgt spid="9">
                                            <p:txEl>
                                              <p:pRg st="2" end="2"/>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4" fill="hold" nodeType="clickEffect">
                                  <p:stCondLst>
                                    <p:cond delay="0"/>
                                  </p:stCondLst>
                                  <p:childTnLst>
                                    <p:set>
                                      <p:cBhvr>
                                        <p:cTn id="31" dur="1000" fill="hold">
                                          <p:stCondLst>
                                            <p:cond delay="0"/>
                                          </p:stCondLst>
                                        </p:cTn>
                                        <p:tgtEl>
                                          <p:spTgt spid="9">
                                            <p:txEl>
                                              <p:pRg st="3" end="3"/>
                                            </p:txEl>
                                          </p:spTgt>
                                        </p:tgtEl>
                                        <p:attrNameLst>
                                          <p:attrName>style.visibility</p:attrName>
                                        </p:attrNameLst>
                                      </p:cBhvr>
                                      <p:to>
                                        <p:strVal val="visible"/>
                                      </p:to>
                                    </p:set>
                                    <p:anim calcmode="lin" valueType="num">
                                      <p:cBhvr additive="base">
                                        <p:cTn id="32"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3" dur="10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文本框 15"/>
          <p:cNvSpPr txBox="1"/>
          <p:nvPr/>
        </p:nvSpPr>
        <p:spPr>
          <a:xfrm>
            <a:off x="450482" y="6037837"/>
            <a:ext cx="5155175"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latin typeface="仿宋" panose="02010609060101010101" pitchFamily="49" charset="-122"/>
                <a:ea typeface="仿宋" panose="02010609060101010101" pitchFamily="49" charset="-122"/>
              </a:rPr>
              <a:t>宋代二府三司制示意图</a:t>
            </a:r>
            <a:endParaRPr lang="zh-CN" altLang="en-US" sz="1950" b="1">
              <a:latin typeface="仿宋" panose="02010609060101010101" pitchFamily="49" charset="-122"/>
              <a:ea typeface="仿宋" panose="02010609060101010101" pitchFamily="49" charset="-122"/>
            </a:endParaRPr>
          </a:p>
        </p:txBody>
      </p:sp>
      <p:pic>
        <p:nvPicPr>
          <p:cNvPr id="4" name="图片 3"/>
          <p:cNvPicPr>
            <a:picLocks noChangeAspect="1"/>
          </p:cNvPicPr>
          <p:nvPr/>
        </p:nvPicPr>
        <p:blipFill>
          <a:blip r:embed="rId3"/>
          <a:stretch>
            <a:fillRect/>
          </a:stretch>
        </p:blipFill>
        <p:spPr>
          <a:xfrm>
            <a:off x="450482" y="1089958"/>
            <a:ext cx="5496131" cy="4864961"/>
          </a:xfrm>
          <a:prstGeom prst="rect">
            <a:avLst/>
          </a:prstGeom>
          <a:ln w="12700" cmpd="sng">
            <a:solidFill>
              <a:schemeClr val="tx1"/>
            </a:solidFill>
            <a:prstDash val="solid"/>
          </a:ln>
        </p:spPr>
      </p:pic>
      <p:sp>
        <p:nvSpPr>
          <p:cNvPr id="24" name="矩形 23"/>
          <p:cNvSpPr/>
          <p:nvPr/>
        </p:nvSpPr>
        <p:spPr>
          <a:xfrm>
            <a:off x="6144008" y="1089958"/>
            <a:ext cx="5496750" cy="3328670"/>
          </a:xfrm>
          <a:prstGeom prst="rect">
            <a:avLst/>
          </a:prstGeom>
          <a:solidFill>
            <a:schemeClr val="bg1">
              <a:lumMod val="85000"/>
              <a:alpha val="50000"/>
            </a:schemeClr>
          </a:solidFill>
          <a:ln w="12700" cmpd="sng">
            <a:solidFill>
              <a:schemeClr val="tx1"/>
            </a:solidFill>
            <a:prstDash val="solid"/>
          </a:ln>
        </p:spPr>
        <p:txBody>
          <a:bodyPr wrap="square">
            <a:spAutoFit/>
          </a:bodyPr>
          <a:lstStyle/>
          <a:p>
            <a:pPr fontAlgn="auto">
              <a:lnSpc>
                <a:spcPct val="100000"/>
              </a:lnSpc>
            </a:pPr>
            <a:r>
              <a:rPr lang="en-US" altLang="zh-CN"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（宋太祖）把宰相的人数由两人增加到三人，设立参知政事，使政务由宰相、参知政事等，一起讨论，最后由皇帝亲自裁决</a:t>
            </a:r>
            <a:r>
              <a:rPr lang="zh-CN" altLang="zh-CN"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还设立枢密院掌管军政，其长官地位与宰相相等。另外，还把财政大权从宰相掌管中分离出来由 “三司”担任。其地位和宰相不相上下。至此，唐代所谓“总领一切事务”的宰相的权力完全被分割，君主独裁体制正式形成。</a:t>
            </a:r>
            <a:endParaRPr lang="zh-CN" altLang="en-US" sz="2340" b="1" smtClean="0">
              <a:solidFill>
                <a:schemeClr val="tx1"/>
              </a:solidFill>
              <a:latin typeface="楷体" pitchFamily="49" charset="-122"/>
              <a:ea typeface="楷体" pitchFamily="49" charset="-122"/>
              <a:cs typeface="楷体" panose="02010609060101010101" pitchFamily="49" charset="-122"/>
            </a:endParaRPr>
          </a:p>
        </p:txBody>
      </p:sp>
      <p:sp>
        <p:nvSpPr>
          <p:cNvPr id="14" name="文本框 13"/>
          <p:cNvSpPr txBox="1"/>
          <p:nvPr/>
        </p:nvSpPr>
        <p:spPr>
          <a:xfrm>
            <a:off x="6144008" y="4417833"/>
            <a:ext cx="5497368" cy="810260"/>
          </a:xfrm>
          <a:prstGeom prst="rect">
            <a:avLst/>
          </a:prstGeom>
          <a:noFill/>
        </p:spPr>
        <p:txBody>
          <a:bodyPr wrap="square" rtlCol="0" anchor="t">
            <a:spAutoFit/>
          </a:bodyPr>
          <a:lstStyle/>
          <a:p>
            <a:r>
              <a:rPr lang="zh-CN" altLang="en-US" sz="2340" b="1">
                <a:solidFill>
                  <a:schemeClr val="tx1"/>
                </a:solidFill>
                <a:latin typeface="黑体" panose="02010609060101010101" pitchFamily="49" charset="-122"/>
                <a:ea typeface="黑体" panose="02010609060101010101" pitchFamily="49" charset="-122"/>
                <a:sym typeface="+mn-ea"/>
              </a:rPr>
              <a:t>根据图示和所学知识思考宋代二府三司制有哪些特点？</a:t>
            </a:r>
            <a:endParaRPr lang="zh-CN" altLang="en-US" sz="2340" b="1">
              <a:solidFill>
                <a:schemeClr val="tx1"/>
              </a:solidFill>
              <a:latin typeface="黑体" panose="02010609060101010101" pitchFamily="49" charset="-122"/>
              <a:ea typeface="黑体" panose="02010609060101010101" pitchFamily="49" charset="-122"/>
              <a:sym typeface="+mn-ea"/>
            </a:endParaRPr>
          </a:p>
        </p:txBody>
      </p:sp>
      <p:sp>
        <p:nvSpPr>
          <p:cNvPr id="17" name="文本框 16"/>
          <p:cNvSpPr txBox="1"/>
          <p:nvPr/>
        </p:nvSpPr>
        <p:spPr>
          <a:xfrm>
            <a:off x="6202794" y="5287239"/>
            <a:ext cx="5496750" cy="810260"/>
          </a:xfrm>
          <a:prstGeom prst="rect">
            <a:avLst/>
          </a:prstGeom>
          <a:noFill/>
        </p:spPr>
        <p:txBody>
          <a:bodyPr wrap="square" rtlCol="0" anchor="t">
            <a:spAutoFit/>
          </a:bodyPr>
          <a:lstStyle/>
          <a:p>
            <a:pPr indent="0" fontAlgn="auto">
              <a:lnSpc>
                <a:spcPct val="100000"/>
              </a:lnSpc>
              <a:buFont typeface="Wingdings" panose="05000000000000000000" charset="0"/>
              <a:buNone/>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多设机构，分化事权，相权再度被削弱，皇权再次加强。</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7" name="圆角矩形 6"/>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宋代行政中枢的演变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8" fill="hold" nodeType="clickEffect">
                                  <p:stCondLst>
                                    <p:cond delay="0"/>
                                  </p:stCondLst>
                                  <p:childTnLst>
                                    <p:set>
                                      <p:cBhvr>
                                        <p:cTn id="6" dur="1000" fill="hold">
                                          <p:stCondLst>
                                            <p:cond delay="0"/>
                                          </p:stCondLst>
                                        </p:cTn>
                                        <p:tgtEl>
                                          <p:spTgt spid="4"/>
                                        </p:tgtEl>
                                        <p:attrNameLst>
                                          <p:attrName>style.visibility</p:attrName>
                                        </p:attrNameLst>
                                      </p:cBhvr>
                                      <p:to>
                                        <p:strVal val="visible"/>
                                      </p:to>
                                    </p:set>
                                    <p:animEffect transition="in" filter="wheel(8)">
                                      <p:cBhvr>
                                        <p:cTn id="7" dur="1000"/>
                                        <p:tgtEl>
                                          <p:spTgt spid="4"/>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16"/>
                                        </p:tgtEl>
                                        <p:attrNameLst>
                                          <p:attrName>style.visibility</p:attrName>
                                        </p:attrNameLst>
                                      </p:cBhvr>
                                      <p:to>
                                        <p:strVal val="visible"/>
                                      </p:to>
                                    </p:set>
                                    <p:animEffect transition="in" filter="wipe(down)">
                                      <p:cBhvr>
                                        <p:cTn id="10" dur="1000"/>
                                        <p:tgtEl>
                                          <p:spTgt spid="1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down)">
                                      <p:cBhvr>
                                        <p:cTn id="15" dur="500"/>
                                        <p:tgtEl>
                                          <p:spTgt spid="24"/>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8" presetClass="entr" presetSubtype="12" fill="hold" grpId="0" nodeType="clickEffect">
                                  <p:stCondLst>
                                    <p:cond delay="0"/>
                                  </p:stCondLst>
                                  <p:childTnLst>
                                    <p:set>
                                      <p:cBhvr>
                                        <p:cTn id="19" dur="1000" fill="hold">
                                          <p:stCondLst>
                                            <p:cond delay="0"/>
                                          </p:stCondLst>
                                        </p:cTn>
                                        <p:tgtEl>
                                          <p:spTgt spid="14"/>
                                        </p:tgtEl>
                                        <p:attrNameLst>
                                          <p:attrName>style.visibility</p:attrName>
                                        </p:attrNameLst>
                                      </p:cBhvr>
                                      <p:to>
                                        <p:strVal val="visible"/>
                                      </p:to>
                                    </p:set>
                                    <p:animEffect transition="in" filter="strips(downLeft)">
                                      <p:cBhvr>
                                        <p:cTn id="20" dur="1000"/>
                                        <p:tgtEl>
                                          <p:spTgt spid="14"/>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8" presetClass="entr" presetSubtype="16" fill="hold" grpId="0" nodeType="clickEffect">
                                  <p:stCondLst>
                                    <p:cond delay="0"/>
                                  </p:stCondLst>
                                  <p:childTnLst>
                                    <p:set>
                                      <p:cBhvr>
                                        <p:cTn id="24" dur="1000" fill="hold">
                                          <p:stCondLst>
                                            <p:cond delay="0"/>
                                          </p:stCondLst>
                                        </p:cTn>
                                        <p:tgtEl>
                                          <p:spTgt spid="17"/>
                                        </p:tgtEl>
                                        <p:attrNameLst>
                                          <p:attrName>style.visibility</p:attrName>
                                        </p:attrNameLst>
                                      </p:cBhvr>
                                      <p:to>
                                        <p:strVal val="visible"/>
                                      </p:to>
                                    </p:set>
                                    <p:animEffect transition="in" filter="diamond(in)">
                                      <p:cBhvr>
                                        <p:cTn id="25"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4" grpId="0"/>
      <p:bldP spid="14" grpId="0"/>
      <p:bldP spid="17"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6161953" y="1005802"/>
            <a:ext cx="5161363" cy="1529715"/>
          </a:xfrm>
          <a:prstGeom prst="rect">
            <a:avLst/>
          </a:prstGeom>
          <a:solidFill>
            <a:schemeClr val="accent1">
              <a:lumMod val="20000"/>
              <a:lumOff val="80000"/>
            </a:schemeClr>
          </a:solidFill>
        </p:spPr>
        <p:txBody>
          <a:bodyPr wrap="square" rtlCol="0" anchor="t">
            <a:spAutoFit/>
          </a:bodyPr>
          <a:lstStyle/>
          <a:p>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元初侍御史高鸣进谏“方今天下大于古，而事益繁，取决一省，犹曰有壅，况三省乎？”</a:t>
            </a:r>
            <a:endParaRPr lang="zh-CN" altLang="en-US" sz="2340" b="1">
              <a:latin typeface="楷体" panose="02010609060101010101" pitchFamily="49" charset="-122"/>
              <a:ea typeface="楷体" panose="02010609060101010101" pitchFamily="49" charset="-122"/>
              <a:cs typeface="楷体" panose="02010609060101010101" pitchFamily="49" charset="-122"/>
              <a:sym typeface="+mn-ea"/>
            </a:endParaRPr>
          </a:p>
          <a:p>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——《元史·高鸣传》</a:t>
            </a:r>
            <a:endParaRPr lang="en-US" altLang="zh-CN" sz="2340" b="1">
              <a:latin typeface="楷体" pitchFamily="49" charset="-122"/>
              <a:ea typeface="楷体" pitchFamily="49" charset="-122"/>
              <a:cs typeface="楷体" panose="02010609060101010101" pitchFamily="49" charset="-122"/>
              <a:sym typeface="+mn-ea"/>
            </a:endParaRPr>
          </a:p>
        </p:txBody>
      </p:sp>
      <p:sp>
        <p:nvSpPr>
          <p:cNvPr id="6" name="文本框 5"/>
          <p:cNvSpPr txBox="1"/>
          <p:nvPr/>
        </p:nvSpPr>
        <p:spPr>
          <a:xfrm>
            <a:off x="6161953" y="2534223"/>
            <a:ext cx="5256530" cy="450850"/>
          </a:xfrm>
          <a:prstGeom prst="rect">
            <a:avLst/>
          </a:prstGeom>
          <a:noFill/>
        </p:spPr>
        <p:txBody>
          <a:bodyPr wrap="none" rtlCol="0" anchor="t">
            <a:spAutoFit/>
          </a:bodyPr>
          <a:lstStyle/>
          <a:p>
            <a:r>
              <a:rPr lang="zh-CN" altLang="en-US" sz="2340" b="1">
                <a:solidFill>
                  <a:schemeClr val="tx1"/>
                </a:solidFill>
                <a:latin typeface="黑体" panose="02010609060101010101" pitchFamily="49" charset="-122"/>
                <a:ea typeface="黑体" panose="02010609060101010101" pitchFamily="49" charset="-122"/>
                <a:sym typeface="+mn-ea"/>
              </a:rPr>
              <a:t>元朝实行一省制原因何在？有何弊端？</a:t>
            </a:r>
            <a:endParaRPr lang="zh-CN" altLang="en-US" sz="2340" b="1">
              <a:solidFill>
                <a:schemeClr val="tx1"/>
              </a:solidFill>
              <a:latin typeface="黑体" panose="02010609060101010101" pitchFamily="49" charset="-122"/>
              <a:ea typeface="黑体" panose="02010609060101010101" pitchFamily="49" charset="-122"/>
              <a:sym typeface="+mn-ea"/>
            </a:endParaRPr>
          </a:p>
        </p:txBody>
      </p:sp>
      <p:sp>
        <p:nvSpPr>
          <p:cNvPr id="7" name="文本框 6"/>
          <p:cNvSpPr txBox="1"/>
          <p:nvPr/>
        </p:nvSpPr>
        <p:spPr>
          <a:xfrm>
            <a:off x="6009730" y="2907975"/>
            <a:ext cx="2102044" cy="550545"/>
          </a:xfrm>
          <a:prstGeom prst="rect">
            <a:avLst/>
          </a:prstGeom>
          <a:noFill/>
          <a:ln w="12700" cmpd="sng">
            <a:noFill/>
            <a:prstDash val="solid"/>
          </a:ln>
        </p:spPr>
        <p:txBody>
          <a:bodyPr wrap="square" rtlCol="0" anchor="t">
            <a:spAutoFit/>
          </a:bodyPr>
          <a:lstStyle/>
          <a:p>
            <a:pPr indent="0" algn="l" fontAlgn="auto">
              <a:lnSpc>
                <a:spcPts val="3580"/>
              </a:lnSpc>
            </a:pPr>
            <a:r>
              <a:rPr lang="zh-CN" altLang="en-US" sz="2340" b="1">
                <a:latin typeface="黑体" panose="02010609060101010101" pitchFamily="49" charset="-122"/>
                <a:ea typeface="黑体" panose="02010609060101010101" pitchFamily="49" charset="-122"/>
                <a:cs typeface="宋体" panose="02010600030101010101" pitchFamily="2" charset="-122"/>
                <a:sym typeface="+mn-ea"/>
              </a:rPr>
              <a:t>（</a:t>
            </a:r>
            <a:r>
              <a:rPr lang="en-US" altLang="zh-CN" sz="2340" b="1">
                <a:latin typeface="黑体" panose="02010609060101010101" pitchFamily="49" charset="-122"/>
                <a:ea typeface="黑体" panose="02010609060101010101" pitchFamily="49" charset="-122"/>
                <a:cs typeface="宋体" panose="02010600030101010101" pitchFamily="2" charset="-122"/>
                <a:sym typeface="+mn-ea"/>
              </a:rPr>
              <a:t>1</a:t>
            </a:r>
            <a:r>
              <a:rPr lang="zh-CN" altLang="en-US" sz="2340" b="1">
                <a:latin typeface="黑体" panose="02010609060101010101" pitchFamily="49" charset="-122"/>
                <a:ea typeface="黑体" panose="02010609060101010101" pitchFamily="49" charset="-122"/>
                <a:cs typeface="宋体" panose="02010600030101010101" pitchFamily="2" charset="-122"/>
                <a:sym typeface="+mn-ea"/>
              </a:rPr>
              <a:t>）原因：</a:t>
            </a:r>
            <a:endParaRPr lang="zh-CN" altLang="en-US" sz="2340" b="1">
              <a:latin typeface="黑体" panose="02010609060101010101" pitchFamily="49" charset="-122"/>
              <a:ea typeface="黑体" panose="02010609060101010101" pitchFamily="49" charset="-122"/>
              <a:cs typeface="宋体" panose="02010600030101010101" pitchFamily="2" charset="-122"/>
              <a:sym typeface="+mn-ea"/>
            </a:endParaRPr>
          </a:p>
        </p:txBody>
      </p:sp>
      <p:sp>
        <p:nvSpPr>
          <p:cNvPr id="8" name="文本框 7"/>
          <p:cNvSpPr txBox="1"/>
          <p:nvPr/>
        </p:nvSpPr>
        <p:spPr>
          <a:xfrm>
            <a:off x="6334597" y="3444470"/>
            <a:ext cx="4815457" cy="1529715"/>
          </a:xfrm>
          <a:prstGeom prst="rect">
            <a:avLst/>
          </a:prstGeom>
          <a:noFill/>
          <a:ln w="12700" cmpd="sng">
            <a:noFill/>
            <a:prstDash val="solid"/>
          </a:ln>
        </p:spPr>
        <p:txBody>
          <a:bodyPr wrap="square" rtlCol="0" anchor="t">
            <a:spAutoFit/>
          </a:bodyPr>
          <a:lstStyle/>
          <a:p>
            <a:pPr marL="342900" indent="-342900" fontAlgn="auto">
              <a:lnSpc>
                <a:spcPct val="100000"/>
              </a:lnSpc>
              <a:buFont typeface="Wingdings" panose="05000000000000000000" charset="0"/>
              <a:buChar char="n"/>
            </a:pPr>
            <a:r>
              <a:rPr lang="zh-CN" altLang="en-US" sz="2340" b="1">
                <a:latin typeface="华文中宋" pitchFamily="2" charset="-122"/>
                <a:ea typeface="华文中宋" pitchFamily="2" charset="-122"/>
                <a:sym typeface="+mn-ea"/>
              </a:rPr>
              <a:t>元朝统治面积空前扩大，事务繁杂，蒙古贵族文化水平相对落后；</a:t>
            </a:r>
            <a:endParaRPr lang="zh-CN" altLang="en-US" sz="2340" b="1">
              <a:latin typeface="华文中宋" panose="02010600040101010101" pitchFamily="2" charset="-122"/>
              <a:ea typeface="华文中宋" panose="02010600040101010101" pitchFamily="2" charset="-122"/>
            </a:endParaRPr>
          </a:p>
          <a:p>
            <a:pPr marL="342900" indent="-342900" fontAlgn="auto">
              <a:lnSpc>
                <a:spcPct val="100000"/>
              </a:lnSpc>
              <a:buFont typeface="Wingdings" panose="05000000000000000000" charset="0"/>
              <a:buChar char="n"/>
            </a:pPr>
            <a:r>
              <a:rPr lang="zh-CN" altLang="en-US" sz="2340" b="1">
                <a:latin typeface="华文中宋" pitchFamily="2" charset="-122"/>
                <a:ea typeface="华文中宋" pitchFamily="2" charset="-122"/>
                <a:sym typeface="+mn-ea"/>
              </a:rPr>
              <a:t>为了更便捷、高效处理全国事务，改三省为一省。</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9" name="文本框 8"/>
          <p:cNvSpPr txBox="1"/>
          <p:nvPr/>
        </p:nvSpPr>
        <p:spPr>
          <a:xfrm>
            <a:off x="6009730" y="4972892"/>
            <a:ext cx="2309959" cy="550545"/>
          </a:xfrm>
          <a:prstGeom prst="rect">
            <a:avLst/>
          </a:prstGeom>
          <a:noFill/>
        </p:spPr>
        <p:txBody>
          <a:bodyPr wrap="square" rtlCol="0" anchor="t">
            <a:spAutoFit/>
          </a:bodyPr>
          <a:lstStyle/>
          <a:p>
            <a:pPr indent="0" fontAlgn="auto">
              <a:lnSpc>
                <a:spcPts val="3580"/>
              </a:lnSpc>
            </a:pP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340" b="1">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）弊端：</a:t>
            </a:r>
            <a:endParaRPr lang="zh-CN" altLang="en-US" sz="2340" b="1">
              <a:latin typeface="黑体" pitchFamily="49" charset="-122"/>
              <a:ea typeface="黑体" pitchFamily="49" charset="-122"/>
              <a:cs typeface="黑体" panose="02010609060101010101" pitchFamily="49" charset="-122"/>
              <a:sym typeface="+mn-ea"/>
            </a:endParaRPr>
          </a:p>
        </p:txBody>
      </p:sp>
      <p:sp>
        <p:nvSpPr>
          <p:cNvPr id="10" name="文本框 9"/>
          <p:cNvSpPr txBox="1"/>
          <p:nvPr/>
        </p:nvSpPr>
        <p:spPr>
          <a:xfrm>
            <a:off x="6334597" y="5587354"/>
            <a:ext cx="4988719" cy="810260"/>
          </a:xfrm>
          <a:prstGeom prst="rect">
            <a:avLst/>
          </a:prstGeom>
          <a:noFill/>
        </p:spPr>
        <p:txBody>
          <a:bodyPr wrap="square" rtlCol="0" anchor="t">
            <a:spAutoFit/>
          </a:bodyPr>
          <a:lstStyle/>
          <a:p>
            <a:pPr marL="342900" indent="-342900" fontAlgn="auto">
              <a:lnSpc>
                <a:spcPct val="100000"/>
              </a:lnSpc>
              <a:buFont typeface="Wingdings" panose="05000000000000000000" charset="0"/>
              <a:buChar char="n"/>
            </a:pPr>
            <a:r>
              <a:rPr lang="zh-CN" altLang="en-US" sz="2340" b="1">
                <a:latin typeface="Arial" panose="020b0604020202020204" pitchFamily="34" charset="0"/>
                <a:ea typeface="宋体" panose="02010600030101010101" pitchFamily="2" charset="-122"/>
                <a:sym typeface="+mn-ea"/>
              </a:rPr>
              <a:t>宰相权力过大，造成元中后期内乱频繁。</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2" name="图片 1"/>
          <p:cNvPicPr>
            <a:picLocks noChangeAspect="1"/>
          </p:cNvPicPr>
          <p:nvPr/>
        </p:nvPicPr>
        <p:blipFill>
          <a:blip r:embed="rId3"/>
          <a:stretch>
            <a:fillRect/>
          </a:stretch>
        </p:blipFill>
        <p:spPr>
          <a:xfrm>
            <a:off x="532782" y="1005802"/>
            <a:ext cx="5348239" cy="3194216"/>
          </a:xfrm>
          <a:prstGeom prst="rect">
            <a:avLst/>
          </a:prstGeom>
          <a:ln w="12700" cmpd="sng">
            <a:solidFill>
              <a:schemeClr val="tx1"/>
            </a:solidFill>
            <a:prstDash val="solid"/>
          </a:ln>
        </p:spPr>
      </p:pic>
      <p:sp>
        <p:nvSpPr>
          <p:cNvPr id="83995" name="Text Box 27"/>
          <p:cNvSpPr txBox="1"/>
          <p:nvPr/>
        </p:nvSpPr>
        <p:spPr>
          <a:xfrm>
            <a:off x="532782" y="4429590"/>
            <a:ext cx="5348858" cy="1889760"/>
          </a:xfrm>
          <a:prstGeom prst="rect">
            <a:avLst/>
          </a:prstGeom>
          <a:solidFill>
            <a:schemeClr val="accent6">
              <a:lumMod val="20000"/>
              <a:lumOff val="80000"/>
            </a:schemeClr>
          </a:solidFill>
          <a:ln w="9525">
            <a:noFill/>
          </a:ln>
        </p:spPr>
        <p:txBody>
          <a:bodyPr wrap="square">
            <a:spAutoFit/>
          </a:bodyPr>
          <a:lstStyle/>
          <a:p>
            <a:pPr fontAlgn="auto">
              <a:spcBef>
                <a:spcPct val="0"/>
              </a:spcBef>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中书省最高长官为中书令，太子充任。其下有左右丞相各一人，“统六官，率百司，居令之次，令缺，则总省事，佐天子，理万机”。</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fontAlgn="auto">
              <a:spcBef>
                <a:spcPct val="0"/>
              </a:spcBef>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元史</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3" name="圆角矩形 2"/>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元代行政中枢的演变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1" fill="hold" nodeType="click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wheel(1)">
                                      <p:cBhvr>
                                        <p:cTn id="7" dur="10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000" fill="hold">
                                          <p:stCondLst>
                                            <p:cond delay="0"/>
                                          </p:stCondLst>
                                        </p:cTn>
                                        <p:tgtEl>
                                          <p:spTgt spid="83995"/>
                                        </p:tgtEl>
                                        <p:attrNameLst>
                                          <p:attrName>style.visibility</p:attrName>
                                        </p:attrNameLst>
                                      </p:cBhvr>
                                      <p:to>
                                        <p:strVal val="visible"/>
                                      </p:to>
                                    </p:set>
                                    <p:anim calcmode="lin" valueType="num">
                                      <p:cBhvr additive="base">
                                        <p:cTn id="12" dur="1000" fill="hold"/>
                                        <p:tgtEl>
                                          <p:spTgt spid="83995"/>
                                        </p:tgtEl>
                                        <p:attrNameLst>
                                          <p:attrName>ppt_x</p:attrName>
                                        </p:attrNameLst>
                                      </p:cBhvr>
                                      <p:tavLst>
                                        <p:tav tm="0">
                                          <p:val>
                                            <p:strVal val="#ppt_x"/>
                                          </p:val>
                                        </p:tav>
                                        <p:tav tm="100000">
                                          <p:val>
                                            <p:strVal val="#ppt_x"/>
                                          </p:val>
                                        </p:tav>
                                      </p:tavLst>
                                    </p:anim>
                                    <p:anim calcmode="lin" valueType="num">
                                      <p:cBhvr additive="base">
                                        <p:cTn id="13" dur="1000" fill="hold"/>
                                        <p:tgtEl>
                                          <p:spTgt spid="83995"/>
                                        </p:tgtEl>
                                        <p:attrNameLst>
                                          <p:attrName>ppt_y</p:attrName>
                                        </p:attrNameLst>
                                      </p:cBhvr>
                                      <p:tavLst>
                                        <p:tav tm="0">
                                          <p:val>
                                            <p:strVal val="1+#ppt_h/2"/>
                                          </p:val>
                                        </p:tav>
                                        <p:tav tm="100000">
                                          <p:val>
                                            <p:strVal val="#ppt_y"/>
                                          </p:val>
                                        </p:tav>
                                      </p:tavLst>
                                    </p:anim>
                                  </p:childTnLst>
                                </p:cTn>
                              </p:par>
                              <p:par>
                                <p:cTn id="14" presetID="16" presetClass="entr" presetSubtype="21" fill="hold" grpId="0" nodeType="withEffect">
                                  <p:stCondLst>
                                    <p:cond delay="0"/>
                                  </p:stCondLst>
                                  <p:childTnLst>
                                    <p:set>
                                      <p:cBhvr>
                                        <p:cTn id="15" dur="1000" fill="hold">
                                          <p:stCondLst>
                                            <p:cond delay="0"/>
                                          </p:stCondLst>
                                        </p:cTn>
                                        <p:tgtEl>
                                          <p:spTgt spid="5"/>
                                        </p:tgtEl>
                                        <p:attrNameLst>
                                          <p:attrName>style.visibility</p:attrName>
                                        </p:attrNameLst>
                                      </p:cBhvr>
                                      <p:to>
                                        <p:strVal val="visible"/>
                                      </p:to>
                                    </p:set>
                                    <p:animEffect transition="in" filter="barn(inVertical)">
                                      <p:cBhvr>
                                        <p:cTn id="16" dur="1000"/>
                                        <p:tgtEl>
                                          <p:spTgt spid="5"/>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par>
                                <p:cTn id="22" presetID="22" presetClass="entr" presetSubtype="4" fill="hold" grpId="0" nodeType="withEffect">
                                  <p:stCondLst>
                                    <p:cond delay="0"/>
                                  </p:stCondLst>
                                  <p:childTnLst>
                                    <p:set>
                                      <p:cBhvr>
                                        <p:cTn id="23" dur="1000" fill="hold">
                                          <p:stCondLst>
                                            <p:cond delay="0"/>
                                          </p:stCondLst>
                                        </p:cTn>
                                        <p:tgtEl>
                                          <p:spTgt spid="7"/>
                                        </p:tgtEl>
                                        <p:attrNameLst>
                                          <p:attrName>style.visibility</p:attrName>
                                        </p:attrNameLst>
                                      </p:cBhvr>
                                      <p:to>
                                        <p:strVal val="visible"/>
                                      </p:to>
                                    </p:set>
                                    <p:animEffect transition="in" filter="wipe(down)">
                                      <p:cBhvr>
                                        <p:cTn id="24" dur="1000"/>
                                        <p:tgtEl>
                                          <p:spTgt spid="7"/>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000" fill="hold">
                                          <p:stCondLst>
                                            <p:cond delay="0"/>
                                          </p:stCondLst>
                                        </p:cTn>
                                        <p:tgtEl>
                                          <p:spTgt spid="8"/>
                                        </p:tgtEl>
                                        <p:attrNameLst>
                                          <p:attrName>style.visibility</p:attrName>
                                        </p:attrNameLst>
                                      </p:cBhvr>
                                      <p:to>
                                        <p:strVal val="visible"/>
                                      </p:to>
                                    </p:set>
                                    <p:animEffect transition="in" filter="blinds(horizontal)">
                                      <p:cBhvr>
                                        <p:cTn id="32" dur="1000"/>
                                        <p:tgtEl>
                                          <p:spTgt spid="8"/>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000" fill="hold">
                                          <p:stCondLst>
                                            <p:cond delay="0"/>
                                          </p:stCondLst>
                                        </p:cTn>
                                        <p:tgtEl>
                                          <p:spTgt spid="10"/>
                                        </p:tgtEl>
                                        <p:attrNameLst>
                                          <p:attrName>style.visibility</p:attrName>
                                        </p:attrNameLst>
                                      </p:cBhvr>
                                      <p:to>
                                        <p:strVal val="visible"/>
                                      </p:to>
                                    </p:set>
                                    <p:anim calcmode="lin" valueType="num">
                                      <p:cBhvr additive="base">
                                        <p:cTn id="37" dur="1000" fill="hold"/>
                                        <p:tgtEl>
                                          <p:spTgt spid="10"/>
                                        </p:tgtEl>
                                        <p:attrNameLst>
                                          <p:attrName>ppt_x</p:attrName>
                                        </p:attrNameLst>
                                      </p:cBhvr>
                                      <p:tavLst>
                                        <p:tav tm="0">
                                          <p:val>
                                            <p:strVal val="#ppt_x"/>
                                          </p:val>
                                        </p:tav>
                                        <p:tav tm="100000">
                                          <p:val>
                                            <p:strVal val="#ppt_x"/>
                                          </p:val>
                                        </p:tav>
                                      </p:tavLst>
                                    </p:anim>
                                    <p:anim calcmode="lin" valueType="num">
                                      <p:cBhvr additive="base">
                                        <p:cTn id="38"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95" grpId="0"/>
      <p:bldP spid="5" grpId="0"/>
      <p:bldP spid="6" grpId="0"/>
      <p:bldP spid="7" grpId="0"/>
      <p:bldP spid="9" grpId="0"/>
      <p:bldP spid="8" grpId="0"/>
      <p:bldP spid="10"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02" name="Text Box 11"/>
          <p:cNvSpPr txBox="1"/>
          <p:nvPr/>
        </p:nvSpPr>
        <p:spPr>
          <a:xfrm>
            <a:off x="522881" y="2021243"/>
            <a:ext cx="4935503" cy="4425950"/>
          </a:xfrm>
          <a:prstGeom prst="rect">
            <a:avLst/>
          </a:prstGeom>
          <a:solidFill>
            <a:schemeClr val="bg1">
              <a:lumMod val="85000"/>
            </a:schemeClr>
          </a:solidFill>
          <a:ln w="9525" cap="flat" cmpd="sng">
            <a:solidFill>
              <a:schemeClr val="tx1"/>
            </a:solidFill>
            <a:prstDash val="solid"/>
            <a:miter/>
            <a:headEnd type="none" w="med" len="med"/>
            <a:tailEnd type="none" w="med" len="med"/>
          </a:ln>
        </p:spPr>
        <p:txBody>
          <a:bodyPr wrap="square">
            <a:spAutoFit/>
          </a:bodyPr>
          <a:lstStyle/>
          <a:p>
            <a:pPr fontAlgn="auto">
              <a:lnSpc>
                <a:spcPts val="3380"/>
              </a:lnSpc>
              <a:buFont typeface="Arial" panose="020b0604020202020204" pitchFamily="34" charset="0"/>
            </a:pPr>
            <a:r>
              <a:rPr lang="en-US" altLang="zh-CN" sz="2340" b="1" noProof="1">
                <a:solidFill>
                  <a:schemeClr val="tx1"/>
                </a:solidFill>
                <a:effectLst/>
                <a:latin typeface="楷体" panose="02010609060101010101" pitchFamily="49" charset="-122"/>
                <a:ea typeface="楷体" panose="02010609060101010101" pitchFamily="49" charset="-122"/>
                <a:cs typeface="楷体" panose="02010609060101010101" pitchFamily="49" charset="-122"/>
              </a:rPr>
              <a:t>  </a:t>
            </a:r>
            <a:r>
              <a:rPr lang="zh-CN" altLang="en-US" sz="2340" b="1" smtClean="0">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自古三公论道，六卿分职，不闻设立丞相。自秦始置丞相，不旋踵而亡。汉、唐、宋因之，虽有贤相，然其间所用者中多有小人，专权乱政。今罢丞相，设五府、六部、都察院、通政司、大理寺等衙门，分理天下庶务，事皆朝廷总之。以后嗣君，勿得议置丞相，臣下此请者，置之重典（重刑）。”</a:t>
            </a:r>
            <a:r>
              <a:rPr lang="zh-CN" altLang="en-US" sz="2340" b="1" noProof="1">
                <a:solidFill>
                  <a:schemeClr val="tx1"/>
                </a:solidFill>
                <a:effectLst/>
                <a:latin typeface="楷体" panose="02010609060101010101" pitchFamily="49" charset="-122"/>
                <a:ea typeface="楷体" panose="02010609060101010101" pitchFamily="49" charset="-122"/>
                <a:cs typeface="楷体" panose="02010609060101010101" pitchFamily="49" charset="-122"/>
              </a:rPr>
              <a:t> </a:t>
            </a:r>
            <a:endParaRPr lang="zh-CN" altLang="en-US" sz="2340" b="1" noProof="1">
              <a:solidFill>
                <a:schemeClr val="tx1"/>
              </a:solidFill>
              <a:effectLst/>
              <a:latin typeface="楷体" pitchFamily="49" charset="-122"/>
              <a:ea typeface="楷体" pitchFamily="49" charset="-122"/>
              <a:cs typeface="楷体" panose="02010609060101010101" pitchFamily="49" charset="-122"/>
            </a:endParaRPr>
          </a:p>
          <a:p>
            <a:pPr fontAlgn="auto">
              <a:lnSpc>
                <a:spcPts val="3380"/>
              </a:lnSpc>
              <a:buFont typeface="Arial" panose="020b0604020202020204" pitchFamily="34" charset="0"/>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明太祖</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皇明祖训</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lang="en-US" altLang="zh-CN" sz="2340" b="1" noProof="1">
              <a:solidFill>
                <a:schemeClr val="tx1"/>
              </a:solidFill>
              <a:effectLst/>
              <a:latin typeface="楷体" pitchFamily="49" charset="-122"/>
              <a:ea typeface="楷体" pitchFamily="49" charset="-122"/>
              <a:cs typeface="楷体" panose="02010609060101010101" pitchFamily="49" charset="-122"/>
            </a:endParaRPr>
          </a:p>
        </p:txBody>
      </p:sp>
      <p:sp>
        <p:nvSpPr>
          <p:cNvPr id="11" name="文本框 10"/>
          <p:cNvSpPr txBox="1"/>
          <p:nvPr/>
        </p:nvSpPr>
        <p:spPr>
          <a:xfrm>
            <a:off x="452339" y="950110"/>
            <a:ext cx="10995974" cy="810260"/>
          </a:xfrm>
          <a:prstGeom prst="rect">
            <a:avLst/>
          </a:prstGeom>
          <a:noFill/>
        </p:spPr>
        <p:txBody>
          <a:bodyPr wrap="square" rtlCol="0" anchor="t">
            <a:spAutoFit/>
          </a:bodyPr>
          <a:lstStyle/>
          <a:p>
            <a:pPr fontAlgn="auto">
              <a:lnSpc>
                <a:spcPct val="100000"/>
              </a:lnSpc>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废丞相：</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洪武十三年（1380年），明太祖废除中书省和丞相， 亲理政务，绵延1000多年的丞相制度终结，标志封建君主专制发展到更高阶段。</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4" name="图片 3"/>
          <p:cNvPicPr>
            <a:picLocks noChangeAspect="1"/>
          </p:cNvPicPr>
          <p:nvPr/>
        </p:nvPicPr>
        <p:blipFill>
          <a:blip r:embed="rId3"/>
          <a:stretch>
            <a:fillRect/>
          </a:stretch>
        </p:blipFill>
        <p:spPr>
          <a:xfrm>
            <a:off x="5849462" y="2021243"/>
            <a:ext cx="5598232" cy="4312996"/>
          </a:xfrm>
          <a:prstGeom prst="rect">
            <a:avLst/>
          </a:prstGeom>
          <a:ln w="12700" cmpd="sng">
            <a:solidFill>
              <a:schemeClr val="tx1"/>
            </a:solidFill>
            <a:prstDash val="solid"/>
          </a:ln>
        </p:spPr>
      </p:pic>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明代行政中枢的演变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p:cTn id="7" dur="1000" fill="hold"/>
                                        <p:tgtEl>
                                          <p:spTgt spid="11">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1">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1">
                                            <p:txEl>
                                              <p:pRg st="0" end="0"/>
                                            </p:txEl>
                                          </p:spTgt>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13" presetClass="entr" presetSubtype="16" fill="hold" grpId="0" nodeType="clickEffect">
                                  <p:stCondLst>
                                    <p:cond delay="0"/>
                                  </p:stCondLst>
                                  <p:childTnLst>
                                    <p:set>
                                      <p:cBhvr>
                                        <p:cTn id="13" dur="1000" fill="hold">
                                          <p:stCondLst>
                                            <p:cond delay="0"/>
                                          </p:stCondLst>
                                        </p:cTn>
                                        <p:tgtEl>
                                          <p:spTgt spid="51202"/>
                                        </p:tgtEl>
                                        <p:attrNameLst>
                                          <p:attrName>style.visibility</p:attrName>
                                        </p:attrNameLst>
                                      </p:cBhvr>
                                      <p:to>
                                        <p:strVal val="visible"/>
                                      </p:to>
                                    </p:set>
                                    <p:animEffect transition="in" filter="plus(in)">
                                      <p:cBhvr>
                                        <p:cTn id="14" dur="1000"/>
                                        <p:tgtEl>
                                          <p:spTgt spid="51202"/>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3" presetClass="entr" presetSubtype="10" fill="hold" nodeType="clickEffect">
                                  <p:stCondLst>
                                    <p:cond delay="0"/>
                                  </p:stCondLst>
                                  <p:childTnLst>
                                    <p:set>
                                      <p:cBhvr>
                                        <p:cTn id="18" dur="1000" fill="hold">
                                          <p:stCondLst>
                                            <p:cond delay="0"/>
                                          </p:stCondLst>
                                        </p:cTn>
                                        <p:tgtEl>
                                          <p:spTgt spid="4"/>
                                        </p:tgtEl>
                                        <p:attrNameLst>
                                          <p:attrName>style.visibility</p:attrName>
                                        </p:attrNameLst>
                                      </p:cBhvr>
                                      <p:to>
                                        <p:strVal val="visible"/>
                                      </p:to>
                                    </p:set>
                                    <p:animEffect transition="in" filter="blinds(horizontal)">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nvSpPr>
        <p:spPr>
          <a:xfrm>
            <a:off x="530307" y="940209"/>
            <a:ext cx="10749694" cy="810260"/>
          </a:xfrm>
          <a:prstGeom prst="rect">
            <a:avLst/>
          </a:prstGeom>
          <a:noFill/>
        </p:spPr>
        <p:txBody>
          <a:bodyPr wrap="square" rtlCol="0" anchor="t">
            <a:spAutoFit/>
          </a:bodyPr>
          <a:lstStyle/>
          <a:p>
            <a:pPr fontAlgn="auto">
              <a:lnSpc>
                <a:spcPct val="100000"/>
              </a:lnSpc>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内阁制：</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废丞相后，明朝逐步建立起内阁制。内阁大学士协助皇帝处理大量政务，成为事实上中央行政的中枢首脑。</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7" name="矩形 6"/>
          <p:cNvSpPr/>
          <p:nvPr/>
        </p:nvSpPr>
        <p:spPr>
          <a:xfrm>
            <a:off x="6504147" y="1864688"/>
            <a:ext cx="4871767" cy="4453890"/>
          </a:xfrm>
          <a:prstGeom prst="rect">
            <a:avLst/>
          </a:prstGeom>
          <a:solidFill>
            <a:schemeClr val="accent5">
              <a:lumMod val="20000"/>
              <a:lumOff val="80000"/>
            </a:schemeClr>
          </a:solidFill>
          <a:ln w="12700" cmpd="sng">
            <a:solidFill>
              <a:schemeClr val="tx1"/>
            </a:solidFill>
            <a:prstDash val="solid"/>
          </a:ln>
        </p:spPr>
        <p:style>
          <a:lnRef idx="2">
            <a:schemeClr val="accent2"/>
          </a:lnRef>
          <a:fillRef idx="1">
            <a:schemeClr val="lt1"/>
          </a:fillRef>
          <a:effectRef idx="0">
            <a:schemeClr val="accent2"/>
          </a:effectRef>
          <a:fontRef idx="minor">
            <a:schemeClr val="dk1"/>
          </a:fontRef>
        </p:style>
        <p:txBody>
          <a:bodyPr wrap="square">
            <a:spAutoFit/>
          </a:bodyPr>
          <a:lstStyle/>
          <a:p>
            <a:pPr fontAlgn="auto">
              <a:lnSpc>
                <a:spcPts val="3780"/>
              </a:lnSpc>
            </a:pPr>
            <a:r>
              <a:rPr lang="zh-CN" altLang="en-US" sz="2340" b="1" smtClean="0">
                <a:latin typeface="楷体" panose="02010609060101010101" pitchFamily="49" charset="-122"/>
                <a:ea typeface="楷体" panose="02010609060101010101" pitchFamily="49" charset="-122"/>
                <a:cs typeface="楷体" panose="02010609060101010101" pitchFamily="49" charset="-122"/>
              </a:rPr>
              <a:t>    </a:t>
            </a: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洪武</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十五年</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设置殿阁学士</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大学士皆正五品官，使侍左右备顾问，并不参预机务。</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fontAlgn="auto">
              <a:lnSpc>
                <a:spcPts val="3780"/>
              </a:lnSpc>
            </a:pP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    明成祖</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朱棣即位以后，则特简解缙、胡广、杨荣等七人，入值文渊阁，得以参预机务，称为内阁学士</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内阁之名及阁臣参预机务自此始。</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r" fontAlgn="auto">
              <a:lnSpc>
                <a:spcPts val="3780"/>
              </a:lnSpc>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明清简史</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pic>
        <p:nvPicPr>
          <p:cNvPr id="6" name="图片 5"/>
          <p:cNvPicPr>
            <a:picLocks noChangeAspect="1"/>
          </p:cNvPicPr>
          <p:nvPr/>
        </p:nvPicPr>
        <p:blipFill>
          <a:blip r:embed="rId3"/>
          <a:stretch>
            <a:fillRect/>
          </a:stretch>
        </p:blipFill>
        <p:spPr>
          <a:xfrm>
            <a:off x="647878" y="1864688"/>
            <a:ext cx="5465191" cy="4002980"/>
          </a:xfrm>
          <a:prstGeom prst="rect">
            <a:avLst/>
          </a:prstGeom>
          <a:ln w="12700" cmpd="sng">
            <a:solidFill>
              <a:schemeClr val="tx1"/>
            </a:solidFill>
            <a:prstDash val="solid"/>
          </a:ln>
        </p:spPr>
      </p:pic>
      <p:sp>
        <p:nvSpPr>
          <p:cNvPr id="17" name="文本框 16"/>
          <p:cNvSpPr txBox="1"/>
          <p:nvPr/>
        </p:nvSpPr>
        <p:spPr>
          <a:xfrm>
            <a:off x="647878" y="6011847"/>
            <a:ext cx="5465191"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rPr>
              <a:t>明朝内阁形成示意图</a:t>
            </a:r>
            <a:endParaRPr lang="en-US"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3" name="圆角矩形 2"/>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明代行政中枢的演变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p:cTn id="7" dur="1000" fill="hold"/>
                                        <p:tgtEl>
                                          <p:spTgt spid="11">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11">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
                                            <p:txEl>
                                              <p:pRg st="0" end="0"/>
                                            </p:txEl>
                                          </p:spTgt>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20" presetClass="entr" presetSubtype="0" fill="hold" nodeType="clickEffect">
                                  <p:stCondLst>
                                    <p:cond delay="0"/>
                                  </p:stCondLst>
                                  <p:childTnLst>
                                    <p:set>
                                      <p:cBhvr>
                                        <p:cTn id="13" dur="1000" fill="hold">
                                          <p:stCondLst>
                                            <p:cond delay="0"/>
                                          </p:stCondLst>
                                        </p:cTn>
                                        <p:tgtEl>
                                          <p:spTgt spid="6"/>
                                        </p:tgtEl>
                                        <p:attrNameLst>
                                          <p:attrName>style.visibility</p:attrName>
                                        </p:attrNameLst>
                                      </p:cBhvr>
                                      <p:to>
                                        <p:strVal val="visible"/>
                                      </p:to>
                                    </p:set>
                                    <p:animEffect transition="in" filter="wedge">
                                      <p:cBhvr>
                                        <p:cTn id="14" dur="1000"/>
                                        <p:tgtEl>
                                          <p:spTgt spid="6"/>
                                        </p:tgtEl>
                                      </p:cBhvr>
                                    </p:animEffect>
                                  </p:childTnLst>
                                </p:cTn>
                              </p:par>
                              <p:par>
                                <p:cTn id="15" presetID="22" presetClass="entr" presetSubtype="4" fill="hold" grpId="0" nodeType="withEffect">
                                  <p:stCondLst>
                                    <p:cond delay="0"/>
                                  </p:stCondLst>
                                  <p:childTnLst>
                                    <p:set>
                                      <p:cBhvr>
                                        <p:cTn id="16" dur="1000" fill="hold">
                                          <p:stCondLst>
                                            <p:cond delay="0"/>
                                          </p:stCondLst>
                                        </p:cTn>
                                        <p:tgtEl>
                                          <p:spTgt spid="17"/>
                                        </p:tgtEl>
                                        <p:attrNameLst>
                                          <p:attrName>style.visibility</p:attrName>
                                        </p:attrNameLst>
                                      </p:cBhvr>
                                      <p:to>
                                        <p:strVal val="visible"/>
                                      </p:to>
                                    </p:set>
                                    <p:animEffect transition="in" filter="wipe(down)">
                                      <p:cBhvr>
                                        <p:cTn id="17" dur="1000"/>
                                        <p:tgtEl>
                                          <p:spTgt spid="1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000" fill="hold">
                                          <p:stCondLst>
                                            <p:cond delay="0"/>
                                          </p:stCondLst>
                                        </p:cTn>
                                        <p:tgtEl>
                                          <p:spTgt spid="7"/>
                                        </p:tgtEl>
                                        <p:attrNameLst>
                                          <p:attrName>style.visibility</p:attrName>
                                        </p:attrNameLst>
                                      </p:cBhvr>
                                      <p:to>
                                        <p:strVal val="visible"/>
                                      </p:to>
                                    </p:set>
                                    <p:animEffect transition="in" filter="box(in)">
                                      <p:cBhvr>
                                        <p:cTn id="2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 name="文本框 20"/>
          <p:cNvSpPr txBox="1"/>
          <p:nvPr/>
        </p:nvSpPr>
        <p:spPr>
          <a:xfrm>
            <a:off x="6233115" y="5961725"/>
            <a:ext cx="4981913"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latin typeface="仿宋" panose="02010609060101010101" pitchFamily="49" charset="-122"/>
                <a:ea typeface="仿宋" panose="02010609060101010101" pitchFamily="49" charset="-122"/>
                <a:cs typeface="仿宋" panose="02010609060101010101" pitchFamily="49" charset="-122"/>
              </a:rPr>
              <a:t>明代内阁地位演变示意图</a:t>
            </a:r>
            <a:endParaRPr lang="en-US" altLang="zh-CN" sz="1950" b="1">
              <a:latin typeface="仿宋" panose="02010609060101010101" pitchFamily="49" charset="-122"/>
              <a:ea typeface="仿宋" panose="02010609060101010101" pitchFamily="49" charset="-122"/>
              <a:cs typeface="仿宋" panose="02010609060101010101" pitchFamily="49" charset="-122"/>
            </a:endParaRPr>
          </a:p>
        </p:txBody>
      </p:sp>
      <p:pic>
        <p:nvPicPr>
          <p:cNvPr id="4" name="图片 3"/>
          <p:cNvPicPr>
            <a:picLocks noChangeAspect="1"/>
          </p:cNvPicPr>
          <p:nvPr/>
        </p:nvPicPr>
        <p:blipFill>
          <a:blip r:embed="rId3"/>
          <a:stretch>
            <a:fillRect/>
          </a:stretch>
        </p:blipFill>
        <p:spPr>
          <a:xfrm>
            <a:off x="6233115" y="1000232"/>
            <a:ext cx="5304304" cy="4853822"/>
          </a:xfrm>
          <a:prstGeom prst="rect">
            <a:avLst/>
          </a:prstGeom>
          <a:ln w="12700" cmpd="sng">
            <a:solidFill>
              <a:schemeClr val="tx1"/>
            </a:solidFill>
            <a:prstDash val="solid"/>
          </a:ln>
        </p:spPr>
      </p:pic>
      <p:sp>
        <p:nvSpPr>
          <p:cNvPr id="2" name="文本框 1"/>
          <p:cNvSpPr txBox="1"/>
          <p:nvPr/>
        </p:nvSpPr>
        <p:spPr>
          <a:xfrm>
            <a:off x="413355" y="1000232"/>
            <a:ext cx="5619271" cy="188976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2340" b="1" smtClean="0">
                <a:effectLst/>
                <a:latin typeface="黑体" panose="02010609060101010101" pitchFamily="49" charset="-122"/>
                <a:ea typeface="黑体" panose="02010609060101010101" pitchFamily="49" charset="-122"/>
              </a:rPr>
              <a:t>    </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此后</a:t>
            </a:r>
            <a:r>
              <a:rPr lang="zh-CN" altLang="en-US" sz="2340" b="1">
                <a:effectLst/>
                <a:latin typeface="楷体" panose="02010609060101010101" pitchFamily="49" charset="-122"/>
                <a:ea typeface="楷体" panose="02010609060101010101" pitchFamily="49" charset="-122"/>
                <a:cs typeface="楷体" panose="02010609060101010101" pitchFamily="49" charset="-122"/>
              </a:rPr>
              <a:t>，内阁的地位日益</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提高</a:t>
            </a:r>
            <a:r>
              <a:rPr lang="en-US" altLang="zh-CN" sz="2340" b="1" smtClean="0">
                <a:effectLst/>
                <a:latin typeface="楷体" panose="02010609060101010101" pitchFamily="49" charset="-122"/>
                <a:ea typeface="楷体" panose="02010609060101010101" pitchFamily="49" charset="-122"/>
                <a:cs typeface="楷体" panose="02010609060101010101" pitchFamily="49" charset="-122"/>
              </a:rPr>
              <a:t>……</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“至</a:t>
            </a:r>
            <a:r>
              <a:rPr lang="zh-CN" altLang="en-US" sz="2340" b="1">
                <a:effectLst/>
                <a:latin typeface="楷体" panose="02010609060101010101" pitchFamily="49" charset="-122"/>
                <a:ea typeface="楷体" panose="02010609060101010101" pitchFamily="49" charset="-122"/>
                <a:cs typeface="楷体" panose="02010609060101010101" pitchFamily="49" charset="-122"/>
              </a:rPr>
              <a:t>嘉靖</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以后，朝位班次，据</a:t>
            </a:r>
            <a:r>
              <a:rPr lang="zh-CN" altLang="en-US" sz="2340" b="1">
                <a:effectLst/>
                <a:latin typeface="楷体" panose="02010609060101010101" pitchFamily="49" charset="-122"/>
                <a:ea typeface="楷体" panose="02010609060101010101" pitchFamily="49" charset="-122"/>
                <a:cs typeface="楷体" panose="02010609060101010101" pitchFamily="49" charset="-122"/>
              </a:rPr>
              <a:t>列六部之上</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a:t>
            </a:r>
            <a:r>
              <a:rPr lang="en-US" altLang="zh-CN" sz="2340" b="1" smtClean="0">
                <a:effectLst/>
                <a:latin typeface="楷体" panose="02010609060101010101" pitchFamily="49" charset="-122"/>
                <a:ea typeface="楷体" panose="02010609060101010101" pitchFamily="49" charset="-122"/>
                <a:cs typeface="楷体" panose="02010609060101010101" pitchFamily="49" charset="-122"/>
              </a:rPr>
              <a:t>……</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特别是</a:t>
            </a:r>
            <a:r>
              <a:rPr lang="zh-CN" altLang="en-US" sz="2340" b="1">
                <a:effectLst/>
                <a:latin typeface="楷体" panose="02010609060101010101" pitchFamily="49" charset="-122"/>
                <a:ea typeface="楷体" panose="02010609060101010101" pitchFamily="49" charset="-122"/>
                <a:cs typeface="楷体" panose="02010609060101010101" pitchFamily="49" charset="-122"/>
              </a:rPr>
              <a:t>到张居正</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时，“部权尽</a:t>
            </a:r>
            <a:r>
              <a:rPr lang="zh-CN" altLang="en-US" sz="2340" b="1">
                <a:effectLst/>
                <a:latin typeface="楷体" panose="02010609060101010101" pitchFamily="49" charset="-122"/>
                <a:ea typeface="楷体" panose="02010609060101010101" pitchFamily="49" charset="-122"/>
                <a:cs typeface="楷体" panose="02010609060101010101" pitchFamily="49" charset="-122"/>
              </a:rPr>
              <a:t>归内阁</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，逡巡诸事如属吏。”</a:t>
            </a:r>
            <a:endParaRPr lang="en-US" altLang="zh-CN" sz="2340" b="1" smtClean="0">
              <a:effectLst/>
              <a:latin typeface="楷体" pitchFamily="49" charset="-122"/>
              <a:ea typeface="楷体" pitchFamily="49" charset="-122"/>
              <a:cs typeface="楷体" panose="02010609060101010101" pitchFamily="49" charset="-122"/>
            </a:endParaRPr>
          </a:p>
          <a:p>
            <a:pPr algn="r"/>
            <a:r>
              <a:rPr lang="en-US" altLang="zh-CN" sz="2340" b="1" smtClean="0">
                <a:effectLst/>
                <a:latin typeface="楷体" panose="02010609060101010101" pitchFamily="49" charset="-122"/>
                <a:ea typeface="楷体" panose="02010609060101010101" pitchFamily="49" charset="-122"/>
                <a:cs typeface="楷体" panose="02010609060101010101" pitchFamily="49" charset="-122"/>
              </a:rPr>
              <a:t> ——《</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明清史概论</a:t>
            </a:r>
            <a:r>
              <a:rPr lang="en-US" altLang="zh-CN" sz="2340" b="1" smtClean="0">
                <a:effectLst/>
                <a:latin typeface="楷体" panose="02010609060101010101" pitchFamily="49" charset="-122"/>
                <a:ea typeface="楷体" panose="02010609060101010101" pitchFamily="49" charset="-122"/>
                <a:cs typeface="楷体" panose="02010609060101010101" pitchFamily="49" charset="-122"/>
              </a:rPr>
              <a:t>》</a:t>
            </a:r>
            <a:endParaRPr lang="zh-CN" altLang="en-US" sz="2340" b="1">
              <a:effectLst/>
              <a:latin typeface="楷体" panose="02010609060101010101" pitchFamily="49" charset="-122"/>
              <a:ea typeface="楷体" panose="02010609060101010101" pitchFamily="49" charset="-122"/>
              <a:cs typeface="楷体" panose="02010609060101010101" pitchFamily="49" charset="-122"/>
            </a:endParaRPr>
          </a:p>
        </p:txBody>
      </p:sp>
      <p:pic>
        <p:nvPicPr>
          <p:cNvPr id="7" name="图片 6"/>
          <p:cNvPicPr>
            <a:picLocks noChangeAspect="1"/>
          </p:cNvPicPr>
          <p:nvPr/>
        </p:nvPicPr>
        <p:blipFill>
          <a:blip r:embed="rId4"/>
          <a:stretch>
            <a:fillRect/>
          </a:stretch>
        </p:blipFill>
        <p:spPr>
          <a:xfrm>
            <a:off x="413355" y="3205615"/>
            <a:ext cx="2241273" cy="2320479"/>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12" name="矩形标注 11"/>
          <p:cNvSpPr/>
          <p:nvPr/>
        </p:nvSpPr>
        <p:spPr>
          <a:xfrm>
            <a:off x="3094590" y="3129504"/>
            <a:ext cx="2938035" cy="3220824"/>
          </a:xfrm>
          <a:prstGeom prst="wedgeRectCallout">
            <a:avLst>
              <a:gd name="adj1" fmla="val -66709"/>
              <a:gd name="adj2" fmla="val 7765"/>
            </a:avLst>
          </a:prstGeom>
          <a:solidFill>
            <a:schemeClr val="bg1">
              <a:lumMod val="85000"/>
            </a:schemeClr>
          </a:solidFill>
          <a:ln w="12700" cmpd="sng">
            <a:solidFill>
              <a:schemeClr val="tx1"/>
            </a:solidFill>
            <a:prstDash val="solid"/>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sz="1755"/>
          </a:p>
        </p:txBody>
      </p:sp>
      <p:sp>
        <p:nvSpPr>
          <p:cNvPr id="16" name="文本框 15"/>
          <p:cNvSpPr txBox="1"/>
          <p:nvPr/>
        </p:nvSpPr>
        <p:spPr>
          <a:xfrm>
            <a:off x="3094590" y="3129504"/>
            <a:ext cx="2938035" cy="3305175"/>
          </a:xfrm>
          <a:prstGeom prst="rect">
            <a:avLst/>
          </a:prstGeom>
          <a:solidFill>
            <a:schemeClr val="accent1">
              <a:lumMod val="20000"/>
              <a:lumOff val="80000"/>
            </a:schemeClr>
          </a:solidFill>
        </p:spPr>
        <p:txBody>
          <a:bodyPr wrap="square" rtlCol="0">
            <a:spAutoFit/>
          </a:bodyPr>
          <a:lstStyle/>
          <a:p>
            <a:pPr fontAlgn="auto">
              <a:lnSpc>
                <a:spcPts val="3580"/>
              </a:lnSpc>
            </a:pPr>
            <a:r>
              <a:rPr lang="zh-CN" altLang="en-US" sz="2340" smtClean="0">
                <a:latin typeface="黑体" panose="02010609060101010101" pitchFamily="49" charset="-122"/>
                <a:ea typeface="黑体" panose="02010609060101010101" pitchFamily="49" charset="-122"/>
              </a:rPr>
              <a:t>    </a:t>
            </a: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我朝阁臣，只备论思顾问之职，原非宰相。中有一二权势稍重者，皆上窃君上之威灵，下侵六曹之职掌，终以贾祸。</a:t>
            </a:r>
            <a:endParaRPr lang="en-US" altLang="zh-CN" sz="2340" b="1" smtClean="0">
              <a:solidFill>
                <a:schemeClr val="tx1"/>
              </a:solidFill>
              <a:latin typeface="楷体" pitchFamily="49" charset="-122"/>
              <a:ea typeface="楷体" pitchFamily="49" charset="-122"/>
              <a:cs typeface="楷体" panose="02010609060101010101" pitchFamily="49" charset="-122"/>
            </a:endParaRPr>
          </a:p>
          <a:p>
            <a:pPr algn="r" fontAlgn="auto">
              <a:lnSpc>
                <a:spcPts val="3580"/>
              </a:lnSpc>
            </a:pPr>
            <a:r>
              <a:rPr lang="en-US" altLang="zh-CN"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明神宗实录</a:t>
            </a:r>
            <a:r>
              <a:rPr lang="en-US" altLang="zh-CN"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smtClean="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9" name="文本框 8"/>
          <p:cNvSpPr txBox="1"/>
          <p:nvPr/>
        </p:nvSpPr>
        <p:spPr>
          <a:xfrm>
            <a:off x="413355" y="5718539"/>
            <a:ext cx="2327904" cy="691515"/>
          </a:xfrm>
          <a:prstGeom prst="rect">
            <a:avLst/>
          </a:prstGeom>
          <a:noFill/>
        </p:spPr>
        <p:txBody>
          <a:bodyPr wrap="square" rtlCol="0">
            <a:spAutoFit/>
          </a:bodyPr>
          <a:lstStyle/>
          <a:p>
            <a:pPr algn="ctr"/>
            <a:r>
              <a:rPr lang="zh-CN" altLang="en-US" sz="1950" b="1" smtClean="0">
                <a:solidFill>
                  <a:schemeClr val="tx1"/>
                </a:solidFill>
                <a:latin typeface="仿宋" panose="02010609060101010101" pitchFamily="49" charset="-122"/>
                <a:ea typeface="仿宋" panose="02010609060101010101" pitchFamily="49" charset="-122"/>
              </a:rPr>
              <a:t>明万历、天启年间内阁首辅叶向高</a:t>
            </a:r>
            <a:endParaRPr lang="zh-CN" altLang="en-US" sz="1950" b="1" smtClean="0">
              <a:solidFill>
                <a:schemeClr val="tx1"/>
              </a:solidFill>
              <a:latin typeface="仿宋" panose="02010609060101010101" pitchFamily="49" charset="-122"/>
              <a:ea typeface="仿宋" panose="02010609060101010101" pitchFamily="49" charset="-122"/>
            </a:endParaRPr>
          </a:p>
        </p:txBody>
      </p:sp>
      <p:sp>
        <p:nvSpPr>
          <p:cNvPr id="3" name="圆角矩形 2"/>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明代行政中枢的演变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1" presetClass="entr" presetSubtype="8" fill="hold" nodeType="clickEffect">
                                  <p:stCondLst>
                                    <p:cond delay="0"/>
                                  </p:stCondLst>
                                  <p:childTnLst>
                                    <p:set>
                                      <p:cBhvr>
                                        <p:cTn id="11" dur="1000" fill="hold">
                                          <p:stCondLst>
                                            <p:cond delay="0"/>
                                          </p:stCondLst>
                                        </p:cTn>
                                        <p:tgtEl>
                                          <p:spTgt spid="7"/>
                                        </p:tgtEl>
                                        <p:attrNameLst>
                                          <p:attrName>style.visibility</p:attrName>
                                        </p:attrNameLst>
                                      </p:cBhvr>
                                      <p:to>
                                        <p:strVal val="visible"/>
                                      </p:to>
                                    </p:set>
                                    <p:animEffect transition="in" filter="wheel(8)">
                                      <p:cBhvr>
                                        <p:cTn id="12" dur="1000"/>
                                        <p:tgtEl>
                                          <p:spTgt spid="7"/>
                                        </p:tgtEl>
                                      </p:cBhvr>
                                    </p:animEffect>
                                  </p:childTnLst>
                                </p:cTn>
                              </p:par>
                              <p:par>
                                <p:cTn id="13" presetID="22" presetClass="entr" presetSubtype="4" fill="hold" grpId="0" nodeType="withEffect">
                                  <p:stCondLst>
                                    <p:cond delay="0"/>
                                  </p:stCondLst>
                                  <p:childTnLst>
                                    <p:set>
                                      <p:cBhvr>
                                        <p:cTn id="14" dur="1000" fill="hold">
                                          <p:stCondLst>
                                            <p:cond delay="0"/>
                                          </p:stCondLst>
                                        </p:cTn>
                                        <p:tgtEl>
                                          <p:spTgt spid="9"/>
                                        </p:tgtEl>
                                        <p:attrNameLst>
                                          <p:attrName>style.visibility</p:attrName>
                                        </p:attrNameLst>
                                      </p:cBhvr>
                                      <p:to>
                                        <p:strVal val="visible"/>
                                      </p:to>
                                    </p:set>
                                    <p:animEffect transition="in" filter="wipe(down)">
                                      <p:cBhvr>
                                        <p:cTn id="15" dur="1000"/>
                                        <p:tgtEl>
                                          <p:spTgt spid="9"/>
                                        </p:tgtEl>
                                      </p:cBhvr>
                                    </p:animEffect>
                                  </p:childTnLst>
                                </p:cTn>
                              </p:par>
                              <p:par>
                                <p:cTn id="16" presetID="8" presetClass="entr" presetSubtype="16"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diamond(in)">
                                      <p:cBhvr>
                                        <p:cTn id="18" dur="2000"/>
                                        <p:tgtEl>
                                          <p:spTgt spid="12"/>
                                        </p:tgtEl>
                                      </p:cBhvr>
                                    </p:animEffect>
                                  </p:childTnLst>
                                </p:cTn>
                              </p:par>
                              <p:par>
                                <p:cTn id="19" presetID="8" presetClass="entr" presetSubtype="16" fill="hold" grpId="0" nodeType="withEffect">
                                  <p:stCondLst>
                                    <p:cond delay="0"/>
                                  </p:stCondLst>
                                  <p:childTnLst>
                                    <p:set>
                                      <p:cBhvr>
                                        <p:cTn id="20" dur="1000" fill="hold">
                                          <p:stCondLst>
                                            <p:cond delay="0"/>
                                          </p:stCondLst>
                                        </p:cTn>
                                        <p:tgtEl>
                                          <p:spTgt spid="16"/>
                                        </p:tgtEl>
                                        <p:attrNameLst>
                                          <p:attrName>style.visibility</p:attrName>
                                        </p:attrNameLst>
                                      </p:cBhvr>
                                      <p:to>
                                        <p:strVal val="visible"/>
                                      </p:to>
                                    </p:set>
                                    <p:animEffect transition="in" filter="diamond(in)">
                                      <p:cBhvr>
                                        <p:cTn id="21" dur="1000"/>
                                        <p:tgtEl>
                                          <p:spTgt spid="16"/>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4" presetClass="entr" presetSubtype="16" fill="hold" nodeType="clickEffect">
                                  <p:stCondLst>
                                    <p:cond delay="0"/>
                                  </p:stCondLst>
                                  <p:childTnLst>
                                    <p:set>
                                      <p:cBhvr>
                                        <p:cTn id="25" dur="1000" fill="hold">
                                          <p:stCondLst>
                                            <p:cond delay="0"/>
                                          </p:stCondLst>
                                        </p:cTn>
                                        <p:tgtEl>
                                          <p:spTgt spid="4"/>
                                        </p:tgtEl>
                                        <p:attrNameLst>
                                          <p:attrName>style.visibility</p:attrName>
                                        </p:attrNameLst>
                                      </p:cBhvr>
                                      <p:to>
                                        <p:strVal val="visible"/>
                                      </p:to>
                                    </p:set>
                                    <p:animEffect transition="in" filter="box(in)">
                                      <p:cBhvr>
                                        <p:cTn id="26" dur="1000"/>
                                        <p:tgtEl>
                                          <p:spTgt spid="4"/>
                                        </p:tgtEl>
                                      </p:cBhvr>
                                    </p:animEffect>
                                  </p:childTnLst>
                                </p:cTn>
                              </p:par>
                              <p:par>
                                <p:cTn id="27" presetID="22" presetClass="entr" presetSubtype="4" fill="hold" grpId="0" nodeType="withEffect">
                                  <p:stCondLst>
                                    <p:cond delay="0"/>
                                  </p:stCondLst>
                                  <p:childTnLst>
                                    <p:set>
                                      <p:cBhvr>
                                        <p:cTn id="28" dur="1000" fill="hold">
                                          <p:stCondLst>
                                            <p:cond delay="0"/>
                                          </p:stCondLst>
                                        </p:cTn>
                                        <p:tgtEl>
                                          <p:spTgt spid="21"/>
                                        </p:tgtEl>
                                        <p:attrNameLst>
                                          <p:attrName>style.visibility</p:attrName>
                                        </p:attrNameLst>
                                      </p:cBhvr>
                                      <p:to>
                                        <p:strVal val="visible"/>
                                      </p:to>
                                    </p:set>
                                    <p:animEffect transition="in" filter="wipe(down)">
                                      <p:cBhvr>
                                        <p:cTn id="29"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2" grpId="0"/>
      <p:bldP spid="16" grpId="0"/>
      <p:bldP spid="21"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a:picLocks noChangeAspect="1"/>
          </p:cNvPicPr>
          <p:nvPr/>
        </p:nvPicPr>
        <p:blipFill>
          <a:blip r:embed="rId3"/>
          <a:stretch>
            <a:fillRect/>
          </a:stretch>
        </p:blipFill>
        <p:spPr>
          <a:xfrm>
            <a:off x="413355" y="1990303"/>
            <a:ext cx="5162601" cy="4443562"/>
          </a:xfrm>
          <a:prstGeom prst="rect">
            <a:avLst/>
          </a:prstGeom>
          <a:ln w="12700" cmpd="sng">
            <a:solidFill>
              <a:schemeClr val="tx1"/>
            </a:solidFill>
            <a:prstDash val="solid"/>
          </a:ln>
        </p:spPr>
      </p:pic>
      <p:pic>
        <p:nvPicPr>
          <p:cNvPr id="4" name="图片 3"/>
          <p:cNvPicPr>
            <a:picLocks noChangeAspect="1"/>
          </p:cNvPicPr>
          <p:nvPr/>
        </p:nvPicPr>
        <p:blipFill>
          <a:blip r:embed="rId4"/>
          <a:stretch>
            <a:fillRect/>
          </a:stretch>
        </p:blipFill>
        <p:spPr>
          <a:xfrm>
            <a:off x="5938569" y="1990922"/>
            <a:ext cx="5094533" cy="4442943"/>
          </a:xfrm>
          <a:prstGeom prst="rect">
            <a:avLst/>
          </a:prstGeom>
          <a:ln w="12700" cmpd="sng">
            <a:solidFill>
              <a:schemeClr val="tx1"/>
            </a:solidFill>
            <a:prstDash val="solid"/>
          </a:ln>
        </p:spPr>
      </p:pic>
      <p:sp>
        <p:nvSpPr>
          <p:cNvPr id="3" name="矩形 25"/>
          <p:cNvSpPr/>
          <p:nvPr/>
        </p:nvSpPr>
        <p:spPr>
          <a:xfrm>
            <a:off x="413355" y="933403"/>
            <a:ext cx="10619747" cy="769161"/>
          </a:xfrm>
          <a:prstGeom prst="rect">
            <a:avLst/>
          </a:prstGeom>
          <a:noFill/>
          <a:ln w="12700" cap="flat" cmpd="sng">
            <a:noFill/>
            <a:prstDash val="dash"/>
            <a:miter/>
            <a:headEnd type="none" w="med" len="med"/>
            <a:tailEnd type="none" w="med" len="med"/>
          </a:ln>
        </p:spPr>
        <p:txBody>
          <a:bodyPr anchor="ctr"/>
          <a:lstStyle/>
          <a:p>
            <a:pPr fontAlgn="auto">
              <a:lnSpc>
                <a:spcPct val="100000"/>
              </a:lnSpc>
            </a:pP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雍正帝时期，设置军机处，军机大臣直接秉承皇帝，逐渐成为掌管处理全国军政事务的中枢，提高行政效率，标志君主专制达到顶峰。</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7" name="圆角矩形 6"/>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清代行政中枢的演变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1" presetClass="entr" presetSubtype="8" fill="hold" nodeType="clickEffect">
                                  <p:stCondLst>
                                    <p:cond delay="0"/>
                                  </p:stCondLst>
                                  <p:childTnLst>
                                    <p:set>
                                      <p:cBhvr>
                                        <p:cTn id="11" dur="1000" fill="hold">
                                          <p:stCondLst>
                                            <p:cond delay="0"/>
                                          </p:stCondLst>
                                        </p:cTn>
                                        <p:tgtEl>
                                          <p:spTgt spid="8"/>
                                        </p:tgtEl>
                                        <p:attrNameLst>
                                          <p:attrName>style.visibility</p:attrName>
                                        </p:attrNameLst>
                                      </p:cBhvr>
                                      <p:to>
                                        <p:strVal val="visible"/>
                                      </p:to>
                                    </p:set>
                                    <p:animEffect transition="in" filter="wheel(8)">
                                      <p:cBhvr>
                                        <p:cTn id="12" dur="10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000" fill="hold">
                                          <p:stCondLst>
                                            <p:cond delay="0"/>
                                          </p:stCondLst>
                                        </p:cTn>
                                        <p:tgtEl>
                                          <p:spTgt spid="4"/>
                                        </p:tgtEl>
                                        <p:attrNameLst>
                                          <p:attrName>style.visibility</p:attrName>
                                        </p:attrNameLst>
                                      </p:cBhvr>
                                      <p:to>
                                        <p:strVal val="visible"/>
                                      </p:to>
                                    </p:set>
                                    <p:animEffect transition="in" filter="blinds(horizontal)">
                                      <p:cBhvr>
                                        <p:cTn id="1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5810" name="Rectangle 2"/>
          <p:cNvSpPr/>
          <p:nvPr/>
        </p:nvSpPr>
        <p:spPr>
          <a:xfrm>
            <a:off x="678363" y="3041142"/>
            <a:ext cx="309880" cy="561975"/>
          </a:xfrm>
          <a:prstGeom prst="rect">
            <a:avLst/>
          </a:prstGeom>
          <a:noFill/>
          <a:ln w="9525">
            <a:noFill/>
          </a:ln>
        </p:spPr>
        <p:txBody>
          <a:bodyPr wrap="none">
            <a:spAutoFit/>
          </a:bodyPr>
          <a:lstStyle/>
          <a:p>
            <a:r>
              <a:rPr lang="zh-CN" altLang="en-US" sz="3055">
                <a:latin typeface="Arial" panose="020b0604020202020204" pitchFamily="34" charset="0"/>
                <a:ea typeface="黑体" panose="02010609060101010101" pitchFamily="49" charset="-122"/>
              </a:rPr>
              <a:t> </a:t>
            </a:r>
            <a:endParaRPr lang="zh-CN" altLang="en-US" sz="3055">
              <a:latin typeface="Arial" panose="020b0604020202020204" pitchFamily="34" charset="0"/>
              <a:ea typeface="黑体" pitchFamily="49" charset="-122"/>
            </a:endParaRPr>
          </a:p>
        </p:txBody>
      </p:sp>
      <p:sp>
        <p:nvSpPr>
          <p:cNvPr id="375811" name="Text Box 3"/>
          <p:cNvSpPr txBox="1"/>
          <p:nvPr/>
        </p:nvSpPr>
        <p:spPr>
          <a:xfrm>
            <a:off x="531709" y="3600121"/>
            <a:ext cx="10156186" cy="461010"/>
          </a:xfrm>
          <a:prstGeom prst="rect">
            <a:avLst/>
          </a:prstGeom>
          <a:noFill/>
          <a:ln w="9525">
            <a:noFill/>
          </a:ln>
        </p:spPr>
        <p:txBody>
          <a:bodyPr lIns="98255" tIns="51092" rIns="98255" bIns="51092">
            <a:spAutoFit/>
          </a:bodyPr>
          <a:lstStyle/>
          <a:p>
            <a:r>
              <a:rPr lang="zh-CN" altLang="en-US" sz="2340" b="1">
                <a:solidFill>
                  <a:schemeClr val="tx1"/>
                </a:solidFill>
                <a:latin typeface="宋体" panose="02010600030101010101" pitchFamily="2" charset="-122"/>
                <a:ea typeface="宋体" panose="02010600030101010101" pitchFamily="2" charset="-122"/>
              </a:rPr>
              <a:t>总揽国家大事，成为位居内阁等中枢机构之上、皇帝之下的政务机构。</a:t>
            </a:r>
            <a:endParaRPr lang="zh-CN" altLang="en-US" sz="2340" b="1">
              <a:solidFill>
                <a:schemeClr val="tx1"/>
              </a:solidFill>
              <a:latin typeface="宋体" panose="02010600030101010101" pitchFamily="2" charset="-122"/>
              <a:ea typeface="宋体" panose="02010600030101010101" pitchFamily="2" charset="-122"/>
            </a:endParaRPr>
          </a:p>
        </p:txBody>
      </p:sp>
      <p:sp>
        <p:nvSpPr>
          <p:cNvPr id="375816" name="Rectangle 8"/>
          <p:cNvSpPr/>
          <p:nvPr/>
        </p:nvSpPr>
        <p:spPr>
          <a:xfrm>
            <a:off x="531544" y="1064559"/>
            <a:ext cx="10611703" cy="1529715"/>
          </a:xfrm>
          <a:prstGeom prst="rect">
            <a:avLst/>
          </a:prstGeom>
          <a:solidFill>
            <a:schemeClr val="accent1">
              <a:lumMod val="40000"/>
              <a:lumOff val="60000"/>
              <a:alpha val="58000"/>
            </a:schemeClr>
          </a:solidFill>
          <a:ln w="9525">
            <a:noFill/>
          </a:ln>
        </p:spPr>
        <p:txBody>
          <a:bodyPr wrap="square" anchor="ctr">
            <a:spAutoFit/>
          </a:bodyPr>
          <a:lstStyle/>
          <a:p>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军机处名不师古，而丝纶出纳，职居密勿</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军国大计，罔不总揽，自雍正、乾隆后，百八十年，威命所寄，不于内阁，而于内阁，而于军机处，盖隐然执政之府矣。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清史稿</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348164" name="Text Box 4"/>
          <p:cNvSpPr txBox="1"/>
          <p:nvPr/>
        </p:nvSpPr>
        <p:spPr>
          <a:xfrm>
            <a:off x="531544" y="4217963"/>
            <a:ext cx="7761537" cy="511175"/>
          </a:xfrm>
          <a:prstGeom prst="rect">
            <a:avLst/>
          </a:prstGeom>
          <a:solidFill>
            <a:schemeClr val="bg1"/>
          </a:solidFill>
          <a:ln w="38100" cap="flat" cmpd="sng">
            <a:solidFill>
              <a:srgbClr val="FF9900"/>
            </a:solidFill>
            <a:prstDash val="solid"/>
            <a:miter/>
            <a:headEnd type="none" w="med" len="med"/>
            <a:tailEnd type="none" w="med" len="med"/>
          </a:ln>
        </p:spPr>
        <p:txBody>
          <a:bodyPr wrap="square">
            <a:spAutoFit/>
          </a:bodyPr>
          <a:lstStyle/>
          <a:p>
            <a:pPr algn="l">
              <a:spcBef>
                <a:spcPct val="50000"/>
              </a:spcBef>
            </a:pPr>
            <a:r>
              <a:rPr lang="zh-CN" altLang="en-US" sz="2730" b="1">
                <a:latin typeface="Times New Roman" panose="02020603050405020304" pitchFamily="18" charset="0"/>
                <a:ea typeface="黑体" panose="02010609060101010101" pitchFamily="49" charset="-122"/>
              </a:rPr>
              <a:t>为什么说军机处的设立标志着君主专制达到顶峰？</a:t>
            </a:r>
            <a:endParaRPr lang="zh-CN" altLang="en-US" sz="2730" b="1">
              <a:latin typeface="Times New Roman" panose="02020603050405020304" pitchFamily="18" charset="0"/>
              <a:ea typeface="黑体" pitchFamily="49" charset="-122"/>
            </a:endParaRPr>
          </a:p>
        </p:txBody>
      </p:sp>
      <p:sp>
        <p:nvSpPr>
          <p:cNvPr id="2" name="Text Box 4"/>
          <p:cNvSpPr txBox="1"/>
          <p:nvPr/>
        </p:nvSpPr>
        <p:spPr>
          <a:xfrm>
            <a:off x="531544" y="2842383"/>
            <a:ext cx="5738698" cy="511175"/>
          </a:xfrm>
          <a:prstGeom prst="rect">
            <a:avLst/>
          </a:prstGeom>
          <a:solidFill>
            <a:schemeClr val="bg1"/>
          </a:solidFill>
          <a:ln w="38100" cap="flat" cmpd="sng">
            <a:solidFill>
              <a:srgbClr val="FF9900"/>
            </a:solidFill>
            <a:prstDash val="solid"/>
            <a:miter/>
            <a:headEnd type="none" w="med" len="med"/>
            <a:tailEnd type="none" w="med" len="med"/>
          </a:ln>
        </p:spPr>
        <p:txBody>
          <a:bodyPr wrap="square">
            <a:spAutoFit/>
          </a:bodyPr>
          <a:lstStyle/>
          <a:p>
            <a:pPr algn="l">
              <a:spcBef>
                <a:spcPct val="50000"/>
              </a:spcBef>
            </a:pPr>
            <a:r>
              <a:rPr lang="zh-CN" altLang="en-US" sz="2730" b="1">
                <a:latin typeface="Arial" panose="020b0604020202020204" pitchFamily="34" charset="0"/>
                <a:ea typeface="黑体" panose="02010609060101010101" pitchFamily="49" charset="-122"/>
                <a:sym typeface="+mn-ea"/>
              </a:rPr>
              <a:t>军机处的职能后来发生了什么变化</a:t>
            </a:r>
            <a:r>
              <a:rPr lang="zh-CN" altLang="en-US" sz="2730" b="1">
                <a:latin typeface="Times New Roman" panose="02020603050405020304" pitchFamily="18" charset="0"/>
                <a:ea typeface="黑体" panose="02010609060101010101" pitchFamily="49" charset="-122"/>
              </a:rPr>
              <a:t>？</a:t>
            </a:r>
            <a:endParaRPr lang="zh-CN" altLang="en-US" sz="2730" b="1">
              <a:latin typeface="Times New Roman" panose="02020603050405020304" pitchFamily="18" charset="0"/>
              <a:ea typeface="黑体" panose="02010609060101010101" pitchFamily="49" charset="-122"/>
            </a:endParaRPr>
          </a:p>
        </p:txBody>
      </p:sp>
      <p:sp>
        <p:nvSpPr>
          <p:cNvPr id="348163" name="Text Box 3"/>
          <p:cNvSpPr txBox="1"/>
          <p:nvPr/>
        </p:nvSpPr>
        <p:spPr>
          <a:xfrm>
            <a:off x="531544" y="4911631"/>
            <a:ext cx="10584476" cy="1529715"/>
          </a:xfrm>
          <a:prstGeom prst="rect">
            <a:avLst/>
          </a:prstGeom>
          <a:noFill/>
          <a:ln w="38100">
            <a:noFill/>
          </a:ln>
        </p:spPr>
        <p:txBody>
          <a:bodyPr wrap="square">
            <a:spAutoFit/>
          </a:bodyPr>
          <a:lstStyle/>
          <a:p>
            <a:pPr fontAlgn="auto">
              <a:lnSpc>
                <a:spcPct val="10000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军机处的主要职权是撰拟谕旨，地位凌驾于内阁和六部之上；但它完全听命于皇帝，军国大事皆由皇帝做主；它也不是一个正式的权力机关，人员可以随时被撤换；而皇帝则可通过军机处完全控制全国的军政大权。所以说，军机处的设立是专制皇权高度发展的重要标志。 </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7" name="圆角矩形 6"/>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清代行政中枢</a:t>
            </a:r>
            <a:endParaRPr lang="zh-CN" altLang="en-US" sz="4400" b="1"/>
          </a:p>
        </p:txBody>
      </p:sp>
      <p:sp>
        <p:nvSpPr>
          <p:cNvPr id="34819" name="Text Box 5"/>
          <p:cNvSpPr txBox="1"/>
          <p:nvPr/>
        </p:nvSpPr>
        <p:spPr>
          <a:xfrm rot="1200000">
            <a:off x="8942815" y="667321"/>
            <a:ext cx="2806232" cy="631190"/>
          </a:xfrm>
          <a:prstGeom prst="rect">
            <a:avLst/>
          </a:prstGeom>
          <a:solidFill>
            <a:schemeClr val="bg1">
              <a:alpha val="58038"/>
            </a:schemeClr>
          </a:solidFill>
          <a:ln w="76200" cap="flat" cmpd="tri">
            <a:solidFill>
              <a:srgbClr val="CC0000"/>
            </a:solidFill>
            <a:prstDash val="solid"/>
            <a:miter/>
            <a:headEnd type="none" w="med" len="med"/>
            <a:tailEnd type="none" w="med" len="med"/>
          </a:ln>
        </p:spPr>
        <p:txBody>
          <a:bodyPr>
            <a:spAutoFit/>
          </a:bodyPr>
          <a:lstStyle/>
          <a:p>
            <a:pPr algn="ctr" eaLnBrk="0" hangingPunct="0"/>
            <a:r>
              <a:rPr lang="zh-CN" altLang="en-US" sz="3510" b="1">
                <a:solidFill>
                  <a:srgbClr val="CC0000"/>
                </a:solidFill>
                <a:latin typeface="Arial" panose="020b0604020202020204" pitchFamily="34" charset="0"/>
                <a:ea typeface="黑体" panose="02010609060101010101" pitchFamily="49" charset="-122"/>
              </a:rPr>
              <a:t>解密军机处</a:t>
            </a:r>
            <a:endParaRPr lang="zh-CN" altLang="en-US" sz="3510" b="1">
              <a:solidFill>
                <a:srgbClr val="CC0000"/>
              </a:solidFill>
              <a:latin typeface="Arial" panose="020b0604020202020204" pitchFamily="34" charset="0"/>
              <a:ea typeface="黑体" pitchFamily="49" charset="-122"/>
            </a:endParaRPr>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375816"/>
                                        </p:tgtEl>
                                        <p:attrNameLst>
                                          <p:attrName>style.visibility</p:attrName>
                                        </p:attrNameLst>
                                      </p:cBhvr>
                                      <p:to>
                                        <p:strVal val="visible"/>
                                      </p:to>
                                    </p:set>
                                    <p:animEffect transition="in" filter="wipe(up)">
                                      <p:cBhvr>
                                        <p:cTn id="7" dur="1000"/>
                                        <p:tgtEl>
                                          <p:spTgt spid="375816"/>
                                        </p:tgtEl>
                                      </p:cBhvr>
                                    </p:animEffect>
                                  </p:childTnLst>
                                </p:cTn>
                              </p:par>
                              <p:par>
                                <p:cTn id="8" presetID="26" presetClass="entr" presetSubtype="0" fill="hold" grpId="0" nodeType="withEffect">
                                  <p:stCondLst>
                                    <p:cond delay="0"/>
                                  </p:stCondLst>
                                  <p:childTnLst>
                                    <p:set>
                                      <p:cBhvr>
                                        <p:cTn id="9" dur="1" fill="hold">
                                          <p:stCondLst>
                                            <p:cond delay="0"/>
                                          </p:stCondLst>
                                        </p:cTn>
                                        <p:tgtEl>
                                          <p:spTgt spid="34819"/>
                                        </p:tgtEl>
                                        <p:attrNameLst>
                                          <p:attrName>style.visibility</p:attrName>
                                        </p:attrNameLst>
                                      </p:cBhvr>
                                      <p:to>
                                        <p:strVal val="visible"/>
                                      </p:to>
                                    </p:set>
                                    <p:animEffect transition="in" filter="wipe(down)">
                                      <p:cBhvr>
                                        <p:cTn id="10" dur="580">
                                          <p:stCondLst>
                                            <p:cond delay="0"/>
                                          </p:stCondLst>
                                        </p:cTn>
                                        <p:tgtEl>
                                          <p:spTgt spid="34819"/>
                                        </p:tgtEl>
                                      </p:cBhvr>
                                    </p:animEffect>
                                    <p:anim calcmode="lin" valueType="num">
                                      <p:cBhvr>
                                        <p:cTn id="11" dur="1822" tmFilter="0,0; 0.14,0.36; 0.43,0.73; 0.71,0.91; 1.0,1.0">
                                          <p:stCondLst>
                                            <p:cond delay="0"/>
                                          </p:stCondLst>
                                        </p:cTn>
                                        <p:tgtEl>
                                          <p:spTgt spid="34819"/>
                                        </p:tgtEl>
                                        <p:attrNameLst>
                                          <p:attrName>ppt_x</p:attrName>
                                        </p:attrNameLst>
                                      </p:cBhvr>
                                      <p:tavLst>
                                        <p:tav tm="0">
                                          <p:val>
                                            <p:strVal val="#ppt_x-0.25"/>
                                          </p:val>
                                        </p:tav>
                                        <p:tav tm="100000">
                                          <p:val>
                                            <p:strVal val="#ppt_x"/>
                                          </p:val>
                                        </p:tav>
                                      </p:tavLst>
                                    </p:anim>
                                    <p:anim calcmode="lin" valueType="num">
                                      <p:cBhvr>
                                        <p:cTn id="12" dur="664" tmFilter="0.0,0.0; 0.25,0.07; 0.50,0.2; 0.75,0.467; 1.0,1.0">
                                          <p:stCondLst>
                                            <p:cond delay="0"/>
                                          </p:stCondLst>
                                        </p:cTn>
                                        <p:tgtEl>
                                          <p:spTgt spid="34819"/>
                                        </p:tgtEl>
                                        <p:attrNameLst>
                                          <p:attrName>ppt_y</p:attrName>
                                        </p:attrNameLst>
                                      </p:cBhvr>
                                      <p:tavLst>
                                        <p:tav tm="0" fmla="#ppt_y-sin(pi*$)/3">
                                          <p:val>
                                            <p:fltVal val="0.5"/>
                                          </p:val>
                                        </p:tav>
                                        <p:tav tm="100000">
                                          <p:val>
                                            <p:fltVal val="1"/>
                                          </p:val>
                                        </p:tav>
                                      </p:tavLst>
                                    </p:anim>
                                    <p:anim calcmode="lin" valueType="num">
                                      <p:cBhvr>
                                        <p:cTn id="13" dur="664" tmFilter="0, 0; 0.125,0.2665; 0.25,0.4; 0.375,0.465; 0.5,0.5;  0.625,0.535; 0.75,0.6; 0.875,0.7335; 1,1">
                                          <p:stCondLst>
                                            <p:cond delay="664"/>
                                          </p:stCondLst>
                                        </p:cTn>
                                        <p:tgtEl>
                                          <p:spTgt spid="34819"/>
                                        </p:tgtEl>
                                        <p:attrNameLst>
                                          <p:attrName>ppt_y</p:attrName>
                                        </p:attrNameLst>
                                      </p:cBhvr>
                                      <p:tavLst>
                                        <p:tav tm="0" fmla="#ppt_y-sin(pi*$)/9">
                                          <p:val>
                                            <p:fltVal val="0"/>
                                          </p:val>
                                        </p:tav>
                                        <p:tav tm="100000">
                                          <p:val>
                                            <p:fltVal val="1"/>
                                          </p:val>
                                        </p:tav>
                                      </p:tavLst>
                                    </p:anim>
                                    <p:anim calcmode="lin" valueType="num">
                                      <p:cBhvr>
                                        <p:cTn id="14" dur="332" tmFilter="0, 0; 0.125,0.2665; 0.25,0.4; 0.375,0.465; 0.5,0.5;  0.625,0.535; 0.75,0.6; 0.875,0.7335; 1,1">
                                          <p:stCondLst>
                                            <p:cond delay="1324"/>
                                          </p:stCondLst>
                                        </p:cTn>
                                        <p:tgtEl>
                                          <p:spTgt spid="34819"/>
                                        </p:tgtEl>
                                        <p:attrNameLst>
                                          <p:attrName>ppt_y</p:attrName>
                                        </p:attrNameLst>
                                      </p:cBhvr>
                                      <p:tavLst>
                                        <p:tav tm="0" fmla="#ppt_y-sin(pi*$)/27">
                                          <p:val>
                                            <p:fltVal val="0"/>
                                          </p:val>
                                        </p:tav>
                                        <p:tav tm="100000">
                                          <p:val>
                                            <p:fltVal val="1"/>
                                          </p:val>
                                        </p:tav>
                                      </p:tavLst>
                                    </p:anim>
                                    <p:anim calcmode="lin" valueType="num">
                                      <p:cBhvr>
                                        <p:cTn id="15" dur="164" tmFilter="0, 0; 0.125,0.2665; 0.25,0.4; 0.375,0.465; 0.5,0.5;  0.625,0.535; 0.75,0.6; 0.875,0.7335; 1,1">
                                          <p:stCondLst>
                                            <p:cond delay="1656"/>
                                          </p:stCondLst>
                                        </p:cTn>
                                        <p:tgtEl>
                                          <p:spTgt spid="34819"/>
                                        </p:tgtEl>
                                        <p:attrNameLst>
                                          <p:attrName>ppt_y</p:attrName>
                                        </p:attrNameLst>
                                      </p:cBhvr>
                                      <p:tavLst>
                                        <p:tav tm="0" fmla="#ppt_y-sin(pi*$)/81">
                                          <p:val>
                                            <p:fltVal val="0"/>
                                          </p:val>
                                        </p:tav>
                                        <p:tav tm="100000">
                                          <p:val>
                                            <p:fltVal val="1"/>
                                          </p:val>
                                        </p:tav>
                                      </p:tavLst>
                                    </p:anim>
                                    <p:animScale>
                                      <p:cBhvr>
                                        <p:cTn id="16" dur="26">
                                          <p:stCondLst>
                                            <p:cond delay="650"/>
                                          </p:stCondLst>
                                        </p:cTn>
                                        <p:tgtEl>
                                          <p:spTgt spid="34819"/>
                                        </p:tgtEl>
                                      </p:cBhvr>
                                      <p:to x="100000" y="60000"/>
                                    </p:animScale>
                                    <p:animScale>
                                      <p:cBhvr>
                                        <p:cTn id="17" dur="166" decel="50000">
                                          <p:stCondLst>
                                            <p:cond delay="676"/>
                                          </p:stCondLst>
                                        </p:cTn>
                                        <p:tgtEl>
                                          <p:spTgt spid="34819"/>
                                        </p:tgtEl>
                                      </p:cBhvr>
                                      <p:to x="100000" y="100000"/>
                                    </p:animScale>
                                    <p:animScale>
                                      <p:cBhvr>
                                        <p:cTn id="18" dur="26">
                                          <p:stCondLst>
                                            <p:cond delay="1312"/>
                                          </p:stCondLst>
                                        </p:cTn>
                                        <p:tgtEl>
                                          <p:spTgt spid="34819"/>
                                        </p:tgtEl>
                                      </p:cBhvr>
                                      <p:to x="100000" y="80000"/>
                                    </p:animScale>
                                    <p:animScale>
                                      <p:cBhvr>
                                        <p:cTn id="19" dur="166" decel="50000">
                                          <p:stCondLst>
                                            <p:cond delay="1338"/>
                                          </p:stCondLst>
                                        </p:cTn>
                                        <p:tgtEl>
                                          <p:spTgt spid="34819"/>
                                        </p:tgtEl>
                                      </p:cBhvr>
                                      <p:to x="100000" y="100000"/>
                                    </p:animScale>
                                    <p:animScale>
                                      <p:cBhvr>
                                        <p:cTn id="20" dur="26">
                                          <p:stCondLst>
                                            <p:cond delay="1642"/>
                                          </p:stCondLst>
                                        </p:cTn>
                                        <p:tgtEl>
                                          <p:spTgt spid="34819"/>
                                        </p:tgtEl>
                                      </p:cBhvr>
                                      <p:to x="100000" y="90000"/>
                                    </p:animScale>
                                    <p:animScale>
                                      <p:cBhvr>
                                        <p:cTn id="21" dur="166" decel="50000">
                                          <p:stCondLst>
                                            <p:cond delay="1668"/>
                                          </p:stCondLst>
                                        </p:cTn>
                                        <p:tgtEl>
                                          <p:spTgt spid="34819"/>
                                        </p:tgtEl>
                                      </p:cBhvr>
                                      <p:to x="100000" y="100000"/>
                                    </p:animScale>
                                    <p:animScale>
                                      <p:cBhvr>
                                        <p:cTn id="22" dur="26">
                                          <p:stCondLst>
                                            <p:cond delay="1808"/>
                                          </p:stCondLst>
                                        </p:cTn>
                                        <p:tgtEl>
                                          <p:spTgt spid="34819"/>
                                        </p:tgtEl>
                                      </p:cBhvr>
                                      <p:to x="100000" y="95000"/>
                                    </p:animScale>
                                    <p:animScale>
                                      <p:cBhvr>
                                        <p:cTn id="23" dur="166" decel="50000">
                                          <p:stCondLst>
                                            <p:cond delay="1834"/>
                                          </p:stCondLst>
                                        </p:cTn>
                                        <p:tgtEl>
                                          <p:spTgt spid="34819"/>
                                        </p:tgtEl>
                                      </p:cBhvr>
                                      <p:to x="100000" y="100000"/>
                                    </p:animScale>
                                  </p:childTnLst>
                                </p:cTn>
                              </p:par>
                            </p:childTnLst>
                          </p:cTn>
                        </p:par>
                      </p:childTnLst>
                    </p:cTn>
                  </p:par>
                  <p:par>
                    <p:cTn id="24" fill="hold" nodeType="clickPar">
                      <p:stCondLst>
                        <p:cond delay="indefinite"/>
                      </p:stCondLst>
                      <p:childTnLst>
                        <p:par>
                          <p:cTn id="25" fill="hold" nodeType="afterGroup">
                            <p:stCondLst>
                              <p:cond delay="0"/>
                            </p:stCondLst>
                            <p:childTnLst>
                              <p:par>
                                <p:cTn id="26" presetID="18" presetClass="entr" presetSubtype="12" fill="hold" grpId="0" nodeType="clickEffect">
                                  <p:stCondLst>
                                    <p:cond delay="0"/>
                                  </p:stCondLst>
                                  <p:childTnLst>
                                    <p:set>
                                      <p:cBhvr>
                                        <p:cTn id="27" dur="1000" fill="hold">
                                          <p:stCondLst>
                                            <p:cond delay="0"/>
                                          </p:stCondLst>
                                        </p:cTn>
                                        <p:tgtEl>
                                          <p:spTgt spid="2"/>
                                        </p:tgtEl>
                                        <p:attrNameLst>
                                          <p:attrName>style.visibility</p:attrName>
                                        </p:attrNameLst>
                                      </p:cBhvr>
                                      <p:to>
                                        <p:strVal val="visible"/>
                                      </p:to>
                                    </p:set>
                                    <p:animEffect transition="in" filter="strips(downLeft)">
                                      <p:cBhvr>
                                        <p:cTn id="28" dur="1000"/>
                                        <p:tgtEl>
                                          <p:spTgt spid="2"/>
                                        </p:tgtEl>
                                      </p:cBhvr>
                                    </p:animEffect>
                                  </p:childTnLst>
                                </p:cTn>
                              </p:par>
                              <p:par>
                                <p:cTn id="29" presetID="18" presetClass="entr" presetSubtype="6" fill="hold" grpId="0" nodeType="withEffect">
                                  <p:stCondLst>
                                    <p:cond delay="0"/>
                                  </p:stCondLst>
                                  <p:childTnLst>
                                    <p:set>
                                      <p:cBhvr>
                                        <p:cTn id="30" dur="1000" fill="hold">
                                          <p:stCondLst>
                                            <p:cond delay="0"/>
                                          </p:stCondLst>
                                        </p:cTn>
                                        <p:tgtEl>
                                          <p:spTgt spid="348164"/>
                                        </p:tgtEl>
                                        <p:attrNameLst>
                                          <p:attrName>style.visibility</p:attrName>
                                        </p:attrNameLst>
                                      </p:cBhvr>
                                      <p:to>
                                        <p:strVal val="visible"/>
                                      </p:to>
                                    </p:set>
                                    <p:animEffect transition="in" filter="strips(downRight)">
                                      <p:cBhvr>
                                        <p:cTn id="31" dur="1000"/>
                                        <p:tgtEl>
                                          <p:spTgt spid="348164"/>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grpId="0" nodeType="clickEffect">
                                  <p:stCondLst>
                                    <p:cond delay="0"/>
                                  </p:stCondLst>
                                  <p:childTnLst>
                                    <p:set>
                                      <p:cBhvr>
                                        <p:cTn id="35" dur="1000" fill="hold">
                                          <p:stCondLst>
                                            <p:cond delay="0"/>
                                          </p:stCondLst>
                                        </p:cTn>
                                        <p:tgtEl>
                                          <p:spTgt spid="375811"/>
                                        </p:tgtEl>
                                        <p:attrNameLst>
                                          <p:attrName>style.visibility</p:attrName>
                                        </p:attrNameLst>
                                      </p:cBhvr>
                                      <p:to>
                                        <p:strVal val="visible"/>
                                      </p:to>
                                    </p:set>
                                    <p:animEffect transition="in" filter="blinds(horizontal)">
                                      <p:cBhvr>
                                        <p:cTn id="36" dur="1000"/>
                                        <p:tgtEl>
                                          <p:spTgt spid="375811"/>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000" fill="hold">
                                          <p:stCondLst>
                                            <p:cond delay="0"/>
                                          </p:stCondLst>
                                        </p:cTn>
                                        <p:tgtEl>
                                          <p:spTgt spid="348163"/>
                                        </p:tgtEl>
                                        <p:attrNameLst>
                                          <p:attrName>style.visibility</p:attrName>
                                        </p:attrNameLst>
                                      </p:cBhvr>
                                      <p:to>
                                        <p:strVal val="visible"/>
                                      </p:to>
                                    </p:set>
                                    <p:anim calcmode="lin" valueType="num">
                                      <p:cBhvr additive="base">
                                        <p:cTn id="41" dur="1000" fill="hold"/>
                                        <p:tgtEl>
                                          <p:spTgt spid="348163"/>
                                        </p:tgtEl>
                                        <p:attrNameLst>
                                          <p:attrName>ppt_x</p:attrName>
                                        </p:attrNameLst>
                                      </p:cBhvr>
                                      <p:tavLst>
                                        <p:tav tm="0">
                                          <p:val>
                                            <p:strVal val="#ppt_x"/>
                                          </p:val>
                                        </p:tav>
                                        <p:tav tm="100000">
                                          <p:val>
                                            <p:strVal val="#ppt_x"/>
                                          </p:val>
                                        </p:tav>
                                      </p:tavLst>
                                    </p:anim>
                                    <p:anim calcmode="lin" valueType="num">
                                      <p:cBhvr additive="base">
                                        <p:cTn id="42" dur="1000" fill="hold"/>
                                        <p:tgtEl>
                                          <p:spTgt spid="3481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16" grpId="0"/>
      <p:bldP spid="34819" grpId="0"/>
      <p:bldP spid="2" grpId="0"/>
      <p:bldP spid="348164" grpId="0"/>
      <p:bldP spid="375811" grpId="0"/>
      <p:bldP spid="348163"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0" name="Group 37"/>
          <p:cNvGraphicFramePr>
            <a:graphicFrameLocks noGrp="1"/>
          </p:cNvGraphicFramePr>
          <p:nvPr>
            <p:custDataLst>
              <p:tags r:id="rId2"/>
            </p:custDataLst>
          </p:nvPr>
        </p:nvGraphicFramePr>
        <p:xfrm>
          <a:off x="638086" y="1074437"/>
          <a:ext cx="10604500" cy="5109845"/>
        </p:xfrm>
        <a:graphic>
          <a:graphicData uri="http://schemas.openxmlformats.org/drawingml/2006/table">
            <a:tbl>
              <a:tblPr/>
              <a:tblGrid>
                <a:gridCol w="1471295"/>
                <a:gridCol w="7446645"/>
                <a:gridCol w="1686560"/>
              </a:tblGrid>
              <a:tr h="563245">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925" b="1" i="0" u="none" strike="noStrike" cap="none" normalizeH="0" baseline="0" smtClean="0">
                          <a:ln>
                            <a:noFill/>
                          </a:ln>
                          <a:solidFill>
                            <a:srgbClr val="FFFFFF"/>
                          </a:solidFill>
                          <a:effectLst/>
                          <a:latin typeface="Arial" panose="020b0604020202020204" pitchFamily="34" charset="0"/>
                          <a:ea typeface="黑体" panose="02010609060101010101" pitchFamily="49" charset="-122"/>
                        </a:rPr>
                        <a:t>阶段</a:t>
                      </a:r>
                      <a:endParaRPr kumimoji="0" lang="zh-CN" altLang="en-US" sz="2925" b="1" i="0" u="none" strike="noStrike" cap="none" normalizeH="0" baseline="0" smtClean="0">
                        <a:ln>
                          <a:noFill/>
                        </a:ln>
                        <a:solidFill>
                          <a:srgbClr val="FFFFFF"/>
                        </a:solidFill>
                        <a:effectLst/>
                        <a:latin typeface="Arial" panose="020b0604020202020204" pitchFamily="34" charset="0"/>
                        <a:ea typeface="黑体" panose="02010609060101010101" pitchFamily="49" charset="-122"/>
                      </a:endParaRPr>
                    </a:p>
                  </a:txBody>
                  <a:tcPr marL="87657" marR="87657" marT="45581" marB="45581" anchor="ctr" anchorCtr="1" horzOverflow="overflow">
                    <a:lnL>
                      <a:noFill/>
                    </a:lnL>
                    <a:lnR>
                      <a:noFill/>
                    </a:lnR>
                    <a:lnT>
                      <a:noFill/>
                    </a:lnT>
                    <a:lnB>
                      <a:noFill/>
                    </a:lnB>
                    <a:lnTlToBr>
                      <a:noFill/>
                    </a:lnTlToBr>
                    <a:lnBlToTr>
                      <a:noFill/>
                    </a:lnBlToTr>
                    <a:solidFill>
                      <a:srgbClr val="595959"/>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925" b="1" i="0" u="none" strike="noStrike" cap="none" normalizeH="0" baseline="0" smtClean="0">
                          <a:ln>
                            <a:noFill/>
                          </a:ln>
                          <a:solidFill>
                            <a:srgbClr val="FFFFFF"/>
                          </a:solidFill>
                          <a:effectLst/>
                          <a:latin typeface="Arial" panose="020b0604020202020204" pitchFamily="34" charset="0"/>
                          <a:ea typeface="黑体" panose="02010609060101010101" pitchFamily="49" charset="-122"/>
                        </a:rPr>
                        <a:t>调整、演变情况</a:t>
                      </a:r>
                      <a:endParaRPr kumimoji="0" lang="zh-CN" altLang="en-US" sz="2925" b="1" i="0" u="none" strike="noStrike" cap="none" normalizeH="0" baseline="0" smtClean="0">
                        <a:ln>
                          <a:noFill/>
                        </a:ln>
                        <a:solidFill>
                          <a:srgbClr val="FFFFFF"/>
                        </a:solidFill>
                        <a:effectLst/>
                        <a:latin typeface="Arial" panose="020b0604020202020204" pitchFamily="34" charset="0"/>
                        <a:ea typeface="黑体" pitchFamily="49" charset="-122"/>
                      </a:endParaRPr>
                    </a:p>
                  </a:txBody>
                  <a:tcPr marL="87657" marR="87657" marT="45581" marB="45581" anchor="ctr" anchorCtr="1" horzOverflow="overflow">
                    <a:lnL>
                      <a:noFill/>
                    </a:lnL>
                    <a:lnR>
                      <a:noFill/>
                    </a:lnR>
                    <a:lnT>
                      <a:noFill/>
                    </a:lnT>
                    <a:lnB>
                      <a:noFill/>
                    </a:lnB>
                    <a:lnTlToBr>
                      <a:noFill/>
                    </a:lnTlToBr>
                    <a:lnBlToTr>
                      <a:noFill/>
                    </a:lnBlToTr>
                    <a:solidFill>
                      <a:srgbClr val="E29A9A"/>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730" b="1" i="0" u="none" strike="noStrike" cap="none" normalizeH="0" baseline="0" smtClean="0">
                          <a:ln>
                            <a:noFill/>
                          </a:ln>
                          <a:solidFill>
                            <a:srgbClr val="FFFFFF"/>
                          </a:solidFill>
                          <a:effectLst/>
                          <a:latin typeface="Arial" panose="020b0604020202020204" pitchFamily="34" charset="0"/>
                          <a:ea typeface="黑体" panose="02010609060101010101" pitchFamily="49" charset="-122"/>
                        </a:rPr>
                        <a:t>趋势</a:t>
                      </a:r>
                      <a:endParaRPr kumimoji="0" lang="zh-CN" altLang="en-US" sz="2730" b="1" i="0" u="none" strike="noStrike" cap="none" normalizeH="0" baseline="0" smtClean="0">
                        <a:ln>
                          <a:noFill/>
                        </a:ln>
                        <a:solidFill>
                          <a:srgbClr val="FFFFFF"/>
                        </a:solidFill>
                        <a:effectLst/>
                        <a:latin typeface="Arial" panose="020b0604020202020204" pitchFamily="34" charset="0"/>
                        <a:ea typeface="黑体" pitchFamily="49" charset="-122"/>
                      </a:endParaRPr>
                    </a:p>
                  </a:txBody>
                  <a:tcPr marL="87657" marR="87657" marT="45581" marB="45581" anchor="ctr" anchorCtr="1" horzOverflow="overflow">
                    <a:lnL>
                      <a:noFill/>
                    </a:lnL>
                    <a:lnR>
                      <a:noFill/>
                    </a:lnR>
                    <a:lnT>
                      <a:noFill/>
                    </a:lnT>
                    <a:lnB>
                      <a:noFill/>
                    </a:lnB>
                    <a:lnTlToBr>
                      <a:noFill/>
                    </a:lnTlToBr>
                    <a:lnBlToTr>
                      <a:noFill/>
                    </a:lnBlToTr>
                    <a:solidFill>
                      <a:srgbClr val="DFBBB3"/>
                    </a:solidFill>
                  </a:tcPr>
                </a:tc>
              </a:tr>
              <a:tr h="826770">
                <a:tc>
                  <a:txBody>
                    <a:bodyPr vert="horz" wrap="square"/>
                    <a:lstStyle/>
                    <a:p>
                      <a:pPr marL="0" marR="0" lvl="0" indent="0" algn="ctr" defTabSz="914400" rtl="0" eaLnBrk="1" fontAlgn="base" latinLnBrk="0" hangingPunct="1">
                        <a:lnSpc>
                          <a:spcPct val="100000"/>
                        </a:lnSpc>
                        <a:spcBef>
                          <a:spcPct val="20000"/>
                        </a:spcBef>
                        <a:spcAft>
                          <a:spcPct val="0"/>
                        </a:spcAft>
                        <a:buClr>
                          <a:schemeClr val="bg1"/>
                        </a:buClr>
                        <a:buSzTx/>
                        <a:buFontTx/>
                        <a:buNone/>
                      </a:pPr>
                      <a:r>
                        <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两汉</a:t>
                      </a:r>
                      <a:endPar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endParaRPr>
                    </a:p>
                  </a:txBody>
                  <a:tcPr marL="87657" marR="87657" marT="45581" marB="45581" anchor="ctr" anchorCtr="1" horzOverflow="overflow">
                    <a:lnL>
                      <a:noFill/>
                    </a:lnL>
                    <a:lnR w="12700">
                      <a:solidFill>
                        <a:srgbClr val="D9D9D9"/>
                      </a:solidFill>
                      <a:prstDash val="solid"/>
                    </a:lnR>
                    <a:lnT>
                      <a:noFill/>
                    </a:lnT>
                    <a:lnB w="6350">
                      <a:solidFill>
                        <a:srgbClr val="D9D9D9"/>
                      </a:solidFill>
                      <a:prstDash val="solid"/>
                    </a:lnB>
                    <a:lnTlToBr>
                      <a:noFill/>
                    </a:lnTlToBr>
                    <a:lnBlToTr>
                      <a:noFill/>
                    </a:lnBlToTr>
                    <a:solidFill>
                      <a:srgbClr val="FFFFFF"/>
                    </a:solidFill>
                  </a:tcPr>
                </a:tc>
                <a:tc>
                  <a:txBody>
                    <a:bodyPr vert="horz" wrap="square"/>
                    <a:lstStyle/>
                    <a:p>
                      <a:pPr marL="0" marR="0" lvl="0" indent="0" algn="l" defTabSz="914400" rtl="0" eaLnBrk="1" fontAlgn="base" latinLnBrk="0" hangingPunct="1">
                        <a:lnSpc>
                          <a:spcPct val="100000"/>
                        </a:lnSpc>
                        <a:spcBef>
                          <a:spcPct val="50000"/>
                        </a:spcBef>
                        <a:spcAft>
                          <a:spcPct val="0"/>
                        </a:spcAft>
                        <a:buClrTx/>
                        <a:buSzTx/>
                        <a:buFontTx/>
                        <a:buNone/>
                      </a:pPr>
                      <a:endParaRPr kumimoji="0" lang="zh-CN" altLang="zh-CN" sz="2730" b="1" i="0" u="none" strike="noStrike" cap="none" normalizeH="0" baseline="0" smtClean="0">
                        <a:ln>
                          <a:noFill/>
                        </a:ln>
                        <a:solidFill>
                          <a:srgbClr val="404040"/>
                        </a:solidFill>
                        <a:effectLst/>
                        <a:latin typeface="仿宋_GB2312" panose="02010609030101010101" charset="-122"/>
                        <a:ea typeface="仿宋_GB2312" panose="02010609030101010101" charset="-122"/>
                      </a:endParaRPr>
                    </a:p>
                  </a:txBody>
                  <a:tcPr marL="87657" marR="87657" marT="45581" marB="45581" anchor="ctr" anchorCtr="1" horzOverflow="overflow">
                    <a:lnL w="12700">
                      <a:solidFill>
                        <a:srgbClr val="D9D9D9"/>
                      </a:solidFill>
                      <a:prstDash val="solid"/>
                    </a:lnL>
                    <a:lnR w="6350">
                      <a:solidFill>
                        <a:srgbClr val="D9D9D9"/>
                      </a:solidFill>
                      <a:prstDash val="solid"/>
                    </a:lnR>
                    <a:lnT>
                      <a:noFill/>
                    </a:lnT>
                    <a:lnB w="6350">
                      <a:solidFill>
                        <a:srgbClr val="D9D9D9"/>
                      </a:solidFill>
                      <a:prstDash val="solid"/>
                    </a:lnB>
                    <a:lnTlToBr>
                      <a:noFill/>
                    </a:lnTlToBr>
                    <a:lnBlToTr>
                      <a:noFill/>
                    </a:lnBlToTr>
                    <a:solidFill>
                      <a:srgbClr val="FFFFFF"/>
                    </a:solidFill>
                  </a:tcPr>
                </a:tc>
                <a:tc rowSpan="6">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730" b="1" i="0" u="none" strike="noStrike" cap="none" normalizeH="0" baseline="0" smtClean="0">
                        <a:ln>
                          <a:noFill/>
                        </a:ln>
                        <a:solidFill>
                          <a:srgbClr val="404040"/>
                        </a:solidFill>
                        <a:effectLst/>
                        <a:latin typeface="Arial" panose="020b0604020202020204" pitchFamily="34" charset="0"/>
                        <a:ea typeface="黑体" pitchFamily="49" charset="-122"/>
                      </a:endParaRPr>
                    </a:p>
                  </a:txBody>
                  <a:tcPr marL="87657" marR="87657" marT="45581" marB="45581" anchor="ctr" anchorCtr="1" horzOverflow="overflow">
                    <a:lnL w="6350">
                      <a:solidFill>
                        <a:srgbClr val="D9D9D9"/>
                      </a:solidFill>
                      <a:prstDash val="solid"/>
                    </a:lnL>
                    <a:lnR>
                      <a:noFill/>
                    </a:lnR>
                    <a:lnT>
                      <a:noFill/>
                    </a:lnT>
                    <a:lnB w="19050">
                      <a:solidFill>
                        <a:srgbClr val="595959"/>
                      </a:solidFill>
                      <a:prstDash val="solid"/>
                    </a:lnB>
                    <a:lnTlToBr>
                      <a:noFill/>
                    </a:lnTlToBr>
                    <a:lnBlToTr>
                      <a:noFill/>
                    </a:lnBlToTr>
                    <a:solidFill>
                      <a:srgbClr val="FFFFFF"/>
                    </a:solidFill>
                  </a:tcPr>
                </a:tc>
              </a:tr>
              <a:tr h="894080">
                <a:tc>
                  <a:txBody>
                    <a:bodyPr vert="horz" wrap="square"/>
                    <a:lstStyle/>
                    <a:p>
                      <a:pPr marL="0" marR="0" lvl="0" indent="0" algn="ctr" defTabSz="914400" rtl="0" eaLnBrk="1" fontAlgn="base" latinLnBrk="0" hangingPunct="1">
                        <a:lnSpc>
                          <a:spcPct val="90000"/>
                        </a:lnSpc>
                        <a:spcBef>
                          <a:spcPct val="0"/>
                        </a:spcBef>
                        <a:spcAft>
                          <a:spcPct val="0"/>
                        </a:spcAft>
                        <a:buClr>
                          <a:schemeClr val="hlink"/>
                        </a:buClr>
                        <a:buSzTx/>
                        <a:buFont typeface="Wingdings" panose="05000000000000000000" pitchFamily="2" charset="2"/>
                        <a:buNone/>
                      </a:pPr>
                      <a:r>
                        <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魏晋</a:t>
                      </a:r>
                      <a:endPar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endParaRPr>
                    </a:p>
                    <a:p>
                      <a:pPr marL="0" marR="0" lvl="0" indent="0" algn="ctr" defTabSz="914400" rtl="0" eaLnBrk="1" fontAlgn="base" latinLnBrk="0" hangingPunct="1">
                        <a:lnSpc>
                          <a:spcPct val="90000"/>
                        </a:lnSpc>
                        <a:spcBef>
                          <a:spcPct val="0"/>
                        </a:spcBef>
                        <a:spcAft>
                          <a:spcPct val="0"/>
                        </a:spcAft>
                        <a:buClr>
                          <a:schemeClr val="hlink"/>
                        </a:buClr>
                        <a:buSzTx/>
                        <a:buFont typeface="Wingdings" panose="05000000000000000000" pitchFamily="2" charset="2"/>
                        <a:buNone/>
                      </a:pPr>
                      <a:r>
                        <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隋唐</a:t>
                      </a:r>
                      <a:endPar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endParaRPr>
                    </a:p>
                  </a:txBody>
                  <a:tcPr marL="87657" marR="87657" marT="45581" marB="45581" anchor="ctr" anchorCtr="1" horzOverflow="overflow">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730" b="1" i="0" u="none" strike="noStrike" cap="none" normalizeH="0" baseline="0" smtClean="0">
                        <a:ln>
                          <a:noFill/>
                        </a:ln>
                        <a:solidFill>
                          <a:srgbClr val="404040"/>
                        </a:solidFill>
                        <a:effectLst/>
                        <a:latin typeface="仿宋_GB2312" panose="02010609030101010101" charset="-122"/>
                        <a:ea typeface="仿宋_GB2312" panose="02010609030101010101" charset="-122"/>
                      </a:endParaRPr>
                    </a:p>
                  </a:txBody>
                  <a:tcPr marL="87657" marR="87657" marT="45581" marB="45581" anchor="ctr" anchorCtr="1" horzOverflow="overflow">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886460">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北宋</a:t>
                      </a:r>
                      <a:endPar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endParaRPr>
                    </a:p>
                  </a:txBody>
                  <a:tcPr marL="87657" marR="87657" marT="45581" marB="45581" anchor="ctr" anchorCtr="1" horzOverflow="overflow">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p>
                      <a:pPr marL="0" marR="0" lvl="0" indent="0" algn="l" defTabSz="914400" rtl="0" eaLnBrk="1" fontAlgn="base" latinLnBrk="0" hangingPunct="1">
                        <a:lnSpc>
                          <a:spcPct val="100000"/>
                        </a:lnSpc>
                        <a:spcBef>
                          <a:spcPct val="50000"/>
                        </a:spcBef>
                        <a:spcAft>
                          <a:spcPct val="0"/>
                        </a:spcAft>
                        <a:buClrTx/>
                        <a:buSzTx/>
                        <a:buFontTx/>
                        <a:buNone/>
                      </a:pPr>
                      <a:endParaRPr kumimoji="0" lang="zh-CN" altLang="zh-CN" sz="2730" b="1" i="0" u="none" strike="noStrike" cap="none" normalizeH="0" baseline="0" smtClean="0">
                        <a:ln>
                          <a:noFill/>
                        </a:ln>
                        <a:solidFill>
                          <a:srgbClr val="404040"/>
                        </a:solidFill>
                        <a:effectLst/>
                        <a:latin typeface="仿宋_GB2312" panose="02010609030101010101" charset="-122"/>
                        <a:ea typeface="仿宋_GB2312" panose="02010609030101010101" charset="-122"/>
                      </a:endParaRPr>
                    </a:p>
                  </a:txBody>
                  <a:tcPr marL="87657" marR="87657" marT="45581" marB="45581" anchor="ctr" anchorCtr="1" horzOverflow="overflow">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860425">
                <a:tc>
                  <a:txBody>
                    <a:bodyPr vert="horz" wrap="square"/>
                    <a:lstStyle/>
                    <a:p>
                      <a:pPr marL="0" marR="0" lvl="0" indent="0" algn="ctr" defTabSz="914400" rtl="0" eaLnBrk="1" fontAlgn="base" latinLnBrk="0" hangingPunct="1">
                        <a:lnSpc>
                          <a:spcPct val="100000"/>
                        </a:lnSpc>
                        <a:spcBef>
                          <a:spcPct val="20000"/>
                        </a:spcBef>
                        <a:spcAft>
                          <a:spcPct val="0"/>
                        </a:spcAft>
                        <a:buClr>
                          <a:schemeClr val="bg1"/>
                        </a:buClr>
                        <a:buSzTx/>
                        <a:buFontTx/>
                        <a:buNone/>
                      </a:pPr>
                      <a:r>
                        <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元朝</a:t>
                      </a:r>
                      <a:endParaRPr kumimoji="1" lang="zh-CN" altLang="en-US" sz="2925" b="1" i="0" u="none" strike="noStrike" cap="none" normalizeH="0" baseline="0" smtClean="0">
                        <a:ln>
                          <a:noFill/>
                        </a:ln>
                        <a:solidFill>
                          <a:srgbClr val="404040"/>
                        </a:solidFill>
                        <a:effectLst/>
                        <a:latin typeface="Arial" panose="020b0604020202020204" pitchFamily="34" charset="0"/>
                        <a:ea typeface="黑体" pitchFamily="49" charset="-122"/>
                      </a:endParaRPr>
                    </a:p>
                  </a:txBody>
                  <a:tcPr marL="87657" marR="87657" marT="45581" marB="45581" anchor="ctr" anchorCtr="1" horzOverflow="overflow">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p>
                      <a:pPr marL="0" marR="0" lvl="0" indent="0" algn="l" defTabSz="914400" rtl="0" eaLnBrk="1" fontAlgn="base" latinLnBrk="0" hangingPunct="1">
                        <a:lnSpc>
                          <a:spcPct val="100000"/>
                        </a:lnSpc>
                        <a:spcBef>
                          <a:spcPct val="50000"/>
                        </a:spcBef>
                        <a:spcAft>
                          <a:spcPct val="0"/>
                        </a:spcAft>
                        <a:buClrTx/>
                        <a:buSzTx/>
                        <a:buFontTx/>
                        <a:buNone/>
                      </a:pPr>
                      <a:endParaRPr kumimoji="0" lang="zh-CN" altLang="zh-CN" sz="2730" b="1" i="0" u="none" strike="noStrike" cap="none" normalizeH="0" baseline="0" smtClean="0">
                        <a:ln>
                          <a:noFill/>
                        </a:ln>
                        <a:solidFill>
                          <a:srgbClr val="404040"/>
                        </a:solidFill>
                        <a:effectLst/>
                        <a:latin typeface="仿宋_GB2312" panose="02010609030101010101" charset="-122"/>
                        <a:ea typeface="仿宋_GB2312" panose="02010609030101010101" charset="-122"/>
                      </a:endParaRPr>
                    </a:p>
                  </a:txBody>
                  <a:tcPr marL="87657" marR="87657" marT="45581" marB="45581" anchor="ctr" anchorCtr="1" horzOverflow="overflow">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537845">
                <a:tc>
                  <a:txBody>
                    <a:bodyPr vert="horz" wrap="square"/>
                    <a:lstStyle/>
                    <a:p>
                      <a:pPr marL="0" marR="0" lvl="0" indent="0" algn="ctr" defTabSz="914400" rtl="0" eaLnBrk="1" fontAlgn="base" latinLnBrk="0" hangingPunct="1">
                        <a:lnSpc>
                          <a:spcPct val="100000"/>
                        </a:lnSpc>
                        <a:spcBef>
                          <a:spcPct val="20000"/>
                        </a:spcBef>
                        <a:spcAft>
                          <a:spcPct val="0"/>
                        </a:spcAft>
                        <a:buClr>
                          <a:schemeClr val="bg1"/>
                        </a:buClr>
                        <a:buSzTx/>
                        <a:buFontTx/>
                        <a:buNone/>
                      </a:pPr>
                      <a:r>
                        <a:rPr kumimoji="0"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明朝</a:t>
                      </a:r>
                      <a:endParaRPr kumimoji="0"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endParaRPr>
                    </a:p>
                  </a:txBody>
                  <a:tcPr marL="87657" marR="87657" marT="45581" marB="45581" anchor="ctr" anchorCtr="1" horzOverflow="overflow">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p>
                      <a:pPr marL="0" marR="0" lvl="0" indent="0" algn="l" defTabSz="914400" rtl="0" eaLnBrk="1" fontAlgn="base" latinLnBrk="0" hangingPunct="1">
                        <a:lnSpc>
                          <a:spcPct val="100000"/>
                        </a:lnSpc>
                        <a:spcBef>
                          <a:spcPct val="50000"/>
                        </a:spcBef>
                        <a:spcAft>
                          <a:spcPct val="0"/>
                        </a:spcAft>
                        <a:buClrTx/>
                        <a:buSzTx/>
                        <a:buFontTx/>
                        <a:buNone/>
                      </a:pPr>
                      <a:endParaRPr kumimoji="0" lang="zh-CN" altLang="zh-CN" sz="2730" b="1" i="0" u="none" strike="noStrike" cap="none" normalizeH="0" baseline="0" smtClean="0">
                        <a:ln>
                          <a:noFill/>
                        </a:ln>
                        <a:solidFill>
                          <a:srgbClr val="404040"/>
                        </a:solidFill>
                        <a:effectLst/>
                        <a:latin typeface="仿宋_GB2312" panose="02010609030101010101" charset="-122"/>
                        <a:ea typeface="仿宋_GB2312" panose="02010609030101010101" charset="-122"/>
                      </a:endParaRPr>
                    </a:p>
                  </a:txBody>
                  <a:tcPr marL="87657" marR="87657" marT="45581" marB="45581" anchor="ctr" anchorCtr="1" horzOverflow="overflow">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541020">
                <a:tc>
                  <a:txBody>
                    <a:bodyPr vert="horz" wrap="square"/>
                    <a:lstStyle/>
                    <a:p>
                      <a:pPr marL="0" marR="0" lvl="0" indent="0" algn="ctr" defTabSz="914400" rtl="0" eaLnBrk="1" fontAlgn="base" latinLnBrk="0" hangingPunct="1">
                        <a:lnSpc>
                          <a:spcPct val="100000"/>
                        </a:lnSpc>
                        <a:spcBef>
                          <a:spcPct val="20000"/>
                        </a:spcBef>
                        <a:spcAft>
                          <a:spcPct val="0"/>
                        </a:spcAft>
                        <a:buClr>
                          <a:schemeClr val="bg1"/>
                        </a:buClr>
                        <a:buSzTx/>
                        <a:buFontTx/>
                        <a:buNone/>
                      </a:pPr>
                      <a:r>
                        <a:rPr kumimoji="0"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清朝</a:t>
                      </a:r>
                      <a:endParaRPr kumimoji="0" lang="zh-CN" altLang="en-US" sz="2925" b="1" i="0" u="none" strike="noStrike" cap="none" normalizeH="0" baseline="0" smtClean="0">
                        <a:ln>
                          <a:noFill/>
                        </a:ln>
                        <a:solidFill>
                          <a:srgbClr val="404040"/>
                        </a:solidFill>
                        <a:effectLst/>
                        <a:latin typeface="Arial" panose="020b0604020202020204" pitchFamily="34" charset="0"/>
                        <a:ea typeface="黑体" pitchFamily="49" charset="-122"/>
                      </a:endParaRPr>
                    </a:p>
                  </a:txBody>
                  <a:tcPr marL="87657" marR="87657" marT="45581" marB="45581" anchor="ctr" anchorCtr="1" horzOverflow="overflow">
                    <a:lnL>
                      <a:noFill/>
                    </a:lnL>
                    <a:lnR w="1270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a:txBody>
                    <a:bodyPr vert="horz" wrap="square"/>
                    <a:lstStyle/>
                    <a:p>
                      <a:pPr marL="0" marR="0" lvl="0" indent="0" algn="l" defTabSz="914400" rtl="0" eaLnBrk="1" fontAlgn="base" latinLnBrk="0" hangingPunct="1">
                        <a:lnSpc>
                          <a:spcPct val="100000"/>
                        </a:lnSpc>
                        <a:spcBef>
                          <a:spcPct val="50000"/>
                        </a:spcBef>
                        <a:spcAft>
                          <a:spcPct val="0"/>
                        </a:spcAft>
                        <a:buClrTx/>
                        <a:buSzTx/>
                        <a:buFontTx/>
                        <a:buNone/>
                      </a:pPr>
                      <a:endParaRPr kumimoji="0" lang="zh-CN" altLang="zh-CN" sz="2730" b="1" i="0" u="none" strike="noStrike" cap="none" normalizeH="0" baseline="0" smtClean="0">
                        <a:ln>
                          <a:noFill/>
                        </a:ln>
                        <a:solidFill>
                          <a:srgbClr val="404040"/>
                        </a:solidFill>
                        <a:effectLst/>
                        <a:latin typeface="仿宋_GB2312" panose="02010609030101010101" charset="-122"/>
                        <a:ea typeface="仿宋_GB2312" panose="02010609030101010101" charset="-122"/>
                      </a:endParaRPr>
                    </a:p>
                  </a:txBody>
                  <a:tcPr marL="87657" marR="87657" marT="45581" marB="45581" anchor="ctr" anchorCtr="1" horzOverflow="overflow">
                    <a:lnL w="12700">
                      <a:solidFill>
                        <a:srgbClr val="D9D9D9"/>
                      </a:solidFill>
                      <a:prstDash val="solid"/>
                    </a:lnL>
                    <a:lnR w="635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lnB w="19050">
                      <a:solidFill>
                        <a:srgbClr val="595959"/>
                      </a:solidFill>
                      <a:prstDash val="solid"/>
                    </a:lnB>
                  </a:tcPr>
                </a:tc>
              </a:tr>
            </a:tbl>
          </a:graphicData>
        </a:graphic>
      </p:graphicFrame>
      <p:sp>
        <p:nvSpPr>
          <p:cNvPr id="2" name="Text Box 33"/>
          <p:cNvSpPr txBox="1"/>
          <p:nvPr/>
        </p:nvSpPr>
        <p:spPr>
          <a:xfrm>
            <a:off x="9737996" y="2047948"/>
            <a:ext cx="1332808" cy="3600450"/>
          </a:xfrm>
          <a:prstGeom prst="rect">
            <a:avLst/>
          </a:prstGeom>
          <a:noFill/>
          <a:ln w="9525">
            <a:noFill/>
          </a:ln>
        </p:spPr>
        <p:txBody>
          <a:bodyPr anchor="t">
            <a:spAutoFit/>
          </a:bodyPr>
          <a:lstStyle/>
          <a:p>
            <a:pPr algn="ctr">
              <a:spcBef>
                <a:spcPct val="50000"/>
              </a:spcBef>
            </a:pPr>
            <a:r>
              <a:rPr lang="zh-CN" altLang="en-US" sz="3510" b="1">
                <a:solidFill>
                  <a:schemeClr val="tx1"/>
                </a:solidFill>
                <a:latin typeface="微软雅黑" panose="020b0503020204020204" charset="-122"/>
                <a:ea typeface="微软雅黑" panose="020b0503020204020204" charset="-122"/>
                <a:cs typeface="微软雅黑" panose="020b0503020204020204" charset="-122"/>
              </a:rPr>
              <a:t>相权</a:t>
            </a:r>
            <a:br>
              <a:rPr lang="zh-CN" altLang="en-US" sz="3510" b="1">
                <a:solidFill>
                  <a:schemeClr val="tx1"/>
                </a:solidFill>
                <a:latin typeface="微软雅黑" panose="020b0503020204020204" charset="-122"/>
                <a:ea typeface="微软雅黑" panose="020b0503020204020204" charset="-122"/>
                <a:cs typeface="微软雅黑" panose="020b0503020204020204" charset="-122"/>
              </a:rPr>
            </a:br>
            <a:r>
              <a:rPr lang="zh-CN" altLang="en-US" sz="3510" b="1">
                <a:solidFill>
                  <a:schemeClr val="tx1"/>
                </a:solidFill>
                <a:latin typeface="微软雅黑" panose="020b0503020204020204" charset="-122"/>
                <a:ea typeface="微软雅黑" panose="020b0503020204020204" charset="-122"/>
                <a:cs typeface="微软雅黑" panose="020b0503020204020204" charset="-122"/>
              </a:rPr>
              <a:t>不断</a:t>
            </a:r>
            <a:br>
              <a:rPr lang="zh-CN" altLang="en-US" sz="3510" b="1">
                <a:solidFill>
                  <a:schemeClr val="tx1"/>
                </a:solidFill>
                <a:latin typeface="微软雅黑" panose="020b0503020204020204" charset="-122"/>
                <a:ea typeface="微软雅黑" panose="020b0503020204020204" charset="-122"/>
                <a:cs typeface="微软雅黑" panose="020b0503020204020204" charset="-122"/>
              </a:rPr>
            </a:br>
            <a:r>
              <a:rPr lang="zh-CN" altLang="en-US" sz="3510" b="1">
                <a:solidFill>
                  <a:schemeClr val="tx1"/>
                </a:solidFill>
                <a:latin typeface="微软雅黑" panose="020b0503020204020204" charset="-122"/>
                <a:ea typeface="微软雅黑" panose="020b0503020204020204" charset="-122"/>
                <a:cs typeface="微软雅黑" panose="020b0503020204020204" charset="-122"/>
              </a:rPr>
              <a:t>削弱</a:t>
            </a:r>
            <a:endParaRPr lang="zh-CN" altLang="en-US" sz="3510" b="1">
              <a:solidFill>
                <a:schemeClr val="tx1"/>
              </a:solidFill>
              <a:latin typeface="微软雅黑" panose="020b0503020204020204" charset="-122"/>
              <a:ea typeface="微软雅黑" panose="020b0503020204020204" charset="-122"/>
              <a:cs typeface="微软雅黑" panose="020b0503020204020204" charset="-122"/>
            </a:endParaRPr>
          </a:p>
          <a:p>
            <a:pPr algn="ctr">
              <a:spcBef>
                <a:spcPct val="50000"/>
              </a:spcBef>
            </a:pPr>
            <a:r>
              <a:rPr lang="zh-CN" altLang="en-US" sz="3510" b="1">
                <a:solidFill>
                  <a:schemeClr val="tx1"/>
                </a:solidFill>
                <a:latin typeface="微软雅黑" panose="020b0503020204020204" charset="-122"/>
                <a:ea typeface="微软雅黑" panose="020b0503020204020204" charset="-122"/>
                <a:cs typeface="微软雅黑" panose="020b0503020204020204" charset="-122"/>
              </a:rPr>
              <a:t>皇权</a:t>
            </a:r>
            <a:br>
              <a:rPr lang="zh-CN" altLang="en-US" sz="3510" b="1">
                <a:solidFill>
                  <a:schemeClr val="tx1"/>
                </a:solidFill>
                <a:latin typeface="微软雅黑" panose="020b0503020204020204" charset="-122"/>
                <a:ea typeface="微软雅黑" panose="020b0503020204020204" charset="-122"/>
                <a:cs typeface="微软雅黑" panose="020b0503020204020204" charset="-122"/>
              </a:rPr>
            </a:br>
            <a:r>
              <a:rPr lang="zh-CN" altLang="en-US" sz="3510" b="1">
                <a:solidFill>
                  <a:schemeClr val="tx1"/>
                </a:solidFill>
                <a:latin typeface="微软雅黑" panose="020b0503020204020204" charset="-122"/>
                <a:ea typeface="微软雅黑" panose="020b0503020204020204" charset="-122"/>
                <a:cs typeface="微软雅黑" panose="020b0503020204020204" charset="-122"/>
              </a:rPr>
              <a:t>不断</a:t>
            </a:r>
            <a:br>
              <a:rPr lang="zh-CN" altLang="en-US" sz="3510" b="1">
                <a:solidFill>
                  <a:schemeClr val="tx1"/>
                </a:solidFill>
                <a:latin typeface="微软雅黑" panose="020b0503020204020204" charset="-122"/>
                <a:ea typeface="微软雅黑" panose="020b0503020204020204" charset="-122"/>
                <a:cs typeface="微软雅黑" panose="020b0503020204020204" charset="-122"/>
              </a:rPr>
            </a:br>
            <a:r>
              <a:rPr lang="zh-CN" altLang="en-US" sz="3510" b="1">
                <a:solidFill>
                  <a:schemeClr val="tx1"/>
                </a:solidFill>
                <a:latin typeface="微软雅黑" panose="020b0503020204020204" charset="-122"/>
                <a:ea typeface="微软雅黑" panose="020b0503020204020204" charset="-122"/>
                <a:cs typeface="微软雅黑" panose="020b0503020204020204" charset="-122"/>
              </a:rPr>
              <a:t>加强</a:t>
            </a:r>
            <a:endParaRPr lang="zh-CN" altLang="en-US" sz="3510" b="1">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42009" name="AutoShape 3"/>
          <p:cNvSpPr/>
          <p:nvPr/>
        </p:nvSpPr>
        <p:spPr>
          <a:xfrm>
            <a:off x="3451016" y="278718"/>
            <a:ext cx="7723790" cy="546395"/>
          </a:xfrm>
          <a:prstGeom prst="rect">
            <a:avLst/>
          </a:prstGeom>
          <a:solidFill>
            <a:schemeClr val="accent6">
              <a:lumMod val="75000"/>
            </a:schemeClr>
          </a:solidFill>
          <a:ln w="9525">
            <a:noFill/>
          </a:ln>
        </p:spPr>
        <p:txBody>
          <a:bodyPr wrap="none" anchor="ctr"/>
          <a:lstStyle/>
          <a:p>
            <a:pPr algn="ctr"/>
            <a:r>
              <a:rPr lang="en-US" altLang="zh-CN" sz="3120" b="1">
                <a:solidFill>
                  <a:srgbClr val="FFFF00"/>
                </a:solidFill>
                <a:latin typeface="Calibri"/>
                <a:ea typeface="黑体" panose="02010609060101010101" pitchFamily="49" charset="-122"/>
              </a:rPr>
              <a:t>  </a:t>
            </a:r>
            <a:r>
              <a:rPr lang="zh-CN" altLang="en-US" sz="3120" b="1">
                <a:solidFill>
                  <a:srgbClr val="FFFF00"/>
                </a:solidFill>
                <a:latin typeface="Calibri"/>
                <a:ea typeface="黑体" panose="02010609060101010101" pitchFamily="49" charset="-122"/>
              </a:rPr>
              <a:t>君主专制的演变</a:t>
            </a:r>
            <a:r>
              <a:rPr lang="en-US" altLang="zh-CN" sz="3120" b="1">
                <a:solidFill>
                  <a:srgbClr val="FFFF00"/>
                </a:solidFill>
                <a:latin typeface="Arial" panose="020b0604020202020204" pitchFamily="34" charset="0"/>
                <a:ea typeface="黑体" panose="02010609060101010101" pitchFamily="49" charset="-122"/>
                <a:sym typeface="+mn-ea"/>
              </a:rPr>
              <a:t>——</a:t>
            </a:r>
            <a:r>
              <a:rPr lang="zh-CN" altLang="en-US" sz="3120" b="1">
                <a:solidFill>
                  <a:srgbClr val="FFFF00"/>
                </a:solidFill>
                <a:latin typeface="Calibri"/>
                <a:ea typeface="黑体" panose="02010609060101010101" pitchFamily="49" charset="-122"/>
              </a:rPr>
              <a:t>中枢权力体系的演变</a:t>
            </a:r>
            <a:endParaRPr lang="zh-CN" altLang="en-US" sz="3120" b="1">
              <a:solidFill>
                <a:srgbClr val="FFFF00"/>
              </a:solidFill>
              <a:latin typeface="Calibri"/>
              <a:ea typeface="黑体" pitchFamily="49" charset="-122"/>
            </a:endParaRPr>
          </a:p>
        </p:txBody>
      </p:sp>
      <p:sp>
        <p:nvSpPr>
          <p:cNvPr id="6" name="Text Box 33"/>
          <p:cNvSpPr txBox="1"/>
          <p:nvPr/>
        </p:nvSpPr>
        <p:spPr>
          <a:xfrm>
            <a:off x="2097094" y="1630784"/>
            <a:ext cx="7440382" cy="810260"/>
          </a:xfrm>
          <a:prstGeom prst="rect">
            <a:avLst/>
          </a:prstGeom>
          <a:noFill/>
          <a:ln w="9525">
            <a:noFill/>
          </a:ln>
        </p:spPr>
        <p:txBody>
          <a:bodyPr wrap="square" anchor="t">
            <a:spAutoFit/>
          </a:bodyPr>
          <a:lstStyle/>
          <a:p>
            <a:pPr algn="l">
              <a:spcBef>
                <a:spcPct val="50000"/>
              </a:spcBef>
            </a:pPr>
            <a:r>
              <a:rPr lang="zh-CN" altLang="en-US" sz="2340" b="1">
                <a:solidFill>
                  <a:schemeClr val="tx1"/>
                </a:solidFill>
                <a:latin typeface="黑体" panose="02010609060101010101" pitchFamily="49" charset="-122"/>
                <a:ea typeface="黑体" panose="02010609060101010101" pitchFamily="49" charset="-122"/>
              </a:rPr>
              <a:t>汉武帝时，重用侍从、秘书担任尚书令、侍中，形成中朝和外朝。</a:t>
            </a:r>
            <a:endParaRPr lang="zh-CN" altLang="en-US" sz="2340" b="1">
              <a:solidFill>
                <a:schemeClr val="tx1"/>
              </a:solidFill>
              <a:latin typeface="黑体" pitchFamily="49" charset="-122"/>
              <a:ea typeface="黑体" pitchFamily="49" charset="-122"/>
            </a:endParaRPr>
          </a:p>
        </p:txBody>
      </p:sp>
      <p:sp>
        <p:nvSpPr>
          <p:cNvPr id="7" name="Text Box 34"/>
          <p:cNvSpPr txBox="1"/>
          <p:nvPr/>
        </p:nvSpPr>
        <p:spPr>
          <a:xfrm>
            <a:off x="2097035" y="2682734"/>
            <a:ext cx="3465830" cy="450850"/>
          </a:xfrm>
          <a:prstGeom prst="rect">
            <a:avLst/>
          </a:prstGeom>
          <a:noFill/>
          <a:ln w="9525">
            <a:noFill/>
          </a:ln>
        </p:spPr>
        <p:txBody>
          <a:bodyPr wrap="none" anchor="t">
            <a:spAutoFit/>
          </a:bodyPr>
          <a:lstStyle/>
          <a:p>
            <a:pPr>
              <a:spcBef>
                <a:spcPct val="20000"/>
              </a:spcBef>
              <a:buClr>
                <a:schemeClr val="hlink"/>
              </a:buClr>
              <a:buFont typeface="Wingdings" panose="05000000000000000000" pitchFamily="2" charset="2"/>
            </a:pPr>
            <a:r>
              <a:rPr lang="zh-CN" altLang="en-US" sz="2340" b="1">
                <a:solidFill>
                  <a:schemeClr val="tx1"/>
                </a:solidFill>
                <a:latin typeface="黑体" panose="02010609060101010101" pitchFamily="49" charset="-122"/>
                <a:ea typeface="黑体" panose="02010609060101010101" pitchFamily="49" charset="-122"/>
              </a:rPr>
              <a:t>三省六部制形成、完善。</a:t>
            </a:r>
            <a:endParaRPr lang="zh-CN" altLang="en-US" sz="2340" b="1">
              <a:solidFill>
                <a:schemeClr val="tx1"/>
              </a:solidFill>
              <a:latin typeface="黑体" panose="02010609060101010101" pitchFamily="49" charset="-122"/>
              <a:ea typeface="黑体" panose="02010609060101010101" pitchFamily="49" charset="-122"/>
            </a:endParaRPr>
          </a:p>
        </p:txBody>
      </p:sp>
      <p:sp>
        <p:nvSpPr>
          <p:cNvPr id="8" name="Text Box 35"/>
          <p:cNvSpPr txBox="1"/>
          <p:nvPr/>
        </p:nvSpPr>
        <p:spPr>
          <a:xfrm>
            <a:off x="2097094" y="3355363"/>
            <a:ext cx="7441001" cy="810260"/>
          </a:xfrm>
          <a:prstGeom prst="rect">
            <a:avLst/>
          </a:prstGeom>
          <a:noFill/>
          <a:ln w="9525">
            <a:noFill/>
          </a:ln>
        </p:spPr>
        <p:txBody>
          <a:bodyPr wrap="square" anchor="t">
            <a:spAutoFit/>
          </a:bodyPr>
          <a:lstStyle/>
          <a:p>
            <a:pPr algn="l"/>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设中书门下</a:t>
            </a:r>
            <a:r>
              <a:rPr lang="en-US" altLang="zh-CN" sz="2340" b="1">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增设参知政事、三司使、枢密使分割相权，形成二府三司。</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endParaRPr>
          </a:p>
        </p:txBody>
      </p:sp>
      <p:sp>
        <p:nvSpPr>
          <p:cNvPr id="9" name="Text Box 36"/>
          <p:cNvSpPr txBox="1"/>
          <p:nvPr/>
        </p:nvSpPr>
        <p:spPr>
          <a:xfrm>
            <a:off x="2096475" y="4232814"/>
            <a:ext cx="7441001" cy="810260"/>
          </a:xfrm>
          <a:prstGeom prst="rect">
            <a:avLst/>
          </a:prstGeom>
          <a:noFill/>
          <a:ln w="9525">
            <a:noFill/>
          </a:ln>
        </p:spPr>
        <p:txBody>
          <a:bodyPr wrap="square" anchor="t">
            <a:spAutoFit/>
          </a:bodyPr>
          <a:lstStyle/>
          <a:p>
            <a:pPr algn="l">
              <a:spcBef>
                <a:spcPct val="50000"/>
              </a:spcBef>
            </a:pP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设中书省替代三省</a:t>
            </a:r>
            <a:r>
              <a:rPr lang="en-US" altLang="zh-CN" sz="2340" b="1">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为最高行政机关</a:t>
            </a:r>
            <a:r>
              <a:rPr lang="en-US" altLang="zh-CN" sz="2340" b="1">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中书省长官行使相权，位高权重。</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endParaRPr>
          </a:p>
        </p:txBody>
      </p:sp>
      <p:sp>
        <p:nvSpPr>
          <p:cNvPr id="3" name="文本框 2"/>
          <p:cNvSpPr txBox="1"/>
          <p:nvPr/>
        </p:nvSpPr>
        <p:spPr>
          <a:xfrm>
            <a:off x="0" y="-56049"/>
            <a:ext cx="3163276" cy="991235"/>
          </a:xfrm>
          <a:prstGeom prst="rect">
            <a:avLst/>
          </a:prstGeom>
          <a:noFill/>
        </p:spPr>
        <p:txBody>
          <a:bodyPr wrap="square" rtlCol="0" anchor="t">
            <a:spAutoFit/>
          </a:bodyPr>
          <a:lstStyle/>
          <a:p>
            <a:pPr>
              <a:lnSpc>
                <a:spcPct val="150000"/>
              </a:lnSpc>
            </a:pP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【知识归纳</a:t>
            </a:r>
            <a:r>
              <a:rPr lang="en-US" altLang="zh-CN" sz="3900" b="1">
                <a:solidFill>
                  <a:srgbClr val="993300"/>
                </a:solidFill>
                <a:effectLst>
                  <a:outerShdw blurRad="38100" dist="38100" dir="2700000">
                    <a:srgbClr val="000000"/>
                  </a:outerShdw>
                </a:effectLst>
                <a:latin typeface="华文楷体" pitchFamily="2" charset="-122"/>
                <a:ea typeface="华文楷体" pitchFamily="2" charset="-122"/>
                <a:sym typeface="+mn-ea"/>
              </a:rPr>
              <a:t>1</a:t>
            </a: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a:t>
            </a:r>
            <a:endPar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endParaRPr>
          </a:p>
        </p:txBody>
      </p:sp>
      <p:sp>
        <p:nvSpPr>
          <p:cNvPr id="4" name="文本框 3"/>
          <p:cNvSpPr txBox="1"/>
          <p:nvPr/>
        </p:nvSpPr>
        <p:spPr>
          <a:xfrm>
            <a:off x="2096475" y="5110264"/>
            <a:ext cx="7395210" cy="450850"/>
          </a:xfrm>
          <a:prstGeom prst="rect">
            <a:avLst/>
          </a:prstGeom>
          <a:noFill/>
        </p:spPr>
        <p:txBody>
          <a:bodyPr wrap="square" rtlCol="0">
            <a:spAutoFit/>
          </a:bodyPr>
          <a:lstStyle/>
          <a:p>
            <a:r>
              <a:rPr lang="zh-CN" altLang="zh-CN" sz="2340" b="1" smtClean="0">
                <a:ln>
                  <a:noFill/>
                </a:ln>
                <a:solidFill>
                  <a:schemeClr val="tx1"/>
                </a:solidFill>
                <a:effectLst/>
                <a:latin typeface="黑体" panose="02010609060101010101" pitchFamily="49" charset="-122"/>
                <a:ea typeface="黑体" panose="02010609060101010101" pitchFamily="49" charset="-122"/>
                <a:sym typeface="+mn-ea"/>
              </a:rPr>
              <a:t>废丞相，权分六部，设置内阁。</a:t>
            </a:r>
            <a:endParaRPr lang="zh-CN" altLang="zh-CN" sz="2340" b="1" smtClean="0">
              <a:ln>
                <a:noFill/>
              </a:ln>
              <a:solidFill>
                <a:schemeClr val="tx1"/>
              </a:solidFill>
              <a:effectLst/>
              <a:latin typeface="黑体" pitchFamily="49" charset="-122"/>
              <a:ea typeface="黑体" pitchFamily="49" charset="-122"/>
              <a:sym typeface="+mn-ea"/>
            </a:endParaRPr>
          </a:p>
        </p:txBody>
      </p:sp>
      <p:sp>
        <p:nvSpPr>
          <p:cNvPr id="5" name="文本框 4"/>
          <p:cNvSpPr txBox="1"/>
          <p:nvPr/>
        </p:nvSpPr>
        <p:spPr>
          <a:xfrm>
            <a:off x="2086574" y="5646140"/>
            <a:ext cx="7405111" cy="450850"/>
          </a:xfrm>
          <a:prstGeom prst="rect">
            <a:avLst/>
          </a:prstGeom>
          <a:noFill/>
        </p:spPr>
        <p:txBody>
          <a:bodyPr wrap="square" rtlCol="0">
            <a:spAutoFit/>
          </a:bodyPr>
          <a:lstStyle/>
          <a:p>
            <a:r>
              <a:rPr lang="zh-CN" altLang="en-US" sz="2340" b="1">
                <a:solidFill>
                  <a:schemeClr val="tx1"/>
                </a:solidFill>
                <a:latin typeface="黑体" panose="02010609060101010101" pitchFamily="49" charset="-122"/>
                <a:ea typeface="黑体" panose="02010609060101010101" pitchFamily="49" charset="-122"/>
              </a:rPr>
              <a:t>设置军机处，君主专制达到顶峰。</a:t>
            </a:r>
            <a:endParaRPr lang="zh-CN" altLang="en-US" sz="2340" b="1">
              <a:solidFill>
                <a:schemeClr val="tx1"/>
              </a:solidFill>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000" fill="hold">
                                          <p:stCondLst>
                                            <p:cond delay="0"/>
                                          </p:stCondLst>
                                        </p:cTn>
                                        <p:tgtEl>
                                          <p:spTgt spid="6"/>
                                        </p:tgtEl>
                                        <p:attrNameLst>
                                          <p:attrName>style.visibility</p:attrName>
                                        </p:attrNameLst>
                                      </p:cBhvr>
                                      <p:to>
                                        <p:strVal val="visible"/>
                                      </p:to>
                                    </p:set>
                                    <p:animEffect transition="in" filter="strips(downLeft)">
                                      <p:cBhvr>
                                        <p:cTn id="7" dur="10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000" fill="hold">
                                          <p:stCondLst>
                                            <p:cond delay="0"/>
                                          </p:stCondLst>
                                        </p:cTn>
                                        <p:tgtEl>
                                          <p:spTgt spid="7"/>
                                        </p:tgtEl>
                                        <p:attrNameLst>
                                          <p:attrName>style.visibility</p:attrName>
                                        </p:attrNameLst>
                                      </p:cBhvr>
                                      <p:to>
                                        <p:strVal val="visible"/>
                                      </p:to>
                                    </p:set>
                                    <p:animEffect transition="in" filter="barn(inVertical)">
                                      <p:cBhvr>
                                        <p:cTn id="12" dur="10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000" fill="hold">
                                          <p:stCondLst>
                                            <p:cond delay="0"/>
                                          </p:stCondLst>
                                        </p:cTn>
                                        <p:tgtEl>
                                          <p:spTgt spid="8"/>
                                        </p:tgtEl>
                                        <p:attrNameLst>
                                          <p:attrName>style.visibility</p:attrName>
                                        </p:attrNameLst>
                                      </p:cBhvr>
                                      <p:to>
                                        <p:strVal val="visible"/>
                                      </p:to>
                                    </p:set>
                                    <p:animEffect transition="in" filter="blinds(horizontal)">
                                      <p:cBhvr>
                                        <p:cTn id="17" dur="10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8" presetClass="entr" presetSubtype="12" fill="hold" grpId="0" nodeType="clickEffect">
                                  <p:stCondLst>
                                    <p:cond delay="0"/>
                                  </p:stCondLst>
                                  <p:childTnLst>
                                    <p:set>
                                      <p:cBhvr>
                                        <p:cTn id="21" dur="1000" fill="hold">
                                          <p:stCondLst>
                                            <p:cond delay="0"/>
                                          </p:stCondLst>
                                        </p:cTn>
                                        <p:tgtEl>
                                          <p:spTgt spid="9"/>
                                        </p:tgtEl>
                                        <p:attrNameLst>
                                          <p:attrName>style.visibility</p:attrName>
                                        </p:attrNameLst>
                                      </p:cBhvr>
                                      <p:to>
                                        <p:strVal val="visible"/>
                                      </p:to>
                                    </p:set>
                                    <p:animEffect transition="in" filter="strips(downLeft)">
                                      <p:cBhvr>
                                        <p:cTn id="22" dur="1000"/>
                                        <p:tgtEl>
                                          <p:spTgt spid="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4" fill="hold" grpId="0" nodeType="clickEffect">
                                  <p:stCondLst>
                                    <p:cond delay="0"/>
                                  </p:stCondLst>
                                  <p:childTnLst>
                                    <p:set>
                                      <p:cBhvr>
                                        <p:cTn id="26" dur="1000" fill="hold">
                                          <p:stCondLst>
                                            <p:cond delay="0"/>
                                          </p:stCondLst>
                                        </p:cTn>
                                        <p:tgtEl>
                                          <p:spTgt spid="4"/>
                                        </p:tgtEl>
                                        <p:attrNameLst>
                                          <p:attrName>style.visibility</p:attrName>
                                        </p:attrNameLst>
                                      </p:cBhvr>
                                      <p:to>
                                        <p:strVal val="visible"/>
                                      </p:to>
                                    </p:set>
                                    <p:animEffect transition="in" filter="wipe(down)">
                                      <p:cBhvr>
                                        <p:cTn id="27" dur="1000"/>
                                        <p:tgtEl>
                                          <p:spTgt spid="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grpId="0" nodeType="clickEffect">
                                  <p:stCondLst>
                                    <p:cond delay="0"/>
                                  </p:stCondLst>
                                  <p:childTnLst>
                                    <p:set>
                                      <p:cBhvr>
                                        <p:cTn id="31" dur="1000" fill="hold">
                                          <p:stCondLst>
                                            <p:cond delay="0"/>
                                          </p:stCondLst>
                                        </p:cTn>
                                        <p:tgtEl>
                                          <p:spTgt spid="5"/>
                                        </p:tgtEl>
                                        <p:attrNameLst>
                                          <p:attrName>style.visibility</p:attrName>
                                        </p:attrNameLst>
                                      </p:cBhvr>
                                      <p:to>
                                        <p:strVal val="visible"/>
                                      </p:to>
                                    </p:set>
                                    <p:animEffect transition="in" filter="box(in)">
                                      <p:cBhvr>
                                        <p:cTn id="32" dur="1000"/>
                                        <p:tgtEl>
                                          <p:spTgt spid="5"/>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8" presetClass="entr" presetSubtype="12" fill="hold" grpId="1" nodeType="clickEffect">
                                  <p:stCondLst>
                                    <p:cond delay="0"/>
                                  </p:stCondLst>
                                  <p:childTnLst>
                                    <p:set>
                                      <p:cBhvr>
                                        <p:cTn id="36" dur="1000" fill="hold">
                                          <p:stCondLst>
                                            <p:cond delay="0"/>
                                          </p:stCondLst>
                                        </p:cTn>
                                        <p:tgtEl>
                                          <p:spTgt spid="2"/>
                                        </p:tgtEl>
                                        <p:attrNameLst>
                                          <p:attrName>style.visibility</p:attrName>
                                        </p:attrNameLst>
                                      </p:cBhvr>
                                      <p:to>
                                        <p:strVal val="visible"/>
                                      </p:to>
                                    </p:set>
                                    <p:animEffect transition="in" filter="strips(downLeft)">
                                      <p:cBhvr>
                                        <p:cTn id="3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4" grpId="0"/>
      <p:bldP spid="5" grpId="0"/>
      <p:bldP spid="2" grpId="1"/>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2977638" y="274387"/>
            <a:ext cx="7311054" cy="631190"/>
          </a:xfrm>
          <a:prstGeom prst="rect">
            <a:avLst/>
          </a:prstGeom>
          <a:noFill/>
        </p:spPr>
        <p:txBody>
          <a:bodyPr wrap="square" rtlCol="0" anchor="t">
            <a:spAutoFit/>
          </a:bodyPr>
          <a:lstStyle/>
          <a:p>
            <a:pPr algn="ctr"/>
            <a:r>
              <a:rPr lang="zh-CN" altLang="en-US" sz="3510" b="1">
                <a:solidFill>
                  <a:schemeClr val="tx1"/>
                </a:solidFill>
                <a:effectLst/>
                <a:latin typeface="黑体" panose="02010609060101010101" pitchFamily="49" charset="-122"/>
                <a:ea typeface="黑体" panose="02010609060101010101" pitchFamily="49" charset="-122"/>
              </a:rPr>
              <a:t>汉唐以来中枢权力体系的演变特点</a:t>
            </a:r>
            <a:endParaRPr lang="zh-CN" altLang="en-US" sz="3510" b="1">
              <a:solidFill>
                <a:schemeClr val="tx1"/>
              </a:solidFill>
              <a:effectLst/>
              <a:latin typeface="黑体" pitchFamily="49" charset="-122"/>
              <a:ea typeface="黑体" pitchFamily="49" charset="-122"/>
            </a:endParaRPr>
          </a:p>
        </p:txBody>
      </p:sp>
      <p:sp>
        <p:nvSpPr>
          <p:cNvPr id="597" name="菱形 596"/>
          <p:cNvSpPr/>
          <p:nvPr>
            <p:custDataLst>
              <p:tags r:id="rId3"/>
            </p:custDataLst>
          </p:nvPr>
        </p:nvSpPr>
        <p:spPr>
          <a:xfrm>
            <a:off x="696762" y="5071280"/>
            <a:ext cx="1020392" cy="988214"/>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anchor="ctr">
            <a:noAutofit/>
          </a:bodyPr>
          <a:lstStyle/>
          <a:p>
            <a:pPr algn="ctr">
              <a:lnSpc>
                <a:spcPct val="140000"/>
              </a:lnSpc>
            </a:pPr>
            <a:r>
              <a:rPr lang="en-US" altLang="zh-CN" sz="2340" b="1">
                <a:solidFill>
                  <a:schemeClr val="bg1"/>
                </a:solidFill>
              </a:rPr>
              <a:t>04</a:t>
            </a:r>
            <a:endParaRPr lang="en-US" altLang="zh-CN" sz="2340" b="1">
              <a:solidFill>
                <a:schemeClr val="bg1"/>
              </a:solidFill>
            </a:endParaRPr>
          </a:p>
        </p:txBody>
      </p:sp>
      <p:sp>
        <p:nvSpPr>
          <p:cNvPr id="598" name="文本框 597"/>
          <p:cNvSpPr txBox="1"/>
          <p:nvPr>
            <p:custDataLst>
              <p:tags r:id="rId4"/>
            </p:custDataLst>
          </p:nvPr>
        </p:nvSpPr>
        <p:spPr>
          <a:xfrm>
            <a:off x="1685128" y="4979408"/>
            <a:ext cx="6927870" cy="574877"/>
          </a:xfrm>
          <a:prstGeom prst="rect">
            <a:avLst/>
          </a:prstGeom>
          <a:noFill/>
        </p:spPr>
        <p:txBody>
          <a:bodyPr wrap="square" lIns="87703" tIns="45605" rIns="87703" bIns="0" anchor="b" anchorCtr="0">
            <a:normAutofit/>
          </a:bodyPr>
          <a:lstStyle/>
          <a:p>
            <a:pPr marL="0" indent="0" algn="l">
              <a:lnSpc>
                <a:spcPct val="120000"/>
              </a:lnSpc>
              <a:spcBef>
                <a:spcPct val="0"/>
              </a:spcBef>
              <a:spcAft>
                <a:spcPct val="0"/>
              </a:spcAft>
              <a:buSzTx/>
            </a:pPr>
            <a:r>
              <a:rPr lang="zh-CN" altLang="en-US" sz="2730" b="1" spc="300">
                <a:solidFill>
                  <a:schemeClr val="accent4">
                    <a:lumMod val="100000"/>
                  </a:schemeClr>
                </a:solidFill>
                <a:latin typeface="微软雅黑" panose="020b0503020204020204" charset="-122"/>
                <a:ea typeface="微软雅黑" panose="020b0503020204020204" charset="-122"/>
                <a:cs typeface="+mj-cs"/>
              </a:rPr>
              <a:t>宰相权力不断分化</a:t>
            </a:r>
            <a:endParaRPr lang="zh-CN" altLang="en-US" sz="2730" b="1" spc="300">
              <a:solidFill>
                <a:schemeClr val="accent4">
                  <a:lumMod val="100000"/>
                </a:schemeClr>
              </a:solidFill>
              <a:latin typeface="微软雅黑" panose="020b0503020204020204" charset="-122"/>
              <a:ea typeface="微软雅黑" panose="020b0503020204020204" charset="-122"/>
              <a:cs typeface="+mj-cs"/>
            </a:endParaRPr>
          </a:p>
        </p:txBody>
      </p:sp>
      <p:sp>
        <p:nvSpPr>
          <p:cNvPr id="599" name="文本框 598"/>
          <p:cNvSpPr txBox="1"/>
          <p:nvPr>
            <p:custDataLst>
              <p:tags r:id="rId5"/>
            </p:custDataLst>
          </p:nvPr>
        </p:nvSpPr>
        <p:spPr>
          <a:xfrm>
            <a:off x="1716535" y="5554558"/>
            <a:ext cx="9466934" cy="840941"/>
          </a:xfrm>
          <a:prstGeom prst="rect">
            <a:avLst/>
          </a:prstGeom>
        </p:spPr>
        <p:txBody>
          <a:bodyPr vert="horz" wrap="square" lIns="87703" tIns="0" rIns="87703" bIns="45605" anchor="t" anchorCtr="0">
            <a:noAutofit/>
          </a:bodyPr>
          <a:lstStyle/>
          <a:p>
            <a:pPr marL="0" lvl="0" indent="0" algn="l">
              <a:lnSpc>
                <a:spcPct val="120000"/>
              </a:lnSpc>
              <a:spcBef>
                <a:spcPct val="0"/>
              </a:spcBef>
              <a:spcAft>
                <a:spcPct val="0"/>
              </a:spcAft>
              <a:buSzTx/>
            </a:pPr>
            <a:r>
              <a:rPr lang="zh-CN" altLang="en-US" sz="2340" b="1" spc="150">
                <a:solidFill>
                  <a:schemeClr val="dk1">
                    <a:lumMod val="100000"/>
                  </a:schemeClr>
                </a:solidFill>
                <a:latin typeface="宋体" panose="02010600030101010101" pitchFamily="2" charset="-122"/>
                <a:ea typeface="宋体" panose="02010600030101010101" pitchFamily="2" charset="-122"/>
              </a:rPr>
              <a:t>宰相既实行分权，在同一机构中，往往设置几个宰相职位，又注重事权的相对集中，弥补分权效率低下的弊端。</a:t>
            </a:r>
            <a:endParaRPr lang="zh-CN" altLang="en-US" sz="2340" b="1" spc="150">
              <a:solidFill>
                <a:schemeClr val="dk1">
                  <a:lumMod val="100000"/>
                </a:schemeClr>
              </a:solidFill>
              <a:latin typeface="宋体" pitchFamily="2" charset="-122"/>
              <a:ea typeface="宋体" panose="02010600030101010101" pitchFamily="2" charset="-122"/>
            </a:endParaRPr>
          </a:p>
        </p:txBody>
      </p:sp>
      <p:sp>
        <p:nvSpPr>
          <p:cNvPr id="600" name="菱形 599"/>
          <p:cNvSpPr/>
          <p:nvPr>
            <p:custDataLst>
              <p:tags r:id="rId6"/>
            </p:custDataLst>
          </p:nvPr>
        </p:nvSpPr>
        <p:spPr>
          <a:xfrm>
            <a:off x="696762" y="3782950"/>
            <a:ext cx="1020392" cy="988214"/>
          </a:xfrm>
          <a:prstGeom prst="diamond">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anchor="ctr">
            <a:noAutofit/>
          </a:bodyPr>
          <a:lstStyle/>
          <a:p>
            <a:pPr algn="ctr">
              <a:lnSpc>
                <a:spcPct val="140000"/>
              </a:lnSpc>
            </a:pPr>
            <a:r>
              <a:rPr lang="en-US" altLang="zh-CN" sz="2340" b="1">
                <a:solidFill>
                  <a:schemeClr val="bg1"/>
                </a:solidFill>
              </a:rPr>
              <a:t>03</a:t>
            </a:r>
            <a:endParaRPr lang="en-US" altLang="zh-CN" sz="2340" b="1">
              <a:solidFill>
                <a:schemeClr val="bg1"/>
              </a:solidFill>
            </a:endParaRPr>
          </a:p>
        </p:txBody>
      </p:sp>
      <p:sp>
        <p:nvSpPr>
          <p:cNvPr id="601" name="文本框 600"/>
          <p:cNvSpPr txBox="1"/>
          <p:nvPr>
            <p:custDataLst>
              <p:tags r:id="rId7"/>
            </p:custDataLst>
          </p:nvPr>
        </p:nvSpPr>
        <p:spPr>
          <a:xfrm>
            <a:off x="1716686" y="3651475"/>
            <a:ext cx="6927870" cy="574877"/>
          </a:xfrm>
          <a:prstGeom prst="rect">
            <a:avLst/>
          </a:prstGeom>
          <a:noFill/>
        </p:spPr>
        <p:txBody>
          <a:bodyPr wrap="square" lIns="87703" tIns="45605" rIns="87703" bIns="0" anchor="b" anchorCtr="0">
            <a:normAutofit/>
          </a:bodyPr>
          <a:lstStyle/>
          <a:p>
            <a:pPr marL="0" indent="0" algn="l">
              <a:lnSpc>
                <a:spcPct val="120000"/>
              </a:lnSpc>
              <a:spcBef>
                <a:spcPct val="0"/>
              </a:spcBef>
              <a:spcAft>
                <a:spcPct val="0"/>
              </a:spcAft>
              <a:buSzTx/>
            </a:pPr>
            <a:r>
              <a:rPr lang="zh-CN" altLang="en-US" sz="2730" b="1" spc="300">
                <a:solidFill>
                  <a:schemeClr val="accent6">
                    <a:lumMod val="75000"/>
                  </a:schemeClr>
                </a:solidFill>
                <a:latin typeface="微软雅黑" panose="020b0503020204020204" charset="-122"/>
                <a:ea typeface="微软雅黑" panose="020b0503020204020204" charset="-122"/>
                <a:cs typeface="+mj-cs"/>
              </a:rPr>
              <a:t>宰相职位的设置由实位转向虚位</a:t>
            </a:r>
            <a:endParaRPr lang="zh-CN" altLang="en-US" sz="2730" b="1" spc="300">
              <a:solidFill>
                <a:schemeClr val="accent6">
                  <a:lumMod val="75000"/>
                </a:schemeClr>
              </a:solidFill>
              <a:latin typeface="微软雅黑" panose="020b0503020204020204" charset="-122"/>
              <a:ea typeface="微软雅黑" panose="020b0503020204020204" charset="-122"/>
              <a:cs typeface="+mj-cs"/>
            </a:endParaRPr>
          </a:p>
        </p:txBody>
      </p:sp>
      <p:sp>
        <p:nvSpPr>
          <p:cNvPr id="602" name="文本框 601"/>
          <p:cNvSpPr txBox="1"/>
          <p:nvPr>
            <p:custDataLst>
              <p:tags r:id="rId8"/>
            </p:custDataLst>
          </p:nvPr>
        </p:nvSpPr>
        <p:spPr>
          <a:xfrm>
            <a:off x="1716535" y="4265610"/>
            <a:ext cx="9466934" cy="636739"/>
          </a:xfrm>
          <a:prstGeom prst="rect">
            <a:avLst/>
          </a:prstGeom>
        </p:spPr>
        <p:txBody>
          <a:bodyPr vert="horz" wrap="square" lIns="87703" tIns="0" rIns="87703" bIns="45605" anchor="t" anchorCtr="0">
            <a:noAutofit/>
          </a:bodyPr>
          <a:lstStyle/>
          <a:p>
            <a:pPr marL="0" lvl="0" indent="0" algn="l">
              <a:lnSpc>
                <a:spcPct val="120000"/>
              </a:lnSpc>
              <a:spcBef>
                <a:spcPct val="0"/>
              </a:spcBef>
              <a:spcAft>
                <a:spcPct val="0"/>
              </a:spcAft>
              <a:buSzTx/>
            </a:pPr>
            <a:r>
              <a:rPr lang="zh-CN" altLang="en-US" sz="2340" b="1" spc="150">
                <a:solidFill>
                  <a:schemeClr val="dk1">
                    <a:lumMod val="100000"/>
                  </a:schemeClr>
                </a:solidFill>
                <a:latin typeface="宋体" panose="02010600030101010101" pitchFamily="2" charset="-122"/>
                <a:ea typeface="宋体" panose="02010600030101010101" pitchFamily="2" charset="-122"/>
              </a:rPr>
              <a:t>由实位到虚位反映的是宰相权限及权威的下降，宰相不在专职是对相权的限制压缩。</a:t>
            </a:r>
            <a:endParaRPr lang="zh-CN" altLang="en-US" sz="2340" b="1" spc="150">
              <a:solidFill>
                <a:schemeClr val="dk1">
                  <a:lumMod val="100000"/>
                </a:schemeClr>
              </a:solidFill>
              <a:latin typeface="宋体" panose="02010600030101010101" pitchFamily="2" charset="-122"/>
              <a:ea typeface="宋体" panose="02010600030101010101" pitchFamily="2" charset="-122"/>
            </a:endParaRPr>
          </a:p>
        </p:txBody>
      </p:sp>
      <p:sp>
        <p:nvSpPr>
          <p:cNvPr id="603" name="菱形 602"/>
          <p:cNvSpPr/>
          <p:nvPr>
            <p:custDataLst>
              <p:tags r:id="rId9"/>
            </p:custDataLst>
          </p:nvPr>
        </p:nvSpPr>
        <p:spPr>
          <a:xfrm>
            <a:off x="696762" y="2479770"/>
            <a:ext cx="1020392" cy="988214"/>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anchor="ctr">
            <a:noAutofit/>
          </a:bodyPr>
          <a:lstStyle/>
          <a:p>
            <a:pPr algn="ctr">
              <a:lnSpc>
                <a:spcPct val="140000"/>
              </a:lnSpc>
            </a:pPr>
            <a:r>
              <a:rPr lang="en-US" altLang="zh-CN" sz="2340" b="1">
                <a:solidFill>
                  <a:schemeClr val="bg1"/>
                </a:solidFill>
              </a:rPr>
              <a:t>02</a:t>
            </a:r>
            <a:endParaRPr lang="en-US" altLang="zh-CN" sz="2340" b="1">
              <a:solidFill>
                <a:schemeClr val="bg1"/>
              </a:solidFill>
            </a:endParaRPr>
          </a:p>
        </p:txBody>
      </p:sp>
      <p:sp>
        <p:nvSpPr>
          <p:cNvPr id="604" name="文本框 603"/>
          <p:cNvSpPr txBox="1"/>
          <p:nvPr>
            <p:custDataLst>
              <p:tags r:id="rId10"/>
            </p:custDataLst>
          </p:nvPr>
        </p:nvSpPr>
        <p:spPr>
          <a:xfrm>
            <a:off x="1716686" y="2348168"/>
            <a:ext cx="6927870" cy="574877"/>
          </a:xfrm>
          <a:prstGeom prst="rect">
            <a:avLst/>
          </a:prstGeom>
          <a:noFill/>
        </p:spPr>
        <p:txBody>
          <a:bodyPr wrap="square" lIns="87703" tIns="45605" rIns="87703" bIns="0" anchor="b" anchorCtr="0">
            <a:normAutofit/>
          </a:bodyPr>
          <a:lstStyle/>
          <a:p>
            <a:pPr marL="0" indent="0" algn="l">
              <a:lnSpc>
                <a:spcPct val="120000"/>
              </a:lnSpc>
              <a:spcBef>
                <a:spcPct val="0"/>
              </a:spcBef>
              <a:spcAft>
                <a:spcPct val="0"/>
              </a:spcAft>
              <a:buSzTx/>
            </a:pPr>
            <a:r>
              <a:rPr lang="zh-CN" altLang="en-US" sz="2730" b="1" spc="300">
                <a:solidFill>
                  <a:schemeClr val="accent2">
                    <a:lumMod val="100000"/>
                  </a:schemeClr>
                </a:solidFill>
                <a:latin typeface="微软雅黑" panose="020b0503020204020204" charset="-122"/>
                <a:ea typeface="微软雅黑" panose="020b0503020204020204" charset="-122"/>
                <a:cs typeface="+mj-cs"/>
              </a:rPr>
              <a:t>内朝官向外朝官转化</a:t>
            </a:r>
            <a:endParaRPr lang="zh-CN" altLang="en-US" sz="2730" b="1" spc="300">
              <a:solidFill>
                <a:schemeClr val="accent2">
                  <a:lumMod val="100000"/>
                </a:schemeClr>
              </a:solidFill>
              <a:latin typeface="微软雅黑" panose="020b0503020204020204" charset="-122"/>
              <a:ea typeface="微软雅黑" panose="020b0503020204020204" charset="-122"/>
              <a:cs typeface="+mj-cs"/>
            </a:endParaRPr>
          </a:p>
        </p:txBody>
      </p:sp>
      <p:sp>
        <p:nvSpPr>
          <p:cNvPr id="605" name="文本框 604"/>
          <p:cNvSpPr txBox="1"/>
          <p:nvPr>
            <p:custDataLst>
              <p:tags r:id="rId11"/>
            </p:custDataLst>
          </p:nvPr>
        </p:nvSpPr>
        <p:spPr>
          <a:xfrm>
            <a:off x="1716535" y="2977280"/>
            <a:ext cx="9466934" cy="636739"/>
          </a:xfrm>
          <a:prstGeom prst="rect">
            <a:avLst/>
          </a:prstGeom>
        </p:spPr>
        <p:txBody>
          <a:bodyPr vert="horz" wrap="square" lIns="87703" tIns="0" rIns="87703" bIns="45605" anchor="t" anchorCtr="0">
            <a:noAutofit/>
          </a:bodyPr>
          <a:lstStyle/>
          <a:p>
            <a:pPr marL="0" lvl="0" indent="0" algn="l">
              <a:lnSpc>
                <a:spcPct val="120000"/>
              </a:lnSpc>
              <a:spcBef>
                <a:spcPct val="0"/>
              </a:spcBef>
              <a:spcAft>
                <a:spcPct val="0"/>
              </a:spcAft>
              <a:buSzTx/>
            </a:pPr>
            <a:r>
              <a:rPr lang="zh-CN" altLang="en-US" sz="2340" b="1" spc="150">
                <a:solidFill>
                  <a:schemeClr val="dk1">
                    <a:lumMod val="100000"/>
                  </a:schemeClr>
                </a:solidFill>
                <a:latin typeface="宋体" panose="02010600030101010101" pitchFamily="2" charset="-122"/>
                <a:ea typeface="宋体" panose="02010600030101010101" pitchFamily="2" charset="-122"/>
              </a:rPr>
              <a:t>内朝在牵制、架空外朝的同时，逐渐发展为制度化、合法化的外朝中央机构。</a:t>
            </a:r>
            <a:endParaRPr lang="zh-CN" altLang="en-US" sz="2340" b="1" spc="150">
              <a:solidFill>
                <a:schemeClr val="dk1">
                  <a:lumMod val="100000"/>
                </a:schemeClr>
              </a:solidFill>
              <a:latin typeface="宋体" panose="02010600030101010101" pitchFamily="2" charset="-122"/>
              <a:ea typeface="宋体" panose="02010600030101010101" pitchFamily="2" charset="-122"/>
            </a:endParaRPr>
          </a:p>
        </p:txBody>
      </p:sp>
      <p:sp>
        <p:nvSpPr>
          <p:cNvPr id="606" name="菱形 605"/>
          <p:cNvSpPr/>
          <p:nvPr>
            <p:custDataLst>
              <p:tags r:id="rId12"/>
            </p:custDataLst>
          </p:nvPr>
        </p:nvSpPr>
        <p:spPr>
          <a:xfrm>
            <a:off x="696762" y="1180920"/>
            <a:ext cx="1020392" cy="988214"/>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anchor="ctr">
            <a:noAutofit/>
          </a:bodyPr>
          <a:lstStyle/>
          <a:p>
            <a:pPr algn="ctr">
              <a:lnSpc>
                <a:spcPct val="140000"/>
              </a:lnSpc>
            </a:pPr>
            <a:r>
              <a:rPr lang="en-US" altLang="zh-CN" sz="2340" b="1">
                <a:solidFill>
                  <a:schemeClr val="bg1"/>
                </a:solidFill>
              </a:rPr>
              <a:t>01</a:t>
            </a:r>
            <a:endParaRPr lang="en-US" altLang="zh-CN" sz="2340" b="1">
              <a:solidFill>
                <a:schemeClr val="bg1"/>
              </a:solidFill>
            </a:endParaRPr>
          </a:p>
        </p:txBody>
      </p:sp>
      <p:sp>
        <p:nvSpPr>
          <p:cNvPr id="607" name="文本框 606"/>
          <p:cNvSpPr txBox="1"/>
          <p:nvPr>
            <p:custDataLst>
              <p:tags r:id="rId13"/>
            </p:custDataLst>
          </p:nvPr>
        </p:nvSpPr>
        <p:spPr>
          <a:xfrm>
            <a:off x="1716686" y="1059843"/>
            <a:ext cx="6927870" cy="574877"/>
          </a:xfrm>
          <a:prstGeom prst="rect">
            <a:avLst/>
          </a:prstGeom>
          <a:noFill/>
        </p:spPr>
        <p:txBody>
          <a:bodyPr wrap="square" lIns="87703" tIns="45605" rIns="87703" bIns="0" anchor="b" anchorCtr="0">
            <a:normAutofit/>
          </a:bodyPr>
          <a:lstStyle/>
          <a:p>
            <a:pPr marL="0" indent="0" algn="l">
              <a:lnSpc>
                <a:spcPct val="120000"/>
              </a:lnSpc>
              <a:spcBef>
                <a:spcPct val="0"/>
              </a:spcBef>
              <a:spcAft>
                <a:spcPct val="0"/>
              </a:spcAft>
              <a:buSzTx/>
            </a:pPr>
            <a:r>
              <a:rPr lang="zh-CN" altLang="en-US" sz="2730" b="1" spc="300">
                <a:solidFill>
                  <a:schemeClr val="accent1">
                    <a:lumMod val="100000"/>
                  </a:schemeClr>
                </a:solidFill>
                <a:latin typeface="微软雅黑" panose="020b0503020204020204" charset="-122"/>
                <a:ea typeface="微软雅黑" panose="020b0503020204020204" charset="-122"/>
                <a:cs typeface="+mj-cs"/>
              </a:rPr>
              <a:t>皇权不断强化，相权不断削弱</a:t>
            </a:r>
            <a:endParaRPr lang="zh-CN" altLang="en-US" sz="2730" b="1" spc="300">
              <a:solidFill>
                <a:schemeClr val="accent1">
                  <a:lumMod val="100000"/>
                </a:schemeClr>
              </a:solidFill>
              <a:latin typeface="微软雅黑" panose="020b0503020204020204" charset="-122"/>
              <a:ea typeface="微软雅黑" panose="020b0503020204020204" charset="-122"/>
              <a:cs typeface="+mj-cs"/>
            </a:endParaRPr>
          </a:p>
        </p:txBody>
      </p:sp>
      <p:sp>
        <p:nvSpPr>
          <p:cNvPr id="608" name="文本框 607"/>
          <p:cNvSpPr txBox="1"/>
          <p:nvPr>
            <p:custDataLst>
              <p:tags r:id="rId14"/>
            </p:custDataLst>
          </p:nvPr>
        </p:nvSpPr>
        <p:spPr>
          <a:xfrm>
            <a:off x="1716535" y="1781151"/>
            <a:ext cx="9466934" cy="636739"/>
          </a:xfrm>
          <a:prstGeom prst="rect">
            <a:avLst/>
          </a:prstGeom>
          <a:ln w="12700" cmpd="sng">
            <a:noFill/>
            <a:prstDash val="solid"/>
          </a:ln>
        </p:spPr>
        <p:txBody>
          <a:bodyPr vert="horz" wrap="square" lIns="87703" tIns="0" rIns="87703" bIns="45605" anchor="t" anchorCtr="0">
            <a:noAutofit/>
          </a:bodyPr>
          <a:lstStyle/>
          <a:p>
            <a:pPr marL="0" lvl="0" indent="0" algn="l">
              <a:lnSpc>
                <a:spcPct val="120000"/>
              </a:lnSpc>
              <a:spcBef>
                <a:spcPct val="0"/>
              </a:spcBef>
              <a:spcAft>
                <a:spcPct val="0"/>
              </a:spcAft>
              <a:buSzTx/>
            </a:pPr>
            <a:r>
              <a:rPr lang="zh-CN" altLang="en-US" sz="2340" b="1" spc="150">
                <a:solidFill>
                  <a:schemeClr val="dk1">
                    <a:lumMod val="100000"/>
                  </a:schemeClr>
                </a:solidFill>
                <a:latin typeface="宋体" panose="02010600030101010101" pitchFamily="2" charset="-122"/>
                <a:ea typeface="宋体" panose="02010600030101010101" pitchFamily="2" charset="-122"/>
              </a:rPr>
              <a:t>宰相制度沿着相权的步步削弱，君权的逐渐强化这条主线发展演变。</a:t>
            </a:r>
            <a:endParaRPr lang="zh-CN" altLang="en-US" sz="2340" b="1" spc="150">
              <a:solidFill>
                <a:schemeClr val="dk1">
                  <a:lumMod val="100000"/>
                </a:schemeClr>
              </a:solidFill>
              <a:latin typeface="宋体" panose="02010600030101010101" pitchFamily="2" charset="-122"/>
              <a:ea typeface="宋体" panose="02010600030101010101" pitchFamily="2" charset="-122"/>
            </a:endParaRPr>
          </a:p>
        </p:txBody>
      </p:sp>
      <p:sp>
        <p:nvSpPr>
          <p:cNvPr id="609" name="文本框 608"/>
          <p:cNvSpPr txBox="1"/>
          <p:nvPr/>
        </p:nvSpPr>
        <p:spPr>
          <a:xfrm>
            <a:off x="0" y="-16446"/>
            <a:ext cx="3163276" cy="991235"/>
          </a:xfrm>
          <a:prstGeom prst="rect">
            <a:avLst/>
          </a:prstGeom>
          <a:noFill/>
        </p:spPr>
        <p:txBody>
          <a:bodyPr wrap="square" rtlCol="0" anchor="t">
            <a:spAutoFit/>
          </a:bodyPr>
          <a:lstStyle/>
          <a:p>
            <a:pPr>
              <a:lnSpc>
                <a:spcPct val="150000"/>
              </a:lnSpc>
            </a:pP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【知识归纳</a:t>
            </a:r>
            <a:r>
              <a:rPr lang="en-US" altLang="zh-CN" sz="3900" b="1">
                <a:solidFill>
                  <a:srgbClr val="993300"/>
                </a:solidFill>
                <a:effectLst>
                  <a:outerShdw blurRad="38100" dist="38100" dir="2700000">
                    <a:srgbClr val="000000"/>
                  </a:outerShdw>
                </a:effectLst>
                <a:latin typeface="华文楷体" pitchFamily="2" charset="-122"/>
                <a:ea typeface="华文楷体" pitchFamily="2" charset="-122"/>
                <a:sym typeface="+mn-ea"/>
              </a:rPr>
              <a:t>2</a:t>
            </a: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a:t>
            </a:r>
            <a:endPar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endParaRPr>
          </a:p>
        </p:txBody>
      </p:sp>
    </p:spTree>
    <p:custDataLst>
      <p:tags r:id="rId15"/>
    </p:custDataLst>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53720" y="4453890"/>
            <a:ext cx="1312545" cy="1938020"/>
          </a:xfrm>
          <a:prstGeom prst="rect">
            <a:avLst/>
          </a:prstGeom>
          <a:noFill/>
        </p:spPr>
        <p:txBody>
          <a:bodyPr wrap="square" rtlCol="0">
            <a:spAutoFit/>
          </a:bodyPr>
          <a:lstStyle/>
          <a:p>
            <a:r>
              <a:rPr lang="zh-CN" altLang="en-US" sz="2400" b="1" smtClean="0">
                <a:solidFill>
                  <a:srgbClr val="FF0000"/>
                </a:solidFill>
              </a:rPr>
              <a:t>两汉至明清时期政治制度的演变</a:t>
            </a:r>
            <a:endParaRPr lang="zh-CN" altLang="en-US" sz="2400" b="1" smtClean="0">
              <a:solidFill>
                <a:srgbClr val="FF0000"/>
              </a:solidFill>
            </a:endParaRPr>
          </a:p>
        </p:txBody>
      </p:sp>
      <p:sp>
        <p:nvSpPr>
          <p:cNvPr id="8" name="左大括号 7"/>
          <p:cNvSpPr/>
          <p:nvPr/>
        </p:nvSpPr>
        <p:spPr>
          <a:xfrm>
            <a:off x="1587500" y="4318635"/>
            <a:ext cx="133985" cy="207327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721485" y="4453890"/>
            <a:ext cx="3930015" cy="460375"/>
          </a:xfrm>
          <a:prstGeom prst="rect">
            <a:avLst/>
          </a:prstGeom>
          <a:noFill/>
        </p:spPr>
        <p:txBody>
          <a:bodyPr wrap="square" rtlCol="0">
            <a:spAutoFit/>
          </a:bodyPr>
          <a:lstStyle/>
          <a:p>
            <a:r>
              <a:rPr lang="zh-CN" altLang="en-US" sz="2400" b="1" smtClean="0"/>
              <a:t>中央行政制度的演变</a:t>
            </a:r>
            <a:endParaRPr lang="zh-CN" altLang="en-US" sz="2400" b="1" smtClean="0"/>
          </a:p>
        </p:txBody>
      </p:sp>
      <p:sp>
        <p:nvSpPr>
          <p:cNvPr id="10" name="TextBox 4"/>
          <p:cNvSpPr txBox="1"/>
          <p:nvPr/>
        </p:nvSpPr>
        <p:spPr>
          <a:xfrm>
            <a:off x="1721485" y="5694680"/>
            <a:ext cx="3930015" cy="460375"/>
          </a:xfrm>
          <a:prstGeom prst="rect">
            <a:avLst/>
          </a:prstGeom>
          <a:noFill/>
        </p:spPr>
        <p:txBody>
          <a:bodyPr wrap="square" rtlCol="0">
            <a:spAutoFit/>
          </a:bodyPr>
          <a:lstStyle/>
          <a:p>
            <a:r>
              <a:rPr lang="zh-CN" altLang="en-US" sz="2400" b="1" smtClean="0"/>
              <a:t>地方行政制度的演变</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ppt_x</p:attrName>
                                        </p:attrNameLst>
                                      </p:cBhvr>
                                      <p:tavLst>
                                        <p:tav tm="0">
                                          <p:val>
                                            <p:strVal val="#ppt_x-.2"/>
                                          </p:val>
                                        </p:tav>
                                        <p:tav tm="100000">
                                          <p:val>
                                            <p:strVal val="#ppt_x"/>
                                          </p:val>
                                        </p:tav>
                                      </p:tavLst>
                                    </p:anim>
                                    <p:anim calcmode="lin" valueType="num">
                                      <p:cBhvr>
                                        <p:cTn id="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文本框 9"/>
          <p:cNvSpPr txBox="1"/>
          <p:nvPr/>
        </p:nvSpPr>
        <p:spPr>
          <a:xfrm>
            <a:off x="642927" y="1798477"/>
            <a:ext cx="5441058" cy="1889760"/>
          </a:xfrm>
          <a:prstGeom prst="rect">
            <a:avLst/>
          </a:prstGeom>
          <a:solidFill>
            <a:schemeClr val="accent1">
              <a:lumMod val="20000"/>
              <a:lumOff val="80000"/>
            </a:schemeClr>
          </a:solidFill>
        </p:spPr>
        <p:txBody>
          <a:bodyPr wrap="square" rtlCol="0" anchor="t">
            <a:spAutoFit/>
          </a:bodyPr>
          <a:lstStyle/>
          <a:p>
            <a:r>
              <a:rPr lang="en-US" altLang="zh-CN"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“汉兴之初，海内新定，同姓寡少。惩戒亡秦孤立之败，于是剖裂疆土，立二等之爵。功臣侯者百有余邑，尊王子弟，大启九国。”</a:t>
            </a:r>
            <a:endPar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endParaRPr>
          </a:p>
          <a:p>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汉书</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诸侯王表</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11" name="文本框 10"/>
          <p:cNvSpPr txBox="1"/>
          <p:nvPr/>
        </p:nvSpPr>
        <p:spPr>
          <a:xfrm>
            <a:off x="412736" y="922264"/>
            <a:ext cx="10702047" cy="810260"/>
          </a:xfrm>
          <a:prstGeom prst="rect">
            <a:avLst/>
          </a:prstGeom>
          <a:noFill/>
        </p:spPr>
        <p:txBody>
          <a:bodyPr wrap="square" rtlCol="0" anchor="t">
            <a:spAutoFit/>
          </a:bodyPr>
          <a:lstStyle/>
          <a:p>
            <a:pPr>
              <a:lnSpc>
                <a:spcPct val="10000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含义：</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西汉初年，在地方上实行郡县制的同时，又分封诸侯王国。</a:t>
            </a:r>
            <a:endParaRPr lang="zh-CN" altLang="en-US" sz="2340" b="1">
              <a:latin typeface="宋体" panose="02010600030101010101" pitchFamily="2" charset="-122"/>
              <a:ea typeface="宋体" panose="02010600030101010101" pitchFamily="2" charset="-122"/>
              <a:cs typeface="宋体" panose="02010600030101010101" pitchFamily="2" charset="-122"/>
            </a:endParaRPr>
          </a:p>
          <a:p>
            <a:pPr>
              <a:lnSpc>
                <a:spcPct val="10000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原因：</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吸收秦亡的教训，巩固王朝统治。</a:t>
            </a:r>
            <a:endParaRPr lang="zh-CN" altLang="en-US" sz="2340" b="1">
              <a:latin typeface="宋体" panose="02010600030101010101" pitchFamily="2" charset="-122"/>
              <a:ea typeface="宋体" panose="02010600030101010101" pitchFamily="2" charset="-122"/>
              <a:cs typeface="宋体" panose="02010600030101010101" pitchFamily="2" charset="-122"/>
            </a:endParaRPr>
          </a:p>
        </p:txBody>
      </p:sp>
      <p:pic>
        <p:nvPicPr>
          <p:cNvPr id="7" name="图片 6"/>
          <p:cNvPicPr>
            <a:picLocks noChangeAspect="1"/>
          </p:cNvPicPr>
          <p:nvPr>
            <p:custDataLst>
              <p:tags r:id="rId4"/>
            </p:custDataLst>
          </p:nvPr>
        </p:nvPicPr>
        <p:blipFill>
          <a:blip r:embed="rId3"/>
          <a:stretch>
            <a:fillRect/>
          </a:stretch>
        </p:blipFill>
        <p:spPr>
          <a:xfrm>
            <a:off x="642308" y="3875769"/>
            <a:ext cx="5441677" cy="2489409"/>
          </a:xfrm>
          <a:prstGeom prst="rect">
            <a:avLst/>
          </a:prstGeom>
          <a:ln w="12700" cmpd="sng">
            <a:solidFill>
              <a:schemeClr val="tx1"/>
            </a:solidFill>
            <a:prstDash val="solid"/>
          </a:ln>
        </p:spPr>
      </p:pic>
      <p:pic>
        <p:nvPicPr>
          <p:cNvPr id="61447" name="Picture 7" descr="西汉前期形势图"/>
          <p:cNvPicPr>
            <a:picLocks noChangeAspect="1"/>
          </p:cNvPicPr>
          <p:nvPr>
            <p:custDataLst>
              <p:tags r:id="rId6"/>
            </p:custDataLst>
          </p:nvPr>
        </p:nvPicPr>
        <p:blipFill>
          <a:blip r:embed="rId5">
            <a:lum bright="-10001" contrast="20000"/>
          </a:blip>
          <a:srcRect r="388" b="1102"/>
          <a:stretch>
            <a:fillRect/>
          </a:stretch>
        </p:blipFill>
        <p:spPr>
          <a:xfrm>
            <a:off x="6528280" y="1372128"/>
            <a:ext cx="4984388" cy="4107556"/>
          </a:xfrm>
          <a:prstGeom prst="rect">
            <a:avLst/>
          </a:prstGeom>
          <a:noFill/>
          <a:ln w="9525" cap="flat" cmpd="sng">
            <a:solidFill>
              <a:schemeClr val="tx1"/>
            </a:solidFill>
            <a:prstDash val="solid"/>
            <a:miter/>
            <a:headEnd type="none" w="med" len="med"/>
            <a:tailEnd type="none" w="med" len="med"/>
          </a:ln>
        </p:spPr>
      </p:pic>
      <p:sp>
        <p:nvSpPr>
          <p:cNvPr id="4" name="文本框 3"/>
          <p:cNvSpPr txBox="1"/>
          <p:nvPr/>
        </p:nvSpPr>
        <p:spPr>
          <a:xfrm>
            <a:off x="6527661" y="5556415"/>
            <a:ext cx="4985007" cy="810260"/>
          </a:xfrm>
          <a:prstGeom prst="rect">
            <a:avLst/>
          </a:prstGeom>
          <a:solidFill>
            <a:schemeClr val="accent6">
              <a:lumMod val="20000"/>
              <a:lumOff val="80000"/>
            </a:schemeClr>
          </a:solidFill>
        </p:spPr>
        <p:txBody>
          <a:bodyPr wrap="square" rtlCol="0" anchor="t">
            <a:spAutoFit/>
          </a:bodyPr>
          <a:lstStyle/>
          <a:p>
            <a:r>
              <a:rPr lang="en-US" altLang="zh-CN" sz="2340" b="1">
                <a:solidFill>
                  <a:schemeClr val="tx1"/>
                </a:solidFill>
                <a:latin typeface="宋体" panose="02010600030101010101" pitchFamily="2" charset="-122"/>
                <a:ea typeface="宋体" panose="02010600030101010101" pitchFamily="2" charset="-122"/>
                <a:sym typeface="+mn-ea"/>
              </a:rPr>
              <a:t>    </a:t>
            </a:r>
            <a:r>
              <a:rPr lang="zh-CN" altLang="en-US" sz="2340" b="1">
                <a:solidFill>
                  <a:schemeClr val="tx1"/>
                </a:solidFill>
                <a:latin typeface="宋体" panose="02010600030101010101" pitchFamily="2" charset="-122"/>
                <a:ea typeface="宋体" panose="02010600030101010101" pitchFamily="2" charset="-122"/>
                <a:sym typeface="+mn-ea"/>
              </a:rPr>
              <a:t>刘邦分封给同姓诸侯王的土地面积甚至超过了中央直辖的土地面积。</a:t>
            </a:r>
            <a:endParaRPr lang="zh-CN" altLang="en-US" sz="2340" b="1">
              <a:solidFill>
                <a:schemeClr val="tx1"/>
              </a:solidFill>
              <a:latin typeface="宋体" panose="02010600030101010101" pitchFamily="2" charset="-122"/>
              <a:ea typeface="宋体" panose="02010600030101010101" pitchFamily="2" charset="-122"/>
              <a:sym typeface="+mn-ea"/>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汉初地方行政制度的演变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000" fill="hold">
                                          <p:stCondLst>
                                            <p:cond delay="0"/>
                                          </p:stCondLst>
                                        </p:cTn>
                                        <p:tgtEl>
                                          <p:spTgt spid="11">
                                            <p:txEl>
                                              <p:pRg st="0" end="0"/>
                                            </p:txEl>
                                          </p:spTgt>
                                        </p:tgtEl>
                                        <p:attrNameLst>
                                          <p:attrName>style.visibility</p:attrName>
                                        </p:attrNameLst>
                                      </p:cBhvr>
                                      <p:to>
                                        <p:strVal val="visible"/>
                                      </p:to>
                                    </p:set>
                                    <p:animEffect transition="in" filter="barn(inVertical)">
                                      <p:cBhvr>
                                        <p:cTn id="7" dur="1000"/>
                                        <p:tgtEl>
                                          <p:spTgt spid="11">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000" fill="hold">
                                          <p:stCondLst>
                                            <p:cond delay="0"/>
                                          </p:stCondLst>
                                        </p:cTn>
                                        <p:tgtEl>
                                          <p:spTgt spid="10"/>
                                        </p:tgtEl>
                                        <p:attrNameLst>
                                          <p:attrName>style.visibility</p:attrName>
                                        </p:attrNameLst>
                                      </p:cBhvr>
                                      <p:to>
                                        <p:strVal val="visible"/>
                                      </p:to>
                                    </p:set>
                                    <p:animEffect transition="in" filter="blinds(horizontal)">
                                      <p:cBhvr>
                                        <p:cTn id="12" dur="1000"/>
                                        <p:tgtEl>
                                          <p:spTgt spid="10"/>
                                        </p:tgtEl>
                                      </p:cBhvr>
                                    </p:animEffect>
                                  </p:childTnLst>
                                </p:cTn>
                              </p:par>
                              <p:par>
                                <p:cTn id="13" presetID="3" presetClass="entr" presetSubtype="5" fill="hold" nodeType="withEffect">
                                  <p:stCondLst>
                                    <p:cond delay="0"/>
                                  </p:stCondLst>
                                  <p:childTnLst>
                                    <p:set>
                                      <p:cBhvr>
                                        <p:cTn id="14" dur="1000" fill="hold">
                                          <p:stCondLst>
                                            <p:cond delay="0"/>
                                          </p:stCondLst>
                                        </p:cTn>
                                        <p:tgtEl>
                                          <p:spTgt spid="7"/>
                                        </p:tgtEl>
                                        <p:attrNameLst>
                                          <p:attrName>style.visibility</p:attrName>
                                        </p:attrNameLst>
                                      </p:cBhvr>
                                      <p:to>
                                        <p:strVal val="visible"/>
                                      </p:to>
                                    </p:set>
                                    <p:animEffect transition="in" filter="blinds(vertical)">
                                      <p:cBhvr>
                                        <p:cTn id="15" dur="1000"/>
                                        <p:tgtEl>
                                          <p:spTgt spid="7"/>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8" presetClass="entr" presetSubtype="16" fill="hold" nodeType="clickEffect">
                                  <p:stCondLst>
                                    <p:cond delay="0"/>
                                  </p:stCondLst>
                                  <p:childTnLst>
                                    <p:set>
                                      <p:cBhvr>
                                        <p:cTn id="19" dur="1000" fill="hold">
                                          <p:stCondLst>
                                            <p:cond delay="0"/>
                                          </p:stCondLst>
                                        </p:cTn>
                                        <p:tgtEl>
                                          <p:spTgt spid="11">
                                            <p:txEl>
                                              <p:pRg st="1" end="1"/>
                                            </p:txEl>
                                          </p:spTgt>
                                        </p:tgtEl>
                                        <p:attrNameLst>
                                          <p:attrName>style.visibility</p:attrName>
                                        </p:attrNameLst>
                                      </p:cBhvr>
                                      <p:to>
                                        <p:strVal val="visible"/>
                                      </p:to>
                                    </p:set>
                                    <p:animEffect transition="in" filter="diamond(in)">
                                      <p:cBhvr>
                                        <p:cTn id="20" dur="1000"/>
                                        <p:tgtEl>
                                          <p:spTgt spid="11">
                                            <p:txEl>
                                              <p:pRg st="1" end="1"/>
                                            </p:txEl>
                                          </p:spTgt>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4" presetClass="entr" presetSubtype="16" fill="hold" nodeType="clickEffect">
                                  <p:stCondLst>
                                    <p:cond delay="0"/>
                                  </p:stCondLst>
                                  <p:childTnLst>
                                    <p:set>
                                      <p:cBhvr>
                                        <p:cTn id="24" dur="1" fill="hold">
                                          <p:stCondLst>
                                            <p:cond delay="0"/>
                                          </p:stCondLst>
                                        </p:cTn>
                                        <p:tgtEl>
                                          <p:spTgt spid="61447"/>
                                        </p:tgtEl>
                                        <p:attrNameLst>
                                          <p:attrName>style.visibility</p:attrName>
                                        </p:attrNameLst>
                                      </p:cBhvr>
                                      <p:to>
                                        <p:strVal val="visible"/>
                                      </p:to>
                                    </p:set>
                                    <p:animEffect transition="in" filter="box(in)">
                                      <p:cBhvr>
                                        <p:cTn id="25" dur="500"/>
                                        <p:tgtEl>
                                          <p:spTgt spid="61447"/>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000" fill="hold">
                                          <p:stCondLst>
                                            <p:cond delay="0"/>
                                          </p:stCondLst>
                                        </p:cTn>
                                        <p:tgtEl>
                                          <p:spTgt spid="4"/>
                                        </p:tgtEl>
                                        <p:attrNameLst>
                                          <p:attrName>style.visibility</p:attrName>
                                        </p:attrNameLst>
                                      </p:cBhvr>
                                      <p:to>
                                        <p:strVal val="visible"/>
                                      </p:to>
                                    </p:set>
                                    <p:anim calcmode="lin" valueType="num">
                                      <p:cBhvr additive="base">
                                        <p:cTn id="30" dur="1000" fill="hold"/>
                                        <p:tgtEl>
                                          <p:spTgt spid="4"/>
                                        </p:tgtEl>
                                        <p:attrNameLst>
                                          <p:attrName>ppt_x</p:attrName>
                                        </p:attrNameLst>
                                      </p:cBhvr>
                                      <p:tavLst>
                                        <p:tav tm="0">
                                          <p:val>
                                            <p:strVal val="#ppt_x"/>
                                          </p:val>
                                        </p:tav>
                                        <p:tav tm="100000">
                                          <p:val>
                                            <p:strVal val="#ppt_x"/>
                                          </p:val>
                                        </p:tav>
                                      </p:tavLst>
                                    </p:anim>
                                    <p:anim calcmode="lin" valueType="num">
                                      <p:cBhvr additive="base">
                                        <p:cTn id="31"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nvSpPr>
        <p:spPr>
          <a:xfrm>
            <a:off x="451101" y="912364"/>
            <a:ext cx="10978648" cy="1170305"/>
          </a:xfrm>
          <a:prstGeom prst="rect">
            <a:avLst/>
          </a:prstGeom>
          <a:noFill/>
        </p:spPr>
        <p:txBody>
          <a:bodyPr wrap="square" rtlCol="0" anchor="t">
            <a:spAutoFit/>
          </a:bodyPr>
          <a:lstStyle/>
          <a:p>
            <a:pPr>
              <a:lnSpc>
                <a:spcPct val="10000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3.</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弊端：</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随着诸侯王势力不断增强，开始形成分裂势力，威胁中央集权。</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a:p>
            <a:pPr>
              <a:lnSpc>
                <a:spcPct val="10000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4.</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汉景帝时期平定七国之乱，此后取消了诸侯王的治民权，又减缩诸侯王的统治机构，降低王国官职的等级，使之成为中央直接管理的一级地方行政单位。</a:t>
            </a:r>
            <a:endParaRPr lang="zh-CN" altLang="en-US" sz="2340" b="1">
              <a:latin typeface="宋体" panose="02010600030101010101" pitchFamily="2" charset="-122"/>
              <a:ea typeface="宋体" panose="02010600030101010101" pitchFamily="2" charset="-122"/>
              <a:cs typeface="宋体" panose="02010600030101010101" pitchFamily="2" charset="-122"/>
            </a:endParaRPr>
          </a:p>
        </p:txBody>
      </p:sp>
      <p:pic>
        <p:nvPicPr>
          <p:cNvPr id="5123" name="图片 5122" descr="七国之乱">
            <a:hlinkClick r:id="rId4"/>
          </p:cNvPr>
          <p:cNvPicPr>
            <a:picLocks noChangeAspect="1"/>
          </p:cNvPicPr>
          <p:nvPr/>
        </p:nvPicPr>
        <p:blipFill>
          <a:blip r:embed="rId3"/>
          <a:srcRect l="19629" t="-172" r="6853" b="4727"/>
          <a:stretch>
            <a:fillRect/>
          </a:stretch>
        </p:blipFill>
        <p:spPr>
          <a:xfrm>
            <a:off x="451101" y="2151190"/>
            <a:ext cx="4548757" cy="4212751"/>
          </a:xfrm>
          <a:prstGeom prst="rect">
            <a:avLst/>
          </a:prstGeom>
          <a:noFill/>
          <a:ln w="9525" cap="flat" cmpd="sng">
            <a:solidFill>
              <a:schemeClr val="tx2"/>
            </a:solidFill>
            <a:prstDash val="solid"/>
            <a:miter/>
            <a:headEnd type="none" w="med" len="med"/>
            <a:tailEnd type="none" w="med" len="med"/>
          </a:ln>
        </p:spPr>
      </p:pic>
      <p:sp>
        <p:nvSpPr>
          <p:cNvPr id="5127" name="文本框 5126"/>
          <p:cNvSpPr txBox="1"/>
          <p:nvPr/>
        </p:nvSpPr>
        <p:spPr>
          <a:xfrm>
            <a:off x="5275840" y="2151190"/>
            <a:ext cx="6267767" cy="1290320"/>
          </a:xfrm>
          <a:prstGeom prst="rect">
            <a:avLst/>
          </a:prstGeom>
          <a:solidFill>
            <a:schemeClr val="tx2">
              <a:lumMod val="20000"/>
              <a:lumOff val="80000"/>
            </a:schemeClr>
          </a:solidFill>
          <a:ln w="9525">
            <a:noFill/>
          </a:ln>
        </p:spPr>
        <p:txBody>
          <a:bodyPr wrap="square">
            <a:spAutoFit/>
          </a:bodyPr>
          <a:lstStyle/>
          <a:p>
            <a:r>
              <a:rPr lang="en-US" altLang="zh-CN" sz="3120" b="1">
                <a:solidFill>
                  <a:srgbClr val="000000"/>
                </a:solidFill>
                <a:latin typeface="宋体" panose="02010600030101010101" pitchFamily="2" charset="-122"/>
              </a:rPr>
              <a:t>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今削之亦反，不削之亦反。削之，其反亟，祸小；不削，反迟，祸大。”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晁错</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削藩策</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2" name="文本框 1"/>
          <p:cNvSpPr txBox="1"/>
          <p:nvPr/>
        </p:nvSpPr>
        <p:spPr>
          <a:xfrm>
            <a:off x="5275840" y="3648672"/>
            <a:ext cx="6267148" cy="2840990"/>
          </a:xfrm>
          <a:prstGeom prst="rect">
            <a:avLst/>
          </a:prstGeom>
          <a:noFill/>
          <a:ln w="28575" cmpd="sng">
            <a:solidFill>
              <a:schemeClr val="accent1">
                <a:shade val="50000"/>
              </a:schemeClr>
            </a:solidFill>
            <a:prstDash val="sysDot"/>
          </a:ln>
        </p:spPr>
        <p:txBody>
          <a:bodyPr wrap="square" rtlCol="0" anchor="t">
            <a:spAutoFit/>
          </a:bodyPr>
          <a:lstStyle/>
          <a:p>
            <a:pPr fontAlgn="auto">
              <a:lnSpc>
                <a:spcPts val="2680"/>
              </a:lnSpc>
            </a:pPr>
            <a:r>
              <a:rPr lang="en-US" altLang="zh-CN" sz="2340" b="1">
                <a:effectLst>
                  <a:outerShdw blurRad="38100" dist="38100" dir="2700000">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公元</a:t>
            </a:r>
            <a:r>
              <a:rPr lang="en-US" altLang="zh-CN"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前154</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年</a:t>
            </a:r>
            <a:r>
              <a:rPr lang="en-US" altLang="zh-CN"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，汉景帝采用晁错的《削藩策》，先后下诏削夺楚、赵等诸侯国的封地。</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rPr>
              <a:t>吴王刘濞为首的七个刘姓宗室诸侯由于不满朝廷削减他们的权力，以"清君侧"为名联兵反叛，</a:t>
            </a:r>
            <a:r>
              <a:rPr lang="zh-CN"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史称</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hlinkClick r:id="rId5" action="ppaction://hlinksldjump"/>
              </a:rPr>
              <a:t>七国之乱</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”。由于梁国的坚守和汉将周亚夫所率汉军的进击，叛乱在三个月内被平定。这不仅</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rPr>
              <a:t>标志着西汉诸侯王势力的威胁基本被清除，也使得中央集权得到巩固和加强。</a:t>
            </a:r>
            <a:endPar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p:txBody>
      </p:sp>
      <p:sp>
        <p:nvSpPr>
          <p:cNvPr id="3" name="圆角矩形 2"/>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汉初地方行政制度的演变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000" fill="hold">
                                          <p:stCondLst>
                                            <p:cond delay="0"/>
                                          </p:stCondLst>
                                        </p:cTn>
                                        <p:tgtEl>
                                          <p:spTgt spid="11">
                                            <p:txEl>
                                              <p:pRg st="0" end="0"/>
                                            </p:txEl>
                                          </p:spTgt>
                                        </p:tgtEl>
                                        <p:attrNameLst>
                                          <p:attrName>style.visibility</p:attrName>
                                        </p:attrNameLst>
                                      </p:cBhvr>
                                      <p:to>
                                        <p:strVal val="visible"/>
                                      </p:to>
                                    </p:set>
                                    <p:animEffect transition="in" filter="wipe(up)">
                                      <p:cBhvr>
                                        <p:cTn id="7" dur="1000"/>
                                        <p:tgtEl>
                                          <p:spTgt spid="11">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1" presetClass="entr" presetSubtype="1" fill="hold" nodeType="clickEffect">
                                  <p:stCondLst>
                                    <p:cond delay="0"/>
                                  </p:stCondLst>
                                  <p:childTnLst>
                                    <p:set>
                                      <p:cBhvr>
                                        <p:cTn id="11" dur="1000" fill="hold">
                                          <p:stCondLst>
                                            <p:cond delay="0"/>
                                          </p:stCondLst>
                                        </p:cTn>
                                        <p:tgtEl>
                                          <p:spTgt spid="5123"/>
                                        </p:tgtEl>
                                        <p:attrNameLst>
                                          <p:attrName>style.visibility</p:attrName>
                                        </p:attrNameLst>
                                      </p:cBhvr>
                                      <p:to>
                                        <p:strVal val="visible"/>
                                      </p:to>
                                    </p:set>
                                    <p:animEffect transition="in" filter="wheel(1)">
                                      <p:cBhvr>
                                        <p:cTn id="12" dur="1000"/>
                                        <p:tgtEl>
                                          <p:spTgt spid="5123"/>
                                        </p:tgtEl>
                                      </p:cBhvr>
                                    </p:animEffect>
                                  </p:childTnLst>
                                </p:cTn>
                              </p:par>
                              <p:par>
                                <p:cTn id="13" presetID="3" presetClass="entr" presetSubtype="10" fill="hold" grpId="0" nodeType="withEffect">
                                  <p:stCondLst>
                                    <p:cond delay="0"/>
                                  </p:stCondLst>
                                  <p:childTnLst>
                                    <p:set>
                                      <p:cBhvr>
                                        <p:cTn id="14" dur="1000" fill="hold">
                                          <p:stCondLst>
                                            <p:cond delay="0"/>
                                          </p:stCondLst>
                                        </p:cTn>
                                        <p:tgtEl>
                                          <p:spTgt spid="5127"/>
                                        </p:tgtEl>
                                        <p:attrNameLst>
                                          <p:attrName>style.visibility</p:attrName>
                                        </p:attrNameLst>
                                      </p:cBhvr>
                                      <p:to>
                                        <p:strVal val="visible"/>
                                      </p:to>
                                    </p:set>
                                    <p:animEffect transition="in" filter="blinds(horizontal)">
                                      <p:cBhvr>
                                        <p:cTn id="15" dur="1000"/>
                                        <p:tgtEl>
                                          <p:spTgt spid="5127"/>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2" presetClass="entr" presetSubtype="4" fill="hold" grpId="0" nodeType="clickEffect">
                                  <p:stCondLst>
                                    <p:cond delay="0"/>
                                  </p:stCondLst>
                                  <p:childTnLst>
                                    <p:set>
                                      <p:cBhvr>
                                        <p:cTn id="19" dur="1000" fill="hold">
                                          <p:stCondLst>
                                            <p:cond delay="0"/>
                                          </p:stCondLst>
                                        </p:cTn>
                                        <p:tgtEl>
                                          <p:spTgt spid="2"/>
                                        </p:tgtEl>
                                        <p:attrNameLst>
                                          <p:attrName>style.visibility</p:attrName>
                                        </p:attrNameLst>
                                      </p:cBhvr>
                                      <p:to>
                                        <p:strVal val="visible"/>
                                      </p:to>
                                    </p:set>
                                    <p:anim calcmode="lin" valueType="num">
                                      <p:cBhvr additive="base">
                                        <p:cTn id="20" dur="1000" fill="hold"/>
                                        <p:tgtEl>
                                          <p:spTgt spid="2"/>
                                        </p:tgtEl>
                                        <p:attrNameLst>
                                          <p:attrName>ppt_x</p:attrName>
                                        </p:attrNameLst>
                                      </p:cBhvr>
                                      <p:tavLst>
                                        <p:tav tm="0">
                                          <p:val>
                                            <p:strVal val="#ppt_x"/>
                                          </p:val>
                                        </p:tav>
                                        <p:tav tm="100000">
                                          <p:val>
                                            <p:strVal val="#ppt_x"/>
                                          </p:val>
                                        </p:tav>
                                      </p:tavLst>
                                    </p:anim>
                                    <p:anim calcmode="lin" valueType="num">
                                      <p:cBhvr additive="base">
                                        <p:cTn id="21"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22" presetClass="entr" presetSubtype="4" fill="hold" nodeType="clickEffect">
                                  <p:stCondLst>
                                    <p:cond delay="0"/>
                                  </p:stCondLst>
                                  <p:childTnLst>
                                    <p:set>
                                      <p:cBhvr>
                                        <p:cTn id="25" dur="1000" fill="hold">
                                          <p:stCondLst>
                                            <p:cond delay="0"/>
                                          </p:stCondLst>
                                        </p:cTn>
                                        <p:tgtEl>
                                          <p:spTgt spid="11">
                                            <p:txEl>
                                              <p:pRg st="1" end="1"/>
                                            </p:txEl>
                                          </p:spTgt>
                                        </p:tgtEl>
                                        <p:attrNameLst>
                                          <p:attrName>style.visibility</p:attrName>
                                        </p:attrNameLst>
                                      </p:cBhvr>
                                      <p:to>
                                        <p:strVal val="visible"/>
                                      </p:to>
                                    </p:set>
                                    <p:animEffect transition="in" filter="wipe(down)">
                                      <p:cBhvr>
                                        <p:cTn id="26" dur="10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7" grpId="0"/>
      <p:bldP spid="2" grpId="0"/>
    </p:bld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nvSpPr>
        <p:spPr>
          <a:xfrm>
            <a:off x="491323" y="959392"/>
            <a:ext cx="10781871" cy="1391285"/>
          </a:xfrm>
          <a:prstGeom prst="rect">
            <a:avLst/>
          </a:prstGeom>
          <a:noFill/>
        </p:spPr>
        <p:txBody>
          <a:bodyPr wrap="square" rtlCol="0" anchor="t">
            <a:spAutoFit/>
          </a:bodyPr>
          <a:lstStyle/>
          <a:p>
            <a:pPr indent="0" fontAlgn="auto">
              <a:lnSpc>
                <a:spcPts val="3380"/>
              </a:lnSpc>
              <a:buFont typeface="Wingdings" panose="05000000000000000000" charset="0"/>
              <a:buNone/>
            </a:pPr>
            <a:r>
              <a:rPr lang="en-US" sz="2340" b="1">
                <a:latin typeface="黑体" panose="02010609060101010101" pitchFamily="49" charset="-122"/>
                <a:ea typeface="黑体" panose="02010609060101010101" pitchFamily="49" charset="-122"/>
                <a:cs typeface="黑体" panose="02010609060101010101" pitchFamily="49" charset="-122"/>
                <a:sym typeface="+mn-ea"/>
              </a:rPr>
              <a:t>5.</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汉武帝推行</a:t>
            </a:r>
            <a:r>
              <a:rPr lang="en-US" altLang="zh-CN" sz="234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推恩令</a:t>
            </a:r>
            <a:r>
              <a:rPr lang="en-US" altLang="zh-CN" sz="234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，规定诸侯王死后，除嫡长子继承王位外，其他子弟可分割王国的一部分土地成为列侯，由郡守统辖。结果王国越分越小，力量削弱。基本上解决王国问题。</a:t>
            </a:r>
            <a:endParaRPr lang="zh-CN" altLang="en-US" sz="2340" b="1">
              <a:latin typeface="宋体" panose="02010600030101010101" pitchFamily="2" charset="-122"/>
              <a:ea typeface="宋体" panose="02010600030101010101" pitchFamily="2" charset="-122"/>
              <a:cs typeface="宋体" panose="02010600030101010101" pitchFamily="2" charset="-122"/>
            </a:endParaRPr>
          </a:p>
        </p:txBody>
      </p:sp>
      <p:pic>
        <p:nvPicPr>
          <p:cNvPr id="6" name="图片 5"/>
          <p:cNvPicPr>
            <a:picLocks noChangeAspect="1"/>
          </p:cNvPicPr>
          <p:nvPr/>
        </p:nvPicPr>
        <p:blipFill>
          <a:blip r:embed="rId3"/>
          <a:stretch>
            <a:fillRect/>
          </a:stretch>
        </p:blipFill>
        <p:spPr>
          <a:xfrm>
            <a:off x="5648354" y="2723575"/>
            <a:ext cx="5877927" cy="3803728"/>
          </a:xfrm>
          <a:prstGeom prst="rect">
            <a:avLst/>
          </a:prstGeom>
        </p:spPr>
      </p:pic>
      <p:sp>
        <p:nvSpPr>
          <p:cNvPr id="19460" name="文本框 19459"/>
          <p:cNvSpPr txBox="1"/>
          <p:nvPr/>
        </p:nvSpPr>
        <p:spPr>
          <a:xfrm>
            <a:off x="430681" y="4381943"/>
            <a:ext cx="5308017" cy="2066290"/>
          </a:xfrm>
          <a:prstGeom prst="rect">
            <a:avLst/>
          </a:prstGeom>
          <a:solidFill>
            <a:schemeClr val="accent6">
              <a:lumMod val="20000"/>
              <a:lumOff val="80000"/>
            </a:schemeClr>
          </a:solidFill>
          <a:ln w="9525">
            <a:noFill/>
          </a:ln>
        </p:spPr>
        <p:txBody>
          <a:bodyPr wrap="square" anchor="t">
            <a:spAutoFit/>
          </a:bodyPr>
          <a:lstStyle/>
          <a:p>
            <a:pPr fontAlgn="auto">
              <a:lnSpc>
                <a:spcPts val="3080"/>
              </a:lnSpc>
            </a:pPr>
            <a:r>
              <a:rPr lang="zh-CN" altLang="en-US" sz="2340" b="1">
                <a:latin typeface="楷体" panose="02010609060101010101" pitchFamily="49" charset="-122"/>
                <a:ea typeface="楷体" panose="02010609060101010101" pitchFamily="49" charset="-122"/>
                <a:cs typeface="楷体" panose="02010609060101010101" pitchFamily="49" charset="-122"/>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主父偃</a:t>
            </a:r>
            <a:r>
              <a:rPr lang="zh-CN" altLang="en-US" sz="2340" b="1">
                <a:latin typeface="楷体" panose="02010609060101010101" pitchFamily="49" charset="-122"/>
                <a:ea typeface="楷体" panose="02010609060101010101" pitchFamily="49" charset="-122"/>
                <a:cs typeface="楷体" panose="02010609060101010101" pitchFamily="49" charset="-122"/>
              </a:rPr>
              <a:t>说上曰：“愿陛下令诸侯得推恩分子弟，以地侯之。彼人人喜得所愿，上以德施，实分其国，不削而稍弱矣。”</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fontAlgn="auto">
              <a:lnSpc>
                <a:spcPts val="3080"/>
              </a:lnSpc>
            </a:pPr>
            <a:r>
              <a:rPr lang="zh-CN" altLang="en-US" sz="2340" b="1">
                <a:latin typeface="楷体" panose="02010609060101010101" pitchFamily="49" charset="-122"/>
                <a:ea typeface="楷体" panose="02010609060101010101" pitchFamily="49" charset="-122"/>
                <a:cs typeface="楷体" panose="02010609060101010101" pitchFamily="49" charset="-122"/>
              </a:rPr>
              <a:t>                       ——《汉书》</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
        <p:nvSpPr>
          <p:cNvPr id="19493" name="文本框 19492"/>
          <p:cNvSpPr txBox="1"/>
          <p:nvPr/>
        </p:nvSpPr>
        <p:spPr>
          <a:xfrm>
            <a:off x="430681" y="2509472"/>
            <a:ext cx="5308017" cy="1722120"/>
          </a:xfrm>
          <a:prstGeom prst="rect">
            <a:avLst/>
          </a:prstGeom>
          <a:solidFill>
            <a:schemeClr val="accent1">
              <a:lumMod val="20000"/>
              <a:lumOff val="80000"/>
            </a:schemeClr>
          </a:solidFill>
          <a:ln w="9525">
            <a:noFill/>
          </a:ln>
        </p:spPr>
        <p:txBody>
          <a:bodyPr wrap="square" anchor="t">
            <a:spAutoFit/>
          </a:bodyPr>
          <a:lstStyle/>
          <a:p>
            <a:pPr fontAlgn="auto">
              <a:lnSpc>
                <a:spcPts val="3180"/>
              </a:lnSpc>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“欲天下之治安，莫若众建诸侯而少其力”,“力小则易使以义，国小则亡邪心。”</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fontAlgn="auto">
              <a:lnSpc>
                <a:spcPts val="3180"/>
              </a:lnSpc>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              ——贾 谊·《治安策》</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2" name="文本框 1"/>
          <p:cNvSpPr txBox="1"/>
          <p:nvPr/>
        </p:nvSpPr>
        <p:spPr>
          <a:xfrm>
            <a:off x="6781985" y="2094880"/>
            <a:ext cx="4397771" cy="631190"/>
          </a:xfrm>
          <a:prstGeom prst="rect">
            <a:avLst/>
          </a:prstGeom>
          <a:noFill/>
        </p:spPr>
        <p:txBody>
          <a:bodyPr wrap="square" rtlCol="0">
            <a:spAutoFit/>
          </a:bodyPr>
          <a:lstStyle/>
          <a:p>
            <a:pPr algn="ctr"/>
            <a:r>
              <a:rPr lang="zh-CN" altLang="en-US" sz="3510" b="1">
                <a:latin typeface="+mn-ea"/>
                <a:cs typeface="楷体" panose="02010609060101010101" pitchFamily="49" charset="-122"/>
                <a:sym typeface="+mn-ea"/>
              </a:rPr>
              <a:t>众建诸侯而少其力</a:t>
            </a:r>
            <a:endParaRPr lang="zh-CN" altLang="en-US" sz="3510" b="1">
              <a:latin typeface="+mn-ea"/>
              <a:cs typeface="楷体" panose="02010609060101010101" pitchFamily="49" charset="-122"/>
              <a:sym typeface="+mn-ea"/>
            </a:endParaRPr>
          </a:p>
        </p:txBody>
      </p:sp>
      <p:sp>
        <p:nvSpPr>
          <p:cNvPr id="3" name="圆角矩形 2"/>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汉初地方行政制度的演变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p:cTn id="7" dur="1000" fill="hold"/>
                                        <p:tgtEl>
                                          <p:spTgt spid="11">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1">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1">
                                            <p:txEl>
                                              <p:pRg st="0" end="0"/>
                                            </p:txEl>
                                          </p:spTgt>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4" presetClass="entr" presetSubtype="32" fill="hold" grpId="0" nodeType="clickEffect">
                                  <p:stCondLst>
                                    <p:cond delay="0"/>
                                  </p:stCondLst>
                                  <p:childTnLst>
                                    <p:set>
                                      <p:cBhvr>
                                        <p:cTn id="13" dur="1000" fill="hold">
                                          <p:stCondLst>
                                            <p:cond delay="0"/>
                                          </p:stCondLst>
                                        </p:cTn>
                                        <p:tgtEl>
                                          <p:spTgt spid="19493"/>
                                        </p:tgtEl>
                                        <p:attrNameLst>
                                          <p:attrName>style.visibility</p:attrName>
                                        </p:attrNameLst>
                                      </p:cBhvr>
                                      <p:to>
                                        <p:strVal val="visible"/>
                                      </p:to>
                                    </p:set>
                                    <p:animEffect transition="in" filter="box(out)">
                                      <p:cBhvr>
                                        <p:cTn id="14" dur="1000"/>
                                        <p:tgtEl>
                                          <p:spTgt spid="19493"/>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4" presetClass="entr" presetSubtype="16" fill="hold" grpId="0" nodeType="clickEffect">
                                  <p:stCondLst>
                                    <p:cond delay="0"/>
                                  </p:stCondLst>
                                  <p:childTnLst>
                                    <p:set>
                                      <p:cBhvr>
                                        <p:cTn id="18" dur="1000" fill="hold">
                                          <p:stCondLst>
                                            <p:cond delay="0"/>
                                          </p:stCondLst>
                                        </p:cTn>
                                        <p:tgtEl>
                                          <p:spTgt spid="19460"/>
                                        </p:tgtEl>
                                        <p:attrNameLst>
                                          <p:attrName>style.visibility</p:attrName>
                                        </p:attrNameLst>
                                      </p:cBhvr>
                                      <p:to>
                                        <p:strVal val="visible"/>
                                      </p:to>
                                    </p:set>
                                    <p:animEffect transition="in" filter="box(in)">
                                      <p:cBhvr>
                                        <p:cTn id="19" dur="1000"/>
                                        <p:tgtEl>
                                          <p:spTgt spid="19460"/>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22" presetClass="entr" presetSubtype="4" fill="hold" grpId="0" nodeType="clickEffect">
                                  <p:stCondLst>
                                    <p:cond delay="0"/>
                                  </p:stCondLst>
                                  <p:childTnLst>
                                    <p:set>
                                      <p:cBhvr>
                                        <p:cTn id="23" dur="1000" fill="hold">
                                          <p:stCondLst>
                                            <p:cond delay="0"/>
                                          </p:stCondLst>
                                        </p:cTn>
                                        <p:tgtEl>
                                          <p:spTgt spid="2"/>
                                        </p:tgtEl>
                                        <p:attrNameLst>
                                          <p:attrName>style.visibility</p:attrName>
                                        </p:attrNameLst>
                                      </p:cBhvr>
                                      <p:to>
                                        <p:strVal val="visible"/>
                                      </p:to>
                                    </p:set>
                                    <p:animEffect transition="in" filter="wipe(down)">
                                      <p:cBhvr>
                                        <p:cTn id="24" dur="1000"/>
                                        <p:tgtEl>
                                          <p:spTgt spid="2"/>
                                        </p:tgtEl>
                                      </p:cBhvr>
                                    </p:animEffect>
                                  </p:childTnLst>
                                </p:cTn>
                              </p:par>
                              <p:par>
                                <p:cTn id="25" presetID="22" presetClass="entr" presetSubtype="4" fill="hold" nodeType="withEffect">
                                  <p:stCondLst>
                                    <p:cond delay="0"/>
                                  </p:stCondLst>
                                  <p:childTnLst>
                                    <p:set>
                                      <p:cBhvr>
                                        <p:cTn id="26" dur="1000" fill="hold">
                                          <p:stCondLst>
                                            <p:cond delay="0"/>
                                          </p:stCondLst>
                                        </p:cTn>
                                        <p:tgtEl>
                                          <p:spTgt spid="6"/>
                                        </p:tgtEl>
                                        <p:attrNameLst>
                                          <p:attrName>style.visibility</p:attrName>
                                        </p:attrNameLst>
                                      </p:cBhvr>
                                      <p:to>
                                        <p:strVal val="visible"/>
                                      </p:to>
                                    </p:set>
                                    <p:animEffect transition="in" filter="wipe(down)">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93" grpId="0"/>
      <p:bldP spid="19460" grpId="0"/>
      <p:bldP spid="2" grpId="0"/>
    </p:bld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6298707" y="2188317"/>
            <a:ext cx="4983769" cy="3795684"/>
          </a:xfrm>
          <a:prstGeom prst="rect">
            <a:avLst/>
          </a:prstGeom>
          <a:ln w="12700" cmpd="sng">
            <a:solidFill>
              <a:schemeClr val="tx1"/>
            </a:solidFill>
            <a:prstDash val="solid"/>
          </a:ln>
        </p:spPr>
      </p:pic>
      <p:sp>
        <p:nvSpPr>
          <p:cNvPr id="21" name="文本框 20"/>
          <p:cNvSpPr txBox="1"/>
          <p:nvPr/>
        </p:nvSpPr>
        <p:spPr>
          <a:xfrm>
            <a:off x="6298707" y="5984002"/>
            <a:ext cx="5077207" cy="391160"/>
          </a:xfrm>
          <a:prstGeom prst="rect">
            <a:avLst/>
          </a:prstGeom>
          <a:noFill/>
        </p:spPr>
        <p:txBody>
          <a:bodyPr wrap="square" rtlCol="0" anchor="t">
            <a:spAutoFit/>
          </a:bodyPr>
          <a:lstStyle/>
          <a:p>
            <a:pPr marL="342900" indent="-342900" algn="l">
              <a:buFont typeface="Wingdings" panose="05000000000000000000" charset="0"/>
              <a:buChar char="Ø"/>
            </a:pPr>
            <a:r>
              <a:rPr lang="en-US" altLang="zh-CN" sz="1950" b="1">
                <a:latin typeface="仿宋" panose="02010609060101010101" pitchFamily="49" charset="-122"/>
                <a:ea typeface="仿宋" panose="02010609060101010101" pitchFamily="49" charset="-122"/>
                <a:cs typeface="仿宋" panose="02010609060101010101" pitchFamily="49" charset="-122"/>
              </a:rPr>
              <a:t>         </a:t>
            </a:r>
            <a:r>
              <a:rPr lang="zh-CN" altLang="en-US" sz="1950" b="1">
                <a:latin typeface="仿宋" panose="02010609060101010101" pitchFamily="49" charset="-122"/>
                <a:ea typeface="仿宋" panose="02010609060101010101" pitchFamily="49" charset="-122"/>
                <a:cs typeface="仿宋" panose="02010609060101010101" pitchFamily="49" charset="-122"/>
              </a:rPr>
              <a:t>汉朝郡、县二级制地图</a:t>
            </a:r>
            <a:endParaRPr lang="en-US" altLang="zh-CN" sz="1950" b="1">
              <a:latin typeface="仿宋" panose="02010609060101010101" pitchFamily="49" charset="-122"/>
              <a:ea typeface="仿宋" panose="02010609060101010101" pitchFamily="49" charset="-122"/>
              <a:cs typeface="仿宋" panose="02010609060101010101" pitchFamily="49" charset="-122"/>
            </a:endParaRPr>
          </a:p>
        </p:txBody>
      </p:sp>
      <p:sp>
        <p:nvSpPr>
          <p:cNvPr id="6" name="文本框 5"/>
          <p:cNvSpPr txBox="1"/>
          <p:nvPr/>
        </p:nvSpPr>
        <p:spPr>
          <a:xfrm>
            <a:off x="518550" y="5984002"/>
            <a:ext cx="5329675" cy="391160"/>
          </a:xfrm>
          <a:prstGeom prst="rect">
            <a:avLst/>
          </a:prstGeom>
          <a:noFill/>
        </p:spPr>
        <p:txBody>
          <a:bodyPr wrap="square" rtlCol="0" anchor="t">
            <a:spAutoFit/>
          </a:bodyPr>
          <a:lstStyle/>
          <a:p>
            <a:pPr marL="342900" indent="-342900" algn="l">
              <a:buFont typeface="Wingdings" panose="05000000000000000000" charset="0"/>
              <a:buChar char="Ø"/>
            </a:pPr>
            <a:r>
              <a:rPr lang="en-US" altLang="zh-CN" sz="1950" b="1">
                <a:latin typeface="仿宋" panose="02010609060101010101" pitchFamily="49" charset="-122"/>
                <a:ea typeface="仿宋" panose="02010609060101010101" pitchFamily="49" charset="-122"/>
                <a:cs typeface="仿宋" panose="02010609060101010101" pitchFamily="49" charset="-122"/>
              </a:rPr>
              <a:t>         </a:t>
            </a:r>
            <a:r>
              <a:rPr lang="zh-CN" altLang="en-US" sz="1950" b="1">
                <a:latin typeface="仿宋" panose="02010609060101010101" pitchFamily="49" charset="-122"/>
                <a:ea typeface="仿宋" panose="02010609060101010101" pitchFamily="49" charset="-122"/>
                <a:cs typeface="仿宋" panose="02010609060101010101" pitchFamily="49" charset="-122"/>
              </a:rPr>
              <a:t>汉朝郡、县职官示意图</a:t>
            </a:r>
            <a:endParaRPr lang="en-US" altLang="zh-CN" sz="1950" b="1">
              <a:latin typeface="仿宋" panose="02010609060101010101" pitchFamily="49" charset="-122"/>
              <a:ea typeface="仿宋" panose="02010609060101010101" pitchFamily="49" charset="-122"/>
              <a:cs typeface="仿宋" panose="02010609060101010101" pitchFamily="49" charset="-122"/>
            </a:endParaRPr>
          </a:p>
        </p:txBody>
      </p:sp>
      <p:sp>
        <p:nvSpPr>
          <p:cNvPr id="11" name="文本框 10"/>
          <p:cNvSpPr txBox="1"/>
          <p:nvPr/>
        </p:nvSpPr>
        <p:spPr>
          <a:xfrm>
            <a:off x="451101" y="930928"/>
            <a:ext cx="10978648" cy="1170305"/>
          </a:xfrm>
          <a:prstGeom prst="rect">
            <a:avLst/>
          </a:prstGeom>
          <a:noFill/>
        </p:spPr>
        <p:txBody>
          <a:bodyPr wrap="square" rtlCol="0" anchor="t">
            <a:spAutoFit/>
          </a:bodyPr>
          <a:lstStyle/>
          <a:p>
            <a:pPr>
              <a:lnSpc>
                <a:spcPct val="100000"/>
              </a:lnSpc>
            </a:pPr>
            <a:r>
              <a:rPr lang="en-US" altLang="zh-CN" sz="2340" b="1">
                <a:latin typeface="宋体" panose="02010600030101010101" pitchFamily="2" charset="-122"/>
                <a:ea typeface="宋体" panose="02010600030101010101" pitchFamily="2" charset="-122"/>
                <a:cs typeface="宋体" panose="02010600030101010101" pitchFamily="2" charset="-122"/>
              </a:rPr>
              <a:t>    </a:t>
            </a:r>
            <a:r>
              <a:rPr lang="zh-CN" altLang="en-US" sz="2340" b="1">
                <a:latin typeface="宋体" panose="02010600030101010101" pitchFamily="2" charset="-122"/>
                <a:ea typeface="宋体" panose="02010600030101010101" pitchFamily="2" charset="-122"/>
                <a:cs typeface="宋体" panose="02010600030101010101" pitchFamily="2" charset="-122"/>
              </a:rPr>
              <a:t>汉朝地方行政制度沿袭秦朝的郡、县二级制。郡设太守为一郡最高长官，其下设郡尉、郡丞分别协掌军事、行政。郡下设县，县设令或长，其下有县丞、县尉，分曹属吏。</a:t>
            </a:r>
            <a:endParaRPr lang="en-US" altLang="zh-CN" sz="2340" b="1">
              <a:latin typeface="宋体" pitchFamily="2" charset="-122"/>
              <a:ea typeface="宋体" panose="02010600030101010101" pitchFamily="2" charset="-122"/>
              <a:cs typeface="宋体" panose="02010600030101010101" pitchFamily="2" charset="-122"/>
            </a:endParaRPr>
          </a:p>
        </p:txBody>
      </p:sp>
      <p:pic>
        <p:nvPicPr>
          <p:cNvPr id="8" name="图片 7"/>
          <p:cNvPicPr>
            <a:picLocks noChangeAspect="1"/>
          </p:cNvPicPr>
          <p:nvPr/>
        </p:nvPicPr>
        <p:blipFill>
          <a:blip r:embed="rId3"/>
          <a:stretch>
            <a:fillRect/>
          </a:stretch>
        </p:blipFill>
        <p:spPr>
          <a:xfrm>
            <a:off x="518550" y="2188317"/>
            <a:ext cx="5329675" cy="3795684"/>
          </a:xfrm>
          <a:prstGeom prst="rect">
            <a:avLst/>
          </a:prstGeom>
          <a:ln w="12700" cmpd="sng">
            <a:solidFill>
              <a:schemeClr val="tx1"/>
            </a:solidFill>
            <a:prstDash val="solid"/>
          </a:ln>
        </p:spPr>
      </p:pic>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汉初地方行政制度的演变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000" fill="hold">
                                          <p:stCondLst>
                                            <p:cond delay="0"/>
                                          </p:stCondLst>
                                        </p:cTn>
                                        <p:tgtEl>
                                          <p:spTgt spid="11">
                                            <p:txEl>
                                              <p:pRg st="0" end="0"/>
                                            </p:txEl>
                                          </p:spTgt>
                                        </p:tgtEl>
                                        <p:attrNameLst>
                                          <p:attrName>style.visibility</p:attrName>
                                        </p:attrNameLst>
                                      </p:cBhvr>
                                      <p:to>
                                        <p:strVal val="visible"/>
                                      </p:to>
                                    </p:set>
                                    <p:animEffect transition="in" filter="wipe(left)">
                                      <p:cBhvr>
                                        <p:cTn id="7" dur="1000"/>
                                        <p:tgtEl>
                                          <p:spTgt spid="11">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nodeType="clickEffect">
                                  <p:stCondLst>
                                    <p:cond delay="0"/>
                                  </p:stCondLst>
                                  <p:childTnLst>
                                    <p:set>
                                      <p:cBhvr>
                                        <p:cTn id="11" dur="1000" fill="hold">
                                          <p:stCondLst>
                                            <p:cond delay="0"/>
                                          </p:stCondLst>
                                        </p:cTn>
                                        <p:tgtEl>
                                          <p:spTgt spid="8"/>
                                        </p:tgtEl>
                                        <p:attrNameLst>
                                          <p:attrName>style.visibility</p:attrName>
                                        </p:attrNameLst>
                                      </p:cBhvr>
                                      <p:to>
                                        <p:strVal val="visible"/>
                                      </p:to>
                                    </p:set>
                                    <p:animEffect transition="in" filter="strips(downLeft)">
                                      <p:cBhvr>
                                        <p:cTn id="12" dur="1000"/>
                                        <p:tgtEl>
                                          <p:spTgt spid="8"/>
                                        </p:tgtEl>
                                      </p:cBhvr>
                                    </p:animEffect>
                                  </p:childTnLst>
                                </p:cTn>
                              </p:par>
                              <p:par>
                                <p:cTn id="13" presetID="22" presetClass="entr" presetSubtype="4" fill="hold" grpId="0" nodeType="withEffect">
                                  <p:stCondLst>
                                    <p:cond delay="0"/>
                                  </p:stCondLst>
                                  <p:childTnLst>
                                    <p:set>
                                      <p:cBhvr>
                                        <p:cTn id="14" dur="1000" fill="hold">
                                          <p:stCondLst>
                                            <p:cond delay="0"/>
                                          </p:stCondLst>
                                        </p:cTn>
                                        <p:tgtEl>
                                          <p:spTgt spid="6"/>
                                        </p:tgtEl>
                                        <p:attrNameLst>
                                          <p:attrName>style.visibility</p:attrName>
                                        </p:attrNameLst>
                                      </p:cBhvr>
                                      <p:to>
                                        <p:strVal val="visible"/>
                                      </p:to>
                                    </p:set>
                                    <p:animEffect transition="in" filter="wipe(down)">
                                      <p:cBhvr>
                                        <p:cTn id="15" dur="1000"/>
                                        <p:tgtEl>
                                          <p:spTgt spid="6"/>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21" presetClass="entr" presetSubtype="1" fill="hold" nodeType="clickEffect">
                                  <p:stCondLst>
                                    <p:cond delay="0"/>
                                  </p:stCondLst>
                                  <p:childTnLst>
                                    <p:set>
                                      <p:cBhvr>
                                        <p:cTn id="19" dur="1000" fill="hold">
                                          <p:stCondLst>
                                            <p:cond delay="0"/>
                                          </p:stCondLst>
                                        </p:cTn>
                                        <p:tgtEl>
                                          <p:spTgt spid="4"/>
                                        </p:tgtEl>
                                        <p:attrNameLst>
                                          <p:attrName>style.visibility</p:attrName>
                                        </p:attrNameLst>
                                      </p:cBhvr>
                                      <p:to>
                                        <p:strVal val="visible"/>
                                      </p:to>
                                    </p:set>
                                    <p:animEffect transition="in" filter="wheel(1)">
                                      <p:cBhvr>
                                        <p:cTn id="20" dur="1000"/>
                                        <p:tgtEl>
                                          <p:spTgt spid="4"/>
                                        </p:tgtEl>
                                      </p:cBhvr>
                                    </p:animEffect>
                                  </p:childTnLst>
                                </p:cTn>
                              </p:par>
                              <p:par>
                                <p:cTn id="21" presetID="22" presetClass="entr" presetSubtype="4" fill="hold" grpId="0" nodeType="withEffect">
                                  <p:stCondLst>
                                    <p:cond delay="0"/>
                                  </p:stCondLst>
                                  <p:childTnLst>
                                    <p:set>
                                      <p:cBhvr>
                                        <p:cTn id="22" dur="1000" fill="hold">
                                          <p:stCondLst>
                                            <p:cond delay="0"/>
                                          </p:stCondLst>
                                        </p:cTn>
                                        <p:tgtEl>
                                          <p:spTgt spid="21"/>
                                        </p:tgtEl>
                                        <p:attrNameLst>
                                          <p:attrName>style.visibility</p:attrName>
                                        </p:attrNameLst>
                                      </p:cBhvr>
                                      <p:to>
                                        <p:strVal val="visible"/>
                                      </p:to>
                                    </p:set>
                                    <p:animEffect transition="in" filter="wipe(down)">
                                      <p:cBhvr>
                                        <p:cTn id="23"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1" grpId="0"/>
    </p:bld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7456471" y="1048498"/>
            <a:ext cx="3956571" cy="4887595"/>
          </a:xfrm>
          <a:prstGeom prst="rect">
            <a:avLst/>
          </a:prstGeom>
          <a:noFill/>
        </p:spPr>
        <p:txBody>
          <a:bodyPr wrap="square" rtlCol="0" anchor="t">
            <a:spAutoFit/>
          </a:bodyPr>
          <a:lstStyle/>
          <a:p>
            <a:pPr fontAlgn="auto">
              <a:lnSpc>
                <a:spcPct val="100000"/>
              </a:lnSpc>
            </a:pPr>
            <a:r>
              <a:rPr lang="en-US" altLang="zh-CN" sz="312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3120" b="1">
                <a:latin typeface="宋体" panose="02010600030101010101" pitchFamily="2" charset="-122"/>
                <a:ea typeface="宋体" panose="02010600030101010101" pitchFamily="2" charset="-122"/>
                <a:cs typeface="宋体" panose="02010600030101010101" pitchFamily="2" charset="-122"/>
                <a:sym typeface="+mn-ea"/>
              </a:rPr>
              <a:t>西汉末到东汉,刺史改称“州牧”，级别提高，在地方不仅有行政权，还有领兵权，这就形成内轻外重、干弱枝强的局面。东汉晚期，监察区</a:t>
            </a:r>
            <a:r>
              <a:rPr lang="en-US" altLang="zh-CN" sz="312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3120" b="1">
                <a:latin typeface="宋体" panose="02010600030101010101" pitchFamily="2" charset="-122"/>
                <a:ea typeface="宋体" panose="02010600030101010101" pitchFamily="2" charset="-122"/>
                <a:cs typeface="宋体" panose="02010600030101010101" pitchFamily="2" charset="-122"/>
                <a:sym typeface="+mn-ea"/>
              </a:rPr>
              <a:t>州</a:t>
            </a:r>
            <a:r>
              <a:rPr lang="en-US" altLang="zh-CN" sz="312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3120" b="1">
                <a:latin typeface="宋体" panose="02010600030101010101" pitchFamily="2" charset="-122"/>
                <a:ea typeface="宋体" panose="02010600030101010101" pitchFamily="2" charset="-122"/>
                <a:cs typeface="宋体" panose="02010600030101010101" pitchFamily="2" charset="-122"/>
                <a:sym typeface="+mn-ea"/>
              </a:rPr>
              <a:t>变为一级行政机构，形成州、郡、县三级制。</a:t>
            </a:r>
            <a:endParaRPr lang="zh-CN" altLang="en-US" sz="3120" b="1">
              <a:solidFill>
                <a:schemeClr val="tx1"/>
              </a:solidFill>
              <a:latin typeface="宋体" pitchFamily="2" charset="-122"/>
              <a:ea typeface="宋体" panose="02010600030101010101" pitchFamily="2" charset="-122"/>
              <a:cs typeface="宋体" panose="02010600030101010101" pitchFamily="2" charset="-122"/>
              <a:sym typeface="+mn-ea"/>
            </a:endParaRPr>
          </a:p>
        </p:txBody>
      </p:sp>
      <p:pic>
        <p:nvPicPr>
          <p:cNvPr id="4" name="图片 3"/>
          <p:cNvPicPr>
            <a:picLocks noChangeAspect="1"/>
          </p:cNvPicPr>
          <p:nvPr>
            <p:custDataLst>
              <p:tags r:id="rId4"/>
            </p:custDataLst>
          </p:nvPr>
        </p:nvPicPr>
        <p:blipFill>
          <a:blip r:embed="rId3"/>
          <a:stretch>
            <a:fillRect/>
          </a:stretch>
        </p:blipFill>
        <p:spPr>
          <a:xfrm>
            <a:off x="457908" y="1048498"/>
            <a:ext cx="6674934" cy="4961492"/>
          </a:xfrm>
          <a:prstGeom prst="rect">
            <a:avLst/>
          </a:prstGeom>
          <a:ln w="12700" cmpd="sng">
            <a:solidFill>
              <a:schemeClr val="tx1"/>
            </a:solidFill>
            <a:prstDash val="solid"/>
          </a:ln>
        </p:spPr>
      </p:pic>
      <p:sp>
        <p:nvSpPr>
          <p:cNvPr id="7" name="文本框 6"/>
          <p:cNvSpPr txBox="1"/>
          <p:nvPr/>
        </p:nvSpPr>
        <p:spPr>
          <a:xfrm>
            <a:off x="457908" y="6079296"/>
            <a:ext cx="6674315" cy="391160"/>
          </a:xfrm>
          <a:prstGeom prst="rect">
            <a:avLst/>
          </a:prstGeom>
          <a:noFill/>
        </p:spPr>
        <p:txBody>
          <a:bodyPr wrap="square" rtlCol="0" anchor="t">
            <a:spAutoFit/>
          </a:bodyPr>
          <a:lstStyle/>
          <a:p>
            <a:pPr marL="342900" indent="-342900" algn="l">
              <a:buFont typeface="Wingdings" panose="05000000000000000000" charset="0"/>
              <a:buChar char="Ø"/>
            </a:pPr>
            <a:r>
              <a:rPr lang="en-US"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rPr>
              <a:t>               </a:t>
            </a:r>
            <a:r>
              <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rPr>
              <a:t>汉代十三州示意图</a:t>
            </a:r>
            <a:endPar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东汉地方行政制度的演变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4" fill="hold" nodeType="clickEffect">
                                  <p:stCondLst>
                                    <p:cond delay="0"/>
                                  </p:stCondLst>
                                  <p:childTnLst>
                                    <p:set>
                                      <p:cBhvr>
                                        <p:cTn id="6" dur="1000" fill="hold">
                                          <p:stCondLst>
                                            <p:cond delay="0"/>
                                          </p:stCondLst>
                                        </p:cTn>
                                        <p:tgtEl>
                                          <p:spTgt spid="4"/>
                                        </p:tgtEl>
                                        <p:attrNameLst>
                                          <p:attrName>style.visibility</p:attrName>
                                        </p:attrNameLst>
                                      </p:cBhvr>
                                      <p:to>
                                        <p:strVal val="visible"/>
                                      </p:to>
                                    </p:set>
                                    <p:animEffect transition="in" filter="wheel(4)">
                                      <p:cBhvr>
                                        <p:cTn id="7" dur="1000"/>
                                        <p:tgtEl>
                                          <p:spTgt spid="4"/>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7"/>
                                        </p:tgtEl>
                                        <p:attrNameLst>
                                          <p:attrName>style.visibility</p:attrName>
                                        </p:attrNameLst>
                                      </p:cBhvr>
                                      <p:to>
                                        <p:strVal val="visible"/>
                                      </p:to>
                                    </p:set>
                                    <p:animEffect transition="in" filter="wipe(down)">
                                      <p:cBhvr>
                                        <p:cTn id="10" dur="1000"/>
                                        <p:tgtEl>
                                          <p:spTgt spid="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nodeType="clickEffect">
                                  <p:stCondLst>
                                    <p:cond delay="0"/>
                                  </p:stCondLst>
                                  <p:childTnLst>
                                    <p:set>
                                      <p:cBhvr>
                                        <p:cTn id="14" dur="1000" fill="hold">
                                          <p:stCondLst>
                                            <p:cond delay="0"/>
                                          </p:stCondLst>
                                        </p:cTn>
                                        <p:tgtEl>
                                          <p:spTgt spid="3">
                                            <p:txEl>
                                              <p:pRg st="0" end="0"/>
                                            </p:txEl>
                                          </p:spTgt>
                                        </p:tgtEl>
                                        <p:attrNameLst>
                                          <p:attrName>style.visibility</p:attrName>
                                        </p:attrNameLst>
                                      </p:cBhvr>
                                      <p:to>
                                        <p:strVal val="visible"/>
                                      </p:to>
                                    </p:set>
                                    <p:animEffect transition="in" filter="blinds(horizontal)">
                                      <p:cBhvr>
                                        <p:cTn id="15"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p:cNvSpPr txBox="1"/>
          <p:nvPr/>
        </p:nvSpPr>
        <p:spPr>
          <a:xfrm>
            <a:off x="4709643" y="6025461"/>
            <a:ext cx="6909457"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rPr>
              <a:t>南北朝时期地方制度示意图</a:t>
            </a:r>
            <a:endPar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11" name="文本框 10"/>
          <p:cNvSpPr txBox="1"/>
          <p:nvPr/>
        </p:nvSpPr>
        <p:spPr>
          <a:xfrm>
            <a:off x="710376" y="1106665"/>
            <a:ext cx="3628610" cy="5141595"/>
          </a:xfrm>
          <a:prstGeom prst="rect">
            <a:avLst/>
          </a:prstGeom>
          <a:noFill/>
        </p:spPr>
        <p:txBody>
          <a:bodyPr wrap="square" rtlCol="0" anchor="t">
            <a:spAutoFit/>
          </a:bodyPr>
          <a:lstStyle/>
          <a:p>
            <a:pPr fontAlgn="auto">
              <a:lnSpc>
                <a:spcPts val="3580"/>
              </a:lnSpc>
            </a:pPr>
            <a:r>
              <a:rPr lang="en-US" altLang="zh-CN" sz="2340" b="1">
                <a:latin typeface="宋体" panose="02010600030101010101" pitchFamily="2" charset="-122"/>
                <a:ea typeface="宋体" panose="02010600030101010101" pitchFamily="2" charset="-122"/>
                <a:cs typeface="宋体" panose="02010600030101010101" pitchFamily="2" charset="-122"/>
                <a:sym typeface="+mn-ea"/>
              </a:rPr>
              <a:t>    </a:t>
            </a:r>
            <a:r>
              <a:rPr lang="zh-CN" sz="2340" b="1">
                <a:latin typeface="宋体" panose="02010600030101010101" pitchFamily="2" charset="-122"/>
                <a:ea typeface="宋体" panose="02010600030101010101" pitchFamily="2" charset="-122"/>
                <a:cs typeface="宋体" panose="02010600030101010101" pitchFamily="2" charset="-122"/>
                <a:sym typeface="+mn-ea"/>
              </a:rPr>
              <a:t>魏晋南北朝时期，地方行政制度也主要是州、郡、县三级制。</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但在不断限制地方势力发展的情况下，三级行政区的实际管辖范围都在缩小。</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580"/>
              </a:lnSpc>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    在少数民族地区，往往设置都护等军事机构进行治理。而各国对不巩固的统治地区，则设置镇、戍，派军将以行军事管制。</a:t>
            </a:r>
            <a:endParaRPr lang="zh-CN" sz="2340" b="1">
              <a:latin typeface="宋体" pitchFamily="2" charset="-122"/>
              <a:ea typeface="宋体" panose="02010600030101010101" pitchFamily="2" charset="-122"/>
              <a:cs typeface="宋体" panose="02010600030101010101" pitchFamily="2" charset="-122"/>
              <a:sym typeface="+mn-ea"/>
            </a:endParaRPr>
          </a:p>
        </p:txBody>
      </p:sp>
      <p:pic>
        <p:nvPicPr>
          <p:cNvPr id="2" name="图片 1"/>
          <p:cNvPicPr>
            <a:picLocks noChangeAspect="1"/>
          </p:cNvPicPr>
          <p:nvPr/>
        </p:nvPicPr>
        <p:blipFill>
          <a:blip r:embed="rId3"/>
          <a:stretch>
            <a:fillRect/>
          </a:stretch>
        </p:blipFill>
        <p:spPr>
          <a:xfrm>
            <a:off x="4709643" y="1106665"/>
            <a:ext cx="6539418" cy="4918796"/>
          </a:xfrm>
          <a:prstGeom prst="rect">
            <a:avLst/>
          </a:prstGeom>
          <a:ln w="12700" cmpd="sng">
            <a:solidFill>
              <a:schemeClr val="tx1"/>
            </a:solidFill>
            <a:prstDash val="solid"/>
          </a:ln>
        </p:spPr>
      </p:pic>
      <p:sp>
        <p:nvSpPr>
          <p:cNvPr id="3" name="圆角矩形 2"/>
          <p:cNvSpPr/>
          <p:nvPr/>
        </p:nvSpPr>
        <p:spPr>
          <a:xfrm>
            <a:off x="1497330" y="144145"/>
            <a:ext cx="820864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魏晋南北朝地方行政制度的演变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nodeType="click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circle(in)">
                                      <p:cBhvr>
                                        <p:cTn id="7" dur="1000"/>
                                        <p:tgtEl>
                                          <p:spTgt spid="2"/>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7"/>
                                        </p:tgtEl>
                                        <p:attrNameLst>
                                          <p:attrName>style.visibility</p:attrName>
                                        </p:attrNameLst>
                                      </p:cBhvr>
                                      <p:to>
                                        <p:strVal val="visible"/>
                                      </p:to>
                                    </p:set>
                                    <p:animEffect transition="in" filter="wipe(down)">
                                      <p:cBhvr>
                                        <p:cTn id="10" dur="1000"/>
                                        <p:tgtEl>
                                          <p:spTgt spid="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2" presetClass="entr" presetSubtype="8" fill="hold" grpId="0" nodeType="clickEffect">
                                  <p:stCondLst>
                                    <p:cond delay="0"/>
                                  </p:stCondLst>
                                  <p:childTnLst>
                                    <p:set>
                                      <p:cBhvr>
                                        <p:cTn id="14" dur="1000" fill="hold">
                                          <p:stCondLst>
                                            <p:cond delay="0"/>
                                          </p:stCondLst>
                                        </p:cTn>
                                        <p:tgtEl>
                                          <p:spTgt spid="11"/>
                                        </p:tgtEl>
                                        <p:attrNameLst>
                                          <p:attrName>style.visibility</p:attrName>
                                        </p:attrNameLst>
                                      </p:cBhvr>
                                      <p:to>
                                        <p:strVal val="visible"/>
                                      </p:to>
                                    </p:set>
                                    <p:animEffect transition="in" filter="wipe(left)">
                                      <p:cBhvr>
                                        <p:cTn id="15"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52957" y="1026222"/>
            <a:ext cx="5383510" cy="5423535"/>
          </a:xfrm>
          <a:prstGeom prst="rect">
            <a:avLst/>
          </a:prstGeom>
          <a:noFill/>
        </p:spPr>
        <p:txBody>
          <a:bodyPr wrap="square" rtlCol="0" anchor="t">
            <a:spAutoFit/>
          </a:bodyPr>
          <a:lstStyle/>
          <a:p>
            <a:pPr fontAlgn="auto">
              <a:lnSpc>
                <a:spcPts val="3780"/>
              </a:lnSpc>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隋朝：</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废郡，以州统县，实行州、县二级制。</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fontAlgn="auto">
              <a:lnSpc>
                <a:spcPts val="3780"/>
              </a:lnSpc>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唐朝：</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a:p>
            <a:pPr fontAlgn="auto">
              <a:lnSpc>
                <a:spcPts val="378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）唐朝根据山川形势，把全国划分成10道、后增至</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15</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道，作为中央派出的监察机构。</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fontAlgn="auto">
              <a:lnSpc>
                <a:spcPts val="378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）安史之乱后，道变成了州、县以上的一级行政实体。</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78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3</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）唐中期以后，在一些战略要地，设节度使统兵征战。部分节度使兼并役使州县，拥兵自重，形成藩镇割据势力。</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110605" name="图片 110604" descr="QQ截图20150403162439"/>
          <p:cNvPicPr>
            <a:picLocks noChangeAspect="1"/>
          </p:cNvPicPr>
          <p:nvPr/>
        </p:nvPicPr>
        <p:blipFill>
          <a:blip r:embed="rId3"/>
          <a:stretch>
            <a:fillRect/>
          </a:stretch>
        </p:blipFill>
        <p:spPr>
          <a:xfrm>
            <a:off x="5947232" y="1026222"/>
            <a:ext cx="5613083" cy="3576012"/>
          </a:xfrm>
          <a:prstGeom prst="rect">
            <a:avLst/>
          </a:prstGeom>
          <a:noFill/>
          <a:ln w="9525">
            <a:noFill/>
          </a:ln>
        </p:spPr>
      </p:pic>
      <p:sp>
        <p:nvSpPr>
          <p:cNvPr id="5" name="文本框 4"/>
          <p:cNvSpPr txBox="1"/>
          <p:nvPr/>
        </p:nvSpPr>
        <p:spPr>
          <a:xfrm>
            <a:off x="5947232" y="4744557"/>
            <a:ext cx="5613083" cy="1529715"/>
          </a:xfrm>
          <a:prstGeom prst="rect">
            <a:avLst/>
          </a:prstGeom>
          <a:solidFill>
            <a:schemeClr val="bg2"/>
          </a:solidFill>
        </p:spPr>
        <p:txBody>
          <a:bodyPr wrap="square" rtlCol="0" anchor="t">
            <a:spAutoFit/>
          </a:bodyPr>
          <a:lstStyle/>
          <a:p>
            <a:pPr algn="l"/>
            <a:r>
              <a:rPr lang="en-US" altLang="zh-CN" sz="2340" b="1">
                <a:solidFill>
                  <a:schemeClr val="tx1"/>
                </a:solidFill>
                <a:effectLst/>
                <a:latin typeface="楷体" panose="02010609060101010101" pitchFamily="49" charset="-122"/>
                <a:ea typeface="楷体" panose="02010609060101010101" pitchFamily="49" charset="-122"/>
                <a:sym typeface="+mn-ea"/>
              </a:rPr>
              <a:t>    </a:t>
            </a:r>
            <a:r>
              <a:rPr lang="zh-CN" altLang="en-US" sz="2340" b="1">
                <a:solidFill>
                  <a:schemeClr val="tx1"/>
                </a:solidFill>
                <a:effectLst/>
                <a:latin typeface="楷体" panose="02010609060101010101" pitchFamily="49" charset="-122"/>
                <a:ea typeface="楷体" panose="02010609060101010101" pitchFamily="49" charset="-122"/>
                <a:sym typeface="+mn-ea"/>
              </a:rPr>
              <a:t>方镇相望于内地，大者连州十余，小者犹兼三四。”“虽奉事朝而不用其法令，官爵、甲兵、赋税、刑杀皆自专之。  </a:t>
            </a:r>
            <a:r>
              <a:rPr lang="en-US" altLang="zh-CN" sz="2340" b="1">
                <a:solidFill>
                  <a:schemeClr val="tx1"/>
                </a:solidFill>
                <a:latin typeface="楷体" panose="02010609060101010101" pitchFamily="49" charset="-122"/>
                <a:ea typeface="楷体" panose="02010609060101010101" pitchFamily="49" charset="-122"/>
                <a:sym typeface="+mn-ea"/>
              </a:rPr>
              <a:t> </a:t>
            </a:r>
            <a:endParaRPr lang="en-US" altLang="zh-CN" sz="2340" b="1">
              <a:solidFill>
                <a:schemeClr val="tx1"/>
              </a:solidFill>
              <a:latin typeface="楷体" pitchFamily="49" charset="-122"/>
              <a:ea typeface="楷体" pitchFamily="49" charset="-122"/>
              <a:sym typeface="+mn-ea"/>
            </a:endParaRPr>
          </a:p>
          <a:p>
            <a:pPr algn="l"/>
            <a:r>
              <a:rPr lang="en-US" altLang="zh-CN" sz="2340" b="1">
                <a:solidFill>
                  <a:schemeClr val="tx1"/>
                </a:solidFill>
                <a:latin typeface="楷体" panose="02010609060101010101" pitchFamily="49" charset="-122"/>
                <a:ea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sym typeface="+mn-ea"/>
              </a:rPr>
              <a:t>司马光《资治通鉴》</a:t>
            </a:r>
            <a:r>
              <a:rPr lang="en-US" altLang="zh-CN" sz="2340" b="1">
                <a:solidFill>
                  <a:schemeClr val="tx1"/>
                </a:solidFill>
                <a:latin typeface="楷体" panose="02010609060101010101" pitchFamily="49" charset="-122"/>
                <a:ea typeface="楷体" panose="02010609060101010101" pitchFamily="49" charset="-122"/>
                <a:sym typeface="+mn-ea"/>
              </a:rPr>
              <a:t>                                                                    </a:t>
            </a:r>
            <a:endParaRPr lang="en-US" altLang="zh-CN" sz="2340" b="1">
              <a:solidFill>
                <a:schemeClr val="tx1"/>
              </a:solidFill>
              <a:latin typeface="楷体" panose="02010609060101010101" pitchFamily="49" charset="-122"/>
              <a:ea typeface="楷体" panose="02010609060101010101" pitchFamily="49" charset="-122"/>
              <a:sym typeface="+mn-ea"/>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隋唐地方行政制度的演变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000" fill="hold">
                                          <p:stCondLst>
                                            <p:cond delay="0"/>
                                          </p:stCondLst>
                                        </p:cTn>
                                        <p:tgtEl>
                                          <p:spTgt spid="4">
                                            <p:txEl>
                                              <p:pRg st="0" end="0"/>
                                            </p:txEl>
                                          </p:spTgt>
                                        </p:tgtEl>
                                        <p:attrNameLst>
                                          <p:attrName>style.visibility</p:attrName>
                                        </p:attrNameLst>
                                      </p:cBhvr>
                                      <p:to>
                                        <p:strVal val="visible"/>
                                      </p:to>
                                    </p:set>
                                    <p:animEffect transition="in" filter="wipe(up)">
                                      <p:cBhvr>
                                        <p:cTn id="7" dur="10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000" fill="hold">
                                          <p:stCondLst>
                                            <p:cond delay="0"/>
                                          </p:stCondLst>
                                        </p:cTn>
                                        <p:tgtEl>
                                          <p:spTgt spid="4">
                                            <p:txEl>
                                              <p:pRg st="1" end="1"/>
                                            </p:txEl>
                                          </p:spTgt>
                                        </p:tgtEl>
                                        <p:attrNameLst>
                                          <p:attrName>style.visibility</p:attrName>
                                        </p:attrNameLst>
                                      </p:cBhvr>
                                      <p:to>
                                        <p:strVal val="visible"/>
                                      </p:to>
                                    </p:set>
                                    <p:animEffect transition="in" filter="wipe(left)">
                                      <p:cBhvr>
                                        <p:cTn id="12" dur="1000"/>
                                        <p:tgtEl>
                                          <p:spTgt spid="4">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8" presetClass="entr" presetSubtype="6" fill="hold" nodeType="clickEffect">
                                  <p:stCondLst>
                                    <p:cond delay="0"/>
                                  </p:stCondLst>
                                  <p:childTnLst>
                                    <p:set>
                                      <p:cBhvr>
                                        <p:cTn id="16" dur="1000" fill="hold">
                                          <p:stCondLst>
                                            <p:cond delay="0"/>
                                          </p:stCondLst>
                                        </p:cTn>
                                        <p:tgtEl>
                                          <p:spTgt spid="4">
                                            <p:txEl>
                                              <p:pRg st="2" end="2"/>
                                            </p:txEl>
                                          </p:spTgt>
                                        </p:tgtEl>
                                        <p:attrNameLst>
                                          <p:attrName>style.visibility</p:attrName>
                                        </p:attrNameLst>
                                      </p:cBhvr>
                                      <p:to>
                                        <p:strVal val="visible"/>
                                      </p:to>
                                    </p:set>
                                    <p:animEffect transition="in" filter="strips(downRight)">
                                      <p:cBhvr>
                                        <p:cTn id="17" dur="1000"/>
                                        <p:tgtEl>
                                          <p:spTgt spid="4">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nodeType="clickEffect">
                                  <p:stCondLst>
                                    <p:cond delay="0"/>
                                  </p:stCondLst>
                                  <p:childTnLst>
                                    <p:set>
                                      <p:cBhvr>
                                        <p:cTn id="21" dur="1000" fill="hold">
                                          <p:stCondLst>
                                            <p:cond delay="0"/>
                                          </p:stCondLst>
                                        </p:cTn>
                                        <p:tgtEl>
                                          <p:spTgt spid="4">
                                            <p:txEl>
                                              <p:pRg st="3" end="3"/>
                                            </p:txEl>
                                          </p:spTgt>
                                        </p:tgtEl>
                                        <p:attrNameLst>
                                          <p:attrName>style.visibility</p:attrName>
                                        </p:attrNameLst>
                                      </p:cBhvr>
                                      <p:to>
                                        <p:strVal val="visible"/>
                                      </p:to>
                                    </p:set>
                                    <p:animEffect transition="in" filter="barn(inVertical)">
                                      <p:cBhvr>
                                        <p:cTn id="22" dur="1000"/>
                                        <p:tgtEl>
                                          <p:spTgt spid="4">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000" fill="hold">
                                          <p:stCondLst>
                                            <p:cond delay="0"/>
                                          </p:stCondLst>
                                        </p:cTn>
                                        <p:tgtEl>
                                          <p:spTgt spid="4">
                                            <p:txEl>
                                              <p:pRg st="4" end="4"/>
                                            </p:txEl>
                                          </p:spTgt>
                                        </p:tgtEl>
                                        <p:attrNameLst>
                                          <p:attrName>style.visibility</p:attrName>
                                        </p:attrNameLst>
                                      </p:cBhvr>
                                      <p:to>
                                        <p:strVal val="visible"/>
                                      </p:to>
                                    </p:set>
                                    <p:animEffect transition="in" filter="blinds(horizontal)">
                                      <p:cBhvr>
                                        <p:cTn id="27" dur="1000"/>
                                        <p:tgtEl>
                                          <p:spTgt spid="4">
                                            <p:txEl>
                                              <p:pRg st="4" end="4"/>
                                            </p:txEl>
                                          </p:spTgt>
                                        </p:tgtEl>
                                      </p:cBhvr>
                                    </p:animEffect>
                                  </p:childTnLst>
                                </p:cTn>
                              </p:par>
                              <p:par>
                                <p:cTn id="28" presetID="8" presetClass="entr" presetSubtype="16" fill="hold" nodeType="withEffect">
                                  <p:stCondLst>
                                    <p:cond delay="0"/>
                                  </p:stCondLst>
                                  <p:childTnLst>
                                    <p:set>
                                      <p:cBhvr>
                                        <p:cTn id="29" dur="1" fill="hold">
                                          <p:stCondLst>
                                            <p:cond delay="0"/>
                                          </p:stCondLst>
                                        </p:cTn>
                                        <p:tgtEl>
                                          <p:spTgt spid="110605"/>
                                        </p:tgtEl>
                                        <p:attrNameLst>
                                          <p:attrName>style.visibility</p:attrName>
                                        </p:attrNameLst>
                                      </p:cBhvr>
                                      <p:to>
                                        <p:strVal val="visible"/>
                                      </p:to>
                                    </p:set>
                                    <p:animEffect transition="in" filter="diamond(in)">
                                      <p:cBhvr>
                                        <p:cTn id="30" dur="2000"/>
                                        <p:tgtEl>
                                          <p:spTgt spid="110605"/>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000" fill="hold">
                                          <p:stCondLst>
                                            <p:cond delay="0"/>
                                          </p:stCondLst>
                                        </p:cTn>
                                        <p:tgtEl>
                                          <p:spTgt spid="5"/>
                                        </p:tgtEl>
                                        <p:attrNameLst>
                                          <p:attrName>style.visibility</p:attrName>
                                        </p:attrNameLst>
                                      </p:cBhvr>
                                      <p:to>
                                        <p:strVal val="visible"/>
                                      </p:to>
                                    </p:set>
                                    <p:anim calcmode="lin" valueType="num">
                                      <p:cBhvr additive="base">
                                        <p:cTn id="35" dur="1000" fill="hold"/>
                                        <p:tgtEl>
                                          <p:spTgt spid="5"/>
                                        </p:tgtEl>
                                        <p:attrNameLst>
                                          <p:attrName>ppt_x</p:attrName>
                                        </p:attrNameLst>
                                      </p:cBhvr>
                                      <p:tavLst>
                                        <p:tav tm="0">
                                          <p:val>
                                            <p:strVal val="#ppt_x"/>
                                          </p:val>
                                        </p:tav>
                                        <p:tav tm="100000">
                                          <p:val>
                                            <p:strVal val="#ppt_x"/>
                                          </p:val>
                                        </p:tav>
                                      </p:tavLst>
                                    </p:anim>
                                    <p:anim calcmode="lin" valueType="num">
                                      <p:cBhvr additive="base">
                                        <p:cTn id="36"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56296" y="1061493"/>
            <a:ext cx="4189237" cy="4859020"/>
          </a:xfrm>
          <a:prstGeom prst="rect">
            <a:avLst/>
          </a:prstGeom>
          <a:solidFill>
            <a:schemeClr val="accent1">
              <a:lumMod val="20000"/>
              <a:lumOff val="80000"/>
            </a:schemeClr>
          </a:solidFill>
          <a:ln w="12700" cmpd="sng">
            <a:solidFill>
              <a:schemeClr val="tx1"/>
            </a:solidFill>
            <a:prstDash val="solid"/>
          </a:ln>
        </p:spPr>
        <p:txBody>
          <a:bodyPr wrap="square" rtlCol="0" anchor="t">
            <a:spAutoFit/>
          </a:bodyPr>
          <a:lstStyle/>
          <a:p>
            <a:pPr fontAlgn="auto">
              <a:lnSpc>
                <a:spcPts val="2860"/>
              </a:lnSpc>
            </a:pP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安史之乱”后，唐代宗实行节度使制度，地方节度使掌握政权、兵权、财权大权，割据一方，在唐后期，河北三镇的</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57</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个节度使中真正由朝廷任命的只有</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4</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人。内地许多节度使也效法，各占一方，唐朝统一局面破坏，形成了“藩镇割据”的局面，后来五代十国是藩镇割据的延续。严重威胁中央集权统治。 </a:t>
            </a:r>
            <a:endPar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25604" name="矩形 5"/>
          <p:cNvSpPr/>
          <p:nvPr/>
        </p:nvSpPr>
        <p:spPr>
          <a:xfrm>
            <a:off x="556296" y="5929548"/>
            <a:ext cx="10739793" cy="450850"/>
          </a:xfrm>
          <a:prstGeom prst="rect">
            <a:avLst/>
          </a:prstGeom>
          <a:solidFill>
            <a:schemeClr val="accent6">
              <a:lumMod val="40000"/>
              <a:lumOff val="60000"/>
            </a:schemeClr>
          </a:solidFill>
          <a:ln w="9525">
            <a:noFill/>
          </a:ln>
        </p:spPr>
        <p:txBody>
          <a:bodyPr wrap="square" anchor="t">
            <a:spAutoFit/>
          </a:bodyPr>
          <a:lstStyle/>
          <a:p>
            <a:pPr>
              <a:buFont typeface="Arial" panose="020b0604020202020204" pitchFamily="34" charset="0"/>
            </a:pPr>
            <a:r>
              <a:rPr lang="zh-CN" altLang="en-US" sz="2340" b="1">
                <a:latin typeface="黑体" panose="02010609060101010101" pitchFamily="49" charset="-122"/>
                <a:ea typeface="黑体" panose="02010609060101010101" pitchFamily="49" charset="-122"/>
              </a:rPr>
              <a:t>思考：安史之乱、藩镇割据、五代十国分裂局面等现象的本质上问题是什么？</a:t>
            </a:r>
            <a:endParaRPr lang="zh-CN" altLang="en-US" sz="2340" b="1">
              <a:latin typeface="黑体" pitchFamily="49" charset="-122"/>
              <a:ea typeface="黑体" pitchFamily="49" charset="-122"/>
            </a:endParaRPr>
          </a:p>
        </p:txBody>
      </p:sp>
      <p:pic>
        <p:nvPicPr>
          <p:cNvPr id="5" name="图片 4"/>
          <p:cNvPicPr>
            <a:picLocks noChangeAspect="1"/>
          </p:cNvPicPr>
          <p:nvPr/>
        </p:nvPicPr>
        <p:blipFill>
          <a:blip r:embed="rId3"/>
          <a:stretch>
            <a:fillRect/>
          </a:stretch>
        </p:blipFill>
        <p:spPr>
          <a:xfrm>
            <a:off x="5157650" y="1061493"/>
            <a:ext cx="6138439" cy="4734395"/>
          </a:xfrm>
          <a:prstGeom prst="rect">
            <a:avLst/>
          </a:prstGeom>
          <a:ln w="12700" cmpd="sng">
            <a:solidFill>
              <a:schemeClr val="tx1"/>
            </a:solidFill>
            <a:prstDash val="solid"/>
          </a:ln>
        </p:spPr>
      </p:pic>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隋唐地方行政制度的演变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0" presetClass="entr" presetSubtype="0" fill="hold" nodeType="clickEffect">
                                  <p:stCondLst>
                                    <p:cond delay="0"/>
                                  </p:stCondLst>
                                  <p:childTnLst>
                                    <p:set>
                                      <p:cBhvr>
                                        <p:cTn id="11" dur="1000" fill="hold">
                                          <p:stCondLst>
                                            <p:cond delay="0"/>
                                          </p:stCondLst>
                                        </p:cTn>
                                        <p:tgtEl>
                                          <p:spTgt spid="5"/>
                                        </p:tgtEl>
                                        <p:attrNameLst>
                                          <p:attrName>style.visibility</p:attrName>
                                        </p:attrNameLst>
                                      </p:cBhvr>
                                      <p:to>
                                        <p:strVal val="visible"/>
                                      </p:to>
                                    </p:set>
                                    <p:animEffect transition="in" filter="wedge">
                                      <p:cBhvr>
                                        <p:cTn id="12" dur="10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1" fill="hold" grpId="0" nodeType="clickEffect">
                                  <p:stCondLst>
                                    <p:cond delay="0"/>
                                  </p:stCondLst>
                                  <p:childTnLst>
                                    <p:set>
                                      <p:cBhvr>
                                        <p:cTn id="16" dur="1000" fill="hold">
                                          <p:stCondLst>
                                            <p:cond delay="0"/>
                                          </p:stCondLst>
                                        </p:cTn>
                                        <p:tgtEl>
                                          <p:spTgt spid="25604"/>
                                        </p:tgtEl>
                                        <p:attrNameLst>
                                          <p:attrName>style.visibility</p:attrName>
                                        </p:attrNameLst>
                                      </p:cBhvr>
                                      <p:to>
                                        <p:strVal val="visible"/>
                                      </p:to>
                                    </p:set>
                                    <p:animEffect transition="in" filter="wipe(up)">
                                      <p:cBhvr>
                                        <p:cTn id="17" dur="1000"/>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5604" grpId="0"/>
    </p:bldLst>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7183583" y="1248369"/>
            <a:ext cx="4161391" cy="5272405"/>
          </a:xfrm>
          <a:prstGeom prst="rect">
            <a:avLst/>
          </a:prstGeom>
          <a:noFill/>
        </p:spPr>
        <p:txBody>
          <a:bodyPr wrap="square" rtlCol="0" anchor="t">
            <a:spAutoFit/>
          </a:bodyPr>
          <a:lstStyle/>
          <a:p>
            <a:pPr fontAlgn="auto">
              <a:lnSpc>
                <a:spcPts val="4040"/>
              </a:lnSpc>
            </a:pPr>
            <a:r>
              <a:rPr lang="en-US" altLang="zh-CN"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    </a:t>
            </a:r>
            <a:r>
              <a:rPr sz="3120" b="1">
                <a:latin typeface="黑体" panose="02010609060101010101" pitchFamily="49" charset="-122"/>
                <a:ea typeface="黑体" panose="02010609060101010101" pitchFamily="49" charset="-122"/>
                <a:cs typeface="黑体" panose="02010609060101010101" pitchFamily="49" charset="-122"/>
                <a:sym typeface="+mn-ea"/>
              </a:rPr>
              <a:t>为了吸取唐末地方藩镇割据的教训，加强中央对地方官的控制。</a:t>
            </a:r>
            <a:r>
              <a:rPr lang="zh-CN" altLang="en-US"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宋代</a:t>
            </a:r>
            <a:r>
              <a:rPr lang="zh-CN"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地方行政机构分为州（府、军、监）和县二级，后</a:t>
            </a:r>
            <a:r>
              <a:rPr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改道为路，</a:t>
            </a:r>
            <a:r>
              <a:rPr lang="zh-CN"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主要职责是监督州县各级官吏</a:t>
            </a:r>
            <a:r>
              <a:rPr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，从而形成路、</a:t>
            </a:r>
            <a:r>
              <a:rPr lang="zh-CN"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州（</a:t>
            </a:r>
            <a:r>
              <a:rPr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府</a:t>
            </a:r>
            <a:r>
              <a:rPr lang="zh-CN"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、县三级制。</a:t>
            </a:r>
            <a:endParaRPr sz="3120" b="1">
              <a:solidFill>
                <a:schemeClr val="tx1"/>
              </a:solidFill>
              <a:latin typeface="黑体" pitchFamily="49" charset="-122"/>
              <a:ea typeface="黑体" pitchFamily="49" charset="-122"/>
              <a:cs typeface="黑体" panose="02010609060101010101" pitchFamily="49" charset="-122"/>
              <a:sym typeface="+mn-ea"/>
            </a:endParaRPr>
          </a:p>
        </p:txBody>
      </p:sp>
      <p:pic>
        <p:nvPicPr>
          <p:cNvPr id="3" name="图片 2"/>
          <p:cNvPicPr>
            <a:picLocks noChangeAspect="1"/>
          </p:cNvPicPr>
          <p:nvPr/>
        </p:nvPicPr>
        <p:blipFill>
          <a:blip r:embed="rId3"/>
          <a:stretch>
            <a:fillRect/>
          </a:stretch>
        </p:blipFill>
        <p:spPr>
          <a:xfrm>
            <a:off x="660872" y="1248369"/>
            <a:ext cx="6191037" cy="4824120"/>
          </a:xfrm>
          <a:prstGeom prst="rect">
            <a:avLst/>
          </a:prstGeom>
          <a:ln w="12700" cmpd="sng">
            <a:solidFill>
              <a:schemeClr val="tx1"/>
            </a:solidFill>
            <a:prstDash val="solid"/>
          </a:ln>
        </p:spPr>
      </p:pic>
      <p:sp>
        <p:nvSpPr>
          <p:cNvPr id="7" name="文本框 6"/>
          <p:cNvSpPr txBox="1"/>
          <p:nvPr/>
        </p:nvSpPr>
        <p:spPr>
          <a:xfrm>
            <a:off x="660872" y="6072489"/>
            <a:ext cx="4985625"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rPr>
              <a:t>宋代地方行政体制示意图</a:t>
            </a:r>
            <a:endPar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宋代地方行政制度的演变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3" presetClass="entr" presetSubtype="16" fill="hold" nodeType="clickEffect">
                                  <p:stCondLst>
                                    <p:cond delay="0"/>
                                  </p:stCondLst>
                                  <p:childTnLst>
                                    <p:set>
                                      <p:cBhvr>
                                        <p:cTn id="6" dur="1000" fill="hold">
                                          <p:stCondLst>
                                            <p:cond delay="0"/>
                                          </p:stCondLst>
                                        </p:cTn>
                                        <p:tgtEl>
                                          <p:spTgt spid="3"/>
                                        </p:tgtEl>
                                        <p:attrNameLst>
                                          <p:attrName>style.visibility</p:attrName>
                                        </p:attrNameLst>
                                      </p:cBhvr>
                                      <p:to>
                                        <p:strVal val="visible"/>
                                      </p:to>
                                    </p:set>
                                    <p:animEffect transition="in" filter="plus(in)">
                                      <p:cBhvr>
                                        <p:cTn id="7" dur="1000"/>
                                        <p:tgtEl>
                                          <p:spTgt spid="3"/>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7"/>
                                        </p:tgtEl>
                                        <p:attrNameLst>
                                          <p:attrName>style.visibility</p:attrName>
                                        </p:attrNameLst>
                                      </p:cBhvr>
                                      <p:to>
                                        <p:strVal val="visible"/>
                                      </p:to>
                                    </p:set>
                                    <p:animEffect transition="in" filter="wipe(down)">
                                      <p:cBhvr>
                                        <p:cTn id="10" dur="1000"/>
                                        <p:tgtEl>
                                          <p:spTgt spid="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4" presetClass="entr" presetSubtype="16" fill="hold" grpId="0" nodeType="clickEffect">
                                  <p:stCondLst>
                                    <p:cond delay="0"/>
                                  </p:stCondLst>
                                  <p:childTnLst>
                                    <p:set>
                                      <p:cBhvr>
                                        <p:cTn id="14" dur="1000" fill="hold">
                                          <p:stCondLst>
                                            <p:cond delay="0"/>
                                          </p:stCondLst>
                                        </p:cTn>
                                        <p:tgtEl>
                                          <p:spTgt spid="4"/>
                                        </p:tgtEl>
                                        <p:attrNameLst>
                                          <p:attrName>style.visibility</p:attrName>
                                        </p:attrNameLst>
                                      </p:cBhvr>
                                      <p:to>
                                        <p:strVal val="visible"/>
                                      </p:to>
                                    </p:set>
                                    <p:animEffect transition="in" filter="box(in)">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Lst>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459145" y="849865"/>
            <a:ext cx="5713946" cy="511175"/>
          </a:xfrm>
          <a:prstGeom prst="rect">
            <a:avLst/>
          </a:prstGeom>
          <a:noFill/>
        </p:spPr>
        <p:txBody>
          <a:bodyPr wrap="square" rtlCol="0" anchor="t">
            <a:spAutoFit/>
          </a:bodyPr>
          <a:lstStyle/>
          <a:p>
            <a:pPr algn="l">
              <a:lnSpc>
                <a:spcPct val="100000"/>
              </a:lnSpc>
            </a:pPr>
            <a:endPar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3" name="文本框 2"/>
          <p:cNvSpPr txBox="1"/>
          <p:nvPr/>
        </p:nvSpPr>
        <p:spPr>
          <a:xfrm>
            <a:off x="459764" y="973006"/>
            <a:ext cx="5402693" cy="5528945"/>
          </a:xfrm>
          <a:prstGeom prst="rect">
            <a:avLst/>
          </a:prstGeom>
          <a:noFill/>
        </p:spPr>
        <p:txBody>
          <a:bodyPr wrap="square" rtlCol="0" anchor="t">
            <a:spAutoFit/>
          </a:bodyPr>
          <a:lstStyle/>
          <a:p>
            <a:pPr fontAlgn="auto">
              <a:lnSpc>
                <a:spcPts val="4080"/>
              </a:lnSpc>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内容：</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a:p>
            <a:pPr fontAlgn="auto">
              <a:lnSpc>
                <a:spcPts val="4080"/>
              </a:lnSpc>
            </a:pP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在地方设置行中书省(简称行省)，作为中书省的派出机构，行省之下设路、府、州、县。</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4080"/>
              </a:lnSpc>
              <a:spcBef>
                <a:spcPts val="800"/>
              </a:spcBef>
              <a:spcAft>
                <a:spcPts val="800"/>
              </a:spcAft>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特点：</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a:p>
            <a:pPr fontAlgn="auto">
              <a:lnSpc>
                <a:spcPts val="408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）行省的双重性，既是朝廷的派出机构，又是地方的最高行政机构。</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408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）行省制度既有利于中央集权，又给地方留出了部分权力，达到中央与地方势力的平衡。</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5" name="文本框 4"/>
          <p:cNvSpPr txBox="1"/>
          <p:nvPr/>
        </p:nvSpPr>
        <p:spPr>
          <a:xfrm>
            <a:off x="6096980" y="5990189"/>
            <a:ext cx="4805556"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rPr>
              <a:t>元代行省</a:t>
            </a:r>
            <a:r>
              <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rPr>
              <a:t>制示意图</a:t>
            </a:r>
            <a:r>
              <a:rPr lang="en-US"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rPr>
              <a:t>(1330</a:t>
            </a:r>
            <a:r>
              <a:rPr lang="zh-CN"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rPr>
              <a:t>年</a:t>
            </a:r>
            <a:r>
              <a:rPr lang="en-US"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pic>
        <p:nvPicPr>
          <p:cNvPr id="17412" name="Picture 5" descr="1"/>
          <p:cNvPicPr preferRelativeResize="0">
            <a:picLocks noChangeAspect="1"/>
          </p:cNvPicPr>
          <p:nvPr>
            <p:ph type="body" idx="1"/>
          </p:nvPr>
        </p:nvPicPr>
        <p:blipFill>
          <a:blip r:embed="rId3"/>
          <a:srcRect l="10573" t="9148" r="4387" b="5399"/>
          <a:stretch>
            <a:fillRect/>
          </a:stretch>
        </p:blipFill>
        <p:spPr>
          <a:xfrm>
            <a:off x="6096980" y="2310839"/>
            <a:ext cx="5192303" cy="3519083"/>
          </a:xfrm>
          <a:solidFill>
            <a:srgbClr val="FF99CC"/>
          </a:solidFill>
          <a:ln>
            <a:solidFill>
              <a:srgbClr val="FF9900"/>
            </a:solidFill>
            <a:miter/>
          </a:ln>
        </p:spPr>
      </p:pic>
      <p:pic>
        <p:nvPicPr>
          <p:cNvPr id="17413" name="Picture 6" descr="忽必烈像"/>
          <p:cNvPicPr>
            <a:picLocks noChangeAspect="1"/>
          </p:cNvPicPr>
          <p:nvPr/>
        </p:nvPicPr>
        <p:blipFill>
          <a:blip r:embed="rId4"/>
          <a:stretch>
            <a:fillRect/>
          </a:stretch>
        </p:blipFill>
        <p:spPr>
          <a:xfrm>
            <a:off x="6096980" y="4842326"/>
            <a:ext cx="1449216" cy="987596"/>
          </a:xfrm>
          <a:prstGeom prst="rect">
            <a:avLst/>
          </a:prstGeom>
          <a:noFill/>
          <a:ln w="9525" cap="flat" cmpd="sng">
            <a:solidFill>
              <a:srgbClr val="F21902"/>
            </a:solidFill>
            <a:prstDash val="solid"/>
            <a:miter/>
            <a:headEnd type="none" w="med" len="med"/>
            <a:tailEnd type="none" w="med" len="med"/>
          </a:ln>
        </p:spPr>
      </p:pic>
      <p:sp>
        <p:nvSpPr>
          <p:cNvPr id="346138" name="文本框 346137"/>
          <p:cNvSpPr txBox="1"/>
          <p:nvPr/>
        </p:nvSpPr>
        <p:spPr>
          <a:xfrm>
            <a:off x="6096980" y="973006"/>
            <a:ext cx="5192303" cy="1170305"/>
          </a:xfrm>
          <a:prstGeom prst="rect">
            <a:avLst/>
          </a:prstGeom>
          <a:solidFill>
            <a:schemeClr val="accent5">
              <a:lumMod val="20000"/>
              <a:lumOff val="80000"/>
            </a:schemeClr>
          </a:solidFill>
          <a:ln w="9525">
            <a:noFill/>
          </a:ln>
        </p:spPr>
        <p:txBody>
          <a:bodyPr wrap="square">
            <a:spAutoFit/>
          </a:bodyPr>
          <a:lstStyle/>
          <a:p>
            <a:pPr>
              <a:spcBef>
                <a:spcPct val="0"/>
              </a:spcBef>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行中书省</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掌国庶务，统郡县，镇边鄙，与都省为表里。”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spcBef>
                <a:spcPct val="0"/>
              </a:spcBef>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元史</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百官志七</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4" name="圆角矩形 3"/>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元朝地方行政制度的演变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000" fill="hold">
                                          <p:stCondLst>
                                            <p:cond delay="0"/>
                                          </p:stCondLst>
                                        </p:cTn>
                                        <p:tgtEl>
                                          <p:spTgt spid="3">
                                            <p:txEl>
                                              <p:pRg st="0" end="0"/>
                                            </p:txEl>
                                          </p:spTgt>
                                        </p:tgtEl>
                                        <p:attrNameLst>
                                          <p:attrName>style.visibility</p:attrName>
                                        </p:attrNameLst>
                                      </p:cBhvr>
                                      <p:to>
                                        <p:strVal val="visible"/>
                                      </p:to>
                                    </p:set>
                                    <p:animEffect transition="in" filter="wipe(left)">
                                      <p:cBhvr>
                                        <p:cTn id="7" dur="1000"/>
                                        <p:tgtEl>
                                          <p:spTgt spid="3">
                                            <p:txEl>
                                              <p:pRg st="0" end="0"/>
                                            </p:txEl>
                                          </p:spTgt>
                                        </p:tgtEl>
                                      </p:cBhvr>
                                    </p:animEffect>
                                  </p:childTnLst>
                                </p:cTn>
                              </p:par>
                              <p:par>
                                <p:cTn id="8" presetID="22" presetClass="entr" presetSubtype="8" fill="hold" nodeType="withEffect">
                                  <p:stCondLst>
                                    <p:cond delay="0"/>
                                  </p:stCondLst>
                                  <p:childTnLst>
                                    <p:set>
                                      <p:cBhvr>
                                        <p:cTn id="9" dur="1000" fill="hold">
                                          <p:stCondLst>
                                            <p:cond delay="0"/>
                                          </p:stCondLst>
                                        </p:cTn>
                                        <p:tgtEl>
                                          <p:spTgt spid="3">
                                            <p:txEl>
                                              <p:pRg st="1" end="1"/>
                                            </p:txEl>
                                          </p:spTgt>
                                        </p:tgtEl>
                                        <p:attrNameLst>
                                          <p:attrName>style.visibility</p:attrName>
                                        </p:attrNameLst>
                                      </p:cBhvr>
                                      <p:to>
                                        <p:strVal val="visible"/>
                                      </p:to>
                                    </p:set>
                                    <p:animEffect transition="in" filter="wipe(left)">
                                      <p:cBhvr>
                                        <p:cTn id="10" dur="1000"/>
                                        <p:tgtEl>
                                          <p:spTgt spid="3">
                                            <p:txEl>
                                              <p:pRg st="1" end="1"/>
                                            </p:txEl>
                                          </p:spTgt>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1" presetClass="entr" presetSubtype="1" fill="hold" nodeType="clickEffect">
                                  <p:stCondLst>
                                    <p:cond delay="0"/>
                                  </p:stCondLst>
                                  <p:childTnLst>
                                    <p:set>
                                      <p:cBhvr>
                                        <p:cTn id="14" dur="1000" fill="hold">
                                          <p:stCondLst>
                                            <p:cond delay="0"/>
                                          </p:stCondLst>
                                        </p:cTn>
                                        <p:tgtEl>
                                          <p:spTgt spid="17412"/>
                                        </p:tgtEl>
                                        <p:attrNameLst>
                                          <p:attrName>style.visibility</p:attrName>
                                        </p:attrNameLst>
                                      </p:cBhvr>
                                      <p:to>
                                        <p:strVal val="visible"/>
                                      </p:to>
                                    </p:set>
                                    <p:animEffect transition="in" filter="wheel(1)">
                                      <p:cBhvr>
                                        <p:cTn id="15" dur="1000"/>
                                        <p:tgtEl>
                                          <p:spTgt spid="17412"/>
                                        </p:tgtEl>
                                      </p:cBhvr>
                                    </p:animEffect>
                                  </p:childTnLst>
                                </p:cTn>
                              </p:par>
                              <p:par>
                                <p:cTn id="16" presetID="22" presetClass="entr" presetSubtype="4" fill="hold" nodeType="withEffect">
                                  <p:stCondLst>
                                    <p:cond delay="0"/>
                                  </p:stCondLst>
                                  <p:childTnLst>
                                    <p:set>
                                      <p:cBhvr>
                                        <p:cTn id="17" dur="1000" fill="hold">
                                          <p:stCondLst>
                                            <p:cond delay="0"/>
                                          </p:stCondLst>
                                        </p:cTn>
                                        <p:tgtEl>
                                          <p:spTgt spid="17413"/>
                                        </p:tgtEl>
                                        <p:attrNameLst>
                                          <p:attrName>style.visibility</p:attrName>
                                        </p:attrNameLst>
                                      </p:cBhvr>
                                      <p:to>
                                        <p:strVal val="visible"/>
                                      </p:to>
                                    </p:set>
                                    <p:animEffect transition="in" filter="wipe(down)">
                                      <p:cBhvr>
                                        <p:cTn id="18" dur="1000"/>
                                        <p:tgtEl>
                                          <p:spTgt spid="17413"/>
                                        </p:tgtEl>
                                      </p:cBhvr>
                                    </p:animEffect>
                                  </p:childTnLst>
                                </p:cTn>
                              </p:par>
                              <p:par>
                                <p:cTn id="19" presetID="22" presetClass="entr" presetSubtype="4" fill="hold" grpId="0" nodeType="withEffect">
                                  <p:stCondLst>
                                    <p:cond delay="0"/>
                                  </p:stCondLst>
                                  <p:childTnLst>
                                    <p:set>
                                      <p:cBhvr>
                                        <p:cTn id="20" dur="1000" fill="hold">
                                          <p:stCondLst>
                                            <p:cond delay="0"/>
                                          </p:stCondLst>
                                        </p:cTn>
                                        <p:tgtEl>
                                          <p:spTgt spid="5"/>
                                        </p:tgtEl>
                                        <p:attrNameLst>
                                          <p:attrName>style.visibility</p:attrName>
                                        </p:attrNameLst>
                                      </p:cBhvr>
                                      <p:to>
                                        <p:strVal val="visible"/>
                                      </p:to>
                                    </p:set>
                                    <p:animEffect transition="in" filter="wipe(down)">
                                      <p:cBhvr>
                                        <p:cTn id="21" dur="1000"/>
                                        <p:tgtEl>
                                          <p:spTgt spid="5"/>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346138"/>
                                        </p:tgtEl>
                                        <p:attrNameLst>
                                          <p:attrName>style.visibility</p:attrName>
                                        </p:attrNameLst>
                                      </p:cBhvr>
                                      <p:to>
                                        <p:strVal val="visible"/>
                                      </p:to>
                                    </p:set>
                                    <p:animEffect transition="in" filter="box(in)">
                                      <p:cBhvr>
                                        <p:cTn id="26" dur="2000"/>
                                        <p:tgtEl>
                                          <p:spTgt spid="346138"/>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3" presetClass="entr" presetSubtype="10" fill="hold" nodeType="clickEffect">
                                  <p:stCondLst>
                                    <p:cond delay="0"/>
                                  </p:stCondLst>
                                  <p:childTnLst>
                                    <p:set>
                                      <p:cBhvr>
                                        <p:cTn id="30" dur="1000" fill="hold">
                                          <p:stCondLst>
                                            <p:cond delay="0"/>
                                          </p:stCondLst>
                                        </p:cTn>
                                        <p:tgtEl>
                                          <p:spTgt spid="3">
                                            <p:txEl>
                                              <p:pRg st="2" end="2"/>
                                            </p:txEl>
                                          </p:spTgt>
                                        </p:tgtEl>
                                        <p:attrNameLst>
                                          <p:attrName>style.visibility</p:attrName>
                                        </p:attrNameLst>
                                      </p:cBhvr>
                                      <p:to>
                                        <p:strVal val="visible"/>
                                      </p:to>
                                    </p:set>
                                    <p:animEffect transition="in" filter="blinds(horizontal)">
                                      <p:cBhvr>
                                        <p:cTn id="31" dur="1000"/>
                                        <p:tgtEl>
                                          <p:spTgt spid="3">
                                            <p:txEl>
                                              <p:pRg st="2" end="2"/>
                                            </p:txEl>
                                          </p:spTgt>
                                        </p:tgtEl>
                                      </p:cBhvr>
                                    </p:animEffect>
                                  </p:childTnLst>
                                </p:cTn>
                              </p:par>
                              <p:par>
                                <p:cTn id="32" presetID="3" presetClass="entr" presetSubtype="10" fill="hold" nodeType="withEffect">
                                  <p:stCondLst>
                                    <p:cond delay="0"/>
                                  </p:stCondLst>
                                  <p:childTnLst>
                                    <p:set>
                                      <p:cBhvr>
                                        <p:cTn id="33" dur="1000" fill="hold">
                                          <p:stCondLst>
                                            <p:cond delay="0"/>
                                          </p:stCondLst>
                                        </p:cTn>
                                        <p:tgtEl>
                                          <p:spTgt spid="3">
                                            <p:txEl>
                                              <p:pRg st="3" end="3"/>
                                            </p:txEl>
                                          </p:spTgt>
                                        </p:tgtEl>
                                        <p:attrNameLst>
                                          <p:attrName>style.visibility</p:attrName>
                                        </p:attrNameLst>
                                      </p:cBhvr>
                                      <p:to>
                                        <p:strVal val="visible"/>
                                      </p:to>
                                    </p:set>
                                    <p:animEffect transition="in" filter="blinds(horizontal)">
                                      <p:cBhvr>
                                        <p:cTn id="34" dur="1000"/>
                                        <p:tgtEl>
                                          <p:spTgt spid="3">
                                            <p:txEl>
                                              <p:pRg st="3" end="3"/>
                                            </p:txEl>
                                          </p:spTgt>
                                        </p:tgtEl>
                                      </p:cBhvr>
                                    </p:animEffect>
                                  </p:childTnLst>
                                </p:cTn>
                              </p:par>
                              <p:par>
                                <p:cTn id="35" presetID="3" presetClass="entr" presetSubtype="10" fill="hold" nodeType="withEffect">
                                  <p:stCondLst>
                                    <p:cond delay="0"/>
                                  </p:stCondLst>
                                  <p:childTnLst>
                                    <p:set>
                                      <p:cBhvr>
                                        <p:cTn id="36" dur="1000" fill="hold">
                                          <p:stCondLst>
                                            <p:cond delay="0"/>
                                          </p:stCondLst>
                                        </p:cTn>
                                        <p:tgtEl>
                                          <p:spTgt spid="3">
                                            <p:txEl>
                                              <p:pRg st="4" end="4"/>
                                            </p:txEl>
                                          </p:spTgt>
                                        </p:tgtEl>
                                        <p:attrNameLst>
                                          <p:attrName>style.visibility</p:attrName>
                                        </p:attrNameLst>
                                      </p:cBhvr>
                                      <p:to>
                                        <p:strVal val="visible"/>
                                      </p:to>
                                    </p:set>
                                    <p:animEffect transition="in" filter="blinds(horizontal)">
                                      <p:cBhvr>
                                        <p:cTn id="37"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46138" grpId="0"/>
    </p:bldLst>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419543" y="4287886"/>
            <a:ext cx="10896348" cy="1824990"/>
          </a:xfrm>
          <a:prstGeom prst="rect">
            <a:avLst/>
          </a:prstGeom>
          <a:noFill/>
        </p:spPr>
        <p:txBody>
          <a:bodyPr wrap="square" rtlCol="0" anchor="t">
            <a:spAutoFit/>
          </a:bodyPr>
          <a:lstStyle/>
          <a:p>
            <a:pPr fontAlgn="auto">
              <a:lnSpc>
                <a:spcPts val="3380"/>
              </a:lnSpc>
            </a:pP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有利于加强中央集权，促进了各民族交融合，使中华民族的向心力和凝聚力得到加强；</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38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）是中国古代地方行政制度的重大变革，是中国省制的开端，为我国明后的行政划分奠定了初步基础。</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1266" name="矩形 11265"/>
          <p:cNvSpPr/>
          <p:nvPr/>
        </p:nvSpPr>
        <p:spPr>
          <a:xfrm>
            <a:off x="491941" y="931429"/>
            <a:ext cx="10896967" cy="2579370"/>
          </a:xfrm>
          <a:prstGeom prst="rect">
            <a:avLst/>
          </a:prstGeom>
          <a:solidFill>
            <a:schemeClr val="accent1">
              <a:lumMod val="20000"/>
              <a:lumOff val="80000"/>
            </a:schemeClr>
          </a:solidFill>
          <a:ln w="9525">
            <a:noFill/>
          </a:ln>
        </p:spPr>
        <p:txBody>
          <a:bodyPr wrap="square" anchor="ctr">
            <a:spAutoFit/>
          </a:bodyPr>
          <a:lstStyle/>
          <a:p>
            <a:pPr fontAlgn="auto">
              <a:lnSpc>
                <a:spcPts val="3880"/>
              </a:lnSpc>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rPr>
              <a:t>元行省制中央集权是秦汉以来郡县制中央集权模式的较高级演化形态，也是两宋否定唐后期藩镇分权的继续</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rPr>
              <a:t>元行省制所体现的中央集权与地方分权的主辅结合，明显优于单纯的中央集权或单纯的地方分权。</a:t>
            </a:r>
            <a:endPar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fontAlgn="auto">
              <a:lnSpc>
                <a:spcPts val="3880"/>
              </a:lnSpc>
            </a:pP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rPr>
              <a:t>李治安</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rPr>
              <a:t>元代行省制的特点与历史作用</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730" b="1">
              <a:solidFill>
                <a:schemeClr val="tx1"/>
              </a:solidFill>
              <a:latin typeface="楷体" pitchFamily="49" charset="-122"/>
              <a:ea typeface="楷体" pitchFamily="49" charset="-122"/>
              <a:cs typeface="楷体" panose="02010609060101010101" pitchFamily="49" charset="-122"/>
            </a:endParaRPr>
          </a:p>
        </p:txBody>
      </p:sp>
      <p:sp>
        <p:nvSpPr>
          <p:cNvPr id="11268" name="矩形 11267"/>
          <p:cNvSpPr/>
          <p:nvPr/>
        </p:nvSpPr>
        <p:spPr>
          <a:xfrm>
            <a:off x="419543" y="3592362"/>
            <a:ext cx="10293643" cy="570865"/>
          </a:xfrm>
          <a:prstGeom prst="rect">
            <a:avLst/>
          </a:prstGeom>
          <a:noFill/>
          <a:ln w="9525">
            <a:noFill/>
          </a:ln>
        </p:spPr>
        <p:txBody>
          <a:bodyPr wrap="square">
            <a:spAutoFit/>
          </a:bodyPr>
          <a:lstStyle/>
          <a:p>
            <a:r>
              <a:rPr lang="zh-CN" altLang="en-US" sz="3120" b="1">
                <a:solidFill>
                  <a:schemeClr val="tx1"/>
                </a:solidFill>
                <a:latin typeface="黑体" panose="02010609060101010101" pitchFamily="49" charset="-122"/>
                <a:ea typeface="黑体" panose="02010609060101010101" pitchFamily="49" charset="-122"/>
              </a:rPr>
              <a:t>思考：根据材料和所学知识回答</a:t>
            </a:r>
            <a:r>
              <a:rPr lang="en-US" altLang="zh-CN" sz="3120" b="1">
                <a:solidFill>
                  <a:schemeClr val="tx1"/>
                </a:solidFill>
                <a:latin typeface="黑体" panose="02010609060101010101" pitchFamily="49" charset="-122"/>
                <a:ea typeface="黑体" panose="02010609060101010101" pitchFamily="49" charset="-122"/>
              </a:rPr>
              <a:t>,</a:t>
            </a:r>
            <a:r>
              <a:rPr lang="zh-CN" altLang="en-US" sz="3120" b="1">
                <a:solidFill>
                  <a:schemeClr val="tx1"/>
                </a:solidFill>
                <a:latin typeface="黑体" panose="02010609060101010101" pitchFamily="49" charset="-122"/>
                <a:ea typeface="黑体" panose="02010609060101010101" pitchFamily="49" charset="-122"/>
              </a:rPr>
              <a:t>元朝行省制度有何意义？</a:t>
            </a:r>
            <a:endParaRPr lang="zh-CN" altLang="en-US" sz="3120" b="1">
              <a:solidFill>
                <a:schemeClr val="tx1"/>
              </a:solidFill>
              <a:latin typeface="黑体" pitchFamily="49" charset="-122"/>
              <a:ea typeface="黑体" pitchFamily="49" charset="-122"/>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元朝地方行政制度的演变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000" fill="hold">
                                          <p:stCondLst>
                                            <p:cond delay="0"/>
                                          </p:stCondLst>
                                        </p:cTn>
                                        <p:tgtEl>
                                          <p:spTgt spid="3">
                                            <p:txEl>
                                              <p:pRg st="0" end="0"/>
                                            </p:txEl>
                                          </p:spTgt>
                                        </p:tgtEl>
                                        <p:attrNameLst>
                                          <p:attrName>style.visibility</p:attrName>
                                        </p:attrNameLst>
                                      </p:cBhvr>
                                      <p:to>
                                        <p:strVal val="visible"/>
                                      </p:to>
                                    </p:set>
                                    <p:animEffect transition="in" filter="wipe(up)">
                                      <p:cBhvr>
                                        <p:cTn id="7" dur="1000"/>
                                        <p:tgtEl>
                                          <p:spTgt spid="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000" fill="hold">
                                          <p:stCondLst>
                                            <p:cond delay="0"/>
                                          </p:stCondLst>
                                        </p:cTn>
                                        <p:tgtEl>
                                          <p:spTgt spid="3">
                                            <p:txEl>
                                              <p:pRg st="1" end="1"/>
                                            </p:txEl>
                                          </p:spTgt>
                                        </p:tgtEl>
                                        <p:attrNameLst>
                                          <p:attrName>style.visibility</p:attrName>
                                        </p:attrNameLst>
                                      </p:cBhvr>
                                      <p:to>
                                        <p:strVal val="visible"/>
                                      </p:to>
                                    </p:set>
                                    <p:anim calcmode="lin" valueType="num">
                                      <p:cBhvr additive="base">
                                        <p:cTn id="1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69665" y="1052211"/>
            <a:ext cx="4845159" cy="5195570"/>
          </a:xfrm>
          <a:prstGeom prst="rect">
            <a:avLst/>
          </a:prstGeom>
          <a:noFill/>
        </p:spPr>
        <p:txBody>
          <a:bodyPr wrap="square" rtlCol="0" anchor="t">
            <a:spAutoFit/>
          </a:bodyPr>
          <a:lstStyle/>
          <a:p>
            <a:pPr indent="0" fontAlgn="auto">
              <a:lnSpc>
                <a:spcPts val="3980"/>
              </a:lnSpc>
              <a:buNone/>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1.明朝：</a:t>
            </a:r>
            <a:r>
              <a:rPr lang="en-US" sz="2340" b="1">
                <a:latin typeface="宋体" panose="02010600030101010101" pitchFamily="2" charset="-122"/>
                <a:ea typeface="宋体" panose="02010600030101010101" pitchFamily="2" charset="-122"/>
                <a:cs typeface="宋体" panose="02010600030101010101" pitchFamily="2" charset="-122"/>
                <a:sym typeface="+mn-ea"/>
              </a:rPr>
              <a:t>（废行省，设三司）明初废行中书省，原行中书省的权力由布政使、按察使、都指挥使分割，后来，朝廷向各省派出巡抚、巡按，逐渐总揽一省之权</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a:t>
            </a:r>
            <a:endParaRPr lang="en-US" sz="2340" b="1">
              <a:latin typeface="宋体" pitchFamily="2" charset="-122"/>
              <a:ea typeface="宋体" panose="02010600030101010101" pitchFamily="2" charset="-122"/>
              <a:cs typeface="宋体" panose="02010600030101010101" pitchFamily="2" charset="-122"/>
              <a:sym typeface="+mn-ea"/>
            </a:endParaRPr>
          </a:p>
          <a:p>
            <a:pPr indent="0" fontAlgn="auto">
              <a:lnSpc>
                <a:spcPts val="3980"/>
              </a:lnSpc>
              <a:buNone/>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2.清朝：</a:t>
            </a:r>
            <a:r>
              <a:rPr 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清承明制，巡抚成了一省长官，又设总督掌管数省军政大权</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endParaRPr lang="en-US" sz="2340" b="1">
              <a:solidFill>
                <a:schemeClr val="tx1"/>
              </a:solidFill>
              <a:latin typeface="宋体" pitchFamily="2" charset="-122"/>
              <a:ea typeface="宋体" panose="02010600030101010101" pitchFamily="2" charset="-122"/>
              <a:cs typeface="宋体" panose="02010600030101010101" pitchFamily="2" charset="-122"/>
              <a:sym typeface="+mn-ea"/>
            </a:endParaRPr>
          </a:p>
          <a:p>
            <a:pPr indent="0" fontAlgn="auto">
              <a:lnSpc>
                <a:spcPts val="3980"/>
              </a:lnSpc>
              <a:buNone/>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3.明清时期：</a:t>
            </a:r>
            <a:r>
              <a:rPr 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省之下设府（直隶州），府下设县（州），形成省、府、县三级行政体制</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10" name="图片 9"/>
          <p:cNvPicPr>
            <a:picLocks noChangeAspect="1"/>
          </p:cNvPicPr>
          <p:nvPr/>
        </p:nvPicPr>
        <p:blipFill>
          <a:blip r:embed="rId3"/>
          <a:stretch>
            <a:fillRect/>
          </a:stretch>
        </p:blipFill>
        <p:spPr>
          <a:xfrm>
            <a:off x="5693526" y="1211860"/>
            <a:ext cx="5510982" cy="4718925"/>
          </a:xfrm>
          <a:prstGeom prst="rect">
            <a:avLst/>
          </a:prstGeom>
          <a:ln w="12700" cmpd="sng">
            <a:solidFill>
              <a:schemeClr val="tx1"/>
            </a:solidFill>
            <a:prstDash val="solid"/>
          </a:ln>
        </p:spPr>
      </p:pic>
      <p:sp>
        <p:nvSpPr>
          <p:cNvPr id="5" name="文本框 4"/>
          <p:cNvSpPr txBox="1"/>
          <p:nvPr/>
        </p:nvSpPr>
        <p:spPr>
          <a:xfrm>
            <a:off x="5693526" y="5930785"/>
            <a:ext cx="4805556"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rPr>
              <a:t>清代督抚制度示意图</a:t>
            </a:r>
            <a:endPar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明清地方行政制度的演变</a:t>
            </a:r>
            <a:endParaRPr lang="zh-CN" altLang="en-US" sz="4400" b="1"/>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nodeType="clickEffect">
                                  <p:stCondLst>
                                    <p:cond delay="0"/>
                                  </p:stCondLst>
                                  <p:childTnLst>
                                    <p:set>
                                      <p:cBhvr>
                                        <p:cTn id="6" dur="1000" fill="hold">
                                          <p:stCondLst>
                                            <p:cond delay="0"/>
                                          </p:stCondLst>
                                        </p:cTn>
                                        <p:tgtEl>
                                          <p:spTgt spid="4">
                                            <p:txEl>
                                              <p:pRg st="0" end="0"/>
                                            </p:txEl>
                                          </p:spTgt>
                                        </p:tgtEl>
                                        <p:attrNameLst>
                                          <p:attrName>style.visibility</p:attrName>
                                        </p:attrNameLst>
                                      </p:cBhvr>
                                      <p:to>
                                        <p:strVal val="visible"/>
                                      </p:to>
                                    </p:set>
                                    <p:animEffect transition="in" filter="strips(downLeft)">
                                      <p:cBhvr>
                                        <p:cTn id="7" dur="10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000" fill="hold">
                                          <p:stCondLst>
                                            <p:cond delay="0"/>
                                          </p:stCondLst>
                                        </p:cTn>
                                        <p:tgtEl>
                                          <p:spTgt spid="4">
                                            <p:txEl>
                                              <p:pRg st="1" end="1"/>
                                            </p:txEl>
                                          </p:spTgt>
                                        </p:tgtEl>
                                        <p:attrNameLst>
                                          <p:attrName>style.visibility</p:attrName>
                                        </p:attrNameLst>
                                      </p:cBhvr>
                                      <p:to>
                                        <p:strVal val="visible"/>
                                      </p:to>
                                    </p:set>
                                    <p:animEffect transition="in" filter="blinds(horizontal)">
                                      <p:cBhvr>
                                        <p:cTn id="12" dur="1000"/>
                                        <p:tgtEl>
                                          <p:spTgt spid="4">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1" presetClass="entr" presetSubtype="8" fill="hold" nodeType="clickEffect">
                                  <p:stCondLst>
                                    <p:cond delay="0"/>
                                  </p:stCondLst>
                                  <p:childTnLst>
                                    <p:set>
                                      <p:cBhvr>
                                        <p:cTn id="16" dur="1000" fill="hold">
                                          <p:stCondLst>
                                            <p:cond delay="0"/>
                                          </p:stCondLst>
                                        </p:cTn>
                                        <p:tgtEl>
                                          <p:spTgt spid="10"/>
                                        </p:tgtEl>
                                        <p:attrNameLst>
                                          <p:attrName>style.visibility</p:attrName>
                                        </p:attrNameLst>
                                      </p:cBhvr>
                                      <p:to>
                                        <p:strVal val="visible"/>
                                      </p:to>
                                    </p:set>
                                    <p:animEffect transition="in" filter="wheel(8)">
                                      <p:cBhvr>
                                        <p:cTn id="17" dur="1000"/>
                                        <p:tgtEl>
                                          <p:spTgt spid="10"/>
                                        </p:tgtEl>
                                      </p:cBhvr>
                                    </p:animEffect>
                                  </p:childTnLst>
                                </p:cTn>
                              </p:par>
                              <p:par>
                                <p:cTn id="18" presetID="22" presetClass="entr" presetSubtype="4" fill="hold" grpId="0" nodeType="withEffect">
                                  <p:stCondLst>
                                    <p:cond delay="0"/>
                                  </p:stCondLst>
                                  <p:childTnLst>
                                    <p:set>
                                      <p:cBhvr>
                                        <p:cTn id="19" dur="1000" fill="hold">
                                          <p:stCondLst>
                                            <p:cond delay="0"/>
                                          </p:stCondLst>
                                        </p:cTn>
                                        <p:tgtEl>
                                          <p:spTgt spid="5"/>
                                        </p:tgtEl>
                                        <p:attrNameLst>
                                          <p:attrName>style.visibility</p:attrName>
                                        </p:attrNameLst>
                                      </p:cBhvr>
                                      <p:to>
                                        <p:strVal val="visible"/>
                                      </p:to>
                                    </p:set>
                                    <p:animEffect transition="in" filter="wipe(down)">
                                      <p:cBhvr>
                                        <p:cTn id="20" dur="1000"/>
                                        <p:tgtEl>
                                          <p:spTgt spid="5"/>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000" fill="hold">
                                          <p:stCondLst>
                                            <p:cond delay="0"/>
                                          </p:stCondLst>
                                        </p:cTn>
                                        <p:tgtEl>
                                          <p:spTgt spid="4">
                                            <p:txEl>
                                              <p:pRg st="2" end="2"/>
                                            </p:txEl>
                                          </p:spTgt>
                                        </p:tgtEl>
                                        <p:attrNameLst>
                                          <p:attrName>style.visibility</p:attrName>
                                        </p:attrNameLst>
                                      </p:cBhvr>
                                      <p:to>
                                        <p:strVal val="visible"/>
                                      </p:to>
                                    </p:set>
                                    <p:anim calcmode="lin" valueType="num">
                                      <p:cBhvr additive="base">
                                        <p:cTn id="2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custDataLst>
              <p:tags r:id="rId3"/>
            </p:custDataLst>
          </p:nvPr>
        </p:nvPicPr>
        <p:blipFill>
          <a:blip r:embed="rId2"/>
          <a:stretch>
            <a:fillRect/>
          </a:stretch>
        </p:blipFill>
        <p:spPr>
          <a:xfrm>
            <a:off x="624363" y="1127704"/>
            <a:ext cx="10708235" cy="5439202"/>
          </a:xfrm>
          <a:prstGeom prst="rect">
            <a:avLst/>
          </a:prstGeom>
        </p:spPr>
      </p:pic>
      <p:sp>
        <p:nvSpPr>
          <p:cNvPr id="6" name="文本框 5"/>
          <p:cNvSpPr txBox="1"/>
          <p:nvPr/>
        </p:nvSpPr>
        <p:spPr>
          <a:xfrm>
            <a:off x="3172558" y="392577"/>
            <a:ext cx="4574127" cy="570865"/>
          </a:xfrm>
          <a:prstGeom prst="rect">
            <a:avLst/>
          </a:prstGeom>
          <a:noFill/>
        </p:spPr>
        <p:txBody>
          <a:bodyPr wrap="square" rtlCol="0" anchor="t">
            <a:spAutoFit/>
          </a:bodyPr>
          <a:lstStyle/>
          <a:p>
            <a:pPr algn="l"/>
            <a:r>
              <a:rPr lang="zh-CN" altLang="en-US" sz="3120" b="1">
                <a:solidFill>
                  <a:schemeClr val="tx1"/>
                </a:solidFill>
                <a:effectLst/>
                <a:latin typeface="黑体" panose="02010609060101010101" pitchFamily="49" charset="-122"/>
                <a:ea typeface="黑体" panose="02010609060101010101" pitchFamily="49" charset="-122"/>
              </a:rPr>
              <a:t>中国古代地方体制的演变</a:t>
            </a:r>
            <a:endParaRPr lang="zh-CN" altLang="en-US" sz="3120" b="1">
              <a:solidFill>
                <a:schemeClr val="tx1"/>
              </a:solidFill>
              <a:effectLst/>
              <a:latin typeface="黑体" panose="02010609060101010101" pitchFamily="49" charset="-122"/>
              <a:ea typeface="黑体" panose="02010609060101010101" pitchFamily="49" charset="-122"/>
            </a:endParaRPr>
          </a:p>
        </p:txBody>
      </p:sp>
      <p:sp>
        <p:nvSpPr>
          <p:cNvPr id="7" name="文本框 6"/>
          <p:cNvSpPr txBox="1"/>
          <p:nvPr/>
        </p:nvSpPr>
        <p:spPr>
          <a:xfrm>
            <a:off x="-175119" y="87511"/>
            <a:ext cx="3163276" cy="991235"/>
          </a:xfrm>
          <a:prstGeom prst="rect">
            <a:avLst/>
          </a:prstGeom>
          <a:noFill/>
        </p:spPr>
        <p:txBody>
          <a:bodyPr wrap="square" rtlCol="0" anchor="t">
            <a:spAutoFit/>
          </a:bodyPr>
          <a:lstStyle/>
          <a:p>
            <a:pPr>
              <a:lnSpc>
                <a:spcPct val="150000"/>
              </a:lnSpc>
            </a:pP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【知识归纳</a:t>
            </a:r>
            <a:r>
              <a:rPr lang="en-US" altLang="zh-CN" sz="3900" b="1">
                <a:solidFill>
                  <a:srgbClr val="993300"/>
                </a:solidFill>
                <a:effectLst>
                  <a:outerShdw blurRad="38100" dist="38100" dir="2700000">
                    <a:srgbClr val="000000"/>
                  </a:outerShdw>
                </a:effectLst>
                <a:latin typeface="华文楷体" pitchFamily="2" charset="-122"/>
                <a:ea typeface="华文楷体" pitchFamily="2" charset="-122"/>
                <a:sym typeface="+mn-ea"/>
              </a:rPr>
              <a:t>3</a:t>
            </a: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a:t>
            </a:r>
            <a:endPar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endParaRPr>
          </a:p>
        </p:txBody>
      </p:sp>
      <p:sp>
        <p:nvSpPr>
          <p:cNvPr id="4" name="任意多边形: 形状 3624"/>
          <p:cNvSpPr/>
          <p:nvPr>
            <p:custDataLst>
              <p:tags r:id="rId4"/>
            </p:custDataLst>
          </p:nvPr>
        </p:nvSpPr>
        <p:spPr>
          <a:xfrm>
            <a:off x="9122884" y="520048"/>
            <a:ext cx="2534581" cy="2728264"/>
          </a:xfrm>
          <a:custGeom>
            <a:gdLst>
              <a:gd name="connsiteX0" fmla="*/ 2565413 w 4561834"/>
              <a:gd name="connsiteY0" fmla="*/ 4860187 h 4901727"/>
              <a:gd name="connsiteX1" fmla="*/ 2582396 w 4561834"/>
              <a:gd name="connsiteY1" fmla="*/ 4869684 h 4901727"/>
              <a:gd name="connsiteX2" fmla="*/ 2582736 w 4561834"/>
              <a:gd name="connsiteY2" fmla="*/ 4870137 h 4901727"/>
              <a:gd name="connsiteX3" fmla="*/ 2548770 w 4561834"/>
              <a:gd name="connsiteY3" fmla="*/ 4870137 h 4901727"/>
              <a:gd name="connsiteX4" fmla="*/ 2565413 w 4561834"/>
              <a:gd name="connsiteY4" fmla="*/ 4860187 h 4901727"/>
              <a:gd name="connsiteX5" fmla="*/ 1378708 w 4561834"/>
              <a:gd name="connsiteY5" fmla="*/ 4832435 h 4901727"/>
              <a:gd name="connsiteX6" fmla="*/ 1383690 w 4561834"/>
              <a:gd name="connsiteY6" fmla="*/ 4866402 h 4901727"/>
              <a:gd name="connsiteX7" fmla="*/ 1377689 w 4561834"/>
              <a:gd name="connsiteY7" fmla="*/ 4872289 h 4901727"/>
              <a:gd name="connsiteX8" fmla="*/ 1378708 w 4561834"/>
              <a:gd name="connsiteY8" fmla="*/ 4832435 h 4901727"/>
              <a:gd name="connsiteX9" fmla="*/ 1431809 w 4561834"/>
              <a:gd name="connsiteY9" fmla="*/ 4823038 h 4901727"/>
              <a:gd name="connsiteX10" fmla="*/ 1465097 w 4561834"/>
              <a:gd name="connsiteY10" fmla="*/ 4865270 h 4901727"/>
              <a:gd name="connsiteX11" fmla="*/ 1435659 w 4561834"/>
              <a:gd name="connsiteY11" fmla="*/ 4872516 h 4901727"/>
              <a:gd name="connsiteX12" fmla="*/ 1439961 w 4561834"/>
              <a:gd name="connsiteY12" fmla="*/ 4887122 h 4901727"/>
              <a:gd name="connsiteX13" fmla="*/ 1382331 w 4561834"/>
              <a:gd name="connsiteY13" fmla="*/ 4901727 h 4901727"/>
              <a:gd name="connsiteX14" fmla="*/ 1431809 w 4561834"/>
              <a:gd name="connsiteY14" fmla="*/ 4823038 h 4901727"/>
              <a:gd name="connsiteX15" fmla="*/ 3431903 w 4561834"/>
              <a:gd name="connsiteY15" fmla="*/ 4821225 h 4901727"/>
              <a:gd name="connsiteX16" fmla="*/ 3432964 w 4561834"/>
              <a:gd name="connsiteY16" fmla="*/ 4821471 h 4901727"/>
              <a:gd name="connsiteX17" fmla="*/ 3431903 w 4561834"/>
              <a:gd name="connsiteY17" fmla="*/ 4821678 h 4901727"/>
              <a:gd name="connsiteX18" fmla="*/ 3456285 w 4561834"/>
              <a:gd name="connsiteY18" fmla="*/ 4816915 h 4901727"/>
              <a:gd name="connsiteX19" fmla="*/ 3524972 w 4561834"/>
              <a:gd name="connsiteY19" fmla="*/ 4839906 h 4901727"/>
              <a:gd name="connsiteX20" fmla="*/ 3480645 w 4561834"/>
              <a:gd name="connsiteY20" fmla="*/ 4832519 h 4901727"/>
              <a:gd name="connsiteX21" fmla="*/ 3432964 w 4561834"/>
              <a:gd name="connsiteY21" fmla="*/ 4821471 h 4901727"/>
              <a:gd name="connsiteX22" fmla="*/ 3232625 w 4561834"/>
              <a:gd name="connsiteY22" fmla="*/ 4811198 h 4901727"/>
              <a:gd name="connsiteX23" fmla="*/ 3244520 w 4561834"/>
              <a:gd name="connsiteY23" fmla="*/ 4814884 h 4901727"/>
              <a:gd name="connsiteX24" fmla="*/ 3244520 w 4561834"/>
              <a:gd name="connsiteY24" fmla="*/ 4815337 h 4901727"/>
              <a:gd name="connsiteX25" fmla="*/ 3223574 w 4561834"/>
              <a:gd name="connsiteY25" fmla="*/ 4819753 h 4901727"/>
              <a:gd name="connsiteX26" fmla="*/ 3232625 w 4561834"/>
              <a:gd name="connsiteY26" fmla="*/ 4811198 h 4901727"/>
              <a:gd name="connsiteX27" fmla="*/ 1517858 w 4561834"/>
              <a:gd name="connsiteY27" fmla="*/ 4806281 h 4901727"/>
              <a:gd name="connsiteX28" fmla="*/ 1517858 w 4561834"/>
              <a:gd name="connsiteY28" fmla="*/ 4806734 h 4901727"/>
              <a:gd name="connsiteX29" fmla="*/ 1517175 w 4561834"/>
              <a:gd name="connsiteY29" fmla="*/ 4806602 h 4901727"/>
              <a:gd name="connsiteX30" fmla="*/ 3693951 w 4561834"/>
              <a:gd name="connsiteY30" fmla="*/ 4805717 h 4901727"/>
              <a:gd name="connsiteX31" fmla="*/ 3715524 w 4561834"/>
              <a:gd name="connsiteY31" fmla="*/ 4817148 h 4901727"/>
              <a:gd name="connsiteX32" fmla="*/ 3694352 w 4561834"/>
              <a:gd name="connsiteY32" fmla="*/ 4826206 h 4901727"/>
              <a:gd name="connsiteX33" fmla="*/ 3687672 w 4561834"/>
              <a:gd name="connsiteY33" fmla="*/ 4811261 h 4901727"/>
              <a:gd name="connsiteX34" fmla="*/ 3687106 w 4561834"/>
              <a:gd name="connsiteY34" fmla="*/ 4810921 h 4901727"/>
              <a:gd name="connsiteX35" fmla="*/ 3693951 w 4561834"/>
              <a:gd name="connsiteY35" fmla="*/ 4805717 h 4901727"/>
              <a:gd name="connsiteX36" fmla="*/ 1607870 w 4561834"/>
              <a:gd name="connsiteY36" fmla="*/ 4805375 h 4901727"/>
              <a:gd name="connsiteX37" fmla="*/ 1594849 w 4561834"/>
              <a:gd name="connsiteY37" fmla="*/ 4816697 h 4901727"/>
              <a:gd name="connsiteX38" fmla="*/ 1594510 w 4561834"/>
              <a:gd name="connsiteY38" fmla="*/ 4816697 h 4901727"/>
              <a:gd name="connsiteX39" fmla="*/ 1607870 w 4561834"/>
              <a:gd name="connsiteY39" fmla="*/ 4805375 h 4901727"/>
              <a:gd name="connsiteX40" fmla="*/ 1500946 w 4561834"/>
              <a:gd name="connsiteY40" fmla="*/ 4803479 h 4901727"/>
              <a:gd name="connsiteX41" fmla="*/ 1517175 w 4561834"/>
              <a:gd name="connsiteY41" fmla="*/ 4806602 h 4901727"/>
              <a:gd name="connsiteX42" fmla="*/ 1503875 w 4561834"/>
              <a:gd name="connsiteY42" fmla="*/ 4812848 h 4901727"/>
              <a:gd name="connsiteX43" fmla="*/ 1488194 w 4561834"/>
              <a:gd name="connsiteY43" fmla="*/ 4813301 h 4901727"/>
              <a:gd name="connsiteX44" fmla="*/ 1500946 w 4561834"/>
              <a:gd name="connsiteY44" fmla="*/ 4803479 h 4901727"/>
              <a:gd name="connsiteX45" fmla="*/ 1576847 w 4561834"/>
              <a:gd name="connsiteY45" fmla="*/ 4802431 h 4901727"/>
              <a:gd name="connsiteX46" fmla="*/ 1576847 w 4561834"/>
              <a:gd name="connsiteY46" fmla="*/ 4802884 h 4901727"/>
              <a:gd name="connsiteX47" fmla="*/ 1576752 w 4561834"/>
              <a:gd name="connsiteY47" fmla="*/ 4802660 h 4901727"/>
              <a:gd name="connsiteX48" fmla="*/ 2134475 w 4561834"/>
              <a:gd name="connsiteY48" fmla="*/ 4802260 h 4901727"/>
              <a:gd name="connsiteX49" fmla="*/ 2139208 w 4561834"/>
              <a:gd name="connsiteY49" fmla="*/ 4802446 h 4901727"/>
              <a:gd name="connsiteX50" fmla="*/ 2149298 w 4561834"/>
              <a:gd name="connsiteY50" fmla="*/ 4808772 h 4901727"/>
              <a:gd name="connsiteX51" fmla="*/ 2131070 w 4561834"/>
              <a:gd name="connsiteY51" fmla="*/ 4808772 h 4901727"/>
              <a:gd name="connsiteX52" fmla="*/ 2134475 w 4561834"/>
              <a:gd name="connsiteY52" fmla="*/ 4802260 h 4901727"/>
              <a:gd name="connsiteX53" fmla="*/ 2234667 w 4561834"/>
              <a:gd name="connsiteY53" fmla="*/ 4802044 h 4901727"/>
              <a:gd name="connsiteX54" fmla="*/ 2234465 w 4561834"/>
              <a:gd name="connsiteY54" fmla="*/ 4802317 h 4901727"/>
              <a:gd name="connsiteX55" fmla="*/ 2234465 w 4561834"/>
              <a:gd name="connsiteY55" fmla="*/ 4802090 h 4901727"/>
              <a:gd name="connsiteX56" fmla="*/ 3341438 w 4561834"/>
              <a:gd name="connsiteY56" fmla="*/ 4798580 h 4901727"/>
              <a:gd name="connsiteX57" fmla="*/ 3322983 w 4561834"/>
              <a:gd name="connsiteY57" fmla="*/ 4807864 h 4901727"/>
              <a:gd name="connsiteX58" fmla="*/ 3341438 w 4561834"/>
              <a:gd name="connsiteY58" fmla="*/ 4798580 h 4901727"/>
              <a:gd name="connsiteX59" fmla="*/ 2241994 w 4561834"/>
              <a:gd name="connsiteY59" fmla="*/ 4792155 h 4901727"/>
              <a:gd name="connsiteX60" fmla="*/ 2255298 w 4561834"/>
              <a:gd name="connsiteY60" fmla="*/ 4797448 h 4901727"/>
              <a:gd name="connsiteX61" fmla="*/ 2249679 w 4561834"/>
              <a:gd name="connsiteY61" fmla="*/ 4798623 h 4901727"/>
              <a:gd name="connsiteX62" fmla="*/ 2234667 w 4561834"/>
              <a:gd name="connsiteY62" fmla="*/ 4802044 h 4901727"/>
              <a:gd name="connsiteX63" fmla="*/ 3573770 w 4561834"/>
              <a:gd name="connsiteY63" fmla="*/ 4791674 h 4901727"/>
              <a:gd name="connsiteX64" fmla="*/ 3574096 w 4561834"/>
              <a:gd name="connsiteY64" fmla="*/ 4791685 h 4901727"/>
              <a:gd name="connsiteX65" fmla="*/ 3573770 w 4561834"/>
              <a:gd name="connsiteY65" fmla="*/ 4791900 h 4901727"/>
              <a:gd name="connsiteX66" fmla="*/ 1570393 w 4561834"/>
              <a:gd name="connsiteY66" fmla="*/ 4787656 h 4901727"/>
              <a:gd name="connsiteX67" fmla="*/ 1576752 w 4561834"/>
              <a:gd name="connsiteY67" fmla="*/ 4802660 h 4901727"/>
              <a:gd name="connsiteX68" fmla="*/ 1574427 w 4561834"/>
              <a:gd name="connsiteY68" fmla="*/ 4808241 h 4901727"/>
              <a:gd name="connsiteX69" fmla="*/ 1564619 w 4561834"/>
              <a:gd name="connsiteY69" fmla="*/ 4798242 h 4901727"/>
              <a:gd name="connsiteX70" fmla="*/ 1570393 w 4561834"/>
              <a:gd name="connsiteY70" fmla="*/ 4787656 h 4901727"/>
              <a:gd name="connsiteX71" fmla="*/ 3581966 w 4561834"/>
              <a:gd name="connsiteY71" fmla="*/ 4786478 h 4901727"/>
              <a:gd name="connsiteX72" fmla="*/ 3610229 w 4561834"/>
              <a:gd name="connsiteY72" fmla="*/ 4793372 h 4901727"/>
              <a:gd name="connsiteX73" fmla="*/ 3584800 w 4561834"/>
              <a:gd name="connsiteY73" fmla="*/ 4792051 h 4901727"/>
              <a:gd name="connsiteX74" fmla="*/ 3574096 w 4561834"/>
              <a:gd name="connsiteY74" fmla="*/ 4791685 h 4901727"/>
              <a:gd name="connsiteX75" fmla="*/ 2049326 w 4561834"/>
              <a:gd name="connsiteY75" fmla="*/ 4782688 h 4901727"/>
              <a:gd name="connsiteX76" fmla="*/ 2049436 w 4561834"/>
              <a:gd name="connsiteY76" fmla="*/ 4784316 h 4901727"/>
              <a:gd name="connsiteX77" fmla="*/ 2050406 w 4561834"/>
              <a:gd name="connsiteY77" fmla="*/ 4782791 h 4901727"/>
              <a:gd name="connsiteX78" fmla="*/ 1611550 w 4561834"/>
              <a:gd name="connsiteY78" fmla="*/ 4780183 h 4901727"/>
              <a:gd name="connsiteX79" fmla="*/ 1612807 w 4561834"/>
              <a:gd name="connsiteY79" fmla="*/ 4780212 h 4901727"/>
              <a:gd name="connsiteX80" fmla="*/ 1616349 w 4561834"/>
              <a:gd name="connsiteY80" fmla="*/ 4782102 h 4901727"/>
              <a:gd name="connsiteX81" fmla="*/ 1612852 w 4561834"/>
              <a:gd name="connsiteY81" fmla="*/ 4785873 h 4901727"/>
              <a:gd name="connsiteX82" fmla="*/ 1605719 w 4561834"/>
              <a:gd name="connsiteY82" fmla="*/ 4785788 h 4901727"/>
              <a:gd name="connsiteX83" fmla="*/ 1611550 w 4561834"/>
              <a:gd name="connsiteY83" fmla="*/ 4780183 h 4901727"/>
              <a:gd name="connsiteX84" fmla="*/ 1972654 w 4561834"/>
              <a:gd name="connsiteY84" fmla="*/ 4777240 h 4901727"/>
              <a:gd name="connsiteX85" fmla="*/ 1976691 w 4561834"/>
              <a:gd name="connsiteY85" fmla="*/ 4779108 h 4901727"/>
              <a:gd name="connsiteX86" fmla="*/ 1985806 w 4561834"/>
              <a:gd name="connsiteY86" fmla="*/ 4780806 h 4901727"/>
              <a:gd name="connsiteX87" fmla="*/ 1970068 w 4561834"/>
              <a:gd name="connsiteY87" fmla="*/ 4781259 h 4901727"/>
              <a:gd name="connsiteX88" fmla="*/ 1969615 w 4561834"/>
              <a:gd name="connsiteY88" fmla="*/ 4780806 h 4901727"/>
              <a:gd name="connsiteX89" fmla="*/ 1972654 w 4561834"/>
              <a:gd name="connsiteY89" fmla="*/ 4777240 h 4901727"/>
              <a:gd name="connsiteX90" fmla="*/ 1890175 w 4561834"/>
              <a:gd name="connsiteY90" fmla="*/ 4762379 h 4901727"/>
              <a:gd name="connsiteX91" fmla="*/ 1894662 w 4561834"/>
              <a:gd name="connsiteY91" fmla="*/ 4762917 h 4901727"/>
              <a:gd name="connsiteX92" fmla="*/ 1890812 w 4561834"/>
              <a:gd name="connsiteY92" fmla="*/ 4777975 h 4901727"/>
              <a:gd name="connsiteX93" fmla="*/ 1887302 w 4561834"/>
              <a:gd name="connsiteY93" fmla="*/ 4768125 h 4901727"/>
              <a:gd name="connsiteX94" fmla="*/ 1890175 w 4561834"/>
              <a:gd name="connsiteY94" fmla="*/ 4762379 h 4901727"/>
              <a:gd name="connsiteX95" fmla="*/ 1642176 w 4561834"/>
              <a:gd name="connsiteY95" fmla="*/ 4758728 h 4901727"/>
              <a:gd name="connsiteX96" fmla="*/ 1654291 w 4561834"/>
              <a:gd name="connsiteY96" fmla="*/ 4763030 h 4901727"/>
              <a:gd name="connsiteX97" fmla="*/ 1641723 w 4561834"/>
              <a:gd name="connsiteY97" fmla="*/ 4759181 h 4901727"/>
              <a:gd name="connsiteX98" fmla="*/ 1608210 w 4561834"/>
              <a:gd name="connsiteY98" fmla="*/ 4750689 h 4901727"/>
              <a:gd name="connsiteX99" fmla="*/ 1611719 w 4561834"/>
              <a:gd name="connsiteY99" fmla="*/ 4755444 h 4901727"/>
              <a:gd name="connsiteX100" fmla="*/ 1607757 w 4561834"/>
              <a:gd name="connsiteY100" fmla="*/ 4751142 h 4901727"/>
              <a:gd name="connsiteX101" fmla="*/ 1565794 w 4561834"/>
              <a:gd name="connsiteY101" fmla="*/ 4747660 h 4901727"/>
              <a:gd name="connsiteX102" fmla="*/ 1558618 w 4561834"/>
              <a:gd name="connsiteY102" fmla="*/ 4753746 h 4901727"/>
              <a:gd name="connsiteX103" fmla="*/ 1571526 w 4561834"/>
              <a:gd name="connsiteY103" fmla="*/ 4753406 h 4901727"/>
              <a:gd name="connsiteX104" fmla="*/ 1571526 w 4561834"/>
              <a:gd name="connsiteY104" fmla="*/ 4752953 h 4901727"/>
              <a:gd name="connsiteX105" fmla="*/ 1565794 w 4561834"/>
              <a:gd name="connsiteY105" fmla="*/ 4747660 h 4901727"/>
              <a:gd name="connsiteX106" fmla="*/ 2732756 w 4561834"/>
              <a:gd name="connsiteY106" fmla="*/ 4743668 h 4901727"/>
              <a:gd name="connsiteX107" fmla="*/ 2732642 w 4561834"/>
              <a:gd name="connsiteY107" fmla="*/ 4753291 h 4901727"/>
              <a:gd name="connsiteX108" fmla="*/ 2748494 w 4561834"/>
              <a:gd name="connsiteY108" fmla="*/ 4743668 h 4901727"/>
              <a:gd name="connsiteX109" fmla="*/ 1983541 w 4561834"/>
              <a:gd name="connsiteY109" fmla="*/ 4736196 h 4901727"/>
              <a:gd name="connsiteX110" fmla="*/ 1985919 w 4561834"/>
              <a:gd name="connsiteY110" fmla="*/ 4746160 h 4901727"/>
              <a:gd name="connsiteX111" fmla="*/ 1941762 w 4561834"/>
              <a:gd name="connsiteY111" fmla="*/ 4742084 h 4901727"/>
              <a:gd name="connsiteX112" fmla="*/ 1941536 w 4561834"/>
              <a:gd name="connsiteY112" fmla="*/ 4742084 h 4901727"/>
              <a:gd name="connsiteX113" fmla="*/ 1983541 w 4561834"/>
              <a:gd name="connsiteY113" fmla="*/ 4736196 h 4901727"/>
              <a:gd name="connsiteX114" fmla="*/ 1926251 w 4561834"/>
              <a:gd name="connsiteY114" fmla="*/ 4732573 h 4901727"/>
              <a:gd name="connsiteX115" fmla="*/ 1924213 w 4561834"/>
              <a:gd name="connsiteY115" fmla="*/ 4737555 h 4901727"/>
              <a:gd name="connsiteX116" fmla="*/ 1912890 w 4561834"/>
              <a:gd name="connsiteY116" fmla="*/ 4732913 h 4901727"/>
              <a:gd name="connsiteX117" fmla="*/ 1317115 w 4561834"/>
              <a:gd name="connsiteY117" fmla="*/ 4722610 h 4901727"/>
              <a:gd name="connsiteX118" fmla="*/ 1317115 w 4561834"/>
              <a:gd name="connsiteY118" fmla="*/ 4723063 h 4901727"/>
              <a:gd name="connsiteX119" fmla="*/ 1316891 w 4561834"/>
              <a:gd name="connsiteY119" fmla="*/ 4722728 h 4901727"/>
              <a:gd name="connsiteX120" fmla="*/ 1326138 w 4561834"/>
              <a:gd name="connsiteY120" fmla="*/ 4722532 h 4901727"/>
              <a:gd name="connsiteX121" fmla="*/ 1326923 w 4561834"/>
              <a:gd name="connsiteY121" fmla="*/ 4723669 h 4901727"/>
              <a:gd name="connsiteX122" fmla="*/ 1326456 w 4561834"/>
              <a:gd name="connsiteY122" fmla="*/ 4724110 h 4901727"/>
              <a:gd name="connsiteX123" fmla="*/ 1326138 w 4561834"/>
              <a:gd name="connsiteY123" fmla="*/ 4722532 h 4901727"/>
              <a:gd name="connsiteX124" fmla="*/ 1305270 w 4561834"/>
              <a:gd name="connsiteY124" fmla="*/ 4709513 h 4901727"/>
              <a:gd name="connsiteX125" fmla="*/ 1308935 w 4561834"/>
              <a:gd name="connsiteY125" fmla="*/ 4710849 h 4901727"/>
              <a:gd name="connsiteX126" fmla="*/ 1316891 w 4561834"/>
              <a:gd name="connsiteY126" fmla="*/ 4722728 h 4901727"/>
              <a:gd name="connsiteX127" fmla="*/ 1310379 w 4561834"/>
              <a:gd name="connsiteY127" fmla="*/ 4726162 h 4901727"/>
              <a:gd name="connsiteX128" fmla="*/ 1303302 w 4561834"/>
              <a:gd name="connsiteY128" fmla="*/ 4714005 h 4901727"/>
              <a:gd name="connsiteX129" fmla="*/ 1305270 w 4561834"/>
              <a:gd name="connsiteY129" fmla="*/ 4709513 h 4901727"/>
              <a:gd name="connsiteX130" fmla="*/ 921780 w 4561834"/>
              <a:gd name="connsiteY130" fmla="*/ 4708757 h 4901727"/>
              <a:gd name="connsiteX131" fmla="*/ 921799 w 4561834"/>
              <a:gd name="connsiteY131" fmla="*/ 4709017 h 4901727"/>
              <a:gd name="connsiteX132" fmla="*/ 921460 w 4561834"/>
              <a:gd name="connsiteY132" fmla="*/ 4708904 h 4901727"/>
              <a:gd name="connsiteX133" fmla="*/ 1907555 w 4561834"/>
              <a:gd name="connsiteY133" fmla="*/ 4705372 h 4901727"/>
              <a:gd name="connsiteX134" fmla="*/ 1875301 w 4561834"/>
              <a:gd name="connsiteY134" fmla="*/ 4714345 h 4901727"/>
              <a:gd name="connsiteX135" fmla="*/ 1893943 w 4561834"/>
              <a:gd name="connsiteY135" fmla="*/ 4718377 h 4901727"/>
              <a:gd name="connsiteX136" fmla="*/ 1918604 w 4561834"/>
              <a:gd name="connsiteY136" fmla="*/ 4708140 h 4901727"/>
              <a:gd name="connsiteX137" fmla="*/ 1924783 w 4561834"/>
              <a:gd name="connsiteY137" fmla="*/ 4707408 h 4901727"/>
              <a:gd name="connsiteX138" fmla="*/ 1923464 w 4561834"/>
              <a:gd name="connsiteY138" fmla="*/ 4705938 h 4901727"/>
              <a:gd name="connsiteX139" fmla="*/ 1907555 w 4561834"/>
              <a:gd name="connsiteY139" fmla="*/ 4705372 h 4901727"/>
              <a:gd name="connsiteX140" fmla="*/ 1936780 w 4561834"/>
              <a:gd name="connsiteY140" fmla="*/ 4702683 h 4901727"/>
              <a:gd name="connsiteX141" fmla="*/ 1936511 w 4561834"/>
              <a:gd name="connsiteY141" fmla="*/ 4706019 h 4901727"/>
              <a:gd name="connsiteX142" fmla="*/ 1939037 w 4561834"/>
              <a:gd name="connsiteY142" fmla="*/ 4705719 h 4901727"/>
              <a:gd name="connsiteX143" fmla="*/ 1938829 w 4561834"/>
              <a:gd name="connsiteY143" fmla="*/ 4705032 h 4901727"/>
              <a:gd name="connsiteX144" fmla="*/ 1936780 w 4561834"/>
              <a:gd name="connsiteY144" fmla="*/ 4702683 h 4901727"/>
              <a:gd name="connsiteX145" fmla="*/ 2028145 w 4561834"/>
              <a:gd name="connsiteY145" fmla="*/ 4696101 h 4901727"/>
              <a:gd name="connsiteX146" fmla="*/ 1993606 w 4561834"/>
              <a:gd name="connsiteY146" fmla="*/ 4702274 h 4901727"/>
              <a:gd name="connsiteX147" fmla="*/ 1995740 w 4561834"/>
              <a:gd name="connsiteY147" fmla="*/ 4702199 h 4901727"/>
              <a:gd name="connsiteX148" fmla="*/ 2029532 w 4561834"/>
              <a:gd name="connsiteY148" fmla="*/ 4697361 h 4901727"/>
              <a:gd name="connsiteX149" fmla="*/ 2024678 w 4561834"/>
              <a:gd name="connsiteY149" fmla="*/ 4692950 h 4901727"/>
              <a:gd name="connsiteX150" fmla="*/ 2024527 w 4561834"/>
              <a:gd name="connsiteY150" fmla="*/ 4695776 h 4901727"/>
              <a:gd name="connsiteX151" fmla="*/ 2025429 w 4561834"/>
              <a:gd name="connsiteY151" fmla="*/ 4693632 h 4901727"/>
              <a:gd name="connsiteX152" fmla="*/ 918856 w 4561834"/>
              <a:gd name="connsiteY152" fmla="*/ 4668823 h 4901727"/>
              <a:gd name="connsiteX153" fmla="*/ 930970 w 4561834"/>
              <a:gd name="connsiteY153" fmla="*/ 4701545 h 4901727"/>
              <a:gd name="connsiteX154" fmla="*/ 926894 w 4561834"/>
              <a:gd name="connsiteY154" fmla="*/ 4706413 h 4901727"/>
              <a:gd name="connsiteX155" fmla="*/ 921780 w 4561834"/>
              <a:gd name="connsiteY155" fmla="*/ 4708757 h 4901727"/>
              <a:gd name="connsiteX156" fmla="*/ 1003885 w 4561834"/>
              <a:gd name="connsiteY156" fmla="*/ 4641877 h 4901727"/>
              <a:gd name="connsiteX157" fmla="*/ 1063214 w 4561834"/>
              <a:gd name="connsiteY157" fmla="*/ 4672786 h 4901727"/>
              <a:gd name="connsiteX158" fmla="*/ 1016227 w 4561834"/>
              <a:gd name="connsiteY158" fmla="*/ 4690109 h 4901727"/>
              <a:gd name="connsiteX159" fmla="*/ 1025058 w 4561834"/>
              <a:gd name="connsiteY159" fmla="*/ 4703130 h 4901727"/>
              <a:gd name="connsiteX160" fmla="*/ 932669 w 4561834"/>
              <a:gd name="connsiteY160" fmla="*/ 4736983 h 4901727"/>
              <a:gd name="connsiteX161" fmla="*/ 1003885 w 4561834"/>
              <a:gd name="connsiteY161" fmla="*/ 4641877 h 4901727"/>
              <a:gd name="connsiteX162" fmla="*/ 1212210 w 4561834"/>
              <a:gd name="connsiteY162" fmla="*/ 4618969 h 4901727"/>
              <a:gd name="connsiteX163" fmla="*/ 1211308 w 4561834"/>
              <a:gd name="connsiteY163" fmla="*/ 4619685 h 4901727"/>
              <a:gd name="connsiteX164" fmla="*/ 1210969 w 4561834"/>
              <a:gd name="connsiteY164" fmla="*/ 4619685 h 4901727"/>
              <a:gd name="connsiteX165" fmla="*/ 1140884 w 4561834"/>
              <a:gd name="connsiteY165" fmla="*/ 4596588 h 4901727"/>
              <a:gd name="connsiteX166" fmla="*/ 1093784 w 4561834"/>
              <a:gd name="connsiteY166" fmla="*/ 4613684 h 4901727"/>
              <a:gd name="connsiteX167" fmla="*/ 1140884 w 4561834"/>
              <a:gd name="connsiteY167" fmla="*/ 4596588 h 4901727"/>
              <a:gd name="connsiteX168" fmla="*/ 1258749 w 4561834"/>
              <a:gd name="connsiteY168" fmla="*/ 4581982 h 4901727"/>
              <a:gd name="connsiteX169" fmla="*/ 1237603 w 4561834"/>
              <a:gd name="connsiteY169" fmla="*/ 4604310 h 4901727"/>
              <a:gd name="connsiteX170" fmla="*/ 1212210 w 4561834"/>
              <a:gd name="connsiteY170" fmla="*/ 4618969 h 4901727"/>
              <a:gd name="connsiteX171" fmla="*/ 819703 w 4561834"/>
              <a:gd name="connsiteY171" fmla="*/ 4576197 h 4901727"/>
              <a:gd name="connsiteX172" fmla="*/ 822806 w 4561834"/>
              <a:gd name="connsiteY172" fmla="*/ 4578103 h 4901727"/>
              <a:gd name="connsiteX173" fmla="*/ 822636 w 4561834"/>
              <a:gd name="connsiteY173" fmla="*/ 4578837 h 4901727"/>
              <a:gd name="connsiteX174" fmla="*/ 819703 w 4561834"/>
              <a:gd name="connsiteY174" fmla="*/ 4576197 h 4901727"/>
              <a:gd name="connsiteX175" fmla="*/ 793108 w 4561834"/>
              <a:gd name="connsiteY175" fmla="*/ 4569740 h 4901727"/>
              <a:gd name="connsiteX176" fmla="*/ 807445 w 4561834"/>
              <a:gd name="connsiteY176" fmla="*/ 4579265 h 4901727"/>
              <a:gd name="connsiteX177" fmla="*/ 784801 w 4561834"/>
              <a:gd name="connsiteY177" fmla="*/ 4575075 h 4901727"/>
              <a:gd name="connsiteX178" fmla="*/ 793108 w 4561834"/>
              <a:gd name="connsiteY178" fmla="*/ 4569740 h 4901727"/>
              <a:gd name="connsiteX179" fmla="*/ 1286941 w 4561834"/>
              <a:gd name="connsiteY179" fmla="*/ 4564319 h 4901727"/>
              <a:gd name="connsiteX180" fmla="*/ 1267014 w 4561834"/>
              <a:gd name="connsiteY180" fmla="*/ 4579831 h 4901727"/>
              <a:gd name="connsiteX181" fmla="*/ 1286941 w 4561834"/>
              <a:gd name="connsiteY181" fmla="*/ 4564319 h 4901727"/>
              <a:gd name="connsiteX182" fmla="*/ 1223126 w 4561834"/>
              <a:gd name="connsiteY182" fmla="*/ 4559578 h 4901727"/>
              <a:gd name="connsiteX183" fmla="*/ 1235765 w 4561834"/>
              <a:gd name="connsiteY183" fmla="*/ 4572358 h 4901727"/>
              <a:gd name="connsiteX184" fmla="*/ 1215498 w 4561834"/>
              <a:gd name="connsiteY184" fmla="*/ 4572358 h 4901727"/>
              <a:gd name="connsiteX185" fmla="*/ 1223126 w 4561834"/>
              <a:gd name="connsiteY185" fmla="*/ 4559578 h 4901727"/>
              <a:gd name="connsiteX186" fmla="*/ 1209200 w 4561834"/>
              <a:gd name="connsiteY186" fmla="*/ 4521861 h 4901727"/>
              <a:gd name="connsiteX187" fmla="*/ 1198514 w 4561834"/>
              <a:gd name="connsiteY187" fmla="*/ 4530466 h 4901727"/>
              <a:gd name="connsiteX188" fmla="*/ 1219913 w 4561834"/>
              <a:gd name="connsiteY188" fmla="*/ 4525144 h 4901727"/>
              <a:gd name="connsiteX189" fmla="*/ 1219121 w 4561834"/>
              <a:gd name="connsiteY189" fmla="*/ 4525144 h 4901727"/>
              <a:gd name="connsiteX190" fmla="*/ 1209200 w 4561834"/>
              <a:gd name="connsiteY190" fmla="*/ 4521861 h 4901727"/>
              <a:gd name="connsiteX191" fmla="*/ 4139063 w 4561834"/>
              <a:gd name="connsiteY191" fmla="*/ 4415721 h 4901727"/>
              <a:gd name="connsiteX192" fmla="*/ 4140147 w 4561834"/>
              <a:gd name="connsiteY192" fmla="*/ 4415996 h 4901727"/>
              <a:gd name="connsiteX193" fmla="*/ 4139063 w 4561834"/>
              <a:gd name="connsiteY193" fmla="*/ 4416174 h 4901727"/>
              <a:gd name="connsiteX194" fmla="*/ 4163634 w 4561834"/>
              <a:gd name="connsiteY194" fmla="*/ 4412123 h 4901727"/>
              <a:gd name="connsiteX195" fmla="*/ 4232019 w 4561834"/>
              <a:gd name="connsiteY195" fmla="*/ 4437120 h 4901727"/>
              <a:gd name="connsiteX196" fmla="*/ 4187706 w 4561834"/>
              <a:gd name="connsiteY196" fmla="*/ 4428034 h 4901727"/>
              <a:gd name="connsiteX197" fmla="*/ 4140147 w 4561834"/>
              <a:gd name="connsiteY197" fmla="*/ 4415996 h 4901727"/>
              <a:gd name="connsiteX198" fmla="*/ 4404338 w 4561834"/>
              <a:gd name="connsiteY198" fmla="*/ 4410469 h 4901727"/>
              <a:gd name="connsiteX199" fmla="*/ 4425402 w 4561834"/>
              <a:gd name="connsiteY199" fmla="*/ 4422967 h 4901727"/>
              <a:gd name="connsiteX200" fmla="*/ 4403664 w 4561834"/>
              <a:gd name="connsiteY200" fmla="*/ 4430894 h 4901727"/>
              <a:gd name="connsiteX201" fmla="*/ 4396757 w 4561834"/>
              <a:gd name="connsiteY201" fmla="*/ 4415268 h 4901727"/>
              <a:gd name="connsiteX202" fmla="*/ 4397210 w 4561834"/>
              <a:gd name="connsiteY202" fmla="*/ 4415268 h 4901727"/>
              <a:gd name="connsiteX203" fmla="*/ 4404338 w 4561834"/>
              <a:gd name="connsiteY203" fmla="*/ 4410469 h 4901727"/>
              <a:gd name="connsiteX204" fmla="*/ 3938943 w 4561834"/>
              <a:gd name="connsiteY204" fmla="*/ 4402344 h 4901727"/>
              <a:gd name="connsiteX205" fmla="*/ 3950775 w 4561834"/>
              <a:gd name="connsiteY205" fmla="*/ 4406324 h 4901727"/>
              <a:gd name="connsiteX206" fmla="*/ 3929602 w 4561834"/>
              <a:gd name="connsiteY206" fmla="*/ 4410626 h 4901727"/>
              <a:gd name="connsiteX207" fmla="*/ 3938943 w 4561834"/>
              <a:gd name="connsiteY207" fmla="*/ 4402344 h 4901727"/>
              <a:gd name="connsiteX208" fmla="*/ 4282855 w 4561834"/>
              <a:gd name="connsiteY208" fmla="*/ 4390812 h 4901727"/>
              <a:gd name="connsiteX209" fmla="*/ 4283029 w 4561834"/>
              <a:gd name="connsiteY209" fmla="*/ 4390821 h 4901727"/>
              <a:gd name="connsiteX210" fmla="*/ 4282855 w 4561834"/>
              <a:gd name="connsiteY210" fmla="*/ 4390925 h 4901727"/>
              <a:gd name="connsiteX211" fmla="*/ 4048599 w 4561834"/>
              <a:gd name="connsiteY211" fmla="*/ 4390586 h 4901727"/>
              <a:gd name="connsiteX212" fmla="*/ 4049052 w 4561834"/>
              <a:gd name="connsiteY212" fmla="*/ 4390587 h 4901727"/>
              <a:gd name="connsiteX213" fmla="*/ 4030144 w 4561834"/>
              <a:gd name="connsiteY213" fmla="*/ 4399643 h 4901727"/>
              <a:gd name="connsiteX214" fmla="*/ 4048599 w 4561834"/>
              <a:gd name="connsiteY214" fmla="*/ 4390586 h 4901727"/>
              <a:gd name="connsiteX215" fmla="*/ 4291469 w 4561834"/>
              <a:gd name="connsiteY215" fmla="*/ 4385779 h 4901727"/>
              <a:gd name="connsiteX216" fmla="*/ 4319539 w 4561834"/>
              <a:gd name="connsiteY216" fmla="*/ 4393756 h 4901727"/>
              <a:gd name="connsiteX217" fmla="*/ 4293905 w 4561834"/>
              <a:gd name="connsiteY217" fmla="*/ 4391399 h 4901727"/>
              <a:gd name="connsiteX218" fmla="*/ 4283029 w 4561834"/>
              <a:gd name="connsiteY218" fmla="*/ 4390821 h 4901727"/>
              <a:gd name="connsiteX219" fmla="*/ 3743490 w 4561834"/>
              <a:gd name="connsiteY219" fmla="*/ 4366525 h 4901727"/>
              <a:gd name="connsiteX220" fmla="*/ 3743490 w 4561834"/>
              <a:gd name="connsiteY220" fmla="*/ 4366751 h 4901727"/>
              <a:gd name="connsiteX221" fmla="*/ 3743490 w 4561834"/>
              <a:gd name="connsiteY221" fmla="*/ 4371733 h 4901727"/>
              <a:gd name="connsiteX222" fmla="*/ 3772136 w 4561834"/>
              <a:gd name="connsiteY222" fmla="*/ 4377960 h 4901727"/>
              <a:gd name="connsiteX223" fmla="*/ 3743490 w 4561834"/>
              <a:gd name="connsiteY223" fmla="*/ 4366525 h 4901727"/>
              <a:gd name="connsiteX224" fmla="*/ 706564 w 4561834"/>
              <a:gd name="connsiteY224" fmla="*/ 4133849 h 4901727"/>
              <a:gd name="connsiteX225" fmla="*/ 689241 w 4561834"/>
              <a:gd name="connsiteY225" fmla="*/ 4138264 h 4901727"/>
              <a:gd name="connsiteX226" fmla="*/ 706564 w 4561834"/>
              <a:gd name="connsiteY226" fmla="*/ 4133849 h 4901727"/>
              <a:gd name="connsiteX227" fmla="*/ 677905 w 4561834"/>
              <a:gd name="connsiteY227" fmla="*/ 4088475 h 4901727"/>
              <a:gd name="connsiteX228" fmla="*/ 687543 w 4561834"/>
              <a:gd name="connsiteY228" fmla="*/ 4102826 h 4901727"/>
              <a:gd name="connsiteX229" fmla="*/ 686410 w 4561834"/>
              <a:gd name="connsiteY229" fmla="*/ 4098070 h 4901727"/>
              <a:gd name="connsiteX230" fmla="*/ 666144 w 4561834"/>
              <a:gd name="connsiteY230" fmla="*/ 4098070 h 4901727"/>
              <a:gd name="connsiteX231" fmla="*/ 677905 w 4561834"/>
              <a:gd name="connsiteY231" fmla="*/ 4088475 h 4901727"/>
              <a:gd name="connsiteX232" fmla="*/ 4475786 w 4561834"/>
              <a:gd name="connsiteY232" fmla="*/ 3973928 h 4901727"/>
              <a:gd name="connsiteX233" fmla="*/ 4475786 w 4561834"/>
              <a:gd name="connsiteY233" fmla="*/ 3978910 h 4901727"/>
              <a:gd name="connsiteX234" fmla="*/ 4505564 w 4561834"/>
              <a:gd name="connsiteY234" fmla="*/ 3986609 h 4901727"/>
              <a:gd name="connsiteX235" fmla="*/ 4475560 w 4561834"/>
              <a:gd name="connsiteY235" fmla="*/ 3974041 h 4901727"/>
              <a:gd name="connsiteX236" fmla="*/ 580150 w 4561834"/>
              <a:gd name="connsiteY236" fmla="*/ 3962662 h 4901727"/>
              <a:gd name="connsiteX237" fmla="*/ 588755 w 4561834"/>
              <a:gd name="connsiteY237" fmla="*/ 3996629 h 4901727"/>
              <a:gd name="connsiteX238" fmla="*/ 579018 w 4561834"/>
              <a:gd name="connsiteY238" fmla="*/ 4002969 h 4901727"/>
              <a:gd name="connsiteX239" fmla="*/ 580150 w 4561834"/>
              <a:gd name="connsiteY239" fmla="*/ 3962662 h 4901727"/>
              <a:gd name="connsiteX240" fmla="*/ 643698 w 4561834"/>
              <a:gd name="connsiteY240" fmla="*/ 3937134 h 4901727"/>
              <a:gd name="connsiteX241" fmla="*/ 633522 w 4561834"/>
              <a:gd name="connsiteY241" fmla="*/ 3940254 h 4901727"/>
              <a:gd name="connsiteX242" fmla="*/ 638871 w 4561834"/>
              <a:gd name="connsiteY242" fmla="*/ 3941613 h 4901727"/>
              <a:gd name="connsiteX243" fmla="*/ 4473352 w 4561834"/>
              <a:gd name="connsiteY243" fmla="*/ 3933168 h 4901727"/>
              <a:gd name="connsiteX244" fmla="*/ 4489939 w 4561834"/>
              <a:gd name="connsiteY244" fmla="*/ 3940528 h 4901727"/>
              <a:gd name="connsiteX245" fmla="*/ 4490505 w 4561834"/>
              <a:gd name="connsiteY245" fmla="*/ 3940528 h 4901727"/>
              <a:gd name="connsiteX246" fmla="*/ 4462879 w 4561834"/>
              <a:gd name="connsiteY246" fmla="*/ 3938037 h 4901727"/>
              <a:gd name="connsiteX247" fmla="*/ 4473352 w 4561834"/>
              <a:gd name="connsiteY247" fmla="*/ 3933168 h 4901727"/>
              <a:gd name="connsiteX248" fmla="*/ 494082 w 4561834"/>
              <a:gd name="connsiteY248" fmla="*/ 3860712 h 4901727"/>
              <a:gd name="connsiteX249" fmla="*/ 496987 w 4561834"/>
              <a:gd name="connsiteY249" fmla="*/ 3863203 h 4901727"/>
              <a:gd name="connsiteX250" fmla="*/ 496831 w 4561834"/>
              <a:gd name="connsiteY250" fmla="*/ 3863783 h 4901727"/>
              <a:gd name="connsiteX251" fmla="*/ 494082 w 4561834"/>
              <a:gd name="connsiteY251" fmla="*/ 3860712 h 4901727"/>
              <a:gd name="connsiteX252" fmla="*/ 468159 w 4561834"/>
              <a:gd name="connsiteY252" fmla="*/ 3850770 h 4901727"/>
              <a:gd name="connsiteX253" fmla="*/ 481080 w 4561834"/>
              <a:gd name="connsiteY253" fmla="*/ 3861894 h 4901727"/>
              <a:gd name="connsiteX254" fmla="*/ 459229 w 4561834"/>
              <a:gd name="connsiteY254" fmla="*/ 3855101 h 4901727"/>
              <a:gd name="connsiteX255" fmla="*/ 468159 w 4561834"/>
              <a:gd name="connsiteY255" fmla="*/ 3850770 h 4901727"/>
              <a:gd name="connsiteX256" fmla="*/ 240598 w 4561834"/>
              <a:gd name="connsiteY256" fmla="*/ 3599445 h 4901727"/>
              <a:gd name="connsiteX257" fmla="*/ 244787 w 4561834"/>
              <a:gd name="connsiteY257" fmla="*/ 3633412 h 4901727"/>
              <a:gd name="connsiteX258" fmla="*/ 241730 w 4561834"/>
              <a:gd name="connsiteY258" fmla="*/ 3639073 h 4901727"/>
              <a:gd name="connsiteX259" fmla="*/ 240598 w 4561834"/>
              <a:gd name="connsiteY259" fmla="*/ 3599445 h 4901727"/>
              <a:gd name="connsiteX260" fmla="*/ 270941 w 4561834"/>
              <a:gd name="connsiteY260" fmla="*/ 3592086 h 4901727"/>
              <a:gd name="connsiteX261" fmla="*/ 290302 w 4561834"/>
              <a:gd name="connsiteY261" fmla="*/ 3635676 h 4901727"/>
              <a:gd name="connsiteX262" fmla="*/ 273998 w 4561834"/>
              <a:gd name="connsiteY262" fmla="*/ 3641677 h 4901727"/>
              <a:gd name="connsiteX263" fmla="*/ 276602 w 4561834"/>
              <a:gd name="connsiteY263" fmla="*/ 3656396 h 4901727"/>
              <a:gd name="connsiteX264" fmla="*/ 245466 w 4561834"/>
              <a:gd name="connsiteY264" fmla="*/ 3668624 h 4901727"/>
              <a:gd name="connsiteX265" fmla="*/ 270941 w 4561834"/>
              <a:gd name="connsiteY265" fmla="*/ 3592086 h 4901727"/>
              <a:gd name="connsiteX266" fmla="*/ 372841 w 4561834"/>
              <a:gd name="connsiteY266" fmla="*/ 3584953 h 4901727"/>
              <a:gd name="connsiteX267" fmla="*/ 364576 w 4561834"/>
              <a:gd name="connsiteY267" fmla="*/ 3594803 h 4901727"/>
              <a:gd name="connsiteX268" fmla="*/ 372841 w 4561834"/>
              <a:gd name="connsiteY268" fmla="*/ 3584953 h 4901727"/>
              <a:gd name="connsiteX269" fmla="*/ 320872 w 4561834"/>
              <a:gd name="connsiteY269" fmla="*/ 3579744 h 4901727"/>
              <a:gd name="connsiteX270" fmla="*/ 320646 w 4561834"/>
              <a:gd name="connsiteY270" fmla="*/ 3580084 h 4901727"/>
              <a:gd name="connsiteX271" fmla="*/ 320488 w 4561834"/>
              <a:gd name="connsiteY271" fmla="*/ 3580017 h 4901727"/>
              <a:gd name="connsiteX272" fmla="*/ 310909 w 4561834"/>
              <a:gd name="connsiteY272" fmla="*/ 3575965 h 4901727"/>
              <a:gd name="connsiteX273" fmla="*/ 320488 w 4561834"/>
              <a:gd name="connsiteY273" fmla="*/ 3580017 h 4901727"/>
              <a:gd name="connsiteX274" fmla="*/ 312848 w 4561834"/>
              <a:gd name="connsiteY274" fmla="*/ 3585434 h 4901727"/>
              <a:gd name="connsiteX275" fmla="*/ 303549 w 4561834"/>
              <a:gd name="connsiteY275" fmla="*/ 3585179 h 4901727"/>
              <a:gd name="connsiteX276" fmla="*/ 310909 w 4561834"/>
              <a:gd name="connsiteY276" fmla="*/ 3575965 h 4901727"/>
              <a:gd name="connsiteX277" fmla="*/ 351739 w 4561834"/>
              <a:gd name="connsiteY277" fmla="*/ 3564275 h 4901727"/>
              <a:gd name="connsiteX278" fmla="*/ 354839 w 4561834"/>
              <a:gd name="connsiteY278" fmla="*/ 3579744 h 4901727"/>
              <a:gd name="connsiteX279" fmla="*/ 348045 w 4561834"/>
              <a:gd name="connsiteY279" fmla="*/ 3574876 h 4901727"/>
              <a:gd name="connsiteX280" fmla="*/ 351739 w 4561834"/>
              <a:gd name="connsiteY280" fmla="*/ 3564275 h 4901727"/>
              <a:gd name="connsiteX281" fmla="*/ 375941 w 4561834"/>
              <a:gd name="connsiteY281" fmla="*/ 3559633 h 4901727"/>
              <a:gd name="connsiteX282" fmla="*/ 377719 w 4561834"/>
              <a:gd name="connsiteY282" fmla="*/ 3559938 h 4901727"/>
              <a:gd name="connsiteX283" fmla="*/ 379088 w 4561834"/>
              <a:gd name="connsiteY283" fmla="*/ 3562289 h 4901727"/>
              <a:gd name="connsiteX284" fmla="*/ 376988 w 4561834"/>
              <a:gd name="connsiteY284" fmla="*/ 3565535 h 4901727"/>
              <a:gd name="connsiteX285" fmla="*/ 372841 w 4561834"/>
              <a:gd name="connsiteY285" fmla="*/ 3564912 h 4901727"/>
              <a:gd name="connsiteX286" fmla="*/ 375941 w 4561834"/>
              <a:gd name="connsiteY286" fmla="*/ 3559633 h 4901727"/>
              <a:gd name="connsiteX287" fmla="*/ 395599 w 4561834"/>
              <a:gd name="connsiteY287" fmla="*/ 3541022 h 4901727"/>
              <a:gd name="connsiteX288" fmla="*/ 402392 w 4561834"/>
              <a:gd name="connsiteY288" fmla="*/ 3546231 h 4901727"/>
              <a:gd name="connsiteX289" fmla="*/ 395599 w 4561834"/>
              <a:gd name="connsiteY289" fmla="*/ 3541022 h 4901727"/>
              <a:gd name="connsiteX290" fmla="*/ 437355 w 4561834"/>
              <a:gd name="connsiteY290" fmla="*/ 3536130 h 4901727"/>
              <a:gd name="connsiteX291" fmla="*/ 433949 w 4561834"/>
              <a:gd name="connsiteY291" fmla="*/ 3537653 h 4901727"/>
              <a:gd name="connsiteX292" fmla="*/ 441015 w 4561834"/>
              <a:gd name="connsiteY292" fmla="*/ 3544972 h 4901727"/>
              <a:gd name="connsiteX293" fmla="*/ 441679 w 4561834"/>
              <a:gd name="connsiteY293" fmla="*/ 3541474 h 4901727"/>
              <a:gd name="connsiteX294" fmla="*/ 437355 w 4561834"/>
              <a:gd name="connsiteY294" fmla="*/ 3536130 h 4901727"/>
              <a:gd name="connsiteX295" fmla="*/ 375785 w 4561834"/>
              <a:gd name="connsiteY295" fmla="*/ 3530493 h 4901727"/>
              <a:gd name="connsiteX296" fmla="*/ 377710 w 4561834"/>
              <a:gd name="connsiteY296" fmla="*/ 3535475 h 4901727"/>
              <a:gd name="connsiteX297" fmla="*/ 375785 w 4561834"/>
              <a:gd name="connsiteY297" fmla="*/ 3530493 h 4901727"/>
              <a:gd name="connsiteX298" fmla="*/ 350593 w 4561834"/>
              <a:gd name="connsiteY298" fmla="*/ 3524931 h 4901727"/>
              <a:gd name="connsiteX299" fmla="*/ 346007 w 4561834"/>
              <a:gd name="connsiteY299" fmla="*/ 3530493 h 4901727"/>
              <a:gd name="connsiteX300" fmla="*/ 350890 w 4561834"/>
              <a:gd name="connsiteY300" fmla="*/ 3533323 h 4901727"/>
              <a:gd name="connsiteX301" fmla="*/ 353661 w 4561834"/>
              <a:gd name="connsiteY301" fmla="*/ 3530218 h 4901727"/>
              <a:gd name="connsiteX302" fmla="*/ 353820 w 4561834"/>
              <a:gd name="connsiteY302" fmla="*/ 3530493 h 4901727"/>
              <a:gd name="connsiteX303" fmla="*/ 353820 w 4561834"/>
              <a:gd name="connsiteY303" fmla="*/ 3530040 h 4901727"/>
              <a:gd name="connsiteX304" fmla="*/ 353661 w 4561834"/>
              <a:gd name="connsiteY304" fmla="*/ 3530218 h 4901727"/>
              <a:gd name="connsiteX305" fmla="*/ 203323 w 4561834"/>
              <a:gd name="connsiteY305" fmla="*/ 3488879 h 4901727"/>
              <a:gd name="connsiteX306" fmla="*/ 204533 w 4561834"/>
              <a:gd name="connsiteY306" fmla="*/ 3491306 h 4901727"/>
              <a:gd name="connsiteX307" fmla="*/ 204462 w 4561834"/>
              <a:gd name="connsiteY307" fmla="*/ 3492109 h 4901727"/>
              <a:gd name="connsiteX308" fmla="*/ 203323 w 4561834"/>
              <a:gd name="connsiteY308" fmla="*/ 3488879 h 4901727"/>
              <a:gd name="connsiteX309" fmla="*/ 198819 w 4561834"/>
              <a:gd name="connsiteY309" fmla="*/ 3488374 h 4901727"/>
              <a:gd name="connsiteX310" fmla="*/ 198819 w 4561834"/>
              <a:gd name="connsiteY310" fmla="*/ 3488827 h 4901727"/>
              <a:gd name="connsiteX311" fmla="*/ 198667 w 4561834"/>
              <a:gd name="connsiteY311" fmla="*/ 3488503 h 4901727"/>
              <a:gd name="connsiteX312" fmla="*/ 4543677 w 4561834"/>
              <a:gd name="connsiteY312" fmla="*/ 3484044 h 4901727"/>
              <a:gd name="connsiteX313" fmla="*/ 4559004 w 4561834"/>
              <a:gd name="connsiteY313" fmla="*/ 3498281 h 4901727"/>
              <a:gd name="connsiteX314" fmla="*/ 4525038 w 4561834"/>
              <a:gd name="connsiteY314" fmla="*/ 3485261 h 4901727"/>
              <a:gd name="connsiteX315" fmla="*/ 4543677 w 4561834"/>
              <a:gd name="connsiteY315" fmla="*/ 3484044 h 4901727"/>
              <a:gd name="connsiteX316" fmla="*/ 4498477 w 4561834"/>
              <a:gd name="connsiteY316" fmla="*/ 3479677 h 4901727"/>
              <a:gd name="connsiteX317" fmla="*/ 4501757 w 4561834"/>
              <a:gd name="connsiteY317" fmla="*/ 3483400 h 4901727"/>
              <a:gd name="connsiteX318" fmla="*/ 4497868 w 4561834"/>
              <a:gd name="connsiteY318" fmla="*/ 3480395 h 4901727"/>
              <a:gd name="connsiteX319" fmla="*/ 193002 w 4561834"/>
              <a:gd name="connsiteY319" fmla="*/ 3476401 h 4901727"/>
              <a:gd name="connsiteX320" fmla="*/ 198667 w 4561834"/>
              <a:gd name="connsiteY320" fmla="*/ 3488503 h 4901727"/>
              <a:gd name="connsiteX321" fmla="*/ 194870 w 4561834"/>
              <a:gd name="connsiteY321" fmla="*/ 3491714 h 4901727"/>
              <a:gd name="connsiteX322" fmla="*/ 189648 w 4561834"/>
              <a:gd name="connsiteY322" fmla="*/ 3479430 h 4901727"/>
              <a:gd name="connsiteX323" fmla="*/ 193002 w 4561834"/>
              <a:gd name="connsiteY323" fmla="*/ 3476401 h 4901727"/>
              <a:gd name="connsiteX324" fmla="*/ 4474822 w 4561834"/>
              <a:gd name="connsiteY324" fmla="*/ 3419549 h 4901727"/>
              <a:gd name="connsiteX325" fmla="*/ 4475200 w 4561834"/>
              <a:gd name="connsiteY325" fmla="*/ 3419715 h 4901727"/>
              <a:gd name="connsiteX326" fmla="*/ 4475162 w 4561834"/>
              <a:gd name="connsiteY326" fmla="*/ 3419774 h 4901727"/>
              <a:gd name="connsiteX327" fmla="*/ 4479178 w 4561834"/>
              <a:gd name="connsiteY327" fmla="*/ 3413521 h 4901727"/>
              <a:gd name="connsiteX328" fmla="*/ 4497806 w 4561834"/>
              <a:gd name="connsiteY328" fmla="*/ 3421020 h 4901727"/>
              <a:gd name="connsiteX329" fmla="*/ 4483767 w 4561834"/>
              <a:gd name="connsiteY329" fmla="*/ 3433588 h 4901727"/>
              <a:gd name="connsiteX330" fmla="*/ 4480059 w 4561834"/>
              <a:gd name="connsiteY330" fmla="*/ 3421856 h 4901727"/>
              <a:gd name="connsiteX331" fmla="*/ 4475200 w 4561834"/>
              <a:gd name="connsiteY331" fmla="*/ 3419715 h 4901727"/>
              <a:gd name="connsiteX332" fmla="*/ 4443677 w 4561834"/>
              <a:gd name="connsiteY332" fmla="*/ 3339617 h 4901727"/>
              <a:gd name="connsiteX333" fmla="*/ 4431034 w 4561834"/>
              <a:gd name="connsiteY333" fmla="*/ 3354489 h 4901727"/>
              <a:gd name="connsiteX334" fmla="*/ 4404625 w 4561834"/>
              <a:gd name="connsiteY334" fmla="*/ 3361692 h 4901727"/>
              <a:gd name="connsiteX335" fmla="*/ 4420759 w 4561834"/>
              <a:gd name="connsiteY335" fmla="*/ 3346790 h 4901727"/>
              <a:gd name="connsiteX336" fmla="*/ 4443680 w 4561834"/>
              <a:gd name="connsiteY336" fmla="*/ 3339614 h 4901727"/>
              <a:gd name="connsiteX337" fmla="*/ 4443686 w 4561834"/>
              <a:gd name="connsiteY337" fmla="*/ 3339614 h 4901727"/>
              <a:gd name="connsiteX338" fmla="*/ 4443677 w 4561834"/>
              <a:gd name="connsiteY338" fmla="*/ 3339617 h 4901727"/>
              <a:gd name="connsiteX339" fmla="*/ 146586 w 4561834"/>
              <a:gd name="connsiteY339" fmla="*/ 3032172 h 4901727"/>
              <a:gd name="connsiteX340" fmla="*/ 154436 w 4561834"/>
              <a:gd name="connsiteY340" fmla="*/ 3034353 h 4901727"/>
              <a:gd name="connsiteX341" fmla="*/ 145604 w 4561834"/>
              <a:gd name="connsiteY341" fmla="*/ 3035259 h 4901727"/>
              <a:gd name="connsiteX342" fmla="*/ 146586 w 4561834"/>
              <a:gd name="connsiteY342" fmla="*/ 3032172 h 4901727"/>
              <a:gd name="connsiteX343" fmla="*/ 144878 w 4561834"/>
              <a:gd name="connsiteY343" fmla="*/ 2994835 h 4901727"/>
              <a:gd name="connsiteX344" fmla="*/ 145265 w 4561834"/>
              <a:gd name="connsiteY344" fmla="*/ 2995518 h 4901727"/>
              <a:gd name="connsiteX345" fmla="*/ 145265 w 4561834"/>
              <a:gd name="connsiteY345" fmla="*/ 3000387 h 4901727"/>
              <a:gd name="connsiteX346" fmla="*/ 140707 w 4561834"/>
              <a:gd name="connsiteY346" fmla="*/ 2984649 h 4901727"/>
              <a:gd name="connsiteX347" fmla="*/ 144430 w 4561834"/>
              <a:gd name="connsiteY347" fmla="*/ 2988389 h 4901727"/>
              <a:gd name="connsiteX348" fmla="*/ 144878 w 4561834"/>
              <a:gd name="connsiteY348" fmla="*/ 2994835 h 4901727"/>
              <a:gd name="connsiteX349" fmla="*/ 142185 w 4561834"/>
              <a:gd name="connsiteY349" fmla="*/ 2990076 h 4901727"/>
              <a:gd name="connsiteX350" fmla="*/ 134622 w 4561834"/>
              <a:gd name="connsiteY350" fmla="*/ 2991669 h 4901727"/>
              <a:gd name="connsiteX351" fmla="*/ 140707 w 4561834"/>
              <a:gd name="connsiteY351" fmla="*/ 2984649 h 4901727"/>
              <a:gd name="connsiteX352" fmla="*/ 4426406 w 4561834"/>
              <a:gd name="connsiteY352" fmla="*/ 2975075 h 4901727"/>
              <a:gd name="connsiteX353" fmla="*/ 4427156 w 4561834"/>
              <a:gd name="connsiteY353" fmla="*/ 2979681 h 4901727"/>
              <a:gd name="connsiteX354" fmla="*/ 4450480 w 4561834"/>
              <a:gd name="connsiteY354" fmla="*/ 2980699 h 4901727"/>
              <a:gd name="connsiteX355" fmla="*/ 4427743 w 4561834"/>
              <a:gd name="connsiteY355" fmla="*/ 2986830 h 4901727"/>
              <a:gd name="connsiteX356" fmla="*/ 4426363 w 4561834"/>
              <a:gd name="connsiteY356" fmla="*/ 2974699 h 4901727"/>
              <a:gd name="connsiteX357" fmla="*/ 4426406 w 4561834"/>
              <a:gd name="connsiteY357" fmla="*/ 2975075 h 4901727"/>
              <a:gd name="connsiteX358" fmla="*/ 4426363 w 4561834"/>
              <a:gd name="connsiteY358" fmla="*/ 2974812 h 4901727"/>
              <a:gd name="connsiteX359" fmla="*/ 4414857 w 4561834"/>
              <a:gd name="connsiteY359" fmla="*/ 2935567 h 4901727"/>
              <a:gd name="connsiteX360" fmla="*/ 4428628 w 4561834"/>
              <a:gd name="connsiteY360" fmla="*/ 2939034 h 4901727"/>
              <a:gd name="connsiteX361" fmla="*/ 4428628 w 4561834"/>
              <a:gd name="connsiteY361" fmla="*/ 2939261 h 4901727"/>
              <a:gd name="connsiteX362" fmla="*/ 4408135 w 4561834"/>
              <a:gd name="connsiteY362" fmla="*/ 2942884 h 4901727"/>
              <a:gd name="connsiteX363" fmla="*/ 4414857 w 4561834"/>
              <a:gd name="connsiteY363" fmla="*/ 2935567 h 4901727"/>
              <a:gd name="connsiteX364" fmla="*/ 128536 w 4561834"/>
              <a:gd name="connsiteY364" fmla="*/ 2637343 h 4901727"/>
              <a:gd name="connsiteX365" fmla="*/ 128490 w 4561834"/>
              <a:gd name="connsiteY365" fmla="*/ 2637432 h 4901727"/>
              <a:gd name="connsiteX366" fmla="*/ 128394 w 4561834"/>
              <a:gd name="connsiteY366" fmla="*/ 2637397 h 4901727"/>
              <a:gd name="connsiteX367" fmla="*/ 149907 w 4561834"/>
              <a:gd name="connsiteY367" fmla="*/ 2620413 h 4901727"/>
              <a:gd name="connsiteX368" fmla="*/ 141844 w 4561834"/>
              <a:gd name="connsiteY368" fmla="*/ 2632316 h 4901727"/>
              <a:gd name="connsiteX369" fmla="*/ 128536 w 4561834"/>
              <a:gd name="connsiteY369" fmla="*/ 2637343 h 4901727"/>
              <a:gd name="connsiteX370" fmla="*/ 135273 w 4561834"/>
              <a:gd name="connsiteY370" fmla="*/ 2624390 h 4901727"/>
              <a:gd name="connsiteX371" fmla="*/ 149907 w 4561834"/>
              <a:gd name="connsiteY371" fmla="*/ 2620413 h 4901727"/>
              <a:gd name="connsiteX372" fmla="*/ 148552 w 4561834"/>
              <a:gd name="connsiteY372" fmla="*/ 2560956 h 4901727"/>
              <a:gd name="connsiteX373" fmla="*/ 163040 w 4561834"/>
              <a:gd name="connsiteY373" fmla="*/ 2565048 h 4901727"/>
              <a:gd name="connsiteX374" fmla="*/ 147189 w 4561834"/>
              <a:gd name="connsiteY374" fmla="*/ 2566293 h 4901727"/>
              <a:gd name="connsiteX375" fmla="*/ 148552 w 4561834"/>
              <a:gd name="connsiteY375" fmla="*/ 2560956 h 4901727"/>
              <a:gd name="connsiteX376" fmla="*/ 106995 w 4561834"/>
              <a:gd name="connsiteY376" fmla="*/ 2539799 h 4901727"/>
              <a:gd name="connsiteX377" fmla="*/ 111977 w 4561834"/>
              <a:gd name="connsiteY377" fmla="*/ 2554858 h 4901727"/>
              <a:gd name="connsiteX378" fmla="*/ 98957 w 4561834"/>
              <a:gd name="connsiteY378" fmla="*/ 2551121 h 4901727"/>
              <a:gd name="connsiteX379" fmla="*/ 106995 w 4561834"/>
              <a:gd name="connsiteY379" fmla="*/ 2539799 h 4901727"/>
              <a:gd name="connsiteX380" fmla="*/ 4325139 w 4561834"/>
              <a:gd name="connsiteY380" fmla="*/ 2489776 h 4901727"/>
              <a:gd name="connsiteX381" fmla="*/ 4328528 w 4561834"/>
              <a:gd name="connsiteY381" fmla="*/ 2492606 h 4901727"/>
              <a:gd name="connsiteX382" fmla="*/ 4324929 w 4561834"/>
              <a:gd name="connsiteY382" fmla="*/ 2490438 h 4901727"/>
              <a:gd name="connsiteX383" fmla="*/ 4357779 w 4561834"/>
              <a:gd name="connsiteY383" fmla="*/ 2484985 h 4901727"/>
              <a:gd name="connsiteX384" fmla="*/ 4371904 w 4561834"/>
              <a:gd name="connsiteY384" fmla="*/ 2495543 h 4901727"/>
              <a:gd name="connsiteX385" fmla="*/ 4344844 w 4561834"/>
              <a:gd name="connsiteY385" fmla="*/ 2490222 h 4901727"/>
              <a:gd name="connsiteX386" fmla="*/ 4357779 w 4561834"/>
              <a:gd name="connsiteY386" fmla="*/ 2484985 h 4901727"/>
              <a:gd name="connsiteX387" fmla="*/ 168715 w 4561834"/>
              <a:gd name="connsiteY387" fmla="*/ 2458227 h 4901727"/>
              <a:gd name="connsiteX388" fmla="*/ 168497 w 4561834"/>
              <a:gd name="connsiteY388" fmla="*/ 2458540 h 4901727"/>
              <a:gd name="connsiteX389" fmla="*/ 167908 w 4561834"/>
              <a:gd name="connsiteY389" fmla="*/ 2458618 h 4901727"/>
              <a:gd name="connsiteX390" fmla="*/ 211499 w 4561834"/>
              <a:gd name="connsiteY390" fmla="*/ 2427482 h 4901727"/>
              <a:gd name="connsiteX391" fmla="*/ 194247 w 4561834"/>
              <a:gd name="connsiteY391" fmla="*/ 2445853 h 4901727"/>
              <a:gd name="connsiteX392" fmla="*/ 168715 w 4561834"/>
              <a:gd name="connsiteY392" fmla="*/ 2458227 h 4901727"/>
              <a:gd name="connsiteX393" fmla="*/ 181155 w 4561834"/>
              <a:gd name="connsiteY393" fmla="*/ 2440389 h 4901727"/>
              <a:gd name="connsiteX394" fmla="*/ 211499 w 4561834"/>
              <a:gd name="connsiteY394" fmla="*/ 2427482 h 4901727"/>
              <a:gd name="connsiteX395" fmla="*/ 4078830 w 4561834"/>
              <a:gd name="connsiteY395" fmla="*/ 2406039 h 4901727"/>
              <a:gd name="connsiteX396" fmla="*/ 4078824 w 4561834"/>
              <a:gd name="connsiteY396" fmla="*/ 2406194 h 4901727"/>
              <a:gd name="connsiteX397" fmla="*/ 4078683 w 4561834"/>
              <a:gd name="connsiteY397" fmla="*/ 2406194 h 4901727"/>
              <a:gd name="connsiteX398" fmla="*/ 4014205 w 4561834"/>
              <a:gd name="connsiteY398" fmla="*/ 2401278 h 4901727"/>
              <a:gd name="connsiteX399" fmla="*/ 4029349 w 4561834"/>
              <a:gd name="connsiteY399" fmla="*/ 2409477 h 4901727"/>
              <a:gd name="connsiteX400" fmla="*/ 4029772 w 4561834"/>
              <a:gd name="connsiteY400" fmla="*/ 2409477 h 4901727"/>
              <a:gd name="connsiteX401" fmla="*/ 4022387 w 4561834"/>
              <a:gd name="connsiteY401" fmla="*/ 2415879 h 4901727"/>
              <a:gd name="connsiteX402" fmla="*/ 4013421 w 4561834"/>
              <a:gd name="connsiteY402" fmla="*/ 2410949 h 4901727"/>
              <a:gd name="connsiteX403" fmla="*/ 4014205 w 4561834"/>
              <a:gd name="connsiteY403" fmla="*/ 2401278 h 4901727"/>
              <a:gd name="connsiteX404" fmla="*/ 4045014 w 4561834"/>
              <a:gd name="connsiteY404" fmla="*/ 2398022 h 4901727"/>
              <a:gd name="connsiteX405" fmla="*/ 4044995 w 4561834"/>
              <a:gd name="connsiteY405" fmla="*/ 2398042 h 4901727"/>
              <a:gd name="connsiteX406" fmla="*/ 4044572 w 4561834"/>
              <a:gd name="connsiteY406" fmla="*/ 2398042 h 4901727"/>
              <a:gd name="connsiteX407" fmla="*/ 4058351 w 4561834"/>
              <a:gd name="connsiteY407" fmla="*/ 2391900 h 4901727"/>
              <a:gd name="connsiteX408" fmla="*/ 4073186 w 4561834"/>
              <a:gd name="connsiteY408" fmla="*/ 2396457 h 4901727"/>
              <a:gd name="connsiteX409" fmla="*/ 4052849 w 4561834"/>
              <a:gd name="connsiteY409" fmla="*/ 2397667 h 4901727"/>
              <a:gd name="connsiteX410" fmla="*/ 4045014 w 4561834"/>
              <a:gd name="connsiteY410" fmla="*/ 2398022 h 4901727"/>
              <a:gd name="connsiteX411" fmla="*/ 4050550 w 4561834"/>
              <a:gd name="connsiteY411" fmla="*/ 2392253 h 4901727"/>
              <a:gd name="connsiteX412" fmla="*/ 4058351 w 4561834"/>
              <a:gd name="connsiteY412" fmla="*/ 2391900 h 4901727"/>
              <a:gd name="connsiteX413" fmla="*/ 4020020 w 4561834"/>
              <a:gd name="connsiteY413" fmla="*/ 2388492 h 4901727"/>
              <a:gd name="connsiteX414" fmla="*/ 4019623 w 4561834"/>
              <a:gd name="connsiteY414" fmla="*/ 2400306 h 4901727"/>
              <a:gd name="connsiteX415" fmla="*/ 4002850 w 4561834"/>
              <a:gd name="connsiteY415" fmla="*/ 2396910 h 4901727"/>
              <a:gd name="connsiteX416" fmla="*/ 4002568 w 4561834"/>
              <a:gd name="connsiteY416" fmla="*/ 2396910 h 4901727"/>
              <a:gd name="connsiteX417" fmla="*/ 4001863 w 4561834"/>
              <a:gd name="connsiteY417" fmla="*/ 2391928 h 4901727"/>
              <a:gd name="connsiteX418" fmla="*/ 4020020 w 4561834"/>
              <a:gd name="connsiteY418" fmla="*/ 2388492 h 4901727"/>
              <a:gd name="connsiteX419" fmla="*/ 119336 w 4561834"/>
              <a:gd name="connsiteY419" fmla="*/ 2386043 h 4901727"/>
              <a:gd name="connsiteX420" fmla="*/ 119336 w 4561834"/>
              <a:gd name="connsiteY420" fmla="*/ 2386949 h 4901727"/>
              <a:gd name="connsiteX421" fmla="*/ 118840 w 4561834"/>
              <a:gd name="connsiteY421" fmla="*/ 2386908 h 4901727"/>
              <a:gd name="connsiteX422" fmla="*/ 106315 w 4561834"/>
              <a:gd name="connsiteY422" fmla="*/ 2375174 h 4901727"/>
              <a:gd name="connsiteX423" fmla="*/ 112231 w 4561834"/>
              <a:gd name="connsiteY423" fmla="*/ 2386368 h 4901727"/>
              <a:gd name="connsiteX424" fmla="*/ 118840 w 4561834"/>
              <a:gd name="connsiteY424" fmla="*/ 2386908 h 4901727"/>
              <a:gd name="connsiteX425" fmla="*/ 114956 w 4561834"/>
              <a:gd name="connsiteY425" fmla="*/ 2393692 h 4901727"/>
              <a:gd name="connsiteX426" fmla="*/ 89672 w 4561834"/>
              <a:gd name="connsiteY426" fmla="*/ 2392610 h 4901727"/>
              <a:gd name="connsiteX427" fmla="*/ 106315 w 4561834"/>
              <a:gd name="connsiteY427" fmla="*/ 2375174 h 4901727"/>
              <a:gd name="connsiteX428" fmla="*/ 229728 w 4561834"/>
              <a:gd name="connsiteY428" fmla="*/ 2364531 h 4901727"/>
              <a:gd name="connsiteX429" fmla="*/ 197233 w 4561834"/>
              <a:gd name="connsiteY429" fmla="*/ 2374947 h 4901727"/>
              <a:gd name="connsiteX430" fmla="*/ 229728 w 4561834"/>
              <a:gd name="connsiteY430" fmla="*/ 2364531 h 4901727"/>
              <a:gd name="connsiteX431" fmla="*/ 4224363 w 4561834"/>
              <a:gd name="connsiteY431" fmla="*/ 2355152 h 4901727"/>
              <a:gd name="connsiteX432" fmla="*/ 4222903 w 4561834"/>
              <a:gd name="connsiteY432" fmla="*/ 2395455 h 4901727"/>
              <a:gd name="connsiteX433" fmla="*/ 4212374 w 4561834"/>
              <a:gd name="connsiteY433" fmla="*/ 2361488 h 4901727"/>
              <a:gd name="connsiteX434" fmla="*/ 4217568 w 4561834"/>
              <a:gd name="connsiteY434" fmla="*/ 2357469 h 4901727"/>
              <a:gd name="connsiteX435" fmla="*/ 4224375 w 4561834"/>
              <a:gd name="connsiteY435" fmla="*/ 2354808 h 4901727"/>
              <a:gd name="connsiteX436" fmla="*/ 4224375 w 4561834"/>
              <a:gd name="connsiteY436" fmla="*/ 2355148 h 4901727"/>
              <a:gd name="connsiteX437" fmla="*/ 4224363 w 4561834"/>
              <a:gd name="connsiteY437" fmla="*/ 2355152 h 4901727"/>
              <a:gd name="connsiteX438" fmla="*/ 4214525 w 4561834"/>
              <a:gd name="connsiteY438" fmla="*/ 2326276 h 4901727"/>
              <a:gd name="connsiteX439" fmla="*/ 4116927 w 4561834"/>
              <a:gd name="connsiteY439" fmla="*/ 2420024 h 4901727"/>
              <a:gd name="connsiteX440" fmla="*/ 4101918 w 4561834"/>
              <a:gd name="connsiteY440" fmla="*/ 2399693 h 4901727"/>
              <a:gd name="connsiteX441" fmla="*/ 4093161 w 4561834"/>
              <a:gd name="connsiteY441" fmla="*/ 2397046 h 4901727"/>
              <a:gd name="connsiteX442" fmla="*/ 4090324 w 4561834"/>
              <a:gd name="connsiteY442" fmla="*/ 2403052 h 4901727"/>
              <a:gd name="connsiteX443" fmla="*/ 4083009 w 4561834"/>
              <a:gd name="connsiteY443" fmla="*/ 2401654 h 4901727"/>
              <a:gd name="connsiteX444" fmla="*/ 4078830 w 4561834"/>
              <a:gd name="connsiteY444" fmla="*/ 2406039 h 4901727"/>
              <a:gd name="connsiteX445" fmla="*/ 4079203 w 4561834"/>
              <a:gd name="connsiteY445" fmla="*/ 2396894 h 4901727"/>
              <a:gd name="connsiteX446" fmla="*/ 4086428 w 4561834"/>
              <a:gd name="connsiteY446" fmla="*/ 2395459 h 4901727"/>
              <a:gd name="connsiteX447" fmla="*/ 4087616 w 4561834"/>
              <a:gd name="connsiteY447" fmla="*/ 2395369 h 4901727"/>
              <a:gd name="connsiteX448" fmla="*/ 4085933 w 4561834"/>
              <a:gd name="connsiteY448" fmla="*/ 2394860 h 4901727"/>
              <a:gd name="connsiteX449" fmla="*/ 4048994 w 4561834"/>
              <a:gd name="connsiteY449" fmla="*/ 2387529 h 4901727"/>
              <a:gd name="connsiteX450" fmla="*/ 4107870 w 4561834"/>
              <a:gd name="connsiteY450" fmla="*/ 2371225 h 4901727"/>
              <a:gd name="connsiteX451" fmla="*/ 4098698 w 4561834"/>
              <a:gd name="connsiteY451" fmla="*/ 2357752 h 4901727"/>
              <a:gd name="connsiteX452" fmla="*/ 4214525 w 4561834"/>
              <a:gd name="connsiteY452" fmla="*/ 2326276 h 4901727"/>
              <a:gd name="connsiteX453" fmla="*/ 338308 w 4561834"/>
              <a:gd name="connsiteY453" fmla="*/ 2298409 h 4901727"/>
              <a:gd name="connsiteX454" fmla="*/ 299472 w 4561834"/>
              <a:gd name="connsiteY454" fmla="*/ 2311090 h 4901727"/>
              <a:gd name="connsiteX455" fmla="*/ 256788 w 4561834"/>
              <a:gd name="connsiteY455" fmla="*/ 2304523 h 4901727"/>
              <a:gd name="connsiteX456" fmla="*/ 296189 w 4561834"/>
              <a:gd name="connsiteY456" fmla="*/ 2299541 h 4901727"/>
              <a:gd name="connsiteX457" fmla="*/ 338308 w 4561834"/>
              <a:gd name="connsiteY457" fmla="*/ 2298409 h 4901727"/>
              <a:gd name="connsiteX458" fmla="*/ 3976102 w 4561834"/>
              <a:gd name="connsiteY458" fmla="*/ 2288113 h 4901727"/>
              <a:gd name="connsiteX459" fmla="*/ 4051462 w 4561834"/>
              <a:gd name="connsiteY459" fmla="*/ 2305993 h 4901727"/>
              <a:gd name="connsiteX460" fmla="*/ 4028656 w 4561834"/>
              <a:gd name="connsiteY460" fmla="*/ 2306520 h 4901727"/>
              <a:gd name="connsiteX461" fmla="*/ 4003583 w 4561834"/>
              <a:gd name="connsiteY461" fmla="*/ 2302210 h 4901727"/>
              <a:gd name="connsiteX462" fmla="*/ 4009226 w 4561834"/>
              <a:gd name="connsiteY462" fmla="*/ 2310454 h 4901727"/>
              <a:gd name="connsiteX463" fmla="*/ 4014831 w 4561834"/>
              <a:gd name="connsiteY463" fmla="*/ 2325919 h 4901727"/>
              <a:gd name="connsiteX464" fmla="*/ 4014549 w 4561834"/>
              <a:gd name="connsiteY464" fmla="*/ 2325919 h 4901727"/>
              <a:gd name="connsiteX465" fmla="*/ 4001986 w 4561834"/>
              <a:gd name="connsiteY465" fmla="*/ 2307450 h 4901727"/>
              <a:gd name="connsiteX466" fmla="*/ 3995963 w 4561834"/>
              <a:gd name="connsiteY466" fmla="*/ 2301154 h 4901727"/>
              <a:gd name="connsiteX467" fmla="*/ 3995024 w 4561834"/>
              <a:gd name="connsiteY467" fmla="*/ 2301026 h 4901727"/>
              <a:gd name="connsiteX468" fmla="*/ 3988472 w 4561834"/>
              <a:gd name="connsiteY468" fmla="*/ 2308257 h 4901727"/>
              <a:gd name="connsiteX469" fmla="*/ 3990389 w 4561834"/>
              <a:gd name="connsiteY469" fmla="*/ 2300392 h 4901727"/>
              <a:gd name="connsiteX470" fmla="*/ 3950210 w 4561834"/>
              <a:gd name="connsiteY470" fmla="*/ 2294897 h 4901727"/>
              <a:gd name="connsiteX471" fmla="*/ 3950448 w 4561834"/>
              <a:gd name="connsiteY471" fmla="*/ 2294670 h 4901727"/>
              <a:gd name="connsiteX472" fmla="*/ 3976102 w 4561834"/>
              <a:gd name="connsiteY472" fmla="*/ 2288113 h 4901727"/>
              <a:gd name="connsiteX473" fmla="*/ 4058104 w 4561834"/>
              <a:gd name="connsiteY473" fmla="*/ 2262855 h 4901727"/>
              <a:gd name="connsiteX474" fmla="*/ 4051902 w 4561834"/>
              <a:gd name="connsiteY474" fmla="*/ 2268176 h 4901727"/>
              <a:gd name="connsiteX475" fmla="*/ 4051197 w 4561834"/>
              <a:gd name="connsiteY475" fmla="*/ 2283235 h 4901727"/>
              <a:gd name="connsiteX476" fmla="*/ 4037102 w 4561834"/>
              <a:gd name="connsiteY476" fmla="*/ 2274177 h 4901727"/>
              <a:gd name="connsiteX477" fmla="*/ 4058104 w 4561834"/>
              <a:gd name="connsiteY477" fmla="*/ 2262855 h 4901727"/>
              <a:gd name="connsiteX478" fmla="*/ 4229905 w 4561834"/>
              <a:gd name="connsiteY478" fmla="*/ 2258949 h 4901727"/>
              <a:gd name="connsiteX479" fmla="*/ 4253847 w 4561834"/>
              <a:gd name="connsiteY479" fmla="*/ 2268629 h 4901727"/>
              <a:gd name="connsiteX480" fmla="*/ 4231913 w 4561834"/>
              <a:gd name="connsiteY480" fmla="*/ 2279272 h 4901727"/>
              <a:gd name="connsiteX481" fmla="*/ 4222784 w 4561834"/>
              <a:gd name="connsiteY481" fmla="*/ 2264893 h 4901727"/>
              <a:gd name="connsiteX482" fmla="*/ 4223021 w 4561834"/>
              <a:gd name="connsiteY482" fmla="*/ 2264667 h 4901727"/>
              <a:gd name="connsiteX483" fmla="*/ 4229905 w 4561834"/>
              <a:gd name="connsiteY483" fmla="*/ 2258949 h 4901727"/>
              <a:gd name="connsiteX484" fmla="*/ 4107742 w 4561834"/>
              <a:gd name="connsiteY484" fmla="*/ 2248016 h 4901727"/>
              <a:gd name="connsiteX485" fmla="*/ 4138486 w 4561834"/>
              <a:gd name="connsiteY485" fmla="*/ 2252665 h 4901727"/>
              <a:gd name="connsiteX486" fmla="*/ 4099361 w 4561834"/>
              <a:gd name="connsiteY486" fmla="*/ 2254363 h 4901727"/>
              <a:gd name="connsiteX487" fmla="*/ 4099361 w 4561834"/>
              <a:gd name="connsiteY487" fmla="*/ 2254137 h 4901727"/>
              <a:gd name="connsiteX488" fmla="*/ 4107742 w 4561834"/>
              <a:gd name="connsiteY488" fmla="*/ 2248016 h 4901727"/>
              <a:gd name="connsiteX489" fmla="*/ 4195976 w 4561834"/>
              <a:gd name="connsiteY489" fmla="*/ 2181882 h 4901727"/>
              <a:gd name="connsiteX490" fmla="*/ 4176263 w 4561834"/>
              <a:gd name="connsiteY490" fmla="*/ 2194625 h 4901727"/>
              <a:gd name="connsiteX491" fmla="*/ 4138486 w 4561834"/>
              <a:gd name="connsiteY491" fmla="*/ 2198771 h 4901727"/>
              <a:gd name="connsiteX492" fmla="*/ 4163769 w 4561834"/>
              <a:gd name="connsiteY492" fmla="*/ 2186076 h 4901727"/>
              <a:gd name="connsiteX493" fmla="*/ 4196234 w 4561834"/>
              <a:gd name="connsiteY493" fmla="*/ 2181716 h 4901727"/>
              <a:gd name="connsiteX494" fmla="*/ 4196700 w 4561834"/>
              <a:gd name="connsiteY494" fmla="*/ 2181788 h 4901727"/>
              <a:gd name="connsiteX495" fmla="*/ 4195976 w 4561834"/>
              <a:gd name="connsiteY495" fmla="*/ 2181882 h 4901727"/>
              <a:gd name="connsiteX496" fmla="*/ 327099 w 4561834"/>
              <a:gd name="connsiteY496" fmla="*/ 2167044 h 4901727"/>
              <a:gd name="connsiteX497" fmla="*/ 310569 w 4561834"/>
              <a:gd name="connsiteY497" fmla="*/ 2172025 h 4901727"/>
              <a:gd name="connsiteX498" fmla="*/ 327099 w 4561834"/>
              <a:gd name="connsiteY498" fmla="*/ 2167044 h 4901727"/>
              <a:gd name="connsiteX499" fmla="*/ 296742 w 4561834"/>
              <a:gd name="connsiteY499" fmla="*/ 2122972 h 4901727"/>
              <a:gd name="connsiteX500" fmla="*/ 306946 w 4561834"/>
              <a:gd name="connsiteY500" fmla="*/ 2136926 h 4901727"/>
              <a:gd name="connsiteX501" fmla="*/ 305474 w 4561834"/>
              <a:gd name="connsiteY501" fmla="*/ 2132171 h 4901727"/>
              <a:gd name="connsiteX502" fmla="*/ 285773 w 4561834"/>
              <a:gd name="connsiteY502" fmla="*/ 2132964 h 4901727"/>
              <a:gd name="connsiteX503" fmla="*/ 296742 w 4561834"/>
              <a:gd name="connsiteY503" fmla="*/ 2122972 h 4901727"/>
              <a:gd name="connsiteX504" fmla="*/ 4246022 w 4561834"/>
              <a:gd name="connsiteY504" fmla="*/ 1817213 h 4901727"/>
              <a:gd name="connsiteX505" fmla="*/ 4247780 w 4561834"/>
              <a:gd name="connsiteY505" fmla="*/ 1819647 h 4901727"/>
              <a:gd name="connsiteX506" fmla="*/ 4246022 w 4561834"/>
              <a:gd name="connsiteY506" fmla="*/ 1822081 h 4901727"/>
              <a:gd name="connsiteX507" fmla="*/ 4277322 w 4561834"/>
              <a:gd name="connsiteY507" fmla="*/ 1826044 h 4901727"/>
              <a:gd name="connsiteX508" fmla="*/ 4246022 w 4561834"/>
              <a:gd name="connsiteY508" fmla="*/ 1817213 h 4901727"/>
              <a:gd name="connsiteX509" fmla="*/ 4238197 w 4561834"/>
              <a:gd name="connsiteY509" fmla="*/ 1776821 h 4901727"/>
              <a:gd name="connsiteX510" fmla="*/ 4256100 w 4561834"/>
              <a:gd name="connsiteY510" fmla="*/ 1781887 h 4901727"/>
              <a:gd name="connsiteX511" fmla="*/ 4227763 w 4561834"/>
              <a:gd name="connsiteY511" fmla="*/ 1782793 h 4901727"/>
              <a:gd name="connsiteX512" fmla="*/ 4238197 w 4561834"/>
              <a:gd name="connsiteY512" fmla="*/ 1776821 h 4901727"/>
              <a:gd name="connsiteX513" fmla="*/ 280339 w 4561834"/>
              <a:gd name="connsiteY513" fmla="*/ 1693888 h 4901727"/>
              <a:gd name="connsiteX514" fmla="*/ 255996 w 4561834"/>
              <a:gd name="connsiteY514" fmla="*/ 1701021 h 4901727"/>
              <a:gd name="connsiteX515" fmla="*/ 280339 w 4561834"/>
              <a:gd name="connsiteY515" fmla="*/ 1693888 h 4901727"/>
              <a:gd name="connsiteX516" fmla="*/ 190893 w 4561834"/>
              <a:gd name="connsiteY516" fmla="*/ 1689925 h 4901727"/>
              <a:gd name="connsiteX517" fmla="*/ 199611 w 4561834"/>
              <a:gd name="connsiteY517" fmla="*/ 1702606 h 4901727"/>
              <a:gd name="connsiteX518" fmla="*/ 200177 w 4561834"/>
              <a:gd name="connsiteY518" fmla="*/ 1702606 h 4901727"/>
              <a:gd name="connsiteX519" fmla="*/ 179571 w 4561834"/>
              <a:gd name="connsiteY519" fmla="*/ 1703738 h 4901727"/>
              <a:gd name="connsiteX520" fmla="*/ 190893 w 4561834"/>
              <a:gd name="connsiteY520" fmla="*/ 1689925 h 4901727"/>
              <a:gd name="connsiteX521" fmla="*/ 539503 w 4561834"/>
              <a:gd name="connsiteY521" fmla="*/ 1635833 h 4901727"/>
              <a:gd name="connsiteX522" fmla="*/ 538824 w 4561834"/>
              <a:gd name="connsiteY522" fmla="*/ 1636091 h 4901727"/>
              <a:gd name="connsiteX523" fmla="*/ 538610 w 4561834"/>
              <a:gd name="connsiteY523" fmla="*/ 1640401 h 4901727"/>
              <a:gd name="connsiteX524" fmla="*/ 532824 w 4561834"/>
              <a:gd name="connsiteY524" fmla="*/ 1643504 h 4901727"/>
              <a:gd name="connsiteX525" fmla="*/ 538570 w 4561834"/>
              <a:gd name="connsiteY525" fmla="*/ 1641197 h 4901727"/>
              <a:gd name="connsiteX526" fmla="*/ 538610 w 4561834"/>
              <a:gd name="connsiteY526" fmla="*/ 1640401 h 4901727"/>
              <a:gd name="connsiteX527" fmla="*/ 539277 w 4561834"/>
              <a:gd name="connsiteY527" fmla="*/ 1640043 h 4901727"/>
              <a:gd name="connsiteX528" fmla="*/ 312023 w 4561834"/>
              <a:gd name="connsiteY528" fmla="*/ 1632992 h 4901727"/>
              <a:gd name="connsiteX529" fmla="*/ 364915 w 4561834"/>
              <a:gd name="connsiteY529" fmla="*/ 1633088 h 4901727"/>
              <a:gd name="connsiteX530" fmla="*/ 297775 w 4561834"/>
              <a:gd name="connsiteY530" fmla="*/ 1636937 h 4901727"/>
              <a:gd name="connsiteX531" fmla="*/ 312023 w 4561834"/>
              <a:gd name="connsiteY531" fmla="*/ 1632992 h 4901727"/>
              <a:gd name="connsiteX532" fmla="*/ 438835 w 4561834"/>
              <a:gd name="connsiteY532" fmla="*/ 1626404 h 4901727"/>
              <a:gd name="connsiteX533" fmla="*/ 438137 w 4561834"/>
              <a:gd name="connsiteY533" fmla="*/ 1627569 h 4901727"/>
              <a:gd name="connsiteX534" fmla="*/ 439527 w 4561834"/>
              <a:gd name="connsiteY534" fmla="*/ 1626548 h 4901727"/>
              <a:gd name="connsiteX535" fmla="*/ 327212 w 4561834"/>
              <a:gd name="connsiteY535" fmla="*/ 1589284 h 4901727"/>
              <a:gd name="connsiteX536" fmla="*/ 343289 w 4561834"/>
              <a:gd name="connsiteY536" fmla="*/ 1594959 h 4901727"/>
              <a:gd name="connsiteX537" fmla="*/ 319966 w 4561834"/>
              <a:gd name="connsiteY537" fmla="*/ 1604923 h 4901727"/>
              <a:gd name="connsiteX538" fmla="*/ 327212 w 4561834"/>
              <a:gd name="connsiteY538" fmla="*/ 1589284 h 4901727"/>
              <a:gd name="connsiteX539" fmla="*/ 279262 w 4561834"/>
              <a:gd name="connsiteY539" fmla="*/ 1580920 h 4901727"/>
              <a:gd name="connsiteX540" fmla="*/ 289169 w 4561834"/>
              <a:gd name="connsiteY540" fmla="*/ 1581260 h 4901727"/>
              <a:gd name="connsiteX541" fmla="*/ 254297 w 4561834"/>
              <a:gd name="connsiteY541" fmla="*/ 1589072 h 4901727"/>
              <a:gd name="connsiteX542" fmla="*/ 279262 w 4561834"/>
              <a:gd name="connsiteY542" fmla="*/ 1580920 h 4901727"/>
              <a:gd name="connsiteX543" fmla="*/ 384389 w 4561834"/>
              <a:gd name="connsiteY543" fmla="*/ 1565748 h 4901727"/>
              <a:gd name="connsiteX544" fmla="*/ 343629 w 4561834"/>
              <a:gd name="connsiteY544" fmla="*/ 1579561 h 4901727"/>
              <a:gd name="connsiteX545" fmla="*/ 384389 w 4561834"/>
              <a:gd name="connsiteY545" fmla="*/ 1565748 h 4901727"/>
              <a:gd name="connsiteX546" fmla="*/ 272299 w 4561834"/>
              <a:gd name="connsiteY546" fmla="*/ 1554539 h 4901727"/>
              <a:gd name="connsiteX547" fmla="*/ 207083 w 4561834"/>
              <a:gd name="connsiteY547" fmla="*/ 1574353 h 4901727"/>
              <a:gd name="connsiteX548" fmla="*/ 272299 w 4561834"/>
              <a:gd name="connsiteY548" fmla="*/ 1554539 h 4901727"/>
              <a:gd name="connsiteX549" fmla="*/ 518133 w 4561834"/>
              <a:gd name="connsiteY549" fmla="*/ 1537873 h 4901727"/>
              <a:gd name="connsiteX550" fmla="*/ 483232 w 4561834"/>
              <a:gd name="connsiteY550" fmla="*/ 1549671 h 4901727"/>
              <a:gd name="connsiteX551" fmla="*/ 483572 w 4561834"/>
              <a:gd name="connsiteY551" fmla="*/ 1550124 h 4901727"/>
              <a:gd name="connsiteX552" fmla="*/ 526483 w 4561834"/>
              <a:gd name="connsiteY552" fmla="*/ 1546274 h 4901727"/>
              <a:gd name="connsiteX553" fmla="*/ 518133 w 4561834"/>
              <a:gd name="connsiteY553" fmla="*/ 1537873 h 4901727"/>
              <a:gd name="connsiteX554" fmla="*/ 4275964 w 4561834"/>
              <a:gd name="connsiteY554" fmla="*/ 1519075 h 4901727"/>
              <a:gd name="connsiteX555" fmla="*/ 4327232 w 4561834"/>
              <a:gd name="connsiteY555" fmla="*/ 1539949 h 4901727"/>
              <a:gd name="connsiteX556" fmla="*/ 4258280 w 4561834"/>
              <a:gd name="connsiteY556" fmla="*/ 1524550 h 4901727"/>
              <a:gd name="connsiteX557" fmla="*/ 4275964 w 4561834"/>
              <a:gd name="connsiteY557" fmla="*/ 1519075 h 4901727"/>
              <a:gd name="connsiteX558" fmla="*/ 385779 w 4561834"/>
              <a:gd name="connsiteY558" fmla="*/ 1510141 h 4901727"/>
              <a:gd name="connsiteX559" fmla="*/ 299812 w 4561834"/>
              <a:gd name="connsiteY559" fmla="*/ 1547859 h 4901727"/>
              <a:gd name="connsiteX560" fmla="*/ 336822 w 4561834"/>
              <a:gd name="connsiteY560" fmla="*/ 1526814 h 4901727"/>
              <a:gd name="connsiteX561" fmla="*/ 390390 w 4561834"/>
              <a:gd name="connsiteY561" fmla="*/ 1508118 h 4901727"/>
              <a:gd name="connsiteX562" fmla="*/ 390390 w 4561834"/>
              <a:gd name="connsiteY562" fmla="*/ 1508571 h 4901727"/>
              <a:gd name="connsiteX563" fmla="*/ 385779 w 4561834"/>
              <a:gd name="connsiteY563" fmla="*/ 1510141 h 4901727"/>
              <a:gd name="connsiteX564" fmla="*/ 4451127 w 4561834"/>
              <a:gd name="connsiteY564" fmla="*/ 1500652 h 4901727"/>
              <a:gd name="connsiteX565" fmla="*/ 4467288 w 4561834"/>
              <a:gd name="connsiteY565" fmla="*/ 1511303 h 4901727"/>
              <a:gd name="connsiteX566" fmla="*/ 4451776 w 4561834"/>
              <a:gd name="connsiteY566" fmla="*/ 1521040 h 4901727"/>
              <a:gd name="connsiteX567" fmla="*/ 4446568 w 4561834"/>
              <a:gd name="connsiteY567" fmla="*/ 1506208 h 4901727"/>
              <a:gd name="connsiteX568" fmla="*/ 4446228 w 4561834"/>
              <a:gd name="connsiteY568" fmla="*/ 1506095 h 4901727"/>
              <a:gd name="connsiteX569" fmla="*/ 4451127 w 4561834"/>
              <a:gd name="connsiteY569" fmla="*/ 1500652 h 4901727"/>
              <a:gd name="connsiteX570" fmla="*/ 315097 w 4561834"/>
              <a:gd name="connsiteY570" fmla="*/ 1499400 h 4901727"/>
              <a:gd name="connsiteX571" fmla="*/ 318097 w 4561834"/>
              <a:gd name="connsiteY571" fmla="*/ 1501268 h 4901727"/>
              <a:gd name="connsiteX572" fmla="*/ 316229 w 4561834"/>
              <a:gd name="connsiteY572" fmla="*/ 1504269 h 4901727"/>
              <a:gd name="connsiteX573" fmla="*/ 333666 w 4561834"/>
              <a:gd name="connsiteY573" fmla="*/ 1500532 h 4901727"/>
              <a:gd name="connsiteX574" fmla="*/ 339327 w 4561834"/>
              <a:gd name="connsiteY574" fmla="*/ 1509364 h 4901727"/>
              <a:gd name="connsiteX575" fmla="*/ 301850 w 4561834"/>
              <a:gd name="connsiteY575" fmla="*/ 1522497 h 4901727"/>
              <a:gd name="connsiteX576" fmla="*/ 315097 w 4561834"/>
              <a:gd name="connsiteY576" fmla="*/ 1499400 h 4901727"/>
              <a:gd name="connsiteX577" fmla="*/ 4367983 w 4561834"/>
              <a:gd name="connsiteY577" fmla="*/ 1484480 h 4901727"/>
              <a:gd name="connsiteX578" fmla="*/ 4388825 w 4561834"/>
              <a:gd name="connsiteY578" fmla="*/ 1490244 h 4901727"/>
              <a:gd name="connsiteX579" fmla="*/ 4362218 w 4561834"/>
              <a:gd name="connsiteY579" fmla="*/ 1490584 h 4901727"/>
              <a:gd name="connsiteX580" fmla="*/ 4361991 w 4561834"/>
              <a:gd name="connsiteY580" fmla="*/ 1490244 h 4901727"/>
              <a:gd name="connsiteX581" fmla="*/ 4367983 w 4561834"/>
              <a:gd name="connsiteY581" fmla="*/ 1484480 h 4901727"/>
              <a:gd name="connsiteX582" fmla="*/ 251466 w 4561834"/>
              <a:gd name="connsiteY582" fmla="*/ 1426598 h 4901727"/>
              <a:gd name="connsiteX583" fmla="*/ 274677 w 4561834"/>
              <a:gd name="connsiteY583" fmla="*/ 1431467 h 4901727"/>
              <a:gd name="connsiteX584" fmla="*/ 241616 w 4561834"/>
              <a:gd name="connsiteY584" fmla="*/ 1449016 h 4901727"/>
              <a:gd name="connsiteX585" fmla="*/ 251127 w 4561834"/>
              <a:gd name="connsiteY585" fmla="*/ 1441883 h 4901727"/>
              <a:gd name="connsiteX586" fmla="*/ 251466 w 4561834"/>
              <a:gd name="connsiteY586" fmla="*/ 1426598 h 4901727"/>
              <a:gd name="connsiteX587" fmla="*/ 310003 w 4561834"/>
              <a:gd name="connsiteY587" fmla="*/ 1373671 h 4901727"/>
              <a:gd name="connsiteX588" fmla="*/ 320013 w 4561834"/>
              <a:gd name="connsiteY588" fmla="*/ 1378785 h 4901727"/>
              <a:gd name="connsiteX589" fmla="*/ 352574 w 4561834"/>
              <a:gd name="connsiteY589" fmla="*/ 1384819 h 4901727"/>
              <a:gd name="connsiteX590" fmla="*/ 319265 w 4561834"/>
              <a:gd name="connsiteY590" fmla="*/ 1387749 h 4901727"/>
              <a:gd name="connsiteX591" fmla="*/ 309662 w 4561834"/>
              <a:gd name="connsiteY591" fmla="*/ 1373497 h 4901727"/>
              <a:gd name="connsiteX592" fmla="*/ 309889 w 4561834"/>
              <a:gd name="connsiteY592" fmla="*/ 1373497 h 4901727"/>
              <a:gd name="connsiteX593" fmla="*/ 310003 w 4561834"/>
              <a:gd name="connsiteY593" fmla="*/ 1373671 h 4901727"/>
              <a:gd name="connsiteX594" fmla="*/ 116958 w 4561834"/>
              <a:gd name="connsiteY594" fmla="*/ 1355381 h 4901727"/>
              <a:gd name="connsiteX595" fmla="*/ 117071 w 4561834"/>
              <a:gd name="connsiteY595" fmla="*/ 1355381 h 4901727"/>
              <a:gd name="connsiteX596" fmla="*/ 83105 w 4561834"/>
              <a:gd name="connsiteY596" fmla="*/ 1368176 h 4901727"/>
              <a:gd name="connsiteX597" fmla="*/ 116958 w 4561834"/>
              <a:gd name="connsiteY597" fmla="*/ 1355381 h 4901727"/>
              <a:gd name="connsiteX598" fmla="*/ 199950 w 4561834"/>
              <a:gd name="connsiteY598" fmla="*/ 1311451 h 4901727"/>
              <a:gd name="connsiteX599" fmla="*/ 200063 w 4561834"/>
              <a:gd name="connsiteY599" fmla="*/ 1311451 h 4901727"/>
              <a:gd name="connsiteX600" fmla="*/ 173909 w 4561834"/>
              <a:gd name="connsiteY600" fmla="*/ 1327529 h 4901727"/>
              <a:gd name="connsiteX601" fmla="*/ 199950 w 4561834"/>
              <a:gd name="connsiteY601" fmla="*/ 1311451 h 4901727"/>
              <a:gd name="connsiteX602" fmla="*/ 258599 w 4561834"/>
              <a:gd name="connsiteY602" fmla="*/ 1308507 h 4901727"/>
              <a:gd name="connsiteX603" fmla="*/ 258712 w 4561834"/>
              <a:gd name="connsiteY603" fmla="*/ 1308507 h 4901727"/>
              <a:gd name="connsiteX604" fmla="*/ 209234 w 4561834"/>
              <a:gd name="connsiteY604" fmla="*/ 1319830 h 4901727"/>
              <a:gd name="connsiteX605" fmla="*/ 258599 w 4561834"/>
              <a:gd name="connsiteY605" fmla="*/ 1308507 h 4901727"/>
              <a:gd name="connsiteX606" fmla="*/ 331967 w 4561834"/>
              <a:gd name="connsiteY606" fmla="*/ 1295560 h 4901727"/>
              <a:gd name="connsiteX607" fmla="*/ 331288 w 4561834"/>
              <a:gd name="connsiteY607" fmla="*/ 1302960 h 4901727"/>
              <a:gd name="connsiteX608" fmla="*/ 300944 w 4561834"/>
              <a:gd name="connsiteY608" fmla="*/ 1299339 h 4901727"/>
              <a:gd name="connsiteX609" fmla="*/ 330495 w 4561834"/>
              <a:gd name="connsiteY609" fmla="*/ 1298093 h 4901727"/>
              <a:gd name="connsiteX610" fmla="*/ 330269 w 4561834"/>
              <a:gd name="connsiteY610" fmla="*/ 1298093 h 4901727"/>
              <a:gd name="connsiteX611" fmla="*/ 331967 w 4561834"/>
              <a:gd name="connsiteY611" fmla="*/ 1295560 h 4901727"/>
              <a:gd name="connsiteX612" fmla="*/ 307478 w 4561834"/>
              <a:gd name="connsiteY612" fmla="*/ 1283137 h 4901727"/>
              <a:gd name="connsiteX613" fmla="*/ 313286 w 4561834"/>
              <a:gd name="connsiteY613" fmla="*/ 1286545 h 4901727"/>
              <a:gd name="connsiteX614" fmla="*/ 284867 w 4561834"/>
              <a:gd name="connsiteY614" fmla="*/ 1292658 h 4901727"/>
              <a:gd name="connsiteX615" fmla="*/ 284980 w 4561834"/>
              <a:gd name="connsiteY615" fmla="*/ 1292658 h 4901727"/>
              <a:gd name="connsiteX616" fmla="*/ 307478 w 4561834"/>
              <a:gd name="connsiteY616" fmla="*/ 1283137 h 4901727"/>
              <a:gd name="connsiteX617" fmla="*/ 119902 w 4561834"/>
              <a:gd name="connsiteY617" fmla="*/ 1237746 h 4901727"/>
              <a:gd name="connsiteX618" fmla="*/ 118430 w 4561834"/>
              <a:gd name="connsiteY618" fmla="*/ 1248275 h 4901727"/>
              <a:gd name="connsiteX619" fmla="*/ 95786 w 4561834"/>
              <a:gd name="connsiteY619" fmla="*/ 1248275 h 4901727"/>
              <a:gd name="connsiteX620" fmla="*/ 86728 w 4561834"/>
              <a:gd name="connsiteY620" fmla="*/ 1255409 h 4901727"/>
              <a:gd name="connsiteX621" fmla="*/ 86501 w 4561834"/>
              <a:gd name="connsiteY621" fmla="*/ 1255409 h 4901727"/>
              <a:gd name="connsiteX622" fmla="*/ 119902 w 4561834"/>
              <a:gd name="connsiteY622" fmla="*/ 1237746 h 4901727"/>
              <a:gd name="connsiteX623" fmla="*/ 215122 w 4561834"/>
              <a:gd name="connsiteY623" fmla="*/ 1211478 h 4901727"/>
              <a:gd name="connsiteX624" fmla="*/ 188741 w 4561834"/>
              <a:gd name="connsiteY624" fmla="*/ 1227442 h 4901727"/>
              <a:gd name="connsiteX625" fmla="*/ 215122 w 4561834"/>
              <a:gd name="connsiteY625" fmla="*/ 1211478 h 4901727"/>
              <a:gd name="connsiteX626" fmla="*/ 175607 w 4561834"/>
              <a:gd name="connsiteY626" fmla="*/ 1133808 h 4901727"/>
              <a:gd name="connsiteX627" fmla="*/ 188515 w 4561834"/>
              <a:gd name="connsiteY627" fmla="*/ 1141054 h 4901727"/>
              <a:gd name="connsiteX628" fmla="*/ 80048 w 4561834"/>
              <a:gd name="connsiteY628" fmla="*/ 1160302 h 4901727"/>
              <a:gd name="connsiteX629" fmla="*/ 79821 w 4561834"/>
              <a:gd name="connsiteY629" fmla="*/ 1160302 h 4901727"/>
              <a:gd name="connsiteX630" fmla="*/ 113788 w 4561834"/>
              <a:gd name="connsiteY630" fmla="*/ 1142527 h 4901727"/>
              <a:gd name="connsiteX631" fmla="*/ 108806 w 4561834"/>
              <a:gd name="connsiteY631" fmla="*/ 1153848 h 4901727"/>
              <a:gd name="connsiteX632" fmla="*/ 175607 w 4561834"/>
              <a:gd name="connsiteY632" fmla="*/ 1133808 h 4901727"/>
              <a:gd name="connsiteX633" fmla="*/ 296446 w 4561834"/>
              <a:gd name="connsiteY633" fmla="*/ 1107394 h 4901727"/>
              <a:gd name="connsiteX634" fmla="*/ 278880 w 4561834"/>
              <a:gd name="connsiteY634" fmla="*/ 1118088 h 4901727"/>
              <a:gd name="connsiteX635" fmla="*/ 220670 w 4561834"/>
              <a:gd name="connsiteY635" fmla="*/ 1133468 h 4901727"/>
              <a:gd name="connsiteX636" fmla="*/ 251777 w 4561834"/>
              <a:gd name="connsiteY636" fmla="*/ 1114065 h 4901727"/>
              <a:gd name="connsiteX637" fmla="*/ 297321 w 4561834"/>
              <a:gd name="connsiteY637" fmla="*/ 1106861 h 4901727"/>
              <a:gd name="connsiteX638" fmla="*/ 296982 w 4561834"/>
              <a:gd name="connsiteY638" fmla="*/ 1107314 h 4901727"/>
              <a:gd name="connsiteX639" fmla="*/ 296446 w 4561834"/>
              <a:gd name="connsiteY639" fmla="*/ 1107394 h 4901727"/>
              <a:gd name="connsiteX640" fmla="*/ 212105 w 4561834"/>
              <a:gd name="connsiteY640" fmla="*/ 1078845 h 4901727"/>
              <a:gd name="connsiteX641" fmla="*/ 192251 w 4561834"/>
              <a:gd name="connsiteY641" fmla="*/ 1088972 h 4901727"/>
              <a:gd name="connsiteX642" fmla="*/ 212105 w 4561834"/>
              <a:gd name="connsiteY642" fmla="*/ 1078845 h 4901727"/>
              <a:gd name="connsiteX643" fmla="*/ 166628 w 4561834"/>
              <a:gd name="connsiteY643" fmla="*/ 1075193 h 4901727"/>
              <a:gd name="connsiteX644" fmla="*/ 171871 w 4561834"/>
              <a:gd name="connsiteY644" fmla="*/ 1083764 h 4901727"/>
              <a:gd name="connsiteX645" fmla="*/ 172211 w 4561834"/>
              <a:gd name="connsiteY645" fmla="*/ 1083877 h 4901727"/>
              <a:gd name="connsiteX646" fmla="*/ 147075 w 4561834"/>
              <a:gd name="connsiteY646" fmla="*/ 1089538 h 4901727"/>
              <a:gd name="connsiteX647" fmla="*/ 166628 w 4561834"/>
              <a:gd name="connsiteY647" fmla="*/ 1075193 h 4901727"/>
              <a:gd name="connsiteX648" fmla="*/ 4477931 w 4561834"/>
              <a:gd name="connsiteY648" fmla="*/ 1059549 h 4901727"/>
              <a:gd name="connsiteX649" fmla="*/ 4477931 w 4561834"/>
              <a:gd name="connsiteY649" fmla="*/ 1064418 h 4901727"/>
              <a:gd name="connsiteX650" fmla="*/ 4499103 w 4561834"/>
              <a:gd name="connsiteY650" fmla="*/ 1069626 h 4901727"/>
              <a:gd name="connsiteX651" fmla="*/ 4477931 w 4561834"/>
              <a:gd name="connsiteY651" fmla="*/ 1059549 h 4901727"/>
              <a:gd name="connsiteX652" fmla="*/ 288065 w 4561834"/>
              <a:gd name="connsiteY652" fmla="*/ 1059193 h 4901727"/>
              <a:gd name="connsiteX653" fmla="*/ 299359 w 4561834"/>
              <a:gd name="connsiteY653" fmla="*/ 1066215 h 4901727"/>
              <a:gd name="connsiteX654" fmla="*/ 299699 w 4561834"/>
              <a:gd name="connsiteY654" fmla="*/ 1066328 h 4901727"/>
              <a:gd name="connsiteX655" fmla="*/ 253165 w 4561834"/>
              <a:gd name="connsiteY655" fmla="*/ 1076404 h 4901727"/>
              <a:gd name="connsiteX656" fmla="*/ 288065 w 4561834"/>
              <a:gd name="connsiteY656" fmla="*/ 1059193 h 4901727"/>
              <a:gd name="connsiteX657" fmla="*/ 83218 w 4561834"/>
              <a:gd name="connsiteY657" fmla="*/ 1057836 h 4901727"/>
              <a:gd name="connsiteX658" fmla="*/ 83558 w 4561834"/>
              <a:gd name="connsiteY658" fmla="*/ 1057949 h 4901727"/>
              <a:gd name="connsiteX659" fmla="*/ 42685 w 4561834"/>
              <a:gd name="connsiteY659" fmla="*/ 1077310 h 4901727"/>
              <a:gd name="connsiteX660" fmla="*/ 83218 w 4561834"/>
              <a:gd name="connsiteY660" fmla="*/ 1057836 h 4901727"/>
              <a:gd name="connsiteX661" fmla="*/ 366500 w 4561834"/>
              <a:gd name="connsiteY661" fmla="*/ 1046740 h 4901727"/>
              <a:gd name="connsiteX662" fmla="*/ 374199 w 4561834"/>
              <a:gd name="connsiteY662" fmla="*/ 1065422 h 4901727"/>
              <a:gd name="connsiteX663" fmla="*/ 334798 w 4561834"/>
              <a:gd name="connsiteY663" fmla="*/ 1073801 h 4901727"/>
              <a:gd name="connsiteX664" fmla="*/ 366500 w 4561834"/>
              <a:gd name="connsiteY664" fmla="*/ 1046740 h 4901727"/>
              <a:gd name="connsiteX665" fmla="*/ 106421 w 4561834"/>
              <a:gd name="connsiteY665" fmla="*/ 1042504 h 4901727"/>
              <a:gd name="connsiteX666" fmla="*/ 106202 w 4561834"/>
              <a:gd name="connsiteY666" fmla="*/ 1042664 h 4901727"/>
              <a:gd name="connsiteX667" fmla="*/ 106202 w 4561834"/>
              <a:gd name="connsiteY667" fmla="*/ 1042551 h 4901727"/>
              <a:gd name="connsiteX668" fmla="*/ 481873 w 4561834"/>
              <a:gd name="connsiteY668" fmla="*/ 1023530 h 4901727"/>
              <a:gd name="connsiteX669" fmla="*/ 461946 w 4561834"/>
              <a:gd name="connsiteY669" fmla="*/ 1037230 h 4901727"/>
              <a:gd name="connsiteX670" fmla="*/ 462286 w 4561834"/>
              <a:gd name="connsiteY670" fmla="*/ 1037682 h 4901727"/>
              <a:gd name="connsiteX671" fmla="*/ 481873 w 4561834"/>
              <a:gd name="connsiteY671" fmla="*/ 1023530 h 4901727"/>
              <a:gd name="connsiteX672" fmla="*/ 4474251 w 4561834"/>
              <a:gd name="connsiteY672" fmla="*/ 1019384 h 4901727"/>
              <a:gd name="connsiteX673" fmla="*/ 4486309 w 4561834"/>
              <a:gd name="connsiteY673" fmla="*/ 1025583 h 4901727"/>
              <a:gd name="connsiteX674" fmla="*/ 4466948 w 4561834"/>
              <a:gd name="connsiteY674" fmla="*/ 1025583 h 4901727"/>
              <a:gd name="connsiteX675" fmla="*/ 4474251 w 4561834"/>
              <a:gd name="connsiteY675" fmla="*/ 1019384 h 4901727"/>
              <a:gd name="connsiteX676" fmla="*/ 223840 w 4561834"/>
              <a:gd name="connsiteY676" fmla="*/ 1011415 h 4901727"/>
              <a:gd name="connsiteX677" fmla="*/ 167823 w 4561834"/>
              <a:gd name="connsiteY677" fmla="*/ 1029148 h 4901727"/>
              <a:gd name="connsiteX678" fmla="*/ 106421 w 4561834"/>
              <a:gd name="connsiteY678" fmla="*/ 1042504 h 4901727"/>
              <a:gd name="connsiteX679" fmla="*/ 116592 w 4561834"/>
              <a:gd name="connsiteY679" fmla="*/ 1035015 h 4901727"/>
              <a:gd name="connsiteX680" fmla="*/ 162813 w 4561834"/>
              <a:gd name="connsiteY680" fmla="*/ 1024888 h 4901727"/>
              <a:gd name="connsiteX681" fmla="*/ 223840 w 4561834"/>
              <a:gd name="connsiteY681" fmla="*/ 1011415 h 4901727"/>
              <a:gd name="connsiteX682" fmla="*/ 525826 w 4561834"/>
              <a:gd name="connsiteY682" fmla="*/ 1010417 h 4901727"/>
              <a:gd name="connsiteX683" fmla="*/ 491610 w 4561834"/>
              <a:gd name="connsiteY683" fmla="*/ 1036211 h 4901727"/>
              <a:gd name="connsiteX684" fmla="*/ 491950 w 4561834"/>
              <a:gd name="connsiteY684" fmla="*/ 1036663 h 4901727"/>
              <a:gd name="connsiteX685" fmla="*/ 537239 w 4561834"/>
              <a:gd name="connsiteY685" fmla="*/ 1017529 h 4901727"/>
              <a:gd name="connsiteX686" fmla="*/ 525826 w 4561834"/>
              <a:gd name="connsiteY686" fmla="*/ 1010417 h 4901727"/>
              <a:gd name="connsiteX687" fmla="*/ 270488 w 4561834"/>
              <a:gd name="connsiteY687" fmla="*/ 1001338 h 4901727"/>
              <a:gd name="connsiteX688" fmla="*/ 279772 w 4561834"/>
              <a:gd name="connsiteY688" fmla="*/ 1009490 h 4901727"/>
              <a:gd name="connsiteX689" fmla="*/ 253504 w 4561834"/>
              <a:gd name="connsiteY689" fmla="*/ 1010057 h 4901727"/>
              <a:gd name="connsiteX690" fmla="*/ 270488 w 4561834"/>
              <a:gd name="connsiteY690" fmla="*/ 1001338 h 4901727"/>
              <a:gd name="connsiteX691" fmla="*/ 484364 w 4561834"/>
              <a:gd name="connsiteY691" fmla="*/ 962390 h 4901727"/>
              <a:gd name="connsiteX692" fmla="*/ 452888 w 4561834"/>
              <a:gd name="connsiteY692" fmla="*/ 973712 h 4901727"/>
              <a:gd name="connsiteX693" fmla="*/ 484364 w 4561834"/>
              <a:gd name="connsiteY693" fmla="*/ 962390 h 4901727"/>
              <a:gd name="connsiteX694" fmla="*/ 38609 w 4561834"/>
              <a:gd name="connsiteY694" fmla="*/ 961031 h 4901727"/>
              <a:gd name="connsiteX695" fmla="*/ 0 w 4561834"/>
              <a:gd name="connsiteY695" fmla="*/ 974731 h 4901727"/>
              <a:gd name="connsiteX696" fmla="*/ 38609 w 4561834"/>
              <a:gd name="connsiteY696" fmla="*/ 961031 h 4901727"/>
              <a:gd name="connsiteX697" fmla="*/ 444057 w 4561834"/>
              <a:gd name="connsiteY697" fmla="*/ 949709 h 4901727"/>
              <a:gd name="connsiteX698" fmla="*/ 418922 w 4561834"/>
              <a:gd name="connsiteY698" fmla="*/ 954917 h 4901727"/>
              <a:gd name="connsiteX699" fmla="*/ 420733 w 4561834"/>
              <a:gd name="connsiteY699" fmla="*/ 964541 h 4901727"/>
              <a:gd name="connsiteX700" fmla="*/ 444057 w 4561834"/>
              <a:gd name="connsiteY700" fmla="*/ 949709 h 4901727"/>
              <a:gd name="connsiteX701" fmla="*/ 159869 w 4561834"/>
              <a:gd name="connsiteY701" fmla="*/ 943934 h 4901727"/>
              <a:gd name="connsiteX702" fmla="*/ 94880 w 4561834"/>
              <a:gd name="connsiteY702" fmla="*/ 958541 h 4901727"/>
              <a:gd name="connsiteX703" fmla="*/ 159869 w 4561834"/>
              <a:gd name="connsiteY703" fmla="*/ 943934 h 4901727"/>
              <a:gd name="connsiteX704" fmla="*/ 429225 w 4561834"/>
              <a:gd name="connsiteY704" fmla="*/ 932499 h 4901727"/>
              <a:gd name="connsiteX705" fmla="*/ 385861 w 4561834"/>
              <a:gd name="connsiteY705" fmla="*/ 941331 h 4901727"/>
              <a:gd name="connsiteX706" fmla="*/ 429225 w 4561834"/>
              <a:gd name="connsiteY706" fmla="*/ 932499 h 4901727"/>
              <a:gd name="connsiteX707" fmla="*/ 100088 w 4561834"/>
              <a:gd name="connsiteY707" fmla="*/ 845545 h 4901727"/>
              <a:gd name="connsiteX708" fmla="*/ 38382 w 4561834"/>
              <a:gd name="connsiteY708" fmla="*/ 859357 h 4901727"/>
              <a:gd name="connsiteX709" fmla="*/ 100088 w 4561834"/>
              <a:gd name="connsiteY709" fmla="*/ 845545 h 4901727"/>
              <a:gd name="connsiteX710" fmla="*/ 387672 w 4561834"/>
              <a:gd name="connsiteY710" fmla="*/ 803879 h 4901727"/>
              <a:gd name="connsiteX711" fmla="*/ 390616 w 4561834"/>
              <a:gd name="connsiteY711" fmla="*/ 818371 h 4901727"/>
              <a:gd name="connsiteX712" fmla="*/ 381332 w 4561834"/>
              <a:gd name="connsiteY712" fmla="*/ 810219 h 4901727"/>
              <a:gd name="connsiteX713" fmla="*/ 371482 w 4561834"/>
              <a:gd name="connsiteY713" fmla="*/ 817239 h 4901727"/>
              <a:gd name="connsiteX714" fmla="*/ 387672 w 4561834"/>
              <a:gd name="connsiteY714" fmla="*/ 803879 h 4901727"/>
              <a:gd name="connsiteX715" fmla="*/ 595548 w 4561834"/>
              <a:gd name="connsiteY715" fmla="*/ 802973 h 4901727"/>
              <a:gd name="connsiteX716" fmla="*/ 555694 w 4561834"/>
              <a:gd name="connsiteY716" fmla="*/ 830939 h 4901727"/>
              <a:gd name="connsiteX717" fmla="*/ 562035 w 4561834"/>
              <a:gd name="connsiteY717" fmla="*/ 824712 h 4901727"/>
              <a:gd name="connsiteX718" fmla="*/ 422658 w 4561834"/>
              <a:gd name="connsiteY718" fmla="*/ 827316 h 4901727"/>
              <a:gd name="connsiteX719" fmla="*/ 595548 w 4561834"/>
              <a:gd name="connsiteY719" fmla="*/ 802973 h 4901727"/>
              <a:gd name="connsiteX720" fmla="*/ 750210 w 4561834"/>
              <a:gd name="connsiteY720" fmla="*/ 783499 h 4901727"/>
              <a:gd name="connsiteX721" fmla="*/ 609248 w 4561834"/>
              <a:gd name="connsiteY721" fmla="*/ 815541 h 4901727"/>
              <a:gd name="connsiteX722" fmla="*/ 600077 w 4561834"/>
              <a:gd name="connsiteY722" fmla="*/ 807162 h 4901727"/>
              <a:gd name="connsiteX723" fmla="*/ 750210 w 4561834"/>
              <a:gd name="connsiteY723" fmla="*/ 783499 h 4901727"/>
              <a:gd name="connsiteX724" fmla="*/ 819521 w 4561834"/>
              <a:gd name="connsiteY724" fmla="*/ 765273 h 4901727"/>
              <a:gd name="connsiteX725" fmla="*/ 826521 w 4561834"/>
              <a:gd name="connsiteY725" fmla="*/ 766515 h 4901727"/>
              <a:gd name="connsiteX726" fmla="*/ 825146 w 4561834"/>
              <a:gd name="connsiteY726" fmla="*/ 774250 h 4901727"/>
              <a:gd name="connsiteX727" fmla="*/ 827288 w 4561834"/>
              <a:gd name="connsiteY727" fmla="*/ 773839 h 4901727"/>
              <a:gd name="connsiteX728" fmla="*/ 844947 w 4561834"/>
              <a:gd name="connsiteY728" fmla="*/ 771205 h 4901727"/>
              <a:gd name="connsiteX729" fmla="*/ 846788 w 4561834"/>
              <a:gd name="connsiteY729" fmla="*/ 775573 h 4901727"/>
              <a:gd name="connsiteX730" fmla="*/ 840011 w 4561834"/>
              <a:gd name="connsiteY730" fmla="*/ 776802 h 4901727"/>
              <a:gd name="connsiteX731" fmla="*/ 840239 w 4561834"/>
              <a:gd name="connsiteY731" fmla="*/ 776845 h 4901727"/>
              <a:gd name="connsiteX732" fmla="*/ 833796 w 4561834"/>
              <a:gd name="connsiteY732" fmla="*/ 779946 h 4901727"/>
              <a:gd name="connsiteX733" fmla="*/ 819186 w 4561834"/>
              <a:gd name="connsiteY733" fmla="*/ 780579 h 4901727"/>
              <a:gd name="connsiteX734" fmla="*/ 803085 w 4561834"/>
              <a:gd name="connsiteY734" fmla="*/ 783499 h 4901727"/>
              <a:gd name="connsiteX735" fmla="*/ 809425 w 4561834"/>
              <a:gd name="connsiteY735" fmla="*/ 777272 h 4901727"/>
              <a:gd name="connsiteX736" fmla="*/ 812611 w 4561834"/>
              <a:gd name="connsiteY736" fmla="*/ 776660 h 4901727"/>
              <a:gd name="connsiteX737" fmla="*/ 807726 w 4561834"/>
              <a:gd name="connsiteY737" fmla="*/ 773422 h 4901727"/>
              <a:gd name="connsiteX738" fmla="*/ 800367 w 4561834"/>
              <a:gd name="connsiteY738" fmla="*/ 779196 h 4901727"/>
              <a:gd name="connsiteX739" fmla="*/ 800367 w 4561834"/>
              <a:gd name="connsiteY739" fmla="*/ 778743 h 4901727"/>
              <a:gd name="connsiteX740" fmla="*/ 819521 w 4561834"/>
              <a:gd name="connsiteY740" fmla="*/ 765273 h 4901727"/>
              <a:gd name="connsiteX741" fmla="*/ 651820 w 4561834"/>
              <a:gd name="connsiteY741" fmla="*/ 761420 h 4901727"/>
              <a:gd name="connsiteX742" fmla="*/ 651820 w 4561834"/>
              <a:gd name="connsiteY742" fmla="*/ 761760 h 4901727"/>
              <a:gd name="connsiteX743" fmla="*/ 650860 w 4561834"/>
              <a:gd name="connsiteY743" fmla="*/ 761660 h 4901727"/>
              <a:gd name="connsiteX744" fmla="*/ 624901 w 4561834"/>
              <a:gd name="connsiteY744" fmla="*/ 758958 h 4901727"/>
              <a:gd name="connsiteX745" fmla="*/ 650860 w 4561834"/>
              <a:gd name="connsiteY745" fmla="*/ 761660 h 4901727"/>
              <a:gd name="connsiteX746" fmla="*/ 628171 w 4561834"/>
              <a:gd name="connsiteY746" fmla="*/ 767322 h 4901727"/>
              <a:gd name="connsiteX747" fmla="*/ 597134 w 4561834"/>
              <a:gd name="connsiteY747" fmla="*/ 771950 h 4901727"/>
              <a:gd name="connsiteX748" fmla="*/ 624901 w 4561834"/>
              <a:gd name="connsiteY748" fmla="*/ 758958 h 4901727"/>
              <a:gd name="connsiteX749" fmla="*/ 887364 w 4561834"/>
              <a:gd name="connsiteY749" fmla="*/ 753141 h 4901727"/>
              <a:gd name="connsiteX750" fmla="*/ 900682 w 4561834"/>
              <a:gd name="connsiteY750" fmla="*/ 754061 h 4901727"/>
              <a:gd name="connsiteX751" fmla="*/ 879736 w 4561834"/>
              <a:gd name="connsiteY751" fmla="*/ 766062 h 4901727"/>
              <a:gd name="connsiteX752" fmla="*/ 887364 w 4561834"/>
              <a:gd name="connsiteY752" fmla="*/ 753141 h 4901727"/>
              <a:gd name="connsiteX753" fmla="*/ 1034005 w 4561834"/>
              <a:gd name="connsiteY753" fmla="*/ 729829 h 4901727"/>
              <a:gd name="connsiteX754" fmla="*/ 1031861 w 4561834"/>
              <a:gd name="connsiteY754" fmla="*/ 732012 h 4901727"/>
              <a:gd name="connsiteX755" fmla="*/ 1035529 w 4561834"/>
              <a:gd name="connsiteY755" fmla="*/ 731416 h 4901727"/>
              <a:gd name="connsiteX756" fmla="*/ 919024 w 4561834"/>
              <a:gd name="connsiteY756" fmla="*/ 717377 h 4901727"/>
              <a:gd name="connsiteX757" fmla="*/ 919024 w 4561834"/>
              <a:gd name="connsiteY757" fmla="*/ 718056 h 4901727"/>
              <a:gd name="connsiteX758" fmla="*/ 931818 w 4561834"/>
              <a:gd name="connsiteY758" fmla="*/ 725982 h 4901727"/>
              <a:gd name="connsiteX759" fmla="*/ 907023 w 4561834"/>
              <a:gd name="connsiteY759" fmla="*/ 735266 h 4901727"/>
              <a:gd name="connsiteX760" fmla="*/ 919024 w 4561834"/>
              <a:gd name="connsiteY760" fmla="*/ 717377 h 4901727"/>
              <a:gd name="connsiteX761" fmla="*/ 828673 w 4561834"/>
              <a:gd name="connsiteY761" fmla="*/ 671069 h 4901727"/>
              <a:gd name="connsiteX762" fmla="*/ 824257 w 4561834"/>
              <a:gd name="connsiteY762" fmla="*/ 681485 h 4901727"/>
              <a:gd name="connsiteX763" fmla="*/ 874754 w 4561834"/>
              <a:gd name="connsiteY763" fmla="*/ 671408 h 4901727"/>
              <a:gd name="connsiteX764" fmla="*/ 883925 w 4561834"/>
              <a:gd name="connsiteY764" fmla="*/ 680466 h 4901727"/>
              <a:gd name="connsiteX765" fmla="*/ 802858 w 4561834"/>
              <a:gd name="connsiteY765" fmla="*/ 684203 h 4901727"/>
              <a:gd name="connsiteX766" fmla="*/ 802858 w 4561834"/>
              <a:gd name="connsiteY766" fmla="*/ 683750 h 4901727"/>
              <a:gd name="connsiteX767" fmla="*/ 828673 w 4561834"/>
              <a:gd name="connsiteY767" fmla="*/ 671069 h 4901727"/>
              <a:gd name="connsiteX768" fmla="*/ 966464 w 4561834"/>
              <a:gd name="connsiteY768" fmla="*/ 660312 h 4901727"/>
              <a:gd name="connsiteX769" fmla="*/ 966464 w 4561834"/>
              <a:gd name="connsiteY769" fmla="*/ 660426 h 4901727"/>
              <a:gd name="connsiteX770" fmla="*/ 908154 w 4561834"/>
              <a:gd name="connsiteY770" fmla="*/ 678541 h 4901727"/>
              <a:gd name="connsiteX771" fmla="*/ 966464 w 4561834"/>
              <a:gd name="connsiteY771" fmla="*/ 660312 h 4901727"/>
              <a:gd name="connsiteX772" fmla="*/ 888907 w 4561834"/>
              <a:gd name="connsiteY772" fmla="*/ 630648 h 4901727"/>
              <a:gd name="connsiteX773" fmla="*/ 889137 w 4561834"/>
              <a:gd name="connsiteY773" fmla="*/ 630648 h 4901727"/>
              <a:gd name="connsiteX774" fmla="*/ 888907 w 4561834"/>
              <a:gd name="connsiteY774" fmla="*/ 630761 h 4901727"/>
              <a:gd name="connsiteX775" fmla="*/ 903866 w 4561834"/>
              <a:gd name="connsiteY775" fmla="*/ 623416 h 4901727"/>
              <a:gd name="connsiteX776" fmla="*/ 908721 w 4561834"/>
              <a:gd name="connsiteY776" fmla="*/ 625666 h 4901727"/>
              <a:gd name="connsiteX777" fmla="*/ 903569 w 4561834"/>
              <a:gd name="connsiteY777" fmla="*/ 630662 h 4901727"/>
              <a:gd name="connsiteX778" fmla="*/ 889137 w 4561834"/>
              <a:gd name="connsiteY778" fmla="*/ 630648 h 4901727"/>
              <a:gd name="connsiteX779" fmla="*/ 874527 w 4561834"/>
              <a:gd name="connsiteY779" fmla="*/ 621590 h 4901727"/>
              <a:gd name="connsiteX780" fmla="*/ 874527 w 4561834"/>
              <a:gd name="connsiteY780" fmla="*/ 622043 h 4901727"/>
              <a:gd name="connsiteX781" fmla="*/ 874365 w 4561834"/>
              <a:gd name="connsiteY781" fmla="*/ 621607 h 4901727"/>
              <a:gd name="connsiteX782" fmla="*/ 969068 w 4561834"/>
              <a:gd name="connsiteY782" fmla="*/ 619439 h 4901727"/>
              <a:gd name="connsiteX783" fmla="*/ 969068 w 4561834"/>
              <a:gd name="connsiteY783" fmla="*/ 619892 h 4901727"/>
              <a:gd name="connsiteX784" fmla="*/ 968650 w 4561834"/>
              <a:gd name="connsiteY784" fmla="*/ 619476 h 4901727"/>
              <a:gd name="connsiteX785" fmla="*/ 871101 w 4561834"/>
              <a:gd name="connsiteY785" fmla="*/ 612832 h 4901727"/>
              <a:gd name="connsiteX786" fmla="*/ 874365 w 4561834"/>
              <a:gd name="connsiteY786" fmla="*/ 621607 h 4901727"/>
              <a:gd name="connsiteX787" fmla="*/ 855959 w 4561834"/>
              <a:gd name="connsiteY787" fmla="*/ 623515 h 4901727"/>
              <a:gd name="connsiteX788" fmla="*/ 871101 w 4561834"/>
              <a:gd name="connsiteY788" fmla="*/ 612832 h 4901727"/>
              <a:gd name="connsiteX789" fmla="*/ 960803 w 4561834"/>
              <a:gd name="connsiteY789" fmla="*/ 611666 h 4901727"/>
              <a:gd name="connsiteX790" fmla="*/ 968650 w 4561834"/>
              <a:gd name="connsiteY790" fmla="*/ 619476 h 4901727"/>
              <a:gd name="connsiteX791" fmla="*/ 959083 w 4561834"/>
              <a:gd name="connsiteY791" fmla="*/ 620327 h 4901727"/>
              <a:gd name="connsiteX792" fmla="*/ 934309 w 4561834"/>
              <a:gd name="connsiteY792" fmla="*/ 624308 h 4901727"/>
              <a:gd name="connsiteX793" fmla="*/ 960803 w 4561834"/>
              <a:gd name="connsiteY793" fmla="*/ 611666 h 4901727"/>
              <a:gd name="connsiteX794" fmla="*/ 1019225 w 4561834"/>
              <a:gd name="connsiteY794" fmla="*/ 607891 h 4901727"/>
              <a:gd name="connsiteX795" fmla="*/ 1024887 w 4561834"/>
              <a:gd name="connsiteY795" fmla="*/ 627138 h 4901727"/>
              <a:gd name="connsiteX796" fmla="*/ 995336 w 4561834"/>
              <a:gd name="connsiteY796" fmla="*/ 631214 h 4901727"/>
              <a:gd name="connsiteX797" fmla="*/ 1019225 w 4561834"/>
              <a:gd name="connsiteY797" fmla="*/ 607891 h 4901727"/>
              <a:gd name="connsiteX798" fmla="*/ 1105274 w 4561834"/>
              <a:gd name="connsiteY798" fmla="*/ 594191 h 4901727"/>
              <a:gd name="connsiteX799" fmla="*/ 1091008 w 4561834"/>
              <a:gd name="connsiteY799" fmla="*/ 606419 h 4901727"/>
              <a:gd name="connsiteX800" fmla="*/ 1090782 w 4561834"/>
              <a:gd name="connsiteY800" fmla="*/ 606759 h 4901727"/>
              <a:gd name="connsiteX801" fmla="*/ 1105274 w 4561834"/>
              <a:gd name="connsiteY801" fmla="*/ 594191 h 4901727"/>
              <a:gd name="connsiteX802" fmla="*/ 1138726 w 4561834"/>
              <a:gd name="connsiteY802" fmla="*/ 584291 h 4901727"/>
              <a:gd name="connsiteX803" fmla="*/ 1113426 w 4561834"/>
              <a:gd name="connsiteY803" fmla="*/ 607664 h 4901727"/>
              <a:gd name="connsiteX804" fmla="*/ 1113426 w 4561834"/>
              <a:gd name="connsiteY804" fmla="*/ 608004 h 4901727"/>
              <a:gd name="connsiteX805" fmla="*/ 1147393 w 4561834"/>
              <a:gd name="connsiteY805" fmla="*/ 592379 h 4901727"/>
              <a:gd name="connsiteX806" fmla="*/ 1138726 w 4561834"/>
              <a:gd name="connsiteY806" fmla="*/ 584291 h 4901727"/>
              <a:gd name="connsiteX807" fmla="*/ 811676 w 4561834"/>
              <a:gd name="connsiteY807" fmla="*/ 583563 h 4901727"/>
              <a:gd name="connsiteX808" fmla="*/ 805688 w 4561834"/>
              <a:gd name="connsiteY808" fmla="*/ 591523 h 4901727"/>
              <a:gd name="connsiteX809" fmla="*/ 781232 w 4561834"/>
              <a:gd name="connsiteY809" fmla="*/ 596682 h 4901727"/>
              <a:gd name="connsiteX810" fmla="*/ 793276 w 4561834"/>
              <a:gd name="connsiteY810" fmla="*/ 584383 h 4901727"/>
              <a:gd name="connsiteX811" fmla="*/ 812029 w 4561834"/>
              <a:gd name="connsiteY811" fmla="*/ 583095 h 4901727"/>
              <a:gd name="connsiteX812" fmla="*/ 812029 w 4561834"/>
              <a:gd name="connsiteY812" fmla="*/ 583548 h 4901727"/>
              <a:gd name="connsiteX813" fmla="*/ 811676 w 4561834"/>
              <a:gd name="connsiteY813" fmla="*/ 583563 h 4901727"/>
              <a:gd name="connsiteX814" fmla="*/ 4498155 w 4561834"/>
              <a:gd name="connsiteY814" fmla="*/ 565915 h 4901727"/>
              <a:gd name="connsiteX815" fmla="*/ 4508501 w 4561834"/>
              <a:gd name="connsiteY815" fmla="*/ 578808 h 4901727"/>
              <a:gd name="connsiteX816" fmla="*/ 4485403 w 4561834"/>
              <a:gd name="connsiteY816" fmla="*/ 568618 h 4901727"/>
              <a:gd name="connsiteX817" fmla="*/ 4485856 w 4561834"/>
              <a:gd name="connsiteY817" fmla="*/ 568732 h 4901727"/>
              <a:gd name="connsiteX818" fmla="*/ 4498155 w 4561834"/>
              <a:gd name="connsiteY818" fmla="*/ 565915 h 4901727"/>
              <a:gd name="connsiteX819" fmla="*/ 4468048 w 4561834"/>
              <a:gd name="connsiteY819" fmla="*/ 564445 h 4901727"/>
              <a:gd name="connsiteX820" fmla="*/ 4470532 w 4561834"/>
              <a:gd name="connsiteY820" fmla="*/ 567803 h 4901727"/>
              <a:gd name="connsiteX821" fmla="*/ 4467733 w 4561834"/>
              <a:gd name="connsiteY821" fmla="*/ 565064 h 4901727"/>
              <a:gd name="connsiteX822" fmla="*/ 915061 w 4561834"/>
              <a:gd name="connsiteY822" fmla="*/ 557167 h 4901727"/>
              <a:gd name="connsiteX823" fmla="*/ 829352 w 4561834"/>
              <a:gd name="connsiteY823" fmla="*/ 571773 h 4901727"/>
              <a:gd name="connsiteX824" fmla="*/ 870338 w 4561834"/>
              <a:gd name="connsiteY824" fmla="*/ 562488 h 4901727"/>
              <a:gd name="connsiteX825" fmla="*/ 892417 w 4561834"/>
              <a:gd name="connsiteY825" fmla="*/ 560337 h 4901727"/>
              <a:gd name="connsiteX826" fmla="*/ 949028 w 4561834"/>
              <a:gd name="connsiteY826" fmla="*/ 552412 h 4901727"/>
              <a:gd name="connsiteX827" fmla="*/ 955708 w 4561834"/>
              <a:gd name="connsiteY827" fmla="*/ 561583 h 4901727"/>
              <a:gd name="connsiteX828" fmla="*/ 936573 w 4561834"/>
              <a:gd name="connsiteY828" fmla="*/ 559205 h 4901727"/>
              <a:gd name="connsiteX829" fmla="*/ 949028 w 4561834"/>
              <a:gd name="connsiteY829" fmla="*/ 552412 h 4901727"/>
              <a:gd name="connsiteX830" fmla="*/ 1105840 w 4561834"/>
              <a:gd name="connsiteY830" fmla="*/ 533730 h 4901727"/>
              <a:gd name="connsiteX831" fmla="*/ 1083196 w 4561834"/>
              <a:gd name="connsiteY831" fmla="*/ 542221 h 4901727"/>
              <a:gd name="connsiteX832" fmla="*/ 1083196 w 4561834"/>
              <a:gd name="connsiteY832" fmla="*/ 542561 h 4901727"/>
              <a:gd name="connsiteX833" fmla="*/ 1105840 w 4561834"/>
              <a:gd name="connsiteY833" fmla="*/ 533730 h 4901727"/>
              <a:gd name="connsiteX834" fmla="*/ 1076403 w 4561834"/>
              <a:gd name="connsiteY834" fmla="*/ 518219 h 4901727"/>
              <a:gd name="connsiteX835" fmla="*/ 1057834 w 4561834"/>
              <a:gd name="connsiteY835" fmla="*/ 521389 h 4901727"/>
              <a:gd name="connsiteX836" fmla="*/ 1059419 w 4561834"/>
              <a:gd name="connsiteY836" fmla="*/ 531239 h 4901727"/>
              <a:gd name="connsiteX837" fmla="*/ 1076403 w 4561834"/>
              <a:gd name="connsiteY837" fmla="*/ 518219 h 4901727"/>
              <a:gd name="connsiteX838" fmla="*/ 3228318 w 4561834"/>
              <a:gd name="connsiteY838" fmla="*/ 515331 h 4901727"/>
              <a:gd name="connsiteX839" fmla="*/ 3222416 w 4561834"/>
              <a:gd name="connsiteY839" fmla="*/ 518445 h 4901727"/>
              <a:gd name="connsiteX840" fmla="*/ 3222869 w 4561834"/>
              <a:gd name="connsiteY840" fmla="*/ 518332 h 4901727"/>
              <a:gd name="connsiteX841" fmla="*/ 3238380 w 4561834"/>
              <a:gd name="connsiteY841" fmla="*/ 518332 h 4901727"/>
              <a:gd name="connsiteX842" fmla="*/ 3228318 w 4561834"/>
              <a:gd name="connsiteY842" fmla="*/ 515331 h 4901727"/>
              <a:gd name="connsiteX843" fmla="*/ 4041459 w 4561834"/>
              <a:gd name="connsiteY843" fmla="*/ 512785 h 4901727"/>
              <a:gd name="connsiteX844" fmla="*/ 4032866 w 4561834"/>
              <a:gd name="connsiteY844" fmla="*/ 515995 h 4901727"/>
              <a:gd name="connsiteX845" fmla="*/ 4032628 w 4561834"/>
              <a:gd name="connsiteY845" fmla="*/ 515857 h 4901727"/>
              <a:gd name="connsiteX846" fmla="*/ 4032628 w 4561834"/>
              <a:gd name="connsiteY846" fmla="*/ 516083 h 4901727"/>
              <a:gd name="connsiteX847" fmla="*/ 4032866 w 4561834"/>
              <a:gd name="connsiteY847" fmla="*/ 515995 h 4901727"/>
              <a:gd name="connsiteX848" fmla="*/ 4042308 w 4561834"/>
              <a:gd name="connsiteY848" fmla="*/ 521461 h 4901727"/>
              <a:gd name="connsiteX849" fmla="*/ 4056065 w 4561834"/>
              <a:gd name="connsiteY849" fmla="*/ 515857 h 4901727"/>
              <a:gd name="connsiteX850" fmla="*/ 4041459 w 4561834"/>
              <a:gd name="connsiteY850" fmla="*/ 512785 h 4901727"/>
              <a:gd name="connsiteX851" fmla="*/ 3030676 w 4561834"/>
              <a:gd name="connsiteY851" fmla="*/ 510918 h 4901727"/>
              <a:gd name="connsiteX852" fmla="*/ 3029598 w 4561834"/>
              <a:gd name="connsiteY852" fmla="*/ 512444 h 4901727"/>
              <a:gd name="connsiteX853" fmla="*/ 3030577 w 4561834"/>
              <a:gd name="connsiteY853" fmla="*/ 513502 h 4901727"/>
              <a:gd name="connsiteX854" fmla="*/ 3183476 w 4561834"/>
              <a:gd name="connsiteY854" fmla="*/ 507887 h 4901727"/>
              <a:gd name="connsiteX855" fmla="*/ 3175089 w 4561834"/>
              <a:gd name="connsiteY855" fmla="*/ 513350 h 4901727"/>
              <a:gd name="connsiteX856" fmla="*/ 3178486 w 4561834"/>
              <a:gd name="connsiteY856" fmla="*/ 517879 h 4901727"/>
              <a:gd name="connsiteX857" fmla="*/ 3178939 w 4561834"/>
              <a:gd name="connsiteY857" fmla="*/ 518332 h 4901727"/>
              <a:gd name="connsiteX858" fmla="*/ 3183476 w 4561834"/>
              <a:gd name="connsiteY858" fmla="*/ 507887 h 4901727"/>
              <a:gd name="connsiteX859" fmla="*/ 3972918 w 4561834"/>
              <a:gd name="connsiteY859" fmla="*/ 505285 h 4901727"/>
              <a:gd name="connsiteX860" fmla="*/ 3960392 w 4561834"/>
              <a:gd name="connsiteY860" fmla="*/ 510875 h 4901727"/>
              <a:gd name="connsiteX861" fmla="*/ 3966167 w 4561834"/>
              <a:gd name="connsiteY861" fmla="*/ 516083 h 4901727"/>
              <a:gd name="connsiteX862" fmla="*/ 3966167 w 4561834"/>
              <a:gd name="connsiteY862" fmla="*/ 515857 h 4901727"/>
              <a:gd name="connsiteX863" fmla="*/ 3972918 w 4561834"/>
              <a:gd name="connsiteY863" fmla="*/ 505285 h 4901727"/>
              <a:gd name="connsiteX864" fmla="*/ 3037680 w 4561834"/>
              <a:gd name="connsiteY864" fmla="*/ 501004 h 4901727"/>
              <a:gd name="connsiteX865" fmla="*/ 3031636 w 4561834"/>
              <a:gd name="connsiteY865" fmla="*/ 509560 h 4901727"/>
              <a:gd name="connsiteX866" fmla="*/ 3041742 w 4561834"/>
              <a:gd name="connsiteY866" fmla="*/ 511255 h 4901727"/>
              <a:gd name="connsiteX867" fmla="*/ 3071717 w 4561834"/>
              <a:gd name="connsiteY867" fmla="*/ 516860 h 4901727"/>
              <a:gd name="connsiteX868" fmla="*/ 1039354 w 4561834"/>
              <a:gd name="connsiteY868" fmla="*/ 498732 h 4901727"/>
              <a:gd name="connsiteX869" fmla="*/ 1065307 w 4561834"/>
              <a:gd name="connsiteY869" fmla="*/ 499990 h 4901727"/>
              <a:gd name="connsiteX870" fmla="*/ 1033491 w 4561834"/>
              <a:gd name="connsiteY870" fmla="*/ 505311 h 4901727"/>
              <a:gd name="connsiteX871" fmla="*/ 1039354 w 4561834"/>
              <a:gd name="connsiteY871" fmla="*/ 498732 h 4901727"/>
              <a:gd name="connsiteX872" fmla="*/ 3130089 w 4561834"/>
              <a:gd name="connsiteY872" fmla="*/ 497962 h 4901727"/>
              <a:gd name="connsiteX873" fmla="*/ 3124932 w 4561834"/>
              <a:gd name="connsiteY873" fmla="*/ 502707 h 4901727"/>
              <a:gd name="connsiteX874" fmla="*/ 3138632 w 4561834"/>
              <a:gd name="connsiteY874" fmla="*/ 507349 h 4901727"/>
              <a:gd name="connsiteX875" fmla="*/ 3139085 w 4561834"/>
              <a:gd name="connsiteY875" fmla="*/ 507802 h 4901727"/>
              <a:gd name="connsiteX876" fmla="*/ 3130089 w 4561834"/>
              <a:gd name="connsiteY876" fmla="*/ 497962 h 4901727"/>
              <a:gd name="connsiteX877" fmla="*/ 3891788 w 4561834"/>
              <a:gd name="connsiteY877" fmla="*/ 496036 h 4901727"/>
              <a:gd name="connsiteX878" fmla="*/ 3884194 w 4561834"/>
              <a:gd name="connsiteY878" fmla="*/ 500799 h 4901727"/>
              <a:gd name="connsiteX879" fmla="*/ 3905593 w 4561834"/>
              <a:gd name="connsiteY879" fmla="*/ 505780 h 4901727"/>
              <a:gd name="connsiteX880" fmla="*/ 3891788 w 4561834"/>
              <a:gd name="connsiteY880" fmla="*/ 496036 h 4901727"/>
              <a:gd name="connsiteX881" fmla="*/ 3175570 w 4561834"/>
              <a:gd name="connsiteY881" fmla="*/ 482511 h 4901727"/>
              <a:gd name="connsiteX882" fmla="*/ 3184147 w 4561834"/>
              <a:gd name="connsiteY882" fmla="*/ 483233 h 4901727"/>
              <a:gd name="connsiteX883" fmla="*/ 3177184 w 4561834"/>
              <a:gd name="connsiteY883" fmla="*/ 488667 h 4901727"/>
              <a:gd name="connsiteX884" fmla="*/ 3172569 w 4561834"/>
              <a:gd name="connsiteY884" fmla="*/ 488305 h 4901727"/>
              <a:gd name="connsiteX885" fmla="*/ 3169713 w 4561834"/>
              <a:gd name="connsiteY885" fmla="*/ 485933 h 4901727"/>
              <a:gd name="connsiteX886" fmla="*/ 3171473 w 4561834"/>
              <a:gd name="connsiteY886" fmla="*/ 482898 h 4901727"/>
              <a:gd name="connsiteX887" fmla="*/ 3175570 w 4561834"/>
              <a:gd name="connsiteY887" fmla="*/ 482511 h 4901727"/>
              <a:gd name="connsiteX888" fmla="*/ 786894 w 4561834"/>
              <a:gd name="connsiteY888" fmla="*/ 481195 h 4901727"/>
              <a:gd name="connsiteX889" fmla="*/ 759494 w 4561834"/>
              <a:gd name="connsiteY889" fmla="*/ 489120 h 4901727"/>
              <a:gd name="connsiteX890" fmla="*/ 786894 w 4561834"/>
              <a:gd name="connsiteY890" fmla="*/ 481195 h 4901727"/>
              <a:gd name="connsiteX891" fmla="*/ 3961142 w 4561834"/>
              <a:gd name="connsiteY891" fmla="*/ 480022 h 4901727"/>
              <a:gd name="connsiteX892" fmla="*/ 3974092 w 4561834"/>
              <a:gd name="connsiteY892" fmla="*/ 480645 h 4901727"/>
              <a:gd name="connsiteX893" fmla="*/ 3963562 w 4561834"/>
              <a:gd name="connsiteY893" fmla="*/ 486532 h 4901727"/>
              <a:gd name="connsiteX894" fmla="*/ 3956636 w 4561834"/>
              <a:gd name="connsiteY894" fmla="*/ 486228 h 4901727"/>
              <a:gd name="connsiteX895" fmla="*/ 3952100 w 4561834"/>
              <a:gd name="connsiteY895" fmla="*/ 483808 h 4901727"/>
              <a:gd name="connsiteX896" fmla="*/ 3954970 w 4561834"/>
              <a:gd name="connsiteY896" fmla="*/ 480422 h 4901727"/>
              <a:gd name="connsiteX897" fmla="*/ 3961142 w 4561834"/>
              <a:gd name="connsiteY897" fmla="*/ 480022 h 4901727"/>
              <a:gd name="connsiteX898" fmla="*/ 845132 w 4561834"/>
              <a:gd name="connsiteY898" fmla="*/ 478336 h 4901727"/>
              <a:gd name="connsiteX899" fmla="*/ 871131 w 4561834"/>
              <a:gd name="connsiteY899" fmla="*/ 482214 h 4901727"/>
              <a:gd name="connsiteX900" fmla="*/ 825842 w 4561834"/>
              <a:gd name="connsiteY900" fmla="*/ 486856 h 4901727"/>
              <a:gd name="connsiteX901" fmla="*/ 845132 w 4561834"/>
              <a:gd name="connsiteY901" fmla="*/ 478336 h 4901727"/>
              <a:gd name="connsiteX902" fmla="*/ 3313214 w 4561834"/>
              <a:gd name="connsiteY902" fmla="*/ 473624 h 4901727"/>
              <a:gd name="connsiteX903" fmla="*/ 3313214 w 4561834"/>
              <a:gd name="connsiteY903" fmla="*/ 473964 h 4901727"/>
              <a:gd name="connsiteX904" fmla="*/ 3313025 w 4561834"/>
              <a:gd name="connsiteY904" fmla="*/ 473744 h 4901727"/>
              <a:gd name="connsiteX905" fmla="*/ 3172366 w 4561834"/>
              <a:gd name="connsiteY905" fmla="*/ 465699 h 4901727"/>
              <a:gd name="connsiteX906" fmla="*/ 3172366 w 4561834"/>
              <a:gd name="connsiteY906" fmla="*/ 480191 h 4901727"/>
              <a:gd name="connsiteX907" fmla="*/ 3168403 w 4561834"/>
              <a:gd name="connsiteY907" fmla="*/ 470341 h 4901727"/>
              <a:gd name="connsiteX908" fmla="*/ 3162516 w 4561834"/>
              <a:gd name="connsiteY908" fmla="*/ 475436 h 4901727"/>
              <a:gd name="connsiteX909" fmla="*/ 3172366 w 4561834"/>
              <a:gd name="connsiteY909" fmla="*/ 465699 h 4901727"/>
              <a:gd name="connsiteX910" fmla="*/ 3309328 w 4561834"/>
              <a:gd name="connsiteY910" fmla="*/ 463815 h 4901727"/>
              <a:gd name="connsiteX911" fmla="*/ 3328166 w 4561834"/>
              <a:gd name="connsiteY911" fmla="*/ 464664 h 4901727"/>
              <a:gd name="connsiteX912" fmla="*/ 3312869 w 4561834"/>
              <a:gd name="connsiteY912" fmla="*/ 473562 h 4901727"/>
              <a:gd name="connsiteX913" fmla="*/ 3313025 w 4561834"/>
              <a:gd name="connsiteY913" fmla="*/ 473744 h 4901727"/>
              <a:gd name="connsiteX914" fmla="*/ 3307645 w 4561834"/>
              <a:gd name="connsiteY914" fmla="*/ 477144 h 4901727"/>
              <a:gd name="connsiteX915" fmla="*/ 3283890 w 4561834"/>
              <a:gd name="connsiteY915" fmla="*/ 473624 h 4901727"/>
              <a:gd name="connsiteX916" fmla="*/ 3291880 w 4561834"/>
              <a:gd name="connsiteY916" fmla="*/ 469850 h 4901727"/>
              <a:gd name="connsiteX917" fmla="*/ 3291482 w 4561834"/>
              <a:gd name="connsiteY917" fmla="*/ 469759 h 4901727"/>
              <a:gd name="connsiteX918" fmla="*/ 3291934 w 4561834"/>
              <a:gd name="connsiteY918" fmla="*/ 469080 h 4901727"/>
              <a:gd name="connsiteX919" fmla="*/ 3309328 w 4561834"/>
              <a:gd name="connsiteY919" fmla="*/ 463815 h 4901727"/>
              <a:gd name="connsiteX920" fmla="*/ 3224349 w 4561834"/>
              <a:gd name="connsiteY920" fmla="*/ 462458 h 4901727"/>
              <a:gd name="connsiteX921" fmla="*/ 3235097 w 4561834"/>
              <a:gd name="connsiteY921" fmla="*/ 473269 h 4901727"/>
              <a:gd name="connsiteX922" fmla="*/ 3220491 w 4561834"/>
              <a:gd name="connsiteY922" fmla="*/ 468740 h 4901727"/>
              <a:gd name="connsiteX923" fmla="*/ 3220944 w 4561834"/>
              <a:gd name="connsiteY923" fmla="*/ 468061 h 4901727"/>
              <a:gd name="connsiteX924" fmla="*/ 3224349 w 4561834"/>
              <a:gd name="connsiteY924" fmla="*/ 462458 h 4901727"/>
              <a:gd name="connsiteX925" fmla="*/ 4162593 w 4561834"/>
              <a:gd name="connsiteY925" fmla="*/ 460604 h 4901727"/>
              <a:gd name="connsiteX926" fmla="*/ 4191139 w 4561834"/>
              <a:gd name="connsiteY926" fmla="*/ 461397 h 4901727"/>
              <a:gd name="connsiteX927" fmla="*/ 4136340 w 4561834"/>
              <a:gd name="connsiteY927" fmla="*/ 466605 h 4901727"/>
              <a:gd name="connsiteX928" fmla="*/ 4136340 w 4561834"/>
              <a:gd name="connsiteY928" fmla="*/ 465926 h 4901727"/>
              <a:gd name="connsiteX929" fmla="*/ 4162593 w 4561834"/>
              <a:gd name="connsiteY929" fmla="*/ 460604 h 4901727"/>
              <a:gd name="connsiteX930" fmla="*/ 4033909 w 4561834"/>
              <a:gd name="connsiteY930" fmla="*/ 460256 h 4901727"/>
              <a:gd name="connsiteX931" fmla="*/ 4050404 w 4561834"/>
              <a:gd name="connsiteY931" fmla="*/ 470907 h 4901727"/>
              <a:gd name="connsiteX932" fmla="*/ 4028892 w 4561834"/>
              <a:gd name="connsiteY932" fmla="*/ 466265 h 4901727"/>
              <a:gd name="connsiteX933" fmla="*/ 4028892 w 4561834"/>
              <a:gd name="connsiteY933" fmla="*/ 465926 h 4901727"/>
              <a:gd name="connsiteX934" fmla="*/ 4033909 w 4561834"/>
              <a:gd name="connsiteY934" fmla="*/ 460256 h 4901727"/>
              <a:gd name="connsiteX935" fmla="*/ 3199639 w 4561834"/>
              <a:gd name="connsiteY935" fmla="*/ 453687 h 4901727"/>
              <a:gd name="connsiteX936" fmla="*/ 3193078 w 4561834"/>
              <a:gd name="connsiteY936" fmla="*/ 461961 h 4901727"/>
              <a:gd name="connsiteX937" fmla="*/ 3183581 w 4561834"/>
              <a:gd name="connsiteY937" fmla="*/ 462513 h 4901727"/>
              <a:gd name="connsiteX938" fmla="*/ 3191195 w 4561834"/>
              <a:gd name="connsiteY938" fmla="*/ 456470 h 4901727"/>
              <a:gd name="connsiteX939" fmla="*/ 3200451 w 4561834"/>
              <a:gd name="connsiteY939" fmla="*/ 452663 h 4901727"/>
              <a:gd name="connsiteX940" fmla="*/ 3199998 w 4561834"/>
              <a:gd name="connsiteY940" fmla="*/ 453569 h 4901727"/>
              <a:gd name="connsiteX941" fmla="*/ 3199639 w 4561834"/>
              <a:gd name="connsiteY941" fmla="*/ 453687 h 4901727"/>
              <a:gd name="connsiteX942" fmla="*/ 3997094 w 4561834"/>
              <a:gd name="connsiteY942" fmla="*/ 451445 h 4901727"/>
              <a:gd name="connsiteX943" fmla="*/ 3986603 w 4561834"/>
              <a:gd name="connsiteY943" fmla="*/ 460336 h 4901727"/>
              <a:gd name="connsiteX944" fmla="*/ 3972167 w 4561834"/>
              <a:gd name="connsiteY944" fmla="*/ 460944 h 4901727"/>
              <a:gd name="connsiteX945" fmla="*/ 3984140 w 4561834"/>
              <a:gd name="connsiteY945" fmla="*/ 454391 h 4901727"/>
              <a:gd name="connsiteX946" fmla="*/ 3997642 w 4561834"/>
              <a:gd name="connsiteY946" fmla="*/ 450981 h 4901727"/>
              <a:gd name="connsiteX947" fmla="*/ 3997642 w 4561834"/>
              <a:gd name="connsiteY947" fmla="*/ 451320 h 4901727"/>
              <a:gd name="connsiteX948" fmla="*/ 3997094 w 4561834"/>
              <a:gd name="connsiteY948" fmla="*/ 451445 h 4901727"/>
              <a:gd name="connsiteX949" fmla="*/ 3242989 w 4561834"/>
              <a:gd name="connsiteY949" fmla="*/ 430874 h 4901727"/>
              <a:gd name="connsiteX950" fmla="*/ 3206452 w 4561834"/>
              <a:gd name="connsiteY950" fmla="*/ 452776 h 4901727"/>
              <a:gd name="connsiteX951" fmla="*/ 3224632 w 4561834"/>
              <a:gd name="connsiteY951" fmla="*/ 437597 h 4901727"/>
              <a:gd name="connsiteX952" fmla="*/ 3246872 w 4561834"/>
              <a:gd name="connsiteY952" fmla="*/ 428547 h 4901727"/>
              <a:gd name="connsiteX953" fmla="*/ 3246872 w 4561834"/>
              <a:gd name="connsiteY953" fmla="*/ 429452 h 4901727"/>
              <a:gd name="connsiteX954" fmla="*/ 3242989 w 4561834"/>
              <a:gd name="connsiteY954" fmla="*/ 430874 h 4901727"/>
              <a:gd name="connsiteX955" fmla="*/ 4068066 w 4561834"/>
              <a:gd name="connsiteY955" fmla="*/ 426751 h 4901727"/>
              <a:gd name="connsiteX956" fmla="*/ 4068066 w 4561834"/>
              <a:gd name="connsiteY956" fmla="*/ 426977 h 4901727"/>
              <a:gd name="connsiteX957" fmla="*/ 4007379 w 4561834"/>
              <a:gd name="connsiteY957" fmla="*/ 451546 h 4901727"/>
              <a:gd name="connsiteX958" fmla="*/ 4068066 w 4561834"/>
              <a:gd name="connsiteY958" fmla="*/ 426751 h 4901727"/>
              <a:gd name="connsiteX959" fmla="*/ 3466569 w 4561834"/>
              <a:gd name="connsiteY959" fmla="*/ 417693 h 4901727"/>
              <a:gd name="connsiteX960" fmla="*/ 3460975 w 4561834"/>
              <a:gd name="connsiteY960" fmla="*/ 456739 h 4901727"/>
              <a:gd name="connsiteX961" fmla="*/ 3458824 w 4561834"/>
              <a:gd name="connsiteY961" fmla="*/ 422093 h 4901727"/>
              <a:gd name="connsiteX962" fmla="*/ 3462433 w 4561834"/>
              <a:gd name="connsiteY962" fmla="*/ 418653 h 4901727"/>
              <a:gd name="connsiteX963" fmla="*/ 3466636 w 4561834"/>
              <a:gd name="connsiteY963" fmla="*/ 417224 h 4901727"/>
              <a:gd name="connsiteX964" fmla="*/ 3466636 w 4561834"/>
              <a:gd name="connsiteY964" fmla="*/ 417677 h 4901727"/>
              <a:gd name="connsiteX965" fmla="*/ 3466569 w 4561834"/>
              <a:gd name="connsiteY965" fmla="*/ 417693 h 4901727"/>
              <a:gd name="connsiteX966" fmla="*/ 4400940 w 4561834"/>
              <a:gd name="connsiteY966" fmla="*/ 414183 h 4901727"/>
              <a:gd name="connsiteX967" fmla="*/ 4392674 w 4561834"/>
              <a:gd name="connsiteY967" fmla="*/ 453698 h 4901727"/>
              <a:gd name="connsiteX968" fmla="*/ 4389051 w 4561834"/>
              <a:gd name="connsiteY968" fmla="*/ 419052 h 4901727"/>
              <a:gd name="connsiteX969" fmla="*/ 4400940 w 4561834"/>
              <a:gd name="connsiteY969" fmla="*/ 414183 h 4901727"/>
              <a:gd name="connsiteX970" fmla="*/ 3464258 w 4561834"/>
              <a:gd name="connsiteY970" fmla="*/ 387446 h 4901727"/>
              <a:gd name="connsiteX971" fmla="*/ 3396325 w 4561834"/>
              <a:gd name="connsiteY971" fmla="*/ 461041 h 4901727"/>
              <a:gd name="connsiteX972" fmla="*/ 3360774 w 4561834"/>
              <a:gd name="connsiteY972" fmla="*/ 415752 h 4901727"/>
              <a:gd name="connsiteX973" fmla="*/ 3397005 w 4561834"/>
              <a:gd name="connsiteY973" fmla="*/ 411223 h 4901727"/>
              <a:gd name="connsiteX974" fmla="*/ 3393268 w 4561834"/>
              <a:gd name="connsiteY974" fmla="*/ 396278 h 4901727"/>
              <a:gd name="connsiteX975" fmla="*/ 3464258 w 4561834"/>
              <a:gd name="connsiteY975" fmla="*/ 387446 h 4901727"/>
              <a:gd name="connsiteX976" fmla="*/ 4396750 w 4561834"/>
              <a:gd name="connsiteY976" fmla="*/ 384405 h 4901727"/>
              <a:gd name="connsiteX977" fmla="*/ 4294850 w 4561834"/>
              <a:gd name="connsiteY977" fmla="*/ 458000 h 4901727"/>
              <a:gd name="connsiteX978" fmla="*/ 4240391 w 4561834"/>
              <a:gd name="connsiteY978" fmla="*/ 412712 h 4901727"/>
              <a:gd name="connsiteX979" fmla="*/ 4295190 w 4561834"/>
              <a:gd name="connsiteY979" fmla="*/ 407956 h 4901727"/>
              <a:gd name="connsiteX980" fmla="*/ 4289416 w 4561834"/>
              <a:gd name="connsiteY980" fmla="*/ 393124 h 4901727"/>
              <a:gd name="connsiteX981" fmla="*/ 4396750 w 4561834"/>
              <a:gd name="connsiteY981" fmla="*/ 384405 h 4901727"/>
              <a:gd name="connsiteX982" fmla="*/ 1183964 w 4561834"/>
              <a:gd name="connsiteY982" fmla="*/ 382691 h 4901727"/>
              <a:gd name="connsiteX983" fmla="*/ 1155658 w 4561834"/>
              <a:gd name="connsiteY983" fmla="*/ 408393 h 4901727"/>
              <a:gd name="connsiteX984" fmla="*/ 1160074 w 4561834"/>
              <a:gd name="connsiteY984" fmla="*/ 402505 h 4901727"/>
              <a:gd name="connsiteX985" fmla="*/ 1110369 w 4561834"/>
              <a:gd name="connsiteY985" fmla="*/ 401826 h 4901727"/>
              <a:gd name="connsiteX986" fmla="*/ 1058853 w 4561834"/>
              <a:gd name="connsiteY986" fmla="*/ 395372 h 4901727"/>
              <a:gd name="connsiteX987" fmla="*/ 1058853 w 4561834"/>
              <a:gd name="connsiteY987" fmla="*/ 394693 h 4901727"/>
              <a:gd name="connsiteX988" fmla="*/ 1119427 w 4561834"/>
              <a:gd name="connsiteY988" fmla="*/ 386767 h 4901727"/>
              <a:gd name="connsiteX989" fmla="*/ 1183964 w 4561834"/>
              <a:gd name="connsiteY989" fmla="*/ 382691 h 4901727"/>
              <a:gd name="connsiteX990" fmla="*/ 812340 w 4561834"/>
              <a:gd name="connsiteY990" fmla="*/ 373945 h 4901727"/>
              <a:gd name="connsiteX991" fmla="*/ 834334 w 4561834"/>
              <a:gd name="connsiteY991" fmla="*/ 376690 h 4901727"/>
              <a:gd name="connsiteX992" fmla="*/ 792555 w 4561834"/>
              <a:gd name="connsiteY992" fmla="*/ 380880 h 4901727"/>
              <a:gd name="connsiteX993" fmla="*/ 812340 w 4561834"/>
              <a:gd name="connsiteY993" fmla="*/ 373945 h 4901727"/>
              <a:gd name="connsiteX994" fmla="*/ 1296247 w 4561834"/>
              <a:gd name="connsiteY994" fmla="*/ 371391 h 4901727"/>
              <a:gd name="connsiteX995" fmla="*/ 1275938 w 4561834"/>
              <a:gd name="connsiteY995" fmla="*/ 379109 h 4901727"/>
              <a:gd name="connsiteX996" fmla="*/ 1194720 w 4561834"/>
              <a:gd name="connsiteY996" fmla="*/ 395938 h 4901727"/>
              <a:gd name="connsiteX997" fmla="*/ 1187587 w 4561834"/>
              <a:gd name="connsiteY997" fmla="*/ 387107 h 4901727"/>
              <a:gd name="connsiteX998" fmla="*/ 1271942 w 4561834"/>
              <a:gd name="connsiteY998" fmla="*/ 371679 h 4901727"/>
              <a:gd name="connsiteX999" fmla="*/ 1298092 w 4561834"/>
              <a:gd name="connsiteY999" fmla="*/ 370690 h 4901727"/>
              <a:gd name="connsiteX1000" fmla="*/ 1298092 w 4561834"/>
              <a:gd name="connsiteY1000" fmla="*/ 371369 h 4901727"/>
              <a:gd name="connsiteX1001" fmla="*/ 1296247 w 4561834"/>
              <a:gd name="connsiteY1001" fmla="*/ 371391 h 4901727"/>
              <a:gd name="connsiteX1002" fmla="*/ 1033378 w 4561834"/>
              <a:gd name="connsiteY1002" fmla="*/ 369558 h 4901727"/>
              <a:gd name="connsiteX1003" fmla="*/ 1035756 w 4561834"/>
              <a:gd name="connsiteY1003" fmla="*/ 384163 h 4901727"/>
              <a:gd name="connsiteX1004" fmla="*/ 1028963 w 4561834"/>
              <a:gd name="connsiteY1004" fmla="*/ 375219 h 4901727"/>
              <a:gd name="connsiteX1005" fmla="*/ 1021943 w 4561834"/>
              <a:gd name="connsiteY1005" fmla="*/ 381446 h 4901727"/>
              <a:gd name="connsiteX1006" fmla="*/ 1033378 w 4561834"/>
              <a:gd name="connsiteY1006" fmla="*/ 369558 h 4901727"/>
              <a:gd name="connsiteX1007" fmla="*/ 1369130 w 4561834"/>
              <a:gd name="connsiteY1007" fmla="*/ 361503 h 4901727"/>
              <a:gd name="connsiteX1008" fmla="*/ 1370781 w 4561834"/>
              <a:gd name="connsiteY1008" fmla="*/ 365821 h 4901727"/>
              <a:gd name="connsiteX1009" fmla="*/ 1338173 w 4561834"/>
              <a:gd name="connsiteY1009" fmla="*/ 372615 h 4901727"/>
              <a:gd name="connsiteX1010" fmla="*/ 1342588 w 4561834"/>
              <a:gd name="connsiteY1010" fmla="*/ 366614 h 4901727"/>
              <a:gd name="connsiteX1011" fmla="*/ 1369130 w 4561834"/>
              <a:gd name="connsiteY1011" fmla="*/ 361503 h 4901727"/>
              <a:gd name="connsiteX1012" fmla="*/ 1214164 w 4561834"/>
              <a:gd name="connsiteY1012" fmla="*/ 340196 h 4901727"/>
              <a:gd name="connsiteX1013" fmla="*/ 1223478 w 4561834"/>
              <a:gd name="connsiteY1013" fmla="*/ 345555 h 4901727"/>
              <a:gd name="connsiteX1014" fmla="*/ 1183737 w 4561834"/>
              <a:gd name="connsiteY1014" fmla="*/ 353141 h 4901727"/>
              <a:gd name="connsiteX1015" fmla="*/ 1214164 w 4561834"/>
              <a:gd name="connsiteY1015" fmla="*/ 340196 h 4901727"/>
              <a:gd name="connsiteX1016" fmla="*/ 1421618 w 4561834"/>
              <a:gd name="connsiteY1016" fmla="*/ 309889 h 4901727"/>
              <a:gd name="connsiteX1017" fmla="*/ 1432034 w 4561834"/>
              <a:gd name="connsiteY1017" fmla="*/ 317928 h 4901727"/>
              <a:gd name="connsiteX1018" fmla="*/ 1413579 w 4561834"/>
              <a:gd name="connsiteY1018" fmla="*/ 326873 h 4901727"/>
              <a:gd name="connsiteX1019" fmla="*/ 1421618 w 4561834"/>
              <a:gd name="connsiteY1019" fmla="*/ 310116 h 4901727"/>
              <a:gd name="connsiteX1020" fmla="*/ 2094737 w 4561834"/>
              <a:gd name="connsiteY1020" fmla="*/ 193865 h 4901727"/>
              <a:gd name="connsiteX1021" fmla="*/ 2059285 w 4561834"/>
              <a:gd name="connsiteY1021" fmla="*/ 202215 h 4901727"/>
              <a:gd name="connsiteX1022" fmla="*/ 2093365 w 4561834"/>
              <a:gd name="connsiteY1022" fmla="*/ 200517 h 4901727"/>
              <a:gd name="connsiteX1023" fmla="*/ 2093251 w 4561834"/>
              <a:gd name="connsiteY1023" fmla="*/ 200970 h 4901727"/>
              <a:gd name="connsiteX1024" fmla="*/ 2094737 w 4561834"/>
              <a:gd name="connsiteY1024" fmla="*/ 193865 h 4901727"/>
              <a:gd name="connsiteX1025" fmla="*/ 3085375 w 4561834"/>
              <a:gd name="connsiteY1025" fmla="*/ 188671 h 4901727"/>
              <a:gd name="connsiteX1026" fmla="*/ 3103533 w 4561834"/>
              <a:gd name="connsiteY1026" fmla="*/ 202668 h 4901727"/>
              <a:gd name="connsiteX1027" fmla="*/ 3063565 w 4561834"/>
              <a:gd name="connsiteY1027" fmla="*/ 190666 h 4901727"/>
              <a:gd name="connsiteX1028" fmla="*/ 3063565 w 4561834"/>
              <a:gd name="connsiteY1028" fmla="*/ 190214 h 4901727"/>
              <a:gd name="connsiteX1029" fmla="*/ 3085375 w 4561834"/>
              <a:gd name="connsiteY1029" fmla="*/ 188671 h 4901727"/>
              <a:gd name="connsiteX1030" fmla="*/ 3034313 w 4561834"/>
              <a:gd name="connsiteY1030" fmla="*/ 185486 h 4901727"/>
              <a:gd name="connsiteX1031" fmla="*/ 3038421 w 4561834"/>
              <a:gd name="connsiteY1031" fmla="*/ 189067 h 4901727"/>
              <a:gd name="connsiteX1032" fmla="*/ 3033721 w 4561834"/>
              <a:gd name="connsiteY1032" fmla="*/ 186100 h 4901727"/>
              <a:gd name="connsiteX1033" fmla="*/ 2210691 w 4561834"/>
              <a:gd name="connsiteY1033" fmla="*/ 181722 h 4901727"/>
              <a:gd name="connsiteX1034" fmla="*/ 2180093 w 4561834"/>
              <a:gd name="connsiteY1034" fmla="*/ 190893 h 4901727"/>
              <a:gd name="connsiteX1035" fmla="*/ 2190283 w 4561834"/>
              <a:gd name="connsiteY1035" fmla="*/ 193837 h 4901727"/>
              <a:gd name="connsiteX1036" fmla="*/ 2190170 w 4561834"/>
              <a:gd name="connsiteY1036" fmla="*/ 194289 h 4901727"/>
              <a:gd name="connsiteX1037" fmla="*/ 2210691 w 4561834"/>
              <a:gd name="connsiteY1037" fmla="*/ 181722 h 4901727"/>
              <a:gd name="connsiteX1038" fmla="*/ 2309930 w 4561834"/>
              <a:gd name="connsiteY1038" fmla="*/ 171815 h 4901727"/>
              <a:gd name="connsiteX1039" fmla="*/ 2296032 w 4561834"/>
              <a:gd name="connsiteY1039" fmla="*/ 176853 h 4901727"/>
              <a:gd name="connsiteX1040" fmla="*/ 2295919 w 4561834"/>
              <a:gd name="connsiteY1040" fmla="*/ 177306 h 4901727"/>
              <a:gd name="connsiteX1041" fmla="*/ 2334188 w 4561834"/>
              <a:gd name="connsiteY1041" fmla="*/ 172211 h 4901727"/>
              <a:gd name="connsiteX1042" fmla="*/ 2309930 w 4561834"/>
              <a:gd name="connsiteY1042" fmla="*/ 171815 h 4901727"/>
              <a:gd name="connsiteX1043" fmla="*/ 2197189 w 4561834"/>
              <a:gd name="connsiteY1043" fmla="*/ 156926 h 4901727"/>
              <a:gd name="connsiteX1044" fmla="*/ 2181268 w 4561834"/>
              <a:gd name="connsiteY1044" fmla="*/ 165630 h 4901727"/>
              <a:gd name="connsiteX1045" fmla="*/ 2168954 w 4561834"/>
              <a:gd name="connsiteY1045" fmla="*/ 167317 h 4901727"/>
              <a:gd name="connsiteX1046" fmla="*/ 2163779 w 4561834"/>
              <a:gd name="connsiteY1046" fmla="*/ 166534 h 4901727"/>
              <a:gd name="connsiteX1047" fmla="*/ 2176343 w 4561834"/>
              <a:gd name="connsiteY1047" fmla="*/ 159955 h 4901727"/>
              <a:gd name="connsiteX1048" fmla="*/ 2197189 w 4561834"/>
              <a:gd name="connsiteY1048" fmla="*/ 156926 h 4901727"/>
              <a:gd name="connsiteX1049" fmla="*/ 2230477 w 4561834"/>
              <a:gd name="connsiteY1049" fmla="*/ 121941 h 4901727"/>
              <a:gd name="connsiteX1050" fmla="*/ 2191189 w 4561834"/>
              <a:gd name="connsiteY1050" fmla="*/ 138471 h 4901727"/>
              <a:gd name="connsiteX1051" fmla="*/ 2230477 w 4561834"/>
              <a:gd name="connsiteY1051" fmla="*/ 121941 h 4901727"/>
              <a:gd name="connsiteX1052" fmla="*/ 2289841 w 4561834"/>
              <a:gd name="connsiteY1052" fmla="*/ 121808 h 4901727"/>
              <a:gd name="connsiteX1053" fmla="*/ 2318563 w 4561834"/>
              <a:gd name="connsiteY1053" fmla="*/ 128734 h 4901727"/>
              <a:gd name="connsiteX1054" fmla="*/ 2300561 w 4561834"/>
              <a:gd name="connsiteY1054" fmla="*/ 141612 h 4901727"/>
              <a:gd name="connsiteX1055" fmla="*/ 2282559 w 4561834"/>
              <a:gd name="connsiteY1055" fmla="*/ 128734 h 4901727"/>
              <a:gd name="connsiteX1056" fmla="*/ 2289841 w 4561834"/>
              <a:gd name="connsiteY1056" fmla="*/ 121808 h 4901727"/>
              <a:gd name="connsiteX1057" fmla="*/ 2460921 w 4561834"/>
              <a:gd name="connsiteY1057" fmla="*/ 105855 h 4901727"/>
              <a:gd name="connsiteX1058" fmla="*/ 2459865 w 4561834"/>
              <a:gd name="connsiteY1058" fmla="*/ 106089 h 4901727"/>
              <a:gd name="connsiteX1059" fmla="*/ 2459865 w 4561834"/>
              <a:gd name="connsiteY1059" fmla="*/ 105863 h 4901727"/>
              <a:gd name="connsiteX1060" fmla="*/ 2552141 w 4561834"/>
              <a:gd name="connsiteY1060" fmla="*/ 92729 h 4901727"/>
              <a:gd name="connsiteX1061" fmla="*/ 2511352 w 4561834"/>
              <a:gd name="connsiteY1061" fmla="*/ 105495 h 4901727"/>
              <a:gd name="connsiteX1062" fmla="*/ 2460921 w 4561834"/>
              <a:gd name="connsiteY1062" fmla="*/ 105855 h 4901727"/>
              <a:gd name="connsiteX1063" fmla="*/ 2503413 w 4561834"/>
              <a:gd name="connsiteY1063" fmla="*/ 96437 h 4901727"/>
              <a:gd name="connsiteX1064" fmla="*/ 2552141 w 4561834"/>
              <a:gd name="connsiteY1064" fmla="*/ 92729 h 4901727"/>
              <a:gd name="connsiteX1065" fmla="*/ 2341548 w 4561834"/>
              <a:gd name="connsiteY1065" fmla="*/ 80727 h 4901727"/>
              <a:gd name="connsiteX1066" fmla="*/ 2295240 w 4561834"/>
              <a:gd name="connsiteY1066" fmla="*/ 101900 h 4901727"/>
              <a:gd name="connsiteX1067" fmla="*/ 2245875 w 4561834"/>
              <a:gd name="connsiteY1067" fmla="*/ 119223 h 4901727"/>
              <a:gd name="connsiteX1068" fmla="*/ 2289692 w 4561834"/>
              <a:gd name="connsiteY1068" fmla="*/ 95560 h 4901727"/>
              <a:gd name="connsiteX1069" fmla="*/ 2341548 w 4561834"/>
              <a:gd name="connsiteY1069" fmla="*/ 80727 h 4901727"/>
              <a:gd name="connsiteX1070" fmla="*/ 2970157 w 4561834"/>
              <a:gd name="connsiteY1070" fmla="*/ 66235 h 4901727"/>
              <a:gd name="connsiteX1071" fmla="*/ 2927586 w 4561834"/>
              <a:gd name="connsiteY1071" fmla="*/ 90125 h 4901727"/>
              <a:gd name="connsiteX1072" fmla="*/ 3018729 w 4561834"/>
              <a:gd name="connsiteY1072" fmla="*/ 88993 h 4901727"/>
              <a:gd name="connsiteX1073" fmla="*/ 2982498 w 4561834"/>
              <a:gd name="connsiteY1073" fmla="*/ 98390 h 4901727"/>
              <a:gd name="connsiteX1074" fmla="*/ 2941172 w 4561834"/>
              <a:gd name="connsiteY1074" fmla="*/ 100088 h 4901727"/>
              <a:gd name="connsiteX1075" fmla="*/ 2983178 w 4561834"/>
              <a:gd name="connsiteY1075" fmla="*/ 132470 h 4901727"/>
              <a:gd name="connsiteX1076" fmla="*/ 3025636 w 4561834"/>
              <a:gd name="connsiteY1076" fmla="*/ 154095 h 4901727"/>
              <a:gd name="connsiteX1077" fmla="*/ 3030731 w 4561834"/>
              <a:gd name="connsiteY1077" fmla="*/ 184213 h 4901727"/>
              <a:gd name="connsiteX1078" fmla="*/ 3033721 w 4561834"/>
              <a:gd name="connsiteY1078" fmla="*/ 186100 h 4901727"/>
              <a:gd name="connsiteX1079" fmla="*/ 3030731 w 4561834"/>
              <a:gd name="connsiteY1079" fmla="*/ 189195 h 4901727"/>
              <a:gd name="connsiteX1080" fmla="*/ 3032656 w 4561834"/>
              <a:gd name="connsiteY1080" fmla="*/ 214217 h 4901727"/>
              <a:gd name="connsiteX1081" fmla="*/ 3110326 w 4561834"/>
              <a:gd name="connsiteY1081" fmla="*/ 253958 h 4901727"/>
              <a:gd name="connsiteX1082" fmla="*/ 3006501 w 4561834"/>
              <a:gd name="connsiteY1082" fmla="*/ 262223 h 4901727"/>
              <a:gd name="connsiteX1083" fmla="*/ 3074435 w 4561834"/>
              <a:gd name="connsiteY1083" fmla="*/ 326307 h 4901727"/>
              <a:gd name="connsiteX1084" fmla="*/ 3078850 w 4561834"/>
              <a:gd name="connsiteY1084" fmla="*/ 351329 h 4901727"/>
              <a:gd name="connsiteX1085" fmla="*/ 3056206 w 4561834"/>
              <a:gd name="connsiteY1085" fmla="*/ 349970 h 4901727"/>
              <a:gd name="connsiteX1086" fmla="*/ 3045903 w 4561834"/>
              <a:gd name="connsiteY1086" fmla="*/ 359255 h 4901727"/>
              <a:gd name="connsiteX1087" fmla="*/ 3059602 w 4561834"/>
              <a:gd name="connsiteY1087" fmla="*/ 389938 h 4901727"/>
              <a:gd name="connsiteX1088" fmla="*/ 3030504 w 4561834"/>
              <a:gd name="connsiteY1088" fmla="*/ 398090 h 4901727"/>
              <a:gd name="connsiteX1089" fmla="*/ 3051790 w 4561834"/>
              <a:gd name="connsiteY1089" fmla="*/ 409412 h 4901727"/>
              <a:gd name="connsiteX1090" fmla="*/ 3035486 w 4561834"/>
              <a:gd name="connsiteY1090" fmla="*/ 418357 h 4901727"/>
              <a:gd name="connsiteX1091" fmla="*/ 3032542 w 4561834"/>
              <a:gd name="connsiteY1091" fmla="*/ 462966 h 4901727"/>
              <a:gd name="connsiteX1092" fmla="*/ 3036884 w 4561834"/>
              <a:gd name="connsiteY1092" fmla="*/ 470621 h 4901727"/>
              <a:gd name="connsiteX1093" fmla="*/ 3091305 w 4561834"/>
              <a:gd name="connsiteY1093" fmla="*/ 483530 h 4901727"/>
              <a:gd name="connsiteX1094" fmla="*/ 3166598 w 4561834"/>
              <a:gd name="connsiteY1094" fmla="*/ 483346 h 4901727"/>
              <a:gd name="connsiteX1095" fmla="*/ 3169713 w 4561834"/>
              <a:gd name="connsiteY1095" fmla="*/ 485933 h 4901727"/>
              <a:gd name="connsiteX1096" fmla="*/ 3168522 w 4561834"/>
              <a:gd name="connsiteY1096" fmla="*/ 487988 h 4901727"/>
              <a:gd name="connsiteX1097" fmla="*/ 3172569 w 4561834"/>
              <a:gd name="connsiteY1097" fmla="*/ 488305 h 4901727"/>
              <a:gd name="connsiteX1098" fmla="*/ 3177971 w 4561834"/>
              <a:gd name="connsiteY1098" fmla="*/ 492793 h 4901727"/>
              <a:gd name="connsiteX1099" fmla="*/ 3191605 w 4561834"/>
              <a:gd name="connsiteY1099" fmla="*/ 496678 h 4901727"/>
              <a:gd name="connsiteX1100" fmla="*/ 3191894 w 4561834"/>
              <a:gd name="connsiteY1100" fmla="*/ 496700 h 4901727"/>
              <a:gd name="connsiteX1101" fmla="*/ 3188330 w 4561834"/>
              <a:gd name="connsiteY1101" fmla="*/ 495250 h 4901727"/>
              <a:gd name="connsiteX1102" fmla="*/ 3188330 w 4561834"/>
              <a:gd name="connsiteY1102" fmla="*/ 494797 h 4901727"/>
              <a:gd name="connsiteX1103" fmla="*/ 3209430 w 4561834"/>
              <a:gd name="connsiteY1103" fmla="*/ 491655 h 4901727"/>
              <a:gd name="connsiteX1104" fmla="*/ 3244590 w 4561834"/>
              <a:gd name="connsiteY1104" fmla="*/ 499419 h 4901727"/>
              <a:gd name="connsiteX1105" fmla="*/ 3277423 w 4561834"/>
              <a:gd name="connsiteY1105" fmla="*/ 500069 h 4901727"/>
              <a:gd name="connsiteX1106" fmla="*/ 3443312 w 4561834"/>
              <a:gd name="connsiteY1106" fmla="*/ 467382 h 4901727"/>
              <a:gd name="connsiteX1107" fmla="*/ 3439237 w 4561834"/>
              <a:gd name="connsiteY1107" fmla="*/ 477232 h 4901727"/>
              <a:gd name="connsiteX1108" fmla="*/ 3451433 w 4561834"/>
              <a:gd name="connsiteY1108" fmla="*/ 481343 h 4901727"/>
              <a:gd name="connsiteX1109" fmla="*/ 3455872 w 4561834"/>
              <a:gd name="connsiteY1109" fmla="*/ 478716 h 4901727"/>
              <a:gd name="connsiteX1110" fmla="*/ 3455988 w 4561834"/>
              <a:gd name="connsiteY1110" fmla="*/ 477701 h 4901727"/>
              <a:gd name="connsiteX1111" fmla="*/ 3455988 w 4561834"/>
              <a:gd name="connsiteY1111" fmla="*/ 477248 h 4901727"/>
              <a:gd name="connsiteX1112" fmla="*/ 3456580 w 4561834"/>
              <a:gd name="connsiteY1112" fmla="*/ 478297 h 4901727"/>
              <a:gd name="connsiteX1113" fmla="*/ 3463354 w 4561834"/>
              <a:gd name="connsiteY1113" fmla="*/ 474288 h 4901727"/>
              <a:gd name="connsiteX1114" fmla="*/ 3486111 w 4561834"/>
              <a:gd name="connsiteY1114" fmla="*/ 453002 h 4901727"/>
              <a:gd name="connsiteX1115" fmla="*/ 3470260 w 4561834"/>
              <a:gd name="connsiteY1115" fmla="*/ 477685 h 4901727"/>
              <a:gd name="connsiteX1116" fmla="*/ 3504227 w 4561834"/>
              <a:gd name="connsiteY1116" fmla="*/ 473156 h 4901727"/>
              <a:gd name="connsiteX1117" fmla="*/ 3474675 w 4561834"/>
              <a:gd name="connsiteY1117" fmla="*/ 486856 h 4901727"/>
              <a:gd name="connsiteX1118" fmla="*/ 3481634 w 4561834"/>
              <a:gd name="connsiteY1118" fmla="*/ 507302 h 4901727"/>
              <a:gd name="connsiteX1119" fmla="*/ 3487432 w 4561834"/>
              <a:gd name="connsiteY1119" fmla="*/ 514153 h 4901727"/>
              <a:gd name="connsiteX1120" fmla="*/ 3493184 w 4561834"/>
              <a:gd name="connsiteY1120" fmla="*/ 512966 h 4901727"/>
              <a:gd name="connsiteX1121" fmla="*/ 3518374 w 4561834"/>
              <a:gd name="connsiteY1121" fmla="*/ 495929 h 4901727"/>
              <a:gd name="connsiteX1122" fmla="*/ 3508750 w 4561834"/>
              <a:gd name="connsiteY1122" fmla="*/ 515857 h 4901727"/>
              <a:gd name="connsiteX1123" fmla="*/ 3633294 w 4561834"/>
              <a:gd name="connsiteY1123" fmla="*/ 510195 h 4901727"/>
              <a:gd name="connsiteX1124" fmla="*/ 3623444 w 4561834"/>
              <a:gd name="connsiteY1124" fmla="*/ 500345 h 4901727"/>
              <a:gd name="connsiteX1125" fmla="*/ 3643710 w 4561834"/>
              <a:gd name="connsiteY1125" fmla="*/ 491401 h 4901727"/>
              <a:gd name="connsiteX1126" fmla="*/ 3720022 w 4561834"/>
              <a:gd name="connsiteY1126" fmla="*/ 520952 h 4901727"/>
              <a:gd name="connsiteX1127" fmla="*/ 3733721 w 4561834"/>
              <a:gd name="connsiteY1127" fmla="*/ 510988 h 4901727"/>
              <a:gd name="connsiteX1128" fmla="*/ 3741534 w 4561834"/>
              <a:gd name="connsiteY1128" fmla="*/ 520952 h 4901727"/>
              <a:gd name="connsiteX1129" fmla="*/ 3804032 w 4561834"/>
              <a:gd name="connsiteY1129" fmla="*/ 515857 h 4901727"/>
              <a:gd name="connsiteX1130" fmla="*/ 3690810 w 4561834"/>
              <a:gd name="connsiteY1130" fmla="*/ 501138 h 4901727"/>
              <a:gd name="connsiteX1131" fmla="*/ 3710284 w 4561834"/>
              <a:gd name="connsiteY1131" fmla="*/ 486192 h 4901727"/>
              <a:gd name="connsiteX1132" fmla="*/ 3700434 w 4561834"/>
              <a:gd name="connsiteY1132" fmla="*/ 471361 h 4901727"/>
              <a:gd name="connsiteX1133" fmla="*/ 3727947 w 4561834"/>
              <a:gd name="connsiteY1133" fmla="*/ 491061 h 4901727"/>
              <a:gd name="connsiteX1134" fmla="*/ 3720022 w 4561834"/>
              <a:gd name="connsiteY1134" fmla="*/ 481210 h 4901727"/>
              <a:gd name="connsiteX1135" fmla="*/ 3723871 w 4561834"/>
              <a:gd name="connsiteY1135" fmla="*/ 466265 h 4901727"/>
              <a:gd name="connsiteX1136" fmla="*/ 3946806 w 4561834"/>
              <a:gd name="connsiteY1136" fmla="*/ 480984 h 4901727"/>
              <a:gd name="connsiteX1137" fmla="*/ 3952100 w 4561834"/>
              <a:gd name="connsiteY1137" fmla="*/ 483808 h 4901727"/>
              <a:gd name="connsiteX1138" fmla="*/ 3950655 w 4561834"/>
              <a:gd name="connsiteY1138" fmla="*/ 485513 h 4901727"/>
              <a:gd name="connsiteX1139" fmla="*/ 3950655 w 4561834"/>
              <a:gd name="connsiteY1139" fmla="*/ 485966 h 4901727"/>
              <a:gd name="connsiteX1140" fmla="*/ 3956636 w 4561834"/>
              <a:gd name="connsiteY1140" fmla="*/ 486228 h 4901727"/>
              <a:gd name="connsiteX1141" fmla="*/ 3964199 w 4561834"/>
              <a:gd name="connsiteY1141" fmla="*/ 490264 h 4901727"/>
              <a:gd name="connsiteX1142" fmla="*/ 4030816 w 4561834"/>
              <a:gd name="connsiteY1142" fmla="*/ 496043 h 4901727"/>
              <a:gd name="connsiteX1143" fmla="*/ 4365388 w 4561834"/>
              <a:gd name="connsiteY1143" fmla="*/ 463208 h 4901727"/>
              <a:gd name="connsiteX1144" fmla="*/ 4359387 w 4561834"/>
              <a:gd name="connsiteY1144" fmla="*/ 473059 h 4901727"/>
              <a:gd name="connsiteX1145" fmla="*/ 4430037 w 4561834"/>
              <a:gd name="connsiteY1145" fmla="*/ 448829 h 4901727"/>
              <a:gd name="connsiteX1146" fmla="*/ 4406374 w 4561834"/>
              <a:gd name="connsiteY1146" fmla="*/ 473512 h 4901727"/>
              <a:gd name="connsiteX1147" fmla="*/ 4457210 w 4561834"/>
              <a:gd name="connsiteY1147" fmla="*/ 468982 h 4901727"/>
              <a:gd name="connsiteX1148" fmla="*/ 4414072 w 4561834"/>
              <a:gd name="connsiteY1148" fmla="*/ 483475 h 4901727"/>
              <a:gd name="connsiteX1149" fmla="*/ 4462418 w 4561834"/>
              <a:gd name="connsiteY1149" fmla="*/ 533633 h 4901727"/>
              <a:gd name="connsiteX1150" fmla="*/ 4466042 w 4561834"/>
              <a:gd name="connsiteY1150" fmla="*/ 563410 h 4901727"/>
              <a:gd name="connsiteX1151" fmla="*/ 4467733 w 4561834"/>
              <a:gd name="connsiteY1151" fmla="*/ 565064 h 4901727"/>
              <a:gd name="connsiteX1152" fmla="*/ 4466042 w 4561834"/>
              <a:gd name="connsiteY1152" fmla="*/ 568392 h 4901727"/>
              <a:gd name="connsiteX1153" fmla="*/ 4467740 w 4561834"/>
              <a:gd name="connsiteY1153" fmla="*/ 593188 h 4901727"/>
              <a:gd name="connsiteX1154" fmla="*/ 4514161 w 4561834"/>
              <a:gd name="connsiteY1154" fmla="*/ 628399 h 4901727"/>
              <a:gd name="connsiteX1155" fmla="*/ 4453587 w 4561834"/>
              <a:gd name="connsiteY1155" fmla="*/ 642665 h 4901727"/>
              <a:gd name="connsiteX1156" fmla="*/ 4495819 w 4561834"/>
              <a:gd name="connsiteY1156" fmla="*/ 702787 h 4901727"/>
              <a:gd name="connsiteX1157" fmla="*/ 4499443 w 4561834"/>
              <a:gd name="connsiteY1157" fmla="*/ 727582 h 4901727"/>
              <a:gd name="connsiteX1158" fmla="*/ 4485855 w 4561834"/>
              <a:gd name="connsiteY1158" fmla="*/ 727582 h 4901727"/>
              <a:gd name="connsiteX1159" fmla="*/ 4479855 w 4561834"/>
              <a:gd name="connsiteY1159" fmla="*/ 737433 h 4901727"/>
              <a:gd name="connsiteX1160" fmla="*/ 4489252 w 4561834"/>
              <a:gd name="connsiteY1160" fmla="*/ 767324 h 4901727"/>
              <a:gd name="connsiteX1161" fmla="*/ 4471703 w 4561834"/>
              <a:gd name="connsiteY1161" fmla="*/ 777174 h 4901727"/>
              <a:gd name="connsiteX1162" fmla="*/ 4485176 w 4561834"/>
              <a:gd name="connsiteY1162" fmla="*/ 787137 h 4901727"/>
              <a:gd name="connsiteX1163" fmla="*/ 4475326 w 4561834"/>
              <a:gd name="connsiteY1163" fmla="*/ 796988 h 4901727"/>
              <a:gd name="connsiteX1164" fmla="*/ 4475326 w 4561834"/>
              <a:gd name="connsiteY1164" fmla="*/ 841597 h 4901727"/>
              <a:gd name="connsiteX1165" fmla="*/ 4497970 w 4561834"/>
              <a:gd name="connsiteY1165" fmla="*/ 881564 h 4901727"/>
              <a:gd name="connsiteX1166" fmla="*/ 4480534 w 4561834"/>
              <a:gd name="connsiteY1166" fmla="*/ 876470 h 4901727"/>
              <a:gd name="connsiteX1167" fmla="*/ 4474533 w 4561834"/>
              <a:gd name="connsiteY1167" fmla="*/ 891301 h 4901727"/>
              <a:gd name="connsiteX1168" fmla="*/ 4491969 w 4561834"/>
              <a:gd name="connsiteY1168" fmla="*/ 896510 h 4901727"/>
              <a:gd name="connsiteX1169" fmla="*/ 4493782 w 4561834"/>
              <a:gd name="connsiteY1169" fmla="*/ 911342 h 4901727"/>
              <a:gd name="connsiteX1170" fmla="*/ 4472495 w 4561834"/>
              <a:gd name="connsiteY1170" fmla="*/ 901152 h 4901727"/>
              <a:gd name="connsiteX1171" fmla="*/ 4472495 w 4561834"/>
              <a:gd name="connsiteY1171" fmla="*/ 911115 h 4901727"/>
              <a:gd name="connsiteX1172" fmla="*/ 4487893 w 4561834"/>
              <a:gd name="connsiteY1172" fmla="*/ 921192 h 4901727"/>
              <a:gd name="connsiteX1173" fmla="*/ 4466381 w 4561834"/>
              <a:gd name="connsiteY1173" fmla="*/ 930930 h 4901727"/>
              <a:gd name="connsiteX1174" fmla="*/ 4472042 w 4561834"/>
              <a:gd name="connsiteY1174" fmla="*/ 945875 h 4901727"/>
              <a:gd name="connsiteX1175" fmla="*/ 4478043 w 4561834"/>
              <a:gd name="connsiteY1175" fmla="*/ 931042 h 4901727"/>
              <a:gd name="connsiteX1176" fmla="*/ 4493215 w 4561834"/>
              <a:gd name="connsiteY1176" fmla="*/ 965915 h 4901727"/>
              <a:gd name="connsiteX1177" fmla="*/ 4491064 w 4561834"/>
              <a:gd name="connsiteY1177" fmla="*/ 980860 h 4901727"/>
              <a:gd name="connsiteX1178" fmla="*/ 4450304 w 4561834"/>
              <a:gd name="connsiteY1178" fmla="*/ 995239 h 4901727"/>
              <a:gd name="connsiteX1179" fmla="*/ 4484950 w 4561834"/>
              <a:gd name="connsiteY1179" fmla="*/ 1005543 h 4901727"/>
              <a:gd name="connsiteX1180" fmla="*/ 4448152 w 4561834"/>
              <a:gd name="connsiteY1180" fmla="*/ 1010185 h 4901727"/>
              <a:gd name="connsiteX1181" fmla="*/ 4461286 w 4561834"/>
              <a:gd name="connsiteY1181" fmla="*/ 1054907 h 4901727"/>
              <a:gd name="connsiteX1182" fmla="*/ 4453474 w 4561834"/>
              <a:gd name="connsiteY1182" fmla="*/ 1059776 h 4901727"/>
              <a:gd name="connsiteX1183" fmla="*/ 4486082 w 4561834"/>
              <a:gd name="connsiteY1183" fmla="*/ 1085024 h 4901727"/>
              <a:gd name="connsiteX1184" fmla="*/ 4487893 w 4561834"/>
              <a:gd name="connsiteY1184" fmla="*/ 1099857 h 4901727"/>
              <a:gd name="connsiteX1185" fmla="*/ 4470457 w 4561834"/>
              <a:gd name="connsiteY1185" fmla="*/ 1104612 h 4901727"/>
              <a:gd name="connsiteX1186" fmla="*/ 4481779 w 4561834"/>
              <a:gd name="connsiteY1186" fmla="*/ 1109707 h 4901727"/>
              <a:gd name="connsiteX1187" fmla="*/ 4468193 w 4561834"/>
              <a:gd name="connsiteY1187" fmla="*/ 1114575 h 4901727"/>
              <a:gd name="connsiteX1188" fmla="*/ 4468193 w 4561834"/>
              <a:gd name="connsiteY1188" fmla="*/ 1099517 h 4901727"/>
              <a:gd name="connsiteX1189" fmla="*/ 4452681 w 4561834"/>
              <a:gd name="connsiteY1189" fmla="*/ 1099517 h 4901727"/>
              <a:gd name="connsiteX1190" fmla="*/ 4466155 w 4561834"/>
              <a:gd name="connsiteY1190" fmla="*/ 1109593 h 4901727"/>
              <a:gd name="connsiteX1191" fmla="*/ 4483138 w 4561834"/>
              <a:gd name="connsiteY1191" fmla="*/ 1149448 h 4901727"/>
              <a:gd name="connsiteX1192" fmla="*/ 4488799 w 4561834"/>
              <a:gd name="connsiteY1192" fmla="*/ 1164393 h 4901727"/>
              <a:gd name="connsiteX1193" fmla="*/ 4490611 w 4561834"/>
              <a:gd name="connsiteY1193" fmla="*/ 1174357 h 4901727"/>
              <a:gd name="connsiteX1194" fmla="*/ 4486648 w 4561834"/>
              <a:gd name="connsiteY1194" fmla="*/ 1179339 h 4901727"/>
              <a:gd name="connsiteX1195" fmla="*/ 4497970 w 4561834"/>
              <a:gd name="connsiteY1195" fmla="*/ 1189302 h 4901727"/>
              <a:gd name="connsiteX1196" fmla="*/ 4457437 w 4561834"/>
              <a:gd name="connsiteY1196" fmla="*/ 1198926 h 4901727"/>
              <a:gd name="connsiteX1197" fmla="*/ 4476684 w 4561834"/>
              <a:gd name="connsiteY1197" fmla="*/ 1198926 h 4901727"/>
              <a:gd name="connsiteX1198" fmla="*/ 4470684 w 4561834"/>
              <a:gd name="connsiteY1198" fmla="*/ 1213758 h 4901727"/>
              <a:gd name="connsiteX1199" fmla="*/ 4503406 w 4561834"/>
              <a:gd name="connsiteY1199" fmla="*/ 1224061 h 4901727"/>
              <a:gd name="connsiteX1200" fmla="*/ 4493669 w 4561834"/>
              <a:gd name="connsiteY1200" fmla="*/ 1233911 h 4901727"/>
              <a:gd name="connsiteX1201" fmla="*/ 4484045 w 4561834"/>
              <a:gd name="connsiteY1201" fmla="*/ 1229003 h 4901727"/>
              <a:gd name="connsiteX1202" fmla="*/ 4474421 w 4561834"/>
              <a:gd name="connsiteY1202" fmla="*/ 1233911 h 4901727"/>
              <a:gd name="connsiteX1203" fmla="*/ 4482007 w 4561834"/>
              <a:gd name="connsiteY1203" fmla="*/ 1243875 h 4901727"/>
              <a:gd name="connsiteX1204" fmla="*/ 4468420 w 4561834"/>
              <a:gd name="connsiteY1204" fmla="*/ 1248744 h 4901727"/>
              <a:gd name="connsiteX1205" fmla="*/ 4458909 w 4561834"/>
              <a:gd name="connsiteY1205" fmla="*/ 1233685 h 4901727"/>
              <a:gd name="connsiteX1206" fmla="*/ 4440907 w 4561834"/>
              <a:gd name="connsiteY1206" fmla="*/ 1297995 h 4901727"/>
              <a:gd name="connsiteX1207" fmla="*/ 4450531 w 4561834"/>
              <a:gd name="connsiteY1207" fmla="*/ 1308070 h 4901727"/>
              <a:gd name="connsiteX1208" fmla="*/ 4444530 w 4561834"/>
              <a:gd name="connsiteY1208" fmla="*/ 1322789 h 4901727"/>
              <a:gd name="connsiteX1209" fmla="*/ 4478497 w 4561834"/>
              <a:gd name="connsiteY1209" fmla="*/ 1343055 h 4901727"/>
              <a:gd name="connsiteX1210" fmla="*/ 4445549 w 4561834"/>
              <a:gd name="connsiteY1210" fmla="*/ 1372606 h 4901727"/>
              <a:gd name="connsiteX1211" fmla="*/ 4401166 w 4561834"/>
              <a:gd name="connsiteY1211" fmla="*/ 1382004 h 4901727"/>
              <a:gd name="connsiteX1212" fmla="*/ 4475893 w 4561834"/>
              <a:gd name="connsiteY1212" fmla="*/ 1412574 h 4901727"/>
              <a:gd name="connsiteX1213" fmla="*/ 4470118 w 4561834"/>
              <a:gd name="connsiteY1213" fmla="*/ 1412574 h 4901727"/>
              <a:gd name="connsiteX1214" fmla="*/ 4468080 w 4561834"/>
              <a:gd name="connsiteY1214" fmla="*/ 1427406 h 4901727"/>
              <a:gd name="connsiteX1215" fmla="*/ 4437397 w 4561834"/>
              <a:gd name="connsiteY1215" fmla="*/ 1417329 h 4901727"/>
              <a:gd name="connsiteX1216" fmla="*/ 4391089 w 4561834"/>
              <a:gd name="connsiteY1216" fmla="*/ 1436690 h 4901727"/>
              <a:gd name="connsiteX1217" fmla="*/ 4431510 w 4561834"/>
              <a:gd name="connsiteY1217" fmla="*/ 1422198 h 4901727"/>
              <a:gd name="connsiteX1218" fmla="*/ 4358481 w 4561834"/>
              <a:gd name="connsiteY1218" fmla="*/ 1421518 h 4901727"/>
              <a:gd name="connsiteX1219" fmla="*/ 4362331 w 4561834"/>
              <a:gd name="connsiteY1219" fmla="*/ 1426387 h 4901727"/>
              <a:gd name="connsiteX1220" fmla="*/ 4354405 w 4561834"/>
              <a:gd name="connsiteY1220" fmla="*/ 1451296 h 4901727"/>
              <a:gd name="connsiteX1221" fmla="*/ 4301629 w 4561834"/>
              <a:gd name="connsiteY1221" fmla="*/ 1474933 h 4901727"/>
              <a:gd name="connsiteX1222" fmla="*/ 4258734 w 4561834"/>
              <a:gd name="connsiteY1222" fmla="*/ 1480221 h 4901727"/>
              <a:gd name="connsiteX1223" fmla="*/ 4260012 w 4561834"/>
              <a:gd name="connsiteY1223" fmla="*/ 1483434 h 4901727"/>
              <a:gd name="connsiteX1224" fmla="*/ 4240094 w 4561834"/>
              <a:gd name="connsiteY1224" fmla="*/ 1484113 h 4901727"/>
              <a:gd name="connsiteX1225" fmla="*/ 4231794 w 4561834"/>
              <a:gd name="connsiteY1225" fmla="*/ 1494303 h 4901727"/>
              <a:gd name="connsiteX1226" fmla="*/ 4247089 w 4561834"/>
              <a:gd name="connsiteY1226" fmla="*/ 1523628 h 4901727"/>
              <a:gd name="connsiteX1227" fmla="*/ 4221835 w 4561834"/>
              <a:gd name="connsiteY1227" fmla="*/ 1534384 h 4901727"/>
              <a:gd name="connsiteX1228" fmla="*/ 4242109 w 4561834"/>
              <a:gd name="connsiteY1228" fmla="*/ 1543555 h 4901727"/>
              <a:gd name="connsiteX1229" fmla="*/ 4228238 w 4561834"/>
              <a:gd name="connsiteY1229" fmla="*/ 1553971 h 4901727"/>
              <a:gd name="connsiteX1230" fmla="*/ 4229779 w 4561834"/>
              <a:gd name="connsiteY1230" fmla="*/ 1599260 h 4901727"/>
              <a:gd name="connsiteX1231" fmla="*/ 4265347 w 4561834"/>
              <a:gd name="connsiteY1231" fmla="*/ 1637756 h 4901727"/>
              <a:gd name="connsiteX1232" fmla="*/ 4239620 w 4561834"/>
              <a:gd name="connsiteY1232" fmla="*/ 1633680 h 4901727"/>
              <a:gd name="connsiteX1233" fmla="*/ 4231557 w 4561834"/>
              <a:gd name="connsiteY1233" fmla="*/ 1648851 h 4901727"/>
              <a:gd name="connsiteX1234" fmla="*/ 4257404 w 4561834"/>
              <a:gd name="connsiteY1234" fmla="*/ 1652927 h 4901727"/>
              <a:gd name="connsiteX1235" fmla="*/ 4260722 w 4561834"/>
              <a:gd name="connsiteY1235" fmla="*/ 1667759 h 4901727"/>
              <a:gd name="connsiteX1236" fmla="*/ 4229185 w 4561834"/>
              <a:gd name="connsiteY1236" fmla="*/ 1658815 h 4901727"/>
              <a:gd name="connsiteX1237" fmla="*/ 4229185 w 4561834"/>
              <a:gd name="connsiteY1237" fmla="*/ 1668778 h 4901727"/>
              <a:gd name="connsiteX1238" fmla="*/ 4252186 w 4561834"/>
              <a:gd name="connsiteY1238" fmla="*/ 1677949 h 4901727"/>
              <a:gd name="connsiteX1239" fmla="*/ 4221360 w 4561834"/>
              <a:gd name="connsiteY1239" fmla="*/ 1689272 h 4901727"/>
              <a:gd name="connsiteX1240" fmla="*/ 4230372 w 4561834"/>
              <a:gd name="connsiteY1240" fmla="*/ 1703764 h 4901727"/>
              <a:gd name="connsiteX1241" fmla="*/ 4238315 w 4561834"/>
              <a:gd name="connsiteY1241" fmla="*/ 1688706 h 4901727"/>
              <a:gd name="connsiteX1242" fmla="*/ 4262028 w 4561834"/>
              <a:gd name="connsiteY1242" fmla="*/ 1722672 h 4901727"/>
              <a:gd name="connsiteX1243" fmla="*/ 4259656 w 4561834"/>
              <a:gd name="connsiteY1243" fmla="*/ 1737618 h 4901727"/>
              <a:gd name="connsiteX1244" fmla="*/ 4200376 w 4561834"/>
              <a:gd name="connsiteY1244" fmla="*/ 1754488 h 4901727"/>
              <a:gd name="connsiteX1245" fmla="*/ 4251712 w 4561834"/>
              <a:gd name="connsiteY1245" fmla="*/ 1762640 h 4901727"/>
              <a:gd name="connsiteX1246" fmla="*/ 4198123 w 4561834"/>
              <a:gd name="connsiteY1246" fmla="*/ 1769433 h 4901727"/>
              <a:gd name="connsiteX1247" fmla="*/ 4219582 w 4561834"/>
              <a:gd name="connsiteY1247" fmla="*/ 1813363 h 4901727"/>
              <a:gd name="connsiteX1248" fmla="*/ 4208437 w 4561834"/>
              <a:gd name="connsiteY1248" fmla="*/ 1818685 h 4901727"/>
              <a:gd name="connsiteX1249" fmla="*/ 4257404 w 4561834"/>
              <a:gd name="connsiteY1249" fmla="*/ 1842008 h 4901727"/>
              <a:gd name="connsiteX1250" fmla="*/ 4260722 w 4561834"/>
              <a:gd name="connsiteY1250" fmla="*/ 1856727 h 4901727"/>
              <a:gd name="connsiteX1251" fmla="*/ 4235469 w 4561834"/>
              <a:gd name="connsiteY1251" fmla="*/ 1862502 h 4901727"/>
              <a:gd name="connsiteX1252" fmla="*/ 4252542 w 4561834"/>
              <a:gd name="connsiteY1252" fmla="*/ 1866917 h 4901727"/>
              <a:gd name="connsiteX1253" fmla="*/ 4232980 w 4561834"/>
              <a:gd name="connsiteY1253" fmla="*/ 1872578 h 4901727"/>
              <a:gd name="connsiteX1254" fmla="*/ 4232980 w 4561834"/>
              <a:gd name="connsiteY1254" fmla="*/ 1857633 h 4901727"/>
              <a:gd name="connsiteX1255" fmla="*/ 4210334 w 4561834"/>
              <a:gd name="connsiteY1255" fmla="*/ 1858426 h 4901727"/>
              <a:gd name="connsiteX1256" fmla="*/ 4230490 w 4561834"/>
              <a:gd name="connsiteY1256" fmla="*/ 1867710 h 4901727"/>
              <a:gd name="connsiteX1257" fmla="*/ 4257285 w 4561834"/>
              <a:gd name="connsiteY1257" fmla="*/ 1906545 h 4901727"/>
              <a:gd name="connsiteX1258" fmla="*/ 4266296 w 4561834"/>
              <a:gd name="connsiteY1258" fmla="*/ 1921151 h 4901727"/>
              <a:gd name="connsiteX1259" fmla="*/ 4269497 w 4561834"/>
              <a:gd name="connsiteY1259" fmla="*/ 1931001 h 4901727"/>
              <a:gd name="connsiteX1260" fmla="*/ 4263924 w 4561834"/>
              <a:gd name="connsiteY1260" fmla="*/ 1936209 h 4901727"/>
              <a:gd name="connsiteX1261" fmla="*/ 4281234 w 4561834"/>
              <a:gd name="connsiteY1261" fmla="*/ 1945493 h 4901727"/>
              <a:gd name="connsiteX1262" fmla="*/ 4221954 w 4561834"/>
              <a:gd name="connsiteY1262" fmla="*/ 1957382 h 4901727"/>
              <a:gd name="connsiteX1263" fmla="*/ 4250053 w 4561834"/>
              <a:gd name="connsiteY1263" fmla="*/ 1956476 h 4901727"/>
              <a:gd name="connsiteX1264" fmla="*/ 4242228 w 4561834"/>
              <a:gd name="connsiteY1264" fmla="*/ 1971534 h 4901727"/>
              <a:gd name="connsiteX1265" fmla="*/ 4290363 w 4561834"/>
              <a:gd name="connsiteY1265" fmla="*/ 1979913 h 4901727"/>
              <a:gd name="connsiteX1266" fmla="*/ 4276610 w 4561834"/>
              <a:gd name="connsiteY1266" fmla="*/ 1990329 h 4901727"/>
              <a:gd name="connsiteX1267" fmla="*/ 4248512 w 4561834"/>
              <a:gd name="connsiteY1267" fmla="*/ 1991235 h 4901727"/>
              <a:gd name="connsiteX1268" fmla="*/ 4260368 w 4561834"/>
              <a:gd name="connsiteY1268" fmla="*/ 2000746 h 4901727"/>
              <a:gd name="connsiteX1269" fmla="*/ 4240805 w 4561834"/>
              <a:gd name="connsiteY1269" fmla="*/ 2006407 h 4901727"/>
              <a:gd name="connsiteX1270" fmla="*/ 4226221 w 4561834"/>
              <a:gd name="connsiteY1270" fmla="*/ 1992028 h 4901727"/>
              <a:gd name="connsiteX1271" fmla="*/ 4203340 w 4561834"/>
              <a:gd name="connsiteY1271" fmla="*/ 2057244 h 4901727"/>
              <a:gd name="connsiteX1272" fmla="*/ 4217685 w 4561834"/>
              <a:gd name="connsiteY1272" fmla="*/ 2066754 h 4901727"/>
              <a:gd name="connsiteX1273" fmla="*/ 4209860 w 4561834"/>
              <a:gd name="connsiteY1273" fmla="*/ 2081813 h 4901727"/>
              <a:gd name="connsiteX1274" fmla="*/ 4261078 w 4561834"/>
              <a:gd name="connsiteY1274" fmla="*/ 2100042 h 4901727"/>
              <a:gd name="connsiteX1275" fmla="*/ 4214484 w 4561834"/>
              <a:gd name="connsiteY1275" fmla="*/ 2131404 h 4901727"/>
              <a:gd name="connsiteX1276" fmla="*/ 4150461 w 4561834"/>
              <a:gd name="connsiteY1276" fmla="*/ 2143519 h 4901727"/>
              <a:gd name="connsiteX1277" fmla="*/ 4260722 w 4561834"/>
              <a:gd name="connsiteY1277" fmla="*/ 2169560 h 4901727"/>
              <a:gd name="connsiteX1278" fmla="*/ 4252306 w 4561834"/>
              <a:gd name="connsiteY1278" fmla="*/ 2169560 h 4901727"/>
              <a:gd name="connsiteX1279" fmla="*/ 4250053 w 4561834"/>
              <a:gd name="connsiteY1279" fmla="*/ 2184505 h 4901727"/>
              <a:gd name="connsiteX1280" fmla="*/ 4204881 w 4561834"/>
              <a:gd name="connsiteY1280" fmla="*/ 2176127 h 4901727"/>
              <a:gd name="connsiteX1281" fmla="*/ 4196234 w 4561834"/>
              <a:gd name="connsiteY1281" fmla="*/ 2181716 h 4901727"/>
              <a:gd name="connsiteX1282" fmla="*/ 4169273 w 4561834"/>
              <a:gd name="connsiteY1282" fmla="*/ 2177518 h 4901727"/>
              <a:gd name="connsiteX1283" fmla="*/ 4089995 w 4561834"/>
              <a:gd name="connsiteY1283" fmla="*/ 2185638 h 4901727"/>
              <a:gd name="connsiteX1284" fmla="*/ 4095803 w 4561834"/>
              <a:gd name="connsiteY1284" fmla="*/ 2190280 h 4901727"/>
              <a:gd name="connsiteX1285" fmla="*/ 4085608 w 4561834"/>
              <a:gd name="connsiteY1285" fmla="*/ 2215528 h 4901727"/>
              <a:gd name="connsiteX1286" fmla="*/ 4010167 w 4561834"/>
              <a:gd name="connsiteY1286" fmla="*/ 2242489 h 4901727"/>
              <a:gd name="connsiteX1287" fmla="*/ 3975186 w 4561834"/>
              <a:gd name="connsiteY1287" fmla="*/ 2247054 h 4901727"/>
              <a:gd name="connsiteX1288" fmla="*/ 3974604 w 4561834"/>
              <a:gd name="connsiteY1288" fmla="*/ 2249304 h 4901727"/>
              <a:gd name="connsiteX1289" fmla="*/ 3943365 w 4561834"/>
              <a:gd name="connsiteY1289" fmla="*/ 2266818 h 4901727"/>
              <a:gd name="connsiteX1290" fmla="*/ 3950695 w 4561834"/>
              <a:gd name="connsiteY1290" fmla="*/ 2271121 h 4901727"/>
              <a:gd name="connsiteX1291" fmla="*/ 3969583 w 4561834"/>
              <a:gd name="connsiteY1291" fmla="*/ 2279386 h 4901727"/>
              <a:gd name="connsiteX1292" fmla="*/ 3940687 w 4561834"/>
              <a:gd name="connsiteY1292" fmla="*/ 2291954 h 4901727"/>
              <a:gd name="connsiteX1293" fmla="*/ 3950977 w 4561834"/>
              <a:gd name="connsiteY1293" fmla="*/ 2315956 h 4901727"/>
              <a:gd name="connsiteX1294" fmla="*/ 3957320 w 4561834"/>
              <a:gd name="connsiteY1294" fmla="*/ 2300331 h 4901727"/>
              <a:gd name="connsiteX1295" fmla="*/ 3959434 w 4561834"/>
              <a:gd name="connsiteY1295" fmla="*/ 2315277 h 4901727"/>
              <a:gd name="connsiteX1296" fmla="*/ 3991572 w 4561834"/>
              <a:gd name="connsiteY1296" fmla="*/ 2312334 h 4901727"/>
              <a:gd name="connsiteX1297" fmla="*/ 3954501 w 4561834"/>
              <a:gd name="connsiteY1297" fmla="*/ 2325693 h 4901727"/>
              <a:gd name="connsiteX1298" fmla="*/ 3997774 w 4561834"/>
              <a:gd name="connsiteY1298" fmla="*/ 2326826 h 4901727"/>
              <a:gd name="connsiteX1299" fmla="*/ 4006936 w 4561834"/>
              <a:gd name="connsiteY1299" fmla="*/ 2330902 h 4901727"/>
              <a:gd name="connsiteX1300" fmla="*/ 4012433 w 4561834"/>
              <a:gd name="connsiteY1300" fmla="*/ 2340413 h 4901727"/>
              <a:gd name="connsiteX1301" fmla="*/ 3993404 w 4561834"/>
              <a:gd name="connsiteY1301" fmla="*/ 2342224 h 4901727"/>
              <a:gd name="connsiteX1302" fmla="*/ 4012856 w 4561834"/>
              <a:gd name="connsiteY1302" fmla="*/ 2360453 h 4901727"/>
              <a:gd name="connsiteX1303" fmla="*/ 3984665 w 4561834"/>
              <a:gd name="connsiteY1303" fmla="*/ 2372907 h 4901727"/>
              <a:gd name="connsiteX1304" fmla="*/ 4008206 w 4561834"/>
              <a:gd name="connsiteY1304" fmla="*/ 2376190 h 4901727"/>
              <a:gd name="connsiteX1305" fmla="*/ 3980015 w 4561834"/>
              <a:gd name="connsiteY1305" fmla="*/ 2398834 h 4901727"/>
              <a:gd name="connsiteX1306" fmla="*/ 4003836 w 4561834"/>
              <a:gd name="connsiteY1306" fmla="*/ 2406647 h 4901727"/>
              <a:gd name="connsiteX1307" fmla="*/ 3971276 w 4561834"/>
              <a:gd name="connsiteY1307" fmla="*/ 2424536 h 4901727"/>
              <a:gd name="connsiteX1308" fmla="*/ 3984243 w 4561834"/>
              <a:gd name="connsiteY1308" fmla="*/ 2428385 h 4901727"/>
              <a:gd name="connsiteX1309" fmla="*/ 4009192 w 4561834"/>
              <a:gd name="connsiteY1309" fmla="*/ 2431216 h 4901727"/>
              <a:gd name="connsiteX1310" fmla="*/ 3949004 w 4561834"/>
              <a:gd name="connsiteY1310" fmla="*/ 2451596 h 4901727"/>
              <a:gd name="connsiteX1311" fmla="*/ 3964787 w 4561834"/>
              <a:gd name="connsiteY1311" fmla="*/ 2456411 h 4901727"/>
              <a:gd name="connsiteX1312" fmla="*/ 3974338 w 4561834"/>
              <a:gd name="connsiteY1312" fmla="*/ 2452547 h 4901727"/>
              <a:gd name="connsiteX1313" fmla="*/ 4005517 w 4561834"/>
              <a:gd name="connsiteY1313" fmla="*/ 2447084 h 4901727"/>
              <a:gd name="connsiteX1314" fmla="*/ 3980367 w 4561834"/>
              <a:gd name="connsiteY1314" fmla="*/ 2461421 h 4901727"/>
              <a:gd name="connsiteX1315" fmla="*/ 3978931 w 4561834"/>
              <a:gd name="connsiteY1315" fmla="*/ 2461514 h 4901727"/>
              <a:gd name="connsiteX1316" fmla="*/ 3993969 w 4561834"/>
              <a:gd name="connsiteY1316" fmla="*/ 2467447 h 4901727"/>
              <a:gd name="connsiteX1317" fmla="*/ 4002568 w 4561834"/>
              <a:gd name="connsiteY1317" fmla="*/ 2471636 h 4901727"/>
              <a:gd name="connsiteX1318" fmla="*/ 4015254 w 4561834"/>
              <a:gd name="connsiteY1318" fmla="*/ 2460314 h 4901727"/>
              <a:gd name="connsiteX1319" fmla="*/ 4011871 w 4561834"/>
              <a:gd name="connsiteY1319" fmla="*/ 2465522 h 4901727"/>
              <a:gd name="connsiteX1320" fmla="*/ 4024535 w 4561834"/>
              <a:gd name="connsiteY1320" fmla="*/ 2467423 h 4901727"/>
              <a:gd name="connsiteX1321" fmla="*/ 4104947 w 4561834"/>
              <a:gd name="connsiteY1321" fmla="*/ 2439043 h 4901727"/>
              <a:gd name="connsiteX1322" fmla="*/ 4194824 w 4561834"/>
              <a:gd name="connsiteY1322" fmla="*/ 2411079 h 4901727"/>
              <a:gd name="connsiteX1323" fmla="*/ 4190295 w 4561834"/>
              <a:gd name="connsiteY1323" fmla="*/ 2422401 h 4901727"/>
              <a:gd name="connsiteX1324" fmla="*/ 4262644 w 4561834"/>
              <a:gd name="connsiteY1324" fmla="*/ 2384019 h 4901727"/>
              <a:gd name="connsiteX1325" fmla="*/ 4241358 w 4561834"/>
              <a:gd name="connsiteY1325" fmla="*/ 2413004 h 4901727"/>
              <a:gd name="connsiteX1326" fmla="*/ 4296045 w 4561834"/>
              <a:gd name="connsiteY1326" fmla="*/ 2398398 h 4901727"/>
              <a:gd name="connsiteX1327" fmla="*/ 4251662 w 4561834"/>
              <a:gd name="connsiteY1327" fmla="*/ 2421043 h 4901727"/>
              <a:gd name="connsiteX1328" fmla="*/ 4313481 w 4561834"/>
              <a:gd name="connsiteY1328" fmla="*/ 2460557 h 4901727"/>
              <a:gd name="connsiteX1329" fmla="*/ 4322878 w 4561834"/>
              <a:gd name="connsiteY1329" fmla="*/ 2489203 h 4901727"/>
              <a:gd name="connsiteX1330" fmla="*/ 4324929 w 4561834"/>
              <a:gd name="connsiteY1330" fmla="*/ 2490438 h 4901727"/>
              <a:gd name="connsiteX1331" fmla="*/ 4323783 w 4561834"/>
              <a:gd name="connsiteY1331" fmla="*/ 2494071 h 4901727"/>
              <a:gd name="connsiteX1332" fmla="*/ 4330124 w 4561834"/>
              <a:gd name="connsiteY1332" fmla="*/ 2518187 h 4901727"/>
              <a:gd name="connsiteX1333" fmla="*/ 4386735 w 4561834"/>
              <a:gd name="connsiteY1333" fmla="*/ 2543549 h 4901727"/>
              <a:gd name="connsiteX1334" fmla="*/ 4323896 w 4561834"/>
              <a:gd name="connsiteY1334" fmla="*/ 2569590 h 4901727"/>
              <a:gd name="connsiteX1335" fmla="*/ 4380508 w 4561834"/>
              <a:gd name="connsiteY1335" fmla="*/ 2620314 h 4901727"/>
              <a:gd name="connsiteX1336" fmla="*/ 4388886 w 4561834"/>
              <a:gd name="connsiteY1336" fmla="*/ 2643977 h 4901727"/>
              <a:gd name="connsiteX1337" fmla="*/ 4374280 w 4561834"/>
              <a:gd name="connsiteY1337" fmla="*/ 2646468 h 4901727"/>
              <a:gd name="connsiteX1338" fmla="*/ 4369638 w 4561834"/>
              <a:gd name="connsiteY1338" fmla="*/ 2657790 h 4901727"/>
              <a:gd name="connsiteX1339" fmla="*/ 4385150 w 4561834"/>
              <a:gd name="connsiteY1339" fmla="*/ 2685303 h 4901727"/>
              <a:gd name="connsiteX1340" fmla="*/ 4368053 w 4561834"/>
              <a:gd name="connsiteY1340" fmla="*/ 2698437 h 4901727"/>
              <a:gd name="connsiteX1341" fmla="*/ 4384357 w 4561834"/>
              <a:gd name="connsiteY1341" fmla="*/ 2705570 h 4901727"/>
              <a:gd name="connsiteX1342" fmla="*/ 4375639 w 4561834"/>
              <a:gd name="connsiteY1342" fmla="*/ 2716892 h 4901727"/>
              <a:gd name="connsiteX1343" fmla="*/ 4383225 w 4561834"/>
              <a:gd name="connsiteY1343" fmla="*/ 2760936 h 4901727"/>
              <a:gd name="connsiteX1344" fmla="*/ 4414927 w 4561834"/>
              <a:gd name="connsiteY1344" fmla="*/ 2795695 h 4901727"/>
              <a:gd name="connsiteX1345" fmla="*/ 4395453 w 4561834"/>
              <a:gd name="connsiteY1345" fmla="*/ 2794110 h 4901727"/>
              <a:gd name="connsiteX1346" fmla="*/ 4391716 w 4561834"/>
              <a:gd name="connsiteY1346" fmla="*/ 2809848 h 4901727"/>
              <a:gd name="connsiteX1347" fmla="*/ 4411191 w 4561834"/>
              <a:gd name="connsiteY1347" fmla="*/ 2811546 h 4901727"/>
              <a:gd name="connsiteX1348" fmla="*/ 4415833 w 4561834"/>
              <a:gd name="connsiteY1348" fmla="*/ 2825812 h 4901727"/>
              <a:gd name="connsiteX1349" fmla="*/ 4391377 w 4561834"/>
              <a:gd name="connsiteY1349" fmla="*/ 2819924 h 4901727"/>
              <a:gd name="connsiteX1350" fmla="*/ 4393075 w 4561834"/>
              <a:gd name="connsiteY1350" fmla="*/ 2829775 h 4901727"/>
              <a:gd name="connsiteX1351" fmla="*/ 4411304 w 4561834"/>
              <a:gd name="connsiteY1351" fmla="*/ 2836681 h 4901727"/>
              <a:gd name="connsiteX1352" fmla="*/ 4390245 w 4561834"/>
              <a:gd name="connsiteY1352" fmla="*/ 2850381 h 4901727"/>
              <a:gd name="connsiteX1353" fmla="*/ 4398963 w 4561834"/>
              <a:gd name="connsiteY1353" fmla="*/ 2863968 h 4901727"/>
              <a:gd name="connsiteX1354" fmla="*/ 4402699 w 4561834"/>
              <a:gd name="connsiteY1354" fmla="*/ 2848230 h 4901727"/>
              <a:gd name="connsiteX1355" fmla="*/ 4425344 w 4561834"/>
              <a:gd name="connsiteY1355" fmla="*/ 2879592 h 4901727"/>
              <a:gd name="connsiteX1356" fmla="*/ 4425344 w 4561834"/>
              <a:gd name="connsiteY1356" fmla="*/ 2894651 h 4901727"/>
              <a:gd name="connsiteX1357" fmla="*/ 4384810 w 4561834"/>
              <a:gd name="connsiteY1357" fmla="*/ 2917295 h 4901727"/>
              <a:gd name="connsiteX1358" fmla="*/ 4423419 w 4561834"/>
              <a:gd name="connsiteY1358" fmla="*/ 2920579 h 4901727"/>
              <a:gd name="connsiteX1359" fmla="*/ 4385376 w 4561834"/>
              <a:gd name="connsiteY1359" fmla="*/ 2931901 h 4901727"/>
              <a:gd name="connsiteX1360" fmla="*/ 4407341 w 4561834"/>
              <a:gd name="connsiteY1360" fmla="*/ 2973454 h 4901727"/>
              <a:gd name="connsiteX1361" fmla="*/ 4399982 w 4561834"/>
              <a:gd name="connsiteY1361" fmla="*/ 2979794 h 4901727"/>
              <a:gd name="connsiteX1362" fmla="*/ 4438930 w 4561834"/>
              <a:gd name="connsiteY1362" fmla="*/ 2998249 h 4901727"/>
              <a:gd name="connsiteX1363" fmla="*/ 4443572 w 4561834"/>
              <a:gd name="connsiteY1363" fmla="*/ 3012515 h 4901727"/>
              <a:gd name="connsiteX1364" fmla="*/ 4426024 w 4561834"/>
              <a:gd name="connsiteY1364" fmla="*/ 3020554 h 4901727"/>
              <a:gd name="connsiteX1365" fmla="*/ 4439044 w 4561834"/>
              <a:gd name="connsiteY1365" fmla="*/ 3023271 h 4901727"/>
              <a:gd name="connsiteX1366" fmla="*/ 4425684 w 4561834"/>
              <a:gd name="connsiteY1366" fmla="*/ 3030744 h 4901727"/>
              <a:gd name="connsiteX1367" fmla="*/ 4423193 w 4561834"/>
              <a:gd name="connsiteY1367" fmla="*/ 3016025 h 4901727"/>
              <a:gd name="connsiteX1368" fmla="*/ 4406889 w 4561834"/>
              <a:gd name="connsiteY1368" fmla="*/ 3018856 h 4901727"/>
              <a:gd name="connsiteX1369" fmla="*/ 4422854 w 4561834"/>
              <a:gd name="connsiteY1369" fmla="*/ 3026102 h 4901727"/>
              <a:gd name="connsiteX1370" fmla="*/ 4447876 w 4561834"/>
              <a:gd name="connsiteY1370" fmla="*/ 3062107 h 4901727"/>
              <a:gd name="connsiteX1371" fmla="*/ 4456480 w 4561834"/>
              <a:gd name="connsiteY1371" fmla="*/ 3075693 h 4901727"/>
              <a:gd name="connsiteX1372" fmla="*/ 4460216 w 4561834"/>
              <a:gd name="connsiteY1372" fmla="*/ 3085204 h 4901727"/>
              <a:gd name="connsiteX1373" fmla="*/ 4457047 w 4561834"/>
              <a:gd name="connsiteY1373" fmla="*/ 3090752 h 4901727"/>
              <a:gd name="connsiteX1374" fmla="*/ 4470860 w 4561834"/>
              <a:gd name="connsiteY1374" fmla="*/ 3098451 h 4901727"/>
              <a:gd name="connsiteX1375" fmla="*/ 4429986 w 4561834"/>
              <a:gd name="connsiteY1375" fmla="*/ 3115661 h 4901727"/>
              <a:gd name="connsiteX1376" fmla="*/ 4450253 w 4561834"/>
              <a:gd name="connsiteY1376" fmla="*/ 3112151 h 4901727"/>
              <a:gd name="connsiteX1377" fmla="*/ 4446743 w 4561834"/>
              <a:gd name="connsiteY1377" fmla="*/ 3127775 h 4901727"/>
              <a:gd name="connsiteX1378" fmla="*/ 4482748 w 4561834"/>
              <a:gd name="connsiteY1378" fmla="*/ 3131625 h 4901727"/>
              <a:gd name="connsiteX1379" fmla="*/ 4474256 w 4561834"/>
              <a:gd name="connsiteY1379" fmla="*/ 3142947 h 4901727"/>
              <a:gd name="connsiteX1380" fmla="*/ 4463351 w 4561834"/>
              <a:gd name="connsiteY1380" fmla="*/ 3139945 h 4901727"/>
              <a:gd name="connsiteX1381" fmla="*/ 4454103 w 4561834"/>
              <a:gd name="connsiteY1381" fmla="*/ 3146457 h 4901727"/>
              <a:gd name="connsiteX1382" fmla="*/ 4463840 w 4561834"/>
              <a:gd name="connsiteY1382" fmla="*/ 3154836 h 4901727"/>
              <a:gd name="connsiteX1383" fmla="*/ 4450592 w 4561834"/>
              <a:gd name="connsiteY1383" fmla="*/ 3162194 h 4901727"/>
              <a:gd name="connsiteX1384" fmla="*/ 4438025 w 4561834"/>
              <a:gd name="connsiteY1384" fmla="*/ 3149287 h 4901727"/>
              <a:gd name="connsiteX1385" fmla="*/ 4431006 w 4561834"/>
              <a:gd name="connsiteY1385" fmla="*/ 3215975 h 4901727"/>
              <a:gd name="connsiteX1386" fmla="*/ 4442328 w 4561834"/>
              <a:gd name="connsiteY1386" fmla="*/ 3223901 h 4901727"/>
              <a:gd name="connsiteX1387" fmla="*/ 4438818 w 4561834"/>
              <a:gd name="connsiteY1387" fmla="*/ 3239639 h 4901727"/>
              <a:gd name="connsiteX1388" fmla="*/ 4478332 w 4561834"/>
              <a:gd name="connsiteY1388" fmla="*/ 3252999 h 4901727"/>
              <a:gd name="connsiteX1389" fmla="*/ 4449461 w 4561834"/>
              <a:gd name="connsiteY1389" fmla="*/ 3288211 h 4901727"/>
              <a:gd name="connsiteX1390" fmla="*/ 4405304 w 4561834"/>
              <a:gd name="connsiteY1390" fmla="*/ 3306099 h 4901727"/>
              <a:gd name="connsiteX1391" fmla="*/ 4488070 w 4561834"/>
              <a:gd name="connsiteY1391" fmla="*/ 3321724 h 4901727"/>
              <a:gd name="connsiteX1392" fmla="*/ 4482182 w 4561834"/>
              <a:gd name="connsiteY1392" fmla="*/ 3322856 h 4901727"/>
              <a:gd name="connsiteX1393" fmla="*/ 4482182 w 4561834"/>
              <a:gd name="connsiteY1393" fmla="*/ 3337803 h 4901727"/>
              <a:gd name="connsiteX1394" fmla="*/ 4448781 w 4561834"/>
              <a:gd name="connsiteY1394" fmla="*/ 3333613 h 4901727"/>
              <a:gd name="connsiteX1395" fmla="*/ 4443680 w 4561834"/>
              <a:gd name="connsiteY1395" fmla="*/ 3339614 h 4901727"/>
              <a:gd name="connsiteX1396" fmla="*/ 4423434 w 4561834"/>
              <a:gd name="connsiteY1396" fmla="*/ 3337788 h 4901727"/>
              <a:gd name="connsiteX1397" fmla="*/ 4401024 w 4561834"/>
              <a:gd name="connsiteY1397" fmla="*/ 3346097 h 4901727"/>
              <a:gd name="connsiteX1398" fmla="*/ 4395964 w 4561834"/>
              <a:gd name="connsiteY1398" fmla="*/ 3359131 h 4901727"/>
              <a:gd name="connsiteX1399" fmla="*/ 4394948 w 4561834"/>
              <a:gd name="connsiteY1399" fmla="*/ 3347921 h 4901727"/>
              <a:gd name="connsiteX1400" fmla="*/ 4368280 w 4561834"/>
              <a:gd name="connsiteY1400" fmla="*/ 3353201 h 4901727"/>
              <a:gd name="connsiteX1401" fmla="*/ 4373036 w 4561834"/>
              <a:gd name="connsiteY1401" fmla="*/ 3357164 h 4901727"/>
              <a:gd name="connsiteX1402" fmla="*/ 4369215 w 4561834"/>
              <a:gd name="connsiteY1402" fmla="*/ 3366830 h 4901727"/>
              <a:gd name="connsiteX1403" fmla="*/ 4369601 w 4561834"/>
              <a:gd name="connsiteY1403" fmla="*/ 3381742 h 4901727"/>
              <a:gd name="connsiteX1404" fmla="*/ 4370692 w 4561834"/>
              <a:gd name="connsiteY1404" fmla="*/ 3381985 h 4901727"/>
              <a:gd name="connsiteX1405" fmla="*/ 4450763 w 4561834"/>
              <a:gd name="connsiteY1405" fmla="*/ 3359471 h 4901727"/>
              <a:gd name="connsiteX1406" fmla="*/ 4413513 w 4561834"/>
              <a:gd name="connsiteY1406" fmla="*/ 3381323 h 4901727"/>
              <a:gd name="connsiteX1407" fmla="*/ 4489938 w 4561834"/>
              <a:gd name="connsiteY1407" fmla="*/ 3383134 h 4901727"/>
              <a:gd name="connsiteX1408" fmla="*/ 4424382 w 4561834"/>
              <a:gd name="connsiteY1408" fmla="*/ 3392192 h 4901727"/>
              <a:gd name="connsiteX1409" fmla="*/ 4492316 w 4561834"/>
              <a:gd name="connsiteY1409" fmla="*/ 3448237 h 4901727"/>
              <a:gd name="connsiteX1410" fmla="*/ 4495372 w 4561834"/>
              <a:gd name="connsiteY1410" fmla="*/ 3478467 h 4901727"/>
              <a:gd name="connsiteX1411" fmla="*/ 4497868 w 4561834"/>
              <a:gd name="connsiteY1411" fmla="*/ 3480395 h 4901727"/>
              <a:gd name="connsiteX1412" fmla="*/ 4495372 w 4561834"/>
              <a:gd name="connsiteY1412" fmla="*/ 3483336 h 4901727"/>
              <a:gd name="connsiteX1413" fmla="*/ 4496052 w 4561834"/>
              <a:gd name="connsiteY1413" fmla="*/ 3508358 h 4901727"/>
              <a:gd name="connsiteX1414" fmla="*/ 4561834 w 4561834"/>
              <a:gd name="connsiteY1414" fmla="*/ 3549345 h 4901727"/>
              <a:gd name="connsiteX1415" fmla="*/ 4471256 w 4561834"/>
              <a:gd name="connsiteY1415" fmla="*/ 3555798 h 4901727"/>
              <a:gd name="connsiteX1416" fmla="*/ 4528660 w 4561834"/>
              <a:gd name="connsiteY1416" fmla="*/ 3621014 h 4901727"/>
              <a:gd name="connsiteX1417" fmla="*/ 4531943 w 4561834"/>
              <a:gd name="connsiteY1417" fmla="*/ 3646263 h 4901727"/>
              <a:gd name="connsiteX1418" fmla="*/ 4512016 w 4561834"/>
              <a:gd name="connsiteY1418" fmla="*/ 3644338 h 4901727"/>
              <a:gd name="connsiteX1419" fmla="*/ 4502506 w 4561834"/>
              <a:gd name="connsiteY1419" fmla="*/ 3653509 h 4901727"/>
              <a:gd name="connsiteX1420" fmla="*/ 4513828 w 4561834"/>
              <a:gd name="connsiteY1420" fmla="*/ 3684419 h 4901727"/>
              <a:gd name="connsiteX1421" fmla="*/ 4487447 w 4561834"/>
              <a:gd name="connsiteY1421" fmla="*/ 3692005 h 4901727"/>
              <a:gd name="connsiteX1422" fmla="*/ 4506355 w 4561834"/>
              <a:gd name="connsiteY1422" fmla="*/ 3703327 h 4901727"/>
              <a:gd name="connsiteX1423" fmla="*/ 4491296 w 4561834"/>
              <a:gd name="connsiteY1423" fmla="*/ 3711932 h 4901727"/>
              <a:gd name="connsiteX1424" fmla="*/ 4487108 w 4561834"/>
              <a:gd name="connsiteY1424" fmla="*/ 3756315 h 4901727"/>
              <a:gd name="connsiteX1425" fmla="*/ 4516886 w 4561834"/>
              <a:gd name="connsiteY1425" fmla="*/ 3799000 h 4901727"/>
              <a:gd name="connsiteX1426" fmla="*/ 4492203 w 4561834"/>
              <a:gd name="connsiteY1426" fmla="*/ 3791754 h 4901727"/>
              <a:gd name="connsiteX1427" fmla="*/ 4482353 w 4561834"/>
              <a:gd name="connsiteY1427" fmla="*/ 3805793 h 4901727"/>
              <a:gd name="connsiteX1428" fmla="*/ 4507035 w 4561834"/>
              <a:gd name="connsiteY1428" fmla="*/ 3813039 h 4901727"/>
              <a:gd name="connsiteX1429" fmla="*/ 4508507 w 4561834"/>
              <a:gd name="connsiteY1429" fmla="*/ 3828211 h 4901727"/>
              <a:gd name="connsiteX1430" fmla="*/ 4478730 w 4561834"/>
              <a:gd name="connsiteY1430" fmla="*/ 3815304 h 4901727"/>
              <a:gd name="connsiteX1431" fmla="*/ 4477711 w 4561834"/>
              <a:gd name="connsiteY1431" fmla="*/ 3825267 h 4901727"/>
              <a:gd name="connsiteX1432" fmla="*/ 4499110 w 4561834"/>
              <a:gd name="connsiteY1432" fmla="*/ 3837269 h 4901727"/>
              <a:gd name="connsiteX1433" fmla="*/ 4467521 w 4561834"/>
              <a:gd name="connsiteY1433" fmla="*/ 3844289 h 4901727"/>
              <a:gd name="connsiteX1434" fmla="*/ 4474540 w 4561834"/>
              <a:gd name="connsiteY1434" fmla="*/ 3859800 h 4901727"/>
              <a:gd name="connsiteX1435" fmla="*/ 4484278 w 4561834"/>
              <a:gd name="connsiteY1435" fmla="*/ 3845874 h 4901727"/>
              <a:gd name="connsiteX1436" fmla="*/ 4503186 w 4561834"/>
              <a:gd name="connsiteY1436" fmla="*/ 3882445 h 4901727"/>
              <a:gd name="connsiteX1437" fmla="*/ 4498996 w 4561834"/>
              <a:gd name="connsiteY1437" fmla="*/ 3897050 h 4901727"/>
              <a:gd name="connsiteX1438" fmla="*/ 4439442 w 4561834"/>
              <a:gd name="connsiteY1438" fmla="*/ 3906448 h 4901727"/>
              <a:gd name="connsiteX1439" fmla="*/ 4488240 w 4561834"/>
              <a:gd name="connsiteY1439" fmla="*/ 3920940 h 4901727"/>
              <a:gd name="connsiteX1440" fmla="*/ 4435365 w 4561834"/>
              <a:gd name="connsiteY1440" fmla="*/ 3920940 h 4901727"/>
              <a:gd name="connsiteX1441" fmla="*/ 4450536 w 4561834"/>
              <a:gd name="connsiteY1441" fmla="*/ 3967135 h 4901727"/>
              <a:gd name="connsiteX1442" fmla="*/ 4439214 w 4561834"/>
              <a:gd name="connsiteY1442" fmla="*/ 3971098 h 4901727"/>
              <a:gd name="connsiteX1443" fmla="*/ 4483484 w 4561834"/>
              <a:gd name="connsiteY1443" fmla="*/ 4000196 h 4901727"/>
              <a:gd name="connsiteX1444" fmla="*/ 4484843 w 4561834"/>
              <a:gd name="connsiteY1444" fmla="*/ 4015254 h 4901727"/>
              <a:gd name="connsiteX1445" fmla="*/ 4459821 w 4561834"/>
              <a:gd name="connsiteY1445" fmla="*/ 4017858 h 4901727"/>
              <a:gd name="connsiteX1446" fmla="*/ 4475672 w 4561834"/>
              <a:gd name="connsiteY1446" fmla="*/ 4024312 h 4901727"/>
              <a:gd name="connsiteX1447" fmla="*/ 4456084 w 4561834"/>
              <a:gd name="connsiteY1447" fmla="*/ 4027482 h 4901727"/>
              <a:gd name="connsiteX1448" fmla="*/ 4457443 w 4561834"/>
              <a:gd name="connsiteY1448" fmla="*/ 4012650 h 4901727"/>
              <a:gd name="connsiteX1449" fmla="*/ 4435591 w 4561834"/>
              <a:gd name="connsiteY1449" fmla="*/ 4010612 h 4901727"/>
              <a:gd name="connsiteX1450" fmla="*/ 4453820 w 4561834"/>
              <a:gd name="connsiteY1450" fmla="*/ 4021934 h 4901727"/>
              <a:gd name="connsiteX1451" fmla="*/ 4474653 w 4561834"/>
              <a:gd name="connsiteY1451" fmla="*/ 4063827 h 4901727"/>
              <a:gd name="connsiteX1452" fmla="*/ 4481333 w 4561834"/>
              <a:gd name="connsiteY1452" fmla="*/ 4079338 h 4901727"/>
              <a:gd name="connsiteX1453" fmla="*/ 4483144 w 4561834"/>
              <a:gd name="connsiteY1453" fmla="*/ 4089528 h 4901727"/>
              <a:gd name="connsiteX1454" fmla="*/ 4477257 w 4561834"/>
              <a:gd name="connsiteY1454" fmla="*/ 4093944 h 4901727"/>
              <a:gd name="connsiteX1455" fmla="*/ 4492542 w 4561834"/>
              <a:gd name="connsiteY1455" fmla="*/ 4105266 h 4901727"/>
              <a:gd name="connsiteX1456" fmla="*/ 4434686 w 4561834"/>
              <a:gd name="connsiteY1456" fmla="*/ 4109908 h 4901727"/>
              <a:gd name="connsiteX1457" fmla="*/ 4461746 w 4561834"/>
              <a:gd name="connsiteY1457" fmla="*/ 4112512 h 4901727"/>
              <a:gd name="connsiteX1458" fmla="*/ 4452236 w 4561834"/>
              <a:gd name="connsiteY1458" fmla="*/ 4126438 h 4901727"/>
              <a:gd name="connsiteX1459" fmla="*/ 4497525 w 4561834"/>
              <a:gd name="connsiteY1459" fmla="*/ 4140591 h 4901727"/>
              <a:gd name="connsiteX1460" fmla="*/ 4483032 w 4561834"/>
              <a:gd name="connsiteY1460" fmla="*/ 4149309 h 4901727"/>
              <a:gd name="connsiteX1461" fmla="*/ 4456085 w 4561834"/>
              <a:gd name="connsiteY1461" fmla="*/ 4146818 h 4901727"/>
              <a:gd name="connsiteX1462" fmla="*/ 4465936 w 4561834"/>
              <a:gd name="connsiteY1462" fmla="*/ 4158141 h 4901727"/>
              <a:gd name="connsiteX1463" fmla="*/ 4446687 w 4561834"/>
              <a:gd name="connsiteY1463" fmla="*/ 4161311 h 4901727"/>
              <a:gd name="connsiteX1464" fmla="*/ 4434572 w 4561834"/>
              <a:gd name="connsiteY1464" fmla="*/ 4145233 h 4901727"/>
              <a:gd name="connsiteX1465" fmla="*/ 4404568 w 4561834"/>
              <a:gd name="connsiteY1465" fmla="*/ 4207166 h 4901727"/>
              <a:gd name="connsiteX1466" fmla="*/ 4417023 w 4561834"/>
              <a:gd name="connsiteY1466" fmla="*/ 4218488 h 4901727"/>
              <a:gd name="connsiteX1467" fmla="*/ 4407738 w 4561834"/>
              <a:gd name="connsiteY1467" fmla="*/ 4232414 h 4901727"/>
              <a:gd name="connsiteX1468" fmla="*/ 4453820 w 4561834"/>
              <a:gd name="connsiteY1468" fmla="*/ 4256757 h 4901727"/>
              <a:gd name="connsiteX1469" fmla="*/ 4405815 w 4561834"/>
              <a:gd name="connsiteY1469" fmla="*/ 4282232 h 4901727"/>
              <a:gd name="connsiteX1470" fmla="*/ 4343995 w 4561834"/>
              <a:gd name="connsiteY1470" fmla="*/ 4286648 h 4901727"/>
              <a:gd name="connsiteX1471" fmla="*/ 4444537 w 4561834"/>
              <a:gd name="connsiteY1471" fmla="*/ 4325709 h 4901727"/>
              <a:gd name="connsiteX1472" fmla="*/ 4436611 w 4561834"/>
              <a:gd name="connsiteY1472" fmla="*/ 4324917 h 4901727"/>
              <a:gd name="connsiteX1473" fmla="*/ 4432535 w 4561834"/>
              <a:gd name="connsiteY1473" fmla="*/ 4339409 h 4901727"/>
              <a:gd name="connsiteX1474" fmla="*/ 4391322 w 4561834"/>
              <a:gd name="connsiteY1474" fmla="*/ 4325709 h 4901727"/>
              <a:gd name="connsiteX1475" fmla="*/ 4326220 w 4561834"/>
              <a:gd name="connsiteY1475" fmla="*/ 4340089 h 4901727"/>
              <a:gd name="connsiteX1476" fmla="*/ 4382830 w 4561834"/>
              <a:gd name="connsiteY1476" fmla="*/ 4330012 h 4901727"/>
              <a:gd name="connsiteX1477" fmla="*/ 4282402 w 4561834"/>
              <a:gd name="connsiteY1477" fmla="*/ 4321747 h 4901727"/>
              <a:gd name="connsiteX1478" fmla="*/ 4287384 w 4561834"/>
              <a:gd name="connsiteY1478" fmla="*/ 4326955 h 4901727"/>
              <a:gd name="connsiteX1479" fmla="*/ 4274930 w 4561834"/>
              <a:gd name="connsiteY1479" fmla="*/ 4351071 h 4901727"/>
              <a:gd name="connsiteX1480" fmla="*/ 3965041 w 4561834"/>
              <a:gd name="connsiteY1480" fmla="*/ 4367375 h 4901727"/>
              <a:gd name="connsiteX1481" fmla="*/ 3970475 w 4561834"/>
              <a:gd name="connsiteY1481" fmla="*/ 4362620 h 4901727"/>
              <a:gd name="connsiteX1482" fmla="*/ 3899372 w 4561834"/>
              <a:gd name="connsiteY1482" fmla="*/ 4360129 h 4901727"/>
              <a:gd name="connsiteX1483" fmla="*/ 3903529 w 4561834"/>
              <a:gd name="connsiteY1483" fmla="*/ 4351726 h 4901727"/>
              <a:gd name="connsiteX1484" fmla="*/ 3912958 w 4561834"/>
              <a:gd name="connsiteY1484" fmla="*/ 4350505 h 4901727"/>
              <a:gd name="connsiteX1485" fmla="*/ 3904000 w 4561834"/>
              <a:gd name="connsiteY1485" fmla="*/ 4350774 h 4901727"/>
              <a:gd name="connsiteX1486" fmla="*/ 3903529 w 4561834"/>
              <a:gd name="connsiteY1486" fmla="*/ 4351726 h 4901727"/>
              <a:gd name="connsiteX1487" fmla="*/ 3849554 w 4561834"/>
              <a:gd name="connsiteY1487" fmla="*/ 4358714 h 4901727"/>
              <a:gd name="connsiteX1488" fmla="*/ 3783772 w 4561834"/>
              <a:gd name="connsiteY1488" fmla="*/ 4351977 h 4901727"/>
              <a:gd name="connsiteX1489" fmla="*/ 3794415 w 4561834"/>
              <a:gd name="connsiteY1489" fmla="*/ 4347108 h 4901727"/>
              <a:gd name="connsiteX1490" fmla="*/ 3738936 w 4561834"/>
              <a:gd name="connsiteY1490" fmla="*/ 4351184 h 4901727"/>
              <a:gd name="connsiteX1491" fmla="*/ 3747088 w 4561834"/>
              <a:gd name="connsiteY1491" fmla="*/ 4341334 h 4901727"/>
              <a:gd name="connsiteX1492" fmla="*/ 3723198 w 4561834"/>
              <a:gd name="connsiteY1492" fmla="*/ 4350845 h 4901727"/>
              <a:gd name="connsiteX1493" fmla="*/ 3728633 w 4561834"/>
              <a:gd name="connsiteY1493" fmla="*/ 4340994 h 4901727"/>
              <a:gd name="connsiteX1494" fmla="*/ 3716550 w 4561834"/>
              <a:gd name="connsiteY1494" fmla="*/ 4340916 h 4901727"/>
              <a:gd name="connsiteX1495" fmla="*/ 3720052 w 4561834"/>
              <a:gd name="connsiteY1495" fmla="*/ 4360525 h 4901727"/>
              <a:gd name="connsiteX1496" fmla="*/ 3709296 w 4561834"/>
              <a:gd name="connsiteY1496" fmla="*/ 4365054 h 4901727"/>
              <a:gd name="connsiteX1497" fmla="*/ 3753000 w 4561834"/>
              <a:gd name="connsiteY1497" fmla="*/ 4391887 h 4901727"/>
              <a:gd name="connsiteX1498" fmla="*/ 3755038 w 4561834"/>
              <a:gd name="connsiteY1498" fmla="*/ 4406833 h 4901727"/>
              <a:gd name="connsiteX1499" fmla="*/ 3731148 w 4561834"/>
              <a:gd name="connsiteY1499" fmla="*/ 4410795 h 4901727"/>
              <a:gd name="connsiteX1500" fmla="*/ 3746660 w 4561834"/>
              <a:gd name="connsiteY1500" fmla="*/ 4416343 h 4901727"/>
              <a:gd name="connsiteX1501" fmla="*/ 3728091 w 4561834"/>
              <a:gd name="connsiteY1501" fmla="*/ 4420533 h 4901727"/>
              <a:gd name="connsiteX1502" fmla="*/ 3728091 w 4561834"/>
              <a:gd name="connsiteY1502" fmla="*/ 4405700 h 4901727"/>
              <a:gd name="connsiteX1503" fmla="*/ 3707032 w 4561834"/>
              <a:gd name="connsiteY1503" fmla="*/ 4404795 h 4901727"/>
              <a:gd name="connsiteX1504" fmla="*/ 3725034 w 4561834"/>
              <a:gd name="connsiteY1504" fmla="*/ 4415438 h 4901727"/>
              <a:gd name="connsiteX1505" fmla="*/ 3746999 w 4561834"/>
              <a:gd name="connsiteY1505" fmla="*/ 4456198 h 4901727"/>
              <a:gd name="connsiteX1506" fmla="*/ 3754246 w 4561834"/>
              <a:gd name="connsiteY1506" fmla="*/ 4471369 h 4901727"/>
              <a:gd name="connsiteX1507" fmla="*/ 3756397 w 4561834"/>
              <a:gd name="connsiteY1507" fmla="*/ 4481446 h 4901727"/>
              <a:gd name="connsiteX1508" fmla="*/ 3750962 w 4561834"/>
              <a:gd name="connsiteY1508" fmla="*/ 4486201 h 4901727"/>
              <a:gd name="connsiteX1509" fmla="*/ 3766247 w 4561834"/>
              <a:gd name="connsiteY1509" fmla="*/ 4496731 h 4901727"/>
              <a:gd name="connsiteX1510" fmla="*/ 3710768 w 4561834"/>
              <a:gd name="connsiteY1510" fmla="*/ 4504317 h 4901727"/>
              <a:gd name="connsiteX1511" fmla="*/ 3736922 w 4561834"/>
              <a:gd name="connsiteY1511" fmla="*/ 4505449 h 4901727"/>
              <a:gd name="connsiteX1512" fmla="*/ 3728431 w 4561834"/>
              <a:gd name="connsiteY1512" fmla="*/ 4519942 h 4901727"/>
              <a:gd name="connsiteX1513" fmla="*/ 3772588 w 4561834"/>
              <a:gd name="connsiteY1513" fmla="*/ 4531264 h 4901727"/>
              <a:gd name="connsiteX1514" fmla="*/ 3759114 w 4561834"/>
              <a:gd name="connsiteY1514" fmla="*/ 4540661 h 4901727"/>
              <a:gd name="connsiteX1515" fmla="*/ 3732846 w 4561834"/>
              <a:gd name="connsiteY1515" fmla="*/ 4539529 h 4901727"/>
              <a:gd name="connsiteX1516" fmla="*/ 3742923 w 4561834"/>
              <a:gd name="connsiteY1516" fmla="*/ 4549945 h 4901727"/>
              <a:gd name="connsiteX1517" fmla="*/ 3724355 w 4561834"/>
              <a:gd name="connsiteY1517" fmla="*/ 4554135 h 4901727"/>
              <a:gd name="connsiteX1518" fmla="*/ 3711900 w 4561834"/>
              <a:gd name="connsiteY1518" fmla="*/ 4538623 h 4901727"/>
              <a:gd name="connsiteX1519" fmla="*/ 3685633 w 4561834"/>
              <a:gd name="connsiteY1519" fmla="*/ 4602141 h 4901727"/>
              <a:gd name="connsiteX1520" fmla="*/ 3698200 w 4561834"/>
              <a:gd name="connsiteY1520" fmla="*/ 4612557 h 4901727"/>
              <a:gd name="connsiteX1521" fmla="*/ 3689822 w 4561834"/>
              <a:gd name="connsiteY1521" fmla="*/ 4627050 h 4901727"/>
              <a:gd name="connsiteX1522" fmla="*/ 3736016 w 4561834"/>
              <a:gd name="connsiteY1522" fmla="*/ 4648902 h 4901727"/>
              <a:gd name="connsiteX1523" fmla="*/ 3690727 w 4561834"/>
              <a:gd name="connsiteY1523" fmla="*/ 4676867 h 4901727"/>
              <a:gd name="connsiteX1524" fmla="*/ 3630266 w 4561834"/>
              <a:gd name="connsiteY1524" fmla="*/ 4684227 h 4901727"/>
              <a:gd name="connsiteX1525" fmla="*/ 3730808 w 4561834"/>
              <a:gd name="connsiteY1525" fmla="*/ 4718194 h 4901727"/>
              <a:gd name="connsiteX1526" fmla="*/ 3722995 w 4561834"/>
              <a:gd name="connsiteY1526" fmla="*/ 4718194 h 4901727"/>
              <a:gd name="connsiteX1527" fmla="*/ 3719712 w 4561834"/>
              <a:gd name="connsiteY1527" fmla="*/ 4732912 h 4901727"/>
              <a:gd name="connsiteX1528" fmla="*/ 3678386 w 4561834"/>
              <a:gd name="connsiteY1528" fmla="*/ 4721590 h 4901727"/>
              <a:gd name="connsiteX1529" fmla="*/ 3614981 w 4561834"/>
              <a:gd name="connsiteY1529" fmla="*/ 4738800 h 4901727"/>
              <a:gd name="connsiteX1530" fmla="*/ 3670348 w 4561834"/>
              <a:gd name="connsiteY1530" fmla="*/ 4726232 h 4901727"/>
              <a:gd name="connsiteX1531" fmla="*/ 3571278 w 4561834"/>
              <a:gd name="connsiteY1531" fmla="*/ 4722269 h 4901727"/>
              <a:gd name="connsiteX1532" fmla="*/ 3576260 w 4561834"/>
              <a:gd name="connsiteY1532" fmla="*/ 4727251 h 4901727"/>
              <a:gd name="connsiteX1533" fmla="*/ 3564938 w 4561834"/>
              <a:gd name="connsiteY1533" fmla="*/ 4751820 h 4901727"/>
              <a:gd name="connsiteX1534" fmla="*/ 3259238 w 4561834"/>
              <a:gd name="connsiteY1534" fmla="*/ 4775710 h 4901727"/>
              <a:gd name="connsiteX1535" fmla="*/ 3264560 w 4561834"/>
              <a:gd name="connsiteY1535" fmla="*/ 4770955 h 4901727"/>
              <a:gd name="connsiteX1536" fmla="*/ 3194248 w 4561834"/>
              <a:gd name="connsiteY1536" fmla="*/ 4768804 h 4901727"/>
              <a:gd name="connsiteX1537" fmla="*/ 3198384 w 4561834"/>
              <a:gd name="connsiteY1537" fmla="*/ 4760430 h 4901727"/>
              <a:gd name="connsiteX1538" fmla="*/ 3207609 w 4561834"/>
              <a:gd name="connsiteY1538" fmla="*/ 4759180 h 4901727"/>
              <a:gd name="connsiteX1539" fmla="*/ 3198763 w 4561834"/>
              <a:gd name="connsiteY1539" fmla="*/ 4759661 h 4901727"/>
              <a:gd name="connsiteX1540" fmla="*/ 3198384 w 4561834"/>
              <a:gd name="connsiteY1540" fmla="*/ 4760430 h 4901727"/>
              <a:gd name="connsiteX1541" fmla="*/ 3144841 w 4561834"/>
              <a:gd name="connsiteY1541" fmla="*/ 4767685 h 4901727"/>
              <a:gd name="connsiteX1542" fmla="*/ 3079780 w 4561834"/>
              <a:gd name="connsiteY1542" fmla="*/ 4760652 h 4901727"/>
              <a:gd name="connsiteX1543" fmla="*/ 3090310 w 4561834"/>
              <a:gd name="connsiteY1543" fmla="*/ 4755896 h 4901727"/>
              <a:gd name="connsiteX1544" fmla="*/ 3035397 w 4561834"/>
              <a:gd name="connsiteY1544" fmla="*/ 4759520 h 4901727"/>
              <a:gd name="connsiteX1545" fmla="*/ 3043549 w 4561834"/>
              <a:gd name="connsiteY1545" fmla="*/ 4749896 h 4901727"/>
              <a:gd name="connsiteX1546" fmla="*/ 3019772 w 4561834"/>
              <a:gd name="connsiteY1546" fmla="*/ 4759180 h 4901727"/>
              <a:gd name="connsiteX1547" fmla="*/ 3025207 w 4561834"/>
              <a:gd name="connsiteY1547" fmla="*/ 4749443 h 4901727"/>
              <a:gd name="connsiteX1548" fmla="*/ 2725055 w 4561834"/>
              <a:gd name="connsiteY1548" fmla="*/ 4762803 h 4901727"/>
              <a:gd name="connsiteX1549" fmla="*/ 2727433 w 4561834"/>
              <a:gd name="connsiteY1549" fmla="*/ 4777748 h 4901727"/>
              <a:gd name="connsiteX1550" fmla="*/ 2740227 w 4561834"/>
              <a:gd name="connsiteY1550" fmla="*/ 4787938 h 4901727"/>
              <a:gd name="connsiteX1551" fmla="*/ 2732075 w 4561834"/>
              <a:gd name="connsiteY1551" fmla="*/ 4807639 h 4901727"/>
              <a:gd name="connsiteX1552" fmla="*/ 2719847 w 4561834"/>
              <a:gd name="connsiteY1552" fmla="*/ 4762350 h 4901727"/>
              <a:gd name="connsiteX1553" fmla="*/ 2568469 w 4561834"/>
              <a:gd name="connsiteY1553" fmla="*/ 4779786 h 4901727"/>
              <a:gd name="connsiteX1554" fmla="*/ 2581263 w 4561834"/>
              <a:gd name="connsiteY1554" fmla="*/ 4794958 h 4901727"/>
              <a:gd name="connsiteX1555" fmla="*/ 2542202 w 4561834"/>
              <a:gd name="connsiteY1555" fmla="*/ 4794958 h 4901727"/>
              <a:gd name="connsiteX1556" fmla="*/ 2451624 w 4561834"/>
              <a:gd name="connsiteY1556" fmla="*/ 4788844 h 4901727"/>
              <a:gd name="connsiteX1557" fmla="*/ 2449246 w 4561834"/>
              <a:gd name="connsiteY1557" fmla="*/ 4769030 h 4901727"/>
              <a:gd name="connsiteX1558" fmla="*/ 2428187 w 4561834"/>
              <a:gd name="connsiteY1558" fmla="*/ 4783748 h 4901727"/>
              <a:gd name="connsiteX1559" fmla="*/ 2438717 w 4561834"/>
              <a:gd name="connsiteY1559" fmla="*/ 4773898 h 4901727"/>
              <a:gd name="connsiteX1560" fmla="*/ 2370783 w 4561834"/>
              <a:gd name="connsiteY1560" fmla="*/ 4778201 h 4901727"/>
              <a:gd name="connsiteX1561" fmla="*/ 2365802 w 4561834"/>
              <a:gd name="connsiteY1561" fmla="*/ 4763255 h 4901727"/>
              <a:gd name="connsiteX1562" fmla="*/ 2357762 w 4561834"/>
              <a:gd name="connsiteY1562" fmla="*/ 4778087 h 4901727"/>
              <a:gd name="connsiteX1563" fmla="*/ 2360480 w 4561834"/>
              <a:gd name="connsiteY1563" fmla="*/ 4768237 h 4901727"/>
              <a:gd name="connsiteX1564" fmla="*/ 2214537 w 4561834"/>
              <a:gd name="connsiteY1564" fmla="*/ 4777182 h 4901727"/>
              <a:gd name="connsiteX1565" fmla="*/ 2230162 w 4561834"/>
              <a:gd name="connsiteY1565" fmla="*/ 4782390 h 4901727"/>
              <a:gd name="connsiteX1566" fmla="*/ 2227444 w 4561834"/>
              <a:gd name="connsiteY1566" fmla="*/ 4792240 h 4901727"/>
              <a:gd name="connsiteX1567" fmla="*/ 2096007 w 4561834"/>
              <a:gd name="connsiteY1567" fmla="*/ 4787145 h 4901727"/>
              <a:gd name="connsiteX1568" fmla="*/ 2051957 w 4561834"/>
              <a:gd name="connsiteY1568" fmla="*/ 4782939 h 4901727"/>
              <a:gd name="connsiteX1569" fmla="*/ 2050866 w 4561834"/>
              <a:gd name="connsiteY1569" fmla="*/ 4788986 h 4901727"/>
              <a:gd name="connsiteX1570" fmla="*/ 2047172 w 4561834"/>
              <a:gd name="connsiteY1570" fmla="*/ 4789298 h 4901727"/>
              <a:gd name="connsiteX1571" fmla="*/ 2047172 w 4561834"/>
              <a:gd name="connsiteY1571" fmla="*/ 4782483 h 4901727"/>
              <a:gd name="connsiteX1572" fmla="*/ 2031971 w 4561834"/>
              <a:gd name="connsiteY1572" fmla="*/ 4781031 h 4901727"/>
              <a:gd name="connsiteX1573" fmla="*/ 1974845 w 4561834"/>
              <a:gd name="connsiteY1573" fmla="*/ 4772200 h 4901727"/>
              <a:gd name="connsiteX1574" fmla="*/ 1991149 w 4561834"/>
              <a:gd name="connsiteY1574" fmla="*/ 4758571 h 4901727"/>
              <a:gd name="connsiteX1575" fmla="*/ 2010909 w 4561834"/>
              <a:gd name="connsiteY1575" fmla="*/ 4757428 h 4901727"/>
              <a:gd name="connsiteX1576" fmla="*/ 1999391 w 4561834"/>
              <a:gd name="connsiteY1576" fmla="*/ 4752127 h 4901727"/>
              <a:gd name="connsiteX1577" fmla="*/ 1987164 w 4561834"/>
              <a:gd name="connsiteY1577" fmla="*/ 4751029 h 4901727"/>
              <a:gd name="connsiteX1578" fmla="*/ 1999732 w 4561834"/>
              <a:gd name="connsiteY1578" fmla="*/ 4730875 h 4901727"/>
              <a:gd name="connsiteX1579" fmla="*/ 1997581 w 4561834"/>
              <a:gd name="connsiteY1579" fmla="*/ 4735970 h 4901727"/>
              <a:gd name="connsiteX1580" fmla="*/ 2014422 w 4561834"/>
              <a:gd name="connsiteY1580" fmla="*/ 4743352 h 4901727"/>
              <a:gd name="connsiteX1581" fmla="*/ 2013907 w 4561834"/>
              <a:gd name="connsiteY1581" fmla="*/ 4737440 h 4901727"/>
              <a:gd name="connsiteX1582" fmla="*/ 2032136 w 4561834"/>
              <a:gd name="connsiteY1582" fmla="*/ 4737440 h 4901727"/>
              <a:gd name="connsiteX1583" fmla="*/ 2021719 w 4561834"/>
              <a:gd name="connsiteY1583" fmla="*/ 4747405 h 4901727"/>
              <a:gd name="connsiteX1584" fmla="*/ 2042551 w 4561834"/>
              <a:gd name="connsiteY1584" fmla="*/ 4737440 h 4901727"/>
              <a:gd name="connsiteX1585" fmla="*/ 1969524 w 4561834"/>
              <a:gd name="connsiteY1585" fmla="*/ 4707777 h 4901727"/>
              <a:gd name="connsiteX1586" fmla="*/ 1966920 w 4561834"/>
              <a:gd name="connsiteY1586" fmla="*/ 4722722 h 4901727"/>
              <a:gd name="connsiteX1587" fmla="*/ 1950013 w 4561834"/>
              <a:gd name="connsiteY1587" fmla="*/ 4715048 h 4901727"/>
              <a:gd name="connsiteX1588" fmla="*/ 1942489 w 4561834"/>
              <a:gd name="connsiteY1588" fmla="*/ 4715711 h 4901727"/>
              <a:gd name="connsiteX1589" fmla="*/ 1942417 w 4561834"/>
              <a:gd name="connsiteY1589" fmla="*/ 4715930 h 4901727"/>
              <a:gd name="connsiteX1590" fmla="*/ 1942341 w 4561834"/>
              <a:gd name="connsiteY1590" fmla="*/ 4715724 h 4901727"/>
              <a:gd name="connsiteX1591" fmla="*/ 1934383 w 4561834"/>
              <a:gd name="connsiteY1591" fmla="*/ 4716426 h 4901727"/>
              <a:gd name="connsiteX1592" fmla="*/ 1933950 w 4561834"/>
              <a:gd name="connsiteY1592" fmla="*/ 4717628 h 4901727"/>
              <a:gd name="connsiteX1593" fmla="*/ 1932982 w 4561834"/>
              <a:gd name="connsiteY1593" fmla="*/ 4716550 h 4901727"/>
              <a:gd name="connsiteX1594" fmla="*/ 1928467 w 4561834"/>
              <a:gd name="connsiteY1594" fmla="*/ 4716948 h 4901727"/>
              <a:gd name="connsiteX1595" fmla="*/ 1907426 w 4561834"/>
              <a:gd name="connsiteY1595" fmla="*/ 4721293 h 4901727"/>
              <a:gd name="connsiteX1596" fmla="*/ 1915608 w 4561834"/>
              <a:gd name="connsiteY1596" fmla="*/ 4723063 h 4901727"/>
              <a:gd name="connsiteX1597" fmla="*/ 1855147 w 4561834"/>
              <a:gd name="connsiteY1597" fmla="*/ 4759747 h 4901727"/>
              <a:gd name="connsiteX1598" fmla="*/ 1859902 w 4561834"/>
              <a:gd name="connsiteY1598" fmla="*/ 4739593 h 4901727"/>
              <a:gd name="connsiteX1599" fmla="*/ 1791063 w 4561834"/>
              <a:gd name="connsiteY1599" fmla="*/ 4747066 h 4901727"/>
              <a:gd name="connsiteX1600" fmla="*/ 1796838 w 4561834"/>
              <a:gd name="connsiteY1600" fmla="*/ 4756803 h 4901727"/>
              <a:gd name="connsiteX1601" fmla="*/ 1787214 w 4561834"/>
              <a:gd name="connsiteY1601" fmla="*/ 4766653 h 4901727"/>
              <a:gd name="connsiteX1602" fmla="*/ 1743850 w 4561834"/>
              <a:gd name="connsiteY1602" fmla="*/ 4738574 h 4901727"/>
              <a:gd name="connsiteX1603" fmla="*/ 1736830 w 4561834"/>
              <a:gd name="connsiteY1603" fmla="*/ 4748877 h 4901727"/>
              <a:gd name="connsiteX1604" fmla="*/ 1731961 w 4561834"/>
              <a:gd name="connsiteY1604" fmla="*/ 4739140 h 4901727"/>
              <a:gd name="connsiteX1605" fmla="*/ 1697995 w 4561834"/>
              <a:gd name="connsiteY1605" fmla="*/ 4745820 h 4901727"/>
              <a:gd name="connsiteX1606" fmla="*/ 1761286 w 4561834"/>
              <a:gd name="connsiteY1606" fmla="*/ 4757822 h 4901727"/>
              <a:gd name="connsiteX1607" fmla="*/ 1751209 w 4561834"/>
              <a:gd name="connsiteY1607" fmla="*/ 4773107 h 4901727"/>
              <a:gd name="connsiteX1608" fmla="*/ 1757210 w 4561834"/>
              <a:gd name="connsiteY1608" fmla="*/ 4787826 h 4901727"/>
              <a:gd name="connsiteX1609" fmla="*/ 1741246 w 4561834"/>
              <a:gd name="connsiteY1609" fmla="*/ 4768691 h 4901727"/>
              <a:gd name="connsiteX1610" fmla="*/ 1746001 w 4561834"/>
              <a:gd name="connsiteY1610" fmla="*/ 4778315 h 4901727"/>
              <a:gd name="connsiteX1611" fmla="*/ 1744529 w 4561834"/>
              <a:gd name="connsiteY1611" fmla="*/ 4793260 h 4901727"/>
              <a:gd name="connsiteX1612" fmla="*/ 1621343 w 4561834"/>
              <a:gd name="connsiteY1612" fmla="*/ 4784769 h 4901727"/>
              <a:gd name="connsiteX1613" fmla="*/ 1616349 w 4561834"/>
              <a:gd name="connsiteY1613" fmla="*/ 4782102 h 4901727"/>
              <a:gd name="connsiteX1614" fmla="*/ 1617994 w 4561834"/>
              <a:gd name="connsiteY1614" fmla="*/ 4780329 h 4901727"/>
              <a:gd name="connsiteX1615" fmla="*/ 1619079 w 4561834"/>
              <a:gd name="connsiteY1615" fmla="*/ 4780353 h 4901727"/>
              <a:gd name="connsiteX1616" fmla="*/ 1618286 w 4561834"/>
              <a:gd name="connsiteY1616" fmla="*/ 4780013 h 4901727"/>
              <a:gd name="connsiteX1617" fmla="*/ 1617994 w 4561834"/>
              <a:gd name="connsiteY1617" fmla="*/ 4780329 h 4901727"/>
              <a:gd name="connsiteX1618" fmla="*/ 1612807 w 4561834"/>
              <a:gd name="connsiteY1618" fmla="*/ 4780212 h 4901727"/>
              <a:gd name="connsiteX1619" fmla="*/ 1599605 w 4561834"/>
              <a:gd name="connsiteY1619" fmla="*/ 4773163 h 4901727"/>
              <a:gd name="connsiteX1620" fmla="*/ 1574130 w 4561834"/>
              <a:gd name="connsiteY1620" fmla="*/ 4772767 h 4901727"/>
              <a:gd name="connsiteX1621" fmla="*/ 1392974 w 4561834"/>
              <a:gd name="connsiteY1621" fmla="*/ 4820773 h 4901727"/>
              <a:gd name="connsiteX1622" fmla="*/ 1395352 w 4561834"/>
              <a:gd name="connsiteY1622" fmla="*/ 4810583 h 4901727"/>
              <a:gd name="connsiteX1623" fmla="*/ 1358894 w 4561834"/>
              <a:gd name="connsiteY1623" fmla="*/ 4838549 h 4901727"/>
              <a:gd name="connsiteX1624" fmla="*/ 1369650 w 4561834"/>
              <a:gd name="connsiteY1624" fmla="*/ 4812735 h 4901727"/>
              <a:gd name="connsiteX1625" fmla="*/ 1342251 w 4561834"/>
              <a:gd name="connsiteY1625" fmla="*/ 4820094 h 4901727"/>
              <a:gd name="connsiteX1626" fmla="*/ 1364895 w 4561834"/>
              <a:gd name="connsiteY1626" fmla="*/ 4803224 h 4901727"/>
              <a:gd name="connsiteX1627" fmla="*/ 1333759 w 4561834"/>
              <a:gd name="connsiteY1627" fmla="*/ 4756124 h 4901727"/>
              <a:gd name="connsiteX1628" fmla="*/ 1329004 w 4561834"/>
              <a:gd name="connsiteY1628" fmla="*/ 4726686 h 4901727"/>
              <a:gd name="connsiteX1629" fmla="*/ 1326923 w 4561834"/>
              <a:gd name="connsiteY1629" fmla="*/ 4723669 h 4901727"/>
              <a:gd name="connsiteX1630" fmla="*/ 1329004 w 4561834"/>
              <a:gd name="connsiteY1630" fmla="*/ 4721704 h 4901727"/>
              <a:gd name="connsiteX1631" fmla="*/ 1325720 w 4561834"/>
              <a:gd name="connsiteY1631" fmla="*/ 4697135 h 4901727"/>
              <a:gd name="connsiteX1632" fmla="*/ 1296509 w 4561834"/>
              <a:gd name="connsiteY1632" fmla="*/ 4664753 h 4901727"/>
              <a:gd name="connsiteX1633" fmla="*/ 1329004 w 4561834"/>
              <a:gd name="connsiteY1633" fmla="*/ 4646977 h 4901727"/>
              <a:gd name="connsiteX1634" fmla="*/ 1319874 w 4561834"/>
              <a:gd name="connsiteY1634" fmla="*/ 4616264 h 4901727"/>
              <a:gd name="connsiteX1635" fmla="*/ 1316548 w 4561834"/>
              <a:gd name="connsiteY1635" fmla="*/ 4617992 h 4901727"/>
              <a:gd name="connsiteX1636" fmla="*/ 1319597 w 4561834"/>
              <a:gd name="connsiteY1636" fmla="*/ 4615334 h 4901727"/>
              <a:gd name="connsiteX1637" fmla="*/ 1316252 w 4561834"/>
              <a:gd name="connsiteY1637" fmla="*/ 4604080 h 4901727"/>
              <a:gd name="connsiteX1638" fmla="*/ 1299679 w 4561834"/>
              <a:gd name="connsiteY1638" fmla="*/ 4589800 h 4901727"/>
              <a:gd name="connsiteX1639" fmla="*/ 1295263 w 4561834"/>
              <a:gd name="connsiteY1639" fmla="*/ 4565231 h 4901727"/>
              <a:gd name="connsiteX1640" fmla="*/ 1297600 w 4561834"/>
              <a:gd name="connsiteY1640" fmla="*/ 4564076 h 4901727"/>
              <a:gd name="connsiteX1641" fmla="*/ 1284393 w 4561834"/>
              <a:gd name="connsiteY1641" fmla="*/ 4560927 h 4901727"/>
              <a:gd name="connsiteX1642" fmla="*/ 1276129 w 4561834"/>
              <a:gd name="connsiteY1642" fmla="*/ 4541041 h 4901727"/>
              <a:gd name="connsiteX1643" fmla="*/ 1268358 w 4561834"/>
              <a:gd name="connsiteY1643" fmla="*/ 4535500 h 4901727"/>
              <a:gd name="connsiteX1644" fmla="*/ 1267269 w 4561834"/>
              <a:gd name="connsiteY1644" fmla="*/ 4535561 h 4901727"/>
              <a:gd name="connsiteX1645" fmla="*/ 1239492 w 4561834"/>
              <a:gd name="connsiteY1645" fmla="*/ 4541405 h 4901727"/>
              <a:gd name="connsiteX1646" fmla="*/ 1239443 w 4561834"/>
              <a:gd name="connsiteY1646" fmla="*/ 4541453 h 4901727"/>
              <a:gd name="connsiteX1647" fmla="*/ 1222474 w 4561834"/>
              <a:gd name="connsiteY1647" fmla="*/ 4551502 h 4901727"/>
              <a:gd name="connsiteX1648" fmla="*/ 1210049 w 4561834"/>
              <a:gd name="connsiteY1648" fmla="*/ 4548297 h 4901727"/>
              <a:gd name="connsiteX1649" fmla="*/ 1152410 w 4561834"/>
              <a:gd name="connsiteY1649" fmla="*/ 4562888 h 4901727"/>
              <a:gd name="connsiteX1650" fmla="*/ 940028 w 4561834"/>
              <a:gd name="connsiteY1650" fmla="*/ 4653086 h 4901727"/>
              <a:gd name="connsiteX1651" fmla="*/ 942745 w 4561834"/>
              <a:gd name="connsiteY1651" fmla="*/ 4641763 h 4901727"/>
              <a:gd name="connsiteX1652" fmla="*/ 886814 w 4561834"/>
              <a:gd name="connsiteY1652" fmla="*/ 4681618 h 4901727"/>
              <a:gd name="connsiteX1653" fmla="*/ 901306 w 4561834"/>
              <a:gd name="connsiteY1653" fmla="*/ 4652293 h 4901727"/>
              <a:gd name="connsiteX1654" fmla="*/ 857716 w 4561834"/>
              <a:gd name="connsiteY1654" fmla="*/ 4668597 h 4901727"/>
              <a:gd name="connsiteX1655" fmla="*/ 891682 w 4561834"/>
              <a:gd name="connsiteY1655" fmla="*/ 4644481 h 4901727"/>
              <a:gd name="connsiteX1656" fmla="*/ 836203 w 4561834"/>
              <a:gd name="connsiteY1656" fmla="*/ 4607344 h 4901727"/>
              <a:gd name="connsiteX1657" fmla="*/ 824881 w 4561834"/>
              <a:gd name="connsiteY1657" fmla="*/ 4579378 h 4901727"/>
              <a:gd name="connsiteX1658" fmla="*/ 822806 w 4561834"/>
              <a:gd name="connsiteY1658" fmla="*/ 4578103 h 4901727"/>
              <a:gd name="connsiteX1659" fmla="*/ 823636 w 4561834"/>
              <a:gd name="connsiteY1659" fmla="*/ 4574509 h 4901727"/>
              <a:gd name="connsiteX1660" fmla="*/ 815710 w 4561834"/>
              <a:gd name="connsiteY1660" fmla="*/ 4550959 h 4901727"/>
              <a:gd name="connsiteX1661" fmla="*/ 765779 w 4561834"/>
              <a:gd name="connsiteY1661" fmla="*/ 4528315 h 4901727"/>
              <a:gd name="connsiteX1662" fmla="*/ 815597 w 4561834"/>
              <a:gd name="connsiteY1662" fmla="*/ 4500349 h 4901727"/>
              <a:gd name="connsiteX1663" fmla="*/ 762835 w 4561834"/>
              <a:gd name="connsiteY1663" fmla="*/ 4452229 h 4901727"/>
              <a:gd name="connsiteX1664" fmla="*/ 753212 w 4561834"/>
              <a:gd name="connsiteY1664" fmla="*/ 4429585 h 4901727"/>
              <a:gd name="connsiteX1665" fmla="*/ 765326 w 4561834"/>
              <a:gd name="connsiteY1665" fmla="*/ 4426528 h 4901727"/>
              <a:gd name="connsiteX1666" fmla="*/ 768044 w 4561834"/>
              <a:gd name="connsiteY1666" fmla="*/ 4415206 h 4901727"/>
              <a:gd name="connsiteX1667" fmla="*/ 753325 w 4561834"/>
              <a:gd name="connsiteY1667" fmla="*/ 4388372 h 4901727"/>
              <a:gd name="connsiteX1668" fmla="*/ 766345 w 4561834"/>
              <a:gd name="connsiteY1668" fmla="*/ 4374672 h 4901727"/>
              <a:gd name="connsiteX1669" fmla="*/ 751853 w 4561834"/>
              <a:gd name="connsiteY1669" fmla="*/ 4368219 h 4901727"/>
              <a:gd name="connsiteX1670" fmla="*/ 757967 w 4561834"/>
              <a:gd name="connsiteY1670" fmla="*/ 4356896 h 4901727"/>
              <a:gd name="connsiteX1671" fmla="*/ 746645 w 4561834"/>
              <a:gd name="connsiteY1671" fmla="*/ 4313532 h 4901727"/>
              <a:gd name="connsiteX1672" fmla="*/ 716075 w 4561834"/>
              <a:gd name="connsiteY1672" fmla="*/ 4280358 h 4901727"/>
              <a:gd name="connsiteX1673" fmla="*/ 732832 w 4561834"/>
              <a:gd name="connsiteY1673" fmla="*/ 4281264 h 4901727"/>
              <a:gd name="connsiteX1674" fmla="*/ 734303 w 4561834"/>
              <a:gd name="connsiteY1674" fmla="*/ 4265413 h 4901727"/>
              <a:gd name="connsiteX1675" fmla="*/ 717547 w 4561834"/>
              <a:gd name="connsiteY1675" fmla="*/ 4264620 h 4901727"/>
              <a:gd name="connsiteX1676" fmla="*/ 712112 w 4561834"/>
              <a:gd name="connsiteY1676" fmla="*/ 4250581 h 4901727"/>
              <a:gd name="connsiteX1677" fmla="*/ 733624 w 4561834"/>
              <a:gd name="connsiteY1677" fmla="*/ 4255449 h 4901727"/>
              <a:gd name="connsiteX1678" fmla="*/ 731133 w 4561834"/>
              <a:gd name="connsiteY1678" fmla="*/ 4245825 h 4901727"/>
              <a:gd name="connsiteX1679" fmla="*/ 714829 w 4561834"/>
              <a:gd name="connsiteY1679" fmla="*/ 4239711 h 4901727"/>
              <a:gd name="connsiteX1680" fmla="*/ 731360 w 4561834"/>
              <a:gd name="connsiteY1680" fmla="*/ 4225219 h 4901727"/>
              <a:gd name="connsiteX1681" fmla="*/ 722528 w 4561834"/>
              <a:gd name="connsiteY1681" fmla="*/ 4212198 h 4901727"/>
              <a:gd name="connsiteX1682" fmla="*/ 721056 w 4561834"/>
              <a:gd name="connsiteY1682" fmla="*/ 4227823 h 4901727"/>
              <a:gd name="connsiteX1683" fmla="*/ 698412 w 4561834"/>
              <a:gd name="connsiteY1683" fmla="*/ 4197819 h 4901727"/>
              <a:gd name="connsiteX1684" fmla="*/ 696487 w 4561834"/>
              <a:gd name="connsiteY1684" fmla="*/ 4182874 h 4901727"/>
              <a:gd name="connsiteX1685" fmla="*/ 728982 w 4561834"/>
              <a:gd name="connsiteY1685" fmla="*/ 4159210 h 4901727"/>
              <a:gd name="connsiteX1686" fmla="*/ 695015 w 4561834"/>
              <a:gd name="connsiteY1686" fmla="*/ 4157512 h 4901727"/>
              <a:gd name="connsiteX1687" fmla="*/ 726604 w 4561834"/>
              <a:gd name="connsiteY1687" fmla="*/ 4144378 h 4901727"/>
              <a:gd name="connsiteX1688" fmla="*/ 703960 w 4561834"/>
              <a:gd name="connsiteY1688" fmla="*/ 4104184 h 4901727"/>
              <a:gd name="connsiteX1689" fmla="*/ 709621 w 4561834"/>
              <a:gd name="connsiteY1689" fmla="*/ 4097618 h 4901727"/>
              <a:gd name="connsiteX1690" fmla="*/ 674182 w 4561834"/>
              <a:gd name="connsiteY1690" fmla="*/ 4080974 h 4901727"/>
              <a:gd name="connsiteX1691" fmla="*/ 668748 w 4561834"/>
              <a:gd name="connsiteY1691" fmla="*/ 4067048 h 4901727"/>
              <a:gd name="connsiteX1692" fmla="*/ 683127 w 4561834"/>
              <a:gd name="connsiteY1692" fmla="*/ 4058329 h 4901727"/>
              <a:gd name="connsiteX1693" fmla="*/ 671805 w 4561834"/>
              <a:gd name="connsiteY1693" fmla="*/ 4056178 h 4901727"/>
              <a:gd name="connsiteX1694" fmla="*/ 683127 w 4561834"/>
              <a:gd name="connsiteY1694" fmla="*/ 4048253 h 4901727"/>
              <a:gd name="connsiteX1695" fmla="*/ 686863 w 4561834"/>
              <a:gd name="connsiteY1695" fmla="*/ 4062632 h 4901727"/>
              <a:gd name="connsiteX1696" fmla="*/ 700676 w 4561834"/>
              <a:gd name="connsiteY1696" fmla="*/ 4059122 h 4901727"/>
              <a:gd name="connsiteX1697" fmla="*/ 685391 w 4561834"/>
              <a:gd name="connsiteY1697" fmla="*/ 4052215 h 4901727"/>
              <a:gd name="connsiteX1698" fmla="*/ 660030 w 4561834"/>
              <a:gd name="connsiteY1698" fmla="*/ 4017683 h 4901727"/>
              <a:gd name="connsiteX1699" fmla="*/ 651198 w 4561834"/>
              <a:gd name="connsiteY1699" fmla="*/ 4004662 h 4901727"/>
              <a:gd name="connsiteX1700" fmla="*/ 647009 w 4561834"/>
              <a:gd name="connsiteY1700" fmla="*/ 3995491 h 4901727"/>
              <a:gd name="connsiteX1701" fmla="*/ 647310 w 4561834"/>
              <a:gd name="connsiteY1701" fmla="*/ 3994724 h 4901727"/>
              <a:gd name="connsiteX1702" fmla="*/ 630406 w 4561834"/>
              <a:gd name="connsiteY1702" fmla="*/ 3996629 h 4901727"/>
              <a:gd name="connsiteX1703" fmla="*/ 587509 w 4561834"/>
              <a:gd name="connsiteY1703" fmla="*/ 4031954 h 4901727"/>
              <a:gd name="connsiteX1704" fmla="*/ 641166 w 4561834"/>
              <a:gd name="connsiteY1704" fmla="*/ 3957138 h 4901727"/>
              <a:gd name="connsiteX1705" fmla="*/ 653363 w 4561834"/>
              <a:gd name="connsiteY1705" fmla="*/ 3951212 h 4901727"/>
              <a:gd name="connsiteX1706" fmla="*/ 646123 w 4561834"/>
              <a:gd name="connsiteY1706" fmla="*/ 3943853 h 4901727"/>
              <a:gd name="connsiteX1707" fmla="*/ 622893 w 4561834"/>
              <a:gd name="connsiteY1707" fmla="*/ 3950429 h 4901727"/>
              <a:gd name="connsiteX1708" fmla="*/ 624501 w 4561834"/>
              <a:gd name="connsiteY1708" fmla="*/ 3944649 h 4901727"/>
              <a:gd name="connsiteX1709" fmla="*/ 626265 w 4561834"/>
              <a:gd name="connsiteY1709" fmla="*/ 3942479 h 4901727"/>
              <a:gd name="connsiteX1710" fmla="*/ 602908 w 4561834"/>
              <a:gd name="connsiteY1710" fmla="*/ 3949642 h 4901727"/>
              <a:gd name="connsiteX1711" fmla="*/ 606757 w 4561834"/>
              <a:gd name="connsiteY1711" fmla="*/ 3939112 h 4901727"/>
              <a:gd name="connsiteX1712" fmla="*/ 547768 w 4561834"/>
              <a:gd name="connsiteY1712" fmla="*/ 3973079 h 4901727"/>
              <a:gd name="connsiteX1713" fmla="*/ 564865 w 4561834"/>
              <a:gd name="connsiteY1713" fmla="*/ 3945339 h 4901727"/>
              <a:gd name="connsiteX1714" fmla="*/ 520935 w 4561834"/>
              <a:gd name="connsiteY1714" fmla="*/ 3956661 h 4901727"/>
              <a:gd name="connsiteX1715" fmla="*/ 556373 w 4561834"/>
              <a:gd name="connsiteY1715" fmla="*/ 3936394 h 4901727"/>
              <a:gd name="connsiteX1716" fmla="*/ 506442 w 4561834"/>
              <a:gd name="connsiteY1716" fmla="*/ 3893596 h 4901727"/>
              <a:gd name="connsiteX1717" fmla="*/ 498630 w 4561834"/>
              <a:gd name="connsiteY1717" fmla="*/ 3864611 h 4901727"/>
              <a:gd name="connsiteX1718" fmla="*/ 496987 w 4561834"/>
              <a:gd name="connsiteY1718" fmla="*/ 3863203 h 4901727"/>
              <a:gd name="connsiteX1719" fmla="*/ 497951 w 4561834"/>
              <a:gd name="connsiteY1719" fmla="*/ 3859629 h 4901727"/>
              <a:gd name="connsiteX1720" fmla="*/ 492629 w 4561834"/>
              <a:gd name="connsiteY1720" fmla="*/ 3835400 h 4901727"/>
              <a:gd name="connsiteX1721" fmla="*/ 447340 w 4561834"/>
              <a:gd name="connsiteY1721" fmla="*/ 3806981 h 4901727"/>
              <a:gd name="connsiteX1722" fmla="*/ 497837 w 4561834"/>
              <a:gd name="connsiteY1722" fmla="*/ 3784336 h 4901727"/>
              <a:gd name="connsiteX1723" fmla="*/ 452548 w 4561834"/>
              <a:gd name="connsiteY1723" fmla="*/ 3730782 h 4901727"/>
              <a:gd name="connsiteX1724" fmla="*/ 445529 w 4561834"/>
              <a:gd name="connsiteY1724" fmla="*/ 3706779 h 4901727"/>
              <a:gd name="connsiteX1725" fmla="*/ 456851 w 4561834"/>
              <a:gd name="connsiteY1725" fmla="*/ 3704968 h 4901727"/>
              <a:gd name="connsiteX1726" fmla="*/ 460474 w 4561834"/>
              <a:gd name="connsiteY1726" fmla="*/ 3694438 h 4901727"/>
              <a:gd name="connsiteX1727" fmla="*/ 447793 w 4561834"/>
              <a:gd name="connsiteY1727" fmla="*/ 3666246 h 4901727"/>
              <a:gd name="connsiteX1728" fmla="*/ 461493 w 4561834"/>
              <a:gd name="connsiteY1728" fmla="*/ 3654131 h 4901727"/>
              <a:gd name="connsiteX1729" fmla="*/ 448246 w 4561834"/>
              <a:gd name="connsiteY1729" fmla="*/ 3646092 h 4901727"/>
              <a:gd name="connsiteX1730" fmla="*/ 455266 w 4561834"/>
              <a:gd name="connsiteY1730" fmla="*/ 3634770 h 4901727"/>
              <a:gd name="connsiteX1731" fmla="*/ 448812 w 4561834"/>
              <a:gd name="connsiteY1731" fmla="*/ 3590613 h 4901727"/>
              <a:gd name="connsiteX1732" fmla="*/ 442639 w 4561834"/>
              <a:gd name="connsiteY1732" fmla="*/ 3579157 h 4901727"/>
              <a:gd name="connsiteX1733" fmla="*/ 417564 w 4561834"/>
              <a:gd name="connsiteY1733" fmla="*/ 3565365 h 4901727"/>
              <a:gd name="connsiteX1734" fmla="*/ 380880 w 4561834"/>
              <a:gd name="connsiteY1734" fmla="*/ 3565365 h 4901727"/>
              <a:gd name="connsiteX1735" fmla="*/ 379088 w 4561834"/>
              <a:gd name="connsiteY1735" fmla="*/ 3562289 h 4901727"/>
              <a:gd name="connsiteX1736" fmla="*/ 380540 w 4561834"/>
              <a:gd name="connsiteY1736" fmla="*/ 3560044 h 4901727"/>
              <a:gd name="connsiteX1737" fmla="*/ 380314 w 4561834"/>
              <a:gd name="connsiteY1737" fmla="*/ 3560383 h 4901727"/>
              <a:gd name="connsiteX1738" fmla="*/ 377719 w 4561834"/>
              <a:gd name="connsiteY1738" fmla="*/ 3559938 h 4901727"/>
              <a:gd name="connsiteX1739" fmla="*/ 375426 w 4561834"/>
              <a:gd name="connsiteY1739" fmla="*/ 3556001 h 4901727"/>
              <a:gd name="connsiteX1740" fmla="*/ 353820 w 4561834"/>
              <a:gd name="connsiteY1740" fmla="*/ 3549967 h 4901727"/>
              <a:gd name="connsiteX1741" fmla="*/ 247844 w 4561834"/>
              <a:gd name="connsiteY1741" fmla="*/ 3588689 h 4901727"/>
              <a:gd name="connsiteX1742" fmla="*/ 248863 w 4561834"/>
              <a:gd name="connsiteY1742" fmla="*/ 3578725 h 4901727"/>
              <a:gd name="connsiteX1743" fmla="*/ 228936 w 4561834"/>
              <a:gd name="connsiteY1743" fmla="*/ 3605333 h 4901727"/>
              <a:gd name="connsiteX1744" fmla="*/ 234031 w 4561834"/>
              <a:gd name="connsiteY1744" fmla="*/ 3579971 h 4901727"/>
              <a:gd name="connsiteX1745" fmla="*/ 218406 w 4561834"/>
              <a:gd name="connsiteY1745" fmla="*/ 3586538 h 4901727"/>
              <a:gd name="connsiteX1746" fmla="*/ 230634 w 4561834"/>
              <a:gd name="connsiteY1746" fmla="*/ 3570234 h 4901727"/>
              <a:gd name="connsiteX1747" fmla="*/ 209801 w 4561834"/>
              <a:gd name="connsiteY1747" fmla="*/ 3522567 h 4901727"/>
              <a:gd name="connsiteX1748" fmla="*/ 205386 w 4561834"/>
              <a:gd name="connsiteY1748" fmla="*/ 3493017 h 4901727"/>
              <a:gd name="connsiteX1749" fmla="*/ 204533 w 4561834"/>
              <a:gd name="connsiteY1749" fmla="*/ 3491306 h 4901727"/>
              <a:gd name="connsiteX1750" fmla="*/ 204819 w 4561834"/>
              <a:gd name="connsiteY1750" fmla="*/ 3488034 h 4901727"/>
              <a:gd name="connsiteX1751" fmla="*/ 201536 w 4561834"/>
              <a:gd name="connsiteY1751" fmla="*/ 3463578 h 4901727"/>
              <a:gd name="connsiteX1752" fmla="*/ 181156 w 4561834"/>
              <a:gd name="connsiteY1752" fmla="*/ 3430745 h 4901727"/>
              <a:gd name="connsiteX1753" fmla="*/ 201196 w 4561834"/>
              <a:gd name="connsiteY1753" fmla="*/ 3413648 h 4901727"/>
              <a:gd name="connsiteX1754" fmla="*/ 178552 w 4561834"/>
              <a:gd name="connsiteY1754" fmla="*/ 3356132 h 4901727"/>
              <a:gd name="connsiteX1755" fmla="*/ 174249 w 4561834"/>
              <a:gd name="connsiteY1755" fmla="*/ 3331676 h 4901727"/>
              <a:gd name="connsiteX1756" fmla="*/ 179458 w 4561834"/>
              <a:gd name="connsiteY1756" fmla="*/ 3331110 h 4901727"/>
              <a:gd name="connsiteX1757" fmla="*/ 180590 w 4561834"/>
              <a:gd name="connsiteY1757" fmla="*/ 3320920 h 4901727"/>
              <a:gd name="connsiteX1758" fmla="*/ 173457 w 4561834"/>
              <a:gd name="connsiteY1758" fmla="*/ 3291821 h 4901727"/>
              <a:gd name="connsiteX1759" fmla="*/ 179344 w 4561834"/>
              <a:gd name="connsiteY1759" fmla="*/ 3281179 h 4901727"/>
              <a:gd name="connsiteX1760" fmla="*/ 172778 w 4561834"/>
              <a:gd name="connsiteY1760" fmla="*/ 3271894 h 4901727"/>
              <a:gd name="connsiteX1761" fmla="*/ 175608 w 4561834"/>
              <a:gd name="connsiteY1761" fmla="*/ 3261590 h 4901727"/>
              <a:gd name="connsiteX1762" fmla="*/ 170740 w 4561834"/>
              <a:gd name="connsiteY1762" fmla="*/ 3217207 h 4901727"/>
              <a:gd name="connsiteX1763" fmla="*/ 156587 w 4561834"/>
              <a:gd name="connsiteY1763" fmla="*/ 3178825 h 4901727"/>
              <a:gd name="connsiteX1764" fmla="*/ 164512 w 4561834"/>
              <a:gd name="connsiteY1764" fmla="*/ 3182901 h 4901727"/>
              <a:gd name="connsiteX1765" fmla="*/ 165305 w 4561834"/>
              <a:gd name="connsiteY1765" fmla="*/ 3167842 h 4901727"/>
              <a:gd name="connsiteX1766" fmla="*/ 157379 w 4561834"/>
              <a:gd name="connsiteY1766" fmla="*/ 3163766 h 4901727"/>
              <a:gd name="connsiteX1767" fmla="*/ 154775 w 4561834"/>
              <a:gd name="connsiteY1767" fmla="*/ 3149047 h 4901727"/>
              <a:gd name="connsiteX1768" fmla="*/ 165078 w 4561834"/>
              <a:gd name="connsiteY1768" fmla="*/ 3157993 h 4901727"/>
              <a:gd name="connsiteX1769" fmla="*/ 164059 w 4561834"/>
              <a:gd name="connsiteY1769" fmla="*/ 3148028 h 4901727"/>
              <a:gd name="connsiteX1770" fmla="*/ 156247 w 4561834"/>
              <a:gd name="connsiteY1770" fmla="*/ 3138858 h 4901727"/>
              <a:gd name="connsiteX1771" fmla="*/ 164399 w 4561834"/>
              <a:gd name="connsiteY1771" fmla="*/ 3127536 h 4901727"/>
              <a:gd name="connsiteX1772" fmla="*/ 160323 w 4561834"/>
              <a:gd name="connsiteY1772" fmla="*/ 3113044 h 4901727"/>
              <a:gd name="connsiteX1773" fmla="*/ 159304 w 4561834"/>
              <a:gd name="connsiteY1773" fmla="*/ 3128101 h 4901727"/>
              <a:gd name="connsiteX1774" fmla="*/ 148661 w 4561834"/>
              <a:gd name="connsiteY1774" fmla="*/ 3094135 h 4901727"/>
              <a:gd name="connsiteX1775" fmla="*/ 147869 w 4561834"/>
              <a:gd name="connsiteY1775" fmla="*/ 3079189 h 4901727"/>
              <a:gd name="connsiteX1776" fmla="*/ 164512 w 4561834"/>
              <a:gd name="connsiteY1776" fmla="*/ 3062432 h 4901727"/>
              <a:gd name="connsiteX1777" fmla="*/ 147642 w 4561834"/>
              <a:gd name="connsiteY1777" fmla="*/ 3054280 h 4901727"/>
              <a:gd name="connsiteX1778" fmla="*/ 163946 w 4561834"/>
              <a:gd name="connsiteY1778" fmla="*/ 3047600 h 4901727"/>
              <a:gd name="connsiteX1779" fmla="*/ 152624 w 4561834"/>
              <a:gd name="connsiteY1779" fmla="*/ 3003783 h 4901727"/>
              <a:gd name="connsiteX1780" fmla="*/ 155794 w 4561834"/>
              <a:gd name="connsiteY1780" fmla="*/ 2998462 h 4901727"/>
              <a:gd name="connsiteX1781" fmla="*/ 137565 w 4561834"/>
              <a:gd name="connsiteY1781" fmla="*/ 2975818 h 4901727"/>
              <a:gd name="connsiteX1782" fmla="*/ 134961 w 4561834"/>
              <a:gd name="connsiteY1782" fmla="*/ 2961099 h 4901727"/>
              <a:gd name="connsiteX1783" fmla="*/ 142774 w 4561834"/>
              <a:gd name="connsiteY1783" fmla="*/ 2955324 h 4901727"/>
              <a:gd name="connsiteX1784" fmla="*/ 136660 w 4561834"/>
              <a:gd name="connsiteY1784" fmla="*/ 2951022 h 4901727"/>
              <a:gd name="connsiteX1785" fmla="*/ 142660 w 4561834"/>
              <a:gd name="connsiteY1785" fmla="*/ 2945361 h 4901727"/>
              <a:gd name="connsiteX1786" fmla="*/ 144246 w 4561834"/>
              <a:gd name="connsiteY1786" fmla="*/ 2960080 h 4901727"/>
              <a:gd name="connsiteX1787" fmla="*/ 151605 w 4561834"/>
              <a:gd name="connsiteY1787" fmla="*/ 2959287 h 4901727"/>
              <a:gd name="connsiteX1788" fmla="*/ 144132 w 4561834"/>
              <a:gd name="connsiteY1788" fmla="*/ 2950229 h 4901727"/>
              <a:gd name="connsiteX1789" fmla="*/ 131225 w 4561834"/>
              <a:gd name="connsiteY1789" fmla="*/ 2911621 h 4901727"/>
              <a:gd name="connsiteX1790" fmla="*/ 126696 w 4561834"/>
              <a:gd name="connsiteY1790" fmla="*/ 2897128 h 4901727"/>
              <a:gd name="connsiteX1791" fmla="*/ 124545 w 4561834"/>
              <a:gd name="connsiteY1791" fmla="*/ 2887278 h 4901727"/>
              <a:gd name="connsiteX1792" fmla="*/ 126017 w 4561834"/>
              <a:gd name="connsiteY1792" fmla="*/ 2882183 h 4901727"/>
              <a:gd name="connsiteX1793" fmla="*/ 118997 w 4561834"/>
              <a:gd name="connsiteY1793" fmla="*/ 2873012 h 4901727"/>
              <a:gd name="connsiteX1794" fmla="*/ 138471 w 4561834"/>
              <a:gd name="connsiteY1794" fmla="*/ 2860897 h 4901727"/>
              <a:gd name="connsiteX1795" fmla="*/ 128621 w 4561834"/>
              <a:gd name="connsiteY1795" fmla="*/ 2861916 h 4901727"/>
              <a:gd name="connsiteX1796" fmla="*/ 129980 w 4561834"/>
              <a:gd name="connsiteY1796" fmla="*/ 2846857 h 4901727"/>
              <a:gd name="connsiteX1797" fmla="*/ 111977 w 4561834"/>
              <a:gd name="connsiteY1797" fmla="*/ 2838819 h 4901727"/>
              <a:gd name="connsiteX1798" fmla="*/ 115827 w 4561834"/>
              <a:gd name="connsiteY1798" fmla="*/ 2828402 h 4901727"/>
              <a:gd name="connsiteX1799" fmla="*/ 125790 w 4561834"/>
              <a:gd name="connsiteY1799" fmla="*/ 2827270 h 4901727"/>
              <a:gd name="connsiteX1800" fmla="*/ 120695 w 4561834"/>
              <a:gd name="connsiteY1800" fmla="*/ 2817873 h 4901727"/>
              <a:gd name="connsiteX1801" fmla="*/ 127149 w 4561834"/>
              <a:gd name="connsiteY1801" fmla="*/ 2812212 h 4901727"/>
              <a:gd name="connsiteX1802" fmla="*/ 133829 w 4561834"/>
              <a:gd name="connsiteY1802" fmla="*/ 2826478 h 4901727"/>
              <a:gd name="connsiteX1803" fmla="*/ 136207 w 4561834"/>
              <a:gd name="connsiteY1803" fmla="*/ 2761375 h 4901727"/>
              <a:gd name="connsiteX1804" fmla="*/ 130093 w 4561834"/>
              <a:gd name="connsiteY1804" fmla="*/ 2751977 h 4901727"/>
              <a:gd name="connsiteX1805" fmla="*/ 131678 w 4561834"/>
              <a:gd name="connsiteY1805" fmla="*/ 2736919 h 4901727"/>
              <a:gd name="connsiteX1806" fmla="*/ 110732 w 4561834"/>
              <a:gd name="connsiteY1806" fmla="*/ 2719143 h 4901727"/>
              <a:gd name="connsiteX1807" fmla="*/ 125451 w 4561834"/>
              <a:gd name="connsiteY1807" fmla="*/ 2687554 h 4901727"/>
              <a:gd name="connsiteX1808" fmla="*/ 149114 w 4561834"/>
              <a:gd name="connsiteY1808" fmla="*/ 2675213 h 4901727"/>
              <a:gd name="connsiteX1809" fmla="*/ 103825 w 4561834"/>
              <a:gd name="connsiteY1809" fmla="*/ 2649964 h 4901727"/>
              <a:gd name="connsiteX1810" fmla="*/ 107109 w 4561834"/>
              <a:gd name="connsiteY1810" fmla="*/ 2649964 h 4901727"/>
              <a:gd name="connsiteX1811" fmla="*/ 107109 w 4561834"/>
              <a:gd name="connsiteY1811" fmla="*/ 2635132 h 4901727"/>
              <a:gd name="connsiteX1812" fmla="*/ 125564 w 4561834"/>
              <a:gd name="connsiteY1812" fmla="*/ 2643058 h 4901727"/>
              <a:gd name="connsiteX1813" fmla="*/ 128490 w 4561834"/>
              <a:gd name="connsiteY1813" fmla="*/ 2637432 h 4901727"/>
              <a:gd name="connsiteX1814" fmla="*/ 139455 w 4561834"/>
              <a:gd name="connsiteY1814" fmla="*/ 2641494 h 4901727"/>
              <a:gd name="connsiteX1815" fmla="*/ 169834 w 4561834"/>
              <a:gd name="connsiteY1815" fmla="*/ 2633660 h 4901727"/>
              <a:gd name="connsiteX1816" fmla="*/ 167230 w 4561834"/>
              <a:gd name="connsiteY1816" fmla="*/ 2629018 h 4901727"/>
              <a:gd name="connsiteX1817" fmla="*/ 169607 w 4561834"/>
              <a:gd name="connsiteY1817" fmla="*/ 2603770 h 4901727"/>
              <a:gd name="connsiteX1818" fmla="*/ 198385 w 4561834"/>
              <a:gd name="connsiteY1818" fmla="*/ 2577506 h 4901727"/>
              <a:gd name="connsiteX1819" fmla="*/ 200534 w 4561834"/>
              <a:gd name="connsiteY1819" fmla="*/ 2576898 h 4901727"/>
              <a:gd name="connsiteX1820" fmla="*/ 196058 w 4561834"/>
              <a:gd name="connsiteY1820" fmla="*/ 2573962 h 4901727"/>
              <a:gd name="connsiteX1821" fmla="*/ 188854 w 4561834"/>
              <a:gd name="connsiteY1821" fmla="*/ 2573311 h 4901727"/>
              <a:gd name="connsiteX1822" fmla="*/ 189987 w 4561834"/>
              <a:gd name="connsiteY1822" fmla="*/ 2557007 h 4901727"/>
              <a:gd name="connsiteX1823" fmla="*/ 142773 w 4561834"/>
              <a:gd name="connsiteY1823" fmla="*/ 2554517 h 4901727"/>
              <a:gd name="connsiteX1824" fmla="*/ 169946 w 4561834"/>
              <a:gd name="connsiteY1824" fmla="*/ 2511379 h 4901727"/>
              <a:gd name="connsiteX1825" fmla="*/ 194516 w 4561834"/>
              <a:gd name="connsiteY1825" fmla="*/ 2502095 h 4901727"/>
              <a:gd name="connsiteX1826" fmla="*/ 218066 w 4561834"/>
              <a:gd name="connsiteY1826" fmla="*/ 2483526 h 4901727"/>
              <a:gd name="connsiteX1827" fmla="*/ 118091 w 4561834"/>
              <a:gd name="connsiteY1827" fmla="*/ 2489527 h 4901727"/>
              <a:gd name="connsiteX1828" fmla="*/ 125110 w 4561834"/>
              <a:gd name="connsiteY1828" fmla="*/ 2486696 h 4901727"/>
              <a:gd name="connsiteX1829" fmla="*/ 121827 w 4561834"/>
              <a:gd name="connsiteY1829" fmla="*/ 2471978 h 4901727"/>
              <a:gd name="connsiteX1830" fmla="*/ 163153 w 4561834"/>
              <a:gd name="connsiteY1830" fmla="*/ 2466203 h 4901727"/>
              <a:gd name="connsiteX1831" fmla="*/ 168497 w 4561834"/>
              <a:gd name="connsiteY1831" fmla="*/ 2458540 h 4901727"/>
              <a:gd name="connsiteX1832" fmla="*/ 192200 w 4561834"/>
              <a:gd name="connsiteY1832" fmla="*/ 2455393 h 4901727"/>
              <a:gd name="connsiteX1833" fmla="*/ 254184 w 4561834"/>
              <a:gd name="connsiteY1833" fmla="*/ 2429520 h 4901727"/>
              <a:gd name="connsiteX1834" fmla="*/ 248296 w 4561834"/>
              <a:gd name="connsiteY1834" fmla="*/ 2426350 h 4901727"/>
              <a:gd name="connsiteX1835" fmla="*/ 249881 w 4561834"/>
              <a:gd name="connsiteY1835" fmla="*/ 2399743 h 4901727"/>
              <a:gd name="connsiteX1836" fmla="*/ 365028 w 4561834"/>
              <a:gd name="connsiteY1836" fmla="*/ 2335885 h 4901727"/>
              <a:gd name="connsiteX1837" fmla="*/ 370349 w 4561834"/>
              <a:gd name="connsiteY1837" fmla="*/ 2334601 h 4901727"/>
              <a:gd name="connsiteX1838" fmla="*/ 367053 w 4561834"/>
              <a:gd name="connsiteY1838" fmla="*/ 2330220 h 4901727"/>
              <a:gd name="connsiteX1839" fmla="*/ 345781 w 4561834"/>
              <a:gd name="connsiteY1839" fmla="*/ 2311289 h 4901727"/>
              <a:gd name="connsiteX1840" fmla="*/ 361858 w 4561834"/>
              <a:gd name="connsiteY1840" fmla="*/ 2311289 h 4901727"/>
              <a:gd name="connsiteX1841" fmla="*/ 361858 w 4561834"/>
              <a:gd name="connsiteY1841" fmla="*/ 2295438 h 4901727"/>
              <a:gd name="connsiteX1842" fmla="*/ 345781 w 4561834"/>
              <a:gd name="connsiteY1842" fmla="*/ 2295438 h 4901727"/>
              <a:gd name="connsiteX1843" fmla="*/ 339780 w 4561834"/>
              <a:gd name="connsiteY1843" fmla="*/ 2281738 h 4901727"/>
              <a:gd name="connsiteX1844" fmla="*/ 360613 w 4561834"/>
              <a:gd name="connsiteY1844" fmla="*/ 2285814 h 4901727"/>
              <a:gd name="connsiteX1845" fmla="*/ 357669 w 4561834"/>
              <a:gd name="connsiteY1845" fmla="*/ 2276190 h 4901727"/>
              <a:gd name="connsiteX1846" fmla="*/ 341705 w 4561834"/>
              <a:gd name="connsiteY1846" fmla="*/ 2270755 h 4901727"/>
              <a:gd name="connsiteX1847" fmla="*/ 356763 w 4561834"/>
              <a:gd name="connsiteY1847" fmla="*/ 2255697 h 4901727"/>
              <a:gd name="connsiteX1848" fmla="*/ 347479 w 4561834"/>
              <a:gd name="connsiteY1848" fmla="*/ 2243016 h 4901727"/>
              <a:gd name="connsiteX1849" fmla="*/ 347479 w 4561834"/>
              <a:gd name="connsiteY1849" fmla="*/ 2258754 h 4901727"/>
              <a:gd name="connsiteX1850" fmla="*/ 324155 w 4561834"/>
              <a:gd name="connsiteY1850" fmla="*/ 2229655 h 4901727"/>
              <a:gd name="connsiteX1851" fmla="*/ 321438 w 4561834"/>
              <a:gd name="connsiteY1851" fmla="*/ 2214823 h 4901727"/>
              <a:gd name="connsiteX1852" fmla="*/ 351555 w 4561834"/>
              <a:gd name="connsiteY1852" fmla="*/ 2190028 h 4901727"/>
              <a:gd name="connsiteX1853" fmla="*/ 319060 w 4561834"/>
              <a:gd name="connsiteY1853" fmla="*/ 2190028 h 4901727"/>
              <a:gd name="connsiteX1854" fmla="*/ 348838 w 4561834"/>
              <a:gd name="connsiteY1854" fmla="*/ 2175648 h 4901727"/>
              <a:gd name="connsiteX1855" fmla="*/ 324269 w 4561834"/>
              <a:gd name="connsiteY1855" fmla="*/ 2136474 h 4901727"/>
              <a:gd name="connsiteX1856" fmla="*/ 329364 w 4561834"/>
              <a:gd name="connsiteY1856" fmla="*/ 2129680 h 4901727"/>
              <a:gd name="connsiteX1857" fmla="*/ 293925 w 4561834"/>
              <a:gd name="connsiteY1857" fmla="*/ 2114622 h 4901727"/>
              <a:gd name="connsiteX1858" fmla="*/ 287811 w 4561834"/>
              <a:gd name="connsiteY1858" fmla="*/ 2100922 h 4901727"/>
              <a:gd name="connsiteX1859" fmla="*/ 301398 w 4561834"/>
              <a:gd name="connsiteY1859" fmla="*/ 2091638 h 4901727"/>
              <a:gd name="connsiteX1860" fmla="*/ 290076 w 4561834"/>
              <a:gd name="connsiteY1860" fmla="*/ 2089939 h 4901727"/>
              <a:gd name="connsiteX1861" fmla="*/ 300266 w 4561834"/>
              <a:gd name="connsiteY1861" fmla="*/ 2081561 h 4901727"/>
              <a:gd name="connsiteX1862" fmla="*/ 304568 w 4561834"/>
              <a:gd name="connsiteY1862" fmla="*/ 2095827 h 4901727"/>
              <a:gd name="connsiteX1863" fmla="*/ 317928 w 4561834"/>
              <a:gd name="connsiteY1863" fmla="*/ 2091751 h 4901727"/>
              <a:gd name="connsiteX1864" fmla="*/ 303323 w 4561834"/>
              <a:gd name="connsiteY1864" fmla="*/ 2085863 h 4901727"/>
              <a:gd name="connsiteX1865" fmla="*/ 276602 w 4561834"/>
              <a:gd name="connsiteY1865" fmla="*/ 2052463 h 4901727"/>
              <a:gd name="connsiteX1866" fmla="*/ 267205 w 4561834"/>
              <a:gd name="connsiteY1866" fmla="*/ 2039782 h 4901727"/>
              <a:gd name="connsiteX1867" fmla="*/ 262563 w 4561834"/>
              <a:gd name="connsiteY1867" fmla="*/ 2030837 h 4901727"/>
              <a:gd name="connsiteX1868" fmla="*/ 264487 w 4561834"/>
              <a:gd name="connsiteY1868" fmla="*/ 2025063 h 4901727"/>
              <a:gd name="connsiteX1869" fmla="*/ 251467 w 4561834"/>
              <a:gd name="connsiteY1869" fmla="*/ 2018723 h 4901727"/>
              <a:gd name="connsiteX1870" fmla="*/ 283848 w 4561834"/>
              <a:gd name="connsiteY1870" fmla="*/ 1998343 h 4901727"/>
              <a:gd name="connsiteX1871" fmla="*/ 266978 w 4561834"/>
              <a:gd name="connsiteY1871" fmla="*/ 2003438 h 4901727"/>
              <a:gd name="connsiteX1872" fmla="*/ 267658 w 4561834"/>
              <a:gd name="connsiteY1872" fmla="*/ 1987813 h 4901727"/>
              <a:gd name="connsiteX1873" fmla="*/ 236069 w 4561834"/>
              <a:gd name="connsiteY1873" fmla="*/ 1987020 h 4901727"/>
              <a:gd name="connsiteX1874" fmla="*/ 241617 w 4561834"/>
              <a:gd name="connsiteY1874" fmla="*/ 1975019 h 4901727"/>
              <a:gd name="connsiteX1875" fmla="*/ 251464 w 4561834"/>
              <a:gd name="connsiteY1875" fmla="*/ 1976992 h 4901727"/>
              <a:gd name="connsiteX1876" fmla="*/ 258487 w 4561834"/>
              <a:gd name="connsiteY1876" fmla="*/ 1969811 h 4901727"/>
              <a:gd name="connsiteX1877" fmla="*/ 248750 w 4561834"/>
              <a:gd name="connsiteY1877" fmla="*/ 1962338 h 4901727"/>
              <a:gd name="connsiteX1878" fmla="*/ 259166 w 4561834"/>
              <a:gd name="connsiteY1878" fmla="*/ 1954073 h 4901727"/>
              <a:gd name="connsiteX1879" fmla="*/ 271960 w 4561834"/>
              <a:gd name="connsiteY1879" fmla="*/ 1965395 h 4901727"/>
              <a:gd name="connsiteX1880" fmla="*/ 268337 w 4561834"/>
              <a:gd name="connsiteY1880" fmla="*/ 1899047 h 4901727"/>
              <a:gd name="connsiteX1881" fmla="*/ 257015 w 4561834"/>
              <a:gd name="connsiteY1881" fmla="*/ 1892140 h 4901727"/>
              <a:gd name="connsiteX1882" fmla="*/ 257807 w 4561834"/>
              <a:gd name="connsiteY1882" fmla="*/ 1876516 h 4901727"/>
              <a:gd name="connsiteX1883" fmla="*/ 221350 w 4561834"/>
              <a:gd name="connsiteY1883" fmla="*/ 1866778 h 4901727"/>
              <a:gd name="connsiteX1884" fmla="*/ 241617 w 4561834"/>
              <a:gd name="connsiteY1884" fmla="*/ 1829415 h 4901727"/>
              <a:gd name="connsiteX1885" fmla="*/ 278187 w 4561834"/>
              <a:gd name="connsiteY1885" fmla="*/ 1807903 h 4901727"/>
              <a:gd name="connsiteX1886" fmla="*/ 202555 w 4561834"/>
              <a:gd name="connsiteY1886" fmla="*/ 1799977 h 4901727"/>
              <a:gd name="connsiteX1887" fmla="*/ 207650 w 4561834"/>
              <a:gd name="connsiteY1887" fmla="*/ 1798392 h 4901727"/>
              <a:gd name="connsiteX1888" fmla="*/ 205046 w 4561834"/>
              <a:gd name="connsiteY1888" fmla="*/ 1783673 h 4901727"/>
              <a:gd name="connsiteX1889" fmla="*/ 235389 w 4561834"/>
              <a:gd name="connsiteY1889" fmla="*/ 1784579 h 4901727"/>
              <a:gd name="connsiteX1890" fmla="*/ 271054 w 4561834"/>
              <a:gd name="connsiteY1890" fmla="*/ 1753103 h 4901727"/>
              <a:gd name="connsiteX1891" fmla="*/ 239126 w 4561834"/>
              <a:gd name="connsiteY1891" fmla="*/ 1778239 h 4901727"/>
              <a:gd name="connsiteX1892" fmla="*/ 304681 w 4561834"/>
              <a:gd name="connsiteY1892" fmla="*/ 1758651 h 4901727"/>
              <a:gd name="connsiteX1893" fmla="*/ 299813 w 4561834"/>
              <a:gd name="connsiteY1893" fmla="*/ 1755028 h 4901727"/>
              <a:gd name="connsiteX1894" fmla="*/ 299813 w 4561834"/>
              <a:gd name="connsiteY1894" fmla="*/ 1728987 h 4901727"/>
              <a:gd name="connsiteX1895" fmla="*/ 446485 w 4561834"/>
              <a:gd name="connsiteY1895" fmla="*/ 1653406 h 4901727"/>
              <a:gd name="connsiteX1896" fmla="*/ 470531 w 4561834"/>
              <a:gd name="connsiteY1896" fmla="*/ 1645815 h 4901727"/>
              <a:gd name="connsiteX1897" fmla="*/ 455718 w 4561834"/>
              <a:gd name="connsiteY1897" fmla="*/ 1635932 h 4901727"/>
              <a:gd name="connsiteX1898" fmla="*/ 420732 w 4561834"/>
              <a:gd name="connsiteY1898" fmla="*/ 1640701 h 4901727"/>
              <a:gd name="connsiteX1899" fmla="*/ 425290 w 4561834"/>
              <a:gd name="connsiteY1899" fmla="*/ 1634050 h 4901727"/>
              <a:gd name="connsiteX1900" fmla="*/ 432389 w 4561834"/>
              <a:gd name="connsiteY1900" fmla="*/ 1631231 h 4901727"/>
              <a:gd name="connsiteX1901" fmla="*/ 432975 w 4561834"/>
              <a:gd name="connsiteY1901" fmla="*/ 1625180 h 4901727"/>
              <a:gd name="connsiteX1902" fmla="*/ 410189 w 4561834"/>
              <a:gd name="connsiteY1902" fmla="*/ 1620420 h 4901727"/>
              <a:gd name="connsiteX1903" fmla="*/ 381784 w 4561834"/>
              <a:gd name="connsiteY1903" fmla="*/ 1628813 h 4901727"/>
              <a:gd name="connsiteX1904" fmla="*/ 461832 w 4561834"/>
              <a:gd name="connsiteY1904" fmla="*/ 1611603 h 4901727"/>
              <a:gd name="connsiteX1905" fmla="*/ 483118 w 4561834"/>
              <a:gd name="connsiteY1905" fmla="*/ 1591789 h 4901727"/>
              <a:gd name="connsiteX1906" fmla="*/ 481646 w 4561834"/>
              <a:gd name="connsiteY1906" fmla="*/ 1602206 h 4901727"/>
              <a:gd name="connsiteX1907" fmla="*/ 491172 w 4561834"/>
              <a:gd name="connsiteY1907" fmla="*/ 1600120 h 4901727"/>
              <a:gd name="connsiteX1908" fmla="*/ 492387 w 4561834"/>
              <a:gd name="connsiteY1908" fmla="*/ 1598102 h 4901727"/>
              <a:gd name="connsiteX1909" fmla="*/ 491158 w 4561834"/>
              <a:gd name="connsiteY1909" fmla="*/ 1597876 h 4901727"/>
              <a:gd name="connsiteX1910" fmla="*/ 491724 w 4561834"/>
              <a:gd name="connsiteY1910" fmla="*/ 1597536 h 4901727"/>
              <a:gd name="connsiteX1911" fmla="*/ 496154 w 4561834"/>
              <a:gd name="connsiteY1911" fmla="*/ 1590573 h 4901727"/>
              <a:gd name="connsiteX1912" fmla="*/ 496613 w 4561834"/>
              <a:gd name="connsiteY1912" fmla="*/ 1590488 h 4901727"/>
              <a:gd name="connsiteX1913" fmla="*/ 498890 w 4561834"/>
              <a:gd name="connsiteY1913" fmla="*/ 1585631 h 4901727"/>
              <a:gd name="connsiteX1914" fmla="*/ 506442 w 4561834"/>
              <a:gd name="connsiteY1914" fmla="*/ 1581826 h 4901727"/>
              <a:gd name="connsiteX1915" fmla="*/ 471682 w 4561834"/>
              <a:gd name="connsiteY1915" fmla="*/ 1589185 h 4901727"/>
              <a:gd name="connsiteX1916" fmla="*/ 489458 w 4561834"/>
              <a:gd name="connsiteY1916" fmla="*/ 1570164 h 4901727"/>
              <a:gd name="connsiteX1917" fmla="*/ 451189 w 4561834"/>
              <a:gd name="connsiteY1917" fmla="*/ 1578316 h 4901727"/>
              <a:gd name="connsiteX1918" fmla="*/ 423676 w 4561834"/>
              <a:gd name="connsiteY1918" fmla="*/ 1569032 h 4901727"/>
              <a:gd name="connsiteX1919" fmla="*/ 480967 w 4561834"/>
              <a:gd name="connsiteY1919" fmla="*/ 1546387 h 4901727"/>
              <a:gd name="connsiteX1920" fmla="*/ 475419 w 4561834"/>
              <a:gd name="connsiteY1920" fmla="*/ 1537443 h 4901727"/>
              <a:gd name="connsiteX1921" fmla="*/ 405561 w 4561834"/>
              <a:gd name="connsiteY1921" fmla="*/ 1552388 h 4901727"/>
              <a:gd name="connsiteX1922" fmla="*/ 444396 w 4561834"/>
              <a:gd name="connsiteY1922" fmla="*/ 1528838 h 4901727"/>
              <a:gd name="connsiteX1923" fmla="*/ 406353 w 4561834"/>
              <a:gd name="connsiteY1923" fmla="*/ 1521705 h 4901727"/>
              <a:gd name="connsiteX1924" fmla="*/ 421751 w 4561834"/>
              <a:gd name="connsiteY1924" fmla="*/ 1508231 h 4901727"/>
              <a:gd name="connsiteX1925" fmla="*/ 342496 w 4561834"/>
              <a:gd name="connsiteY1925" fmla="*/ 1515138 h 4901727"/>
              <a:gd name="connsiteX1926" fmla="*/ 420393 w 4561834"/>
              <a:gd name="connsiteY1926" fmla="*/ 1467924 h 4901727"/>
              <a:gd name="connsiteX1927" fmla="*/ 375104 w 4561834"/>
              <a:gd name="connsiteY1927" fmla="*/ 1477661 h 4901727"/>
              <a:gd name="connsiteX1928" fmla="*/ 387105 w 4561834"/>
              <a:gd name="connsiteY1928" fmla="*/ 1464980 h 4901727"/>
              <a:gd name="connsiteX1929" fmla="*/ 352007 w 4561834"/>
              <a:gd name="connsiteY1929" fmla="*/ 1472453 h 4901727"/>
              <a:gd name="connsiteX1930" fmla="*/ 376915 w 4561834"/>
              <a:gd name="connsiteY1930" fmla="*/ 1451960 h 4901727"/>
              <a:gd name="connsiteX1931" fmla="*/ 366386 w 4561834"/>
              <a:gd name="connsiteY1931" fmla="*/ 1454224 h 4901727"/>
              <a:gd name="connsiteX1932" fmla="*/ 420959 w 4561834"/>
              <a:gd name="connsiteY1932" fmla="*/ 1417088 h 4901727"/>
              <a:gd name="connsiteX1933" fmla="*/ 409637 w 4561834"/>
              <a:gd name="connsiteY1933" fmla="*/ 1414483 h 4901727"/>
              <a:gd name="connsiteX1934" fmla="*/ 379406 w 4561834"/>
              <a:gd name="connsiteY1934" fmla="*/ 1410860 h 4901727"/>
              <a:gd name="connsiteX1935" fmla="*/ 426620 w 4561834"/>
              <a:gd name="connsiteY1935" fmla="*/ 1390594 h 4901727"/>
              <a:gd name="connsiteX1936" fmla="*/ 410995 w 4561834"/>
              <a:gd name="connsiteY1936" fmla="*/ 1368628 h 4901727"/>
              <a:gd name="connsiteX1937" fmla="*/ 399673 w 4561834"/>
              <a:gd name="connsiteY1937" fmla="*/ 1386291 h 4901727"/>
              <a:gd name="connsiteX1938" fmla="*/ 396616 w 4561834"/>
              <a:gd name="connsiteY1938" fmla="*/ 1371572 h 4901727"/>
              <a:gd name="connsiteX1939" fmla="*/ 343741 w 4561834"/>
              <a:gd name="connsiteY1939" fmla="*/ 1382894 h 4901727"/>
              <a:gd name="connsiteX1940" fmla="*/ 405108 w 4561834"/>
              <a:gd name="connsiteY1940" fmla="*/ 1359457 h 4901727"/>
              <a:gd name="connsiteX1941" fmla="*/ 333551 w 4561834"/>
              <a:gd name="connsiteY1941" fmla="*/ 1369761 h 4901727"/>
              <a:gd name="connsiteX1942" fmla="*/ 318380 w 4561834"/>
              <a:gd name="connsiteY1942" fmla="*/ 1367949 h 4901727"/>
              <a:gd name="connsiteX1943" fmla="*/ 309209 w 4561834"/>
              <a:gd name="connsiteY1943" fmla="*/ 1359797 h 4901727"/>
              <a:gd name="connsiteX1944" fmla="*/ 341024 w 4561834"/>
              <a:gd name="connsiteY1944" fmla="*/ 1353004 h 4901727"/>
              <a:gd name="connsiteX1945" fmla="*/ 308529 w 4561834"/>
              <a:gd name="connsiteY1945" fmla="*/ 1339644 h 4901727"/>
              <a:gd name="connsiteX1946" fmla="*/ 355969 w 4561834"/>
              <a:gd name="connsiteY1946" fmla="*/ 1319264 h 4901727"/>
              <a:gd name="connsiteX1947" fmla="*/ 319512 w 4561834"/>
              <a:gd name="connsiteY1947" fmla="*/ 1321981 h 4901727"/>
              <a:gd name="connsiteX1948" fmla="*/ 368424 w 4561834"/>
              <a:gd name="connsiteY1948" fmla="*/ 1291300 h 4901727"/>
              <a:gd name="connsiteX1949" fmla="*/ 327437 w 4561834"/>
              <a:gd name="connsiteY1949" fmla="*/ 1289828 h 4901727"/>
              <a:gd name="connsiteX1950" fmla="*/ 384615 w 4561834"/>
              <a:gd name="connsiteY1950" fmla="*/ 1262429 h 4901727"/>
              <a:gd name="connsiteX1951" fmla="*/ 361970 w 4561834"/>
              <a:gd name="connsiteY1951" fmla="*/ 1262429 h 4901727"/>
              <a:gd name="connsiteX1952" fmla="*/ 318380 w 4561834"/>
              <a:gd name="connsiteY1952" fmla="*/ 1266618 h 4901727"/>
              <a:gd name="connsiteX1953" fmla="*/ 425375 w 4561834"/>
              <a:gd name="connsiteY1953" fmla="*/ 1228575 h 4901727"/>
              <a:gd name="connsiteX1954" fmla="*/ 346685 w 4561834"/>
              <a:gd name="connsiteY1954" fmla="*/ 1225179 h 4901727"/>
              <a:gd name="connsiteX1955" fmla="*/ 331400 w 4561834"/>
              <a:gd name="connsiteY1955" fmla="*/ 1223367 h 4901727"/>
              <a:gd name="connsiteX1956" fmla="*/ 308756 w 4561834"/>
              <a:gd name="connsiteY1956" fmla="*/ 1238312 h 4901727"/>
              <a:gd name="connsiteX1957" fmla="*/ 314757 w 4561834"/>
              <a:gd name="connsiteY1957" fmla="*/ 1231972 h 4901727"/>
              <a:gd name="connsiteX1958" fmla="*/ 165869 w 4561834"/>
              <a:gd name="connsiteY1958" fmla="*/ 1249408 h 4901727"/>
              <a:gd name="connsiteX1959" fmla="*/ 364122 w 4561834"/>
              <a:gd name="connsiteY1959" fmla="*/ 1194495 h 4901727"/>
              <a:gd name="connsiteX1960" fmla="*/ 130998 w 4561834"/>
              <a:gd name="connsiteY1960" fmla="*/ 1220083 h 4901727"/>
              <a:gd name="connsiteX1961" fmla="*/ 277394 w 4561834"/>
              <a:gd name="connsiteY1961" fmla="*/ 1172530 h 4901727"/>
              <a:gd name="connsiteX1962" fmla="*/ 285093 w 4561834"/>
              <a:gd name="connsiteY1962" fmla="*/ 1191099 h 4901727"/>
              <a:gd name="connsiteX1963" fmla="*/ 388465 w 4561834"/>
              <a:gd name="connsiteY1963" fmla="*/ 1168454 h 4901727"/>
              <a:gd name="connsiteX1964" fmla="*/ 377143 w 4561834"/>
              <a:gd name="connsiteY1964" fmla="*/ 1165963 h 4901727"/>
              <a:gd name="connsiteX1965" fmla="*/ 404769 w 4561834"/>
              <a:gd name="connsiteY1965" fmla="*/ 1154641 h 4901727"/>
              <a:gd name="connsiteX1966" fmla="*/ 342044 w 4561834"/>
              <a:gd name="connsiteY1966" fmla="*/ 1157924 h 4901727"/>
              <a:gd name="connsiteX1967" fmla="*/ 353366 w 4561834"/>
              <a:gd name="connsiteY1967" fmla="*/ 1160528 h 4901727"/>
              <a:gd name="connsiteX1968" fmla="*/ 331967 w 4561834"/>
              <a:gd name="connsiteY1968" fmla="*/ 1165058 h 4901727"/>
              <a:gd name="connsiteX1969" fmla="*/ 339440 w 4561834"/>
              <a:gd name="connsiteY1969" fmla="*/ 1148187 h 4901727"/>
              <a:gd name="connsiteX1970" fmla="*/ 335364 w 4561834"/>
              <a:gd name="connsiteY1970" fmla="*/ 1128826 h 4901727"/>
              <a:gd name="connsiteX1971" fmla="*/ 316909 w 4561834"/>
              <a:gd name="connsiteY1971" fmla="*/ 1112409 h 4901727"/>
              <a:gd name="connsiteX1972" fmla="*/ 307285 w 4561834"/>
              <a:gd name="connsiteY1972" fmla="*/ 1119542 h 4901727"/>
              <a:gd name="connsiteX1973" fmla="*/ 275130 w 4561834"/>
              <a:gd name="connsiteY1973" fmla="*/ 1126448 h 4901727"/>
              <a:gd name="connsiteX1974" fmla="*/ 302643 w 4561834"/>
              <a:gd name="connsiteY1974" fmla="*/ 1115126 h 4901727"/>
              <a:gd name="connsiteX1975" fmla="*/ 401938 w 4561834"/>
              <a:gd name="connsiteY1975" fmla="*/ 1053421 h 4901727"/>
              <a:gd name="connsiteX1976" fmla="*/ 454700 w 4561834"/>
              <a:gd name="connsiteY1976" fmla="*/ 1037569 h 4901727"/>
              <a:gd name="connsiteX1977" fmla="*/ 404429 w 4561834"/>
              <a:gd name="connsiteY1977" fmla="*/ 1047760 h 4901727"/>
              <a:gd name="connsiteX1978" fmla="*/ 401372 w 4561834"/>
              <a:gd name="connsiteY1978" fmla="*/ 1033267 h 4901727"/>
              <a:gd name="connsiteX1979" fmla="*/ 382464 w 4561834"/>
              <a:gd name="connsiteY1979" fmla="*/ 1032021 h 4901727"/>
              <a:gd name="connsiteX1980" fmla="*/ 380879 w 4561834"/>
              <a:gd name="connsiteY1980" fmla="*/ 1042551 h 4901727"/>
              <a:gd name="connsiteX1981" fmla="*/ 340912 w 4561834"/>
              <a:gd name="connsiteY1981" fmla="*/ 1031228 h 4901727"/>
              <a:gd name="connsiteX1982" fmla="*/ 350083 w 4561834"/>
              <a:gd name="connsiteY1982" fmla="*/ 1039381 h 4901727"/>
              <a:gd name="connsiteX1983" fmla="*/ 131677 w 4561834"/>
              <a:gd name="connsiteY1983" fmla="*/ 1071762 h 4901727"/>
              <a:gd name="connsiteX1984" fmla="*/ 147415 w 4561834"/>
              <a:gd name="connsiteY1984" fmla="*/ 1057949 h 4901727"/>
              <a:gd name="connsiteX1985" fmla="*/ 88992 w 4561834"/>
              <a:gd name="connsiteY1985" fmla="*/ 1066101 h 4901727"/>
              <a:gd name="connsiteX1986" fmla="*/ 112656 w 4561834"/>
              <a:gd name="connsiteY1986" fmla="*/ 1070970 h 4901727"/>
              <a:gd name="connsiteX1987" fmla="*/ 80387 w 4561834"/>
              <a:gd name="connsiteY1987" fmla="*/ 1078103 h 4901727"/>
              <a:gd name="connsiteX1988" fmla="*/ 152397 w 4561834"/>
              <a:gd name="connsiteY1988" fmla="*/ 1046627 h 4901727"/>
              <a:gd name="connsiteX1989" fmla="*/ 152397 w 4561834"/>
              <a:gd name="connsiteY1989" fmla="*/ 1062025 h 4901727"/>
              <a:gd name="connsiteX1990" fmla="*/ 163719 w 4561834"/>
              <a:gd name="connsiteY1990" fmla="*/ 1059648 h 4901727"/>
              <a:gd name="connsiteX1991" fmla="*/ 165531 w 4561834"/>
              <a:gd name="connsiteY1991" fmla="*/ 1033720 h 4901727"/>
              <a:gd name="connsiteX1992" fmla="*/ 180929 w 4561834"/>
              <a:gd name="connsiteY1992" fmla="*/ 1035418 h 4901727"/>
              <a:gd name="connsiteX1993" fmla="*/ 203573 w 4561834"/>
              <a:gd name="connsiteY1993" fmla="*/ 1050816 h 4901727"/>
              <a:gd name="connsiteX1994" fmla="*/ 347818 w 4561834"/>
              <a:gd name="connsiteY1994" fmla="*/ 1004622 h 4901727"/>
              <a:gd name="connsiteX1995" fmla="*/ 359141 w 4561834"/>
              <a:gd name="connsiteY1995" fmla="*/ 1022624 h 4901727"/>
              <a:gd name="connsiteX1996" fmla="*/ 407600 w 4561834"/>
              <a:gd name="connsiteY1996" fmla="*/ 1007678 h 4901727"/>
              <a:gd name="connsiteX1997" fmla="*/ 407600 w 4561834"/>
              <a:gd name="connsiteY1997" fmla="*/ 987525 h 4901727"/>
              <a:gd name="connsiteX1998" fmla="*/ 387559 w 4561834"/>
              <a:gd name="connsiteY1998" fmla="*/ 981411 h 4901727"/>
              <a:gd name="connsiteX1999" fmla="*/ 403637 w 4561834"/>
              <a:gd name="connsiteY1999" fmla="*/ 968051 h 4901727"/>
              <a:gd name="connsiteX2000" fmla="*/ 415865 w 4561834"/>
              <a:gd name="connsiteY2000" fmla="*/ 990696 h 4901727"/>
              <a:gd name="connsiteX2001" fmla="*/ 430810 w 4561834"/>
              <a:gd name="connsiteY2001" fmla="*/ 972467 h 4901727"/>
              <a:gd name="connsiteX2002" fmla="*/ 411789 w 4561834"/>
              <a:gd name="connsiteY2002" fmla="*/ 971334 h 4901727"/>
              <a:gd name="connsiteX2003" fmla="*/ 416997 w 4561834"/>
              <a:gd name="connsiteY2003" fmla="*/ 960013 h 4901727"/>
              <a:gd name="connsiteX2004" fmla="*/ 375331 w 4561834"/>
              <a:gd name="connsiteY2004" fmla="*/ 958427 h 4901727"/>
              <a:gd name="connsiteX2005" fmla="*/ 456964 w 4561834"/>
              <a:gd name="connsiteY2005" fmla="*/ 916422 h 4901727"/>
              <a:gd name="connsiteX2006" fmla="*/ 462626 w 4561834"/>
              <a:gd name="connsiteY2006" fmla="*/ 925366 h 4901727"/>
              <a:gd name="connsiteX2007" fmla="*/ 507914 w 4561834"/>
              <a:gd name="connsiteY2007" fmla="*/ 906005 h 4901727"/>
              <a:gd name="connsiteX2008" fmla="*/ 500329 w 4561834"/>
              <a:gd name="connsiteY2008" fmla="*/ 887437 h 4901727"/>
              <a:gd name="connsiteX2009" fmla="*/ 475986 w 4561834"/>
              <a:gd name="connsiteY2009" fmla="*/ 897400 h 4901727"/>
              <a:gd name="connsiteX2010" fmla="*/ 475533 w 4561834"/>
              <a:gd name="connsiteY2010" fmla="*/ 882455 h 4901727"/>
              <a:gd name="connsiteX2011" fmla="*/ 457417 w 4561834"/>
              <a:gd name="connsiteY2011" fmla="*/ 886192 h 4901727"/>
              <a:gd name="connsiteX2012" fmla="*/ 744775 w 4561834"/>
              <a:gd name="connsiteY2012" fmla="*/ 814748 h 4901727"/>
              <a:gd name="connsiteX2013" fmla="*/ 768439 w 4561834"/>
              <a:gd name="connsiteY2013" fmla="*/ 820522 h 4901727"/>
              <a:gd name="connsiteX2014" fmla="*/ 776591 w 4561834"/>
              <a:gd name="connsiteY2014" fmla="*/ 803766 h 4901727"/>
              <a:gd name="connsiteX2015" fmla="*/ 924075 w 4561834"/>
              <a:gd name="connsiteY2015" fmla="*/ 785790 h 4901727"/>
              <a:gd name="connsiteX2016" fmla="*/ 934488 w 4561834"/>
              <a:gd name="connsiteY2016" fmla="*/ 783171 h 4901727"/>
              <a:gd name="connsiteX2017" fmla="*/ 924685 w 4561834"/>
              <a:gd name="connsiteY2017" fmla="*/ 782819 h 4901727"/>
              <a:gd name="connsiteX2018" fmla="*/ 873924 w 4561834"/>
              <a:gd name="connsiteY2018" fmla="*/ 783469 h 4901727"/>
              <a:gd name="connsiteX2019" fmla="*/ 837844 w 4561834"/>
              <a:gd name="connsiteY2019" fmla="*/ 787575 h 4901727"/>
              <a:gd name="connsiteX2020" fmla="*/ 944966 w 4561834"/>
              <a:gd name="connsiteY2020" fmla="*/ 755604 h 4901727"/>
              <a:gd name="connsiteX2021" fmla="*/ 962020 w 4561834"/>
              <a:gd name="connsiteY2021" fmla="*/ 750775 h 4901727"/>
              <a:gd name="connsiteX2022" fmla="*/ 933177 w 4561834"/>
              <a:gd name="connsiteY2022" fmla="*/ 748852 h 4901727"/>
              <a:gd name="connsiteX2023" fmla="*/ 837164 w 4561834"/>
              <a:gd name="connsiteY2023" fmla="*/ 751230 h 4901727"/>
              <a:gd name="connsiteX2024" fmla="*/ 950386 w 4561834"/>
              <a:gd name="connsiteY2024" fmla="*/ 723490 h 4901727"/>
              <a:gd name="connsiteX2025" fmla="*/ 955595 w 4561834"/>
              <a:gd name="connsiteY2025" fmla="*/ 742738 h 4901727"/>
              <a:gd name="connsiteX2026" fmla="*/ 991826 w 4561834"/>
              <a:gd name="connsiteY2026" fmla="*/ 735336 h 4901727"/>
              <a:gd name="connsiteX2027" fmla="*/ 1006796 w 4561834"/>
              <a:gd name="connsiteY2027" fmla="*/ 734880 h 4901727"/>
              <a:gd name="connsiteX2028" fmla="*/ 1028226 w 4561834"/>
              <a:gd name="connsiteY2028" fmla="*/ 722930 h 4901727"/>
              <a:gd name="connsiteX2029" fmla="*/ 1029495 w 4561834"/>
              <a:gd name="connsiteY2029" fmla="*/ 719577 h 4901727"/>
              <a:gd name="connsiteX2030" fmla="*/ 1034185 w 4561834"/>
              <a:gd name="connsiteY2030" fmla="*/ 718424 h 4901727"/>
              <a:gd name="connsiteX2031" fmla="*/ 1036013 w 4561834"/>
              <a:gd name="connsiteY2031" fmla="*/ 718588 h 4901727"/>
              <a:gd name="connsiteX2032" fmla="*/ 1039606 w 4561834"/>
              <a:gd name="connsiteY2032" fmla="*/ 716584 h 4901727"/>
              <a:gd name="connsiteX2033" fmla="*/ 1038663 w 4561834"/>
              <a:gd name="connsiteY2033" fmla="*/ 718825 h 4901727"/>
              <a:gd name="connsiteX2034" fmla="*/ 1047757 w 4561834"/>
              <a:gd name="connsiteY2034" fmla="*/ 719641 h 4901727"/>
              <a:gd name="connsiteX2035" fmla="*/ 999638 w 4561834"/>
              <a:gd name="connsiteY2035" fmla="*/ 716244 h 4901727"/>
              <a:gd name="connsiteX2036" fmla="*/ 1008583 w 4561834"/>
              <a:gd name="connsiteY2036" fmla="*/ 720094 h 4901727"/>
              <a:gd name="connsiteX2037" fmla="*/ 992165 w 4561834"/>
              <a:gd name="connsiteY2037" fmla="*/ 722358 h 4901727"/>
              <a:gd name="connsiteX2038" fmla="*/ 998279 w 4561834"/>
              <a:gd name="connsiteY2038" fmla="*/ 706394 h 4901727"/>
              <a:gd name="connsiteX2039" fmla="*/ 995449 w 4561834"/>
              <a:gd name="connsiteY2039" fmla="*/ 686807 h 4901727"/>
              <a:gd name="connsiteX2040" fmla="*/ 981862 w 4561834"/>
              <a:gd name="connsiteY2040" fmla="*/ 668578 h 4901727"/>
              <a:gd name="connsiteX2041" fmla="*/ 974389 w 4561834"/>
              <a:gd name="connsiteY2041" fmla="*/ 674692 h 4901727"/>
              <a:gd name="connsiteX2042" fmla="*/ 950047 w 4561834"/>
              <a:gd name="connsiteY2042" fmla="*/ 678089 h 4901727"/>
              <a:gd name="connsiteX2043" fmla="*/ 970993 w 4561834"/>
              <a:gd name="connsiteY2043" fmla="*/ 670163 h 4901727"/>
              <a:gd name="connsiteX2044" fmla="*/ 1046286 w 4561834"/>
              <a:gd name="connsiteY2044" fmla="*/ 619439 h 4901727"/>
              <a:gd name="connsiteX2045" fmla="*/ 1086140 w 4561834"/>
              <a:gd name="connsiteY2045" fmla="*/ 608117 h 4901727"/>
              <a:gd name="connsiteX2046" fmla="*/ 1048210 w 4561834"/>
              <a:gd name="connsiteY2046" fmla="*/ 614457 h 4901727"/>
              <a:gd name="connsiteX2047" fmla="*/ 1045946 w 4561834"/>
              <a:gd name="connsiteY2047" fmla="*/ 599852 h 4901727"/>
              <a:gd name="connsiteX2048" fmla="*/ 1031680 w 4561834"/>
              <a:gd name="connsiteY2048" fmla="*/ 597021 h 4901727"/>
              <a:gd name="connsiteX2049" fmla="*/ 1030548 w 4561834"/>
              <a:gd name="connsiteY2049" fmla="*/ 607211 h 4901727"/>
              <a:gd name="connsiteX2050" fmla="*/ 1000883 w 4561834"/>
              <a:gd name="connsiteY2050" fmla="*/ 591247 h 4901727"/>
              <a:gd name="connsiteX2051" fmla="*/ 1007677 w 4561834"/>
              <a:gd name="connsiteY2051" fmla="*/ 600305 h 4901727"/>
              <a:gd name="connsiteX2052" fmla="*/ 930120 w 4561834"/>
              <a:gd name="connsiteY2052" fmla="*/ 604607 h 4901727"/>
              <a:gd name="connsiteX2053" fmla="*/ 846562 w 4561834"/>
              <a:gd name="connsiteY2053" fmla="*/ 605740 h 4901727"/>
              <a:gd name="connsiteX2054" fmla="*/ 858563 w 4561834"/>
              <a:gd name="connsiteY2054" fmla="*/ 594417 h 4901727"/>
              <a:gd name="connsiteX2055" fmla="*/ 816218 w 4561834"/>
              <a:gd name="connsiteY2055" fmla="*/ 594417 h 4901727"/>
              <a:gd name="connsiteX2056" fmla="*/ 832862 w 4561834"/>
              <a:gd name="connsiteY2056" fmla="*/ 602569 h 4901727"/>
              <a:gd name="connsiteX2057" fmla="*/ 809312 w 4561834"/>
              <a:gd name="connsiteY2057" fmla="*/ 605060 h 4901727"/>
              <a:gd name="connsiteX2058" fmla="*/ 862752 w 4561834"/>
              <a:gd name="connsiteY2058" fmla="*/ 584567 h 4901727"/>
              <a:gd name="connsiteX2059" fmla="*/ 861733 w 4561834"/>
              <a:gd name="connsiteY2059" fmla="*/ 599739 h 4901727"/>
              <a:gd name="connsiteX2060" fmla="*/ 869659 w 4561834"/>
              <a:gd name="connsiteY2060" fmla="*/ 598946 h 4901727"/>
              <a:gd name="connsiteX2061" fmla="*/ 871810 w 4561834"/>
              <a:gd name="connsiteY2061" fmla="*/ 572452 h 4901727"/>
              <a:gd name="connsiteX2062" fmla="*/ 883132 w 4561834"/>
              <a:gd name="connsiteY2062" fmla="*/ 576302 h 4901727"/>
              <a:gd name="connsiteX2063" fmla="*/ 898644 w 4561834"/>
              <a:gd name="connsiteY2063" fmla="*/ 594644 h 4901727"/>
              <a:gd name="connsiteX2064" fmla="*/ 1005299 w 4561834"/>
              <a:gd name="connsiteY2064" fmla="*/ 564866 h 4901727"/>
              <a:gd name="connsiteX2065" fmla="*/ 1013564 w 4561834"/>
              <a:gd name="connsiteY2065" fmla="*/ 583774 h 4901727"/>
              <a:gd name="connsiteX2066" fmla="*/ 1050248 w 4561834"/>
              <a:gd name="connsiteY2066" fmla="*/ 573131 h 4901727"/>
              <a:gd name="connsiteX2067" fmla="*/ 1050248 w 4561834"/>
              <a:gd name="connsiteY2067" fmla="*/ 553091 h 4901727"/>
              <a:gd name="connsiteX2068" fmla="*/ 1035416 w 4561834"/>
              <a:gd name="connsiteY2068" fmla="*/ 545505 h 4901727"/>
              <a:gd name="connsiteX2069" fmla="*/ 1046738 w 4561834"/>
              <a:gd name="connsiteY2069" fmla="*/ 533390 h 4901727"/>
              <a:gd name="connsiteX2070" fmla="*/ 1056023 w 4561834"/>
              <a:gd name="connsiteY2070" fmla="*/ 557054 h 4901727"/>
              <a:gd name="connsiteX2071" fmla="*/ 1067345 w 4561834"/>
              <a:gd name="connsiteY2071" fmla="*/ 540070 h 4901727"/>
              <a:gd name="connsiteX2072" fmla="*/ 1053192 w 4561834"/>
              <a:gd name="connsiteY2072" fmla="*/ 537353 h 4901727"/>
              <a:gd name="connsiteX2073" fmla="*/ 1056928 w 4561834"/>
              <a:gd name="connsiteY2073" fmla="*/ 526710 h 4901727"/>
              <a:gd name="connsiteX2074" fmla="*/ 1026132 w 4561834"/>
              <a:gd name="connsiteY2074" fmla="*/ 521842 h 4901727"/>
              <a:gd name="connsiteX2075" fmla="*/ 1085913 w 4561834"/>
              <a:gd name="connsiteY2075" fmla="*/ 486629 h 4901727"/>
              <a:gd name="connsiteX2076" fmla="*/ 1090216 w 4561834"/>
              <a:gd name="connsiteY2076" fmla="*/ 496027 h 4901727"/>
              <a:gd name="connsiteX2077" fmla="*/ 1122937 w 4561834"/>
              <a:gd name="connsiteY2077" fmla="*/ 480402 h 4901727"/>
              <a:gd name="connsiteX2078" fmla="*/ 1116936 w 4561834"/>
              <a:gd name="connsiteY2078" fmla="*/ 461381 h 4901727"/>
              <a:gd name="connsiteX2079" fmla="*/ 1099274 w 4561834"/>
              <a:gd name="connsiteY2079" fmla="*/ 469306 h 4901727"/>
              <a:gd name="connsiteX2080" fmla="*/ 1099274 w 4561834"/>
              <a:gd name="connsiteY2080" fmla="*/ 454248 h 4901727"/>
              <a:gd name="connsiteX2081" fmla="*/ 1086140 w 4561834"/>
              <a:gd name="connsiteY2081" fmla="*/ 456399 h 4901727"/>
              <a:gd name="connsiteX2082" fmla="*/ 1135844 w 4561834"/>
              <a:gd name="connsiteY2082" fmla="*/ 445077 h 4901727"/>
              <a:gd name="connsiteX2083" fmla="*/ 1190870 w 4561834"/>
              <a:gd name="connsiteY2083" fmla="*/ 430698 h 4901727"/>
              <a:gd name="connsiteX2084" fmla="*/ 1296733 w 4561834"/>
              <a:gd name="connsiteY2084" fmla="*/ 402279 h 4901727"/>
              <a:gd name="connsiteX2085" fmla="*/ 1315075 w 4561834"/>
              <a:gd name="connsiteY2085" fmla="*/ 408733 h 4901727"/>
              <a:gd name="connsiteX2086" fmla="*/ 1320284 w 4561834"/>
              <a:gd name="connsiteY2086" fmla="*/ 392428 h 4901727"/>
              <a:gd name="connsiteX2087" fmla="*/ 1469284 w 4561834"/>
              <a:gd name="connsiteY2087" fmla="*/ 366161 h 4901727"/>
              <a:gd name="connsiteX2088" fmla="*/ 1415956 w 4561834"/>
              <a:gd name="connsiteY2088" fmla="*/ 372275 h 4901727"/>
              <a:gd name="connsiteX2089" fmla="*/ 1365573 w 4561834"/>
              <a:gd name="connsiteY2089" fmla="*/ 378049 h 4901727"/>
              <a:gd name="connsiteX2090" fmla="*/ 1515252 w 4561834"/>
              <a:gd name="connsiteY2090" fmla="*/ 310116 h 4901727"/>
              <a:gd name="connsiteX2091" fmla="*/ 1505628 w 4561834"/>
              <a:gd name="connsiteY2091" fmla="*/ 332760 h 4901727"/>
              <a:gd name="connsiteX2092" fmla="*/ 1556805 w 4561834"/>
              <a:gd name="connsiteY2092" fmla="*/ 325741 h 4901727"/>
              <a:gd name="connsiteX2093" fmla="*/ 1602094 w 4561834"/>
              <a:gd name="connsiteY2093" fmla="*/ 312154 h 4901727"/>
              <a:gd name="connsiteX2094" fmla="*/ 1685312 w 4561834"/>
              <a:gd name="connsiteY2094" fmla="*/ 288604 h 4901727"/>
              <a:gd name="connsiteX2095" fmla="*/ 1669121 w 4561834"/>
              <a:gd name="connsiteY2095" fmla="*/ 281924 h 4901727"/>
              <a:gd name="connsiteX2096" fmla="*/ 1693917 w 4561834"/>
              <a:gd name="connsiteY2096" fmla="*/ 266186 h 4901727"/>
              <a:gd name="connsiteX2097" fmla="*/ 1693804 w 4561834"/>
              <a:gd name="connsiteY2097" fmla="*/ 266639 h 4901727"/>
              <a:gd name="connsiteX2098" fmla="*/ 1812913 w 4561834"/>
              <a:gd name="connsiteY2098" fmla="*/ 271621 h 4901727"/>
              <a:gd name="connsiteX2099" fmla="*/ 1831142 w 4561834"/>
              <a:gd name="connsiteY2099" fmla="*/ 257468 h 4901727"/>
              <a:gd name="connsiteX2100" fmla="*/ 1844842 w 4561834"/>
              <a:gd name="connsiteY2100" fmla="*/ 264827 h 4901727"/>
              <a:gd name="connsiteX2101" fmla="*/ 1938477 w 4561834"/>
              <a:gd name="connsiteY2101" fmla="*/ 240710 h 4901727"/>
              <a:gd name="connsiteX2102" fmla="*/ 1847899 w 4561834"/>
              <a:gd name="connsiteY2102" fmla="*/ 241616 h 4901727"/>
              <a:gd name="connsiteX2103" fmla="*/ 1765700 w 4561834"/>
              <a:gd name="connsiteY2103" fmla="*/ 261431 h 4901727"/>
              <a:gd name="connsiteX2104" fmla="*/ 1791628 w 4561834"/>
              <a:gd name="connsiteY2104" fmla="*/ 240710 h 4901727"/>
              <a:gd name="connsiteX2105" fmla="*/ 1773965 w 4561834"/>
              <a:gd name="connsiteY2105" fmla="*/ 229388 h 4901727"/>
              <a:gd name="connsiteX2106" fmla="*/ 1819254 w 4561834"/>
              <a:gd name="connsiteY2106" fmla="*/ 240031 h 4901727"/>
              <a:gd name="connsiteX2107" fmla="*/ 1805554 w 4561834"/>
              <a:gd name="connsiteY2107" fmla="*/ 232785 h 4901727"/>
              <a:gd name="connsiteX2108" fmla="*/ 1808271 w 4561834"/>
              <a:gd name="connsiteY2108" fmla="*/ 217047 h 4901727"/>
              <a:gd name="connsiteX2109" fmla="*/ 1976859 w 4561834"/>
              <a:gd name="connsiteY2109" fmla="*/ 199045 h 4901727"/>
              <a:gd name="connsiteX2110" fmla="*/ 2064946 w 4561834"/>
              <a:gd name="connsiteY2110" fmla="*/ 185685 h 4901727"/>
              <a:gd name="connsiteX2111" fmla="*/ 2154165 w 4561834"/>
              <a:gd name="connsiteY2111" fmla="*/ 165078 h 4901727"/>
              <a:gd name="connsiteX2112" fmla="*/ 2163779 w 4561834"/>
              <a:gd name="connsiteY2112" fmla="*/ 166534 h 4901727"/>
              <a:gd name="connsiteX2113" fmla="*/ 2160505 w 4561834"/>
              <a:gd name="connsiteY2113" fmla="*/ 168248 h 4901727"/>
              <a:gd name="connsiteX2114" fmla="*/ 2160505 w 4561834"/>
              <a:gd name="connsiteY2114" fmla="*/ 168475 h 4901727"/>
              <a:gd name="connsiteX2115" fmla="*/ 2168954 w 4561834"/>
              <a:gd name="connsiteY2115" fmla="*/ 167317 h 4901727"/>
              <a:gd name="connsiteX2116" fmla="*/ 2183527 w 4561834"/>
              <a:gd name="connsiteY2116" fmla="*/ 169524 h 4901727"/>
              <a:gd name="connsiteX2117" fmla="*/ 2290824 w 4561834"/>
              <a:gd name="connsiteY2117" fmla="*/ 158171 h 4901727"/>
              <a:gd name="connsiteX2118" fmla="*/ 2428276 w 4561834"/>
              <a:gd name="connsiteY2118" fmla="*/ 140396 h 4901727"/>
              <a:gd name="connsiteX2119" fmla="*/ 2496888 w 4561834"/>
              <a:gd name="connsiteY2119" fmla="*/ 129074 h 4901727"/>
              <a:gd name="connsiteX2120" fmla="*/ 2566067 w 4561834"/>
              <a:gd name="connsiteY2120" fmla="*/ 116845 h 4901727"/>
              <a:gd name="connsiteX2121" fmla="*/ 2707482 w 4561834"/>
              <a:gd name="connsiteY2121" fmla="*/ 94201 h 4901727"/>
              <a:gd name="connsiteX2122" fmla="*/ 2779944 w 4561834"/>
              <a:gd name="connsiteY2122" fmla="*/ 84690 h 4901727"/>
              <a:gd name="connsiteX2123" fmla="*/ 2855010 w 4561834"/>
              <a:gd name="connsiteY2123" fmla="*/ 79822 h 4901727"/>
              <a:gd name="connsiteX2124" fmla="*/ 2844594 w 4561834"/>
              <a:gd name="connsiteY2124" fmla="*/ 89672 h 4901727"/>
              <a:gd name="connsiteX2125" fmla="*/ 2970157 w 4561834"/>
              <a:gd name="connsiteY2125" fmla="*/ 66235 h 4901727"/>
              <a:gd name="connsiteX2126" fmla="*/ 2917388 w 4561834"/>
              <a:gd name="connsiteY2126" fmla="*/ 29911 h 4901727"/>
              <a:gd name="connsiteX2127" fmla="*/ 2902677 w 4561834"/>
              <a:gd name="connsiteY2127" fmla="*/ 69405 h 4901727"/>
              <a:gd name="connsiteX2128" fmla="*/ 2896223 w 4561834"/>
              <a:gd name="connsiteY2128" fmla="*/ 34646 h 4901727"/>
              <a:gd name="connsiteX2129" fmla="*/ 2906116 w 4561834"/>
              <a:gd name="connsiteY2129" fmla="*/ 30910 h 4901727"/>
              <a:gd name="connsiteX2130" fmla="*/ 2917396 w 4561834"/>
              <a:gd name="connsiteY2130" fmla="*/ 29891 h 4901727"/>
              <a:gd name="connsiteX2131" fmla="*/ 2917622 w 4561834"/>
              <a:gd name="connsiteY2131" fmla="*/ 29891 h 4901727"/>
              <a:gd name="connsiteX2132" fmla="*/ 2917388 w 4561834"/>
              <a:gd name="connsiteY2132" fmla="*/ 29911 h 4901727"/>
              <a:gd name="connsiteX2133" fmla="*/ 2911168 w 4561834"/>
              <a:gd name="connsiteY2133" fmla="*/ 0 h 4901727"/>
              <a:gd name="connsiteX2134" fmla="*/ 2830214 w 4561834"/>
              <a:gd name="connsiteY2134" fmla="*/ 53667 h 4901727"/>
              <a:gd name="connsiteX2135" fmla="*/ 2783793 w 4561834"/>
              <a:gd name="connsiteY2135" fmla="*/ 64990 h 4901727"/>
              <a:gd name="connsiteX2136" fmla="*/ 2730579 w 4561834"/>
              <a:gd name="connsiteY2136" fmla="*/ 76312 h 4901727"/>
              <a:gd name="connsiteX2137" fmla="*/ 2632528 w 4561834"/>
              <a:gd name="connsiteY2137" fmla="*/ 36231 h 4901727"/>
              <a:gd name="connsiteX2138" fmla="*/ 2728654 w 4561834"/>
              <a:gd name="connsiteY2138" fmla="*/ 26721 h 4901727"/>
              <a:gd name="connsiteX2139" fmla="*/ 2717332 w 4561834"/>
              <a:gd name="connsiteY2139" fmla="*/ 12341 h 4901727"/>
              <a:gd name="connsiteX2140" fmla="*/ 2814930 w 4561834"/>
              <a:gd name="connsiteY2140" fmla="*/ 27966 h 4901727"/>
              <a:gd name="connsiteX2141" fmla="*/ 2911168 w 4561834"/>
              <a:gd name="connsiteY2141" fmla="*/ 0 h 490172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Lst>
            <a:rect l="l" t="t" r="r" b="b"/>
            <a:pathLst>
              <a:path w="4561834" h="4901727">
                <a:moveTo>
                  <a:pt x="2565413" y="4860187"/>
                </a:moveTo>
                <a:cubicBezTo>
                  <a:pt x="2571668" y="4861249"/>
                  <a:pt x="2577980" y="4865551"/>
                  <a:pt x="2582396" y="4869684"/>
                </a:cubicBezTo>
                <a:lnTo>
                  <a:pt x="2582736" y="4870137"/>
                </a:lnTo>
                <a:cubicBezTo>
                  <a:pt x="2575037" y="4882591"/>
                  <a:pt x="2557714" y="4871609"/>
                  <a:pt x="2548770" y="4870137"/>
                </a:cubicBezTo>
                <a:cubicBezTo>
                  <a:pt x="2552959" y="4861306"/>
                  <a:pt x="2559158" y="4859126"/>
                  <a:pt x="2565413" y="4860187"/>
                </a:cubicBezTo>
                <a:close/>
                <a:moveTo>
                  <a:pt x="1378708" y="4832435"/>
                </a:moveTo>
                <a:cubicBezTo>
                  <a:pt x="1381518" y="4843560"/>
                  <a:pt x="1383188" y="4854940"/>
                  <a:pt x="1383690" y="4866402"/>
                </a:cubicBezTo>
                <a:cubicBezTo>
                  <a:pt x="1381312" y="4866855"/>
                  <a:pt x="1381312" y="4875573"/>
                  <a:pt x="1377689" y="4872289"/>
                </a:cubicBezTo>
                <a:cubicBezTo>
                  <a:pt x="1378702" y="4859031"/>
                  <a:pt x="1379042" y="4845729"/>
                  <a:pt x="1378708" y="4832435"/>
                </a:cubicBezTo>
                <a:close/>
                <a:moveTo>
                  <a:pt x="1431809" y="4823038"/>
                </a:moveTo>
                <a:cubicBezTo>
                  <a:pt x="1440980" y="4867761"/>
                  <a:pt x="1451736" y="4842625"/>
                  <a:pt x="1465097" y="4865270"/>
                </a:cubicBezTo>
                <a:cubicBezTo>
                  <a:pt x="1456605" y="4871837"/>
                  <a:pt x="1446981" y="4867081"/>
                  <a:pt x="1435659" y="4872516"/>
                </a:cubicBezTo>
                <a:cubicBezTo>
                  <a:pt x="1436112" y="4884404"/>
                  <a:pt x="1439961" y="4869346"/>
                  <a:pt x="1439961" y="4887122"/>
                </a:cubicBezTo>
                <a:cubicBezTo>
                  <a:pt x="1420714" y="4852362"/>
                  <a:pt x="1395578" y="4874214"/>
                  <a:pt x="1382331" y="4901727"/>
                </a:cubicBezTo>
                <a:cubicBezTo>
                  <a:pt x="1392974" y="4841153"/>
                  <a:pt x="1408259" y="4837417"/>
                  <a:pt x="1431809" y="4823038"/>
                </a:cubicBezTo>
                <a:close/>
                <a:moveTo>
                  <a:pt x="3431903" y="4821225"/>
                </a:moveTo>
                <a:lnTo>
                  <a:pt x="3432964" y="4821471"/>
                </a:lnTo>
                <a:lnTo>
                  <a:pt x="3431903" y="4821678"/>
                </a:lnTo>
                <a:close/>
                <a:moveTo>
                  <a:pt x="3456285" y="4816915"/>
                </a:moveTo>
                <a:cubicBezTo>
                  <a:pt x="3481027" y="4817000"/>
                  <a:pt x="3506120" y="4829886"/>
                  <a:pt x="3524972" y="4839906"/>
                </a:cubicBezTo>
                <a:cubicBezTo>
                  <a:pt x="3511895" y="4841888"/>
                  <a:pt x="3496638" y="4837529"/>
                  <a:pt x="3480645" y="4832519"/>
                </a:cubicBezTo>
                <a:lnTo>
                  <a:pt x="3432964" y="4821471"/>
                </a:lnTo>
                <a:close/>
                <a:moveTo>
                  <a:pt x="3232625" y="4811198"/>
                </a:moveTo>
                <a:cubicBezTo>
                  <a:pt x="3236964" y="4810190"/>
                  <a:pt x="3241511" y="4811598"/>
                  <a:pt x="3244520" y="4814884"/>
                </a:cubicBezTo>
                <a:lnTo>
                  <a:pt x="3244520" y="4815337"/>
                </a:lnTo>
                <a:cubicBezTo>
                  <a:pt x="3242256" y="4826659"/>
                  <a:pt x="3229914" y="4816809"/>
                  <a:pt x="3223574" y="4819753"/>
                </a:cubicBezTo>
                <a:cubicBezTo>
                  <a:pt x="3224825" y="4815477"/>
                  <a:pt x="3228285" y="4812207"/>
                  <a:pt x="3232625" y="4811198"/>
                </a:cubicBezTo>
                <a:close/>
                <a:moveTo>
                  <a:pt x="1517858" y="4806281"/>
                </a:moveTo>
                <a:lnTo>
                  <a:pt x="1517858" y="4806734"/>
                </a:lnTo>
                <a:lnTo>
                  <a:pt x="1517175" y="4806602"/>
                </a:lnTo>
                <a:close/>
                <a:moveTo>
                  <a:pt x="3693951" y="4805717"/>
                </a:moveTo>
                <a:cubicBezTo>
                  <a:pt x="3700792" y="4805834"/>
                  <a:pt x="3707712" y="4818847"/>
                  <a:pt x="3715524" y="4817148"/>
                </a:cubicBezTo>
                <a:cubicBezTo>
                  <a:pt x="3710656" y="4824735"/>
                  <a:pt x="3701372" y="4823149"/>
                  <a:pt x="3694352" y="4826206"/>
                </a:cubicBezTo>
                <a:cubicBezTo>
                  <a:pt x="3695824" y="4815677"/>
                  <a:pt x="3693446" y="4810582"/>
                  <a:pt x="3687672" y="4811261"/>
                </a:cubicBezTo>
                <a:lnTo>
                  <a:pt x="3687106" y="4810921"/>
                </a:lnTo>
                <a:cubicBezTo>
                  <a:pt x="3689399" y="4807072"/>
                  <a:pt x="3691670" y="4805678"/>
                  <a:pt x="3693951" y="4805717"/>
                </a:cubicBezTo>
                <a:close/>
                <a:moveTo>
                  <a:pt x="1607870" y="4805375"/>
                </a:moveTo>
                <a:cubicBezTo>
                  <a:pt x="1605039" y="4813980"/>
                  <a:pt x="1599378" y="4813414"/>
                  <a:pt x="1594849" y="4816697"/>
                </a:cubicBezTo>
                <a:lnTo>
                  <a:pt x="1594510" y="4816697"/>
                </a:lnTo>
                <a:cubicBezTo>
                  <a:pt x="1596774" y="4805375"/>
                  <a:pt x="1602435" y="4805375"/>
                  <a:pt x="1607870" y="4805375"/>
                </a:cubicBezTo>
                <a:close/>
                <a:moveTo>
                  <a:pt x="1500946" y="4803479"/>
                </a:moveTo>
                <a:lnTo>
                  <a:pt x="1517175" y="4806602"/>
                </a:lnTo>
                <a:lnTo>
                  <a:pt x="1503875" y="4812848"/>
                </a:lnTo>
                <a:cubicBezTo>
                  <a:pt x="1498526" y="4812593"/>
                  <a:pt x="1492893" y="4811320"/>
                  <a:pt x="1488194" y="4813301"/>
                </a:cubicBezTo>
                <a:cubicBezTo>
                  <a:pt x="1492044" y="4807357"/>
                  <a:pt x="1496148" y="4804328"/>
                  <a:pt x="1500946" y="4803479"/>
                </a:cubicBezTo>
                <a:close/>
                <a:moveTo>
                  <a:pt x="1576847" y="4802431"/>
                </a:moveTo>
                <a:lnTo>
                  <a:pt x="1576847" y="4802884"/>
                </a:lnTo>
                <a:lnTo>
                  <a:pt x="1576752" y="4802660"/>
                </a:lnTo>
                <a:close/>
                <a:moveTo>
                  <a:pt x="2134475" y="4802260"/>
                </a:moveTo>
                <a:cubicBezTo>
                  <a:pt x="2135878" y="4801402"/>
                  <a:pt x="2137502" y="4801660"/>
                  <a:pt x="2139208" y="4802446"/>
                </a:cubicBezTo>
                <a:cubicBezTo>
                  <a:pt x="2142618" y="4804017"/>
                  <a:pt x="2146355" y="4807696"/>
                  <a:pt x="2149298" y="4808772"/>
                </a:cubicBezTo>
                <a:cubicBezTo>
                  <a:pt x="2144543" y="4822585"/>
                  <a:pt x="2136617" y="4808092"/>
                  <a:pt x="2131070" y="4808772"/>
                </a:cubicBezTo>
                <a:cubicBezTo>
                  <a:pt x="2131891" y="4805092"/>
                  <a:pt x="2133073" y="4803118"/>
                  <a:pt x="2134475" y="4802260"/>
                </a:cubicBezTo>
                <a:close/>
                <a:moveTo>
                  <a:pt x="2234667" y="4802044"/>
                </a:moveTo>
                <a:lnTo>
                  <a:pt x="2234465" y="4802317"/>
                </a:lnTo>
                <a:lnTo>
                  <a:pt x="2234465" y="4802090"/>
                </a:lnTo>
                <a:close/>
                <a:moveTo>
                  <a:pt x="3341438" y="4798580"/>
                </a:moveTo>
                <a:cubicBezTo>
                  <a:pt x="3341438" y="4813865"/>
                  <a:pt x="3327059" y="4815903"/>
                  <a:pt x="3322983" y="4807864"/>
                </a:cubicBezTo>
                <a:cubicBezTo>
                  <a:pt x="3326266" y="4798580"/>
                  <a:pt x="3336683" y="4804015"/>
                  <a:pt x="3341438" y="4798580"/>
                </a:cubicBezTo>
                <a:close/>
                <a:moveTo>
                  <a:pt x="2241994" y="4792155"/>
                </a:moveTo>
                <a:cubicBezTo>
                  <a:pt x="2246750" y="4791447"/>
                  <a:pt x="2252467" y="4793316"/>
                  <a:pt x="2255298" y="4797448"/>
                </a:cubicBezTo>
                <a:cubicBezTo>
                  <a:pt x="2258525" y="4799486"/>
                  <a:pt x="2254901" y="4798864"/>
                  <a:pt x="2249679" y="4798623"/>
                </a:cubicBezTo>
                <a:lnTo>
                  <a:pt x="2234667" y="4802044"/>
                </a:lnTo>
                <a:close/>
                <a:moveTo>
                  <a:pt x="3573770" y="4791674"/>
                </a:moveTo>
                <a:lnTo>
                  <a:pt x="3574096" y="4791685"/>
                </a:lnTo>
                <a:lnTo>
                  <a:pt x="3573770" y="4791900"/>
                </a:lnTo>
                <a:close/>
                <a:moveTo>
                  <a:pt x="1570393" y="4787656"/>
                </a:moveTo>
                <a:lnTo>
                  <a:pt x="1576752" y="4802660"/>
                </a:lnTo>
                <a:lnTo>
                  <a:pt x="1574427" y="4808241"/>
                </a:lnTo>
                <a:cubicBezTo>
                  <a:pt x="1571476" y="4809366"/>
                  <a:pt x="1567251" y="4798837"/>
                  <a:pt x="1564619" y="4798242"/>
                </a:cubicBezTo>
                <a:cubicBezTo>
                  <a:pt x="1565072" y="4790373"/>
                  <a:pt x="1567676" y="4786863"/>
                  <a:pt x="1570393" y="4787656"/>
                </a:cubicBezTo>
                <a:close/>
                <a:moveTo>
                  <a:pt x="3581966" y="4786478"/>
                </a:moveTo>
                <a:cubicBezTo>
                  <a:pt x="3590464" y="4785815"/>
                  <a:pt x="3599869" y="4796599"/>
                  <a:pt x="3610229" y="4793372"/>
                </a:cubicBezTo>
                <a:cubicBezTo>
                  <a:pt x="3610144" y="4803902"/>
                  <a:pt x="3596811" y="4795198"/>
                  <a:pt x="3584800" y="4792051"/>
                </a:cubicBezTo>
                <a:lnTo>
                  <a:pt x="3574096" y="4791685"/>
                </a:lnTo>
                <a:close/>
                <a:moveTo>
                  <a:pt x="2049326" y="4782688"/>
                </a:moveTo>
                <a:lnTo>
                  <a:pt x="2049436" y="4784316"/>
                </a:lnTo>
                <a:lnTo>
                  <a:pt x="2050406" y="4782791"/>
                </a:lnTo>
                <a:close/>
                <a:moveTo>
                  <a:pt x="1611550" y="4780183"/>
                </a:moveTo>
                <a:lnTo>
                  <a:pt x="1612807" y="4780212"/>
                </a:lnTo>
                <a:lnTo>
                  <a:pt x="1616349" y="4782102"/>
                </a:lnTo>
                <a:lnTo>
                  <a:pt x="1612852" y="4785873"/>
                </a:lnTo>
                <a:cubicBezTo>
                  <a:pt x="1610361" y="4785477"/>
                  <a:pt x="1607587" y="4784089"/>
                  <a:pt x="1605719" y="4785788"/>
                </a:cubicBezTo>
                <a:cubicBezTo>
                  <a:pt x="1606738" y="4780183"/>
                  <a:pt x="1609002" y="4779702"/>
                  <a:pt x="1611550" y="4780183"/>
                </a:cubicBezTo>
                <a:close/>
                <a:moveTo>
                  <a:pt x="1972654" y="4777240"/>
                </a:moveTo>
                <a:cubicBezTo>
                  <a:pt x="1973861" y="4777211"/>
                  <a:pt x="1975234" y="4778089"/>
                  <a:pt x="1976691" y="4779108"/>
                </a:cubicBezTo>
                <a:cubicBezTo>
                  <a:pt x="1979607" y="4781146"/>
                  <a:pt x="1982862" y="4783750"/>
                  <a:pt x="1985806" y="4780806"/>
                </a:cubicBezTo>
                <a:cubicBezTo>
                  <a:pt x="1981390" y="4787260"/>
                  <a:pt x="1973351" y="4795638"/>
                  <a:pt x="1970068" y="4781259"/>
                </a:cubicBezTo>
                <a:lnTo>
                  <a:pt x="1969615" y="4780806"/>
                </a:lnTo>
                <a:cubicBezTo>
                  <a:pt x="1970408" y="4778202"/>
                  <a:pt x="1971448" y="4777268"/>
                  <a:pt x="1972654" y="4777240"/>
                </a:cubicBezTo>
                <a:close/>
                <a:moveTo>
                  <a:pt x="1890175" y="4762379"/>
                </a:moveTo>
                <a:cubicBezTo>
                  <a:pt x="1891746" y="4762860"/>
                  <a:pt x="1893586" y="4764389"/>
                  <a:pt x="1894662" y="4762917"/>
                </a:cubicBezTo>
                <a:cubicBezTo>
                  <a:pt x="1894888" y="4773447"/>
                  <a:pt x="1890133" y="4764615"/>
                  <a:pt x="1890812" y="4777975"/>
                </a:cubicBezTo>
                <a:cubicBezTo>
                  <a:pt x="1889340" y="4776164"/>
                  <a:pt x="1888887" y="4769257"/>
                  <a:pt x="1887302" y="4768125"/>
                </a:cubicBezTo>
                <a:cubicBezTo>
                  <a:pt x="1887302" y="4762464"/>
                  <a:pt x="1888604" y="4761898"/>
                  <a:pt x="1890175" y="4762379"/>
                </a:cubicBezTo>
                <a:close/>
                <a:moveTo>
                  <a:pt x="1642176" y="4758728"/>
                </a:moveTo>
                <a:cubicBezTo>
                  <a:pt x="1623042" y="4756690"/>
                  <a:pt x="1655763" y="4777183"/>
                  <a:pt x="1654291" y="4763030"/>
                </a:cubicBezTo>
                <a:cubicBezTo>
                  <a:pt x="1649083" y="4766653"/>
                  <a:pt x="1645346" y="4759520"/>
                  <a:pt x="1641723" y="4759181"/>
                </a:cubicBezTo>
                <a:close/>
                <a:moveTo>
                  <a:pt x="1608210" y="4750689"/>
                </a:moveTo>
                <a:cubicBezTo>
                  <a:pt x="1594283" y="4755444"/>
                  <a:pt x="1602096" y="4769823"/>
                  <a:pt x="1611719" y="4755444"/>
                </a:cubicBezTo>
                <a:cubicBezTo>
                  <a:pt x="1610361" y="4755331"/>
                  <a:pt x="1608662" y="4757029"/>
                  <a:pt x="1607757" y="4751142"/>
                </a:cubicBezTo>
                <a:close/>
                <a:moveTo>
                  <a:pt x="1565794" y="4747660"/>
                </a:moveTo>
                <a:cubicBezTo>
                  <a:pt x="1563175" y="4747915"/>
                  <a:pt x="1560316" y="4750066"/>
                  <a:pt x="1558618" y="4753746"/>
                </a:cubicBezTo>
                <a:cubicBezTo>
                  <a:pt x="1562468" y="4759407"/>
                  <a:pt x="1572092" y="4756463"/>
                  <a:pt x="1571526" y="4753406"/>
                </a:cubicBezTo>
                <a:lnTo>
                  <a:pt x="1571526" y="4752953"/>
                </a:lnTo>
                <a:cubicBezTo>
                  <a:pt x="1570790" y="4749047"/>
                  <a:pt x="1568412" y="4747405"/>
                  <a:pt x="1565794" y="4747660"/>
                </a:cubicBezTo>
                <a:close/>
                <a:moveTo>
                  <a:pt x="2732756" y="4743668"/>
                </a:moveTo>
                <a:cubicBezTo>
                  <a:pt x="2732756" y="4746272"/>
                  <a:pt x="2732642" y="4749555"/>
                  <a:pt x="2732642" y="4753291"/>
                </a:cubicBezTo>
                <a:cubicBezTo>
                  <a:pt x="2738077" y="4750348"/>
                  <a:pt x="2750645" y="4761557"/>
                  <a:pt x="2748494" y="4743668"/>
                </a:cubicBezTo>
                <a:close/>
                <a:moveTo>
                  <a:pt x="1983541" y="4736196"/>
                </a:moveTo>
                <a:cubicBezTo>
                  <a:pt x="1982182" y="4745028"/>
                  <a:pt x="1982862" y="4747519"/>
                  <a:pt x="1985919" y="4746160"/>
                </a:cubicBezTo>
                <a:cubicBezTo>
                  <a:pt x="1975502" y="4758954"/>
                  <a:pt x="1952971" y="4747519"/>
                  <a:pt x="1941762" y="4742084"/>
                </a:cubicBezTo>
                <a:lnTo>
                  <a:pt x="1941536" y="4742084"/>
                </a:lnTo>
                <a:cubicBezTo>
                  <a:pt x="1951386" y="4730762"/>
                  <a:pt x="1971540" y="4747179"/>
                  <a:pt x="1983541" y="4736196"/>
                </a:cubicBezTo>
                <a:close/>
                <a:moveTo>
                  <a:pt x="1926251" y="4732573"/>
                </a:moveTo>
                <a:cubicBezTo>
                  <a:pt x="1926251" y="4738348"/>
                  <a:pt x="1924666" y="4745254"/>
                  <a:pt x="1924213" y="4737555"/>
                </a:cubicBezTo>
                <a:cubicBezTo>
                  <a:pt x="1921269" y="4735857"/>
                  <a:pt x="1911192" y="4742537"/>
                  <a:pt x="1912890" y="4732913"/>
                </a:cubicBezTo>
                <a:close/>
                <a:moveTo>
                  <a:pt x="1317115" y="4722610"/>
                </a:moveTo>
                <a:lnTo>
                  <a:pt x="1317115" y="4723063"/>
                </a:lnTo>
                <a:lnTo>
                  <a:pt x="1316891" y="4722728"/>
                </a:lnTo>
                <a:close/>
                <a:moveTo>
                  <a:pt x="1326138" y="4722532"/>
                </a:moveTo>
                <a:lnTo>
                  <a:pt x="1326923" y="4723669"/>
                </a:lnTo>
                <a:lnTo>
                  <a:pt x="1326456" y="4724110"/>
                </a:lnTo>
                <a:cubicBezTo>
                  <a:pt x="1326032" y="4723261"/>
                  <a:pt x="1325819" y="4722419"/>
                  <a:pt x="1326138" y="4722532"/>
                </a:cubicBezTo>
                <a:close/>
                <a:moveTo>
                  <a:pt x="1305270" y="4709513"/>
                </a:moveTo>
                <a:cubicBezTo>
                  <a:pt x="1306267" y="4709098"/>
                  <a:pt x="1307548" y="4709653"/>
                  <a:pt x="1308935" y="4710849"/>
                </a:cubicBezTo>
                <a:lnTo>
                  <a:pt x="1316891" y="4722728"/>
                </a:lnTo>
                <a:lnTo>
                  <a:pt x="1310379" y="4726162"/>
                </a:lnTo>
                <a:cubicBezTo>
                  <a:pt x="1307492" y="4724110"/>
                  <a:pt x="1304548" y="4719440"/>
                  <a:pt x="1303302" y="4714005"/>
                </a:cubicBezTo>
                <a:cubicBezTo>
                  <a:pt x="1303557" y="4711316"/>
                  <a:pt x="1304272" y="4709929"/>
                  <a:pt x="1305270" y="4709513"/>
                </a:cubicBezTo>
                <a:close/>
                <a:moveTo>
                  <a:pt x="921780" y="4708757"/>
                </a:moveTo>
                <a:lnTo>
                  <a:pt x="921799" y="4709017"/>
                </a:lnTo>
                <a:lnTo>
                  <a:pt x="921460" y="4708904"/>
                </a:lnTo>
                <a:close/>
                <a:moveTo>
                  <a:pt x="1907555" y="4705372"/>
                </a:moveTo>
                <a:cubicBezTo>
                  <a:pt x="1896020" y="4707410"/>
                  <a:pt x="1883509" y="4712986"/>
                  <a:pt x="1875301" y="4714345"/>
                </a:cubicBezTo>
                <a:lnTo>
                  <a:pt x="1893943" y="4718377"/>
                </a:lnTo>
                <a:lnTo>
                  <a:pt x="1918604" y="4708140"/>
                </a:lnTo>
                <a:lnTo>
                  <a:pt x="1924783" y="4707408"/>
                </a:lnTo>
                <a:lnTo>
                  <a:pt x="1923464" y="4705938"/>
                </a:lnTo>
                <a:cubicBezTo>
                  <a:pt x="1918845" y="4704218"/>
                  <a:pt x="1913322" y="4704353"/>
                  <a:pt x="1907555" y="4705372"/>
                </a:cubicBezTo>
                <a:close/>
                <a:moveTo>
                  <a:pt x="1936780" y="4702683"/>
                </a:moveTo>
                <a:lnTo>
                  <a:pt x="1936511" y="4706019"/>
                </a:lnTo>
                <a:lnTo>
                  <a:pt x="1939037" y="4705719"/>
                </a:lnTo>
                <a:lnTo>
                  <a:pt x="1938829" y="4705032"/>
                </a:lnTo>
                <a:cubicBezTo>
                  <a:pt x="1938153" y="4703235"/>
                  <a:pt x="1937460" y="4702117"/>
                  <a:pt x="1936780" y="4702683"/>
                </a:cubicBezTo>
                <a:close/>
                <a:moveTo>
                  <a:pt x="2028145" y="4696101"/>
                </a:moveTo>
                <a:lnTo>
                  <a:pt x="1993606" y="4702274"/>
                </a:lnTo>
                <a:lnTo>
                  <a:pt x="1995740" y="4702199"/>
                </a:lnTo>
                <a:cubicBezTo>
                  <a:pt x="2007991" y="4701542"/>
                  <a:pt x="2019483" y="4700304"/>
                  <a:pt x="2029532" y="4697361"/>
                </a:cubicBezTo>
                <a:close/>
                <a:moveTo>
                  <a:pt x="2024678" y="4692950"/>
                </a:moveTo>
                <a:lnTo>
                  <a:pt x="2024527" y="4695776"/>
                </a:lnTo>
                <a:lnTo>
                  <a:pt x="2025429" y="4693632"/>
                </a:lnTo>
                <a:close/>
                <a:moveTo>
                  <a:pt x="918856" y="4668823"/>
                </a:moveTo>
                <a:cubicBezTo>
                  <a:pt x="924666" y="4678989"/>
                  <a:pt x="928759" y="4690045"/>
                  <a:pt x="930970" y="4701545"/>
                </a:cubicBezTo>
                <a:cubicBezTo>
                  <a:pt x="928763" y="4701997"/>
                  <a:pt x="927942" y="4704403"/>
                  <a:pt x="926894" y="4706413"/>
                </a:cubicBezTo>
                <a:lnTo>
                  <a:pt x="921780" y="4708757"/>
                </a:lnTo>
                <a:close/>
                <a:moveTo>
                  <a:pt x="1003885" y="4641877"/>
                </a:moveTo>
                <a:cubicBezTo>
                  <a:pt x="1024265" y="4683429"/>
                  <a:pt x="1038758" y="4655010"/>
                  <a:pt x="1063214" y="4672786"/>
                </a:cubicBezTo>
                <a:cubicBezTo>
                  <a:pt x="1050193" y="4682297"/>
                  <a:pt x="1033210" y="4680938"/>
                  <a:pt x="1016227" y="4690109"/>
                </a:cubicBezTo>
                <a:cubicBezTo>
                  <a:pt x="1018491" y="4701771"/>
                  <a:pt x="1023360" y="4685354"/>
                  <a:pt x="1025058" y="4703130"/>
                </a:cubicBezTo>
                <a:cubicBezTo>
                  <a:pt x="989166" y="4674937"/>
                  <a:pt x="950897" y="4705055"/>
                  <a:pt x="932669" y="4736983"/>
                </a:cubicBezTo>
                <a:cubicBezTo>
                  <a:pt x="943198" y="4672786"/>
                  <a:pt x="967541" y="4664521"/>
                  <a:pt x="1003885" y="4641877"/>
                </a:cubicBezTo>
                <a:close/>
                <a:moveTo>
                  <a:pt x="1212210" y="4618969"/>
                </a:moveTo>
                <a:lnTo>
                  <a:pt x="1211308" y="4619685"/>
                </a:lnTo>
                <a:lnTo>
                  <a:pt x="1210969" y="4619685"/>
                </a:lnTo>
                <a:close/>
                <a:moveTo>
                  <a:pt x="1140884" y="4596588"/>
                </a:moveTo>
                <a:cubicBezTo>
                  <a:pt x="1131034" y="4611080"/>
                  <a:pt x="1108503" y="4606551"/>
                  <a:pt x="1093784" y="4613684"/>
                </a:cubicBezTo>
                <a:cubicBezTo>
                  <a:pt x="1104313" y="4598739"/>
                  <a:pt x="1118806" y="4595682"/>
                  <a:pt x="1140884" y="4596588"/>
                </a:cubicBezTo>
                <a:close/>
                <a:moveTo>
                  <a:pt x="1258749" y="4581982"/>
                </a:moveTo>
                <a:cubicBezTo>
                  <a:pt x="1252783" y="4590451"/>
                  <a:pt x="1245650" y="4597960"/>
                  <a:pt x="1237603" y="4604310"/>
                </a:cubicBezTo>
                <a:lnTo>
                  <a:pt x="1212210" y="4618969"/>
                </a:lnTo>
                <a:close/>
                <a:moveTo>
                  <a:pt x="819703" y="4576197"/>
                </a:moveTo>
                <a:lnTo>
                  <a:pt x="822806" y="4578103"/>
                </a:lnTo>
                <a:lnTo>
                  <a:pt x="822636" y="4578837"/>
                </a:lnTo>
                <a:cubicBezTo>
                  <a:pt x="821076" y="4579339"/>
                  <a:pt x="818518" y="4576204"/>
                  <a:pt x="819703" y="4576197"/>
                </a:cubicBezTo>
                <a:close/>
                <a:moveTo>
                  <a:pt x="793108" y="4569740"/>
                </a:moveTo>
                <a:cubicBezTo>
                  <a:pt x="797736" y="4571198"/>
                  <a:pt x="803369" y="4575132"/>
                  <a:pt x="807445" y="4579265"/>
                </a:cubicBezTo>
                <a:cubicBezTo>
                  <a:pt x="805294" y="4590021"/>
                  <a:pt x="790235" y="4585039"/>
                  <a:pt x="784801" y="4575075"/>
                </a:cubicBezTo>
                <a:cubicBezTo>
                  <a:pt x="784857" y="4569301"/>
                  <a:pt x="788480" y="4568282"/>
                  <a:pt x="793108" y="4569740"/>
                </a:cubicBezTo>
                <a:close/>
                <a:moveTo>
                  <a:pt x="1286941" y="4564319"/>
                </a:moveTo>
                <a:cubicBezTo>
                  <a:pt x="1282978" y="4573604"/>
                  <a:pt x="1274147" y="4574962"/>
                  <a:pt x="1267014" y="4579831"/>
                </a:cubicBezTo>
                <a:cubicBezTo>
                  <a:pt x="1269052" y="4567829"/>
                  <a:pt x="1278336" y="4566357"/>
                  <a:pt x="1286941" y="4564319"/>
                </a:cubicBezTo>
                <a:close/>
                <a:moveTo>
                  <a:pt x="1223126" y="4559578"/>
                </a:moveTo>
                <a:cubicBezTo>
                  <a:pt x="1227612" y="4559394"/>
                  <a:pt x="1232934" y="4563470"/>
                  <a:pt x="1235765" y="4572358"/>
                </a:cubicBezTo>
                <a:cubicBezTo>
                  <a:pt x="1234066" y="4588209"/>
                  <a:pt x="1221272" y="4572358"/>
                  <a:pt x="1215498" y="4572358"/>
                </a:cubicBezTo>
                <a:cubicBezTo>
                  <a:pt x="1214988" y="4564206"/>
                  <a:pt x="1218640" y="4559762"/>
                  <a:pt x="1223126" y="4559578"/>
                </a:cubicBezTo>
                <a:close/>
                <a:moveTo>
                  <a:pt x="1209200" y="4521861"/>
                </a:moveTo>
                <a:cubicBezTo>
                  <a:pt x="1205024" y="4523022"/>
                  <a:pt x="1200722" y="4526164"/>
                  <a:pt x="1198514" y="4530466"/>
                </a:cubicBezTo>
                <a:cubicBezTo>
                  <a:pt x="1206893" y="4534089"/>
                  <a:pt x="1221272" y="4527749"/>
                  <a:pt x="1219913" y="4525144"/>
                </a:cubicBezTo>
                <a:lnTo>
                  <a:pt x="1219121" y="4525144"/>
                </a:lnTo>
                <a:cubicBezTo>
                  <a:pt x="1217422" y="4521521"/>
                  <a:pt x="1213375" y="4520700"/>
                  <a:pt x="1209200" y="4521861"/>
                </a:cubicBezTo>
                <a:close/>
                <a:moveTo>
                  <a:pt x="4139063" y="4415721"/>
                </a:moveTo>
                <a:lnTo>
                  <a:pt x="4140147" y="4415996"/>
                </a:lnTo>
                <a:lnTo>
                  <a:pt x="4139063" y="4416174"/>
                </a:lnTo>
                <a:close/>
                <a:moveTo>
                  <a:pt x="4163634" y="4412123"/>
                </a:moveTo>
                <a:cubicBezTo>
                  <a:pt x="4188435" y="4412876"/>
                  <a:pt x="4213253" y="4426336"/>
                  <a:pt x="4232019" y="4437120"/>
                </a:cubicBezTo>
                <a:cubicBezTo>
                  <a:pt x="4218828" y="4438309"/>
                  <a:pt x="4203628" y="4433440"/>
                  <a:pt x="4187706" y="4428034"/>
                </a:cubicBezTo>
                <a:lnTo>
                  <a:pt x="4140147" y="4415996"/>
                </a:lnTo>
                <a:close/>
                <a:moveTo>
                  <a:pt x="4404338" y="4410469"/>
                </a:moveTo>
                <a:cubicBezTo>
                  <a:pt x="4411200" y="4410973"/>
                  <a:pt x="4417504" y="4424326"/>
                  <a:pt x="4425402" y="4422967"/>
                </a:cubicBezTo>
                <a:cubicBezTo>
                  <a:pt x="4420194" y="4430327"/>
                  <a:pt x="4410910" y="4428289"/>
                  <a:pt x="4403664" y="4430894"/>
                </a:cubicBezTo>
                <a:cubicBezTo>
                  <a:pt x="4404682" y="4420137"/>
                  <a:pt x="4402984" y="4415042"/>
                  <a:pt x="4396757" y="4415268"/>
                </a:cubicBezTo>
                <a:lnTo>
                  <a:pt x="4397210" y="4415268"/>
                </a:lnTo>
                <a:cubicBezTo>
                  <a:pt x="4399701" y="4411560"/>
                  <a:pt x="4402050" y="4410301"/>
                  <a:pt x="4404338" y="4410469"/>
                </a:cubicBezTo>
                <a:close/>
                <a:moveTo>
                  <a:pt x="3938943" y="4402344"/>
                </a:moveTo>
                <a:cubicBezTo>
                  <a:pt x="3943315" y="4401455"/>
                  <a:pt x="3947828" y="4402973"/>
                  <a:pt x="3950775" y="4406324"/>
                </a:cubicBezTo>
                <a:cubicBezTo>
                  <a:pt x="3948284" y="4417646"/>
                  <a:pt x="3935943" y="4407795"/>
                  <a:pt x="3929602" y="4410626"/>
                </a:cubicBezTo>
                <a:cubicBezTo>
                  <a:pt x="3931007" y="4406391"/>
                  <a:pt x="3934571" y="4403232"/>
                  <a:pt x="3938943" y="4402344"/>
                </a:cubicBezTo>
                <a:close/>
                <a:moveTo>
                  <a:pt x="4282855" y="4390812"/>
                </a:moveTo>
                <a:lnTo>
                  <a:pt x="4283029" y="4390821"/>
                </a:lnTo>
                <a:lnTo>
                  <a:pt x="4282855" y="4390925"/>
                </a:lnTo>
                <a:close/>
                <a:moveTo>
                  <a:pt x="4048599" y="4390586"/>
                </a:moveTo>
                <a:lnTo>
                  <a:pt x="4049052" y="4390587"/>
                </a:lnTo>
                <a:cubicBezTo>
                  <a:pt x="4048146" y="4405872"/>
                  <a:pt x="4034220" y="4407683"/>
                  <a:pt x="4030144" y="4399643"/>
                </a:cubicBezTo>
                <a:cubicBezTo>
                  <a:pt x="4033200" y="4390812"/>
                  <a:pt x="4043504" y="4396360"/>
                  <a:pt x="4048599" y="4390586"/>
                </a:cubicBezTo>
                <a:close/>
                <a:moveTo>
                  <a:pt x="4291469" y="4385779"/>
                </a:moveTo>
                <a:cubicBezTo>
                  <a:pt x="4300221" y="4385413"/>
                  <a:pt x="4309434" y="4396558"/>
                  <a:pt x="4319539" y="4393756"/>
                </a:cubicBezTo>
                <a:cubicBezTo>
                  <a:pt x="4318605" y="4404371"/>
                  <a:pt x="4305762" y="4394923"/>
                  <a:pt x="4293905" y="4391399"/>
                </a:cubicBezTo>
                <a:lnTo>
                  <a:pt x="4283029" y="4390821"/>
                </a:lnTo>
                <a:close/>
                <a:moveTo>
                  <a:pt x="3743490" y="4366525"/>
                </a:moveTo>
                <a:lnTo>
                  <a:pt x="3743490" y="4366751"/>
                </a:lnTo>
                <a:cubicBezTo>
                  <a:pt x="3746434" y="4367883"/>
                  <a:pt x="3744736" y="4371846"/>
                  <a:pt x="3743490" y="4371733"/>
                </a:cubicBezTo>
                <a:cubicBezTo>
                  <a:pt x="3750850" y="4387584"/>
                  <a:pt x="3765342" y="4366185"/>
                  <a:pt x="3772136" y="4377960"/>
                </a:cubicBezTo>
                <a:cubicBezTo>
                  <a:pt x="3767380" y="4385093"/>
                  <a:pt x="3731036" y="4388716"/>
                  <a:pt x="3743490" y="4366525"/>
                </a:cubicBezTo>
                <a:close/>
                <a:moveTo>
                  <a:pt x="706564" y="4133849"/>
                </a:moveTo>
                <a:cubicBezTo>
                  <a:pt x="712452" y="4140416"/>
                  <a:pt x="692977" y="4145397"/>
                  <a:pt x="689241" y="4138264"/>
                </a:cubicBezTo>
                <a:cubicBezTo>
                  <a:pt x="689241" y="4129093"/>
                  <a:pt x="701243" y="4140982"/>
                  <a:pt x="706564" y="4133849"/>
                </a:cubicBezTo>
                <a:close/>
                <a:moveTo>
                  <a:pt x="677905" y="4088475"/>
                </a:moveTo>
                <a:cubicBezTo>
                  <a:pt x="683382" y="4087682"/>
                  <a:pt x="688505" y="4090881"/>
                  <a:pt x="687543" y="4102826"/>
                </a:cubicBezTo>
                <a:cubicBezTo>
                  <a:pt x="685391" y="4102826"/>
                  <a:pt x="685391" y="4098297"/>
                  <a:pt x="686410" y="4098070"/>
                </a:cubicBezTo>
                <a:cubicBezTo>
                  <a:pt x="677239" y="4084371"/>
                  <a:pt x="673843" y="4108034"/>
                  <a:pt x="666144" y="4098070"/>
                </a:cubicBezTo>
                <a:cubicBezTo>
                  <a:pt x="666597" y="4094051"/>
                  <a:pt x="672427" y="4089267"/>
                  <a:pt x="677905" y="4088475"/>
                </a:cubicBezTo>
                <a:close/>
                <a:moveTo>
                  <a:pt x="4475786" y="3973928"/>
                </a:moveTo>
                <a:cubicBezTo>
                  <a:pt x="4478843" y="3975174"/>
                  <a:pt x="4476918" y="3979136"/>
                  <a:pt x="4475786" y="3978910"/>
                </a:cubicBezTo>
                <a:cubicBezTo>
                  <a:pt x="4482806" y="3995101"/>
                  <a:pt x="4498430" y="3974494"/>
                  <a:pt x="4505564" y="3986609"/>
                </a:cubicBezTo>
                <a:cubicBezTo>
                  <a:pt x="4499676" y="3993855"/>
                  <a:pt x="4461520" y="3995554"/>
                  <a:pt x="4475560" y="3974041"/>
                </a:cubicBezTo>
                <a:close/>
                <a:moveTo>
                  <a:pt x="580150" y="3962662"/>
                </a:moveTo>
                <a:cubicBezTo>
                  <a:pt x="584873" y="3973433"/>
                  <a:pt x="587780" y="3984910"/>
                  <a:pt x="588755" y="3996629"/>
                </a:cubicBezTo>
                <a:cubicBezTo>
                  <a:pt x="584679" y="3996742"/>
                  <a:pt x="584905" y="4005800"/>
                  <a:pt x="579018" y="4002969"/>
                </a:cubicBezTo>
                <a:cubicBezTo>
                  <a:pt x="580413" y="3989581"/>
                  <a:pt x="580792" y="3976108"/>
                  <a:pt x="580150" y="3962662"/>
                </a:cubicBezTo>
                <a:close/>
                <a:moveTo>
                  <a:pt x="643698" y="3937134"/>
                </a:moveTo>
                <a:lnTo>
                  <a:pt x="633522" y="3940254"/>
                </a:lnTo>
                <a:lnTo>
                  <a:pt x="638871" y="3941613"/>
                </a:lnTo>
                <a:close/>
                <a:moveTo>
                  <a:pt x="4473352" y="3933168"/>
                </a:moveTo>
                <a:cubicBezTo>
                  <a:pt x="4480626" y="3933848"/>
                  <a:pt x="4488920" y="3936565"/>
                  <a:pt x="4489939" y="3940528"/>
                </a:cubicBezTo>
                <a:lnTo>
                  <a:pt x="4490505" y="3940528"/>
                </a:lnTo>
                <a:cubicBezTo>
                  <a:pt x="4486316" y="3949132"/>
                  <a:pt x="4474088" y="3933395"/>
                  <a:pt x="4462879" y="3938037"/>
                </a:cubicBezTo>
                <a:cubicBezTo>
                  <a:pt x="4459822" y="3933848"/>
                  <a:pt x="4466078" y="3932489"/>
                  <a:pt x="4473352" y="3933168"/>
                </a:cubicBezTo>
                <a:close/>
                <a:moveTo>
                  <a:pt x="494082" y="3860712"/>
                </a:moveTo>
                <a:lnTo>
                  <a:pt x="496987" y="3863203"/>
                </a:lnTo>
                <a:lnTo>
                  <a:pt x="496831" y="3863783"/>
                </a:lnTo>
                <a:cubicBezTo>
                  <a:pt x="495341" y="3864052"/>
                  <a:pt x="493052" y="3860557"/>
                  <a:pt x="494082" y="3860712"/>
                </a:cubicBezTo>
                <a:close/>
                <a:moveTo>
                  <a:pt x="468159" y="3850770"/>
                </a:moveTo>
                <a:cubicBezTo>
                  <a:pt x="472532" y="3852752"/>
                  <a:pt x="477571" y="3857309"/>
                  <a:pt x="481080" y="3861894"/>
                </a:cubicBezTo>
                <a:cubicBezTo>
                  <a:pt x="477910" y="3872311"/>
                  <a:pt x="463871" y="3865631"/>
                  <a:pt x="459229" y="3855101"/>
                </a:cubicBezTo>
                <a:cubicBezTo>
                  <a:pt x="460078" y="3849383"/>
                  <a:pt x="463786" y="3848789"/>
                  <a:pt x="468159" y="3850770"/>
                </a:cubicBezTo>
                <a:close/>
                <a:moveTo>
                  <a:pt x="240598" y="3599445"/>
                </a:moveTo>
                <a:cubicBezTo>
                  <a:pt x="242652" y="3610676"/>
                  <a:pt x="244050" y="3622018"/>
                  <a:pt x="244787" y="3633412"/>
                </a:cubicBezTo>
                <a:cubicBezTo>
                  <a:pt x="243428" y="3634431"/>
                  <a:pt x="243881" y="3642583"/>
                  <a:pt x="241730" y="3639073"/>
                </a:cubicBezTo>
                <a:cubicBezTo>
                  <a:pt x="241730" y="3628656"/>
                  <a:pt x="241164" y="3613711"/>
                  <a:pt x="240598" y="3599445"/>
                </a:cubicBezTo>
                <a:close/>
                <a:moveTo>
                  <a:pt x="270941" y="3592086"/>
                </a:moveTo>
                <a:cubicBezTo>
                  <a:pt x="276942" y="3637148"/>
                  <a:pt x="282603" y="3613032"/>
                  <a:pt x="290302" y="3635676"/>
                </a:cubicBezTo>
                <a:cubicBezTo>
                  <a:pt x="285320" y="3641677"/>
                  <a:pt x="279886" y="3636808"/>
                  <a:pt x="273998" y="3641677"/>
                </a:cubicBezTo>
                <a:cubicBezTo>
                  <a:pt x="274451" y="3653566"/>
                  <a:pt x="276602" y="3638733"/>
                  <a:pt x="276602" y="3656396"/>
                </a:cubicBezTo>
                <a:cubicBezTo>
                  <a:pt x="265393" y="3620618"/>
                  <a:pt x="251467" y="3641903"/>
                  <a:pt x="245466" y="3668624"/>
                </a:cubicBezTo>
                <a:cubicBezTo>
                  <a:pt x="248863" y="3608843"/>
                  <a:pt x="257694" y="3605333"/>
                  <a:pt x="270941" y="3592086"/>
                </a:cubicBezTo>
                <a:close/>
                <a:moveTo>
                  <a:pt x="372841" y="3584953"/>
                </a:moveTo>
                <a:cubicBezTo>
                  <a:pt x="370577" y="3592878"/>
                  <a:pt x="367406" y="3591972"/>
                  <a:pt x="364576" y="3594803"/>
                </a:cubicBezTo>
                <a:cubicBezTo>
                  <a:pt x="366501" y="3583481"/>
                  <a:pt x="369671" y="3584613"/>
                  <a:pt x="372841" y="3584953"/>
                </a:cubicBezTo>
                <a:close/>
                <a:moveTo>
                  <a:pt x="320872" y="3579744"/>
                </a:moveTo>
                <a:lnTo>
                  <a:pt x="320646" y="3580084"/>
                </a:lnTo>
                <a:lnTo>
                  <a:pt x="320488" y="3580017"/>
                </a:lnTo>
                <a:close/>
                <a:moveTo>
                  <a:pt x="310909" y="3575965"/>
                </a:moveTo>
                <a:lnTo>
                  <a:pt x="320488" y="3580017"/>
                </a:lnTo>
                <a:lnTo>
                  <a:pt x="312848" y="3585434"/>
                </a:lnTo>
                <a:cubicBezTo>
                  <a:pt x="309805" y="3584953"/>
                  <a:pt x="306550" y="3583481"/>
                  <a:pt x="303549" y="3585179"/>
                </a:cubicBezTo>
                <a:cubicBezTo>
                  <a:pt x="305757" y="3579405"/>
                  <a:pt x="308135" y="3576574"/>
                  <a:pt x="310909" y="3575965"/>
                </a:cubicBezTo>
                <a:close/>
                <a:moveTo>
                  <a:pt x="351739" y="3564275"/>
                </a:moveTo>
                <a:cubicBezTo>
                  <a:pt x="353282" y="3565167"/>
                  <a:pt x="354726" y="3570404"/>
                  <a:pt x="354839" y="3579744"/>
                </a:cubicBezTo>
                <a:cubicBezTo>
                  <a:pt x="352914" y="3594690"/>
                  <a:pt x="349970" y="3575895"/>
                  <a:pt x="348045" y="3574876"/>
                </a:cubicBezTo>
                <a:cubicBezTo>
                  <a:pt x="348555" y="3566837"/>
                  <a:pt x="350197" y="3563384"/>
                  <a:pt x="351739" y="3564275"/>
                </a:cubicBezTo>
                <a:close/>
                <a:moveTo>
                  <a:pt x="375941" y="3559633"/>
                </a:moveTo>
                <a:lnTo>
                  <a:pt x="377719" y="3559938"/>
                </a:lnTo>
                <a:lnTo>
                  <a:pt x="379088" y="3562289"/>
                </a:lnTo>
                <a:lnTo>
                  <a:pt x="376988" y="3565535"/>
                </a:lnTo>
                <a:cubicBezTo>
                  <a:pt x="375559" y="3564940"/>
                  <a:pt x="374030" y="3563327"/>
                  <a:pt x="372841" y="3564912"/>
                </a:cubicBezTo>
                <a:cubicBezTo>
                  <a:pt x="373238" y="3559365"/>
                  <a:pt x="374483" y="3558997"/>
                  <a:pt x="375941" y="3559633"/>
                </a:cubicBezTo>
                <a:close/>
                <a:moveTo>
                  <a:pt x="395599" y="3541022"/>
                </a:moveTo>
                <a:cubicBezTo>
                  <a:pt x="384277" y="3537399"/>
                  <a:pt x="402279" y="3560497"/>
                  <a:pt x="402392" y="3546231"/>
                </a:cubicBezTo>
                <a:cubicBezTo>
                  <a:pt x="399109" y="3549514"/>
                  <a:pt x="397410" y="3541589"/>
                  <a:pt x="395599" y="3541022"/>
                </a:cubicBezTo>
                <a:close/>
                <a:moveTo>
                  <a:pt x="437355" y="3536130"/>
                </a:moveTo>
                <a:lnTo>
                  <a:pt x="433949" y="3537653"/>
                </a:lnTo>
                <a:lnTo>
                  <a:pt x="441015" y="3544972"/>
                </a:lnTo>
                <a:lnTo>
                  <a:pt x="441679" y="3541474"/>
                </a:lnTo>
                <a:cubicBezTo>
                  <a:pt x="440321" y="3537766"/>
                  <a:pt x="438849" y="3536337"/>
                  <a:pt x="437355" y="3536130"/>
                </a:cubicBezTo>
                <a:close/>
                <a:moveTo>
                  <a:pt x="375785" y="3530493"/>
                </a:moveTo>
                <a:cubicBezTo>
                  <a:pt x="367293" y="3534229"/>
                  <a:pt x="371143" y="3549174"/>
                  <a:pt x="377710" y="3535475"/>
                </a:cubicBezTo>
                <a:cubicBezTo>
                  <a:pt x="376917" y="3534682"/>
                  <a:pt x="375785" y="3536380"/>
                  <a:pt x="375785" y="3530493"/>
                </a:cubicBezTo>
                <a:close/>
                <a:moveTo>
                  <a:pt x="350593" y="3524931"/>
                </a:moveTo>
                <a:cubicBezTo>
                  <a:pt x="349008" y="3525030"/>
                  <a:pt x="347196" y="3526983"/>
                  <a:pt x="346007" y="3530493"/>
                </a:cubicBezTo>
                <a:cubicBezTo>
                  <a:pt x="347196" y="3533040"/>
                  <a:pt x="349206" y="3533691"/>
                  <a:pt x="350890" y="3533323"/>
                </a:cubicBezTo>
                <a:lnTo>
                  <a:pt x="353661" y="3530218"/>
                </a:lnTo>
                <a:lnTo>
                  <a:pt x="353820" y="3530493"/>
                </a:lnTo>
                <a:lnTo>
                  <a:pt x="353820" y="3530040"/>
                </a:lnTo>
                <a:lnTo>
                  <a:pt x="353661" y="3530218"/>
                </a:lnTo>
                <a:close/>
                <a:moveTo>
                  <a:pt x="203323" y="3488879"/>
                </a:moveTo>
                <a:lnTo>
                  <a:pt x="204533" y="3491306"/>
                </a:lnTo>
                <a:lnTo>
                  <a:pt x="204462" y="3492109"/>
                </a:lnTo>
                <a:cubicBezTo>
                  <a:pt x="203861" y="3492290"/>
                  <a:pt x="202849" y="3488670"/>
                  <a:pt x="203323" y="3488879"/>
                </a:cubicBezTo>
                <a:close/>
                <a:moveTo>
                  <a:pt x="198819" y="3488374"/>
                </a:moveTo>
                <a:lnTo>
                  <a:pt x="198819" y="3488827"/>
                </a:lnTo>
                <a:lnTo>
                  <a:pt x="198667" y="3488503"/>
                </a:lnTo>
                <a:close/>
                <a:moveTo>
                  <a:pt x="4543677" y="3484044"/>
                </a:moveTo>
                <a:cubicBezTo>
                  <a:pt x="4550541" y="3486987"/>
                  <a:pt x="4556853" y="3492507"/>
                  <a:pt x="4559004" y="3498281"/>
                </a:cubicBezTo>
                <a:cubicBezTo>
                  <a:pt x="4552098" y="3508811"/>
                  <a:pt x="4533529" y="3496130"/>
                  <a:pt x="4525038" y="3485261"/>
                </a:cubicBezTo>
                <a:cubicBezTo>
                  <a:pt x="4529397" y="3480732"/>
                  <a:pt x="4536813" y="3481100"/>
                  <a:pt x="4543677" y="3484044"/>
                </a:cubicBezTo>
                <a:close/>
                <a:moveTo>
                  <a:pt x="4498477" y="3479677"/>
                </a:moveTo>
                <a:cubicBezTo>
                  <a:pt x="4500950" y="3479833"/>
                  <a:pt x="4503501" y="3483810"/>
                  <a:pt x="4501757" y="3483400"/>
                </a:cubicBezTo>
                <a:lnTo>
                  <a:pt x="4497868" y="3480395"/>
                </a:lnTo>
                <a:close/>
                <a:moveTo>
                  <a:pt x="193002" y="3476401"/>
                </a:moveTo>
                <a:lnTo>
                  <a:pt x="198667" y="3488503"/>
                </a:lnTo>
                <a:lnTo>
                  <a:pt x="194870" y="3491714"/>
                </a:lnTo>
                <a:cubicBezTo>
                  <a:pt x="192988" y="3489591"/>
                  <a:pt x="190893" y="3484864"/>
                  <a:pt x="189648" y="3479430"/>
                </a:cubicBezTo>
                <a:cubicBezTo>
                  <a:pt x="189648" y="3474052"/>
                  <a:pt x="191120" y="3473938"/>
                  <a:pt x="193002" y="3476401"/>
                </a:cubicBezTo>
                <a:close/>
                <a:moveTo>
                  <a:pt x="4474822" y="3419549"/>
                </a:moveTo>
                <a:lnTo>
                  <a:pt x="4475200" y="3419715"/>
                </a:lnTo>
                <a:lnTo>
                  <a:pt x="4475162" y="3419774"/>
                </a:lnTo>
                <a:close/>
                <a:moveTo>
                  <a:pt x="4479178" y="3413521"/>
                </a:moveTo>
                <a:cubicBezTo>
                  <a:pt x="4484305" y="3412486"/>
                  <a:pt x="4492202" y="3424077"/>
                  <a:pt x="4497806" y="3421020"/>
                </a:cubicBezTo>
                <a:cubicBezTo>
                  <a:pt x="4495655" y="3429285"/>
                  <a:pt x="4488410" y="3429398"/>
                  <a:pt x="4483767" y="3433588"/>
                </a:cubicBezTo>
                <a:cubicBezTo>
                  <a:pt x="4482748" y="3428097"/>
                  <a:pt x="4481531" y="3424191"/>
                  <a:pt x="4480059" y="3421856"/>
                </a:cubicBezTo>
                <a:lnTo>
                  <a:pt x="4475200" y="3419715"/>
                </a:lnTo>
                <a:close/>
                <a:moveTo>
                  <a:pt x="4443677" y="3339617"/>
                </a:moveTo>
                <a:lnTo>
                  <a:pt x="4431034" y="3354489"/>
                </a:lnTo>
                <a:cubicBezTo>
                  <a:pt x="4423250" y="3358466"/>
                  <a:pt x="4414023" y="3360164"/>
                  <a:pt x="4404625" y="3361692"/>
                </a:cubicBezTo>
                <a:cubicBezTo>
                  <a:pt x="4406607" y="3355295"/>
                  <a:pt x="4413117" y="3350398"/>
                  <a:pt x="4420759" y="3346790"/>
                </a:cubicBezTo>
                <a:close/>
                <a:moveTo>
                  <a:pt x="4443680" y="3339614"/>
                </a:moveTo>
                <a:lnTo>
                  <a:pt x="4443686" y="3339614"/>
                </a:lnTo>
                <a:lnTo>
                  <a:pt x="4443677" y="3339617"/>
                </a:lnTo>
                <a:close/>
                <a:moveTo>
                  <a:pt x="146586" y="3032172"/>
                </a:moveTo>
                <a:cubicBezTo>
                  <a:pt x="148406" y="3032039"/>
                  <a:pt x="152313" y="3038769"/>
                  <a:pt x="154436" y="3034353"/>
                </a:cubicBezTo>
                <a:cubicBezTo>
                  <a:pt x="157379" y="3041826"/>
                  <a:pt x="147189" y="3042958"/>
                  <a:pt x="145604" y="3035259"/>
                </a:cubicBezTo>
                <a:cubicBezTo>
                  <a:pt x="145604" y="3033023"/>
                  <a:pt x="145979" y="3032216"/>
                  <a:pt x="146586" y="3032172"/>
                </a:cubicBezTo>
                <a:close/>
                <a:moveTo>
                  <a:pt x="144878" y="2994835"/>
                </a:moveTo>
                <a:lnTo>
                  <a:pt x="145265" y="2995518"/>
                </a:lnTo>
                <a:cubicBezTo>
                  <a:pt x="144246" y="2995518"/>
                  <a:pt x="144132" y="2999594"/>
                  <a:pt x="145265" y="3000387"/>
                </a:cubicBezTo>
                <a:close/>
                <a:moveTo>
                  <a:pt x="140707" y="2984649"/>
                </a:moveTo>
                <a:cubicBezTo>
                  <a:pt x="142151" y="2984805"/>
                  <a:pt x="143531" y="2985909"/>
                  <a:pt x="144430" y="2988389"/>
                </a:cubicBezTo>
                <a:lnTo>
                  <a:pt x="144878" y="2994835"/>
                </a:lnTo>
                <a:lnTo>
                  <a:pt x="142185" y="2990076"/>
                </a:lnTo>
                <a:cubicBezTo>
                  <a:pt x="139441" y="2989461"/>
                  <a:pt x="137509" y="2999990"/>
                  <a:pt x="134622" y="2991669"/>
                </a:cubicBezTo>
                <a:cubicBezTo>
                  <a:pt x="134678" y="2987819"/>
                  <a:pt x="137820" y="2984338"/>
                  <a:pt x="140707" y="2984649"/>
                </a:cubicBezTo>
                <a:close/>
                <a:moveTo>
                  <a:pt x="4426406" y="2975075"/>
                </a:moveTo>
                <a:lnTo>
                  <a:pt x="4427156" y="2979681"/>
                </a:lnTo>
                <a:cubicBezTo>
                  <a:pt x="4436100" y="2993834"/>
                  <a:pt x="4442781" y="2970283"/>
                  <a:pt x="4450480" y="2980699"/>
                </a:cubicBezTo>
                <a:cubicBezTo>
                  <a:pt x="4448951" y="2986644"/>
                  <a:pt x="4433348" y="2993734"/>
                  <a:pt x="4427743" y="2986830"/>
                </a:cubicBezTo>
                <a:close/>
                <a:moveTo>
                  <a:pt x="4426363" y="2974699"/>
                </a:moveTo>
                <a:lnTo>
                  <a:pt x="4426406" y="2975075"/>
                </a:lnTo>
                <a:lnTo>
                  <a:pt x="4426363" y="2974812"/>
                </a:lnTo>
                <a:close/>
                <a:moveTo>
                  <a:pt x="4414857" y="2935567"/>
                </a:moveTo>
                <a:cubicBezTo>
                  <a:pt x="4420306" y="2934590"/>
                  <a:pt x="4426930" y="2935411"/>
                  <a:pt x="4428628" y="2939034"/>
                </a:cubicBezTo>
                <a:lnTo>
                  <a:pt x="4428628" y="2939261"/>
                </a:lnTo>
                <a:cubicBezTo>
                  <a:pt x="4427609" y="2948545"/>
                  <a:pt x="4415041" y="2935977"/>
                  <a:pt x="4408135" y="2942884"/>
                </a:cubicBezTo>
                <a:cubicBezTo>
                  <a:pt x="4405135" y="2939317"/>
                  <a:pt x="4409409" y="2936543"/>
                  <a:pt x="4414857" y="2935567"/>
                </a:cubicBezTo>
                <a:close/>
                <a:moveTo>
                  <a:pt x="128536" y="2637343"/>
                </a:moveTo>
                <a:lnTo>
                  <a:pt x="128490" y="2637432"/>
                </a:lnTo>
                <a:lnTo>
                  <a:pt x="128394" y="2637397"/>
                </a:lnTo>
                <a:close/>
                <a:moveTo>
                  <a:pt x="149907" y="2620413"/>
                </a:moveTo>
                <a:cubicBezTo>
                  <a:pt x="148478" y="2625233"/>
                  <a:pt x="145610" y="2629343"/>
                  <a:pt x="141844" y="2632316"/>
                </a:cubicBezTo>
                <a:lnTo>
                  <a:pt x="128536" y="2637343"/>
                </a:lnTo>
                <a:lnTo>
                  <a:pt x="135273" y="2624390"/>
                </a:lnTo>
                <a:cubicBezTo>
                  <a:pt x="139575" y="2621347"/>
                  <a:pt x="144699" y="2620753"/>
                  <a:pt x="149907" y="2620413"/>
                </a:cubicBezTo>
                <a:close/>
                <a:moveTo>
                  <a:pt x="148552" y="2560956"/>
                </a:moveTo>
                <a:cubicBezTo>
                  <a:pt x="151789" y="2559995"/>
                  <a:pt x="159644" y="2569463"/>
                  <a:pt x="163040" y="2565048"/>
                </a:cubicBezTo>
                <a:cubicBezTo>
                  <a:pt x="159983" y="2580559"/>
                  <a:pt x="152511" y="2561085"/>
                  <a:pt x="147189" y="2566293"/>
                </a:cubicBezTo>
                <a:cubicBezTo>
                  <a:pt x="146906" y="2562755"/>
                  <a:pt x="147472" y="2561276"/>
                  <a:pt x="148552" y="2560956"/>
                </a:cubicBezTo>
                <a:close/>
                <a:moveTo>
                  <a:pt x="106995" y="2539799"/>
                </a:moveTo>
                <a:cubicBezTo>
                  <a:pt x="107901" y="2551121"/>
                  <a:pt x="109600" y="2555877"/>
                  <a:pt x="111977" y="2554858"/>
                </a:cubicBezTo>
                <a:cubicBezTo>
                  <a:pt x="109939" y="2570822"/>
                  <a:pt x="103146" y="2547951"/>
                  <a:pt x="98957" y="2551121"/>
                </a:cubicBezTo>
                <a:cubicBezTo>
                  <a:pt x="100089" y="2543196"/>
                  <a:pt x="104278" y="2543875"/>
                  <a:pt x="106995" y="2539799"/>
                </a:cubicBezTo>
                <a:close/>
                <a:moveTo>
                  <a:pt x="4325139" y="2489776"/>
                </a:moveTo>
                <a:cubicBezTo>
                  <a:pt x="4326972" y="2489351"/>
                  <a:pt x="4329809" y="2492635"/>
                  <a:pt x="4328528" y="2492606"/>
                </a:cubicBezTo>
                <a:lnTo>
                  <a:pt x="4324929" y="2490438"/>
                </a:lnTo>
                <a:close/>
                <a:moveTo>
                  <a:pt x="4357779" y="2484985"/>
                </a:moveTo>
                <a:cubicBezTo>
                  <a:pt x="4363327" y="2486372"/>
                  <a:pt x="4369073" y="2490391"/>
                  <a:pt x="4371904" y="2495543"/>
                </a:cubicBezTo>
                <a:cubicBezTo>
                  <a:pt x="4369752" y="2507092"/>
                  <a:pt x="4353448" y="2498940"/>
                  <a:pt x="4344844" y="2490222"/>
                </a:cubicBezTo>
                <a:cubicBezTo>
                  <a:pt x="4346882" y="2484843"/>
                  <a:pt x="4352231" y="2483598"/>
                  <a:pt x="4357779" y="2484985"/>
                </a:cubicBezTo>
                <a:close/>
                <a:moveTo>
                  <a:pt x="168715" y="2458227"/>
                </a:moveTo>
                <a:lnTo>
                  <a:pt x="168497" y="2458540"/>
                </a:lnTo>
                <a:lnTo>
                  <a:pt x="167908" y="2458618"/>
                </a:lnTo>
                <a:close/>
                <a:moveTo>
                  <a:pt x="211499" y="2427482"/>
                </a:moveTo>
                <a:cubicBezTo>
                  <a:pt x="209801" y="2434389"/>
                  <a:pt x="202781" y="2440588"/>
                  <a:pt x="194247" y="2445853"/>
                </a:cubicBezTo>
                <a:lnTo>
                  <a:pt x="168715" y="2458227"/>
                </a:lnTo>
                <a:lnTo>
                  <a:pt x="181155" y="2440389"/>
                </a:lnTo>
                <a:cubicBezTo>
                  <a:pt x="190675" y="2434805"/>
                  <a:pt x="200873" y="2430467"/>
                  <a:pt x="211499" y="2427482"/>
                </a:cubicBezTo>
                <a:close/>
                <a:moveTo>
                  <a:pt x="4078830" y="2406039"/>
                </a:moveTo>
                <a:lnTo>
                  <a:pt x="4078824" y="2406194"/>
                </a:lnTo>
                <a:lnTo>
                  <a:pt x="4078683" y="2406194"/>
                </a:lnTo>
                <a:close/>
                <a:moveTo>
                  <a:pt x="4014205" y="2401278"/>
                </a:moveTo>
                <a:cubicBezTo>
                  <a:pt x="4017192" y="2398311"/>
                  <a:pt x="4025649" y="2411855"/>
                  <a:pt x="4029349" y="2409477"/>
                </a:cubicBezTo>
                <a:lnTo>
                  <a:pt x="4029772" y="2409477"/>
                </a:lnTo>
                <a:cubicBezTo>
                  <a:pt x="4029625" y="2412787"/>
                  <a:pt x="4026483" y="2415510"/>
                  <a:pt x="4022387" y="2415879"/>
                </a:cubicBezTo>
                <a:cubicBezTo>
                  <a:pt x="4018290" y="2416248"/>
                  <a:pt x="4014476" y="2414151"/>
                  <a:pt x="4013421" y="2410949"/>
                </a:cubicBezTo>
                <a:cubicBezTo>
                  <a:pt x="4012822" y="2405090"/>
                  <a:pt x="4013210" y="2402266"/>
                  <a:pt x="4014205" y="2401278"/>
                </a:cubicBezTo>
                <a:close/>
                <a:moveTo>
                  <a:pt x="4045014" y="2398022"/>
                </a:moveTo>
                <a:lnTo>
                  <a:pt x="4044995" y="2398042"/>
                </a:lnTo>
                <a:lnTo>
                  <a:pt x="4044572" y="2398042"/>
                </a:lnTo>
                <a:close/>
                <a:moveTo>
                  <a:pt x="4058351" y="2391900"/>
                </a:moveTo>
                <a:cubicBezTo>
                  <a:pt x="4063883" y="2392862"/>
                  <a:pt x="4069662" y="2395608"/>
                  <a:pt x="4073186" y="2396457"/>
                </a:cubicBezTo>
                <a:cubicBezTo>
                  <a:pt x="4070015" y="2409279"/>
                  <a:pt x="4061373" y="2400384"/>
                  <a:pt x="4052849" y="2397667"/>
                </a:cubicBezTo>
                <a:lnTo>
                  <a:pt x="4045014" y="2398022"/>
                </a:lnTo>
                <a:lnTo>
                  <a:pt x="4050550" y="2392253"/>
                </a:lnTo>
                <a:cubicBezTo>
                  <a:pt x="4052880" y="2391383"/>
                  <a:pt x="4055584" y="2391418"/>
                  <a:pt x="4058351" y="2391900"/>
                </a:cubicBezTo>
                <a:close/>
                <a:moveTo>
                  <a:pt x="4020020" y="2388492"/>
                </a:moveTo>
                <a:cubicBezTo>
                  <a:pt x="4037172" y="2388737"/>
                  <a:pt x="4047744" y="2398184"/>
                  <a:pt x="4019623" y="2400306"/>
                </a:cubicBezTo>
                <a:cubicBezTo>
                  <a:pt x="4019059" y="2400419"/>
                  <a:pt x="4008910" y="2391362"/>
                  <a:pt x="4002850" y="2396910"/>
                </a:cubicBezTo>
                <a:lnTo>
                  <a:pt x="4002568" y="2396910"/>
                </a:lnTo>
                <a:cubicBezTo>
                  <a:pt x="4001017" y="2404043"/>
                  <a:pt x="4001863" y="2396910"/>
                  <a:pt x="4001863" y="2391928"/>
                </a:cubicBezTo>
                <a:cubicBezTo>
                  <a:pt x="4007854" y="2389352"/>
                  <a:pt x="4014302" y="2388411"/>
                  <a:pt x="4020020" y="2388492"/>
                </a:cubicBezTo>
                <a:close/>
                <a:moveTo>
                  <a:pt x="119336" y="2386043"/>
                </a:moveTo>
                <a:lnTo>
                  <a:pt x="119336" y="2386949"/>
                </a:lnTo>
                <a:lnTo>
                  <a:pt x="118840" y="2386908"/>
                </a:lnTo>
                <a:close/>
                <a:moveTo>
                  <a:pt x="106315" y="2375174"/>
                </a:moveTo>
                <a:cubicBezTo>
                  <a:pt x="108070" y="2380778"/>
                  <a:pt x="110052" y="2384458"/>
                  <a:pt x="112231" y="2386368"/>
                </a:cubicBezTo>
                <a:lnTo>
                  <a:pt x="118840" y="2386908"/>
                </a:lnTo>
                <a:lnTo>
                  <a:pt x="114956" y="2393692"/>
                </a:lnTo>
                <a:cubicBezTo>
                  <a:pt x="108375" y="2396516"/>
                  <a:pt x="96380" y="2387685"/>
                  <a:pt x="89672" y="2392610"/>
                </a:cubicBezTo>
                <a:cubicBezTo>
                  <a:pt x="91144" y="2383552"/>
                  <a:pt x="100994" y="2381288"/>
                  <a:pt x="106315" y="2375174"/>
                </a:cubicBezTo>
                <a:close/>
                <a:moveTo>
                  <a:pt x="229728" y="2364531"/>
                </a:moveTo>
                <a:cubicBezTo>
                  <a:pt x="225538" y="2381967"/>
                  <a:pt x="207083" y="2366569"/>
                  <a:pt x="197233" y="2374947"/>
                </a:cubicBezTo>
                <a:cubicBezTo>
                  <a:pt x="192478" y="2361360"/>
                  <a:pt x="220217" y="2373249"/>
                  <a:pt x="229728" y="2364531"/>
                </a:cubicBezTo>
                <a:close/>
                <a:moveTo>
                  <a:pt x="4224363" y="2355152"/>
                </a:moveTo>
                <a:lnTo>
                  <a:pt x="4222903" y="2395455"/>
                </a:lnTo>
                <a:cubicBezTo>
                  <a:pt x="4217138" y="2384959"/>
                  <a:pt x="4213557" y="2373405"/>
                  <a:pt x="4212374" y="2361488"/>
                </a:cubicBezTo>
                <a:cubicBezTo>
                  <a:pt x="4214921" y="2361545"/>
                  <a:pt x="4216110" y="2359365"/>
                  <a:pt x="4217568" y="2357469"/>
                </a:cubicBezTo>
                <a:close/>
                <a:moveTo>
                  <a:pt x="4224375" y="2354808"/>
                </a:moveTo>
                <a:lnTo>
                  <a:pt x="4224375" y="2355148"/>
                </a:lnTo>
                <a:lnTo>
                  <a:pt x="4224363" y="2355152"/>
                </a:lnTo>
                <a:close/>
                <a:moveTo>
                  <a:pt x="4214525" y="2326276"/>
                </a:moveTo>
                <a:cubicBezTo>
                  <a:pt x="4193692" y="2390699"/>
                  <a:pt x="4163348" y="2398285"/>
                  <a:pt x="4116927" y="2420024"/>
                </a:cubicBezTo>
                <a:cubicBezTo>
                  <a:pt x="4112030" y="2409438"/>
                  <a:pt x="4107056" y="2403274"/>
                  <a:pt x="4101918" y="2399693"/>
                </a:cubicBezTo>
                <a:lnTo>
                  <a:pt x="4093161" y="2397046"/>
                </a:lnTo>
                <a:lnTo>
                  <a:pt x="4090324" y="2403052"/>
                </a:lnTo>
                <a:cubicBezTo>
                  <a:pt x="4088183" y="2402968"/>
                  <a:pt x="4085467" y="2401288"/>
                  <a:pt x="4083009" y="2401654"/>
                </a:cubicBezTo>
                <a:lnTo>
                  <a:pt x="4078830" y="2406039"/>
                </a:lnTo>
                <a:lnTo>
                  <a:pt x="4079203" y="2396894"/>
                </a:lnTo>
                <a:cubicBezTo>
                  <a:pt x="4080590" y="2394503"/>
                  <a:pt x="4083465" y="2394910"/>
                  <a:pt x="4086428" y="2395459"/>
                </a:cubicBezTo>
                <a:lnTo>
                  <a:pt x="4087616" y="2395369"/>
                </a:lnTo>
                <a:lnTo>
                  <a:pt x="4085933" y="2394860"/>
                </a:lnTo>
                <a:cubicBezTo>
                  <a:pt x="4074837" y="2394351"/>
                  <a:pt x="4062751" y="2396813"/>
                  <a:pt x="4048994" y="2387529"/>
                </a:cubicBezTo>
                <a:cubicBezTo>
                  <a:pt x="4065751" y="2378245"/>
                  <a:pt x="4086244" y="2379943"/>
                  <a:pt x="4107870" y="2371225"/>
                </a:cubicBezTo>
                <a:cubicBezTo>
                  <a:pt x="4106511" y="2359337"/>
                  <a:pt x="4098698" y="2375867"/>
                  <a:pt x="4098698" y="2357752"/>
                </a:cubicBezTo>
                <a:cubicBezTo>
                  <a:pt x="4138440" y="2387189"/>
                  <a:pt x="4188257" y="2357752"/>
                  <a:pt x="4214525" y="2326276"/>
                </a:cubicBezTo>
                <a:close/>
                <a:moveTo>
                  <a:pt x="338308" y="2298409"/>
                </a:moveTo>
                <a:cubicBezTo>
                  <a:pt x="327643" y="2307772"/>
                  <a:pt x="313607" y="2312355"/>
                  <a:pt x="299472" y="2311090"/>
                </a:cubicBezTo>
                <a:cubicBezTo>
                  <a:pt x="285060" y="2310333"/>
                  <a:pt x="270760" y="2308133"/>
                  <a:pt x="256788" y="2304523"/>
                </a:cubicBezTo>
                <a:cubicBezTo>
                  <a:pt x="269317" y="2299667"/>
                  <a:pt x="282846" y="2297956"/>
                  <a:pt x="296189" y="2299541"/>
                </a:cubicBezTo>
                <a:cubicBezTo>
                  <a:pt x="310215" y="2301060"/>
                  <a:pt x="324383" y="2300680"/>
                  <a:pt x="338308" y="2298409"/>
                </a:cubicBezTo>
                <a:close/>
                <a:moveTo>
                  <a:pt x="3976102" y="2288113"/>
                </a:moveTo>
                <a:cubicBezTo>
                  <a:pt x="4002556" y="2286398"/>
                  <a:pt x="4030477" y="2297501"/>
                  <a:pt x="4051462" y="2305993"/>
                </a:cubicBezTo>
                <a:cubicBezTo>
                  <a:pt x="4044467" y="2307436"/>
                  <a:pt x="4036783" y="2307387"/>
                  <a:pt x="4028656" y="2306520"/>
                </a:cubicBezTo>
                <a:lnTo>
                  <a:pt x="4003583" y="2302210"/>
                </a:lnTo>
                <a:lnTo>
                  <a:pt x="4009226" y="2310454"/>
                </a:lnTo>
                <a:cubicBezTo>
                  <a:pt x="4011889" y="2315644"/>
                  <a:pt x="4013985" y="2321221"/>
                  <a:pt x="4014831" y="2325919"/>
                </a:cubicBezTo>
                <a:lnTo>
                  <a:pt x="4014549" y="2325919"/>
                </a:lnTo>
                <a:cubicBezTo>
                  <a:pt x="4010390" y="2325183"/>
                  <a:pt x="4006267" y="2314710"/>
                  <a:pt x="4001986" y="2307450"/>
                </a:cubicBezTo>
                <a:lnTo>
                  <a:pt x="3995963" y="2301154"/>
                </a:lnTo>
                <a:lnTo>
                  <a:pt x="3995024" y="2301026"/>
                </a:lnTo>
                <a:lnTo>
                  <a:pt x="3988472" y="2308257"/>
                </a:lnTo>
                <a:lnTo>
                  <a:pt x="3990389" y="2300392"/>
                </a:lnTo>
                <a:lnTo>
                  <a:pt x="3950210" y="2294897"/>
                </a:lnTo>
                <a:lnTo>
                  <a:pt x="3950448" y="2294670"/>
                </a:lnTo>
                <a:cubicBezTo>
                  <a:pt x="3958629" y="2290679"/>
                  <a:pt x="3967284" y="2288684"/>
                  <a:pt x="3976102" y="2288113"/>
                </a:cubicBezTo>
                <a:close/>
                <a:moveTo>
                  <a:pt x="4058104" y="2262855"/>
                </a:moveTo>
                <a:cubicBezTo>
                  <a:pt x="4058104" y="2268629"/>
                  <a:pt x="4054439" y="2267270"/>
                  <a:pt x="4051902" y="2268176"/>
                </a:cubicBezTo>
                <a:cubicBezTo>
                  <a:pt x="4057399" y="2279498"/>
                  <a:pt x="4051761" y="2274290"/>
                  <a:pt x="4051197" y="2283235"/>
                </a:cubicBezTo>
                <a:cubicBezTo>
                  <a:pt x="4046828" y="2279045"/>
                  <a:pt x="4044149" y="2269761"/>
                  <a:pt x="4037102" y="2274177"/>
                </a:cubicBezTo>
                <a:cubicBezTo>
                  <a:pt x="4034846" y="2271007"/>
                  <a:pt x="4055990" y="2259231"/>
                  <a:pt x="4058104" y="2262855"/>
                </a:cubicBezTo>
                <a:close/>
                <a:moveTo>
                  <a:pt x="4229905" y="2258949"/>
                </a:moveTo>
                <a:cubicBezTo>
                  <a:pt x="4237218" y="2258546"/>
                  <a:pt x="4245666" y="2271007"/>
                  <a:pt x="4253847" y="2268629"/>
                </a:cubicBezTo>
                <a:cubicBezTo>
                  <a:pt x="4249342" y="2276668"/>
                  <a:pt x="4239264" y="2275762"/>
                  <a:pt x="4231913" y="2279272"/>
                </a:cubicBezTo>
                <a:cubicBezTo>
                  <a:pt x="4231913" y="2263195"/>
                  <a:pt x="4231913" y="2263195"/>
                  <a:pt x="4222784" y="2264893"/>
                </a:cubicBezTo>
                <a:lnTo>
                  <a:pt x="4223021" y="2264667"/>
                </a:lnTo>
                <a:cubicBezTo>
                  <a:pt x="4225155" y="2260647"/>
                  <a:pt x="4227467" y="2259083"/>
                  <a:pt x="4229905" y="2258949"/>
                </a:cubicBezTo>
                <a:close/>
                <a:moveTo>
                  <a:pt x="4107742" y="2248016"/>
                </a:moveTo>
                <a:cubicBezTo>
                  <a:pt x="4116923" y="2246636"/>
                  <a:pt x="4128171" y="2256656"/>
                  <a:pt x="4138486" y="2252665"/>
                </a:cubicBezTo>
                <a:cubicBezTo>
                  <a:pt x="4138961" y="2267157"/>
                  <a:pt x="4112522" y="2248363"/>
                  <a:pt x="4099361" y="2254363"/>
                </a:cubicBezTo>
                <a:lnTo>
                  <a:pt x="4099361" y="2254137"/>
                </a:lnTo>
                <a:cubicBezTo>
                  <a:pt x="4101851" y="2250202"/>
                  <a:pt x="4104681" y="2248476"/>
                  <a:pt x="4107742" y="2248016"/>
                </a:cubicBezTo>
                <a:close/>
                <a:moveTo>
                  <a:pt x="4195976" y="2181882"/>
                </a:moveTo>
                <a:lnTo>
                  <a:pt x="4176263" y="2194625"/>
                </a:lnTo>
                <a:cubicBezTo>
                  <a:pt x="4164748" y="2197639"/>
                  <a:pt x="4151706" y="2198262"/>
                  <a:pt x="4138486" y="2198771"/>
                </a:cubicBezTo>
                <a:cubicBezTo>
                  <a:pt x="4142577" y="2192714"/>
                  <a:pt x="4152536" y="2188695"/>
                  <a:pt x="4163769" y="2186076"/>
                </a:cubicBezTo>
                <a:close/>
                <a:moveTo>
                  <a:pt x="4196234" y="2181716"/>
                </a:moveTo>
                <a:lnTo>
                  <a:pt x="4196700" y="2181788"/>
                </a:lnTo>
                <a:lnTo>
                  <a:pt x="4195976" y="2181882"/>
                </a:lnTo>
                <a:close/>
                <a:moveTo>
                  <a:pt x="327099" y="2167044"/>
                </a:moveTo>
                <a:cubicBezTo>
                  <a:pt x="333213" y="2173271"/>
                  <a:pt x="314532" y="2179045"/>
                  <a:pt x="310569" y="2172025"/>
                </a:cubicBezTo>
                <a:cubicBezTo>
                  <a:pt x="310569" y="2162968"/>
                  <a:pt x="321891" y="2174290"/>
                  <a:pt x="327099" y="2167044"/>
                </a:cubicBezTo>
                <a:close/>
                <a:moveTo>
                  <a:pt x="296742" y="2122972"/>
                </a:moveTo>
                <a:cubicBezTo>
                  <a:pt x="302049" y="2121981"/>
                  <a:pt x="307229" y="2124982"/>
                  <a:pt x="306946" y="2136926"/>
                </a:cubicBezTo>
                <a:cubicBezTo>
                  <a:pt x="304794" y="2136926"/>
                  <a:pt x="304568" y="2132398"/>
                  <a:pt x="305474" y="2132171"/>
                </a:cubicBezTo>
                <a:cubicBezTo>
                  <a:pt x="295850" y="2118924"/>
                  <a:pt x="294152" y="2142588"/>
                  <a:pt x="285773" y="2132964"/>
                </a:cubicBezTo>
                <a:cubicBezTo>
                  <a:pt x="286000" y="2128944"/>
                  <a:pt x="291434" y="2123963"/>
                  <a:pt x="296742" y="2122972"/>
                </a:cubicBezTo>
                <a:close/>
                <a:moveTo>
                  <a:pt x="4246022" y="1817213"/>
                </a:moveTo>
                <a:cubicBezTo>
                  <a:pt x="4247080" y="1817597"/>
                  <a:pt x="4247780" y="1818565"/>
                  <a:pt x="4247780" y="1819647"/>
                </a:cubicBezTo>
                <a:cubicBezTo>
                  <a:pt x="4247780" y="1820728"/>
                  <a:pt x="4247080" y="1821697"/>
                  <a:pt x="4246022" y="1822081"/>
                </a:cubicBezTo>
                <a:cubicBezTo>
                  <a:pt x="4255270" y="1837366"/>
                  <a:pt x="4269023" y="1814835"/>
                  <a:pt x="4277322" y="1826044"/>
                </a:cubicBezTo>
                <a:cubicBezTo>
                  <a:pt x="4273172" y="1833856"/>
                  <a:pt x="4234521" y="1840310"/>
                  <a:pt x="4246022" y="1817213"/>
                </a:cubicBezTo>
                <a:close/>
                <a:moveTo>
                  <a:pt x="4238197" y="1776821"/>
                </a:moveTo>
                <a:cubicBezTo>
                  <a:pt x="4245725" y="1776566"/>
                  <a:pt x="4254499" y="1778151"/>
                  <a:pt x="4256100" y="1781887"/>
                </a:cubicBezTo>
                <a:cubicBezTo>
                  <a:pt x="4253017" y="1790945"/>
                  <a:pt x="4238552" y="1776906"/>
                  <a:pt x="4227763" y="1782793"/>
                </a:cubicBezTo>
                <a:cubicBezTo>
                  <a:pt x="4224384" y="1779170"/>
                  <a:pt x="4230668" y="1777076"/>
                  <a:pt x="4238197" y="1776821"/>
                </a:cubicBezTo>
                <a:close/>
                <a:moveTo>
                  <a:pt x="280339" y="1693888"/>
                </a:moveTo>
                <a:cubicBezTo>
                  <a:pt x="278187" y="1710532"/>
                  <a:pt x="263355" y="1693888"/>
                  <a:pt x="255996" y="1701021"/>
                </a:cubicBezTo>
                <a:cubicBezTo>
                  <a:pt x="252033" y="1687548"/>
                  <a:pt x="273545" y="1701587"/>
                  <a:pt x="280339" y="1693888"/>
                </a:cubicBezTo>
                <a:close/>
                <a:moveTo>
                  <a:pt x="190893" y="1689925"/>
                </a:moveTo>
                <a:cubicBezTo>
                  <a:pt x="192931" y="1700342"/>
                  <a:pt x="196101" y="1704644"/>
                  <a:pt x="199611" y="1702606"/>
                </a:cubicBezTo>
                <a:lnTo>
                  <a:pt x="200177" y="1702606"/>
                </a:lnTo>
                <a:cubicBezTo>
                  <a:pt x="199158" y="1719476"/>
                  <a:pt x="185685" y="1698983"/>
                  <a:pt x="179571" y="1703738"/>
                </a:cubicBezTo>
                <a:cubicBezTo>
                  <a:pt x="180363" y="1695247"/>
                  <a:pt x="186930" y="1694454"/>
                  <a:pt x="190893" y="1689925"/>
                </a:cubicBezTo>
                <a:close/>
                <a:moveTo>
                  <a:pt x="539503" y="1635833"/>
                </a:moveTo>
                <a:lnTo>
                  <a:pt x="538824" y="1636091"/>
                </a:lnTo>
                <a:lnTo>
                  <a:pt x="538610" y="1640401"/>
                </a:lnTo>
                <a:lnTo>
                  <a:pt x="532824" y="1643504"/>
                </a:lnTo>
                <a:cubicBezTo>
                  <a:pt x="535088" y="1643165"/>
                  <a:pt x="537268" y="1642797"/>
                  <a:pt x="538570" y="1641197"/>
                </a:cubicBezTo>
                <a:lnTo>
                  <a:pt x="538610" y="1640401"/>
                </a:lnTo>
                <a:lnTo>
                  <a:pt x="539277" y="1640043"/>
                </a:lnTo>
                <a:close/>
                <a:moveTo>
                  <a:pt x="312023" y="1632992"/>
                </a:moveTo>
                <a:cubicBezTo>
                  <a:pt x="328125" y="1631942"/>
                  <a:pt x="348781" y="1637673"/>
                  <a:pt x="364915" y="1633088"/>
                </a:cubicBezTo>
                <a:cubicBezTo>
                  <a:pt x="347932" y="1653241"/>
                  <a:pt x="318494" y="1643618"/>
                  <a:pt x="297775" y="1636937"/>
                </a:cubicBezTo>
                <a:cubicBezTo>
                  <a:pt x="301794" y="1634447"/>
                  <a:pt x="306656" y="1633343"/>
                  <a:pt x="312023" y="1632992"/>
                </a:cubicBezTo>
                <a:close/>
                <a:moveTo>
                  <a:pt x="438835" y="1626404"/>
                </a:moveTo>
                <a:lnTo>
                  <a:pt x="438137" y="1627569"/>
                </a:lnTo>
                <a:lnTo>
                  <a:pt x="439527" y="1626548"/>
                </a:lnTo>
                <a:close/>
                <a:moveTo>
                  <a:pt x="327212" y="1589284"/>
                </a:moveTo>
                <a:cubicBezTo>
                  <a:pt x="332590" y="1588251"/>
                  <a:pt x="339440" y="1590770"/>
                  <a:pt x="343289" y="1594959"/>
                </a:cubicBezTo>
                <a:cubicBezTo>
                  <a:pt x="352687" y="1597224"/>
                  <a:pt x="326985" y="1596431"/>
                  <a:pt x="319966" y="1604923"/>
                </a:cubicBezTo>
                <a:cubicBezTo>
                  <a:pt x="317928" y="1594903"/>
                  <a:pt x="321834" y="1590318"/>
                  <a:pt x="327212" y="1589284"/>
                </a:cubicBezTo>
                <a:close/>
                <a:moveTo>
                  <a:pt x="279262" y="1580920"/>
                </a:moveTo>
                <a:cubicBezTo>
                  <a:pt x="283522" y="1580970"/>
                  <a:pt x="287188" y="1581147"/>
                  <a:pt x="289169" y="1581260"/>
                </a:cubicBezTo>
                <a:cubicBezTo>
                  <a:pt x="284301" y="1596884"/>
                  <a:pt x="267204" y="1579108"/>
                  <a:pt x="254297" y="1589072"/>
                </a:cubicBezTo>
                <a:cubicBezTo>
                  <a:pt x="248353" y="1581769"/>
                  <a:pt x="266482" y="1580771"/>
                  <a:pt x="279262" y="1580920"/>
                </a:cubicBezTo>
                <a:close/>
                <a:moveTo>
                  <a:pt x="384389" y="1565748"/>
                </a:moveTo>
                <a:cubicBezTo>
                  <a:pt x="379747" y="1578429"/>
                  <a:pt x="355857" y="1573787"/>
                  <a:pt x="343629" y="1579561"/>
                </a:cubicBezTo>
                <a:cubicBezTo>
                  <a:pt x="348271" y="1566880"/>
                  <a:pt x="372161" y="1571636"/>
                  <a:pt x="384389" y="1565748"/>
                </a:cubicBezTo>
                <a:close/>
                <a:moveTo>
                  <a:pt x="272299" y="1554539"/>
                </a:moveTo>
                <a:cubicBezTo>
                  <a:pt x="265053" y="1580014"/>
                  <a:pt x="229841" y="1559974"/>
                  <a:pt x="207083" y="1574353"/>
                </a:cubicBezTo>
                <a:cubicBezTo>
                  <a:pt x="206517" y="1563371"/>
                  <a:pt x="253844" y="1561559"/>
                  <a:pt x="272299" y="1554539"/>
                </a:cubicBezTo>
                <a:close/>
                <a:moveTo>
                  <a:pt x="518133" y="1537873"/>
                </a:moveTo>
                <a:cubicBezTo>
                  <a:pt x="506499" y="1534704"/>
                  <a:pt x="487478" y="1545085"/>
                  <a:pt x="483232" y="1549671"/>
                </a:cubicBezTo>
                <a:lnTo>
                  <a:pt x="483572" y="1550124"/>
                </a:lnTo>
                <a:cubicBezTo>
                  <a:pt x="479949" y="1561446"/>
                  <a:pt x="514595" y="1546500"/>
                  <a:pt x="526483" y="1546274"/>
                </a:cubicBezTo>
                <a:cubicBezTo>
                  <a:pt x="525068" y="1541490"/>
                  <a:pt x="522011" y="1538929"/>
                  <a:pt x="518133" y="1537873"/>
                </a:cubicBezTo>
                <a:close/>
                <a:moveTo>
                  <a:pt x="4275964" y="1519075"/>
                </a:moveTo>
                <a:cubicBezTo>
                  <a:pt x="4294136" y="1518422"/>
                  <a:pt x="4313136" y="1530523"/>
                  <a:pt x="4327232" y="1539949"/>
                </a:cubicBezTo>
                <a:cubicBezTo>
                  <a:pt x="4308098" y="1544591"/>
                  <a:pt x="4281943" y="1524777"/>
                  <a:pt x="4258280" y="1524550"/>
                </a:cubicBezTo>
                <a:cubicBezTo>
                  <a:pt x="4263941" y="1520927"/>
                  <a:pt x="4269906" y="1519293"/>
                  <a:pt x="4275964" y="1519075"/>
                </a:cubicBezTo>
                <a:close/>
                <a:moveTo>
                  <a:pt x="385779" y="1510141"/>
                </a:moveTo>
                <a:lnTo>
                  <a:pt x="299812" y="1547859"/>
                </a:lnTo>
                <a:cubicBezTo>
                  <a:pt x="310738" y="1537839"/>
                  <a:pt x="322400" y="1532093"/>
                  <a:pt x="336822" y="1526814"/>
                </a:cubicBezTo>
                <a:close/>
                <a:moveTo>
                  <a:pt x="390390" y="1508118"/>
                </a:moveTo>
                <a:lnTo>
                  <a:pt x="390390" y="1508571"/>
                </a:lnTo>
                <a:lnTo>
                  <a:pt x="385779" y="1510141"/>
                </a:lnTo>
                <a:close/>
                <a:moveTo>
                  <a:pt x="4451127" y="1500652"/>
                </a:moveTo>
                <a:cubicBezTo>
                  <a:pt x="4456164" y="1500540"/>
                  <a:pt x="4461599" y="1513342"/>
                  <a:pt x="4467288" y="1511303"/>
                </a:cubicBezTo>
                <a:cubicBezTo>
                  <a:pt x="4463778" y="1519116"/>
                  <a:pt x="4456985" y="1517870"/>
                  <a:pt x="4451776" y="1521040"/>
                </a:cubicBezTo>
                <a:cubicBezTo>
                  <a:pt x="4452569" y="1510398"/>
                  <a:pt x="4450757" y="1505416"/>
                  <a:pt x="4446568" y="1506208"/>
                </a:cubicBezTo>
                <a:lnTo>
                  <a:pt x="4446228" y="1506095"/>
                </a:lnTo>
                <a:cubicBezTo>
                  <a:pt x="4447813" y="1502161"/>
                  <a:pt x="4449448" y="1500689"/>
                  <a:pt x="4451127" y="1500652"/>
                </a:cubicBezTo>
                <a:close/>
                <a:moveTo>
                  <a:pt x="315097" y="1499400"/>
                </a:moveTo>
                <a:cubicBezTo>
                  <a:pt x="316441" y="1499087"/>
                  <a:pt x="317785" y="1499923"/>
                  <a:pt x="318097" y="1501268"/>
                </a:cubicBezTo>
                <a:cubicBezTo>
                  <a:pt x="318410" y="1502612"/>
                  <a:pt x="317574" y="1503956"/>
                  <a:pt x="316229" y="1504269"/>
                </a:cubicBezTo>
                <a:cubicBezTo>
                  <a:pt x="316229" y="1512421"/>
                  <a:pt x="337062" y="1508005"/>
                  <a:pt x="333666" y="1500532"/>
                </a:cubicBezTo>
                <a:cubicBezTo>
                  <a:pt x="339553" y="1500532"/>
                  <a:pt x="332533" y="1509590"/>
                  <a:pt x="339327" y="1509364"/>
                </a:cubicBezTo>
                <a:cubicBezTo>
                  <a:pt x="332760" y="1516270"/>
                  <a:pt x="322457" y="1515591"/>
                  <a:pt x="301850" y="1522497"/>
                </a:cubicBezTo>
                <a:cubicBezTo>
                  <a:pt x="302303" y="1511175"/>
                  <a:pt x="317022" y="1512647"/>
                  <a:pt x="315097" y="1499400"/>
                </a:cubicBezTo>
                <a:close/>
                <a:moveTo>
                  <a:pt x="4367983" y="1484480"/>
                </a:moveTo>
                <a:cubicBezTo>
                  <a:pt x="4374325" y="1483472"/>
                  <a:pt x="4381607" y="1493896"/>
                  <a:pt x="4388825" y="1490244"/>
                </a:cubicBezTo>
                <a:cubicBezTo>
                  <a:pt x="4388938" y="1504963"/>
                  <a:pt x="4371502" y="1485149"/>
                  <a:pt x="4362218" y="1490584"/>
                </a:cubicBezTo>
                <a:lnTo>
                  <a:pt x="4361991" y="1490244"/>
                </a:lnTo>
                <a:cubicBezTo>
                  <a:pt x="4363859" y="1486423"/>
                  <a:pt x="4365869" y="1484817"/>
                  <a:pt x="4367983" y="1484480"/>
                </a:cubicBezTo>
                <a:close/>
                <a:moveTo>
                  <a:pt x="251466" y="1426598"/>
                </a:moveTo>
                <a:cubicBezTo>
                  <a:pt x="258599" y="1429542"/>
                  <a:pt x="263355" y="1437920"/>
                  <a:pt x="274677" y="1431467"/>
                </a:cubicBezTo>
                <a:cubicBezTo>
                  <a:pt x="278413" y="1434071"/>
                  <a:pt x="245013" y="1452300"/>
                  <a:pt x="241616" y="1449016"/>
                </a:cubicBezTo>
                <a:cubicBezTo>
                  <a:pt x="240937" y="1443242"/>
                  <a:pt x="247164" y="1443581"/>
                  <a:pt x="251127" y="1441883"/>
                </a:cubicBezTo>
                <a:cubicBezTo>
                  <a:pt x="241729" y="1432712"/>
                  <a:pt x="250787" y="1436675"/>
                  <a:pt x="251466" y="1426598"/>
                </a:cubicBezTo>
                <a:close/>
                <a:moveTo>
                  <a:pt x="310003" y="1373671"/>
                </a:moveTo>
                <a:lnTo>
                  <a:pt x="320013" y="1378785"/>
                </a:lnTo>
                <a:cubicBezTo>
                  <a:pt x="330326" y="1388216"/>
                  <a:pt x="340686" y="1405114"/>
                  <a:pt x="352574" y="1384819"/>
                </a:cubicBezTo>
                <a:cubicBezTo>
                  <a:pt x="353508" y="1410379"/>
                  <a:pt x="332406" y="1401484"/>
                  <a:pt x="319265" y="1387749"/>
                </a:cubicBezTo>
                <a:close/>
                <a:moveTo>
                  <a:pt x="309662" y="1373497"/>
                </a:moveTo>
                <a:lnTo>
                  <a:pt x="309889" y="1373497"/>
                </a:lnTo>
                <a:lnTo>
                  <a:pt x="310003" y="1373671"/>
                </a:lnTo>
                <a:close/>
                <a:moveTo>
                  <a:pt x="116958" y="1355381"/>
                </a:moveTo>
                <a:lnTo>
                  <a:pt x="117071" y="1355381"/>
                </a:lnTo>
                <a:cubicBezTo>
                  <a:pt x="114694" y="1367609"/>
                  <a:pt x="92955" y="1362741"/>
                  <a:pt x="83105" y="1368176"/>
                </a:cubicBezTo>
                <a:cubicBezTo>
                  <a:pt x="89925" y="1356420"/>
                  <a:pt x="104068" y="1351075"/>
                  <a:pt x="116958" y="1355381"/>
                </a:cubicBezTo>
                <a:close/>
                <a:moveTo>
                  <a:pt x="199950" y="1311451"/>
                </a:moveTo>
                <a:lnTo>
                  <a:pt x="200063" y="1311451"/>
                </a:lnTo>
                <a:cubicBezTo>
                  <a:pt x="206404" y="1330020"/>
                  <a:pt x="181835" y="1321415"/>
                  <a:pt x="173909" y="1327529"/>
                </a:cubicBezTo>
                <a:cubicBezTo>
                  <a:pt x="172550" y="1309866"/>
                  <a:pt x="192477" y="1325717"/>
                  <a:pt x="199950" y="1311451"/>
                </a:cubicBezTo>
                <a:close/>
                <a:moveTo>
                  <a:pt x="258599" y="1308507"/>
                </a:moveTo>
                <a:lnTo>
                  <a:pt x="258712" y="1308507"/>
                </a:lnTo>
                <a:cubicBezTo>
                  <a:pt x="250108" y="1322887"/>
                  <a:pt x="222368" y="1318811"/>
                  <a:pt x="209234" y="1319830"/>
                </a:cubicBezTo>
                <a:cubicBezTo>
                  <a:pt x="215801" y="1300808"/>
                  <a:pt x="240937" y="1317905"/>
                  <a:pt x="258599" y="1308507"/>
                </a:cubicBezTo>
                <a:close/>
                <a:moveTo>
                  <a:pt x="331967" y="1295560"/>
                </a:moveTo>
                <a:cubicBezTo>
                  <a:pt x="331911" y="1297046"/>
                  <a:pt x="331458" y="1300186"/>
                  <a:pt x="331288" y="1302960"/>
                </a:cubicBezTo>
                <a:cubicBezTo>
                  <a:pt x="290415" y="1320056"/>
                  <a:pt x="236294" y="1312583"/>
                  <a:pt x="300944" y="1299339"/>
                </a:cubicBezTo>
                <a:cubicBezTo>
                  <a:pt x="302756" y="1299000"/>
                  <a:pt x="320079" y="1305450"/>
                  <a:pt x="330495" y="1298093"/>
                </a:cubicBezTo>
                <a:lnTo>
                  <a:pt x="330269" y="1298093"/>
                </a:lnTo>
                <a:cubicBezTo>
                  <a:pt x="331684" y="1294244"/>
                  <a:pt x="332024" y="1294074"/>
                  <a:pt x="331967" y="1295560"/>
                </a:cubicBezTo>
                <a:close/>
                <a:moveTo>
                  <a:pt x="307478" y="1283137"/>
                </a:moveTo>
                <a:cubicBezTo>
                  <a:pt x="310285" y="1283566"/>
                  <a:pt x="312465" y="1284649"/>
                  <a:pt x="313286" y="1286545"/>
                </a:cubicBezTo>
                <a:cubicBezTo>
                  <a:pt x="316343" y="1310319"/>
                  <a:pt x="293585" y="1288130"/>
                  <a:pt x="284867" y="1292658"/>
                </a:cubicBezTo>
                <a:lnTo>
                  <a:pt x="284980" y="1292658"/>
                </a:lnTo>
                <a:cubicBezTo>
                  <a:pt x="284980" y="1286460"/>
                  <a:pt x="299055" y="1281853"/>
                  <a:pt x="307478" y="1283137"/>
                </a:cubicBezTo>
                <a:close/>
                <a:moveTo>
                  <a:pt x="119902" y="1237746"/>
                </a:moveTo>
                <a:cubicBezTo>
                  <a:pt x="119902" y="1241822"/>
                  <a:pt x="117411" y="1243294"/>
                  <a:pt x="118430" y="1248275"/>
                </a:cubicBezTo>
                <a:cubicBezTo>
                  <a:pt x="171531" y="1236274"/>
                  <a:pt x="104957" y="1264240"/>
                  <a:pt x="95786" y="1248275"/>
                </a:cubicBezTo>
                <a:cubicBezTo>
                  <a:pt x="90577" y="1248163"/>
                  <a:pt x="91257" y="1254163"/>
                  <a:pt x="86728" y="1255409"/>
                </a:cubicBezTo>
                <a:lnTo>
                  <a:pt x="86501" y="1255409"/>
                </a:lnTo>
                <a:cubicBezTo>
                  <a:pt x="78463" y="1247030"/>
                  <a:pt x="112203" y="1234236"/>
                  <a:pt x="119902" y="1237746"/>
                </a:cubicBezTo>
                <a:close/>
                <a:moveTo>
                  <a:pt x="215122" y="1211478"/>
                </a:moveTo>
                <a:cubicBezTo>
                  <a:pt x="209853" y="1221170"/>
                  <a:pt x="199771" y="1227270"/>
                  <a:pt x="188741" y="1227442"/>
                </a:cubicBezTo>
                <a:cubicBezTo>
                  <a:pt x="188515" y="1207855"/>
                  <a:pt x="203800" y="1213404"/>
                  <a:pt x="215122" y="1211478"/>
                </a:cubicBezTo>
                <a:close/>
                <a:moveTo>
                  <a:pt x="175607" y="1133808"/>
                </a:moveTo>
                <a:cubicBezTo>
                  <a:pt x="176287" y="1144451"/>
                  <a:pt x="182740" y="1141846"/>
                  <a:pt x="188515" y="1141054"/>
                </a:cubicBezTo>
                <a:cubicBezTo>
                  <a:pt x="165644" y="1160981"/>
                  <a:pt x="114920" y="1166190"/>
                  <a:pt x="80048" y="1160302"/>
                </a:cubicBezTo>
                <a:lnTo>
                  <a:pt x="79821" y="1160302"/>
                </a:lnTo>
                <a:cubicBezTo>
                  <a:pt x="77104" y="1159623"/>
                  <a:pt x="101220" y="1151357"/>
                  <a:pt x="113788" y="1142527"/>
                </a:cubicBezTo>
                <a:cubicBezTo>
                  <a:pt x="116958" y="1150452"/>
                  <a:pt x="113109" y="1152376"/>
                  <a:pt x="108806" y="1153848"/>
                </a:cubicBezTo>
                <a:cubicBezTo>
                  <a:pt x="137451" y="1156792"/>
                  <a:pt x="147189" y="1142527"/>
                  <a:pt x="175607" y="1133808"/>
                </a:cubicBezTo>
                <a:close/>
                <a:moveTo>
                  <a:pt x="296446" y="1107394"/>
                </a:moveTo>
                <a:lnTo>
                  <a:pt x="278880" y="1118088"/>
                </a:lnTo>
                <a:cubicBezTo>
                  <a:pt x="263362" y="1126654"/>
                  <a:pt x="253448" y="1128373"/>
                  <a:pt x="220670" y="1133468"/>
                </a:cubicBezTo>
                <a:cubicBezTo>
                  <a:pt x="229897" y="1121523"/>
                  <a:pt x="239663" y="1116740"/>
                  <a:pt x="251777" y="1114065"/>
                </a:cubicBezTo>
                <a:close/>
                <a:moveTo>
                  <a:pt x="297321" y="1106861"/>
                </a:moveTo>
                <a:lnTo>
                  <a:pt x="296982" y="1107314"/>
                </a:lnTo>
                <a:lnTo>
                  <a:pt x="296446" y="1107394"/>
                </a:lnTo>
                <a:close/>
                <a:moveTo>
                  <a:pt x="212105" y="1078845"/>
                </a:moveTo>
                <a:cubicBezTo>
                  <a:pt x="225326" y="1075789"/>
                  <a:pt x="218660" y="1090246"/>
                  <a:pt x="192251" y="1088972"/>
                </a:cubicBezTo>
                <a:cubicBezTo>
                  <a:pt x="201082" y="1082830"/>
                  <a:pt x="207699" y="1079865"/>
                  <a:pt x="212105" y="1078845"/>
                </a:cubicBezTo>
                <a:close/>
                <a:moveTo>
                  <a:pt x="166628" y="1075193"/>
                </a:moveTo>
                <a:cubicBezTo>
                  <a:pt x="169012" y="1076072"/>
                  <a:pt x="170937" y="1078641"/>
                  <a:pt x="171871" y="1083764"/>
                </a:cubicBezTo>
                <a:lnTo>
                  <a:pt x="172211" y="1083877"/>
                </a:lnTo>
                <a:lnTo>
                  <a:pt x="147075" y="1089538"/>
                </a:lnTo>
                <a:cubicBezTo>
                  <a:pt x="148179" y="1085123"/>
                  <a:pt x="159473" y="1072555"/>
                  <a:pt x="166628" y="1075193"/>
                </a:cubicBezTo>
                <a:close/>
                <a:moveTo>
                  <a:pt x="4477931" y="1059549"/>
                </a:moveTo>
                <a:cubicBezTo>
                  <a:pt x="4480082" y="1060456"/>
                  <a:pt x="4478950" y="1064531"/>
                  <a:pt x="4477931" y="1064418"/>
                </a:cubicBezTo>
                <a:cubicBezTo>
                  <a:pt x="4483705" y="1080043"/>
                  <a:pt x="4493782" y="1058078"/>
                  <a:pt x="4499103" y="1069626"/>
                </a:cubicBezTo>
                <a:cubicBezTo>
                  <a:pt x="4496160" y="1077552"/>
                  <a:pt x="4469552" y="1082194"/>
                  <a:pt x="4477931" y="1059549"/>
                </a:cubicBezTo>
                <a:close/>
                <a:moveTo>
                  <a:pt x="288065" y="1059193"/>
                </a:moveTo>
                <a:cubicBezTo>
                  <a:pt x="292240" y="1058947"/>
                  <a:pt x="296132" y="1060780"/>
                  <a:pt x="299359" y="1066215"/>
                </a:cubicBezTo>
                <a:lnTo>
                  <a:pt x="299699" y="1066328"/>
                </a:lnTo>
                <a:cubicBezTo>
                  <a:pt x="279659" y="1064856"/>
                  <a:pt x="269129" y="1086595"/>
                  <a:pt x="253165" y="1076404"/>
                </a:cubicBezTo>
                <a:cubicBezTo>
                  <a:pt x="260468" y="1079376"/>
                  <a:pt x="275540" y="1059930"/>
                  <a:pt x="288065" y="1059193"/>
                </a:cubicBezTo>
                <a:close/>
                <a:moveTo>
                  <a:pt x="83218" y="1057836"/>
                </a:moveTo>
                <a:lnTo>
                  <a:pt x="83558" y="1057949"/>
                </a:lnTo>
                <a:cubicBezTo>
                  <a:pt x="73255" y="1078216"/>
                  <a:pt x="59781" y="1062818"/>
                  <a:pt x="42685" y="1077310"/>
                </a:cubicBezTo>
                <a:cubicBezTo>
                  <a:pt x="39061" y="1056138"/>
                  <a:pt x="71330" y="1065875"/>
                  <a:pt x="83218" y="1057836"/>
                </a:cubicBezTo>
                <a:close/>
                <a:moveTo>
                  <a:pt x="366500" y="1046740"/>
                </a:moveTo>
                <a:cubicBezTo>
                  <a:pt x="373633" y="1058515"/>
                  <a:pt x="359820" y="1069951"/>
                  <a:pt x="374199" y="1065422"/>
                </a:cubicBezTo>
                <a:cubicBezTo>
                  <a:pt x="384049" y="1067347"/>
                  <a:pt x="352460" y="1070630"/>
                  <a:pt x="334798" y="1073801"/>
                </a:cubicBezTo>
                <a:cubicBezTo>
                  <a:pt x="340232" y="1060327"/>
                  <a:pt x="355291" y="1055232"/>
                  <a:pt x="366500" y="1046740"/>
                </a:cubicBezTo>
                <a:close/>
                <a:moveTo>
                  <a:pt x="106421" y="1042504"/>
                </a:moveTo>
                <a:lnTo>
                  <a:pt x="106202" y="1042664"/>
                </a:lnTo>
                <a:lnTo>
                  <a:pt x="106202" y="1042551"/>
                </a:lnTo>
                <a:close/>
                <a:moveTo>
                  <a:pt x="481873" y="1023530"/>
                </a:moveTo>
                <a:cubicBezTo>
                  <a:pt x="472023" y="1025114"/>
                  <a:pt x="459795" y="1024776"/>
                  <a:pt x="461946" y="1037230"/>
                </a:cubicBezTo>
                <a:lnTo>
                  <a:pt x="462286" y="1037682"/>
                </a:lnTo>
                <a:cubicBezTo>
                  <a:pt x="469079" y="1033267"/>
                  <a:pt x="488780" y="1040400"/>
                  <a:pt x="481873" y="1023530"/>
                </a:cubicBezTo>
                <a:close/>
                <a:moveTo>
                  <a:pt x="4474251" y="1019384"/>
                </a:moveTo>
                <a:cubicBezTo>
                  <a:pt x="4479402" y="1019412"/>
                  <a:pt x="4485347" y="1021507"/>
                  <a:pt x="4486309" y="1025583"/>
                </a:cubicBezTo>
                <a:cubicBezTo>
                  <a:pt x="4483818" y="1034414"/>
                  <a:pt x="4474421" y="1019808"/>
                  <a:pt x="4466948" y="1025583"/>
                </a:cubicBezTo>
                <a:cubicBezTo>
                  <a:pt x="4464740" y="1021394"/>
                  <a:pt x="4469099" y="1019356"/>
                  <a:pt x="4474251" y="1019384"/>
                </a:cubicBezTo>
                <a:close/>
                <a:moveTo>
                  <a:pt x="223840" y="1011415"/>
                </a:moveTo>
                <a:cubicBezTo>
                  <a:pt x="208781" y="1020417"/>
                  <a:pt x="188769" y="1025143"/>
                  <a:pt x="167823" y="1029148"/>
                </a:cubicBezTo>
                <a:lnTo>
                  <a:pt x="106421" y="1042504"/>
                </a:lnTo>
                <a:lnTo>
                  <a:pt x="116592" y="1035015"/>
                </a:lnTo>
                <a:cubicBezTo>
                  <a:pt x="129738" y="1029729"/>
                  <a:pt x="149651" y="1030238"/>
                  <a:pt x="162813" y="1024888"/>
                </a:cubicBezTo>
                <a:cubicBezTo>
                  <a:pt x="193157" y="1017869"/>
                  <a:pt x="193157" y="1017869"/>
                  <a:pt x="223840" y="1011415"/>
                </a:cubicBezTo>
                <a:close/>
                <a:moveTo>
                  <a:pt x="525826" y="1010417"/>
                </a:moveTo>
                <a:cubicBezTo>
                  <a:pt x="513243" y="1010864"/>
                  <a:pt x="498319" y="1030351"/>
                  <a:pt x="491610" y="1036211"/>
                </a:cubicBezTo>
                <a:lnTo>
                  <a:pt x="491950" y="1036663"/>
                </a:lnTo>
                <a:cubicBezTo>
                  <a:pt x="513802" y="1036663"/>
                  <a:pt x="513462" y="1016283"/>
                  <a:pt x="537239" y="1017529"/>
                </a:cubicBezTo>
                <a:cubicBezTo>
                  <a:pt x="533955" y="1012236"/>
                  <a:pt x="530021" y="1010269"/>
                  <a:pt x="525826" y="1010417"/>
                </a:cubicBezTo>
                <a:close/>
                <a:moveTo>
                  <a:pt x="270488" y="1001338"/>
                </a:moveTo>
                <a:cubicBezTo>
                  <a:pt x="274677" y="1001338"/>
                  <a:pt x="275016" y="1010509"/>
                  <a:pt x="279772" y="1009490"/>
                </a:cubicBezTo>
                <a:cubicBezTo>
                  <a:pt x="276149" y="1026133"/>
                  <a:pt x="262562" y="1005301"/>
                  <a:pt x="253504" y="1010057"/>
                </a:cubicBezTo>
                <a:cubicBezTo>
                  <a:pt x="254297" y="987978"/>
                  <a:pt x="277734" y="1026700"/>
                  <a:pt x="270488" y="1001338"/>
                </a:cubicBezTo>
                <a:close/>
                <a:moveTo>
                  <a:pt x="484364" y="962390"/>
                </a:moveTo>
                <a:cubicBezTo>
                  <a:pt x="475533" y="965107"/>
                  <a:pt x="441566" y="966126"/>
                  <a:pt x="452888" y="973712"/>
                </a:cubicBezTo>
                <a:cubicBezTo>
                  <a:pt x="468173" y="967032"/>
                  <a:pt x="480741" y="981072"/>
                  <a:pt x="484364" y="962390"/>
                </a:cubicBezTo>
                <a:close/>
                <a:moveTo>
                  <a:pt x="38609" y="961031"/>
                </a:moveTo>
                <a:cubicBezTo>
                  <a:pt x="34985" y="973712"/>
                  <a:pt x="11322" y="969070"/>
                  <a:pt x="0" y="974731"/>
                </a:cubicBezTo>
                <a:cubicBezTo>
                  <a:pt x="3623" y="962276"/>
                  <a:pt x="27173" y="966919"/>
                  <a:pt x="38609" y="961031"/>
                </a:cubicBezTo>
                <a:close/>
                <a:moveTo>
                  <a:pt x="444057" y="949709"/>
                </a:moveTo>
                <a:lnTo>
                  <a:pt x="418922" y="954917"/>
                </a:lnTo>
                <a:lnTo>
                  <a:pt x="420733" y="964541"/>
                </a:lnTo>
                <a:cubicBezTo>
                  <a:pt x="428206" y="959333"/>
                  <a:pt x="450737" y="967598"/>
                  <a:pt x="444057" y="949709"/>
                </a:cubicBezTo>
                <a:close/>
                <a:moveTo>
                  <a:pt x="159869" y="943934"/>
                </a:moveTo>
                <a:cubicBezTo>
                  <a:pt x="145943" y="954238"/>
                  <a:pt x="111524" y="955257"/>
                  <a:pt x="94880" y="958541"/>
                </a:cubicBezTo>
                <a:cubicBezTo>
                  <a:pt x="98956" y="941217"/>
                  <a:pt x="141527" y="947218"/>
                  <a:pt x="159869" y="943934"/>
                </a:cubicBezTo>
                <a:close/>
                <a:moveTo>
                  <a:pt x="429225" y="932499"/>
                </a:moveTo>
                <a:cubicBezTo>
                  <a:pt x="439868" y="933292"/>
                  <a:pt x="400240" y="946199"/>
                  <a:pt x="385861" y="941331"/>
                </a:cubicBezTo>
                <a:cubicBezTo>
                  <a:pt x="394013" y="924121"/>
                  <a:pt x="413714" y="941783"/>
                  <a:pt x="429225" y="932499"/>
                </a:cubicBezTo>
                <a:close/>
                <a:moveTo>
                  <a:pt x="100088" y="845545"/>
                </a:moveTo>
                <a:cubicBezTo>
                  <a:pt x="92163" y="862414"/>
                  <a:pt x="58875" y="857093"/>
                  <a:pt x="38382" y="859357"/>
                </a:cubicBezTo>
                <a:cubicBezTo>
                  <a:pt x="51629" y="842148"/>
                  <a:pt x="81520" y="850413"/>
                  <a:pt x="100088" y="845545"/>
                </a:cubicBezTo>
                <a:close/>
                <a:moveTo>
                  <a:pt x="387672" y="803879"/>
                </a:moveTo>
                <a:cubicBezTo>
                  <a:pt x="388691" y="808747"/>
                  <a:pt x="389597" y="813616"/>
                  <a:pt x="390616" y="818371"/>
                </a:cubicBezTo>
                <a:cubicBezTo>
                  <a:pt x="384842" y="821541"/>
                  <a:pt x="383030" y="816107"/>
                  <a:pt x="381332" y="810219"/>
                </a:cubicBezTo>
                <a:cubicBezTo>
                  <a:pt x="379229" y="813883"/>
                  <a:pt x="375632" y="816447"/>
                  <a:pt x="371482" y="817239"/>
                </a:cubicBezTo>
                <a:cubicBezTo>
                  <a:pt x="369783" y="806822"/>
                  <a:pt x="378501" y="805351"/>
                  <a:pt x="387672" y="803879"/>
                </a:cubicBezTo>
                <a:close/>
                <a:moveTo>
                  <a:pt x="595548" y="802973"/>
                </a:moveTo>
                <a:cubicBezTo>
                  <a:pt x="595548" y="832977"/>
                  <a:pt x="565545" y="812937"/>
                  <a:pt x="555694" y="830939"/>
                </a:cubicBezTo>
                <a:cubicBezTo>
                  <a:pt x="554902" y="826184"/>
                  <a:pt x="559431" y="826297"/>
                  <a:pt x="562035" y="824712"/>
                </a:cubicBezTo>
                <a:cubicBezTo>
                  <a:pt x="520822" y="823580"/>
                  <a:pt x="468853" y="835468"/>
                  <a:pt x="422658" y="827316"/>
                </a:cubicBezTo>
                <a:cubicBezTo>
                  <a:pt x="466928" y="806030"/>
                  <a:pt x="546184" y="816899"/>
                  <a:pt x="595548" y="802973"/>
                </a:cubicBezTo>
                <a:close/>
                <a:moveTo>
                  <a:pt x="750210" y="783499"/>
                </a:moveTo>
                <a:cubicBezTo>
                  <a:pt x="718168" y="799916"/>
                  <a:pt x="648310" y="797086"/>
                  <a:pt x="609248" y="815541"/>
                </a:cubicBezTo>
                <a:cubicBezTo>
                  <a:pt x="612871" y="805917"/>
                  <a:pt x="610494" y="804219"/>
                  <a:pt x="600077" y="807162"/>
                </a:cubicBezTo>
                <a:cubicBezTo>
                  <a:pt x="634610" y="787801"/>
                  <a:pt x="711941" y="784291"/>
                  <a:pt x="750210" y="783499"/>
                </a:cubicBezTo>
                <a:close/>
                <a:moveTo>
                  <a:pt x="819521" y="765273"/>
                </a:moveTo>
                <a:cubicBezTo>
                  <a:pt x="822636" y="765029"/>
                  <a:pt x="825248" y="765383"/>
                  <a:pt x="826521" y="766515"/>
                </a:cubicBezTo>
                <a:lnTo>
                  <a:pt x="825146" y="774250"/>
                </a:lnTo>
                <a:lnTo>
                  <a:pt x="827288" y="773839"/>
                </a:lnTo>
                <a:cubicBezTo>
                  <a:pt x="834312" y="772189"/>
                  <a:pt x="841303" y="770672"/>
                  <a:pt x="844947" y="771205"/>
                </a:cubicBezTo>
                <a:cubicBezTo>
                  <a:pt x="847376" y="771561"/>
                  <a:pt x="848317" y="772827"/>
                  <a:pt x="846788" y="775573"/>
                </a:cubicBezTo>
                <a:lnTo>
                  <a:pt x="840011" y="776802"/>
                </a:lnTo>
                <a:lnTo>
                  <a:pt x="840239" y="776845"/>
                </a:lnTo>
                <a:cubicBezTo>
                  <a:pt x="841021" y="777685"/>
                  <a:pt x="838141" y="779019"/>
                  <a:pt x="833796" y="779946"/>
                </a:cubicBezTo>
                <a:lnTo>
                  <a:pt x="819186" y="780579"/>
                </a:lnTo>
                <a:lnTo>
                  <a:pt x="803085" y="783499"/>
                </a:lnTo>
                <a:cubicBezTo>
                  <a:pt x="803085" y="777611"/>
                  <a:pt x="807161" y="769912"/>
                  <a:pt x="809425" y="777272"/>
                </a:cubicBezTo>
                <a:lnTo>
                  <a:pt x="812611" y="776660"/>
                </a:lnTo>
                <a:lnTo>
                  <a:pt x="807726" y="773422"/>
                </a:lnTo>
                <a:cubicBezTo>
                  <a:pt x="803877" y="772516"/>
                  <a:pt x="803877" y="778630"/>
                  <a:pt x="800367" y="779196"/>
                </a:cubicBezTo>
                <a:lnTo>
                  <a:pt x="800367" y="778743"/>
                </a:lnTo>
                <a:cubicBezTo>
                  <a:pt x="796291" y="772119"/>
                  <a:pt x="810175" y="766005"/>
                  <a:pt x="819521" y="765273"/>
                </a:cubicBezTo>
                <a:close/>
                <a:moveTo>
                  <a:pt x="651820" y="761420"/>
                </a:moveTo>
                <a:lnTo>
                  <a:pt x="651820" y="761760"/>
                </a:lnTo>
                <a:lnTo>
                  <a:pt x="650860" y="761660"/>
                </a:lnTo>
                <a:close/>
                <a:moveTo>
                  <a:pt x="624901" y="758958"/>
                </a:moveTo>
                <a:lnTo>
                  <a:pt x="650860" y="761660"/>
                </a:lnTo>
                <a:lnTo>
                  <a:pt x="628171" y="767322"/>
                </a:lnTo>
                <a:cubicBezTo>
                  <a:pt x="618080" y="767110"/>
                  <a:pt x="606758" y="766685"/>
                  <a:pt x="597134" y="771950"/>
                </a:cubicBezTo>
                <a:cubicBezTo>
                  <a:pt x="604776" y="767478"/>
                  <a:pt x="614910" y="761902"/>
                  <a:pt x="624901" y="758958"/>
                </a:cubicBezTo>
                <a:close/>
                <a:moveTo>
                  <a:pt x="887364" y="753141"/>
                </a:moveTo>
                <a:cubicBezTo>
                  <a:pt x="891398" y="752532"/>
                  <a:pt x="896379" y="754230"/>
                  <a:pt x="900682" y="754061"/>
                </a:cubicBezTo>
                <a:cubicBezTo>
                  <a:pt x="897225" y="762343"/>
                  <a:pt x="888630" y="767267"/>
                  <a:pt x="879736" y="766062"/>
                </a:cubicBezTo>
                <a:cubicBezTo>
                  <a:pt x="880245" y="756665"/>
                  <a:pt x="883331" y="753749"/>
                  <a:pt x="887364" y="753141"/>
                </a:cubicBezTo>
                <a:close/>
                <a:moveTo>
                  <a:pt x="1034005" y="729829"/>
                </a:moveTo>
                <a:lnTo>
                  <a:pt x="1031861" y="732012"/>
                </a:lnTo>
                <a:lnTo>
                  <a:pt x="1035529" y="731416"/>
                </a:lnTo>
                <a:close/>
                <a:moveTo>
                  <a:pt x="919024" y="717377"/>
                </a:moveTo>
                <a:lnTo>
                  <a:pt x="919024" y="718056"/>
                </a:lnTo>
                <a:cubicBezTo>
                  <a:pt x="924232" y="718962"/>
                  <a:pt x="926384" y="725642"/>
                  <a:pt x="931818" y="725982"/>
                </a:cubicBezTo>
                <a:cubicBezTo>
                  <a:pt x="931818" y="737305"/>
                  <a:pt x="914156" y="731077"/>
                  <a:pt x="907023" y="735266"/>
                </a:cubicBezTo>
                <a:cubicBezTo>
                  <a:pt x="905777" y="724623"/>
                  <a:pt x="923100" y="730624"/>
                  <a:pt x="919024" y="717377"/>
                </a:cubicBezTo>
                <a:close/>
                <a:moveTo>
                  <a:pt x="828673" y="671069"/>
                </a:moveTo>
                <a:cubicBezTo>
                  <a:pt x="830484" y="679447"/>
                  <a:pt x="827540" y="680693"/>
                  <a:pt x="824257" y="681485"/>
                </a:cubicBezTo>
                <a:cubicBezTo>
                  <a:pt x="845203" y="688618"/>
                  <a:pt x="853355" y="676164"/>
                  <a:pt x="874754" y="671408"/>
                </a:cubicBezTo>
                <a:cubicBezTo>
                  <a:pt x="874754" y="682051"/>
                  <a:pt x="879622" y="680466"/>
                  <a:pt x="883925" y="680466"/>
                </a:cubicBezTo>
                <a:cubicBezTo>
                  <a:pt x="866149" y="697223"/>
                  <a:pt x="827993" y="695525"/>
                  <a:pt x="802858" y="684203"/>
                </a:cubicBezTo>
                <a:lnTo>
                  <a:pt x="802858" y="683750"/>
                </a:lnTo>
                <a:cubicBezTo>
                  <a:pt x="800820" y="682731"/>
                  <a:pt x="819162" y="677975"/>
                  <a:pt x="828673" y="671069"/>
                </a:cubicBezTo>
                <a:close/>
                <a:moveTo>
                  <a:pt x="966464" y="660312"/>
                </a:moveTo>
                <a:lnTo>
                  <a:pt x="966464" y="660426"/>
                </a:lnTo>
                <a:cubicBezTo>
                  <a:pt x="943819" y="675937"/>
                  <a:pt x="941102" y="676503"/>
                  <a:pt x="908154" y="678541"/>
                </a:cubicBezTo>
                <a:cubicBezTo>
                  <a:pt x="923100" y="655670"/>
                  <a:pt x="938272" y="663256"/>
                  <a:pt x="966464" y="660312"/>
                </a:cubicBezTo>
                <a:close/>
                <a:moveTo>
                  <a:pt x="888907" y="630648"/>
                </a:moveTo>
                <a:lnTo>
                  <a:pt x="889137" y="630648"/>
                </a:lnTo>
                <a:lnTo>
                  <a:pt x="888907" y="630761"/>
                </a:lnTo>
                <a:close/>
                <a:moveTo>
                  <a:pt x="903866" y="623416"/>
                </a:moveTo>
                <a:cubicBezTo>
                  <a:pt x="907164" y="622921"/>
                  <a:pt x="908777" y="624025"/>
                  <a:pt x="908721" y="625666"/>
                </a:cubicBezTo>
                <a:cubicBezTo>
                  <a:pt x="908664" y="627308"/>
                  <a:pt x="906909" y="629403"/>
                  <a:pt x="903569" y="630662"/>
                </a:cubicBezTo>
                <a:lnTo>
                  <a:pt x="889137" y="630648"/>
                </a:lnTo>
                <a:close/>
                <a:moveTo>
                  <a:pt x="874527" y="621590"/>
                </a:moveTo>
                <a:lnTo>
                  <a:pt x="874527" y="622043"/>
                </a:lnTo>
                <a:lnTo>
                  <a:pt x="874365" y="621607"/>
                </a:lnTo>
                <a:close/>
                <a:moveTo>
                  <a:pt x="969068" y="619439"/>
                </a:moveTo>
                <a:lnTo>
                  <a:pt x="969068" y="619892"/>
                </a:lnTo>
                <a:lnTo>
                  <a:pt x="968650" y="619476"/>
                </a:lnTo>
                <a:close/>
                <a:moveTo>
                  <a:pt x="871101" y="612832"/>
                </a:moveTo>
                <a:lnTo>
                  <a:pt x="874365" y="621607"/>
                </a:lnTo>
                <a:lnTo>
                  <a:pt x="855959" y="623515"/>
                </a:lnTo>
                <a:cubicBezTo>
                  <a:pt x="857233" y="619779"/>
                  <a:pt x="866022" y="609164"/>
                  <a:pt x="871101" y="612832"/>
                </a:cubicBezTo>
                <a:close/>
                <a:moveTo>
                  <a:pt x="960803" y="611666"/>
                </a:moveTo>
                <a:lnTo>
                  <a:pt x="968650" y="619476"/>
                </a:lnTo>
                <a:lnTo>
                  <a:pt x="959083" y="620327"/>
                </a:lnTo>
                <a:cubicBezTo>
                  <a:pt x="950061" y="623947"/>
                  <a:pt x="943395" y="633139"/>
                  <a:pt x="934309" y="624308"/>
                </a:cubicBezTo>
                <a:cubicBezTo>
                  <a:pt x="939828" y="628469"/>
                  <a:pt x="951462" y="610976"/>
                  <a:pt x="960803" y="611666"/>
                </a:cubicBezTo>
                <a:close/>
                <a:moveTo>
                  <a:pt x="1019225" y="607891"/>
                </a:moveTo>
                <a:cubicBezTo>
                  <a:pt x="1024320" y="620345"/>
                  <a:pt x="1014130" y="630195"/>
                  <a:pt x="1024887" y="627138"/>
                </a:cubicBezTo>
                <a:cubicBezTo>
                  <a:pt x="1032246" y="630195"/>
                  <a:pt x="1008583" y="630082"/>
                  <a:pt x="995336" y="631214"/>
                </a:cubicBezTo>
                <a:cubicBezTo>
                  <a:pt x="999638" y="618533"/>
                  <a:pt x="1010847" y="615137"/>
                  <a:pt x="1019225" y="607891"/>
                </a:cubicBezTo>
                <a:close/>
                <a:moveTo>
                  <a:pt x="1105274" y="594191"/>
                </a:moveTo>
                <a:cubicBezTo>
                  <a:pt x="1098255" y="595210"/>
                  <a:pt x="1089197" y="593851"/>
                  <a:pt x="1091008" y="606419"/>
                </a:cubicBezTo>
                <a:lnTo>
                  <a:pt x="1090782" y="606759"/>
                </a:lnTo>
                <a:cubicBezTo>
                  <a:pt x="1095877" y="602909"/>
                  <a:pt x="1110822" y="611514"/>
                  <a:pt x="1105274" y="594191"/>
                </a:cubicBezTo>
                <a:close/>
                <a:moveTo>
                  <a:pt x="1138726" y="584291"/>
                </a:moveTo>
                <a:cubicBezTo>
                  <a:pt x="1129306" y="583675"/>
                  <a:pt x="1118436" y="601974"/>
                  <a:pt x="1113426" y="607664"/>
                </a:cubicBezTo>
                <a:lnTo>
                  <a:pt x="1113426" y="608004"/>
                </a:lnTo>
                <a:cubicBezTo>
                  <a:pt x="1129957" y="609589"/>
                  <a:pt x="1129277" y="589435"/>
                  <a:pt x="1147393" y="592379"/>
                </a:cubicBezTo>
                <a:cubicBezTo>
                  <a:pt x="1144845" y="586803"/>
                  <a:pt x="1141866" y="584496"/>
                  <a:pt x="1138726" y="584291"/>
                </a:cubicBezTo>
                <a:close/>
                <a:moveTo>
                  <a:pt x="811676" y="583563"/>
                </a:moveTo>
                <a:lnTo>
                  <a:pt x="805688" y="591523"/>
                </a:lnTo>
                <a:cubicBezTo>
                  <a:pt x="799065" y="595217"/>
                  <a:pt x="791423" y="587765"/>
                  <a:pt x="781232" y="596682"/>
                </a:cubicBezTo>
                <a:cubicBezTo>
                  <a:pt x="781232" y="585982"/>
                  <a:pt x="786695" y="584227"/>
                  <a:pt x="793276" y="584383"/>
                </a:cubicBezTo>
                <a:close/>
                <a:moveTo>
                  <a:pt x="812029" y="583095"/>
                </a:moveTo>
                <a:lnTo>
                  <a:pt x="812029" y="583548"/>
                </a:lnTo>
                <a:lnTo>
                  <a:pt x="811676" y="583563"/>
                </a:lnTo>
                <a:close/>
                <a:moveTo>
                  <a:pt x="4498155" y="565915"/>
                </a:moveTo>
                <a:cubicBezTo>
                  <a:pt x="4502811" y="568278"/>
                  <a:pt x="4507142" y="573260"/>
                  <a:pt x="4508501" y="578808"/>
                </a:cubicBezTo>
                <a:cubicBezTo>
                  <a:pt x="4504764" y="589791"/>
                  <a:pt x="4491631" y="578695"/>
                  <a:pt x="4485403" y="568618"/>
                </a:cubicBezTo>
                <a:lnTo>
                  <a:pt x="4485856" y="568732"/>
                </a:lnTo>
                <a:cubicBezTo>
                  <a:pt x="4488517" y="563807"/>
                  <a:pt x="4493499" y="563552"/>
                  <a:pt x="4498155" y="565915"/>
                </a:cubicBezTo>
                <a:close/>
                <a:moveTo>
                  <a:pt x="4468048" y="564445"/>
                </a:moveTo>
                <a:cubicBezTo>
                  <a:pt x="4469767" y="564363"/>
                  <a:pt x="4471699" y="568083"/>
                  <a:pt x="4470532" y="567803"/>
                </a:cubicBezTo>
                <a:lnTo>
                  <a:pt x="4467733" y="565064"/>
                </a:lnTo>
                <a:close/>
                <a:moveTo>
                  <a:pt x="915061" y="557167"/>
                </a:moveTo>
                <a:cubicBezTo>
                  <a:pt x="892303" y="572565"/>
                  <a:pt x="856752" y="565319"/>
                  <a:pt x="829352" y="571773"/>
                </a:cubicBezTo>
                <a:cubicBezTo>
                  <a:pt x="836825" y="559431"/>
                  <a:pt x="857657" y="567017"/>
                  <a:pt x="870338" y="562488"/>
                </a:cubicBezTo>
                <a:lnTo>
                  <a:pt x="892417" y="560337"/>
                </a:lnTo>
                <a:close/>
                <a:moveTo>
                  <a:pt x="949028" y="552412"/>
                </a:moveTo>
                <a:cubicBezTo>
                  <a:pt x="952085" y="553317"/>
                  <a:pt x="952198" y="562035"/>
                  <a:pt x="955708" y="561583"/>
                </a:cubicBezTo>
                <a:cubicBezTo>
                  <a:pt x="952764" y="577434"/>
                  <a:pt x="943140" y="555469"/>
                  <a:pt x="936573" y="559205"/>
                </a:cubicBezTo>
                <a:cubicBezTo>
                  <a:pt x="937592" y="537466"/>
                  <a:pt x="953896" y="578340"/>
                  <a:pt x="949028" y="552412"/>
                </a:cubicBezTo>
                <a:close/>
                <a:moveTo>
                  <a:pt x="1105840" y="533730"/>
                </a:moveTo>
                <a:cubicBezTo>
                  <a:pt x="1100179" y="535994"/>
                  <a:pt x="1075610" y="534296"/>
                  <a:pt x="1083196" y="542221"/>
                </a:cubicBezTo>
                <a:lnTo>
                  <a:pt x="1083196" y="542561"/>
                </a:lnTo>
                <a:cubicBezTo>
                  <a:pt x="1094518" y="537240"/>
                  <a:pt x="1104029" y="552072"/>
                  <a:pt x="1105840" y="533730"/>
                </a:cubicBezTo>
                <a:close/>
                <a:moveTo>
                  <a:pt x="1076403" y="518219"/>
                </a:moveTo>
                <a:lnTo>
                  <a:pt x="1057834" y="521389"/>
                </a:lnTo>
                <a:lnTo>
                  <a:pt x="1059419" y="531239"/>
                </a:lnTo>
                <a:cubicBezTo>
                  <a:pt x="1064854" y="526597"/>
                  <a:pt x="1082064" y="536560"/>
                  <a:pt x="1076403" y="518219"/>
                </a:cubicBezTo>
                <a:close/>
                <a:moveTo>
                  <a:pt x="3228318" y="515331"/>
                </a:moveTo>
                <a:cubicBezTo>
                  <a:pt x="3224907" y="515615"/>
                  <a:pt x="3222190" y="516916"/>
                  <a:pt x="3222416" y="518445"/>
                </a:cubicBezTo>
                <a:lnTo>
                  <a:pt x="3222869" y="518332"/>
                </a:lnTo>
                <a:cubicBezTo>
                  <a:pt x="3223888" y="526258"/>
                  <a:pt x="3233512" y="525691"/>
                  <a:pt x="3238380" y="518332"/>
                </a:cubicBezTo>
                <a:cubicBezTo>
                  <a:pt x="3235833" y="515784"/>
                  <a:pt x="3231728" y="515048"/>
                  <a:pt x="3228318" y="515331"/>
                </a:cubicBezTo>
                <a:close/>
                <a:moveTo>
                  <a:pt x="4041459" y="512785"/>
                </a:moveTo>
                <a:lnTo>
                  <a:pt x="4032866" y="515995"/>
                </a:lnTo>
                <a:lnTo>
                  <a:pt x="4032628" y="515857"/>
                </a:lnTo>
                <a:lnTo>
                  <a:pt x="4032628" y="516083"/>
                </a:lnTo>
                <a:lnTo>
                  <a:pt x="4032866" y="515995"/>
                </a:lnTo>
                <a:lnTo>
                  <a:pt x="4042308" y="521461"/>
                </a:lnTo>
                <a:cubicBezTo>
                  <a:pt x="4047064" y="521376"/>
                  <a:pt x="4052499" y="519423"/>
                  <a:pt x="4056065" y="515857"/>
                </a:cubicBezTo>
                <a:cubicBezTo>
                  <a:pt x="4052555" y="513196"/>
                  <a:pt x="4046526" y="512460"/>
                  <a:pt x="4041459" y="512785"/>
                </a:cubicBezTo>
                <a:close/>
                <a:moveTo>
                  <a:pt x="3030676" y="510918"/>
                </a:moveTo>
                <a:lnTo>
                  <a:pt x="3029598" y="512444"/>
                </a:lnTo>
                <a:lnTo>
                  <a:pt x="3030577" y="513502"/>
                </a:lnTo>
                <a:close/>
                <a:moveTo>
                  <a:pt x="3183476" y="507887"/>
                </a:moveTo>
                <a:cubicBezTo>
                  <a:pt x="3181189" y="508340"/>
                  <a:pt x="3178288" y="509953"/>
                  <a:pt x="3175089" y="513350"/>
                </a:cubicBezTo>
                <a:cubicBezTo>
                  <a:pt x="3176221" y="513690"/>
                  <a:pt x="3178373" y="511992"/>
                  <a:pt x="3178486" y="517879"/>
                </a:cubicBezTo>
                <a:lnTo>
                  <a:pt x="3178939" y="518332"/>
                </a:lnTo>
                <a:cubicBezTo>
                  <a:pt x="3191676" y="515615"/>
                  <a:pt x="3190339" y="506529"/>
                  <a:pt x="3183476" y="507887"/>
                </a:cubicBezTo>
                <a:close/>
                <a:moveTo>
                  <a:pt x="3972918" y="505285"/>
                </a:moveTo>
                <a:cubicBezTo>
                  <a:pt x="3969485" y="505766"/>
                  <a:pt x="3965147" y="507422"/>
                  <a:pt x="3960392" y="510875"/>
                </a:cubicBezTo>
                <a:cubicBezTo>
                  <a:pt x="3962657" y="511667"/>
                  <a:pt x="3965940" y="509969"/>
                  <a:pt x="3966167" y="516083"/>
                </a:cubicBezTo>
                <a:lnTo>
                  <a:pt x="3966167" y="515857"/>
                </a:lnTo>
                <a:cubicBezTo>
                  <a:pt x="3985358" y="512969"/>
                  <a:pt x="3983214" y="503841"/>
                  <a:pt x="3972918" y="505285"/>
                </a:cubicBezTo>
                <a:close/>
                <a:moveTo>
                  <a:pt x="3037680" y="501004"/>
                </a:moveTo>
                <a:lnTo>
                  <a:pt x="3031636" y="509560"/>
                </a:lnTo>
                <a:lnTo>
                  <a:pt x="3041742" y="511255"/>
                </a:lnTo>
                <a:cubicBezTo>
                  <a:pt x="3051281" y="514878"/>
                  <a:pt x="3063905" y="521106"/>
                  <a:pt x="3071717" y="516860"/>
                </a:cubicBezTo>
                <a:close/>
                <a:moveTo>
                  <a:pt x="1039354" y="498732"/>
                </a:moveTo>
                <a:cubicBezTo>
                  <a:pt x="1046477" y="496827"/>
                  <a:pt x="1056815" y="506019"/>
                  <a:pt x="1065307" y="499990"/>
                </a:cubicBezTo>
                <a:cubicBezTo>
                  <a:pt x="1073232" y="501688"/>
                  <a:pt x="1044021" y="511312"/>
                  <a:pt x="1033491" y="505311"/>
                </a:cubicBezTo>
                <a:cubicBezTo>
                  <a:pt x="1034963" y="501235"/>
                  <a:pt x="1036980" y="499367"/>
                  <a:pt x="1039354" y="498732"/>
                </a:cubicBezTo>
                <a:close/>
                <a:moveTo>
                  <a:pt x="3130089" y="497962"/>
                </a:moveTo>
                <a:cubicBezTo>
                  <a:pt x="3127020" y="497888"/>
                  <a:pt x="3124791" y="499140"/>
                  <a:pt x="3124932" y="502707"/>
                </a:cubicBezTo>
                <a:cubicBezTo>
                  <a:pt x="3130933" y="498971"/>
                  <a:pt x="3134782" y="506783"/>
                  <a:pt x="3138632" y="507349"/>
                </a:cubicBezTo>
                <a:lnTo>
                  <a:pt x="3139085" y="507802"/>
                </a:lnTo>
                <a:cubicBezTo>
                  <a:pt x="3156068" y="510349"/>
                  <a:pt x="3139297" y="498185"/>
                  <a:pt x="3130089" y="497962"/>
                </a:cubicBezTo>
                <a:close/>
                <a:moveTo>
                  <a:pt x="3891788" y="496036"/>
                </a:moveTo>
                <a:cubicBezTo>
                  <a:pt x="3887187" y="495993"/>
                  <a:pt x="3883883" y="497260"/>
                  <a:pt x="3884194" y="500799"/>
                </a:cubicBezTo>
                <a:cubicBezTo>
                  <a:pt x="3893931" y="497515"/>
                  <a:pt x="3900498" y="505327"/>
                  <a:pt x="3905593" y="505780"/>
                </a:cubicBezTo>
                <a:cubicBezTo>
                  <a:pt x="3931068" y="508073"/>
                  <a:pt x="3905592" y="496163"/>
                  <a:pt x="3891788" y="496036"/>
                </a:cubicBezTo>
                <a:close/>
                <a:moveTo>
                  <a:pt x="3175570" y="482511"/>
                </a:moveTo>
                <a:cubicBezTo>
                  <a:pt x="3178514" y="483120"/>
                  <a:pt x="3181713" y="484762"/>
                  <a:pt x="3184147" y="483233"/>
                </a:cubicBezTo>
                <a:cubicBezTo>
                  <a:pt x="3182845" y="488894"/>
                  <a:pt x="3180156" y="489290"/>
                  <a:pt x="3177184" y="488667"/>
                </a:cubicBezTo>
                <a:lnTo>
                  <a:pt x="3172569" y="488305"/>
                </a:lnTo>
                <a:lnTo>
                  <a:pt x="3169713" y="485933"/>
                </a:lnTo>
                <a:lnTo>
                  <a:pt x="3171473" y="482898"/>
                </a:lnTo>
                <a:cubicBezTo>
                  <a:pt x="3172690" y="482161"/>
                  <a:pt x="3174098" y="482207"/>
                  <a:pt x="3175570" y="482511"/>
                </a:cubicBezTo>
                <a:close/>
                <a:moveTo>
                  <a:pt x="786894" y="481195"/>
                </a:moveTo>
                <a:cubicBezTo>
                  <a:pt x="783610" y="493083"/>
                  <a:pt x="767759" y="485158"/>
                  <a:pt x="759494" y="489120"/>
                </a:cubicBezTo>
                <a:cubicBezTo>
                  <a:pt x="762890" y="477798"/>
                  <a:pt x="778628" y="485384"/>
                  <a:pt x="786894" y="481195"/>
                </a:cubicBezTo>
                <a:close/>
                <a:moveTo>
                  <a:pt x="3961142" y="480022"/>
                </a:moveTo>
                <a:cubicBezTo>
                  <a:pt x="3965600" y="480616"/>
                  <a:pt x="3970469" y="482229"/>
                  <a:pt x="3974092" y="480645"/>
                </a:cubicBezTo>
                <a:cubicBezTo>
                  <a:pt x="3972110" y="486532"/>
                  <a:pt x="3968034" y="487070"/>
                  <a:pt x="3963562" y="486532"/>
                </a:cubicBezTo>
                <a:lnTo>
                  <a:pt x="3956636" y="486228"/>
                </a:lnTo>
                <a:lnTo>
                  <a:pt x="3952100" y="483808"/>
                </a:lnTo>
                <a:lnTo>
                  <a:pt x="3954970" y="480422"/>
                </a:lnTo>
                <a:cubicBezTo>
                  <a:pt x="3956787" y="479683"/>
                  <a:pt x="3958913" y="479725"/>
                  <a:pt x="3961142" y="480022"/>
                </a:cubicBezTo>
                <a:close/>
                <a:moveTo>
                  <a:pt x="845132" y="478336"/>
                </a:moveTo>
                <a:cubicBezTo>
                  <a:pt x="854431" y="479242"/>
                  <a:pt x="864847" y="482214"/>
                  <a:pt x="871131" y="482214"/>
                </a:cubicBezTo>
                <a:cubicBezTo>
                  <a:pt x="861394" y="490705"/>
                  <a:pt x="837844" y="486856"/>
                  <a:pt x="825842" y="486856"/>
                </a:cubicBezTo>
                <a:cubicBezTo>
                  <a:pt x="827654" y="478591"/>
                  <a:pt x="835834" y="477430"/>
                  <a:pt x="845132" y="478336"/>
                </a:cubicBezTo>
                <a:close/>
                <a:moveTo>
                  <a:pt x="3313214" y="473624"/>
                </a:moveTo>
                <a:lnTo>
                  <a:pt x="3313214" y="473964"/>
                </a:lnTo>
                <a:lnTo>
                  <a:pt x="3313025" y="473744"/>
                </a:lnTo>
                <a:close/>
                <a:moveTo>
                  <a:pt x="3172366" y="465699"/>
                </a:moveTo>
                <a:lnTo>
                  <a:pt x="3172366" y="480191"/>
                </a:lnTo>
                <a:cubicBezTo>
                  <a:pt x="3169083" y="482117"/>
                  <a:pt x="3168630" y="476455"/>
                  <a:pt x="3168403" y="470341"/>
                </a:cubicBezTo>
                <a:cubicBezTo>
                  <a:pt x="3166818" y="472945"/>
                  <a:pt x="3165233" y="475550"/>
                  <a:pt x="3162516" y="475436"/>
                </a:cubicBezTo>
                <a:cubicBezTo>
                  <a:pt x="3162855" y="464907"/>
                  <a:pt x="3167497" y="465020"/>
                  <a:pt x="3172366" y="465699"/>
                </a:cubicBezTo>
                <a:close/>
                <a:moveTo>
                  <a:pt x="3309328" y="463815"/>
                </a:moveTo>
                <a:cubicBezTo>
                  <a:pt x="3315711" y="464523"/>
                  <a:pt x="3322335" y="466249"/>
                  <a:pt x="3328166" y="464664"/>
                </a:cubicBezTo>
                <a:lnTo>
                  <a:pt x="3312869" y="473562"/>
                </a:lnTo>
                <a:lnTo>
                  <a:pt x="3313025" y="473744"/>
                </a:lnTo>
                <a:lnTo>
                  <a:pt x="3307645" y="477144"/>
                </a:lnTo>
                <a:cubicBezTo>
                  <a:pt x="3301128" y="477212"/>
                  <a:pt x="3292126" y="469209"/>
                  <a:pt x="3283890" y="473624"/>
                </a:cubicBezTo>
                <a:lnTo>
                  <a:pt x="3291880" y="469850"/>
                </a:lnTo>
                <a:lnTo>
                  <a:pt x="3291482" y="469759"/>
                </a:lnTo>
                <a:lnTo>
                  <a:pt x="3291934" y="469080"/>
                </a:lnTo>
                <a:cubicBezTo>
                  <a:pt x="3296803" y="463419"/>
                  <a:pt x="3302945" y="463108"/>
                  <a:pt x="3309328" y="463815"/>
                </a:cubicBezTo>
                <a:close/>
                <a:moveTo>
                  <a:pt x="3224349" y="462458"/>
                </a:moveTo>
                <a:cubicBezTo>
                  <a:pt x="3227964" y="461572"/>
                  <a:pt x="3232040" y="472420"/>
                  <a:pt x="3235097" y="473269"/>
                </a:cubicBezTo>
                <a:cubicBezTo>
                  <a:pt x="3232153" y="490026"/>
                  <a:pt x="3221057" y="487422"/>
                  <a:pt x="3220491" y="468740"/>
                </a:cubicBezTo>
                <a:lnTo>
                  <a:pt x="3220944" y="468061"/>
                </a:lnTo>
                <a:cubicBezTo>
                  <a:pt x="3221991" y="464353"/>
                  <a:pt x="3223145" y="462754"/>
                  <a:pt x="3224349" y="462458"/>
                </a:cubicBezTo>
                <a:close/>
                <a:moveTo>
                  <a:pt x="4162593" y="460604"/>
                </a:moveTo>
                <a:cubicBezTo>
                  <a:pt x="4172288" y="461284"/>
                  <a:pt x="4182364" y="462982"/>
                  <a:pt x="4191139" y="461397"/>
                </a:cubicBezTo>
                <a:cubicBezTo>
                  <a:pt x="4175401" y="473738"/>
                  <a:pt x="4159550" y="473171"/>
                  <a:pt x="4136340" y="466605"/>
                </a:cubicBezTo>
                <a:lnTo>
                  <a:pt x="4136340" y="465926"/>
                </a:lnTo>
                <a:cubicBezTo>
                  <a:pt x="4143586" y="460265"/>
                  <a:pt x="4152898" y="459925"/>
                  <a:pt x="4162593" y="460604"/>
                </a:cubicBezTo>
                <a:close/>
                <a:moveTo>
                  <a:pt x="4033909" y="460256"/>
                </a:moveTo>
                <a:cubicBezTo>
                  <a:pt x="4039343" y="459316"/>
                  <a:pt x="4045734" y="470143"/>
                  <a:pt x="4050404" y="470907"/>
                </a:cubicBezTo>
                <a:cubicBezTo>
                  <a:pt x="4046894" y="487324"/>
                  <a:pt x="4029911" y="484947"/>
                  <a:pt x="4028892" y="466265"/>
                </a:cubicBezTo>
                <a:lnTo>
                  <a:pt x="4028892" y="465926"/>
                </a:lnTo>
                <a:cubicBezTo>
                  <a:pt x="4030392" y="462189"/>
                  <a:pt x="4032097" y="460569"/>
                  <a:pt x="4033909" y="460256"/>
                </a:cubicBezTo>
                <a:close/>
                <a:moveTo>
                  <a:pt x="3199639" y="453687"/>
                </a:moveTo>
                <a:lnTo>
                  <a:pt x="3193078" y="461961"/>
                </a:lnTo>
                <a:cubicBezTo>
                  <a:pt x="3190148" y="463051"/>
                  <a:pt x="3186864" y="462683"/>
                  <a:pt x="3183581" y="462513"/>
                </a:cubicBezTo>
                <a:cubicBezTo>
                  <a:pt x="3185619" y="459003"/>
                  <a:pt x="3188308" y="457475"/>
                  <a:pt x="3191195" y="456470"/>
                </a:cubicBezTo>
                <a:close/>
                <a:moveTo>
                  <a:pt x="3200451" y="452663"/>
                </a:moveTo>
                <a:lnTo>
                  <a:pt x="3199998" y="453569"/>
                </a:lnTo>
                <a:lnTo>
                  <a:pt x="3199639" y="453687"/>
                </a:lnTo>
                <a:close/>
                <a:moveTo>
                  <a:pt x="3997094" y="451445"/>
                </a:moveTo>
                <a:lnTo>
                  <a:pt x="3986603" y="460336"/>
                </a:lnTo>
                <a:cubicBezTo>
                  <a:pt x="3982159" y="461453"/>
                  <a:pt x="3977149" y="461114"/>
                  <a:pt x="3972167" y="460944"/>
                </a:cubicBezTo>
                <a:cubicBezTo>
                  <a:pt x="3975507" y="457151"/>
                  <a:pt x="3979696" y="455481"/>
                  <a:pt x="3984140" y="454391"/>
                </a:cubicBezTo>
                <a:close/>
                <a:moveTo>
                  <a:pt x="3997642" y="450981"/>
                </a:moveTo>
                <a:lnTo>
                  <a:pt x="3997642" y="451320"/>
                </a:lnTo>
                <a:lnTo>
                  <a:pt x="3997094" y="451445"/>
                </a:lnTo>
                <a:close/>
                <a:moveTo>
                  <a:pt x="3242989" y="430874"/>
                </a:moveTo>
                <a:lnTo>
                  <a:pt x="3206452" y="452776"/>
                </a:lnTo>
                <a:cubicBezTo>
                  <a:pt x="3211631" y="446662"/>
                  <a:pt x="3217793" y="441543"/>
                  <a:pt x="3224632" y="437597"/>
                </a:cubicBezTo>
                <a:close/>
                <a:moveTo>
                  <a:pt x="3246872" y="428547"/>
                </a:moveTo>
                <a:lnTo>
                  <a:pt x="3246872" y="429452"/>
                </a:lnTo>
                <a:lnTo>
                  <a:pt x="3242989" y="430874"/>
                </a:lnTo>
                <a:close/>
                <a:moveTo>
                  <a:pt x="4068066" y="426751"/>
                </a:moveTo>
                <a:lnTo>
                  <a:pt x="4068066" y="426977"/>
                </a:lnTo>
                <a:cubicBezTo>
                  <a:pt x="4049482" y="438753"/>
                  <a:pt x="4028923" y="447076"/>
                  <a:pt x="4007379" y="451546"/>
                </a:cubicBezTo>
                <a:cubicBezTo>
                  <a:pt x="4025042" y="435582"/>
                  <a:pt x="4046441" y="431280"/>
                  <a:pt x="4068066" y="426751"/>
                </a:cubicBezTo>
                <a:close/>
                <a:moveTo>
                  <a:pt x="3466569" y="417693"/>
                </a:moveTo>
                <a:lnTo>
                  <a:pt x="3460975" y="456739"/>
                </a:lnTo>
                <a:cubicBezTo>
                  <a:pt x="3458843" y="445321"/>
                  <a:pt x="3458121" y="433686"/>
                  <a:pt x="3458824" y="422093"/>
                </a:cubicBezTo>
                <a:cubicBezTo>
                  <a:pt x="3460353" y="422319"/>
                  <a:pt x="3461343" y="420281"/>
                  <a:pt x="3462433" y="418653"/>
                </a:cubicBezTo>
                <a:close/>
                <a:moveTo>
                  <a:pt x="3466636" y="417224"/>
                </a:moveTo>
                <a:lnTo>
                  <a:pt x="3466636" y="417677"/>
                </a:lnTo>
                <a:lnTo>
                  <a:pt x="3466569" y="417693"/>
                </a:lnTo>
                <a:close/>
                <a:moveTo>
                  <a:pt x="4400940" y="414183"/>
                </a:moveTo>
                <a:cubicBezTo>
                  <a:pt x="4397083" y="427100"/>
                  <a:pt x="4394318" y="440318"/>
                  <a:pt x="4392674" y="453698"/>
                </a:cubicBezTo>
                <a:cubicBezTo>
                  <a:pt x="4389381" y="442463"/>
                  <a:pt x="4388154" y="430724"/>
                  <a:pt x="4389051" y="419052"/>
                </a:cubicBezTo>
                <a:cubicBezTo>
                  <a:pt x="4393693" y="418825"/>
                  <a:pt x="4394939" y="410220"/>
                  <a:pt x="4400940" y="414183"/>
                </a:cubicBezTo>
                <a:close/>
                <a:moveTo>
                  <a:pt x="3464258" y="387446"/>
                </a:moveTo>
                <a:cubicBezTo>
                  <a:pt x="3444671" y="446775"/>
                  <a:pt x="3425989" y="448813"/>
                  <a:pt x="3396325" y="461041"/>
                </a:cubicBezTo>
                <a:cubicBezTo>
                  <a:pt x="3389985" y="415752"/>
                  <a:pt x="3374360" y="439303"/>
                  <a:pt x="3360774" y="415752"/>
                </a:cubicBezTo>
                <a:cubicBezTo>
                  <a:pt x="3371643" y="409978"/>
                  <a:pt x="3383305" y="415639"/>
                  <a:pt x="3397005" y="411223"/>
                </a:cubicBezTo>
                <a:cubicBezTo>
                  <a:pt x="3397684" y="399335"/>
                  <a:pt x="3391004" y="413941"/>
                  <a:pt x="3393268" y="396278"/>
                </a:cubicBezTo>
                <a:cubicBezTo>
                  <a:pt x="3412742" y="433189"/>
                  <a:pt x="3445350" y="413828"/>
                  <a:pt x="3464258" y="387446"/>
                </a:cubicBezTo>
                <a:close/>
                <a:moveTo>
                  <a:pt x="4396750" y="384405"/>
                </a:moveTo>
                <a:cubicBezTo>
                  <a:pt x="4367992" y="443734"/>
                  <a:pt x="4340139" y="445772"/>
                  <a:pt x="4294850" y="458000"/>
                </a:cubicBezTo>
                <a:cubicBezTo>
                  <a:pt x="4284774" y="412712"/>
                  <a:pt x="4261450" y="436148"/>
                  <a:pt x="4240391" y="412712"/>
                </a:cubicBezTo>
                <a:cubicBezTo>
                  <a:pt x="4256808" y="406824"/>
                  <a:pt x="4274697" y="412485"/>
                  <a:pt x="4295190" y="407956"/>
                </a:cubicBezTo>
                <a:cubicBezTo>
                  <a:pt x="4296096" y="396180"/>
                  <a:pt x="4286246" y="410787"/>
                  <a:pt x="4289416" y="393124"/>
                </a:cubicBezTo>
                <a:cubicBezTo>
                  <a:pt x="4319420" y="429468"/>
                  <a:pt x="4368445" y="410107"/>
                  <a:pt x="4396750" y="384405"/>
                </a:cubicBezTo>
                <a:close/>
                <a:moveTo>
                  <a:pt x="1183964" y="382691"/>
                </a:moveTo>
                <a:cubicBezTo>
                  <a:pt x="1185096" y="412582"/>
                  <a:pt x="1162225" y="390957"/>
                  <a:pt x="1155658" y="408393"/>
                </a:cubicBezTo>
                <a:cubicBezTo>
                  <a:pt x="1154866" y="403638"/>
                  <a:pt x="1158149" y="403977"/>
                  <a:pt x="1160074" y="402505"/>
                </a:cubicBezTo>
                <a:cubicBezTo>
                  <a:pt x="1144449" y="401147"/>
                  <a:pt x="1127579" y="402505"/>
                  <a:pt x="1110369" y="401826"/>
                </a:cubicBezTo>
                <a:cubicBezTo>
                  <a:pt x="1092963" y="402437"/>
                  <a:pt x="1075571" y="400258"/>
                  <a:pt x="1058853" y="395372"/>
                </a:cubicBezTo>
                <a:lnTo>
                  <a:pt x="1058853" y="394693"/>
                </a:lnTo>
                <a:cubicBezTo>
                  <a:pt x="1074591" y="385975"/>
                  <a:pt x="1096669" y="385862"/>
                  <a:pt x="1119427" y="386767"/>
                </a:cubicBezTo>
                <a:cubicBezTo>
                  <a:pt x="1141020" y="388852"/>
                  <a:pt x="1162805" y="387476"/>
                  <a:pt x="1183964" y="382691"/>
                </a:cubicBezTo>
                <a:close/>
                <a:moveTo>
                  <a:pt x="812340" y="373945"/>
                </a:moveTo>
                <a:cubicBezTo>
                  <a:pt x="819983" y="374992"/>
                  <a:pt x="827993" y="377653"/>
                  <a:pt x="834334" y="376690"/>
                </a:cubicBezTo>
                <a:cubicBezTo>
                  <a:pt x="828220" y="392202"/>
                  <a:pt x="806141" y="381786"/>
                  <a:pt x="792555" y="380880"/>
                </a:cubicBezTo>
                <a:cubicBezTo>
                  <a:pt x="797423" y="373464"/>
                  <a:pt x="804698" y="372898"/>
                  <a:pt x="812340" y="373945"/>
                </a:cubicBezTo>
                <a:close/>
                <a:moveTo>
                  <a:pt x="1296247" y="371391"/>
                </a:moveTo>
                <a:lnTo>
                  <a:pt x="1275938" y="379109"/>
                </a:lnTo>
                <a:cubicBezTo>
                  <a:pt x="1250171" y="384623"/>
                  <a:pt x="1215949" y="383626"/>
                  <a:pt x="1194720" y="395938"/>
                </a:cubicBezTo>
                <a:cubicBezTo>
                  <a:pt x="1196871" y="386541"/>
                  <a:pt x="1194720" y="384616"/>
                  <a:pt x="1187587" y="387107"/>
                </a:cubicBezTo>
                <a:cubicBezTo>
                  <a:pt x="1206183" y="374370"/>
                  <a:pt x="1242550" y="372204"/>
                  <a:pt x="1271942" y="371679"/>
                </a:cubicBezTo>
                <a:close/>
                <a:moveTo>
                  <a:pt x="1298092" y="370690"/>
                </a:moveTo>
                <a:lnTo>
                  <a:pt x="1298092" y="371369"/>
                </a:lnTo>
                <a:lnTo>
                  <a:pt x="1296247" y="371391"/>
                </a:lnTo>
                <a:close/>
                <a:moveTo>
                  <a:pt x="1033378" y="369558"/>
                </a:moveTo>
                <a:lnTo>
                  <a:pt x="1035756" y="384163"/>
                </a:lnTo>
                <a:cubicBezTo>
                  <a:pt x="1031680" y="386767"/>
                  <a:pt x="1030208" y="381219"/>
                  <a:pt x="1028963" y="375219"/>
                </a:cubicBezTo>
                <a:cubicBezTo>
                  <a:pt x="1027264" y="378162"/>
                  <a:pt x="1025566" y="381106"/>
                  <a:pt x="1021943" y="381446"/>
                </a:cubicBezTo>
                <a:cubicBezTo>
                  <a:pt x="1020697" y="370690"/>
                  <a:pt x="1026811" y="369897"/>
                  <a:pt x="1033378" y="369558"/>
                </a:cubicBezTo>
                <a:close/>
                <a:moveTo>
                  <a:pt x="1369130" y="361503"/>
                </a:moveTo>
                <a:cubicBezTo>
                  <a:pt x="1370986" y="361922"/>
                  <a:pt x="1371772" y="363189"/>
                  <a:pt x="1370781" y="365821"/>
                </a:cubicBezTo>
                <a:lnTo>
                  <a:pt x="1338173" y="372615"/>
                </a:lnTo>
                <a:cubicBezTo>
                  <a:pt x="1338173" y="366727"/>
                  <a:pt x="1340437" y="359255"/>
                  <a:pt x="1342588" y="366614"/>
                </a:cubicBezTo>
                <a:cubicBezTo>
                  <a:pt x="1348363" y="366614"/>
                  <a:pt x="1363563" y="360245"/>
                  <a:pt x="1369130" y="361503"/>
                </a:cubicBezTo>
                <a:close/>
                <a:moveTo>
                  <a:pt x="1214164" y="340196"/>
                </a:moveTo>
                <a:cubicBezTo>
                  <a:pt x="1217555" y="340742"/>
                  <a:pt x="1220733" y="342384"/>
                  <a:pt x="1223478" y="345555"/>
                </a:cubicBezTo>
                <a:cubicBezTo>
                  <a:pt x="1217138" y="356877"/>
                  <a:pt x="1197437" y="344196"/>
                  <a:pt x="1183737" y="353141"/>
                </a:cubicBezTo>
                <a:cubicBezTo>
                  <a:pt x="1191889" y="346772"/>
                  <a:pt x="1203990" y="338556"/>
                  <a:pt x="1214164" y="340196"/>
                </a:cubicBezTo>
                <a:close/>
                <a:moveTo>
                  <a:pt x="1421618" y="309889"/>
                </a:moveTo>
                <a:cubicBezTo>
                  <a:pt x="1425580" y="310908"/>
                  <a:pt x="1427732" y="317589"/>
                  <a:pt x="1432034" y="317928"/>
                </a:cubicBezTo>
                <a:cubicBezTo>
                  <a:pt x="1433166" y="329251"/>
                  <a:pt x="1418787" y="322797"/>
                  <a:pt x="1413579" y="326873"/>
                </a:cubicBezTo>
                <a:cubicBezTo>
                  <a:pt x="1412333" y="317022"/>
                  <a:pt x="1425694" y="323363"/>
                  <a:pt x="1421618" y="310116"/>
                </a:cubicBezTo>
                <a:close/>
                <a:moveTo>
                  <a:pt x="2094737" y="193865"/>
                </a:moveTo>
                <a:cubicBezTo>
                  <a:pt x="2078900" y="193327"/>
                  <a:pt x="2056907" y="195365"/>
                  <a:pt x="2059285" y="202215"/>
                </a:cubicBezTo>
                <a:cubicBezTo>
                  <a:pt x="2073664" y="195648"/>
                  <a:pt x="2084307" y="201649"/>
                  <a:pt x="2093365" y="200517"/>
                </a:cubicBezTo>
                <a:lnTo>
                  <a:pt x="2093251" y="200970"/>
                </a:lnTo>
                <a:cubicBezTo>
                  <a:pt x="2120255" y="197516"/>
                  <a:pt x="2110574" y="194403"/>
                  <a:pt x="2094737" y="193865"/>
                </a:cubicBezTo>
                <a:close/>
                <a:moveTo>
                  <a:pt x="3085375" y="188671"/>
                </a:moveTo>
                <a:cubicBezTo>
                  <a:pt x="3093484" y="191515"/>
                  <a:pt x="3100986" y="196950"/>
                  <a:pt x="3103533" y="202668"/>
                </a:cubicBezTo>
                <a:cubicBezTo>
                  <a:pt x="3096060" y="213764"/>
                  <a:pt x="3073982" y="201423"/>
                  <a:pt x="3063565" y="190666"/>
                </a:cubicBezTo>
                <a:lnTo>
                  <a:pt x="3063565" y="190214"/>
                </a:lnTo>
                <a:cubicBezTo>
                  <a:pt x="3068547" y="185571"/>
                  <a:pt x="3077265" y="185826"/>
                  <a:pt x="3085375" y="188671"/>
                </a:cubicBezTo>
                <a:close/>
                <a:moveTo>
                  <a:pt x="3034313" y="185486"/>
                </a:moveTo>
                <a:cubicBezTo>
                  <a:pt x="3037275" y="185586"/>
                  <a:pt x="3040470" y="189477"/>
                  <a:pt x="3038421" y="189067"/>
                </a:cubicBezTo>
                <a:lnTo>
                  <a:pt x="3033721" y="186100"/>
                </a:lnTo>
                <a:close/>
                <a:moveTo>
                  <a:pt x="2210691" y="181722"/>
                </a:moveTo>
                <a:cubicBezTo>
                  <a:pt x="2206644" y="179854"/>
                  <a:pt x="2194076" y="181609"/>
                  <a:pt x="2180093" y="190893"/>
                </a:cubicBezTo>
                <a:cubicBezTo>
                  <a:pt x="2183942" y="190553"/>
                  <a:pt x="2188924" y="188062"/>
                  <a:pt x="2190283" y="193837"/>
                </a:cubicBezTo>
                <a:lnTo>
                  <a:pt x="2190170" y="194289"/>
                </a:lnTo>
                <a:cubicBezTo>
                  <a:pt x="2210267" y="189081"/>
                  <a:pt x="2214739" y="183590"/>
                  <a:pt x="2210691" y="181722"/>
                </a:cubicBezTo>
                <a:close/>
                <a:moveTo>
                  <a:pt x="2309930" y="171815"/>
                </a:moveTo>
                <a:cubicBezTo>
                  <a:pt x="2301721" y="173145"/>
                  <a:pt x="2295239" y="175381"/>
                  <a:pt x="2296032" y="176853"/>
                </a:cubicBezTo>
                <a:lnTo>
                  <a:pt x="2295919" y="177306"/>
                </a:lnTo>
                <a:cubicBezTo>
                  <a:pt x="2299882" y="184666"/>
                  <a:pt x="2323658" y="180816"/>
                  <a:pt x="2334188" y="172211"/>
                </a:cubicBezTo>
                <a:cubicBezTo>
                  <a:pt x="2328074" y="170060"/>
                  <a:pt x="2318139" y="170485"/>
                  <a:pt x="2309930" y="171815"/>
                </a:cubicBezTo>
                <a:close/>
                <a:moveTo>
                  <a:pt x="2197189" y="156926"/>
                </a:moveTo>
                <a:cubicBezTo>
                  <a:pt x="2194925" y="163380"/>
                  <a:pt x="2188500" y="164993"/>
                  <a:pt x="2181268" y="165630"/>
                </a:cubicBezTo>
                <a:lnTo>
                  <a:pt x="2168954" y="167317"/>
                </a:lnTo>
                <a:lnTo>
                  <a:pt x="2163779" y="166534"/>
                </a:lnTo>
                <a:lnTo>
                  <a:pt x="2176343" y="159955"/>
                </a:lnTo>
                <a:cubicBezTo>
                  <a:pt x="2183575" y="159332"/>
                  <a:pt x="2191642" y="159587"/>
                  <a:pt x="2197189" y="156926"/>
                </a:cubicBezTo>
                <a:close/>
                <a:moveTo>
                  <a:pt x="2230477" y="121941"/>
                </a:moveTo>
                <a:cubicBezTo>
                  <a:pt x="2223457" y="134395"/>
                  <a:pt x="2207153" y="136206"/>
                  <a:pt x="2191189" y="138471"/>
                </a:cubicBezTo>
                <a:cubicBezTo>
                  <a:pt x="2200246" y="128847"/>
                  <a:pt x="2216664" y="127149"/>
                  <a:pt x="2230477" y="121941"/>
                </a:cubicBezTo>
                <a:close/>
                <a:moveTo>
                  <a:pt x="2289841" y="121808"/>
                </a:moveTo>
                <a:cubicBezTo>
                  <a:pt x="2298587" y="119499"/>
                  <a:pt x="2310836" y="128734"/>
                  <a:pt x="2318563" y="128734"/>
                </a:cubicBezTo>
                <a:cubicBezTo>
                  <a:pt x="2315935" y="136436"/>
                  <a:pt x="2308699" y="141612"/>
                  <a:pt x="2300561" y="141612"/>
                </a:cubicBezTo>
                <a:cubicBezTo>
                  <a:pt x="2292424" y="141612"/>
                  <a:pt x="2285187" y="136436"/>
                  <a:pt x="2282559" y="128734"/>
                </a:cubicBezTo>
                <a:cubicBezTo>
                  <a:pt x="2284399" y="124629"/>
                  <a:pt x="2286925" y="122577"/>
                  <a:pt x="2289841" y="121808"/>
                </a:cubicBezTo>
                <a:close/>
                <a:moveTo>
                  <a:pt x="2460921" y="105855"/>
                </a:moveTo>
                <a:lnTo>
                  <a:pt x="2459865" y="106089"/>
                </a:lnTo>
                <a:lnTo>
                  <a:pt x="2459865" y="105863"/>
                </a:lnTo>
                <a:close/>
                <a:moveTo>
                  <a:pt x="2552141" y="92729"/>
                </a:moveTo>
                <a:cubicBezTo>
                  <a:pt x="2539347" y="99636"/>
                  <a:pt x="2526241" y="103598"/>
                  <a:pt x="2511352" y="105495"/>
                </a:cubicBezTo>
                <a:lnTo>
                  <a:pt x="2460921" y="105855"/>
                </a:lnTo>
                <a:lnTo>
                  <a:pt x="2503413" y="96437"/>
                </a:lnTo>
                <a:cubicBezTo>
                  <a:pt x="2519958" y="95560"/>
                  <a:pt x="2537366" y="95673"/>
                  <a:pt x="2552141" y="92729"/>
                </a:cubicBezTo>
                <a:close/>
                <a:moveTo>
                  <a:pt x="2341548" y="80727"/>
                </a:moveTo>
                <a:cubicBezTo>
                  <a:pt x="2326789" y="89182"/>
                  <a:pt x="2311289" y="96269"/>
                  <a:pt x="2295240" y="101900"/>
                </a:cubicBezTo>
                <a:cubicBezTo>
                  <a:pt x="2278823" y="107901"/>
                  <a:pt x="2262519" y="113788"/>
                  <a:pt x="2245875" y="119223"/>
                </a:cubicBezTo>
                <a:cubicBezTo>
                  <a:pt x="2259180" y="109134"/>
                  <a:pt x="2273959" y="101152"/>
                  <a:pt x="2289692" y="95560"/>
                </a:cubicBezTo>
                <a:cubicBezTo>
                  <a:pt x="2306222" y="90578"/>
                  <a:pt x="2323885" y="85370"/>
                  <a:pt x="2341548" y="80727"/>
                </a:cubicBezTo>
                <a:close/>
                <a:moveTo>
                  <a:pt x="2970157" y="66235"/>
                </a:moveTo>
                <a:cubicBezTo>
                  <a:pt x="2961099" y="81860"/>
                  <a:pt x="2941738" y="81973"/>
                  <a:pt x="2927586" y="90125"/>
                </a:cubicBezTo>
                <a:cubicBezTo>
                  <a:pt x="2948192" y="94767"/>
                  <a:pt x="2990198" y="88653"/>
                  <a:pt x="3018729" y="88993"/>
                </a:cubicBezTo>
                <a:cubicBezTo>
                  <a:pt x="3007282" y="94181"/>
                  <a:pt x="2995025" y="97360"/>
                  <a:pt x="2982498" y="98390"/>
                </a:cubicBezTo>
                <a:cubicBezTo>
                  <a:pt x="2969251" y="99862"/>
                  <a:pt x="2955212" y="99522"/>
                  <a:pt x="2941172" y="100088"/>
                </a:cubicBezTo>
                <a:cubicBezTo>
                  <a:pt x="2950509" y="115865"/>
                  <a:pt x="2965544" y="127455"/>
                  <a:pt x="2983178" y="132470"/>
                </a:cubicBezTo>
                <a:cubicBezTo>
                  <a:pt x="2999255" y="138471"/>
                  <a:pt x="3015446" y="142547"/>
                  <a:pt x="3025636" y="154095"/>
                </a:cubicBezTo>
                <a:cubicBezTo>
                  <a:pt x="3020201" y="147981"/>
                  <a:pt x="3021107" y="176740"/>
                  <a:pt x="3030731" y="184213"/>
                </a:cubicBezTo>
                <a:lnTo>
                  <a:pt x="3033721" y="186100"/>
                </a:lnTo>
                <a:lnTo>
                  <a:pt x="3030731" y="189195"/>
                </a:lnTo>
                <a:cubicBezTo>
                  <a:pt x="3031863" y="185232"/>
                  <a:pt x="3044544" y="215462"/>
                  <a:pt x="3032656" y="214217"/>
                </a:cubicBezTo>
                <a:cubicBezTo>
                  <a:pt x="3060280" y="223759"/>
                  <a:pt x="3086426" y="237137"/>
                  <a:pt x="3110326" y="253958"/>
                </a:cubicBezTo>
                <a:cubicBezTo>
                  <a:pt x="3084738" y="255769"/>
                  <a:pt x="3023938" y="202894"/>
                  <a:pt x="3006501" y="262223"/>
                </a:cubicBezTo>
                <a:cubicBezTo>
                  <a:pt x="3020088" y="296189"/>
                  <a:pt x="3034807" y="328005"/>
                  <a:pt x="3074435" y="326307"/>
                </a:cubicBezTo>
                <a:cubicBezTo>
                  <a:pt x="3075454" y="335138"/>
                  <a:pt x="3074435" y="346913"/>
                  <a:pt x="3078850" y="351329"/>
                </a:cubicBezTo>
                <a:cubicBezTo>
                  <a:pt x="3077718" y="359481"/>
                  <a:pt x="3065943" y="345328"/>
                  <a:pt x="3056206" y="349970"/>
                </a:cubicBezTo>
                <a:cubicBezTo>
                  <a:pt x="3052696" y="352914"/>
                  <a:pt x="3052017" y="361293"/>
                  <a:pt x="3045903" y="359255"/>
                </a:cubicBezTo>
                <a:cubicBezTo>
                  <a:pt x="3047148" y="374086"/>
                  <a:pt x="3054847" y="379974"/>
                  <a:pt x="3059602" y="389938"/>
                </a:cubicBezTo>
                <a:cubicBezTo>
                  <a:pt x="3052243" y="397071"/>
                  <a:pt x="3034467" y="356764"/>
                  <a:pt x="3030504" y="398090"/>
                </a:cubicBezTo>
                <a:cubicBezTo>
                  <a:pt x="3030504" y="412243"/>
                  <a:pt x="3043071" y="407940"/>
                  <a:pt x="3051790" y="409412"/>
                </a:cubicBezTo>
                <a:cubicBezTo>
                  <a:pt x="3050545" y="420734"/>
                  <a:pt x="3043185" y="419602"/>
                  <a:pt x="3035486" y="418357"/>
                </a:cubicBezTo>
                <a:cubicBezTo>
                  <a:pt x="3036505" y="441680"/>
                  <a:pt x="3043525" y="453002"/>
                  <a:pt x="3032542" y="462966"/>
                </a:cubicBezTo>
                <a:lnTo>
                  <a:pt x="3036884" y="470621"/>
                </a:lnTo>
                <a:lnTo>
                  <a:pt x="3091305" y="483530"/>
                </a:lnTo>
                <a:cubicBezTo>
                  <a:pt x="3115790" y="487790"/>
                  <a:pt x="3140840" y="489177"/>
                  <a:pt x="3166598" y="483346"/>
                </a:cubicBezTo>
                <a:lnTo>
                  <a:pt x="3169713" y="485933"/>
                </a:lnTo>
                <a:lnTo>
                  <a:pt x="3168522" y="487988"/>
                </a:lnTo>
                <a:lnTo>
                  <a:pt x="3172569" y="488305"/>
                </a:lnTo>
                <a:lnTo>
                  <a:pt x="3177971" y="492793"/>
                </a:lnTo>
                <a:cubicBezTo>
                  <a:pt x="3182190" y="494859"/>
                  <a:pt x="3186786" y="495999"/>
                  <a:pt x="3191605" y="496678"/>
                </a:cubicBezTo>
                <a:lnTo>
                  <a:pt x="3191894" y="496700"/>
                </a:lnTo>
                <a:lnTo>
                  <a:pt x="3188330" y="495250"/>
                </a:lnTo>
                <a:lnTo>
                  <a:pt x="3188330" y="494797"/>
                </a:lnTo>
                <a:cubicBezTo>
                  <a:pt x="3194557" y="491712"/>
                  <a:pt x="3201740" y="491026"/>
                  <a:pt x="3209430" y="491655"/>
                </a:cubicBezTo>
                <a:lnTo>
                  <a:pt x="3244590" y="499419"/>
                </a:lnTo>
                <a:lnTo>
                  <a:pt x="3277423" y="500069"/>
                </a:lnTo>
                <a:cubicBezTo>
                  <a:pt x="3332497" y="494874"/>
                  <a:pt x="3386758" y="474090"/>
                  <a:pt x="3443312" y="467382"/>
                </a:cubicBezTo>
                <a:cubicBezTo>
                  <a:pt x="3442633" y="473496"/>
                  <a:pt x="3441501" y="477458"/>
                  <a:pt x="3439237" y="477232"/>
                </a:cubicBezTo>
                <a:cubicBezTo>
                  <a:pt x="3443341" y="481195"/>
                  <a:pt x="3447410" y="482200"/>
                  <a:pt x="3451433" y="481343"/>
                </a:cubicBezTo>
                <a:lnTo>
                  <a:pt x="3455872" y="478716"/>
                </a:lnTo>
                <a:lnTo>
                  <a:pt x="3455988" y="477701"/>
                </a:lnTo>
                <a:lnTo>
                  <a:pt x="3455988" y="477248"/>
                </a:lnTo>
                <a:lnTo>
                  <a:pt x="3456580" y="478297"/>
                </a:lnTo>
                <a:lnTo>
                  <a:pt x="3463354" y="474288"/>
                </a:lnTo>
                <a:cubicBezTo>
                  <a:pt x="3471194" y="467325"/>
                  <a:pt x="3478808" y="457305"/>
                  <a:pt x="3486111" y="453002"/>
                </a:cubicBezTo>
                <a:cubicBezTo>
                  <a:pt x="3482828" y="469306"/>
                  <a:pt x="3475582" y="469533"/>
                  <a:pt x="3470260" y="477685"/>
                </a:cubicBezTo>
                <a:cubicBezTo>
                  <a:pt x="3478072" y="483006"/>
                  <a:pt x="3493471" y="474401"/>
                  <a:pt x="3504227" y="473156"/>
                </a:cubicBezTo>
                <a:cubicBezTo>
                  <a:pt x="3497351" y="482456"/>
                  <a:pt x="3486216" y="487618"/>
                  <a:pt x="3474675" y="486856"/>
                </a:cubicBezTo>
                <a:cubicBezTo>
                  <a:pt x="3476515" y="496168"/>
                  <a:pt x="3478928" y="502579"/>
                  <a:pt x="3481634" y="507302"/>
                </a:cubicBezTo>
                <a:lnTo>
                  <a:pt x="3487432" y="514153"/>
                </a:lnTo>
                <a:lnTo>
                  <a:pt x="3493184" y="512966"/>
                </a:lnTo>
                <a:cubicBezTo>
                  <a:pt x="3501964" y="509686"/>
                  <a:pt x="3510392" y="504506"/>
                  <a:pt x="3518374" y="495929"/>
                </a:cubicBezTo>
                <a:cubicBezTo>
                  <a:pt x="3515770" y="504195"/>
                  <a:pt x="3513505" y="513139"/>
                  <a:pt x="3508750" y="515857"/>
                </a:cubicBezTo>
                <a:cubicBezTo>
                  <a:pt x="3559360" y="528651"/>
                  <a:pt x="3594459" y="504534"/>
                  <a:pt x="3633294" y="510195"/>
                </a:cubicBezTo>
                <a:cubicBezTo>
                  <a:pt x="3633294" y="498873"/>
                  <a:pt x="3628312" y="499553"/>
                  <a:pt x="3623444" y="500345"/>
                </a:cubicBezTo>
                <a:cubicBezTo>
                  <a:pt x="3619254" y="488570"/>
                  <a:pt x="3642464" y="504761"/>
                  <a:pt x="3643710" y="491401"/>
                </a:cubicBezTo>
                <a:cubicBezTo>
                  <a:pt x="3639521" y="534652"/>
                  <a:pt x="3704057" y="498081"/>
                  <a:pt x="3720022" y="520952"/>
                </a:cubicBezTo>
                <a:cubicBezTo>
                  <a:pt x="3711417" y="501817"/>
                  <a:pt x="3727947" y="520160"/>
                  <a:pt x="3733721" y="510988"/>
                </a:cubicBezTo>
                <a:cubicBezTo>
                  <a:pt x="3728626" y="523669"/>
                  <a:pt x="3736439" y="520839"/>
                  <a:pt x="3741534" y="520952"/>
                </a:cubicBezTo>
                <a:cubicBezTo>
                  <a:pt x="3727155" y="491740"/>
                  <a:pt x="3780595" y="524575"/>
                  <a:pt x="3804032" y="515857"/>
                </a:cubicBezTo>
                <a:cubicBezTo>
                  <a:pt x="3757611" y="497175"/>
                  <a:pt x="3734174" y="493778"/>
                  <a:pt x="3690810" y="501138"/>
                </a:cubicBezTo>
                <a:cubicBezTo>
                  <a:pt x="3690810" y="483815"/>
                  <a:pt x="3702132" y="499100"/>
                  <a:pt x="3710284" y="486192"/>
                </a:cubicBezTo>
                <a:cubicBezTo>
                  <a:pt x="3708473" y="477474"/>
                  <a:pt x="3703378" y="477248"/>
                  <a:pt x="3700434" y="471361"/>
                </a:cubicBezTo>
                <a:cubicBezTo>
                  <a:pt x="3711190" y="454037"/>
                  <a:pt x="3714700" y="498081"/>
                  <a:pt x="3727947" y="491061"/>
                </a:cubicBezTo>
                <a:cubicBezTo>
                  <a:pt x="3726588" y="484494"/>
                  <a:pt x="3723645" y="481890"/>
                  <a:pt x="3720022" y="481210"/>
                </a:cubicBezTo>
                <a:cubicBezTo>
                  <a:pt x="3721266" y="476229"/>
                  <a:pt x="3724550" y="476003"/>
                  <a:pt x="3723871" y="466265"/>
                </a:cubicBezTo>
                <a:cubicBezTo>
                  <a:pt x="3795314" y="477587"/>
                  <a:pt x="3869362" y="493325"/>
                  <a:pt x="3946806" y="480984"/>
                </a:cubicBezTo>
                <a:lnTo>
                  <a:pt x="3952100" y="483808"/>
                </a:lnTo>
                <a:lnTo>
                  <a:pt x="3950655" y="485513"/>
                </a:lnTo>
                <a:lnTo>
                  <a:pt x="3950655" y="485966"/>
                </a:lnTo>
                <a:lnTo>
                  <a:pt x="3956636" y="486228"/>
                </a:lnTo>
                <a:lnTo>
                  <a:pt x="3964199" y="490264"/>
                </a:lnTo>
                <a:cubicBezTo>
                  <a:pt x="3983475" y="496297"/>
                  <a:pt x="4007719" y="494005"/>
                  <a:pt x="4030816" y="496043"/>
                </a:cubicBezTo>
                <a:cubicBezTo>
                  <a:pt x="4144038" y="506346"/>
                  <a:pt x="4251373" y="472379"/>
                  <a:pt x="4365388" y="463208"/>
                </a:cubicBezTo>
                <a:cubicBezTo>
                  <a:pt x="4364482" y="469322"/>
                  <a:pt x="4362783" y="473398"/>
                  <a:pt x="4359387" y="473059"/>
                </a:cubicBezTo>
                <a:cubicBezTo>
                  <a:pt x="4384296" y="488910"/>
                  <a:pt x="4407959" y="457434"/>
                  <a:pt x="4430037" y="448829"/>
                </a:cubicBezTo>
                <a:cubicBezTo>
                  <a:pt x="4425282" y="465133"/>
                  <a:pt x="4414299" y="465359"/>
                  <a:pt x="4406374" y="473512"/>
                </a:cubicBezTo>
                <a:cubicBezTo>
                  <a:pt x="4417696" y="478833"/>
                  <a:pt x="4441473" y="470228"/>
                  <a:pt x="4457210" y="468982"/>
                </a:cubicBezTo>
                <a:cubicBezTo>
                  <a:pt x="4445202" y="479133"/>
                  <a:pt x="4429773" y="484317"/>
                  <a:pt x="4414072" y="483475"/>
                </a:cubicBezTo>
                <a:cubicBezTo>
                  <a:pt x="4425395" y="520725"/>
                  <a:pt x="4450417" y="511667"/>
                  <a:pt x="4462418" y="533633"/>
                </a:cubicBezTo>
                <a:cubicBezTo>
                  <a:pt x="4459248" y="527745"/>
                  <a:pt x="4460267" y="556277"/>
                  <a:pt x="4466042" y="563410"/>
                </a:cubicBezTo>
                <a:lnTo>
                  <a:pt x="4467733" y="565064"/>
                </a:lnTo>
                <a:lnTo>
                  <a:pt x="4466042" y="568392"/>
                </a:lnTo>
                <a:cubicBezTo>
                  <a:pt x="4466608" y="564429"/>
                  <a:pt x="4474647" y="593754"/>
                  <a:pt x="4467740" y="593188"/>
                </a:cubicBezTo>
                <a:cubicBezTo>
                  <a:pt x="4485147" y="602132"/>
                  <a:pt x="4500856" y="614049"/>
                  <a:pt x="4514161" y="628399"/>
                </a:cubicBezTo>
                <a:cubicBezTo>
                  <a:pt x="4499103" y="631796"/>
                  <a:pt x="4462532" y="582544"/>
                  <a:pt x="4453587" y="642665"/>
                </a:cubicBezTo>
                <a:cubicBezTo>
                  <a:pt x="4462305" y="675953"/>
                  <a:pt x="4472042" y="706749"/>
                  <a:pt x="4495819" y="702787"/>
                </a:cubicBezTo>
                <a:cubicBezTo>
                  <a:pt x="4495799" y="711185"/>
                  <a:pt x="4497020" y="719541"/>
                  <a:pt x="4499443" y="727582"/>
                </a:cubicBezTo>
                <a:cubicBezTo>
                  <a:pt x="4499443" y="735735"/>
                  <a:pt x="4491404" y="722260"/>
                  <a:pt x="4485855" y="727582"/>
                </a:cubicBezTo>
                <a:cubicBezTo>
                  <a:pt x="4483817" y="730753"/>
                  <a:pt x="4483704" y="738905"/>
                  <a:pt x="4479855" y="737433"/>
                </a:cubicBezTo>
                <a:cubicBezTo>
                  <a:pt x="4481327" y="747844"/>
                  <a:pt x="4484502" y="757943"/>
                  <a:pt x="4489252" y="767324"/>
                </a:cubicBezTo>
                <a:cubicBezTo>
                  <a:pt x="4484950" y="774909"/>
                  <a:pt x="4472835" y="735735"/>
                  <a:pt x="4471703" y="777174"/>
                </a:cubicBezTo>
                <a:cubicBezTo>
                  <a:pt x="4471703" y="791326"/>
                  <a:pt x="4479741" y="786232"/>
                  <a:pt x="4485176" y="787137"/>
                </a:cubicBezTo>
                <a:cubicBezTo>
                  <a:pt x="4485176" y="798459"/>
                  <a:pt x="4480194" y="797780"/>
                  <a:pt x="4475326" y="796988"/>
                </a:cubicBezTo>
                <a:cubicBezTo>
                  <a:pt x="4476684" y="819632"/>
                  <a:pt x="4481441" y="830954"/>
                  <a:pt x="4475326" y="841597"/>
                </a:cubicBezTo>
                <a:cubicBezTo>
                  <a:pt x="4485290" y="869563"/>
                  <a:pt x="4487554" y="863562"/>
                  <a:pt x="4497970" y="881564"/>
                </a:cubicBezTo>
                <a:cubicBezTo>
                  <a:pt x="4494914" y="891868"/>
                  <a:pt x="4484950" y="878960"/>
                  <a:pt x="4480534" y="876470"/>
                </a:cubicBezTo>
                <a:cubicBezTo>
                  <a:pt x="4478496" y="881224"/>
                  <a:pt x="4476571" y="886206"/>
                  <a:pt x="4474533" y="891301"/>
                </a:cubicBezTo>
                <a:cubicBezTo>
                  <a:pt x="4478043" y="906813"/>
                  <a:pt x="4490158" y="886546"/>
                  <a:pt x="4491969" y="896510"/>
                </a:cubicBezTo>
                <a:cubicBezTo>
                  <a:pt x="4491969" y="903529"/>
                  <a:pt x="4491969" y="910550"/>
                  <a:pt x="4493782" y="911342"/>
                </a:cubicBezTo>
                <a:cubicBezTo>
                  <a:pt x="4489026" y="921192"/>
                  <a:pt x="4481326" y="897302"/>
                  <a:pt x="4472495" y="901152"/>
                </a:cubicBezTo>
                <a:cubicBezTo>
                  <a:pt x="4472495" y="907832"/>
                  <a:pt x="4480534" y="910550"/>
                  <a:pt x="4472495" y="911115"/>
                </a:cubicBezTo>
                <a:cubicBezTo>
                  <a:pt x="4474986" y="920853"/>
                  <a:pt x="4483817" y="913946"/>
                  <a:pt x="4487893" y="921192"/>
                </a:cubicBezTo>
                <a:cubicBezTo>
                  <a:pt x="4481974" y="926692"/>
                  <a:pt x="4474421" y="930111"/>
                  <a:pt x="4466381" y="930930"/>
                </a:cubicBezTo>
                <a:cubicBezTo>
                  <a:pt x="4464909" y="944176"/>
                  <a:pt x="4470344" y="940553"/>
                  <a:pt x="4472042" y="945875"/>
                </a:cubicBezTo>
                <a:cubicBezTo>
                  <a:pt x="4476345" y="946780"/>
                  <a:pt x="4478270" y="941912"/>
                  <a:pt x="4478043" y="931042"/>
                </a:cubicBezTo>
                <a:cubicBezTo>
                  <a:pt x="4484836" y="945195"/>
                  <a:pt x="4486082" y="963197"/>
                  <a:pt x="4493215" y="965915"/>
                </a:cubicBezTo>
                <a:cubicBezTo>
                  <a:pt x="4496498" y="979275"/>
                  <a:pt x="4484497" y="975425"/>
                  <a:pt x="4491064" y="980860"/>
                </a:cubicBezTo>
                <a:cubicBezTo>
                  <a:pt x="4485176" y="1003505"/>
                  <a:pt x="4457097" y="977237"/>
                  <a:pt x="4450304" y="995239"/>
                </a:cubicBezTo>
                <a:cubicBezTo>
                  <a:pt x="4460267" y="1006562"/>
                  <a:pt x="4472948" y="984823"/>
                  <a:pt x="4484950" y="1005543"/>
                </a:cubicBezTo>
                <a:cubicBezTo>
                  <a:pt x="4478609" y="1021959"/>
                  <a:pt x="4464456" y="1005543"/>
                  <a:pt x="4448152" y="1010185"/>
                </a:cubicBezTo>
                <a:cubicBezTo>
                  <a:pt x="4456551" y="1023605"/>
                  <a:pt x="4461094" y="1039078"/>
                  <a:pt x="4461286" y="1054907"/>
                </a:cubicBezTo>
                <a:cubicBezTo>
                  <a:pt x="4460607" y="1061701"/>
                  <a:pt x="4456418" y="1059097"/>
                  <a:pt x="4453474" y="1059776"/>
                </a:cubicBezTo>
                <a:cubicBezTo>
                  <a:pt x="4456304" y="1088308"/>
                  <a:pt x="4471250" y="1086270"/>
                  <a:pt x="4486082" y="1085024"/>
                </a:cubicBezTo>
                <a:cubicBezTo>
                  <a:pt x="4486082" y="1092044"/>
                  <a:pt x="4486082" y="1099064"/>
                  <a:pt x="4487893" y="1099857"/>
                </a:cubicBezTo>
                <a:cubicBezTo>
                  <a:pt x="4483931" y="1104952"/>
                  <a:pt x="4478949" y="1102008"/>
                  <a:pt x="4470457" y="1104612"/>
                </a:cubicBezTo>
                <a:cubicBezTo>
                  <a:pt x="4470457" y="1115934"/>
                  <a:pt x="4478609" y="1106763"/>
                  <a:pt x="4481779" y="1109707"/>
                </a:cubicBezTo>
                <a:cubicBezTo>
                  <a:pt x="4480760" y="1121029"/>
                  <a:pt x="4472156" y="1111745"/>
                  <a:pt x="4468193" y="1114575"/>
                </a:cubicBezTo>
                <a:lnTo>
                  <a:pt x="4468193" y="1099517"/>
                </a:lnTo>
                <a:lnTo>
                  <a:pt x="4452681" y="1099517"/>
                </a:lnTo>
                <a:cubicBezTo>
                  <a:pt x="4452681" y="1113670"/>
                  <a:pt x="4460720" y="1108688"/>
                  <a:pt x="4466155" y="1109593"/>
                </a:cubicBezTo>
                <a:cubicBezTo>
                  <a:pt x="4463324" y="1144579"/>
                  <a:pt x="4474194" y="1158392"/>
                  <a:pt x="4483138" y="1149448"/>
                </a:cubicBezTo>
                <a:cubicBezTo>
                  <a:pt x="4485176" y="1154090"/>
                  <a:pt x="4483138" y="1167790"/>
                  <a:pt x="4488799" y="1164393"/>
                </a:cubicBezTo>
                <a:cubicBezTo>
                  <a:pt x="4485969" y="1171753"/>
                  <a:pt x="4482459" y="1175036"/>
                  <a:pt x="4490611" y="1174357"/>
                </a:cubicBezTo>
                <a:cubicBezTo>
                  <a:pt x="4490611" y="1179112"/>
                  <a:pt x="4488120" y="1178206"/>
                  <a:pt x="4486648" y="1179339"/>
                </a:cubicBezTo>
                <a:cubicBezTo>
                  <a:pt x="4487327" y="1190661"/>
                  <a:pt x="4496951" y="1179339"/>
                  <a:pt x="4497970" y="1189302"/>
                </a:cubicBezTo>
                <a:cubicBezTo>
                  <a:pt x="4485402" y="1183981"/>
                  <a:pt x="4469665" y="1193152"/>
                  <a:pt x="4457437" y="1198926"/>
                </a:cubicBezTo>
                <a:cubicBezTo>
                  <a:pt x="4461513" y="1212739"/>
                  <a:pt x="4471136" y="1198247"/>
                  <a:pt x="4476684" y="1198926"/>
                </a:cubicBezTo>
                <a:cubicBezTo>
                  <a:pt x="4476684" y="1208324"/>
                  <a:pt x="4470231" y="1202322"/>
                  <a:pt x="4470684" y="1213758"/>
                </a:cubicBezTo>
                <a:cubicBezTo>
                  <a:pt x="4475552" y="1239120"/>
                  <a:pt x="4497630" y="1211947"/>
                  <a:pt x="4503406" y="1224061"/>
                </a:cubicBezTo>
                <a:cubicBezTo>
                  <a:pt x="4525031" y="1228703"/>
                  <a:pt x="4497970" y="1225420"/>
                  <a:pt x="4493669" y="1233911"/>
                </a:cubicBezTo>
                <a:cubicBezTo>
                  <a:pt x="4491432" y="1230828"/>
                  <a:pt x="4487853" y="1229003"/>
                  <a:pt x="4484045" y="1229003"/>
                </a:cubicBezTo>
                <a:cubicBezTo>
                  <a:pt x="4480235" y="1229003"/>
                  <a:pt x="4476657" y="1230828"/>
                  <a:pt x="4474421" y="1233911"/>
                </a:cubicBezTo>
                <a:cubicBezTo>
                  <a:pt x="4474421" y="1242630"/>
                  <a:pt x="4477591" y="1245234"/>
                  <a:pt x="4482007" y="1243875"/>
                </a:cubicBezTo>
                <a:cubicBezTo>
                  <a:pt x="4480308" y="1259726"/>
                  <a:pt x="4467741" y="1238553"/>
                  <a:pt x="4468420" y="1248744"/>
                </a:cubicBezTo>
                <a:cubicBezTo>
                  <a:pt x="4467061" y="1244102"/>
                  <a:pt x="4468420" y="1228703"/>
                  <a:pt x="4458909" y="1233685"/>
                </a:cubicBezTo>
                <a:cubicBezTo>
                  <a:pt x="4463099" y="1252933"/>
                  <a:pt x="4453248" y="1292108"/>
                  <a:pt x="4440907" y="1297995"/>
                </a:cubicBezTo>
                <a:cubicBezTo>
                  <a:pt x="4442492" y="1305466"/>
                  <a:pt x="4447021" y="1305352"/>
                  <a:pt x="4450531" y="1308070"/>
                </a:cubicBezTo>
                <a:cubicBezTo>
                  <a:pt x="4451663" y="1321430"/>
                  <a:pt x="4446455" y="1317580"/>
                  <a:pt x="4444530" y="1322789"/>
                </a:cubicBezTo>
                <a:cubicBezTo>
                  <a:pt x="4452116" y="1350302"/>
                  <a:pt x="4473742" y="1313051"/>
                  <a:pt x="4478497" y="1343055"/>
                </a:cubicBezTo>
                <a:cubicBezTo>
                  <a:pt x="4475213" y="1360944"/>
                  <a:pt x="4444530" y="1346112"/>
                  <a:pt x="4445549" y="1372606"/>
                </a:cubicBezTo>
                <a:cubicBezTo>
                  <a:pt x="4434227" y="1383929"/>
                  <a:pt x="4415545" y="1358001"/>
                  <a:pt x="4401166" y="1382004"/>
                </a:cubicBezTo>
                <a:cubicBezTo>
                  <a:pt x="4426754" y="1390609"/>
                  <a:pt x="4456985" y="1387552"/>
                  <a:pt x="4475893" y="1412574"/>
                </a:cubicBezTo>
                <a:cubicBezTo>
                  <a:pt x="4474421" y="1421405"/>
                  <a:pt x="4472383" y="1413253"/>
                  <a:pt x="4470118" y="1412574"/>
                </a:cubicBezTo>
                <a:cubicBezTo>
                  <a:pt x="4467853" y="1411894"/>
                  <a:pt x="4468420" y="1421631"/>
                  <a:pt x="4468080" y="1427406"/>
                </a:cubicBezTo>
                <a:cubicBezTo>
                  <a:pt x="4453248" y="1425141"/>
                  <a:pt x="4446455" y="1427406"/>
                  <a:pt x="4437397" y="1417329"/>
                </a:cubicBezTo>
                <a:cubicBezTo>
                  <a:pt x="4426868" y="1436916"/>
                  <a:pt x="4409205" y="1437256"/>
                  <a:pt x="4391089" y="1436690"/>
                </a:cubicBezTo>
                <a:cubicBezTo>
                  <a:pt x="4397090" y="1425368"/>
                  <a:pt x="4418942" y="1422311"/>
                  <a:pt x="4431510" y="1422198"/>
                </a:cubicBezTo>
                <a:cubicBezTo>
                  <a:pt x="4405129" y="1406686"/>
                  <a:pt x="4386221" y="1430010"/>
                  <a:pt x="4358481" y="1421518"/>
                </a:cubicBezTo>
                <a:cubicBezTo>
                  <a:pt x="4358481" y="1426274"/>
                  <a:pt x="4360859" y="1425368"/>
                  <a:pt x="4362331" y="1426387"/>
                </a:cubicBezTo>
                <a:cubicBezTo>
                  <a:pt x="4359387" y="1433973"/>
                  <a:pt x="4353613" y="1433859"/>
                  <a:pt x="4354405" y="1451296"/>
                </a:cubicBezTo>
                <a:cubicBezTo>
                  <a:pt x="4338696" y="1462901"/>
                  <a:pt x="4320729" y="1470275"/>
                  <a:pt x="4301629" y="1474933"/>
                </a:cubicBezTo>
                <a:lnTo>
                  <a:pt x="4258734" y="1480221"/>
                </a:lnTo>
                <a:lnTo>
                  <a:pt x="4260012" y="1483434"/>
                </a:lnTo>
                <a:cubicBezTo>
                  <a:pt x="4260012" y="1491586"/>
                  <a:pt x="4248156" y="1478679"/>
                  <a:pt x="4240094" y="1484113"/>
                </a:cubicBezTo>
                <a:cubicBezTo>
                  <a:pt x="4237248" y="1487397"/>
                  <a:pt x="4237485" y="1495435"/>
                  <a:pt x="4231794" y="1494303"/>
                </a:cubicBezTo>
                <a:cubicBezTo>
                  <a:pt x="4234714" y="1504983"/>
                  <a:pt x="4239922" y="1514968"/>
                  <a:pt x="4247089" y="1523628"/>
                </a:cubicBezTo>
                <a:cubicBezTo>
                  <a:pt x="4241161" y="1531440"/>
                  <a:pt x="4221361" y="1492945"/>
                  <a:pt x="4221835" y="1534384"/>
                </a:cubicBezTo>
                <a:cubicBezTo>
                  <a:pt x="4222784" y="1548537"/>
                  <a:pt x="4233692" y="1543102"/>
                  <a:pt x="4242109" y="1543555"/>
                </a:cubicBezTo>
                <a:cubicBezTo>
                  <a:pt x="4242109" y="1554877"/>
                  <a:pt x="4235351" y="1554877"/>
                  <a:pt x="4228238" y="1553971"/>
                </a:cubicBezTo>
                <a:cubicBezTo>
                  <a:pt x="4231320" y="1576616"/>
                  <a:pt x="4238908" y="1587938"/>
                  <a:pt x="4229779" y="1599260"/>
                </a:cubicBezTo>
                <a:cubicBezTo>
                  <a:pt x="4245785" y="1626433"/>
                  <a:pt x="4248866" y="1620319"/>
                  <a:pt x="4265347" y="1637756"/>
                </a:cubicBezTo>
                <a:cubicBezTo>
                  <a:pt x="4261435" y="1648172"/>
                  <a:pt x="4246140" y="1635944"/>
                  <a:pt x="4239620" y="1633680"/>
                </a:cubicBezTo>
                <a:cubicBezTo>
                  <a:pt x="4236892" y="1638548"/>
                  <a:pt x="4234166" y="1643643"/>
                  <a:pt x="4231557" y="1648851"/>
                </a:cubicBezTo>
                <a:cubicBezTo>
                  <a:pt x="4237485" y="1664023"/>
                  <a:pt x="4254084" y="1643190"/>
                  <a:pt x="4257404" y="1652927"/>
                </a:cubicBezTo>
                <a:cubicBezTo>
                  <a:pt x="4257404" y="1660060"/>
                  <a:pt x="4257404" y="1667080"/>
                  <a:pt x="4260722" y="1667759"/>
                </a:cubicBezTo>
                <a:cubicBezTo>
                  <a:pt x="4254320" y="1677836"/>
                  <a:pt x="4241753" y="1654399"/>
                  <a:pt x="4229185" y="1658815"/>
                </a:cubicBezTo>
                <a:cubicBezTo>
                  <a:pt x="4229896" y="1665495"/>
                  <a:pt x="4241041" y="1667759"/>
                  <a:pt x="4229185" y="1668778"/>
                </a:cubicBezTo>
                <a:cubicBezTo>
                  <a:pt x="4233336" y="1678289"/>
                  <a:pt x="4246614" y="1670816"/>
                  <a:pt x="4252186" y="1677949"/>
                </a:cubicBezTo>
                <a:cubicBezTo>
                  <a:pt x="4243064" y="1684125"/>
                  <a:pt x="4232466" y="1688018"/>
                  <a:pt x="4221360" y="1689272"/>
                </a:cubicBezTo>
                <a:cubicBezTo>
                  <a:pt x="4219819" y="1702632"/>
                  <a:pt x="4227525" y="1698669"/>
                  <a:pt x="4230372" y="1703764"/>
                </a:cubicBezTo>
                <a:cubicBezTo>
                  <a:pt x="4236656" y="1704557"/>
                  <a:pt x="4239264" y="1699462"/>
                  <a:pt x="4238315" y="1688706"/>
                </a:cubicBezTo>
                <a:cubicBezTo>
                  <a:pt x="4248986" y="1702405"/>
                  <a:pt x="4251713" y="1720295"/>
                  <a:pt x="4262028" y="1722672"/>
                </a:cubicBezTo>
                <a:cubicBezTo>
                  <a:pt x="4267600" y="1735806"/>
                  <a:pt x="4250172" y="1732636"/>
                  <a:pt x="4259656" y="1737618"/>
                </a:cubicBezTo>
                <a:cubicBezTo>
                  <a:pt x="4252186" y="1760262"/>
                  <a:pt x="4210098" y="1736032"/>
                  <a:pt x="4200376" y="1754488"/>
                </a:cubicBezTo>
                <a:cubicBezTo>
                  <a:pt x="4215670" y="1765810"/>
                  <a:pt x="4233454" y="1743165"/>
                  <a:pt x="4251712" y="1762640"/>
                </a:cubicBezTo>
                <a:cubicBezTo>
                  <a:pt x="4243294" y="1779397"/>
                  <a:pt x="4221716" y="1763432"/>
                  <a:pt x="4198123" y="1769433"/>
                </a:cubicBezTo>
                <a:cubicBezTo>
                  <a:pt x="4210477" y="1781201"/>
                  <a:pt x="4218078" y="1796761"/>
                  <a:pt x="4219582" y="1813363"/>
                </a:cubicBezTo>
                <a:cubicBezTo>
                  <a:pt x="4218871" y="1820156"/>
                  <a:pt x="4212588" y="1817779"/>
                  <a:pt x="4208437" y="1818685"/>
                </a:cubicBezTo>
                <a:cubicBezTo>
                  <a:pt x="4214009" y="1847103"/>
                  <a:pt x="4235824" y="1844160"/>
                  <a:pt x="4257404" y="1842008"/>
                </a:cubicBezTo>
                <a:cubicBezTo>
                  <a:pt x="4257404" y="1849028"/>
                  <a:pt x="4257404" y="1856048"/>
                  <a:pt x="4260722" y="1856727"/>
                </a:cubicBezTo>
                <a:cubicBezTo>
                  <a:pt x="4255270" y="1862049"/>
                  <a:pt x="4247800" y="1859445"/>
                  <a:pt x="4235469" y="1862502"/>
                </a:cubicBezTo>
                <a:cubicBezTo>
                  <a:pt x="4236180" y="1873824"/>
                  <a:pt x="4247325" y="1864200"/>
                  <a:pt x="4252542" y="1866917"/>
                </a:cubicBezTo>
                <a:cubicBezTo>
                  <a:pt x="4251712" y="1878239"/>
                  <a:pt x="4238788" y="1869521"/>
                  <a:pt x="4232980" y="1872578"/>
                </a:cubicBezTo>
                <a:lnTo>
                  <a:pt x="4232980" y="1857633"/>
                </a:lnTo>
                <a:lnTo>
                  <a:pt x="4210334" y="1858426"/>
                </a:lnTo>
                <a:cubicBezTo>
                  <a:pt x="4211282" y="1872578"/>
                  <a:pt x="4222190" y="1867144"/>
                  <a:pt x="4230490" y="1867710"/>
                </a:cubicBezTo>
                <a:cubicBezTo>
                  <a:pt x="4228118" y="1902809"/>
                  <a:pt x="4244836" y="1915942"/>
                  <a:pt x="4257285" y="1906545"/>
                </a:cubicBezTo>
                <a:cubicBezTo>
                  <a:pt x="4260486" y="1911074"/>
                  <a:pt x="4258826" y="1924774"/>
                  <a:pt x="4266296" y="1921151"/>
                </a:cubicBezTo>
                <a:cubicBezTo>
                  <a:pt x="4262502" y="1928623"/>
                  <a:pt x="4257641" y="1932473"/>
                  <a:pt x="4269497" y="1931001"/>
                </a:cubicBezTo>
                <a:cubicBezTo>
                  <a:pt x="4269497" y="1935756"/>
                  <a:pt x="4266059" y="1934964"/>
                  <a:pt x="4263924" y="1936209"/>
                </a:cubicBezTo>
                <a:cubicBezTo>
                  <a:pt x="4265584" y="1947531"/>
                  <a:pt x="4278982" y="1936209"/>
                  <a:pt x="4281234" y="1945493"/>
                </a:cubicBezTo>
                <a:cubicBezTo>
                  <a:pt x="4262502" y="1940851"/>
                  <a:pt x="4240094" y="1951041"/>
                  <a:pt x="4221954" y="1957382"/>
                </a:cubicBezTo>
                <a:cubicBezTo>
                  <a:pt x="4228593" y="1970968"/>
                  <a:pt x="4241991" y="1955910"/>
                  <a:pt x="4250053" y="1956476"/>
                </a:cubicBezTo>
                <a:cubicBezTo>
                  <a:pt x="4250053" y="1965760"/>
                  <a:pt x="4240924" y="1960212"/>
                  <a:pt x="4242228" y="1971534"/>
                </a:cubicBezTo>
                <a:cubicBezTo>
                  <a:pt x="4250408" y="1996557"/>
                  <a:pt x="4281234" y="1968251"/>
                  <a:pt x="4290363" y="1979913"/>
                </a:cubicBezTo>
                <a:cubicBezTo>
                  <a:pt x="4322257" y="1983310"/>
                  <a:pt x="4282538" y="1981724"/>
                  <a:pt x="4276610" y="1990329"/>
                </a:cubicBezTo>
                <a:cubicBezTo>
                  <a:pt x="4268230" y="1984151"/>
                  <a:pt x="4256436" y="1984532"/>
                  <a:pt x="4248512" y="1991235"/>
                </a:cubicBezTo>
                <a:cubicBezTo>
                  <a:pt x="4249459" y="1999953"/>
                  <a:pt x="4253728" y="2002557"/>
                  <a:pt x="4260368" y="2000746"/>
                </a:cubicBezTo>
                <a:cubicBezTo>
                  <a:pt x="4258826" y="2016710"/>
                  <a:pt x="4239382" y="1996330"/>
                  <a:pt x="4240805" y="2006407"/>
                </a:cubicBezTo>
                <a:cubicBezTo>
                  <a:pt x="4238671" y="2001878"/>
                  <a:pt x="4240094" y="1986367"/>
                  <a:pt x="4226221" y="1992028"/>
                </a:cubicBezTo>
                <a:cubicBezTo>
                  <a:pt x="4233216" y="2010936"/>
                  <a:pt x="4221004" y="2050564"/>
                  <a:pt x="4203340" y="2057244"/>
                </a:cubicBezTo>
                <a:cubicBezTo>
                  <a:pt x="4205948" y="2064603"/>
                  <a:pt x="4212588" y="2064150"/>
                  <a:pt x="4217685" y="2066754"/>
                </a:cubicBezTo>
                <a:cubicBezTo>
                  <a:pt x="4220174" y="2080001"/>
                  <a:pt x="4212232" y="2076491"/>
                  <a:pt x="4209860" y="2081813"/>
                </a:cubicBezTo>
                <a:cubicBezTo>
                  <a:pt x="4221716" y="2108760"/>
                  <a:pt x="4251949" y="2070491"/>
                  <a:pt x="4261078" y="2100042"/>
                </a:cubicBezTo>
                <a:cubicBezTo>
                  <a:pt x="4257166" y="2118044"/>
                  <a:pt x="4211282" y="2105137"/>
                  <a:pt x="4214484" y="2131404"/>
                </a:cubicBezTo>
                <a:cubicBezTo>
                  <a:pt x="4198360" y="2142726"/>
                  <a:pt x="4170024" y="2118610"/>
                  <a:pt x="4150461" y="2143519"/>
                </a:cubicBezTo>
                <a:cubicBezTo>
                  <a:pt x="4188045" y="2150425"/>
                  <a:pt x="4231913" y="2145783"/>
                  <a:pt x="4260722" y="2169560"/>
                </a:cubicBezTo>
                <a:cubicBezTo>
                  <a:pt x="4258945" y="2178505"/>
                  <a:pt x="4255625" y="2170579"/>
                  <a:pt x="4252306" y="2169560"/>
                </a:cubicBezTo>
                <a:cubicBezTo>
                  <a:pt x="4248986" y="2168541"/>
                  <a:pt x="4250289" y="2178618"/>
                  <a:pt x="4250053" y="2184505"/>
                </a:cubicBezTo>
                <a:cubicBezTo>
                  <a:pt x="4228474" y="2183033"/>
                  <a:pt x="4218752" y="2186204"/>
                  <a:pt x="4204881" y="2176127"/>
                </a:cubicBezTo>
                <a:lnTo>
                  <a:pt x="4196234" y="2181716"/>
                </a:lnTo>
                <a:lnTo>
                  <a:pt x="4169273" y="2177518"/>
                </a:lnTo>
                <a:cubicBezTo>
                  <a:pt x="4143414" y="2178250"/>
                  <a:pt x="4120939" y="2190733"/>
                  <a:pt x="4089995" y="2185638"/>
                </a:cubicBezTo>
                <a:cubicBezTo>
                  <a:pt x="4089995" y="2190393"/>
                  <a:pt x="4093670" y="2189261"/>
                  <a:pt x="4095803" y="2190280"/>
                </a:cubicBezTo>
                <a:cubicBezTo>
                  <a:pt x="4091892" y="2197979"/>
                  <a:pt x="4083947" y="2198205"/>
                  <a:pt x="4085608" y="2215528"/>
                </a:cubicBezTo>
                <a:cubicBezTo>
                  <a:pt x="4063407" y="2228096"/>
                  <a:pt x="4037687" y="2236602"/>
                  <a:pt x="4010167" y="2242489"/>
                </a:cubicBezTo>
                <a:lnTo>
                  <a:pt x="3975186" y="2247054"/>
                </a:lnTo>
                <a:lnTo>
                  <a:pt x="3974604" y="2249304"/>
                </a:lnTo>
                <a:cubicBezTo>
                  <a:pt x="3967204" y="2256671"/>
                  <a:pt x="3948545" y="2256459"/>
                  <a:pt x="3943365" y="2266818"/>
                </a:cubicBezTo>
                <a:cubicBezTo>
                  <a:pt x="3945902" y="2279046"/>
                  <a:pt x="3960562" y="2259006"/>
                  <a:pt x="3950695" y="2271121"/>
                </a:cubicBezTo>
                <a:cubicBezTo>
                  <a:pt x="3959716" y="2273951"/>
                  <a:pt x="3959434" y="2278480"/>
                  <a:pt x="3969583" y="2279386"/>
                </a:cubicBezTo>
                <a:cubicBezTo>
                  <a:pt x="3954219" y="2286292"/>
                  <a:pt x="3957743" y="2298181"/>
                  <a:pt x="3940687" y="2291954"/>
                </a:cubicBezTo>
                <a:cubicBezTo>
                  <a:pt x="3944352" y="2298860"/>
                  <a:pt x="3950836" y="2295916"/>
                  <a:pt x="3950977" y="2315956"/>
                </a:cubicBezTo>
                <a:cubicBezTo>
                  <a:pt x="3956756" y="2316975"/>
                  <a:pt x="3949708" y="2296709"/>
                  <a:pt x="3957320" y="2300331"/>
                </a:cubicBezTo>
                <a:cubicBezTo>
                  <a:pt x="3957320" y="2305426"/>
                  <a:pt x="3958729" y="2310295"/>
                  <a:pt x="3959434" y="2315277"/>
                </a:cubicBezTo>
                <a:cubicBezTo>
                  <a:pt x="3974234" y="2315277"/>
                  <a:pt x="3980014" y="2309049"/>
                  <a:pt x="3991572" y="2312334"/>
                </a:cubicBezTo>
                <a:cubicBezTo>
                  <a:pt x="3976772" y="2327279"/>
                  <a:pt x="3971838" y="2331242"/>
                  <a:pt x="3954501" y="2325693"/>
                </a:cubicBezTo>
                <a:cubicBezTo>
                  <a:pt x="3966482" y="2347771"/>
                  <a:pt x="3992559" y="2340073"/>
                  <a:pt x="3997774" y="2326826"/>
                </a:cubicBezTo>
                <a:cubicBezTo>
                  <a:pt x="4001862" y="2336903"/>
                  <a:pt x="3997774" y="2333959"/>
                  <a:pt x="4006936" y="2330902"/>
                </a:cubicBezTo>
                <a:cubicBezTo>
                  <a:pt x="4002848" y="2339960"/>
                  <a:pt x="4004117" y="2342224"/>
                  <a:pt x="4012433" y="2340413"/>
                </a:cubicBezTo>
                <a:cubicBezTo>
                  <a:pt x="4010601" y="2352980"/>
                  <a:pt x="3998338" y="2343809"/>
                  <a:pt x="3993404" y="2342224"/>
                </a:cubicBezTo>
                <a:cubicBezTo>
                  <a:pt x="3996505" y="2374266"/>
                  <a:pt x="4007500" y="2350716"/>
                  <a:pt x="4012856" y="2360453"/>
                </a:cubicBezTo>
                <a:cubicBezTo>
                  <a:pt x="4004822" y="2374945"/>
                  <a:pt x="3991572" y="2361472"/>
                  <a:pt x="3984665" y="2372907"/>
                </a:cubicBezTo>
                <a:cubicBezTo>
                  <a:pt x="3991956" y="2375796"/>
                  <a:pt x="4000129" y="2376936"/>
                  <a:pt x="4008206" y="2376190"/>
                </a:cubicBezTo>
                <a:cubicBezTo>
                  <a:pt x="3999608" y="2383889"/>
                  <a:pt x="3991291" y="2408232"/>
                  <a:pt x="3980015" y="2398834"/>
                </a:cubicBezTo>
                <a:cubicBezTo>
                  <a:pt x="3986076" y="2420347"/>
                  <a:pt x="3994110" y="2392154"/>
                  <a:pt x="4003836" y="2406647"/>
                </a:cubicBezTo>
                <a:cubicBezTo>
                  <a:pt x="3997634" y="2426574"/>
                  <a:pt x="3980438" y="2404495"/>
                  <a:pt x="3971276" y="2424536"/>
                </a:cubicBezTo>
                <a:cubicBezTo>
                  <a:pt x="3974940" y="2437217"/>
                  <a:pt x="3978887" y="2414346"/>
                  <a:pt x="3984243" y="2428385"/>
                </a:cubicBezTo>
                <a:cubicBezTo>
                  <a:pt x="3981706" y="2414459"/>
                  <a:pt x="4002568" y="2424536"/>
                  <a:pt x="4009192" y="2431216"/>
                </a:cubicBezTo>
                <a:cubicBezTo>
                  <a:pt x="3986076" y="2439594"/>
                  <a:pt x="3972967" y="2436537"/>
                  <a:pt x="3949004" y="2451596"/>
                </a:cubicBezTo>
                <a:lnTo>
                  <a:pt x="3964787" y="2456411"/>
                </a:lnTo>
                <a:lnTo>
                  <a:pt x="3974338" y="2452547"/>
                </a:lnTo>
                <a:cubicBezTo>
                  <a:pt x="3984995" y="2451075"/>
                  <a:pt x="3996289" y="2450537"/>
                  <a:pt x="4005517" y="2447084"/>
                </a:cubicBezTo>
                <a:cubicBezTo>
                  <a:pt x="3997987" y="2454500"/>
                  <a:pt x="3989892" y="2458972"/>
                  <a:pt x="3980367" y="2461421"/>
                </a:cubicBezTo>
                <a:lnTo>
                  <a:pt x="3978931" y="2461514"/>
                </a:lnTo>
                <a:lnTo>
                  <a:pt x="3993969" y="2467447"/>
                </a:lnTo>
                <a:cubicBezTo>
                  <a:pt x="3982693" y="2449558"/>
                  <a:pt x="3998903" y="2462239"/>
                  <a:pt x="4002568" y="2471636"/>
                </a:cubicBezTo>
                <a:cubicBezTo>
                  <a:pt x="4002568" y="2460993"/>
                  <a:pt x="4008347" y="2459635"/>
                  <a:pt x="4015254" y="2460314"/>
                </a:cubicBezTo>
                <a:cubicBezTo>
                  <a:pt x="4015254" y="2464956"/>
                  <a:pt x="4013280" y="2464277"/>
                  <a:pt x="4011871" y="2465522"/>
                </a:cubicBezTo>
                <a:lnTo>
                  <a:pt x="4024535" y="2467423"/>
                </a:lnTo>
                <a:lnTo>
                  <a:pt x="4104947" y="2439043"/>
                </a:lnTo>
                <a:cubicBezTo>
                  <a:pt x="4134385" y="2428891"/>
                  <a:pt x="4164197" y="2419231"/>
                  <a:pt x="4194824" y="2411079"/>
                </a:cubicBezTo>
                <a:cubicBezTo>
                  <a:pt x="4194824" y="2417193"/>
                  <a:pt x="4193918" y="2421496"/>
                  <a:pt x="4190295" y="2422401"/>
                </a:cubicBezTo>
                <a:cubicBezTo>
                  <a:pt x="4220412" y="2432818"/>
                  <a:pt x="4240113" y="2396926"/>
                  <a:pt x="4262644" y="2384019"/>
                </a:cubicBezTo>
                <a:cubicBezTo>
                  <a:pt x="4260493" y="2401002"/>
                  <a:pt x="4248491" y="2403493"/>
                  <a:pt x="4241358" y="2413004"/>
                </a:cubicBezTo>
                <a:cubicBezTo>
                  <a:pt x="4255285" y="2415721"/>
                  <a:pt x="4279061" y="2402701"/>
                  <a:pt x="4296045" y="2398398"/>
                </a:cubicBezTo>
                <a:cubicBezTo>
                  <a:pt x="4284344" y="2410893"/>
                  <a:pt x="4268644" y="2418903"/>
                  <a:pt x="4251662" y="2421043"/>
                </a:cubicBezTo>
                <a:cubicBezTo>
                  <a:pt x="4271136" y="2455009"/>
                  <a:pt x="4296950" y="2441423"/>
                  <a:pt x="4313481" y="2460557"/>
                </a:cubicBezTo>
                <a:cubicBezTo>
                  <a:pt x="4308952" y="2455462"/>
                  <a:pt x="4315406" y="2483202"/>
                  <a:pt x="4322878" y="2489203"/>
                </a:cubicBezTo>
                <a:lnTo>
                  <a:pt x="4324929" y="2490438"/>
                </a:lnTo>
                <a:lnTo>
                  <a:pt x="4323783" y="2494071"/>
                </a:lnTo>
                <a:cubicBezTo>
                  <a:pt x="4323783" y="2489995"/>
                  <a:pt x="4337710" y="2516716"/>
                  <a:pt x="4330124" y="2518187"/>
                </a:cubicBezTo>
                <a:cubicBezTo>
                  <a:pt x="4350291" y="2523387"/>
                  <a:pt x="4369430" y="2531961"/>
                  <a:pt x="4386735" y="2543549"/>
                </a:cubicBezTo>
                <a:cubicBezTo>
                  <a:pt x="4370997" y="2549890"/>
                  <a:pt x="4322538" y="2508677"/>
                  <a:pt x="4323896" y="2569590"/>
                </a:cubicBezTo>
                <a:cubicBezTo>
                  <a:pt x="4339408" y="2600613"/>
                  <a:pt x="4355485" y="2629032"/>
                  <a:pt x="4380508" y="2620314"/>
                </a:cubicBezTo>
                <a:cubicBezTo>
                  <a:pt x="4382044" y="2628591"/>
                  <a:pt x="4384872" y="2636577"/>
                  <a:pt x="4388886" y="2643977"/>
                </a:cubicBezTo>
                <a:cubicBezTo>
                  <a:pt x="4390018" y="2652016"/>
                  <a:pt x="4379262" y="2640354"/>
                  <a:pt x="4374280" y="2646468"/>
                </a:cubicBezTo>
                <a:cubicBezTo>
                  <a:pt x="4372695" y="2649978"/>
                  <a:pt x="4374280" y="2657790"/>
                  <a:pt x="4369638" y="2657790"/>
                </a:cubicBezTo>
                <a:cubicBezTo>
                  <a:pt x="4373116" y="2667818"/>
                  <a:pt x="4378370" y="2677137"/>
                  <a:pt x="4385150" y="2685303"/>
                </a:cubicBezTo>
                <a:cubicBezTo>
                  <a:pt x="4381979" y="2693682"/>
                  <a:pt x="4361826" y="2657451"/>
                  <a:pt x="4368053" y="2698437"/>
                </a:cubicBezTo>
                <a:cubicBezTo>
                  <a:pt x="4370770" y="2712363"/>
                  <a:pt x="4378356" y="2705910"/>
                  <a:pt x="4384357" y="2705570"/>
                </a:cubicBezTo>
                <a:cubicBezTo>
                  <a:pt x="4385942" y="2716892"/>
                  <a:pt x="4380960" y="2716892"/>
                  <a:pt x="4375639" y="2716892"/>
                </a:cubicBezTo>
                <a:cubicBezTo>
                  <a:pt x="4381300" y="2739537"/>
                  <a:pt x="4388433" y="2749274"/>
                  <a:pt x="4383225" y="2760936"/>
                </a:cubicBezTo>
                <a:cubicBezTo>
                  <a:pt x="4398963" y="2786411"/>
                  <a:pt x="4400321" y="2779957"/>
                  <a:pt x="4414927" y="2795695"/>
                </a:cubicBezTo>
                <a:cubicBezTo>
                  <a:pt x="4413568" y="2806451"/>
                  <a:pt x="4400548" y="2795695"/>
                  <a:pt x="4395453" y="2794110"/>
                </a:cubicBezTo>
                <a:cubicBezTo>
                  <a:pt x="4394094" y="2799205"/>
                  <a:pt x="4392849" y="2804413"/>
                  <a:pt x="4391716" y="2809848"/>
                </a:cubicBezTo>
                <a:cubicBezTo>
                  <a:pt x="4398283" y="2824340"/>
                  <a:pt x="4407454" y="2802149"/>
                  <a:pt x="4411191" y="2811546"/>
                </a:cubicBezTo>
                <a:cubicBezTo>
                  <a:pt x="4412210" y="2818453"/>
                  <a:pt x="4413229" y="2825472"/>
                  <a:pt x="4415833" y="2825812"/>
                </a:cubicBezTo>
                <a:cubicBezTo>
                  <a:pt x="4412549" y="2836342"/>
                  <a:pt x="4399982" y="2814490"/>
                  <a:pt x="4391377" y="2819924"/>
                </a:cubicBezTo>
                <a:cubicBezTo>
                  <a:pt x="4392962" y="2826378"/>
                  <a:pt x="4401567" y="2827624"/>
                  <a:pt x="4393075" y="2829775"/>
                </a:cubicBezTo>
                <a:cubicBezTo>
                  <a:pt x="4397604" y="2838833"/>
                  <a:pt x="4406209" y="2829775"/>
                  <a:pt x="4411304" y="2836681"/>
                </a:cubicBezTo>
                <a:cubicBezTo>
                  <a:pt x="4405871" y="2843317"/>
                  <a:pt x="4398512" y="2848103"/>
                  <a:pt x="4390245" y="2850381"/>
                </a:cubicBezTo>
                <a:cubicBezTo>
                  <a:pt x="4391150" y="2863741"/>
                  <a:pt x="4396245" y="2859099"/>
                  <a:pt x="4398963" y="2863968"/>
                </a:cubicBezTo>
                <a:cubicBezTo>
                  <a:pt x="4403718" y="2863968"/>
                  <a:pt x="4404850" y="2858873"/>
                  <a:pt x="4402699" y="2848230"/>
                </a:cubicBezTo>
                <a:cubicBezTo>
                  <a:pt x="4412436" y="2860798"/>
                  <a:pt x="4416965" y="2878234"/>
                  <a:pt x="4425344" y="2879592"/>
                </a:cubicBezTo>
                <a:cubicBezTo>
                  <a:pt x="4431344" y="2892047"/>
                  <a:pt x="4417984" y="2890915"/>
                  <a:pt x="4425344" y="2894651"/>
                </a:cubicBezTo>
                <a:cubicBezTo>
                  <a:pt x="4423079" y="2917295"/>
                  <a:pt x="4388886" y="2897708"/>
                  <a:pt x="4384810" y="2917295"/>
                </a:cubicBezTo>
                <a:cubicBezTo>
                  <a:pt x="4397604" y="2926919"/>
                  <a:pt x="4407454" y="2902577"/>
                  <a:pt x="4423419" y="2920579"/>
                </a:cubicBezTo>
                <a:cubicBezTo>
                  <a:pt x="4419682" y="2938015"/>
                  <a:pt x="4401680" y="2924202"/>
                  <a:pt x="4385376" y="2931901"/>
                </a:cubicBezTo>
                <a:cubicBezTo>
                  <a:pt x="4396565" y="2943334"/>
                  <a:pt x="4404195" y="2957769"/>
                  <a:pt x="4407341" y="2973454"/>
                </a:cubicBezTo>
                <a:cubicBezTo>
                  <a:pt x="4407907" y="2980134"/>
                  <a:pt x="4402926" y="2978435"/>
                  <a:pt x="4399982" y="2979794"/>
                </a:cubicBezTo>
                <a:cubicBezTo>
                  <a:pt x="4408134" y="3007307"/>
                  <a:pt x="4423645" y="3002439"/>
                  <a:pt x="4438930" y="2998249"/>
                </a:cubicBezTo>
                <a:cubicBezTo>
                  <a:pt x="4439949" y="3005156"/>
                  <a:pt x="4440968" y="3012062"/>
                  <a:pt x="4443572" y="3012515"/>
                </a:cubicBezTo>
                <a:cubicBezTo>
                  <a:pt x="4440289" y="3018290"/>
                  <a:pt x="4434628" y="3016252"/>
                  <a:pt x="4426024" y="3020554"/>
                </a:cubicBezTo>
                <a:cubicBezTo>
                  <a:pt x="4428175" y="3031310"/>
                  <a:pt x="4435081" y="3021120"/>
                  <a:pt x="4439044" y="3023271"/>
                </a:cubicBezTo>
                <a:cubicBezTo>
                  <a:pt x="4440176" y="3034594"/>
                  <a:pt x="4429420" y="3027121"/>
                  <a:pt x="4425684" y="3030744"/>
                </a:cubicBezTo>
                <a:lnTo>
                  <a:pt x="4423193" y="3016025"/>
                </a:lnTo>
                <a:lnTo>
                  <a:pt x="4406889" y="3018856"/>
                </a:lnTo>
                <a:cubicBezTo>
                  <a:pt x="4409606" y="3032782"/>
                  <a:pt x="4416966" y="3026328"/>
                  <a:pt x="4422854" y="3026102"/>
                </a:cubicBezTo>
                <a:cubicBezTo>
                  <a:pt x="4426137" y="3061088"/>
                  <a:pt x="4440176" y="3072636"/>
                  <a:pt x="4447876" y="3062107"/>
                </a:cubicBezTo>
                <a:cubicBezTo>
                  <a:pt x="4450819" y="3066296"/>
                  <a:pt x="4451611" y="3079996"/>
                  <a:pt x="4456480" y="3075693"/>
                </a:cubicBezTo>
                <a:cubicBezTo>
                  <a:pt x="4454894" y="3083506"/>
                  <a:pt x="4451838" y="3087015"/>
                  <a:pt x="4460216" y="3085204"/>
                </a:cubicBezTo>
                <a:cubicBezTo>
                  <a:pt x="4460895" y="3089846"/>
                  <a:pt x="4458404" y="3089393"/>
                  <a:pt x="4457047" y="3090752"/>
                </a:cubicBezTo>
                <a:cubicBezTo>
                  <a:pt x="4459763" y="3102074"/>
                  <a:pt x="4467803" y="3089053"/>
                  <a:pt x="4470860" y="3098451"/>
                </a:cubicBezTo>
                <a:cubicBezTo>
                  <a:pt x="4456707" y="3095507"/>
                  <a:pt x="4441875" y="3107735"/>
                  <a:pt x="4429986" y="3115661"/>
                </a:cubicBezTo>
                <a:cubicBezTo>
                  <a:pt x="4436893" y="3128455"/>
                  <a:pt x="4444366" y="3112377"/>
                  <a:pt x="4450253" y="3112151"/>
                </a:cubicBezTo>
                <a:cubicBezTo>
                  <a:pt x="4451612" y="3121322"/>
                  <a:pt x="4444139" y="3116680"/>
                  <a:pt x="4446743" y="3127775"/>
                </a:cubicBezTo>
                <a:cubicBezTo>
                  <a:pt x="4456254" y="3151779"/>
                  <a:pt x="4474483" y="3120869"/>
                  <a:pt x="4482748" y="3131625"/>
                </a:cubicBezTo>
                <a:cubicBezTo>
                  <a:pt x="4506185" y="3131625"/>
                  <a:pt x="4477313" y="3134116"/>
                  <a:pt x="4474256" y="3142947"/>
                </a:cubicBezTo>
                <a:cubicBezTo>
                  <a:pt x="4471253" y="3140366"/>
                  <a:pt x="4467252" y="3139265"/>
                  <a:pt x="4463351" y="3139945"/>
                </a:cubicBezTo>
                <a:cubicBezTo>
                  <a:pt x="4459450" y="3140624"/>
                  <a:pt x="4456057" y="3143013"/>
                  <a:pt x="4454103" y="3146457"/>
                </a:cubicBezTo>
                <a:cubicBezTo>
                  <a:pt x="4456141" y="3154949"/>
                  <a:pt x="4459538" y="3156987"/>
                  <a:pt x="4463840" y="3154836"/>
                </a:cubicBezTo>
                <a:cubicBezTo>
                  <a:pt x="4465084" y="3170800"/>
                  <a:pt x="4448101" y="3152345"/>
                  <a:pt x="4450592" y="3162194"/>
                </a:cubicBezTo>
                <a:cubicBezTo>
                  <a:pt x="4448441" y="3157892"/>
                  <a:pt x="4447196" y="3142494"/>
                  <a:pt x="4438025" y="3149287"/>
                </a:cubicBezTo>
                <a:cubicBezTo>
                  <a:pt x="4445838" y="3167402"/>
                  <a:pt x="4442781" y="3207709"/>
                  <a:pt x="4431006" y="3215975"/>
                </a:cubicBezTo>
                <a:cubicBezTo>
                  <a:pt x="4434062" y="3222994"/>
                  <a:pt x="4438705" y="3221862"/>
                  <a:pt x="4442328" y="3223901"/>
                </a:cubicBezTo>
                <a:cubicBezTo>
                  <a:pt x="4445951" y="3236922"/>
                  <a:pt x="4439837" y="3234091"/>
                  <a:pt x="4438818" y="3239639"/>
                </a:cubicBezTo>
                <a:cubicBezTo>
                  <a:pt x="4451725" y="3265114"/>
                  <a:pt x="4467463" y="3224467"/>
                  <a:pt x="4478332" y="3252999"/>
                </a:cubicBezTo>
                <a:cubicBezTo>
                  <a:pt x="4478332" y="3271115"/>
                  <a:pt x="4443233" y="3262510"/>
                  <a:pt x="4449461" y="3288211"/>
                </a:cubicBezTo>
                <a:cubicBezTo>
                  <a:pt x="4439610" y="3301345"/>
                  <a:pt x="4415494" y="3279605"/>
                  <a:pt x="4405304" y="3306099"/>
                </a:cubicBezTo>
                <a:cubicBezTo>
                  <a:pt x="4433270" y="3309496"/>
                  <a:pt x="4464066" y="3300778"/>
                  <a:pt x="4488070" y="3321724"/>
                </a:cubicBezTo>
                <a:cubicBezTo>
                  <a:pt x="4488070" y="3330782"/>
                  <a:pt x="4484673" y="3323196"/>
                  <a:pt x="4482182" y="3322856"/>
                </a:cubicBezTo>
                <a:cubicBezTo>
                  <a:pt x="4479691" y="3322518"/>
                  <a:pt x="4482182" y="3332027"/>
                  <a:pt x="4482182" y="3337803"/>
                </a:cubicBezTo>
                <a:cubicBezTo>
                  <a:pt x="4466557" y="3337803"/>
                  <a:pt x="4460104" y="3342331"/>
                  <a:pt x="4448781" y="3333613"/>
                </a:cubicBezTo>
                <a:lnTo>
                  <a:pt x="4443680" y="3339614"/>
                </a:lnTo>
                <a:lnTo>
                  <a:pt x="4423434" y="3337788"/>
                </a:lnTo>
                <a:lnTo>
                  <a:pt x="4401024" y="3346097"/>
                </a:lnTo>
                <a:lnTo>
                  <a:pt x="4395964" y="3359131"/>
                </a:lnTo>
                <a:lnTo>
                  <a:pt x="4394948" y="3347921"/>
                </a:lnTo>
                <a:lnTo>
                  <a:pt x="4368280" y="3353201"/>
                </a:lnTo>
                <a:cubicBezTo>
                  <a:pt x="4369073" y="3357843"/>
                  <a:pt x="4371337" y="3356484"/>
                  <a:pt x="4373036" y="3357164"/>
                </a:cubicBezTo>
                <a:cubicBezTo>
                  <a:pt x="4372243" y="3361183"/>
                  <a:pt x="4370375" y="3363447"/>
                  <a:pt x="4369215" y="3366830"/>
                </a:cubicBezTo>
                <a:lnTo>
                  <a:pt x="4369601" y="3381742"/>
                </a:lnTo>
                <a:lnTo>
                  <a:pt x="4370692" y="3381985"/>
                </a:lnTo>
                <a:cubicBezTo>
                  <a:pt x="4398115" y="3381358"/>
                  <a:pt x="4425458" y="3363887"/>
                  <a:pt x="4450763" y="3359471"/>
                </a:cubicBezTo>
                <a:cubicBezTo>
                  <a:pt x="4442384" y="3375096"/>
                  <a:pt x="4425968" y="3374190"/>
                  <a:pt x="4413513" y="3381323"/>
                </a:cubicBezTo>
                <a:cubicBezTo>
                  <a:pt x="4430836" y="3387777"/>
                  <a:pt x="4466274" y="3382342"/>
                  <a:pt x="4489938" y="3383134"/>
                </a:cubicBezTo>
                <a:cubicBezTo>
                  <a:pt x="4471370" y="3393211"/>
                  <a:pt x="4448385" y="3393324"/>
                  <a:pt x="4424382" y="3392192"/>
                </a:cubicBezTo>
                <a:cubicBezTo>
                  <a:pt x="4439101" y="3430574"/>
                  <a:pt x="4476578" y="3424800"/>
                  <a:pt x="4492316" y="3448237"/>
                </a:cubicBezTo>
                <a:cubicBezTo>
                  <a:pt x="4488126" y="3442010"/>
                  <a:pt x="4487560" y="3470882"/>
                  <a:pt x="4495372" y="3478467"/>
                </a:cubicBezTo>
                <a:lnTo>
                  <a:pt x="4497868" y="3480395"/>
                </a:lnTo>
                <a:lnTo>
                  <a:pt x="4495372" y="3483336"/>
                </a:lnTo>
                <a:cubicBezTo>
                  <a:pt x="4496505" y="3479373"/>
                  <a:pt x="4506695" y="3509717"/>
                  <a:pt x="4496052" y="3508358"/>
                </a:cubicBezTo>
                <a:cubicBezTo>
                  <a:pt x="4519889" y="3518684"/>
                  <a:pt x="4542058" y="3532498"/>
                  <a:pt x="4561834" y="3549345"/>
                </a:cubicBezTo>
                <a:cubicBezTo>
                  <a:pt x="4539190" y="3550816"/>
                  <a:pt x="4489145" y="3496923"/>
                  <a:pt x="4471256" y="3555798"/>
                </a:cubicBezTo>
                <a:cubicBezTo>
                  <a:pt x="4481560" y="3589765"/>
                  <a:pt x="4493901" y="3622145"/>
                  <a:pt x="4528660" y="3621014"/>
                </a:cubicBezTo>
                <a:cubicBezTo>
                  <a:pt x="4529339" y="3629959"/>
                  <a:pt x="4528094" y="3641621"/>
                  <a:pt x="4531943" y="3646263"/>
                </a:cubicBezTo>
                <a:cubicBezTo>
                  <a:pt x="4530698" y="3654302"/>
                  <a:pt x="4520621" y="3639922"/>
                  <a:pt x="4512016" y="3644338"/>
                </a:cubicBezTo>
                <a:cubicBezTo>
                  <a:pt x="4508846" y="3647282"/>
                  <a:pt x="4507940" y="3655661"/>
                  <a:pt x="4502506" y="3653509"/>
                </a:cubicBezTo>
                <a:cubicBezTo>
                  <a:pt x="4503072" y="3668342"/>
                  <a:pt x="4509978" y="3674456"/>
                  <a:pt x="4513828" y="3684419"/>
                </a:cubicBezTo>
                <a:cubicBezTo>
                  <a:pt x="4507034" y="3691439"/>
                  <a:pt x="4492316" y="3650452"/>
                  <a:pt x="4487447" y="3692005"/>
                </a:cubicBezTo>
                <a:cubicBezTo>
                  <a:pt x="4486541" y="3706158"/>
                  <a:pt x="4498769" y="3702082"/>
                  <a:pt x="4506355" y="3703327"/>
                </a:cubicBezTo>
                <a:cubicBezTo>
                  <a:pt x="4504883" y="3714083"/>
                  <a:pt x="4498203" y="3713291"/>
                  <a:pt x="4491296" y="3711932"/>
                </a:cubicBezTo>
                <a:cubicBezTo>
                  <a:pt x="4491296" y="3735143"/>
                  <a:pt x="4497412" y="3746691"/>
                  <a:pt x="4487108" y="3756315"/>
                </a:cubicBezTo>
                <a:cubicBezTo>
                  <a:pt x="4499223" y="3785413"/>
                  <a:pt x="4502958" y="3779639"/>
                  <a:pt x="4516886" y="3799000"/>
                </a:cubicBezTo>
                <a:cubicBezTo>
                  <a:pt x="4511678" y="3808850"/>
                  <a:pt x="4498316" y="3794697"/>
                  <a:pt x="4492203" y="3791754"/>
                </a:cubicBezTo>
                <a:cubicBezTo>
                  <a:pt x="4488920" y="3796283"/>
                  <a:pt x="4485636" y="3800925"/>
                  <a:pt x="4482353" y="3805793"/>
                </a:cubicBezTo>
                <a:cubicBezTo>
                  <a:pt x="4486202" y="3821644"/>
                  <a:pt x="4504997" y="3802963"/>
                  <a:pt x="4507035" y="3813039"/>
                </a:cubicBezTo>
                <a:cubicBezTo>
                  <a:pt x="4506130" y="3820059"/>
                  <a:pt x="4505337" y="3827079"/>
                  <a:pt x="4508507" y="3828211"/>
                </a:cubicBezTo>
                <a:cubicBezTo>
                  <a:pt x="4500921" y="3837382"/>
                  <a:pt x="4491637" y="3812587"/>
                  <a:pt x="4478730" y="3815304"/>
                </a:cubicBezTo>
                <a:cubicBezTo>
                  <a:pt x="4478730" y="3822097"/>
                  <a:pt x="4489373" y="3825720"/>
                  <a:pt x="4477711" y="3825267"/>
                </a:cubicBezTo>
                <a:cubicBezTo>
                  <a:pt x="4480654" y="3835231"/>
                  <a:pt x="4494581" y="3829570"/>
                  <a:pt x="4499110" y="3837269"/>
                </a:cubicBezTo>
                <a:cubicBezTo>
                  <a:pt x="4489334" y="3842216"/>
                  <a:pt x="4478472" y="3844630"/>
                  <a:pt x="4467521" y="3844289"/>
                </a:cubicBezTo>
                <a:cubicBezTo>
                  <a:pt x="4464350" y="3857309"/>
                  <a:pt x="4472389" y="3854366"/>
                  <a:pt x="4474540" y="3859800"/>
                </a:cubicBezTo>
                <a:cubicBezTo>
                  <a:pt x="4480541" y="3861272"/>
                  <a:pt x="4483712" y="3856630"/>
                  <a:pt x="4484278" y="3845874"/>
                </a:cubicBezTo>
                <a:cubicBezTo>
                  <a:pt x="4492882" y="3860819"/>
                  <a:pt x="4493222" y="3878822"/>
                  <a:pt x="4503186" y="3882445"/>
                </a:cubicBezTo>
                <a:cubicBezTo>
                  <a:pt x="4506809" y="3896258"/>
                  <a:pt x="4490052" y="3890936"/>
                  <a:pt x="4498996" y="3897050"/>
                </a:cubicBezTo>
                <a:cubicBezTo>
                  <a:pt x="4488693" y="3918449"/>
                  <a:pt x="4450877" y="3889351"/>
                  <a:pt x="4439442" y="3906448"/>
                </a:cubicBezTo>
                <a:cubicBezTo>
                  <a:pt x="4452802" y="3919468"/>
                  <a:pt x="4473408" y="3898862"/>
                  <a:pt x="4488240" y="3920940"/>
                </a:cubicBezTo>
                <a:cubicBezTo>
                  <a:pt x="4477823" y="3936565"/>
                  <a:pt x="4459029" y="3917996"/>
                  <a:pt x="4435365" y="3920940"/>
                </a:cubicBezTo>
                <a:cubicBezTo>
                  <a:pt x="4445854" y="3933990"/>
                  <a:pt x="4451246" y="3950406"/>
                  <a:pt x="4450536" y="3967135"/>
                </a:cubicBezTo>
                <a:cubicBezTo>
                  <a:pt x="4449065" y="3973814"/>
                  <a:pt x="4443290" y="3970644"/>
                  <a:pt x="4439214" y="3971098"/>
                </a:cubicBezTo>
                <a:cubicBezTo>
                  <a:pt x="4441026" y="3999856"/>
                  <a:pt x="4462425" y="3999743"/>
                  <a:pt x="4483484" y="4000196"/>
                </a:cubicBezTo>
                <a:cubicBezTo>
                  <a:pt x="4482579" y="4007215"/>
                  <a:pt x="4481787" y="4014122"/>
                  <a:pt x="4484843" y="4015254"/>
                </a:cubicBezTo>
                <a:cubicBezTo>
                  <a:pt x="4478956" y="4019782"/>
                  <a:pt x="4472162" y="4016272"/>
                  <a:pt x="4459821" y="4017858"/>
                </a:cubicBezTo>
                <a:cubicBezTo>
                  <a:pt x="4459142" y="4029181"/>
                  <a:pt x="4471143" y="4021029"/>
                  <a:pt x="4475672" y="4024312"/>
                </a:cubicBezTo>
                <a:cubicBezTo>
                  <a:pt x="4473408" y="4035634"/>
                  <a:pt x="4462085" y="4025218"/>
                  <a:pt x="4456084" y="4027482"/>
                </a:cubicBezTo>
                <a:lnTo>
                  <a:pt x="4457443" y="4012650"/>
                </a:lnTo>
                <a:lnTo>
                  <a:pt x="4435591" y="4010612"/>
                </a:lnTo>
                <a:cubicBezTo>
                  <a:pt x="4434686" y="4024765"/>
                  <a:pt x="4446234" y="4020802"/>
                  <a:pt x="4453820" y="4021934"/>
                </a:cubicBezTo>
                <a:cubicBezTo>
                  <a:pt x="4447027" y="4056467"/>
                  <a:pt x="4461406" y="4071639"/>
                  <a:pt x="4474653" y="4063827"/>
                </a:cubicBezTo>
                <a:cubicBezTo>
                  <a:pt x="4477030" y="4068695"/>
                  <a:pt x="4473747" y="4082055"/>
                  <a:pt x="4481333" y="4079338"/>
                </a:cubicBezTo>
                <a:cubicBezTo>
                  <a:pt x="4476804" y="4086358"/>
                  <a:pt x="4471709" y="4089188"/>
                  <a:pt x="4483144" y="4089528"/>
                </a:cubicBezTo>
                <a:cubicBezTo>
                  <a:pt x="4482578" y="4094283"/>
                  <a:pt x="4479408" y="4093038"/>
                  <a:pt x="4477257" y="4093944"/>
                </a:cubicBezTo>
                <a:cubicBezTo>
                  <a:pt x="4477257" y="4105266"/>
                  <a:pt x="4491523" y="4095416"/>
                  <a:pt x="4492542" y="4105266"/>
                </a:cubicBezTo>
                <a:cubicBezTo>
                  <a:pt x="4475219" y="4098473"/>
                  <a:pt x="4452461" y="4105266"/>
                  <a:pt x="4434686" y="4109908"/>
                </a:cubicBezTo>
                <a:cubicBezTo>
                  <a:pt x="4439442" y="4124174"/>
                  <a:pt x="4454046" y="4110927"/>
                  <a:pt x="4461746" y="4112512"/>
                </a:cubicBezTo>
                <a:cubicBezTo>
                  <a:pt x="4460614" y="4121683"/>
                  <a:pt x="4452462" y="4115003"/>
                  <a:pt x="4452236" y="4126438"/>
                </a:cubicBezTo>
                <a:cubicBezTo>
                  <a:pt x="4456878" y="4152253"/>
                  <a:pt x="4489939" y="4127910"/>
                  <a:pt x="4497525" y="4140591"/>
                </a:cubicBezTo>
                <a:cubicBezTo>
                  <a:pt x="4527415" y="4147951"/>
                  <a:pt x="4489826" y="4141384"/>
                  <a:pt x="4483032" y="4149309"/>
                </a:cubicBezTo>
                <a:cubicBezTo>
                  <a:pt x="4475801" y="4142141"/>
                  <a:pt x="4464508" y="4141098"/>
                  <a:pt x="4456085" y="4146818"/>
                </a:cubicBezTo>
                <a:cubicBezTo>
                  <a:pt x="4456085" y="4155536"/>
                  <a:pt x="4459708" y="4158141"/>
                  <a:pt x="4465936" y="4158141"/>
                </a:cubicBezTo>
                <a:cubicBezTo>
                  <a:pt x="4462426" y="4173765"/>
                  <a:pt x="4446575" y="4151121"/>
                  <a:pt x="4446687" y="4161311"/>
                </a:cubicBezTo>
                <a:cubicBezTo>
                  <a:pt x="4445102" y="4156555"/>
                  <a:pt x="4448385" y="4141384"/>
                  <a:pt x="4434572" y="4145233"/>
                </a:cubicBezTo>
                <a:cubicBezTo>
                  <a:pt x="4438762" y="4164934"/>
                  <a:pt x="4422118" y="4202750"/>
                  <a:pt x="4404568" y="4207166"/>
                </a:cubicBezTo>
                <a:cubicBezTo>
                  <a:pt x="4406154" y="4214865"/>
                  <a:pt x="4412495" y="4215205"/>
                  <a:pt x="4417023" y="4218488"/>
                </a:cubicBezTo>
                <a:cubicBezTo>
                  <a:pt x="4417702" y="4231961"/>
                  <a:pt x="4410683" y="4227433"/>
                  <a:pt x="4407738" y="4232414"/>
                </a:cubicBezTo>
                <a:cubicBezTo>
                  <a:pt x="4416005" y="4260720"/>
                  <a:pt x="4448952" y="4226300"/>
                  <a:pt x="4453820" y="4256757"/>
                </a:cubicBezTo>
                <a:cubicBezTo>
                  <a:pt x="4447820" y="4274193"/>
                  <a:pt x="4406040" y="4255738"/>
                  <a:pt x="4405815" y="4282232"/>
                </a:cubicBezTo>
                <a:cubicBezTo>
                  <a:pt x="4389171" y="4292082"/>
                  <a:pt x="4365508" y="4263890"/>
                  <a:pt x="4343995" y="4286648"/>
                </a:cubicBezTo>
                <a:cubicBezTo>
                  <a:pt x="4378642" y="4297970"/>
                  <a:pt x="4420534" y="4298649"/>
                  <a:pt x="4444537" y="4325709"/>
                </a:cubicBezTo>
                <a:cubicBezTo>
                  <a:pt x="4441820" y="4334315"/>
                  <a:pt x="4439668" y="4325709"/>
                  <a:pt x="4436611" y="4324917"/>
                </a:cubicBezTo>
                <a:cubicBezTo>
                  <a:pt x="4433441" y="4325483"/>
                  <a:pt x="4433554" y="4333748"/>
                  <a:pt x="4432535" y="4339409"/>
                </a:cubicBezTo>
                <a:cubicBezTo>
                  <a:pt x="4412495" y="4335560"/>
                  <a:pt x="4402984" y="4337371"/>
                  <a:pt x="4391322" y="4325709"/>
                </a:cubicBezTo>
                <a:cubicBezTo>
                  <a:pt x="4375358" y="4344051"/>
                  <a:pt x="4351128" y="4342353"/>
                  <a:pt x="4326220" y="4340089"/>
                </a:cubicBezTo>
                <a:cubicBezTo>
                  <a:pt x="4335276" y="4328766"/>
                  <a:pt x="4365621" y="4328766"/>
                  <a:pt x="4382830" y="4330012"/>
                </a:cubicBezTo>
                <a:cubicBezTo>
                  <a:pt x="4347618" y="4311217"/>
                  <a:pt x="4319992" y="4333182"/>
                  <a:pt x="4282402" y="4321747"/>
                </a:cubicBezTo>
                <a:cubicBezTo>
                  <a:pt x="4282402" y="4326502"/>
                  <a:pt x="4285346" y="4325823"/>
                  <a:pt x="4287384" y="4326955"/>
                </a:cubicBezTo>
                <a:cubicBezTo>
                  <a:pt x="4282855" y="4334201"/>
                  <a:pt x="4274930" y="4333635"/>
                  <a:pt x="4274930" y="4351071"/>
                </a:cubicBezTo>
                <a:cubicBezTo>
                  <a:pt x="4185937" y="4390699"/>
                  <a:pt x="4051881" y="4362393"/>
                  <a:pt x="3965041" y="4367375"/>
                </a:cubicBezTo>
                <a:cubicBezTo>
                  <a:pt x="3965041" y="4362620"/>
                  <a:pt x="3968324" y="4363639"/>
                  <a:pt x="3970475" y="4362620"/>
                </a:cubicBezTo>
                <a:cubicBezTo>
                  <a:pt x="3951907" y="4357072"/>
                  <a:pt x="3923941" y="4372244"/>
                  <a:pt x="3899372" y="4360129"/>
                </a:cubicBezTo>
                <a:lnTo>
                  <a:pt x="3903529" y="4351726"/>
                </a:lnTo>
                <a:lnTo>
                  <a:pt x="3912958" y="4350505"/>
                </a:lnTo>
                <a:cubicBezTo>
                  <a:pt x="3909675" y="4350109"/>
                  <a:pt x="3906477" y="4349684"/>
                  <a:pt x="3904000" y="4350774"/>
                </a:cubicBezTo>
                <a:lnTo>
                  <a:pt x="3903529" y="4351726"/>
                </a:lnTo>
                <a:lnTo>
                  <a:pt x="3849554" y="4358714"/>
                </a:lnTo>
                <a:cubicBezTo>
                  <a:pt x="3828721" y="4361233"/>
                  <a:pt x="3807492" y="4361261"/>
                  <a:pt x="3783772" y="4351977"/>
                </a:cubicBezTo>
                <a:cubicBezTo>
                  <a:pt x="3747541" y="4337598"/>
                  <a:pt x="3794528" y="4348467"/>
                  <a:pt x="3794415" y="4347108"/>
                </a:cubicBezTo>
                <a:cubicBezTo>
                  <a:pt x="3790905" y="4321067"/>
                  <a:pt x="3745503" y="4363978"/>
                  <a:pt x="3738936" y="4351184"/>
                </a:cubicBezTo>
                <a:cubicBezTo>
                  <a:pt x="3739729" y="4344051"/>
                  <a:pt x="3746862" y="4349598"/>
                  <a:pt x="3747088" y="4341334"/>
                </a:cubicBezTo>
                <a:cubicBezTo>
                  <a:pt x="3740521" y="4331257"/>
                  <a:pt x="3734294" y="4346203"/>
                  <a:pt x="3723198" y="4350845"/>
                </a:cubicBezTo>
                <a:cubicBezTo>
                  <a:pt x="3723878" y="4345410"/>
                  <a:pt x="3728406" y="4347561"/>
                  <a:pt x="3728633" y="4340994"/>
                </a:cubicBezTo>
                <a:lnTo>
                  <a:pt x="3716550" y="4340916"/>
                </a:lnTo>
                <a:lnTo>
                  <a:pt x="3720052" y="4360525"/>
                </a:lnTo>
                <a:cubicBezTo>
                  <a:pt x="3718920" y="4367318"/>
                  <a:pt x="3713259" y="4364488"/>
                  <a:pt x="3709296" y="4365054"/>
                </a:cubicBezTo>
                <a:cubicBezTo>
                  <a:pt x="3712353" y="4393699"/>
                  <a:pt x="3732846" y="4392454"/>
                  <a:pt x="3753000" y="4391887"/>
                </a:cubicBezTo>
                <a:cubicBezTo>
                  <a:pt x="3752434" y="4398907"/>
                  <a:pt x="3751981" y="4405814"/>
                  <a:pt x="3755038" y="4406833"/>
                </a:cubicBezTo>
                <a:cubicBezTo>
                  <a:pt x="3749490" y="4411701"/>
                  <a:pt x="3742810" y="4408531"/>
                  <a:pt x="3731148" y="4410795"/>
                </a:cubicBezTo>
                <a:cubicBezTo>
                  <a:pt x="3731148" y="4422118"/>
                  <a:pt x="3742470" y="4413286"/>
                  <a:pt x="3746660" y="4416343"/>
                </a:cubicBezTo>
                <a:cubicBezTo>
                  <a:pt x="3745074" y="4427666"/>
                  <a:pt x="3733639" y="4417928"/>
                  <a:pt x="3728091" y="4420533"/>
                </a:cubicBezTo>
                <a:lnTo>
                  <a:pt x="3728091" y="4405700"/>
                </a:lnTo>
                <a:lnTo>
                  <a:pt x="3707032" y="4404795"/>
                </a:lnTo>
                <a:cubicBezTo>
                  <a:pt x="3707032" y="4418947"/>
                  <a:pt x="3717675" y="4414305"/>
                  <a:pt x="3725034" y="4415438"/>
                </a:cubicBezTo>
                <a:cubicBezTo>
                  <a:pt x="3720166" y="4450310"/>
                  <a:pt x="3734658" y="4464689"/>
                  <a:pt x="3746999" y="4456198"/>
                </a:cubicBezTo>
                <a:cubicBezTo>
                  <a:pt x="3749604" y="4460953"/>
                  <a:pt x="3746999" y="4474426"/>
                  <a:pt x="3754246" y="4471369"/>
                </a:cubicBezTo>
                <a:cubicBezTo>
                  <a:pt x="3750170" y="4478616"/>
                  <a:pt x="3745414" y="4481673"/>
                  <a:pt x="3756397" y="4481446"/>
                </a:cubicBezTo>
                <a:cubicBezTo>
                  <a:pt x="3756397" y="4486201"/>
                  <a:pt x="3753000" y="4485069"/>
                  <a:pt x="3750962" y="4486201"/>
                </a:cubicBezTo>
                <a:cubicBezTo>
                  <a:pt x="3750962" y="4497524"/>
                  <a:pt x="3764888" y="4486881"/>
                  <a:pt x="3766247" y="4496731"/>
                </a:cubicBezTo>
                <a:cubicBezTo>
                  <a:pt x="3749264" y="4490730"/>
                  <a:pt x="3727638" y="4499222"/>
                  <a:pt x="3710768" y="4504317"/>
                </a:cubicBezTo>
                <a:cubicBezTo>
                  <a:pt x="3715976" y="4518356"/>
                  <a:pt x="3729450" y="4504317"/>
                  <a:pt x="3736922" y="4505449"/>
                </a:cubicBezTo>
                <a:cubicBezTo>
                  <a:pt x="3736243" y="4514733"/>
                  <a:pt x="3728204" y="4508506"/>
                  <a:pt x="3728431" y="4519942"/>
                </a:cubicBezTo>
                <a:cubicBezTo>
                  <a:pt x="3734205" y="4545417"/>
                  <a:pt x="3765002" y="4519376"/>
                  <a:pt x="3772588" y="4531264"/>
                </a:cubicBezTo>
                <a:cubicBezTo>
                  <a:pt x="3801912" y="4537038"/>
                  <a:pt x="3765115" y="4532509"/>
                  <a:pt x="3759114" y="4540661"/>
                </a:cubicBezTo>
                <a:cubicBezTo>
                  <a:pt x="3751824" y="4533885"/>
                  <a:pt x="3740693" y="4533405"/>
                  <a:pt x="3732846" y="4539529"/>
                </a:cubicBezTo>
                <a:cubicBezTo>
                  <a:pt x="3732846" y="4548247"/>
                  <a:pt x="3736922" y="4550851"/>
                  <a:pt x="3742923" y="4549945"/>
                </a:cubicBezTo>
                <a:cubicBezTo>
                  <a:pt x="3740206" y="4565683"/>
                  <a:pt x="3723789" y="4543945"/>
                  <a:pt x="3724355" y="4554135"/>
                </a:cubicBezTo>
                <a:cubicBezTo>
                  <a:pt x="3722656" y="4549379"/>
                  <a:pt x="3725148" y="4534094"/>
                  <a:pt x="3711900" y="4538623"/>
                </a:cubicBezTo>
                <a:cubicBezTo>
                  <a:pt x="3716882" y="4558097"/>
                  <a:pt x="3702503" y="4596706"/>
                  <a:pt x="3685633" y="4602141"/>
                </a:cubicBezTo>
                <a:cubicBezTo>
                  <a:pt x="3687444" y="4609614"/>
                  <a:pt x="3693672" y="4609614"/>
                  <a:pt x="3698200" y="4612557"/>
                </a:cubicBezTo>
                <a:cubicBezTo>
                  <a:pt x="3699445" y="4626031"/>
                  <a:pt x="3692425" y="4621841"/>
                  <a:pt x="3689822" y="4627050"/>
                </a:cubicBezTo>
                <a:cubicBezTo>
                  <a:pt x="3699219" y="4654789"/>
                  <a:pt x="3729790" y="4618671"/>
                  <a:pt x="3736016" y="4648902"/>
                </a:cubicBezTo>
                <a:cubicBezTo>
                  <a:pt x="3731034" y="4666677"/>
                  <a:pt x="3689255" y="4650373"/>
                  <a:pt x="3690727" y="4676867"/>
                </a:cubicBezTo>
                <a:cubicBezTo>
                  <a:pt x="3674876" y="4687397"/>
                  <a:pt x="3650420" y="4660790"/>
                  <a:pt x="3630266" y="4684227"/>
                </a:cubicBezTo>
                <a:cubicBezTo>
                  <a:pt x="3664233" y="4693964"/>
                  <a:pt x="3705899" y="4692379"/>
                  <a:pt x="3730808" y="4718194"/>
                </a:cubicBezTo>
                <a:cubicBezTo>
                  <a:pt x="3728543" y="4727025"/>
                  <a:pt x="3726052" y="4718873"/>
                  <a:pt x="3722995" y="4718194"/>
                </a:cubicBezTo>
                <a:cubicBezTo>
                  <a:pt x="3719939" y="4717514"/>
                  <a:pt x="3720391" y="4727138"/>
                  <a:pt x="3719712" y="4732912"/>
                </a:cubicBezTo>
                <a:cubicBezTo>
                  <a:pt x="3699785" y="4729969"/>
                  <a:pt x="3690502" y="4732346"/>
                  <a:pt x="3678386" y="4721590"/>
                </a:cubicBezTo>
                <a:cubicBezTo>
                  <a:pt x="3663668" y="4740725"/>
                  <a:pt x="3639664" y="4740272"/>
                  <a:pt x="3614981" y="4738800"/>
                </a:cubicBezTo>
                <a:cubicBezTo>
                  <a:pt x="3623473" y="4727478"/>
                  <a:pt x="3653250" y="4725779"/>
                  <a:pt x="3670348" y="4726232"/>
                </a:cubicBezTo>
                <a:cubicBezTo>
                  <a:pt x="3635022" y="4709475"/>
                  <a:pt x="3608755" y="4732007"/>
                  <a:pt x="3571278" y="4722269"/>
                </a:cubicBezTo>
                <a:cubicBezTo>
                  <a:pt x="3571278" y="4727025"/>
                  <a:pt x="3574335" y="4726232"/>
                  <a:pt x="3576260" y="4727251"/>
                </a:cubicBezTo>
                <a:cubicBezTo>
                  <a:pt x="3572071" y="4734724"/>
                  <a:pt x="3564372" y="4734384"/>
                  <a:pt x="3564938" y="4751820"/>
                </a:cubicBezTo>
                <a:cubicBezTo>
                  <a:pt x="3478435" y="4795298"/>
                  <a:pt x="3344608" y="4770049"/>
                  <a:pt x="3259238" y="4775710"/>
                </a:cubicBezTo>
                <a:cubicBezTo>
                  <a:pt x="3259238" y="4770955"/>
                  <a:pt x="3262522" y="4771974"/>
                  <a:pt x="3264560" y="4770955"/>
                </a:cubicBezTo>
                <a:cubicBezTo>
                  <a:pt x="3246218" y="4765860"/>
                  <a:pt x="3218591" y="4780805"/>
                  <a:pt x="3194248" y="4768804"/>
                </a:cubicBezTo>
                <a:lnTo>
                  <a:pt x="3198384" y="4760430"/>
                </a:lnTo>
                <a:lnTo>
                  <a:pt x="3207609" y="4759180"/>
                </a:lnTo>
                <a:cubicBezTo>
                  <a:pt x="3204382" y="4758784"/>
                  <a:pt x="3201212" y="4758501"/>
                  <a:pt x="3198763" y="4759661"/>
                </a:cubicBezTo>
                <a:lnTo>
                  <a:pt x="3198384" y="4760430"/>
                </a:lnTo>
                <a:lnTo>
                  <a:pt x="3144841" y="4767685"/>
                </a:lnTo>
                <a:cubicBezTo>
                  <a:pt x="3124192" y="4770275"/>
                  <a:pt x="3103161" y="4770275"/>
                  <a:pt x="3079780" y="4760652"/>
                </a:cubicBezTo>
                <a:cubicBezTo>
                  <a:pt x="3044002" y="4746046"/>
                  <a:pt x="3090424" y="4757255"/>
                  <a:pt x="3090310" y="4755896"/>
                </a:cubicBezTo>
                <a:cubicBezTo>
                  <a:pt x="3086914" y="4729855"/>
                  <a:pt x="3041850" y="4772540"/>
                  <a:pt x="3035397" y="4759520"/>
                </a:cubicBezTo>
                <a:cubicBezTo>
                  <a:pt x="3036189" y="4752387"/>
                  <a:pt x="3043209" y="4758048"/>
                  <a:pt x="3043549" y="4749896"/>
                </a:cubicBezTo>
                <a:cubicBezTo>
                  <a:pt x="3037208" y="4739706"/>
                  <a:pt x="3030755" y="4754651"/>
                  <a:pt x="3019772" y="4759180"/>
                </a:cubicBezTo>
                <a:cubicBezTo>
                  <a:pt x="3020565" y="4753744"/>
                  <a:pt x="3025094" y="4755896"/>
                  <a:pt x="3025207" y="4749443"/>
                </a:cubicBezTo>
                <a:cubicBezTo>
                  <a:pt x="2928742" y="4739932"/>
                  <a:pt x="2827181" y="4765747"/>
                  <a:pt x="2725055" y="4762803"/>
                </a:cubicBezTo>
                <a:cubicBezTo>
                  <a:pt x="2720187" y="4776050"/>
                  <a:pt x="2736377" y="4772653"/>
                  <a:pt x="2727433" y="4777748"/>
                </a:cubicBezTo>
                <a:cubicBezTo>
                  <a:pt x="2731509" y="4786919"/>
                  <a:pt x="2735698" y="4774465"/>
                  <a:pt x="2740227" y="4787938"/>
                </a:cubicBezTo>
                <a:cubicBezTo>
                  <a:pt x="2739095" y="4797562"/>
                  <a:pt x="2728905" y="4787938"/>
                  <a:pt x="2732075" y="4807639"/>
                </a:cubicBezTo>
                <a:cubicBezTo>
                  <a:pt x="2725056" y="4798128"/>
                  <a:pt x="2725735" y="4774352"/>
                  <a:pt x="2719847" y="4762350"/>
                </a:cubicBezTo>
                <a:cubicBezTo>
                  <a:pt x="2668444" y="4734949"/>
                  <a:pt x="2625307" y="4784315"/>
                  <a:pt x="2568469" y="4779786"/>
                </a:cubicBezTo>
                <a:cubicBezTo>
                  <a:pt x="2568958" y="4787097"/>
                  <a:pt x="2574140" y="4793242"/>
                  <a:pt x="2581263" y="4794958"/>
                </a:cubicBezTo>
                <a:cubicBezTo>
                  <a:pt x="2580018" y="4815112"/>
                  <a:pt x="2548542" y="4750462"/>
                  <a:pt x="2542202" y="4794958"/>
                </a:cubicBezTo>
                <a:cubicBezTo>
                  <a:pt x="2511518" y="4772314"/>
                  <a:pt x="2488195" y="4779219"/>
                  <a:pt x="2451624" y="4788844"/>
                </a:cubicBezTo>
                <a:cubicBezTo>
                  <a:pt x="2451624" y="4780013"/>
                  <a:pt x="2448454" y="4778314"/>
                  <a:pt x="2449246" y="4769030"/>
                </a:cubicBezTo>
                <a:cubicBezTo>
                  <a:pt x="2441208" y="4771974"/>
                  <a:pt x="2441547" y="4791675"/>
                  <a:pt x="2428187" y="4783748"/>
                </a:cubicBezTo>
                <a:cubicBezTo>
                  <a:pt x="2428187" y="4774577"/>
                  <a:pt x="2437018" y="4780804"/>
                  <a:pt x="2438717" y="4773898"/>
                </a:cubicBezTo>
                <a:cubicBezTo>
                  <a:pt x="2417770" y="4758387"/>
                  <a:pt x="2393428" y="4780238"/>
                  <a:pt x="2370783" y="4778201"/>
                </a:cubicBezTo>
                <a:cubicBezTo>
                  <a:pt x="2376218" y="4768124"/>
                  <a:pt x="2369878" y="4768351"/>
                  <a:pt x="2365802" y="4763255"/>
                </a:cubicBezTo>
                <a:cubicBezTo>
                  <a:pt x="2365132" y="4769050"/>
                  <a:pt x="2362252" y="4774363"/>
                  <a:pt x="2357762" y="4778087"/>
                </a:cubicBezTo>
                <a:cubicBezTo>
                  <a:pt x="2353459" y="4774917"/>
                  <a:pt x="2356290" y="4766765"/>
                  <a:pt x="2360480" y="4768237"/>
                </a:cubicBezTo>
                <a:cubicBezTo>
                  <a:pt x="2325494" y="4759405"/>
                  <a:pt x="2266505" y="4769710"/>
                  <a:pt x="2214537" y="4777182"/>
                </a:cubicBezTo>
                <a:cubicBezTo>
                  <a:pt x="2214537" y="4788504"/>
                  <a:pt x="2225859" y="4779447"/>
                  <a:pt x="2230162" y="4782390"/>
                </a:cubicBezTo>
                <a:cubicBezTo>
                  <a:pt x="2228690" y="4787033"/>
                  <a:pt x="2222915" y="4789749"/>
                  <a:pt x="2227444" y="4792240"/>
                </a:cubicBezTo>
                <a:cubicBezTo>
                  <a:pt x="2185779" y="4791957"/>
                  <a:pt x="2140037" y="4790372"/>
                  <a:pt x="2096007" y="4787145"/>
                </a:cubicBezTo>
                <a:lnTo>
                  <a:pt x="2051957" y="4782939"/>
                </a:lnTo>
                <a:lnTo>
                  <a:pt x="2050866" y="4788986"/>
                </a:lnTo>
                <a:cubicBezTo>
                  <a:pt x="2049861" y="4790203"/>
                  <a:pt x="2048531" y="4789864"/>
                  <a:pt x="2047172" y="4789298"/>
                </a:cubicBezTo>
                <a:lnTo>
                  <a:pt x="2047172" y="4782483"/>
                </a:lnTo>
                <a:lnTo>
                  <a:pt x="2031971" y="4781031"/>
                </a:lnTo>
                <a:cubicBezTo>
                  <a:pt x="2011536" y="4778555"/>
                  <a:pt x="1992253" y="4775625"/>
                  <a:pt x="1974845" y="4772200"/>
                </a:cubicBezTo>
                <a:cubicBezTo>
                  <a:pt x="1978129" y="4763596"/>
                  <a:pt x="1984101" y="4760057"/>
                  <a:pt x="1991149" y="4758571"/>
                </a:cubicBezTo>
                <a:lnTo>
                  <a:pt x="2010909" y="4757428"/>
                </a:lnTo>
                <a:lnTo>
                  <a:pt x="1999391" y="4752127"/>
                </a:lnTo>
                <a:cubicBezTo>
                  <a:pt x="1995005" y="4750541"/>
                  <a:pt x="1990844" y="4749812"/>
                  <a:pt x="1987164" y="4751029"/>
                </a:cubicBezTo>
                <a:cubicBezTo>
                  <a:pt x="1988296" y="4721591"/>
                  <a:pt x="1996222" y="4746839"/>
                  <a:pt x="1999732" y="4730875"/>
                </a:cubicBezTo>
                <a:cubicBezTo>
                  <a:pt x="1999732" y="4735744"/>
                  <a:pt x="1998486" y="4734838"/>
                  <a:pt x="1997581" y="4735970"/>
                </a:cubicBezTo>
                <a:lnTo>
                  <a:pt x="2014422" y="4743352"/>
                </a:lnTo>
                <a:lnTo>
                  <a:pt x="2013907" y="4737440"/>
                </a:lnTo>
                <a:cubicBezTo>
                  <a:pt x="2023417" y="4741744"/>
                  <a:pt x="2027720" y="4728609"/>
                  <a:pt x="2032136" y="4737440"/>
                </a:cubicBezTo>
                <a:cubicBezTo>
                  <a:pt x="2034060" y="4750914"/>
                  <a:pt x="2019907" y="4733930"/>
                  <a:pt x="2021719" y="4747405"/>
                </a:cubicBezTo>
                <a:cubicBezTo>
                  <a:pt x="2026247" y="4758727"/>
                  <a:pt x="2034514" y="4736083"/>
                  <a:pt x="2042551" y="4737440"/>
                </a:cubicBezTo>
                <a:cubicBezTo>
                  <a:pt x="2021832" y="4716382"/>
                  <a:pt x="1987865" y="4725553"/>
                  <a:pt x="1969524" y="4707777"/>
                </a:cubicBezTo>
                <a:cubicBezTo>
                  <a:pt x="1966466" y="4708570"/>
                  <a:pt x="1967372" y="4716834"/>
                  <a:pt x="1966920" y="4722722"/>
                </a:cubicBezTo>
                <a:cubicBezTo>
                  <a:pt x="1962391" y="4717825"/>
                  <a:pt x="1956588" y="4715639"/>
                  <a:pt x="1950013" y="4715048"/>
                </a:cubicBezTo>
                <a:lnTo>
                  <a:pt x="1942489" y="4715711"/>
                </a:lnTo>
                <a:lnTo>
                  <a:pt x="1942417" y="4715930"/>
                </a:lnTo>
                <a:lnTo>
                  <a:pt x="1942341" y="4715724"/>
                </a:lnTo>
                <a:lnTo>
                  <a:pt x="1934383" y="4716426"/>
                </a:lnTo>
                <a:lnTo>
                  <a:pt x="1933950" y="4717628"/>
                </a:lnTo>
                <a:lnTo>
                  <a:pt x="1932982" y="4716550"/>
                </a:lnTo>
                <a:lnTo>
                  <a:pt x="1928467" y="4716948"/>
                </a:lnTo>
                <a:lnTo>
                  <a:pt x="1907426" y="4721293"/>
                </a:lnTo>
                <a:lnTo>
                  <a:pt x="1915608" y="4723063"/>
                </a:lnTo>
                <a:cubicBezTo>
                  <a:pt x="1893982" y="4744575"/>
                  <a:pt x="1871791" y="4725101"/>
                  <a:pt x="1855147" y="4759747"/>
                </a:cubicBezTo>
                <a:cubicBezTo>
                  <a:pt x="1855480" y="4752794"/>
                  <a:pt x="1857091" y="4745961"/>
                  <a:pt x="1859902" y="4739593"/>
                </a:cubicBezTo>
                <a:cubicBezTo>
                  <a:pt x="1831484" y="4727365"/>
                  <a:pt x="1812802" y="4752161"/>
                  <a:pt x="1791063" y="4747066"/>
                </a:cubicBezTo>
                <a:cubicBezTo>
                  <a:pt x="1791629" y="4758388"/>
                  <a:pt x="1794120" y="4757595"/>
                  <a:pt x="1796838" y="4756803"/>
                </a:cubicBezTo>
                <a:cubicBezTo>
                  <a:pt x="1800800" y="4769484"/>
                  <a:pt x="1787440" y="4753633"/>
                  <a:pt x="1787214" y="4766653"/>
                </a:cubicBezTo>
                <a:cubicBezTo>
                  <a:pt x="1787893" y="4723289"/>
                  <a:pt x="1753247" y="4761219"/>
                  <a:pt x="1743850" y="4738574"/>
                </a:cubicBezTo>
                <a:cubicBezTo>
                  <a:pt x="1749511" y="4757595"/>
                  <a:pt x="1739547" y="4739593"/>
                  <a:pt x="1736830" y="4748877"/>
                </a:cubicBezTo>
                <a:cubicBezTo>
                  <a:pt x="1739094" y="4736196"/>
                  <a:pt x="1734905" y="4739140"/>
                  <a:pt x="1731961" y="4739140"/>
                </a:cubicBezTo>
                <a:cubicBezTo>
                  <a:pt x="1741246" y="4767899"/>
                  <a:pt x="1710336" y="4736536"/>
                  <a:pt x="1697995" y="4745820"/>
                </a:cubicBezTo>
                <a:cubicBezTo>
                  <a:pt x="1724602" y="4763257"/>
                  <a:pt x="1737623" y="4766087"/>
                  <a:pt x="1761286" y="4757822"/>
                </a:cubicBezTo>
                <a:cubicBezTo>
                  <a:pt x="1761852" y="4775258"/>
                  <a:pt x="1755398" y="4760086"/>
                  <a:pt x="1751209" y="4773107"/>
                </a:cubicBezTo>
                <a:cubicBezTo>
                  <a:pt x="1752568" y="4781825"/>
                  <a:pt x="1755398" y="4782051"/>
                  <a:pt x="1757210" y="4787826"/>
                </a:cubicBezTo>
                <a:cubicBezTo>
                  <a:pt x="1752115" y="4805262"/>
                  <a:pt x="1748265" y="4761445"/>
                  <a:pt x="1741246" y="4768691"/>
                </a:cubicBezTo>
                <a:cubicBezTo>
                  <a:pt x="1742265" y="4775258"/>
                  <a:pt x="1743963" y="4777749"/>
                  <a:pt x="1746001" y="4778315"/>
                </a:cubicBezTo>
                <a:cubicBezTo>
                  <a:pt x="1744636" y="4783171"/>
                  <a:pt x="1744138" y="4788231"/>
                  <a:pt x="1744529" y="4793260"/>
                </a:cubicBezTo>
                <a:cubicBezTo>
                  <a:pt x="1704901" y="4783976"/>
                  <a:pt x="1663236" y="4769937"/>
                  <a:pt x="1621343" y="4784769"/>
                </a:cubicBezTo>
                <a:lnTo>
                  <a:pt x="1616349" y="4782102"/>
                </a:lnTo>
                <a:lnTo>
                  <a:pt x="1617994" y="4780329"/>
                </a:lnTo>
                <a:lnTo>
                  <a:pt x="1619079" y="4780353"/>
                </a:lnTo>
                <a:lnTo>
                  <a:pt x="1618286" y="4780013"/>
                </a:lnTo>
                <a:lnTo>
                  <a:pt x="1617994" y="4780329"/>
                </a:lnTo>
                <a:lnTo>
                  <a:pt x="1612807" y="4780212"/>
                </a:lnTo>
                <a:lnTo>
                  <a:pt x="1599605" y="4773163"/>
                </a:lnTo>
                <a:cubicBezTo>
                  <a:pt x="1591481" y="4772427"/>
                  <a:pt x="1582735" y="4773560"/>
                  <a:pt x="1574130" y="4772767"/>
                </a:cubicBezTo>
                <a:cubicBezTo>
                  <a:pt x="1511178" y="4766766"/>
                  <a:pt x="1454567" y="4805488"/>
                  <a:pt x="1392974" y="4820773"/>
                </a:cubicBezTo>
                <a:cubicBezTo>
                  <a:pt x="1392974" y="4814659"/>
                  <a:pt x="1392974" y="4810470"/>
                  <a:pt x="1395352" y="4810583"/>
                </a:cubicBezTo>
                <a:cubicBezTo>
                  <a:pt x="1380293" y="4796204"/>
                  <a:pt x="1370103" y="4828812"/>
                  <a:pt x="1358894" y="4838549"/>
                </a:cubicBezTo>
                <a:cubicBezTo>
                  <a:pt x="1360027" y="4822019"/>
                  <a:pt x="1366027" y="4821226"/>
                  <a:pt x="1369650" y="4812735"/>
                </a:cubicBezTo>
                <a:cubicBezTo>
                  <a:pt x="1362631" y="4808092"/>
                  <a:pt x="1350742" y="4817943"/>
                  <a:pt x="1342251" y="4820094"/>
                </a:cubicBezTo>
                <a:cubicBezTo>
                  <a:pt x="1345924" y="4810582"/>
                  <a:pt x="1354729" y="4804021"/>
                  <a:pt x="1364895" y="4803224"/>
                </a:cubicBezTo>
                <a:cubicBezTo>
                  <a:pt x="1355271" y="4766653"/>
                  <a:pt x="1342251" y="4777296"/>
                  <a:pt x="1333759" y="4756124"/>
                </a:cubicBezTo>
                <a:cubicBezTo>
                  <a:pt x="1336023" y="4761785"/>
                  <a:pt x="1332853" y="4733479"/>
                  <a:pt x="1329004" y="4726686"/>
                </a:cubicBezTo>
                <a:lnTo>
                  <a:pt x="1326923" y="4723669"/>
                </a:lnTo>
                <a:lnTo>
                  <a:pt x="1329004" y="4721704"/>
                </a:lnTo>
                <a:cubicBezTo>
                  <a:pt x="1329004" y="4725667"/>
                  <a:pt x="1321871" y="4696908"/>
                  <a:pt x="1325720" y="4697135"/>
                </a:cubicBezTo>
                <a:cubicBezTo>
                  <a:pt x="1314196" y="4688098"/>
                  <a:pt x="1304314" y="4677144"/>
                  <a:pt x="1296509" y="4664753"/>
                </a:cubicBezTo>
                <a:cubicBezTo>
                  <a:pt x="1304661" y="4660451"/>
                  <a:pt x="1329683" y="4707438"/>
                  <a:pt x="1329004" y="4646977"/>
                </a:cubicBezTo>
                <a:lnTo>
                  <a:pt x="1319874" y="4616264"/>
                </a:lnTo>
                <a:lnTo>
                  <a:pt x="1316548" y="4617992"/>
                </a:lnTo>
                <a:lnTo>
                  <a:pt x="1319597" y="4615334"/>
                </a:lnTo>
                <a:lnTo>
                  <a:pt x="1316252" y="4604080"/>
                </a:lnTo>
                <a:cubicBezTo>
                  <a:pt x="1311539" y="4593169"/>
                  <a:pt x="1306190" y="4587026"/>
                  <a:pt x="1299679" y="4589800"/>
                </a:cubicBezTo>
                <a:cubicBezTo>
                  <a:pt x="1298845" y="4581508"/>
                  <a:pt x="1297368" y="4573294"/>
                  <a:pt x="1295263" y="4565231"/>
                </a:cubicBezTo>
                <a:lnTo>
                  <a:pt x="1297600" y="4564076"/>
                </a:lnTo>
                <a:lnTo>
                  <a:pt x="1284393" y="4560927"/>
                </a:lnTo>
                <a:cubicBezTo>
                  <a:pt x="1289488" y="4563645"/>
                  <a:pt x="1283883" y="4549549"/>
                  <a:pt x="1276129" y="4541041"/>
                </a:cubicBezTo>
                <a:lnTo>
                  <a:pt x="1268358" y="4535500"/>
                </a:lnTo>
                <a:lnTo>
                  <a:pt x="1267269" y="4535561"/>
                </a:lnTo>
                <a:lnTo>
                  <a:pt x="1239492" y="4541405"/>
                </a:lnTo>
                <a:lnTo>
                  <a:pt x="1239443" y="4541453"/>
                </a:lnTo>
                <a:cubicBezTo>
                  <a:pt x="1237405" y="4547624"/>
                  <a:pt x="1230272" y="4550851"/>
                  <a:pt x="1222474" y="4551502"/>
                </a:cubicBezTo>
                <a:lnTo>
                  <a:pt x="1210049" y="4548297"/>
                </a:lnTo>
                <a:lnTo>
                  <a:pt x="1152410" y="4562888"/>
                </a:lnTo>
                <a:cubicBezTo>
                  <a:pt x="1080501" y="4587445"/>
                  <a:pt x="1013481" y="4626507"/>
                  <a:pt x="940028" y="4653086"/>
                </a:cubicBezTo>
                <a:cubicBezTo>
                  <a:pt x="939236" y="4646972"/>
                  <a:pt x="940028" y="4642669"/>
                  <a:pt x="942745" y="4641763"/>
                </a:cubicBezTo>
                <a:cubicBezTo>
                  <a:pt x="916704" y="4632139"/>
                  <a:pt x="904023" y="4668144"/>
                  <a:pt x="886814" y="4681618"/>
                </a:cubicBezTo>
                <a:cubicBezTo>
                  <a:pt x="886814" y="4664747"/>
                  <a:pt x="896438" y="4661917"/>
                  <a:pt x="901306" y="4652293"/>
                </a:cubicBezTo>
                <a:cubicBezTo>
                  <a:pt x="889984" y="4649915"/>
                  <a:pt x="871302" y="4663615"/>
                  <a:pt x="857716" y="4668597"/>
                </a:cubicBezTo>
                <a:cubicBezTo>
                  <a:pt x="865251" y="4656240"/>
                  <a:pt x="877531" y="4647520"/>
                  <a:pt x="891682" y="4644481"/>
                </a:cubicBezTo>
                <a:cubicBezTo>
                  <a:pt x="871868" y="4611080"/>
                  <a:pt x="852394" y="4625799"/>
                  <a:pt x="836203" y="4607344"/>
                </a:cubicBezTo>
                <a:cubicBezTo>
                  <a:pt x="840506" y="4612212"/>
                  <a:pt x="832241" y="4584699"/>
                  <a:pt x="824881" y="4579378"/>
                </a:cubicBezTo>
                <a:lnTo>
                  <a:pt x="822806" y="4578103"/>
                </a:lnTo>
                <a:lnTo>
                  <a:pt x="823636" y="4574509"/>
                </a:lnTo>
                <a:cubicBezTo>
                  <a:pt x="823636" y="4578585"/>
                  <a:pt x="809483" y="4551865"/>
                  <a:pt x="815710" y="4550959"/>
                </a:cubicBezTo>
                <a:cubicBezTo>
                  <a:pt x="797844" y="4546463"/>
                  <a:pt x="780931" y="4538794"/>
                  <a:pt x="765779" y="4528315"/>
                </a:cubicBezTo>
                <a:cubicBezTo>
                  <a:pt x="778234" y="4521521"/>
                  <a:pt x="823070" y="4560583"/>
                  <a:pt x="815597" y="4500349"/>
                </a:cubicBezTo>
                <a:cubicBezTo>
                  <a:pt x="799293" y="4470118"/>
                  <a:pt x="782763" y="4442719"/>
                  <a:pt x="762835" y="4452229"/>
                </a:cubicBezTo>
                <a:cubicBezTo>
                  <a:pt x="760673" y="4444279"/>
                  <a:pt x="757435" y="4436661"/>
                  <a:pt x="753212" y="4429585"/>
                </a:cubicBezTo>
                <a:cubicBezTo>
                  <a:pt x="751513" y="4421546"/>
                  <a:pt x="761703" y="4432755"/>
                  <a:pt x="765326" y="4426528"/>
                </a:cubicBezTo>
                <a:cubicBezTo>
                  <a:pt x="766232" y="4422905"/>
                  <a:pt x="764307" y="4415206"/>
                  <a:pt x="768044" y="4415206"/>
                </a:cubicBezTo>
                <a:cubicBezTo>
                  <a:pt x="764540" y="4405560"/>
                  <a:pt x="759576" y="4396511"/>
                  <a:pt x="753325" y="4388372"/>
                </a:cubicBezTo>
                <a:cubicBezTo>
                  <a:pt x="755136" y="4379994"/>
                  <a:pt x="775969" y="4414979"/>
                  <a:pt x="766345" y="4374672"/>
                </a:cubicBezTo>
                <a:cubicBezTo>
                  <a:pt x="762609" y="4360972"/>
                  <a:pt x="756948" y="4367766"/>
                  <a:pt x="751853" y="4368219"/>
                </a:cubicBezTo>
                <a:cubicBezTo>
                  <a:pt x="749362" y="4357576"/>
                  <a:pt x="753551" y="4356896"/>
                  <a:pt x="757967" y="4356896"/>
                </a:cubicBezTo>
                <a:cubicBezTo>
                  <a:pt x="750834" y="4334252"/>
                  <a:pt x="743814" y="4325307"/>
                  <a:pt x="746645" y="4313532"/>
                </a:cubicBezTo>
                <a:cubicBezTo>
                  <a:pt x="730680" y="4288963"/>
                  <a:pt x="730227" y="4295303"/>
                  <a:pt x="716075" y="4280358"/>
                </a:cubicBezTo>
                <a:cubicBezTo>
                  <a:pt x="716075" y="4269715"/>
                  <a:pt x="728303" y="4280358"/>
                  <a:pt x="732832" y="4281264"/>
                </a:cubicBezTo>
                <a:cubicBezTo>
                  <a:pt x="732832" y="4275942"/>
                  <a:pt x="733851" y="4270621"/>
                  <a:pt x="734303" y="4265413"/>
                </a:cubicBezTo>
                <a:cubicBezTo>
                  <a:pt x="727284" y="4251373"/>
                  <a:pt x="721736" y="4273678"/>
                  <a:pt x="717547" y="4264620"/>
                </a:cubicBezTo>
                <a:cubicBezTo>
                  <a:pt x="715961" y="4257714"/>
                  <a:pt x="714376" y="4250920"/>
                  <a:pt x="712112" y="4250581"/>
                </a:cubicBezTo>
                <a:cubicBezTo>
                  <a:pt x="713810" y="4240051"/>
                  <a:pt x="726831" y="4261337"/>
                  <a:pt x="733624" y="4255449"/>
                </a:cubicBezTo>
                <a:cubicBezTo>
                  <a:pt x="731586" y="4249109"/>
                  <a:pt x="724113" y="4248316"/>
                  <a:pt x="731133" y="4245825"/>
                </a:cubicBezTo>
                <a:cubicBezTo>
                  <a:pt x="726378" y="4236994"/>
                  <a:pt x="719811" y="4245825"/>
                  <a:pt x="714829" y="4239711"/>
                </a:cubicBezTo>
                <a:cubicBezTo>
                  <a:pt x="718525" y="4233136"/>
                  <a:pt x="724358" y="4228023"/>
                  <a:pt x="731360" y="4225219"/>
                </a:cubicBezTo>
                <a:cubicBezTo>
                  <a:pt x="729322" y="4212085"/>
                  <a:pt x="725472" y="4216840"/>
                  <a:pt x="722528" y="4212198"/>
                </a:cubicBezTo>
                <a:cubicBezTo>
                  <a:pt x="718566" y="4212198"/>
                  <a:pt x="717999" y="4217520"/>
                  <a:pt x="721056" y="4227823"/>
                </a:cubicBezTo>
                <a:cubicBezTo>
                  <a:pt x="711433" y="4215821"/>
                  <a:pt x="705658" y="4198725"/>
                  <a:pt x="698412" y="4197819"/>
                </a:cubicBezTo>
                <a:cubicBezTo>
                  <a:pt x="692072" y="4185591"/>
                  <a:pt x="703620" y="4186497"/>
                  <a:pt x="696487" y="4182874"/>
                </a:cubicBezTo>
                <a:cubicBezTo>
                  <a:pt x="696487" y="4160229"/>
                  <a:pt x="727397" y="4178345"/>
                  <a:pt x="728982" y="4159210"/>
                </a:cubicBezTo>
                <a:cubicBezTo>
                  <a:pt x="717660" y="4150153"/>
                  <a:pt x="711319" y="4174722"/>
                  <a:pt x="695015" y="4157512"/>
                </a:cubicBezTo>
                <a:cubicBezTo>
                  <a:pt x="696487" y="4140189"/>
                  <a:pt x="713357" y="4153096"/>
                  <a:pt x="726604" y="4144378"/>
                </a:cubicBezTo>
                <a:cubicBezTo>
                  <a:pt x="715767" y="4133119"/>
                  <a:pt x="707974" y="4119288"/>
                  <a:pt x="703960" y="4104184"/>
                </a:cubicBezTo>
                <a:cubicBezTo>
                  <a:pt x="702828" y="4097504"/>
                  <a:pt x="707243" y="4098976"/>
                  <a:pt x="709621" y="4097618"/>
                </a:cubicBezTo>
                <a:cubicBezTo>
                  <a:pt x="699884" y="4070671"/>
                  <a:pt x="686977" y="4076219"/>
                  <a:pt x="674182" y="4080974"/>
                </a:cubicBezTo>
                <a:cubicBezTo>
                  <a:pt x="672597" y="4074181"/>
                  <a:pt x="671012" y="4067387"/>
                  <a:pt x="668748" y="4067048"/>
                </a:cubicBezTo>
                <a:cubicBezTo>
                  <a:pt x="671012" y="4061160"/>
                  <a:pt x="676107" y="4062858"/>
                  <a:pt x="683127" y="4058329"/>
                </a:cubicBezTo>
                <a:cubicBezTo>
                  <a:pt x="680183" y="4047687"/>
                  <a:pt x="675315" y="4058329"/>
                  <a:pt x="671805" y="4056178"/>
                </a:cubicBezTo>
                <a:cubicBezTo>
                  <a:pt x="669767" y="4044856"/>
                  <a:pt x="679730" y="4051876"/>
                  <a:pt x="683127" y="4048253"/>
                </a:cubicBezTo>
                <a:lnTo>
                  <a:pt x="686863" y="4062632"/>
                </a:lnTo>
                <a:lnTo>
                  <a:pt x="700676" y="4059122"/>
                </a:lnTo>
                <a:cubicBezTo>
                  <a:pt x="696714" y="4044969"/>
                  <a:pt x="690713" y="4052215"/>
                  <a:pt x="685391" y="4052215"/>
                </a:cubicBezTo>
                <a:cubicBezTo>
                  <a:pt x="679051" y="4018249"/>
                  <a:pt x="665691" y="4006927"/>
                  <a:pt x="660030" y="4017683"/>
                </a:cubicBezTo>
                <a:cubicBezTo>
                  <a:pt x="657086" y="4013720"/>
                  <a:pt x="655048" y="4000133"/>
                  <a:pt x="651198" y="4004662"/>
                </a:cubicBezTo>
                <a:cubicBezTo>
                  <a:pt x="651198" y="3996850"/>
                  <a:pt x="654029" y="3993340"/>
                  <a:pt x="647009" y="3995491"/>
                </a:cubicBezTo>
                <a:lnTo>
                  <a:pt x="647310" y="3994724"/>
                </a:lnTo>
                <a:lnTo>
                  <a:pt x="630406" y="3996629"/>
                </a:lnTo>
                <a:cubicBezTo>
                  <a:pt x="613465" y="4002969"/>
                  <a:pt x="598096" y="4016952"/>
                  <a:pt x="587509" y="4031954"/>
                </a:cubicBezTo>
                <a:cubicBezTo>
                  <a:pt x="600332" y="3984741"/>
                  <a:pt x="617103" y="3969753"/>
                  <a:pt x="641166" y="3957138"/>
                </a:cubicBezTo>
                <a:lnTo>
                  <a:pt x="653363" y="3951212"/>
                </a:lnTo>
                <a:lnTo>
                  <a:pt x="646123" y="3943853"/>
                </a:lnTo>
                <a:cubicBezTo>
                  <a:pt x="637520" y="3942383"/>
                  <a:pt x="629092" y="3958156"/>
                  <a:pt x="622893" y="3950429"/>
                </a:cubicBezTo>
                <a:cubicBezTo>
                  <a:pt x="607523" y="3950938"/>
                  <a:pt x="617756" y="3949219"/>
                  <a:pt x="624501" y="3944649"/>
                </a:cubicBezTo>
                <a:lnTo>
                  <a:pt x="626265" y="3942479"/>
                </a:lnTo>
                <a:lnTo>
                  <a:pt x="602908" y="3949642"/>
                </a:lnTo>
                <a:cubicBezTo>
                  <a:pt x="602908" y="3943527"/>
                  <a:pt x="603700" y="3939338"/>
                  <a:pt x="606757" y="3939112"/>
                </a:cubicBezTo>
                <a:cubicBezTo>
                  <a:pt x="582075" y="3926997"/>
                  <a:pt x="565771" y="3961756"/>
                  <a:pt x="547768" y="3973079"/>
                </a:cubicBezTo>
                <a:cubicBezTo>
                  <a:pt x="549240" y="3956322"/>
                  <a:pt x="559091" y="3954509"/>
                  <a:pt x="564865" y="3945339"/>
                </a:cubicBezTo>
                <a:cubicBezTo>
                  <a:pt x="553543" y="3941829"/>
                  <a:pt x="534408" y="3953491"/>
                  <a:pt x="520935" y="3956661"/>
                </a:cubicBezTo>
                <a:cubicBezTo>
                  <a:pt x="529388" y="3945240"/>
                  <a:pt x="542244" y="3937888"/>
                  <a:pt x="556373" y="3936394"/>
                </a:cubicBezTo>
                <a:cubicBezTo>
                  <a:pt x="540296" y="3901183"/>
                  <a:pt x="520255" y="3913749"/>
                  <a:pt x="506442" y="3893596"/>
                </a:cubicBezTo>
                <a:cubicBezTo>
                  <a:pt x="510065" y="3898917"/>
                  <a:pt x="504744" y="3870951"/>
                  <a:pt x="498630" y="3864611"/>
                </a:cubicBezTo>
                <a:lnTo>
                  <a:pt x="496987" y="3863203"/>
                </a:lnTo>
                <a:lnTo>
                  <a:pt x="497951" y="3859629"/>
                </a:lnTo>
                <a:cubicBezTo>
                  <a:pt x="497951" y="3863705"/>
                  <a:pt x="486628" y="3835740"/>
                  <a:pt x="492629" y="3835400"/>
                </a:cubicBezTo>
                <a:cubicBezTo>
                  <a:pt x="475988" y="3828646"/>
                  <a:pt x="460659" y="3819028"/>
                  <a:pt x="447340" y="3806981"/>
                </a:cubicBezTo>
                <a:cubicBezTo>
                  <a:pt x="460021" y="3801433"/>
                  <a:pt x="499309" y="3845250"/>
                  <a:pt x="497837" y="3784336"/>
                </a:cubicBezTo>
                <a:cubicBezTo>
                  <a:pt x="485156" y="3752634"/>
                  <a:pt x="472023" y="3723423"/>
                  <a:pt x="452548" y="3730782"/>
                </a:cubicBezTo>
                <a:cubicBezTo>
                  <a:pt x="451312" y="3722499"/>
                  <a:pt x="448949" y="3714424"/>
                  <a:pt x="445529" y="3706779"/>
                </a:cubicBezTo>
                <a:cubicBezTo>
                  <a:pt x="444623" y="3698627"/>
                  <a:pt x="453341" y="3710855"/>
                  <a:pt x="456851" y="3704968"/>
                </a:cubicBezTo>
                <a:cubicBezTo>
                  <a:pt x="458096" y="3701571"/>
                  <a:pt x="456851" y="3693645"/>
                  <a:pt x="460474" y="3694438"/>
                </a:cubicBezTo>
                <a:cubicBezTo>
                  <a:pt x="457659" y="3684467"/>
                  <a:pt x="453386" y="3674967"/>
                  <a:pt x="447793" y="3666246"/>
                </a:cubicBezTo>
                <a:cubicBezTo>
                  <a:pt x="450284" y="3658094"/>
                  <a:pt x="466814" y="3695231"/>
                  <a:pt x="461493" y="3654131"/>
                </a:cubicBezTo>
                <a:cubicBezTo>
                  <a:pt x="459229" y="3640091"/>
                  <a:pt x="453115" y="3646205"/>
                  <a:pt x="448246" y="3646092"/>
                </a:cubicBezTo>
                <a:cubicBezTo>
                  <a:pt x="446887" y="3634770"/>
                  <a:pt x="450963" y="3634770"/>
                  <a:pt x="455266" y="3634770"/>
                </a:cubicBezTo>
                <a:cubicBezTo>
                  <a:pt x="450510" y="3612125"/>
                  <a:pt x="444736" y="3601935"/>
                  <a:pt x="448812" y="3590613"/>
                </a:cubicBezTo>
                <a:lnTo>
                  <a:pt x="442639" y="3579157"/>
                </a:lnTo>
                <a:lnTo>
                  <a:pt x="417564" y="3565365"/>
                </a:lnTo>
                <a:cubicBezTo>
                  <a:pt x="405855" y="3560329"/>
                  <a:pt x="392589" y="3560329"/>
                  <a:pt x="380880" y="3565365"/>
                </a:cubicBezTo>
                <a:lnTo>
                  <a:pt x="379088" y="3562289"/>
                </a:lnTo>
                <a:lnTo>
                  <a:pt x="380540" y="3560044"/>
                </a:lnTo>
                <a:lnTo>
                  <a:pt x="380314" y="3560383"/>
                </a:lnTo>
                <a:lnTo>
                  <a:pt x="377719" y="3559938"/>
                </a:lnTo>
                <a:lnTo>
                  <a:pt x="375426" y="3556001"/>
                </a:lnTo>
                <a:cubicBezTo>
                  <a:pt x="369275" y="3549882"/>
                  <a:pt x="361292" y="3552090"/>
                  <a:pt x="353820" y="3549967"/>
                </a:cubicBezTo>
                <a:cubicBezTo>
                  <a:pt x="316570" y="3540003"/>
                  <a:pt x="282490" y="3575895"/>
                  <a:pt x="247844" y="3588689"/>
                </a:cubicBezTo>
                <a:cubicBezTo>
                  <a:pt x="247844" y="3582688"/>
                  <a:pt x="247844" y="3578499"/>
                  <a:pt x="248863" y="3578725"/>
                </a:cubicBezTo>
                <a:cubicBezTo>
                  <a:pt x="239579" y="3563780"/>
                  <a:pt x="234823" y="3595935"/>
                  <a:pt x="228936" y="3605333"/>
                </a:cubicBezTo>
                <a:cubicBezTo>
                  <a:pt x="228802" y="3596612"/>
                  <a:pt x="230540" y="3587964"/>
                  <a:pt x="234031" y="3579971"/>
                </a:cubicBezTo>
                <a:cubicBezTo>
                  <a:pt x="229728" y="3574989"/>
                  <a:pt x="223275" y="3584613"/>
                  <a:pt x="218406" y="3586538"/>
                </a:cubicBezTo>
                <a:cubicBezTo>
                  <a:pt x="220897" y="3574536"/>
                  <a:pt x="225539" y="3571479"/>
                  <a:pt x="230634" y="3570234"/>
                </a:cubicBezTo>
                <a:cubicBezTo>
                  <a:pt x="223275" y="3533550"/>
                  <a:pt x="216142" y="3543853"/>
                  <a:pt x="209801" y="3522567"/>
                </a:cubicBezTo>
                <a:cubicBezTo>
                  <a:pt x="209740" y="3512557"/>
                  <a:pt x="208253" y="3502607"/>
                  <a:pt x="205386" y="3493017"/>
                </a:cubicBezTo>
                <a:lnTo>
                  <a:pt x="204533" y="3491306"/>
                </a:lnTo>
                <a:lnTo>
                  <a:pt x="204819" y="3488034"/>
                </a:lnTo>
                <a:cubicBezTo>
                  <a:pt x="204819" y="3492110"/>
                  <a:pt x="199045" y="3463239"/>
                  <a:pt x="201536" y="3463578"/>
                </a:cubicBezTo>
                <a:cubicBezTo>
                  <a:pt x="193329" y="3453577"/>
                  <a:pt x="186477" y="3442537"/>
                  <a:pt x="181156" y="3430745"/>
                </a:cubicBezTo>
                <a:cubicBezTo>
                  <a:pt x="186364" y="3426669"/>
                  <a:pt x="204480" y="3473882"/>
                  <a:pt x="201196" y="3413648"/>
                </a:cubicBezTo>
                <a:cubicBezTo>
                  <a:pt x="194516" y="3380926"/>
                  <a:pt x="187496" y="3350810"/>
                  <a:pt x="178552" y="3356132"/>
                </a:cubicBezTo>
                <a:cubicBezTo>
                  <a:pt x="177590" y="3347903"/>
                  <a:pt x="176153" y="3339738"/>
                  <a:pt x="174249" y="3331676"/>
                </a:cubicBezTo>
                <a:cubicBezTo>
                  <a:pt x="173344" y="3323523"/>
                  <a:pt x="177873" y="3336431"/>
                  <a:pt x="179458" y="3331110"/>
                </a:cubicBezTo>
                <a:cubicBezTo>
                  <a:pt x="179458" y="3327826"/>
                  <a:pt x="179458" y="3319787"/>
                  <a:pt x="180590" y="3320920"/>
                </a:cubicBezTo>
                <a:cubicBezTo>
                  <a:pt x="178922" y="3311059"/>
                  <a:pt x="176538" y="3301335"/>
                  <a:pt x="173457" y="3291821"/>
                </a:cubicBezTo>
                <a:cubicBezTo>
                  <a:pt x="174363" y="3284009"/>
                  <a:pt x="183534" y="3322391"/>
                  <a:pt x="179344" y="3281179"/>
                </a:cubicBezTo>
                <a:cubicBezTo>
                  <a:pt x="177646" y="3267026"/>
                  <a:pt x="175042" y="3272460"/>
                  <a:pt x="172778" y="3271894"/>
                </a:cubicBezTo>
                <a:cubicBezTo>
                  <a:pt x="171759" y="3260572"/>
                  <a:pt x="173570" y="3260572"/>
                  <a:pt x="175608" y="3261590"/>
                </a:cubicBezTo>
                <a:cubicBezTo>
                  <a:pt x="172278" y="3247034"/>
                  <a:pt x="170644" y="3232140"/>
                  <a:pt x="170740" y="3217207"/>
                </a:cubicBezTo>
                <a:cubicBezTo>
                  <a:pt x="167375" y="3203955"/>
                  <a:pt x="162631" y="3191090"/>
                  <a:pt x="156587" y="3178825"/>
                </a:cubicBezTo>
                <a:cubicBezTo>
                  <a:pt x="156587" y="3168408"/>
                  <a:pt x="162474" y="3180750"/>
                  <a:pt x="164512" y="3182901"/>
                </a:cubicBezTo>
                <a:lnTo>
                  <a:pt x="165305" y="3167842"/>
                </a:lnTo>
                <a:cubicBezTo>
                  <a:pt x="162135" y="3152671"/>
                  <a:pt x="159304" y="3173390"/>
                  <a:pt x="157379" y="3163766"/>
                </a:cubicBezTo>
                <a:cubicBezTo>
                  <a:pt x="157300" y="3158753"/>
                  <a:pt x="156421" y="3153784"/>
                  <a:pt x="154775" y="3149047"/>
                </a:cubicBezTo>
                <a:cubicBezTo>
                  <a:pt x="155681" y="3138971"/>
                  <a:pt x="161795" y="3162295"/>
                  <a:pt x="165078" y="3157993"/>
                </a:cubicBezTo>
                <a:cubicBezTo>
                  <a:pt x="164173" y="3151313"/>
                  <a:pt x="160663" y="3149047"/>
                  <a:pt x="164059" y="3148028"/>
                </a:cubicBezTo>
                <a:cubicBezTo>
                  <a:pt x="161795" y="3138519"/>
                  <a:pt x="158625" y="3145991"/>
                  <a:pt x="156247" y="3138858"/>
                </a:cubicBezTo>
                <a:cubicBezTo>
                  <a:pt x="157131" y="3134053"/>
                  <a:pt x="160122" y="3129898"/>
                  <a:pt x="164399" y="3127536"/>
                </a:cubicBezTo>
                <a:cubicBezTo>
                  <a:pt x="163607" y="3114288"/>
                  <a:pt x="161682" y="3118139"/>
                  <a:pt x="160323" y="3113044"/>
                </a:cubicBezTo>
                <a:cubicBezTo>
                  <a:pt x="158285" y="3112364"/>
                  <a:pt x="157945" y="3117346"/>
                  <a:pt x="159304" y="3128101"/>
                </a:cubicBezTo>
                <a:cubicBezTo>
                  <a:pt x="154775" y="3114401"/>
                  <a:pt x="152171" y="3096740"/>
                  <a:pt x="148661" y="3094135"/>
                </a:cubicBezTo>
                <a:cubicBezTo>
                  <a:pt x="145604" y="3081001"/>
                  <a:pt x="151379" y="3084171"/>
                  <a:pt x="147869" y="3079189"/>
                </a:cubicBezTo>
                <a:cubicBezTo>
                  <a:pt x="147869" y="3056545"/>
                  <a:pt x="163380" y="3080774"/>
                  <a:pt x="164512" y="3062432"/>
                </a:cubicBezTo>
                <a:cubicBezTo>
                  <a:pt x="158738" y="3051110"/>
                  <a:pt x="155341" y="3073755"/>
                  <a:pt x="147642" y="3054280"/>
                </a:cubicBezTo>
                <a:cubicBezTo>
                  <a:pt x="148661" y="3037637"/>
                  <a:pt x="157040" y="3053488"/>
                  <a:pt x="163946" y="3047600"/>
                </a:cubicBezTo>
                <a:cubicBezTo>
                  <a:pt x="158226" y="3033568"/>
                  <a:pt x="154419" y="3018830"/>
                  <a:pt x="152624" y="3003783"/>
                </a:cubicBezTo>
                <a:cubicBezTo>
                  <a:pt x="152624" y="2997103"/>
                  <a:pt x="154549" y="2999481"/>
                  <a:pt x="155794" y="2998462"/>
                </a:cubicBezTo>
                <a:cubicBezTo>
                  <a:pt x="151379" y="2970270"/>
                  <a:pt x="144472" y="2973213"/>
                  <a:pt x="137565" y="2975818"/>
                </a:cubicBezTo>
                <a:cubicBezTo>
                  <a:pt x="137473" y="2970805"/>
                  <a:pt x="136595" y="2965839"/>
                  <a:pt x="134961" y="2961099"/>
                </a:cubicBezTo>
                <a:cubicBezTo>
                  <a:pt x="136207" y="2955777"/>
                  <a:pt x="138924" y="2958495"/>
                  <a:pt x="142774" y="2955324"/>
                </a:cubicBezTo>
                <a:cubicBezTo>
                  <a:pt x="141415" y="2944002"/>
                  <a:pt x="138584" y="2953626"/>
                  <a:pt x="136660" y="2951022"/>
                </a:cubicBezTo>
                <a:cubicBezTo>
                  <a:pt x="135754" y="2939700"/>
                  <a:pt x="140962" y="2948418"/>
                  <a:pt x="142660" y="2945361"/>
                </a:cubicBezTo>
                <a:lnTo>
                  <a:pt x="144246" y="2960080"/>
                </a:lnTo>
                <a:lnTo>
                  <a:pt x="151605" y="2959287"/>
                </a:lnTo>
                <a:cubicBezTo>
                  <a:pt x="150020" y="2945248"/>
                  <a:pt x="146850" y="2950682"/>
                  <a:pt x="144132" y="2950229"/>
                </a:cubicBezTo>
                <a:cubicBezTo>
                  <a:pt x="141641" y="2915244"/>
                  <a:pt x="134622" y="2902110"/>
                  <a:pt x="131225" y="2911621"/>
                </a:cubicBezTo>
                <a:cubicBezTo>
                  <a:pt x="129753" y="2907092"/>
                  <a:pt x="128847" y="2893505"/>
                  <a:pt x="126696" y="2897128"/>
                </a:cubicBezTo>
                <a:cubicBezTo>
                  <a:pt x="126696" y="2889655"/>
                  <a:pt x="128621" y="2885806"/>
                  <a:pt x="124545" y="2887278"/>
                </a:cubicBezTo>
                <a:cubicBezTo>
                  <a:pt x="124545" y="2882636"/>
                  <a:pt x="125337" y="2883428"/>
                  <a:pt x="126017" y="2882183"/>
                </a:cubicBezTo>
                <a:cubicBezTo>
                  <a:pt x="124318" y="2870861"/>
                  <a:pt x="120809" y="2882183"/>
                  <a:pt x="118997" y="2873012"/>
                </a:cubicBezTo>
                <a:cubicBezTo>
                  <a:pt x="126017" y="2877541"/>
                  <a:pt x="132810" y="2867351"/>
                  <a:pt x="138471" y="2860897"/>
                </a:cubicBezTo>
                <a:cubicBezTo>
                  <a:pt x="134848" y="2847424"/>
                  <a:pt x="131451" y="2862369"/>
                  <a:pt x="128621" y="2861916"/>
                </a:cubicBezTo>
                <a:cubicBezTo>
                  <a:pt x="127715" y="2852632"/>
                  <a:pt x="131451" y="2858180"/>
                  <a:pt x="129980" y="2846857"/>
                </a:cubicBezTo>
                <a:cubicBezTo>
                  <a:pt x="124545" y="2822062"/>
                  <a:pt x="116393" y="2850367"/>
                  <a:pt x="111977" y="2838819"/>
                </a:cubicBezTo>
                <a:cubicBezTo>
                  <a:pt x="100655" y="2835535"/>
                  <a:pt x="114581" y="2837007"/>
                  <a:pt x="115827" y="2828402"/>
                </a:cubicBezTo>
                <a:cubicBezTo>
                  <a:pt x="119450" y="2834516"/>
                  <a:pt x="123639" y="2834063"/>
                  <a:pt x="125790" y="2827270"/>
                </a:cubicBezTo>
                <a:cubicBezTo>
                  <a:pt x="124658" y="2818665"/>
                  <a:pt x="122847" y="2815948"/>
                  <a:pt x="120695" y="2817873"/>
                </a:cubicBezTo>
                <a:cubicBezTo>
                  <a:pt x="119676" y="2802022"/>
                  <a:pt x="128734" y="2822175"/>
                  <a:pt x="127149" y="2812212"/>
                </a:cubicBezTo>
                <a:cubicBezTo>
                  <a:pt x="128394" y="2816740"/>
                  <a:pt x="129413" y="2832025"/>
                  <a:pt x="133829" y="2826478"/>
                </a:cubicBezTo>
                <a:cubicBezTo>
                  <a:pt x="129527" y="2807569"/>
                  <a:pt x="130206" y="2768168"/>
                  <a:pt x="136207" y="2761375"/>
                </a:cubicBezTo>
                <a:cubicBezTo>
                  <a:pt x="134622" y="2754015"/>
                  <a:pt x="132131" y="2754468"/>
                  <a:pt x="130093" y="2751977"/>
                </a:cubicBezTo>
                <a:cubicBezTo>
                  <a:pt x="127942" y="2738844"/>
                  <a:pt x="131225" y="2742240"/>
                  <a:pt x="131678" y="2736919"/>
                </a:cubicBezTo>
                <a:cubicBezTo>
                  <a:pt x="124545" y="2710198"/>
                  <a:pt x="116959" y="2748241"/>
                  <a:pt x="110732" y="2719143"/>
                </a:cubicBezTo>
                <a:cubicBezTo>
                  <a:pt x="110732" y="2701141"/>
                  <a:pt x="129074" y="2713708"/>
                  <a:pt x="125451" y="2687554"/>
                </a:cubicBezTo>
                <a:cubicBezTo>
                  <a:pt x="130659" y="2676232"/>
                  <a:pt x="143453" y="2699895"/>
                  <a:pt x="149114" y="2675213"/>
                </a:cubicBezTo>
                <a:cubicBezTo>
                  <a:pt x="134056" y="2668193"/>
                  <a:pt x="117638" y="2673514"/>
                  <a:pt x="103825" y="2649964"/>
                </a:cubicBezTo>
                <a:cubicBezTo>
                  <a:pt x="103825" y="2641133"/>
                  <a:pt x="105750" y="2649058"/>
                  <a:pt x="107109" y="2649964"/>
                </a:cubicBezTo>
                <a:cubicBezTo>
                  <a:pt x="107852" y="2645047"/>
                  <a:pt x="107852" y="2640048"/>
                  <a:pt x="107109" y="2635132"/>
                </a:cubicBezTo>
                <a:cubicBezTo>
                  <a:pt x="115714" y="2636264"/>
                  <a:pt x="119337" y="2633094"/>
                  <a:pt x="125564" y="2643058"/>
                </a:cubicBezTo>
                <a:lnTo>
                  <a:pt x="128490" y="2637432"/>
                </a:lnTo>
                <a:lnTo>
                  <a:pt x="139455" y="2641494"/>
                </a:lnTo>
                <a:cubicBezTo>
                  <a:pt x="149518" y="2640730"/>
                  <a:pt x="157351" y="2628565"/>
                  <a:pt x="169834" y="2633660"/>
                </a:cubicBezTo>
                <a:cubicBezTo>
                  <a:pt x="169834" y="2628905"/>
                  <a:pt x="168135" y="2630037"/>
                  <a:pt x="167230" y="2629018"/>
                </a:cubicBezTo>
                <a:cubicBezTo>
                  <a:pt x="170072" y="2620922"/>
                  <a:pt x="170888" y="2612253"/>
                  <a:pt x="169607" y="2603770"/>
                </a:cubicBezTo>
                <a:cubicBezTo>
                  <a:pt x="177759" y="2591259"/>
                  <a:pt x="187617" y="2583000"/>
                  <a:pt x="198385" y="2577506"/>
                </a:cubicBezTo>
                <a:lnTo>
                  <a:pt x="200534" y="2576898"/>
                </a:lnTo>
                <a:lnTo>
                  <a:pt x="196058" y="2573962"/>
                </a:lnTo>
                <a:cubicBezTo>
                  <a:pt x="193666" y="2573566"/>
                  <a:pt x="191232" y="2573821"/>
                  <a:pt x="188854" y="2573311"/>
                </a:cubicBezTo>
                <a:cubicBezTo>
                  <a:pt x="182514" y="2561423"/>
                  <a:pt x="189873" y="2562669"/>
                  <a:pt x="189987" y="2557007"/>
                </a:cubicBezTo>
                <a:cubicBezTo>
                  <a:pt x="171192" y="2534363"/>
                  <a:pt x="160549" y="2579652"/>
                  <a:pt x="142773" y="2554517"/>
                </a:cubicBezTo>
                <a:cubicBezTo>
                  <a:pt x="139376" y="2536514"/>
                  <a:pt x="181382" y="2534929"/>
                  <a:pt x="169946" y="2511379"/>
                </a:cubicBezTo>
                <a:cubicBezTo>
                  <a:pt x="174588" y="2503680"/>
                  <a:pt x="184665" y="2503680"/>
                  <a:pt x="194516" y="2502095"/>
                </a:cubicBezTo>
                <a:cubicBezTo>
                  <a:pt x="205643" y="2501892"/>
                  <a:pt x="215273" y="2494299"/>
                  <a:pt x="218066" y="2483526"/>
                </a:cubicBezTo>
                <a:cubicBezTo>
                  <a:pt x="185911" y="2485338"/>
                  <a:pt x="151038" y="2502661"/>
                  <a:pt x="118091" y="2489527"/>
                </a:cubicBezTo>
                <a:cubicBezTo>
                  <a:pt x="116392" y="2480696"/>
                  <a:pt x="122053" y="2487036"/>
                  <a:pt x="125110" y="2486696"/>
                </a:cubicBezTo>
                <a:cubicBezTo>
                  <a:pt x="128167" y="2486357"/>
                  <a:pt x="123638" y="2477412"/>
                  <a:pt x="121827" y="2471978"/>
                </a:cubicBezTo>
                <a:cubicBezTo>
                  <a:pt x="140961" y="2466316"/>
                  <a:pt x="148321" y="2460655"/>
                  <a:pt x="163153" y="2466203"/>
                </a:cubicBezTo>
                <a:lnTo>
                  <a:pt x="168497" y="2458540"/>
                </a:lnTo>
                <a:lnTo>
                  <a:pt x="192200" y="2455393"/>
                </a:lnTo>
                <a:cubicBezTo>
                  <a:pt x="213530" y="2448074"/>
                  <a:pt x="228029" y="2431219"/>
                  <a:pt x="254184" y="2429520"/>
                </a:cubicBezTo>
                <a:cubicBezTo>
                  <a:pt x="252712" y="2424991"/>
                  <a:pt x="250334" y="2426690"/>
                  <a:pt x="248296" y="2426350"/>
                </a:cubicBezTo>
                <a:cubicBezTo>
                  <a:pt x="249428" y="2417971"/>
                  <a:pt x="255995" y="2416047"/>
                  <a:pt x="249881" y="2399743"/>
                </a:cubicBezTo>
                <a:cubicBezTo>
                  <a:pt x="279545" y="2365776"/>
                  <a:pt x="323589" y="2347661"/>
                  <a:pt x="365028" y="2335885"/>
                </a:cubicBezTo>
                <a:lnTo>
                  <a:pt x="370349" y="2334601"/>
                </a:lnTo>
                <a:lnTo>
                  <a:pt x="367053" y="2330220"/>
                </a:lnTo>
                <a:cubicBezTo>
                  <a:pt x="359325" y="2321203"/>
                  <a:pt x="356565" y="2322073"/>
                  <a:pt x="345781" y="2311289"/>
                </a:cubicBezTo>
                <a:cubicBezTo>
                  <a:pt x="345781" y="2300759"/>
                  <a:pt x="357103" y="2310383"/>
                  <a:pt x="361858" y="2311289"/>
                </a:cubicBezTo>
                <a:cubicBezTo>
                  <a:pt x="361858" y="2305967"/>
                  <a:pt x="361858" y="2300646"/>
                  <a:pt x="361858" y="2295438"/>
                </a:cubicBezTo>
                <a:cubicBezTo>
                  <a:pt x="354273" y="2281738"/>
                  <a:pt x="350536" y="2304156"/>
                  <a:pt x="345781" y="2295438"/>
                </a:cubicBezTo>
                <a:cubicBezTo>
                  <a:pt x="343856" y="2288644"/>
                  <a:pt x="341931" y="2281964"/>
                  <a:pt x="339780" y="2281738"/>
                </a:cubicBezTo>
                <a:cubicBezTo>
                  <a:pt x="340686" y="2271095"/>
                  <a:pt x="354499" y="2291814"/>
                  <a:pt x="360613" y="2285814"/>
                </a:cubicBezTo>
                <a:cubicBezTo>
                  <a:pt x="358349" y="2279473"/>
                  <a:pt x="351102" y="2279020"/>
                  <a:pt x="357669" y="2276190"/>
                </a:cubicBezTo>
                <a:cubicBezTo>
                  <a:pt x="352574" y="2267698"/>
                  <a:pt x="346347" y="2276756"/>
                  <a:pt x="341705" y="2270755"/>
                </a:cubicBezTo>
                <a:cubicBezTo>
                  <a:pt x="344815" y="2264133"/>
                  <a:pt x="350141" y="2258806"/>
                  <a:pt x="356763" y="2255697"/>
                </a:cubicBezTo>
                <a:cubicBezTo>
                  <a:pt x="353933" y="2242676"/>
                  <a:pt x="350536" y="2247545"/>
                  <a:pt x="347479" y="2243016"/>
                </a:cubicBezTo>
                <a:cubicBezTo>
                  <a:pt x="343630" y="2243016"/>
                  <a:pt x="343516" y="2248564"/>
                  <a:pt x="347479" y="2258754"/>
                </a:cubicBezTo>
                <a:cubicBezTo>
                  <a:pt x="337516" y="2247431"/>
                  <a:pt x="331062" y="2230335"/>
                  <a:pt x="324155" y="2229655"/>
                </a:cubicBezTo>
                <a:cubicBezTo>
                  <a:pt x="317362" y="2217767"/>
                  <a:pt x="328571" y="2218333"/>
                  <a:pt x="321438" y="2214823"/>
                </a:cubicBezTo>
                <a:cubicBezTo>
                  <a:pt x="319740" y="2192179"/>
                  <a:pt x="350989" y="2209162"/>
                  <a:pt x="351555" y="2190028"/>
                </a:cubicBezTo>
                <a:cubicBezTo>
                  <a:pt x="339440" y="2181536"/>
                  <a:pt x="335251" y="2206218"/>
                  <a:pt x="319060" y="2190028"/>
                </a:cubicBezTo>
                <a:cubicBezTo>
                  <a:pt x="319060" y="2172705"/>
                  <a:pt x="336497" y="2184819"/>
                  <a:pt x="348838" y="2175648"/>
                </a:cubicBezTo>
                <a:cubicBezTo>
                  <a:pt x="337520" y="2164834"/>
                  <a:pt x="329077" y="2151371"/>
                  <a:pt x="324269" y="2136474"/>
                </a:cubicBezTo>
                <a:cubicBezTo>
                  <a:pt x="322797" y="2129907"/>
                  <a:pt x="327099" y="2131265"/>
                  <a:pt x="329364" y="2129680"/>
                </a:cubicBezTo>
                <a:cubicBezTo>
                  <a:pt x="318041" y="2103300"/>
                  <a:pt x="306719" y="2109300"/>
                  <a:pt x="293925" y="2114622"/>
                </a:cubicBezTo>
                <a:cubicBezTo>
                  <a:pt x="292000" y="2107828"/>
                  <a:pt x="290076" y="2101148"/>
                  <a:pt x="287811" y="2100922"/>
                </a:cubicBezTo>
                <a:cubicBezTo>
                  <a:pt x="289623" y="2095034"/>
                  <a:pt x="294831" y="2096506"/>
                  <a:pt x="301398" y="2091638"/>
                </a:cubicBezTo>
                <a:cubicBezTo>
                  <a:pt x="297888" y="2081108"/>
                  <a:pt x="293699" y="2091638"/>
                  <a:pt x="290076" y="2089939"/>
                </a:cubicBezTo>
                <a:cubicBezTo>
                  <a:pt x="287472" y="2078617"/>
                  <a:pt x="297661" y="2085410"/>
                  <a:pt x="300266" y="2081561"/>
                </a:cubicBezTo>
                <a:lnTo>
                  <a:pt x="304568" y="2095827"/>
                </a:lnTo>
                <a:lnTo>
                  <a:pt x="317928" y="2091751"/>
                </a:lnTo>
                <a:cubicBezTo>
                  <a:pt x="313513" y="2078277"/>
                  <a:pt x="308304" y="2085184"/>
                  <a:pt x="303323" y="2085863"/>
                </a:cubicBezTo>
                <a:cubicBezTo>
                  <a:pt x="295284" y="2051897"/>
                  <a:pt x="281584" y="2041480"/>
                  <a:pt x="276602" y="2052463"/>
                </a:cubicBezTo>
                <a:cubicBezTo>
                  <a:pt x="273432" y="2048613"/>
                  <a:pt x="270715" y="2035253"/>
                  <a:pt x="267205" y="2039782"/>
                </a:cubicBezTo>
                <a:cubicBezTo>
                  <a:pt x="267205" y="2032083"/>
                  <a:pt x="269356" y="2028460"/>
                  <a:pt x="262563" y="2030837"/>
                </a:cubicBezTo>
                <a:cubicBezTo>
                  <a:pt x="261204" y="2026308"/>
                  <a:pt x="263468" y="2026535"/>
                  <a:pt x="264487" y="2025063"/>
                </a:cubicBezTo>
                <a:cubicBezTo>
                  <a:pt x="260525" y="2014647"/>
                  <a:pt x="255543" y="2027667"/>
                  <a:pt x="251467" y="2018723"/>
                </a:cubicBezTo>
                <a:cubicBezTo>
                  <a:pt x="264035" y="2020308"/>
                  <a:pt x="274791" y="2007400"/>
                  <a:pt x="283848" y="1998343"/>
                </a:cubicBezTo>
                <a:cubicBezTo>
                  <a:pt x="276036" y="1986341"/>
                  <a:pt x="272526" y="2002758"/>
                  <a:pt x="266978" y="2003438"/>
                </a:cubicBezTo>
                <a:cubicBezTo>
                  <a:pt x="264487" y="1994493"/>
                  <a:pt x="271507" y="1998456"/>
                  <a:pt x="267658" y="1987813"/>
                </a:cubicBezTo>
                <a:cubicBezTo>
                  <a:pt x="256335" y="1965168"/>
                  <a:pt x="245013" y="1996984"/>
                  <a:pt x="236069" y="1987020"/>
                </a:cubicBezTo>
                <a:cubicBezTo>
                  <a:pt x="215802" y="1988605"/>
                  <a:pt x="240371" y="1984190"/>
                  <a:pt x="241617" y="1975019"/>
                </a:cubicBezTo>
                <a:cubicBezTo>
                  <a:pt x="244353" y="1977300"/>
                  <a:pt x="248059" y="1978043"/>
                  <a:pt x="251464" y="1976992"/>
                </a:cubicBezTo>
                <a:cubicBezTo>
                  <a:pt x="254870" y="1975940"/>
                  <a:pt x="257512" y="1973238"/>
                  <a:pt x="258487" y="1969811"/>
                </a:cubicBezTo>
                <a:cubicBezTo>
                  <a:pt x="255543" y="1961659"/>
                  <a:pt x="252259" y="1959847"/>
                  <a:pt x="248750" y="1962338"/>
                </a:cubicBezTo>
                <a:cubicBezTo>
                  <a:pt x="245353" y="1946826"/>
                  <a:pt x="262789" y="1963470"/>
                  <a:pt x="259166" y="1954073"/>
                </a:cubicBezTo>
                <a:cubicBezTo>
                  <a:pt x="261770" y="1958035"/>
                  <a:pt x="265054" y="1973094"/>
                  <a:pt x="271960" y="1965395"/>
                </a:cubicBezTo>
                <a:cubicBezTo>
                  <a:pt x="262563" y="1948185"/>
                  <a:pt x="259279" y="1908218"/>
                  <a:pt x="268337" y="1899047"/>
                </a:cubicBezTo>
                <a:cubicBezTo>
                  <a:pt x="264714" y="1892367"/>
                  <a:pt x="260751" y="1893839"/>
                  <a:pt x="257015" y="1892140"/>
                </a:cubicBezTo>
                <a:cubicBezTo>
                  <a:pt x="252033" y="1879799"/>
                  <a:pt x="257807" y="1881950"/>
                  <a:pt x="257807" y="1876516"/>
                </a:cubicBezTo>
                <a:cubicBezTo>
                  <a:pt x="242975" y="1852399"/>
                  <a:pt x="235163" y="1893952"/>
                  <a:pt x="221350" y="1866778"/>
                </a:cubicBezTo>
                <a:cubicBezTo>
                  <a:pt x="218746" y="1848889"/>
                  <a:pt x="250674" y="1854211"/>
                  <a:pt x="241617" y="1829415"/>
                </a:cubicBezTo>
                <a:cubicBezTo>
                  <a:pt x="248523" y="1815602"/>
                  <a:pt x="272526" y="1834737"/>
                  <a:pt x="278187" y="1807903"/>
                </a:cubicBezTo>
                <a:cubicBezTo>
                  <a:pt x="252826" y="1806771"/>
                  <a:pt x="227011" y="1818433"/>
                  <a:pt x="202555" y="1799977"/>
                </a:cubicBezTo>
                <a:cubicBezTo>
                  <a:pt x="201196" y="1791033"/>
                  <a:pt x="205385" y="1798279"/>
                  <a:pt x="207650" y="1798392"/>
                </a:cubicBezTo>
                <a:cubicBezTo>
                  <a:pt x="209914" y="1798505"/>
                  <a:pt x="206518" y="1789221"/>
                  <a:pt x="205046" y="1783673"/>
                </a:cubicBezTo>
                <a:cubicBezTo>
                  <a:pt x="218859" y="1781522"/>
                  <a:pt x="224180" y="1776993"/>
                  <a:pt x="235389" y="1784579"/>
                </a:cubicBezTo>
                <a:cubicBezTo>
                  <a:pt x="238899" y="1762840"/>
                  <a:pt x="254637" y="1757406"/>
                  <a:pt x="271054" y="1753103"/>
                </a:cubicBezTo>
                <a:cubicBezTo>
                  <a:pt x="269130" y="1765897"/>
                  <a:pt x="250335" y="1774389"/>
                  <a:pt x="239126" y="1778239"/>
                </a:cubicBezTo>
                <a:cubicBezTo>
                  <a:pt x="267318" y="1785372"/>
                  <a:pt x="277282" y="1758198"/>
                  <a:pt x="304681" y="1758651"/>
                </a:cubicBezTo>
                <a:cubicBezTo>
                  <a:pt x="303323" y="1754009"/>
                  <a:pt x="301511" y="1755594"/>
                  <a:pt x="299813" y="1755028"/>
                </a:cubicBezTo>
                <a:cubicBezTo>
                  <a:pt x="299813" y="1746989"/>
                  <a:pt x="305474" y="1745404"/>
                  <a:pt x="299813" y="1728987"/>
                </a:cubicBezTo>
                <a:cubicBezTo>
                  <a:pt x="332081" y="1682538"/>
                  <a:pt x="394219" y="1667550"/>
                  <a:pt x="446485" y="1653406"/>
                </a:cubicBezTo>
                <a:lnTo>
                  <a:pt x="470531" y="1645815"/>
                </a:lnTo>
                <a:lnTo>
                  <a:pt x="455718" y="1635932"/>
                </a:lnTo>
                <a:cubicBezTo>
                  <a:pt x="445698" y="1633455"/>
                  <a:pt x="434149" y="1634644"/>
                  <a:pt x="420732" y="1640701"/>
                </a:cubicBezTo>
                <a:cubicBezTo>
                  <a:pt x="415581" y="1638324"/>
                  <a:pt x="419629" y="1636257"/>
                  <a:pt x="425290" y="1634050"/>
                </a:cubicBezTo>
                <a:lnTo>
                  <a:pt x="432389" y="1631231"/>
                </a:lnTo>
                <a:lnTo>
                  <a:pt x="432975" y="1625180"/>
                </a:lnTo>
                <a:lnTo>
                  <a:pt x="410189" y="1620420"/>
                </a:lnTo>
                <a:cubicBezTo>
                  <a:pt x="401032" y="1621397"/>
                  <a:pt x="392031" y="1624794"/>
                  <a:pt x="381784" y="1628813"/>
                </a:cubicBezTo>
                <a:cubicBezTo>
                  <a:pt x="394465" y="1599941"/>
                  <a:pt x="429337" y="1615906"/>
                  <a:pt x="461832" y="1611603"/>
                </a:cubicBezTo>
                <a:cubicBezTo>
                  <a:pt x="445641" y="1584656"/>
                  <a:pt x="478815" y="1618623"/>
                  <a:pt x="483118" y="1591789"/>
                </a:cubicBezTo>
                <a:cubicBezTo>
                  <a:pt x="483118" y="1595865"/>
                  <a:pt x="480627" y="1597450"/>
                  <a:pt x="481646" y="1602206"/>
                </a:cubicBezTo>
                <a:cubicBezTo>
                  <a:pt x="486231" y="1602800"/>
                  <a:pt x="489147" y="1601866"/>
                  <a:pt x="491172" y="1600120"/>
                </a:cubicBezTo>
                <a:lnTo>
                  <a:pt x="492387" y="1598102"/>
                </a:lnTo>
                <a:lnTo>
                  <a:pt x="491158" y="1597876"/>
                </a:lnTo>
                <a:lnTo>
                  <a:pt x="491724" y="1597536"/>
                </a:lnTo>
                <a:cubicBezTo>
                  <a:pt x="490875" y="1591875"/>
                  <a:pt x="493196" y="1590771"/>
                  <a:pt x="496154" y="1590573"/>
                </a:cubicBezTo>
                <a:lnTo>
                  <a:pt x="496613" y="1590488"/>
                </a:lnTo>
                <a:lnTo>
                  <a:pt x="498890" y="1585631"/>
                </a:lnTo>
                <a:cubicBezTo>
                  <a:pt x="500476" y="1583503"/>
                  <a:pt x="502734" y="1581996"/>
                  <a:pt x="506442" y="1581826"/>
                </a:cubicBezTo>
                <a:cubicBezTo>
                  <a:pt x="494336" y="1579231"/>
                  <a:pt x="481699" y="1581907"/>
                  <a:pt x="471682" y="1589185"/>
                </a:cubicBezTo>
                <a:cubicBezTo>
                  <a:pt x="462511" y="1584317"/>
                  <a:pt x="487081" y="1577863"/>
                  <a:pt x="489458" y="1570164"/>
                </a:cubicBezTo>
                <a:cubicBezTo>
                  <a:pt x="479948" y="1560427"/>
                  <a:pt x="458662" y="1573221"/>
                  <a:pt x="451189" y="1578316"/>
                </a:cubicBezTo>
                <a:cubicBezTo>
                  <a:pt x="461153" y="1558728"/>
                  <a:pt x="438508" y="1568918"/>
                  <a:pt x="423676" y="1569032"/>
                </a:cubicBezTo>
                <a:cubicBezTo>
                  <a:pt x="447000" y="1552728"/>
                  <a:pt x="463417" y="1565069"/>
                  <a:pt x="480967" y="1546387"/>
                </a:cubicBezTo>
                <a:cubicBezTo>
                  <a:pt x="479495" y="1539141"/>
                  <a:pt x="458322" y="1543783"/>
                  <a:pt x="475419" y="1537443"/>
                </a:cubicBezTo>
                <a:cubicBezTo>
                  <a:pt x="447113" y="1532461"/>
                  <a:pt x="420959" y="1548765"/>
                  <a:pt x="405561" y="1552388"/>
                </a:cubicBezTo>
                <a:cubicBezTo>
                  <a:pt x="412807" y="1533027"/>
                  <a:pt x="421751" y="1536650"/>
                  <a:pt x="444396" y="1528838"/>
                </a:cubicBezTo>
                <a:cubicBezTo>
                  <a:pt x="433074" y="1508231"/>
                  <a:pt x="417223" y="1543104"/>
                  <a:pt x="406353" y="1521705"/>
                </a:cubicBezTo>
                <a:cubicBezTo>
                  <a:pt x="405108" y="1511515"/>
                  <a:pt x="421412" y="1517063"/>
                  <a:pt x="421751" y="1508231"/>
                </a:cubicBezTo>
                <a:cubicBezTo>
                  <a:pt x="401938" y="1495550"/>
                  <a:pt x="369556" y="1511628"/>
                  <a:pt x="342496" y="1515138"/>
                </a:cubicBezTo>
                <a:cubicBezTo>
                  <a:pt x="353818" y="1479133"/>
                  <a:pt x="396956" y="1488191"/>
                  <a:pt x="420393" y="1467924"/>
                </a:cubicBezTo>
                <a:cubicBezTo>
                  <a:pt x="411448" y="1461471"/>
                  <a:pt x="380312" y="1467924"/>
                  <a:pt x="375104" y="1477661"/>
                </a:cubicBezTo>
                <a:cubicBezTo>
                  <a:pt x="361064" y="1472000"/>
                  <a:pt x="379293" y="1463735"/>
                  <a:pt x="387105" y="1464980"/>
                </a:cubicBezTo>
                <a:cubicBezTo>
                  <a:pt x="362650" y="1450488"/>
                  <a:pt x="369556" y="1482870"/>
                  <a:pt x="352007" y="1472453"/>
                </a:cubicBezTo>
                <a:cubicBezTo>
                  <a:pt x="350648" y="1456942"/>
                  <a:pt x="370802" y="1461131"/>
                  <a:pt x="376915" y="1451960"/>
                </a:cubicBezTo>
                <a:cubicBezTo>
                  <a:pt x="374877" y="1445959"/>
                  <a:pt x="365593" y="1447884"/>
                  <a:pt x="366386" y="1454224"/>
                </a:cubicBezTo>
                <a:cubicBezTo>
                  <a:pt x="360385" y="1435656"/>
                  <a:pt x="409410" y="1432939"/>
                  <a:pt x="420959" y="1417088"/>
                </a:cubicBezTo>
                <a:cubicBezTo>
                  <a:pt x="417449" y="1405765"/>
                  <a:pt x="393333" y="1429429"/>
                  <a:pt x="409637" y="1414483"/>
                </a:cubicBezTo>
                <a:cubicBezTo>
                  <a:pt x="395257" y="1413917"/>
                  <a:pt x="395824" y="1409162"/>
                  <a:pt x="379406" y="1410860"/>
                </a:cubicBezTo>
                <a:cubicBezTo>
                  <a:pt x="404428" y="1399538"/>
                  <a:pt x="399220" y="1388216"/>
                  <a:pt x="426620" y="1390594"/>
                </a:cubicBezTo>
                <a:cubicBezTo>
                  <a:pt x="420846" y="1384480"/>
                  <a:pt x="410316" y="1389235"/>
                  <a:pt x="410995" y="1368628"/>
                </a:cubicBezTo>
                <a:cubicBezTo>
                  <a:pt x="401371" y="1368628"/>
                  <a:pt x="412128" y="1388103"/>
                  <a:pt x="399673" y="1386291"/>
                </a:cubicBezTo>
                <a:lnTo>
                  <a:pt x="396616" y="1371572"/>
                </a:lnTo>
                <a:cubicBezTo>
                  <a:pt x="372273" y="1374969"/>
                  <a:pt x="362650" y="1382894"/>
                  <a:pt x="343741" y="1382894"/>
                </a:cubicBezTo>
                <a:cubicBezTo>
                  <a:pt x="368311" y="1363760"/>
                  <a:pt x="376802" y="1358325"/>
                  <a:pt x="405108" y="1359457"/>
                </a:cubicBezTo>
                <a:cubicBezTo>
                  <a:pt x="386426" y="1339983"/>
                  <a:pt x="342156" y="1354929"/>
                  <a:pt x="333551" y="1369761"/>
                </a:cubicBezTo>
                <a:cubicBezTo>
                  <a:pt x="326985" y="1360590"/>
                  <a:pt x="334684" y="1362288"/>
                  <a:pt x="318380" y="1367949"/>
                </a:cubicBezTo>
                <a:cubicBezTo>
                  <a:pt x="325286" y="1357646"/>
                  <a:pt x="323135" y="1355721"/>
                  <a:pt x="309209" y="1359797"/>
                </a:cubicBezTo>
                <a:cubicBezTo>
                  <a:pt x="312152" y="1346550"/>
                  <a:pt x="333438" y="1352438"/>
                  <a:pt x="341024" y="1353004"/>
                </a:cubicBezTo>
                <a:cubicBezTo>
                  <a:pt x="336382" y="1321075"/>
                  <a:pt x="318380" y="1347909"/>
                  <a:pt x="308529" y="1339644"/>
                </a:cubicBezTo>
                <a:cubicBezTo>
                  <a:pt x="322003" y="1322660"/>
                  <a:pt x="344534" y="1332737"/>
                  <a:pt x="355969" y="1319264"/>
                </a:cubicBezTo>
                <a:cubicBezTo>
                  <a:pt x="343751" y="1318615"/>
                  <a:pt x="331499" y="1319527"/>
                  <a:pt x="319512" y="1321981"/>
                </a:cubicBezTo>
                <a:cubicBezTo>
                  <a:pt x="334118" y="1311904"/>
                  <a:pt x="349289" y="1284620"/>
                  <a:pt x="368424" y="1291300"/>
                </a:cubicBezTo>
                <a:cubicBezTo>
                  <a:pt x="358574" y="1270920"/>
                  <a:pt x="342949" y="1302620"/>
                  <a:pt x="327437" y="1289828"/>
                </a:cubicBezTo>
                <a:cubicBezTo>
                  <a:pt x="338760" y="1267184"/>
                  <a:pt x="367745" y="1285525"/>
                  <a:pt x="384615" y="1262429"/>
                </a:cubicBezTo>
                <a:cubicBezTo>
                  <a:pt x="378953" y="1250427"/>
                  <a:pt x="371028" y="1275109"/>
                  <a:pt x="361970" y="1262429"/>
                </a:cubicBezTo>
                <a:cubicBezTo>
                  <a:pt x="365820" y="1276015"/>
                  <a:pt x="330042" y="1271599"/>
                  <a:pt x="318380" y="1266618"/>
                </a:cubicBezTo>
                <a:cubicBezTo>
                  <a:pt x="359479" y="1251559"/>
                  <a:pt x="382010" y="1250880"/>
                  <a:pt x="425375" y="1228575"/>
                </a:cubicBezTo>
                <a:cubicBezTo>
                  <a:pt x="400013" y="1233783"/>
                  <a:pt x="378274" y="1222914"/>
                  <a:pt x="346685" y="1225179"/>
                </a:cubicBezTo>
                <a:cubicBezTo>
                  <a:pt x="365933" y="1240237"/>
                  <a:pt x="337627" y="1231972"/>
                  <a:pt x="331400" y="1223367"/>
                </a:cubicBezTo>
                <a:cubicBezTo>
                  <a:pt x="330608" y="1234689"/>
                  <a:pt x="320757" y="1237407"/>
                  <a:pt x="308756" y="1238312"/>
                </a:cubicBezTo>
                <a:cubicBezTo>
                  <a:pt x="307850" y="1233670"/>
                  <a:pt x="312266" y="1233670"/>
                  <a:pt x="314757" y="1231972"/>
                </a:cubicBezTo>
                <a:cubicBezTo>
                  <a:pt x="270600" y="1226311"/>
                  <a:pt x="224745" y="1246238"/>
                  <a:pt x="165869" y="1249408"/>
                </a:cubicBezTo>
                <a:cubicBezTo>
                  <a:pt x="237766" y="1211478"/>
                  <a:pt x="319286" y="1225632"/>
                  <a:pt x="364122" y="1194495"/>
                </a:cubicBezTo>
                <a:cubicBezTo>
                  <a:pt x="281470" y="1194495"/>
                  <a:pt x="236294" y="1201741"/>
                  <a:pt x="130998" y="1220083"/>
                </a:cubicBezTo>
                <a:cubicBezTo>
                  <a:pt x="170286" y="1192457"/>
                  <a:pt x="236634" y="1201741"/>
                  <a:pt x="277394" y="1172530"/>
                </a:cubicBezTo>
                <a:cubicBezTo>
                  <a:pt x="283621" y="1175474"/>
                  <a:pt x="277960" y="1179889"/>
                  <a:pt x="285093" y="1191099"/>
                </a:cubicBezTo>
                <a:cubicBezTo>
                  <a:pt x="298114" y="1177625"/>
                  <a:pt x="362424" y="1178870"/>
                  <a:pt x="388465" y="1168454"/>
                </a:cubicBezTo>
                <a:cubicBezTo>
                  <a:pt x="386767" y="1162907"/>
                  <a:pt x="381106" y="1165737"/>
                  <a:pt x="377143" y="1165963"/>
                </a:cubicBezTo>
                <a:cubicBezTo>
                  <a:pt x="380539" y="1148187"/>
                  <a:pt x="390956" y="1159736"/>
                  <a:pt x="404769" y="1154641"/>
                </a:cubicBezTo>
                <a:cubicBezTo>
                  <a:pt x="391748" y="1129392"/>
                  <a:pt x="368425" y="1160416"/>
                  <a:pt x="342044" y="1157924"/>
                </a:cubicBezTo>
                <a:cubicBezTo>
                  <a:pt x="343856" y="1163472"/>
                  <a:pt x="349403" y="1160642"/>
                  <a:pt x="353366" y="1160528"/>
                </a:cubicBezTo>
                <a:cubicBezTo>
                  <a:pt x="352008" y="1181021"/>
                  <a:pt x="329816" y="1152490"/>
                  <a:pt x="331967" y="1165058"/>
                </a:cubicBezTo>
                <a:cubicBezTo>
                  <a:pt x="320645" y="1161888"/>
                  <a:pt x="333099" y="1148300"/>
                  <a:pt x="339440" y="1148187"/>
                </a:cubicBezTo>
                <a:cubicBezTo>
                  <a:pt x="334571" y="1140262"/>
                  <a:pt x="324381" y="1135733"/>
                  <a:pt x="335364" y="1128826"/>
                </a:cubicBezTo>
                <a:cubicBezTo>
                  <a:pt x="331854" y="1117504"/>
                  <a:pt x="322004" y="1120334"/>
                  <a:pt x="316909" y="1112409"/>
                </a:cubicBezTo>
                <a:cubicBezTo>
                  <a:pt x="314914" y="1116095"/>
                  <a:pt x="311390" y="1118707"/>
                  <a:pt x="307285" y="1119542"/>
                </a:cubicBezTo>
                <a:lnTo>
                  <a:pt x="275130" y="1126448"/>
                </a:lnTo>
                <a:cubicBezTo>
                  <a:pt x="275130" y="1115126"/>
                  <a:pt x="294717" y="1120334"/>
                  <a:pt x="302643" y="1115126"/>
                </a:cubicBezTo>
                <a:cubicBezTo>
                  <a:pt x="336609" y="1084217"/>
                  <a:pt x="361405" y="1084669"/>
                  <a:pt x="401938" y="1053421"/>
                </a:cubicBezTo>
                <a:cubicBezTo>
                  <a:pt x="416091" y="1072441"/>
                  <a:pt x="432848" y="1037682"/>
                  <a:pt x="454700" y="1037569"/>
                </a:cubicBezTo>
                <a:cubicBezTo>
                  <a:pt x="448133" y="1037569"/>
                  <a:pt x="407486" y="1014925"/>
                  <a:pt x="404429" y="1047760"/>
                </a:cubicBezTo>
                <a:cubicBezTo>
                  <a:pt x="397296" y="1045608"/>
                  <a:pt x="402052" y="1039041"/>
                  <a:pt x="401372" y="1033267"/>
                </a:cubicBezTo>
                <a:cubicBezTo>
                  <a:pt x="391862" y="1039721"/>
                  <a:pt x="390050" y="1041985"/>
                  <a:pt x="382464" y="1032021"/>
                </a:cubicBezTo>
                <a:cubicBezTo>
                  <a:pt x="377143" y="1034965"/>
                  <a:pt x="387333" y="1039947"/>
                  <a:pt x="380879" y="1042551"/>
                </a:cubicBezTo>
                <a:cubicBezTo>
                  <a:pt x="369473" y="1033849"/>
                  <a:pt x="355188" y="1029802"/>
                  <a:pt x="340912" y="1031228"/>
                </a:cubicBezTo>
                <a:cubicBezTo>
                  <a:pt x="340912" y="1039834"/>
                  <a:pt x="345667" y="1039834"/>
                  <a:pt x="350083" y="1039381"/>
                </a:cubicBezTo>
                <a:cubicBezTo>
                  <a:pt x="282149" y="1048099"/>
                  <a:pt x="212178" y="1062025"/>
                  <a:pt x="131677" y="1071762"/>
                </a:cubicBezTo>
                <a:cubicBezTo>
                  <a:pt x="127035" y="1058515"/>
                  <a:pt x="152057" y="1071762"/>
                  <a:pt x="147415" y="1057949"/>
                </a:cubicBezTo>
                <a:cubicBezTo>
                  <a:pt x="132923" y="1049457"/>
                  <a:pt x="107674" y="1065082"/>
                  <a:pt x="88992" y="1066101"/>
                </a:cubicBezTo>
                <a:cubicBezTo>
                  <a:pt x="88992" y="1084217"/>
                  <a:pt x="104617" y="1069611"/>
                  <a:pt x="112656" y="1070970"/>
                </a:cubicBezTo>
                <a:cubicBezTo>
                  <a:pt x="123978" y="1076404"/>
                  <a:pt x="84916" y="1085009"/>
                  <a:pt x="80387" y="1078103"/>
                </a:cubicBezTo>
                <a:cubicBezTo>
                  <a:pt x="85482" y="1051382"/>
                  <a:pt x="126922" y="1055458"/>
                  <a:pt x="152397" y="1046627"/>
                </a:cubicBezTo>
                <a:cubicBezTo>
                  <a:pt x="151068" y="1051674"/>
                  <a:pt x="151068" y="1056979"/>
                  <a:pt x="152397" y="1062025"/>
                </a:cubicBezTo>
                <a:lnTo>
                  <a:pt x="163719" y="1059648"/>
                </a:lnTo>
                <a:cubicBezTo>
                  <a:pt x="161228" y="1048325"/>
                  <a:pt x="159417" y="1050589"/>
                  <a:pt x="165531" y="1033720"/>
                </a:cubicBezTo>
                <a:cubicBezTo>
                  <a:pt x="173683" y="1026586"/>
                  <a:pt x="182967" y="1064064"/>
                  <a:pt x="180929" y="1035418"/>
                </a:cubicBezTo>
                <a:cubicBezTo>
                  <a:pt x="196780" y="1036663"/>
                  <a:pt x="187269" y="1049570"/>
                  <a:pt x="203573" y="1050816"/>
                </a:cubicBezTo>
                <a:cubicBezTo>
                  <a:pt x="208555" y="1024322"/>
                  <a:pt x="312380" y="1036550"/>
                  <a:pt x="347818" y="1004622"/>
                </a:cubicBezTo>
                <a:cubicBezTo>
                  <a:pt x="346686" y="1021378"/>
                  <a:pt x="360273" y="1005867"/>
                  <a:pt x="359141" y="1022624"/>
                </a:cubicBezTo>
                <a:cubicBezTo>
                  <a:pt x="377369" y="1003376"/>
                  <a:pt x="383936" y="1006433"/>
                  <a:pt x="407600" y="1007678"/>
                </a:cubicBezTo>
                <a:cubicBezTo>
                  <a:pt x="414959" y="1004735"/>
                  <a:pt x="399674" y="995677"/>
                  <a:pt x="407600" y="987525"/>
                </a:cubicBezTo>
                <a:cubicBezTo>
                  <a:pt x="401033" y="969862"/>
                  <a:pt x="388012" y="1004848"/>
                  <a:pt x="387559" y="981411"/>
                </a:cubicBezTo>
                <a:cubicBezTo>
                  <a:pt x="401033" y="978128"/>
                  <a:pt x="397976" y="970089"/>
                  <a:pt x="403637" y="968051"/>
                </a:cubicBezTo>
                <a:cubicBezTo>
                  <a:pt x="411107" y="973203"/>
                  <a:pt x="415654" y="981623"/>
                  <a:pt x="415865" y="990696"/>
                </a:cubicBezTo>
                <a:cubicBezTo>
                  <a:pt x="427187" y="990696"/>
                  <a:pt x="429338" y="981638"/>
                  <a:pt x="430810" y="972467"/>
                </a:cubicBezTo>
                <a:cubicBezTo>
                  <a:pt x="417790" y="989903"/>
                  <a:pt x="428659" y="963069"/>
                  <a:pt x="411789" y="971334"/>
                </a:cubicBezTo>
                <a:cubicBezTo>
                  <a:pt x="411789" y="965900"/>
                  <a:pt x="418356" y="966579"/>
                  <a:pt x="416997" y="960013"/>
                </a:cubicBezTo>
                <a:cubicBezTo>
                  <a:pt x="406354" y="952539"/>
                  <a:pt x="387559" y="962616"/>
                  <a:pt x="375331" y="958427"/>
                </a:cubicBezTo>
                <a:cubicBezTo>
                  <a:pt x="406354" y="946199"/>
                  <a:pt x="455832" y="932273"/>
                  <a:pt x="456964" y="916422"/>
                </a:cubicBezTo>
                <a:cubicBezTo>
                  <a:pt x="456285" y="905099"/>
                  <a:pt x="477571" y="920950"/>
                  <a:pt x="462626" y="925366"/>
                </a:cubicBezTo>
                <a:cubicBezTo>
                  <a:pt x="468740" y="926725"/>
                  <a:pt x="489233" y="907025"/>
                  <a:pt x="507914" y="906005"/>
                </a:cubicBezTo>
                <a:cubicBezTo>
                  <a:pt x="502027" y="900457"/>
                  <a:pt x="495007" y="898759"/>
                  <a:pt x="500329" y="887437"/>
                </a:cubicBezTo>
                <a:cubicBezTo>
                  <a:pt x="483345" y="885059"/>
                  <a:pt x="488440" y="889815"/>
                  <a:pt x="475986" y="897400"/>
                </a:cubicBezTo>
                <a:cubicBezTo>
                  <a:pt x="477123" y="892462"/>
                  <a:pt x="476967" y="887315"/>
                  <a:pt x="475533" y="882455"/>
                </a:cubicBezTo>
                <a:cubicBezTo>
                  <a:pt x="464211" y="889928"/>
                  <a:pt x="470325" y="896381"/>
                  <a:pt x="457417" y="886192"/>
                </a:cubicBezTo>
                <a:cubicBezTo>
                  <a:pt x="541315" y="865245"/>
                  <a:pt x="660425" y="835128"/>
                  <a:pt x="744775" y="814748"/>
                </a:cubicBezTo>
                <a:cubicBezTo>
                  <a:pt x="747379" y="801388"/>
                  <a:pt x="759607" y="824259"/>
                  <a:pt x="768439" y="820522"/>
                </a:cubicBezTo>
                <a:cubicBezTo>
                  <a:pt x="782591" y="816333"/>
                  <a:pt x="761192" y="804332"/>
                  <a:pt x="776591" y="803766"/>
                </a:cubicBezTo>
                <a:cubicBezTo>
                  <a:pt x="799943" y="819221"/>
                  <a:pt x="868195" y="800794"/>
                  <a:pt x="924075" y="785790"/>
                </a:cubicBezTo>
                <a:lnTo>
                  <a:pt x="934488" y="783171"/>
                </a:lnTo>
                <a:lnTo>
                  <a:pt x="924685" y="782819"/>
                </a:lnTo>
                <a:lnTo>
                  <a:pt x="873924" y="783469"/>
                </a:lnTo>
                <a:lnTo>
                  <a:pt x="837844" y="787575"/>
                </a:lnTo>
                <a:cubicBezTo>
                  <a:pt x="873452" y="770195"/>
                  <a:pt x="910250" y="763487"/>
                  <a:pt x="944966" y="755604"/>
                </a:cubicBezTo>
                <a:lnTo>
                  <a:pt x="962020" y="750775"/>
                </a:lnTo>
                <a:lnTo>
                  <a:pt x="933177" y="748852"/>
                </a:lnTo>
                <a:cubicBezTo>
                  <a:pt x="906343" y="749532"/>
                  <a:pt x="877584" y="749532"/>
                  <a:pt x="837164" y="751230"/>
                </a:cubicBezTo>
                <a:cubicBezTo>
                  <a:pt x="868527" y="729491"/>
                  <a:pt x="918118" y="749079"/>
                  <a:pt x="950386" y="723490"/>
                </a:cubicBezTo>
                <a:cubicBezTo>
                  <a:pt x="955028" y="727114"/>
                  <a:pt x="950386" y="730850"/>
                  <a:pt x="955595" y="742738"/>
                </a:cubicBezTo>
                <a:cubicBezTo>
                  <a:pt x="960803" y="736738"/>
                  <a:pt x="975691" y="735747"/>
                  <a:pt x="991826" y="735336"/>
                </a:cubicBezTo>
                <a:lnTo>
                  <a:pt x="1006796" y="734880"/>
                </a:lnTo>
                <a:lnTo>
                  <a:pt x="1028226" y="722930"/>
                </a:lnTo>
                <a:lnTo>
                  <a:pt x="1029495" y="719577"/>
                </a:lnTo>
                <a:cubicBezTo>
                  <a:pt x="1030792" y="718289"/>
                  <a:pt x="1032366" y="718141"/>
                  <a:pt x="1034185" y="718424"/>
                </a:cubicBezTo>
                <a:lnTo>
                  <a:pt x="1036013" y="718588"/>
                </a:lnTo>
                <a:lnTo>
                  <a:pt x="1039606" y="716584"/>
                </a:lnTo>
                <a:lnTo>
                  <a:pt x="1038663" y="718825"/>
                </a:lnTo>
                <a:lnTo>
                  <a:pt x="1047757" y="719641"/>
                </a:lnTo>
                <a:cubicBezTo>
                  <a:pt x="1037907" y="693374"/>
                  <a:pt x="1019905" y="721566"/>
                  <a:pt x="999638" y="716244"/>
                </a:cubicBezTo>
                <a:cubicBezTo>
                  <a:pt x="1000883" y="722019"/>
                  <a:pt x="1005299" y="719754"/>
                  <a:pt x="1008583" y="720094"/>
                </a:cubicBezTo>
                <a:cubicBezTo>
                  <a:pt x="1007111" y="740248"/>
                  <a:pt x="990693" y="709564"/>
                  <a:pt x="992165" y="722358"/>
                </a:cubicBezTo>
                <a:cubicBezTo>
                  <a:pt x="983334" y="717943"/>
                  <a:pt x="993411" y="705828"/>
                  <a:pt x="998279" y="706394"/>
                </a:cubicBezTo>
                <a:cubicBezTo>
                  <a:pt x="994656" y="698015"/>
                  <a:pt x="986957" y="692468"/>
                  <a:pt x="995449" y="686807"/>
                </a:cubicBezTo>
                <a:cubicBezTo>
                  <a:pt x="992958" y="675484"/>
                  <a:pt x="985485" y="676956"/>
                  <a:pt x="981862" y="668578"/>
                </a:cubicBezTo>
                <a:cubicBezTo>
                  <a:pt x="980051" y="671408"/>
                  <a:pt x="978126" y="674352"/>
                  <a:pt x="974389" y="674692"/>
                </a:cubicBezTo>
                <a:lnTo>
                  <a:pt x="950047" y="678089"/>
                </a:lnTo>
                <a:cubicBezTo>
                  <a:pt x="950047" y="666766"/>
                  <a:pt x="964992" y="674013"/>
                  <a:pt x="970993" y="670163"/>
                </a:cubicBezTo>
                <a:cubicBezTo>
                  <a:pt x="996921" y="642876"/>
                  <a:pt x="1016282" y="646613"/>
                  <a:pt x="1046286" y="619439"/>
                </a:cubicBezTo>
                <a:cubicBezTo>
                  <a:pt x="1057608" y="639366"/>
                  <a:pt x="1069609" y="606079"/>
                  <a:pt x="1086140" y="608117"/>
                </a:cubicBezTo>
                <a:cubicBezTo>
                  <a:pt x="1081045" y="608117"/>
                  <a:pt x="1050362" y="582529"/>
                  <a:pt x="1048210" y="614457"/>
                </a:cubicBezTo>
                <a:cubicBezTo>
                  <a:pt x="1042889" y="611740"/>
                  <a:pt x="1046399" y="605626"/>
                  <a:pt x="1045946" y="599852"/>
                </a:cubicBezTo>
                <a:cubicBezTo>
                  <a:pt x="1038700" y="605513"/>
                  <a:pt x="1037567" y="607664"/>
                  <a:pt x="1031680" y="597021"/>
                </a:cubicBezTo>
                <a:cubicBezTo>
                  <a:pt x="1027717" y="599399"/>
                  <a:pt x="1035303" y="605400"/>
                  <a:pt x="1030548" y="607211"/>
                </a:cubicBezTo>
                <a:cubicBezTo>
                  <a:pt x="1023241" y="598080"/>
                  <a:pt x="1012530" y="592315"/>
                  <a:pt x="1000883" y="591247"/>
                </a:cubicBezTo>
                <a:cubicBezTo>
                  <a:pt x="1000883" y="599852"/>
                  <a:pt x="1004280" y="600305"/>
                  <a:pt x="1007677" y="600305"/>
                </a:cubicBezTo>
                <a:cubicBezTo>
                  <a:pt x="982315" y="600305"/>
                  <a:pt x="956840" y="602796"/>
                  <a:pt x="930120" y="604607"/>
                </a:cubicBezTo>
                <a:cubicBezTo>
                  <a:pt x="902319" y="606757"/>
                  <a:pt x="874410" y="607134"/>
                  <a:pt x="846562" y="605740"/>
                </a:cubicBezTo>
                <a:cubicBezTo>
                  <a:pt x="843844" y="592040"/>
                  <a:pt x="861280" y="608230"/>
                  <a:pt x="858563" y="594417"/>
                </a:cubicBezTo>
                <a:cubicBezTo>
                  <a:pt x="848600" y="583888"/>
                  <a:pt x="829692" y="595549"/>
                  <a:pt x="816218" y="594417"/>
                </a:cubicBezTo>
                <a:cubicBezTo>
                  <a:pt x="815426" y="612420"/>
                  <a:pt x="827540" y="600192"/>
                  <a:pt x="832862" y="602569"/>
                </a:cubicBezTo>
                <a:cubicBezTo>
                  <a:pt x="840334" y="609589"/>
                  <a:pt x="812029" y="612420"/>
                  <a:pt x="809312" y="605060"/>
                </a:cubicBezTo>
                <a:cubicBezTo>
                  <a:pt x="814633" y="579359"/>
                  <a:pt x="843957" y="589888"/>
                  <a:pt x="862752" y="584567"/>
                </a:cubicBezTo>
                <a:cubicBezTo>
                  <a:pt x="861464" y="589516"/>
                  <a:pt x="861118" y="594662"/>
                  <a:pt x="861733" y="599739"/>
                </a:cubicBezTo>
                <a:lnTo>
                  <a:pt x="869659" y="598946"/>
                </a:lnTo>
                <a:cubicBezTo>
                  <a:pt x="867104" y="590149"/>
                  <a:pt x="867870" y="580721"/>
                  <a:pt x="871810" y="572452"/>
                </a:cubicBezTo>
                <a:cubicBezTo>
                  <a:pt x="877924" y="566564"/>
                  <a:pt x="883132" y="604834"/>
                  <a:pt x="883132" y="576302"/>
                </a:cubicBezTo>
                <a:cubicBezTo>
                  <a:pt x="894455" y="579811"/>
                  <a:pt x="887208" y="591247"/>
                  <a:pt x="898644" y="594644"/>
                </a:cubicBezTo>
                <a:cubicBezTo>
                  <a:pt x="903059" y="568942"/>
                  <a:pt x="978918" y="592492"/>
                  <a:pt x="1005299" y="564866"/>
                </a:cubicBezTo>
                <a:cubicBezTo>
                  <a:pt x="1004393" y="581170"/>
                  <a:pt x="1014470" y="567470"/>
                  <a:pt x="1013564" y="583774"/>
                </a:cubicBezTo>
                <a:cubicBezTo>
                  <a:pt x="1028057" y="566451"/>
                  <a:pt x="1032925" y="569961"/>
                  <a:pt x="1050248" y="573131"/>
                </a:cubicBezTo>
                <a:cubicBezTo>
                  <a:pt x="1055683" y="570754"/>
                  <a:pt x="1044248" y="560677"/>
                  <a:pt x="1050248" y="553091"/>
                </a:cubicBezTo>
                <a:cubicBezTo>
                  <a:pt x="1045267" y="534975"/>
                  <a:pt x="1035756" y="568716"/>
                  <a:pt x="1035416" y="545505"/>
                </a:cubicBezTo>
                <a:cubicBezTo>
                  <a:pt x="1045380" y="543240"/>
                  <a:pt x="1043002" y="534975"/>
                  <a:pt x="1046738" y="533390"/>
                </a:cubicBezTo>
                <a:cubicBezTo>
                  <a:pt x="1052635" y="539870"/>
                  <a:pt x="1055940" y="548294"/>
                  <a:pt x="1056023" y="557054"/>
                </a:cubicBezTo>
                <a:cubicBezTo>
                  <a:pt x="1064741" y="557959"/>
                  <a:pt x="1065986" y="549128"/>
                  <a:pt x="1067345" y="540070"/>
                </a:cubicBezTo>
                <a:cubicBezTo>
                  <a:pt x="1057721" y="556374"/>
                  <a:pt x="1065647" y="530560"/>
                  <a:pt x="1053192" y="537353"/>
                </a:cubicBezTo>
                <a:cubicBezTo>
                  <a:pt x="1053192" y="532032"/>
                  <a:pt x="1057947" y="533277"/>
                  <a:pt x="1056928" y="526710"/>
                </a:cubicBezTo>
                <a:cubicBezTo>
                  <a:pt x="1049003" y="518558"/>
                  <a:pt x="1035190" y="526710"/>
                  <a:pt x="1026132" y="521842"/>
                </a:cubicBezTo>
                <a:cubicBezTo>
                  <a:pt x="1048776" y="512218"/>
                  <a:pt x="1085234" y="502254"/>
                  <a:pt x="1085913" y="486629"/>
                </a:cubicBezTo>
                <a:cubicBezTo>
                  <a:pt x="1085121" y="475307"/>
                  <a:pt x="1101085" y="492743"/>
                  <a:pt x="1090216" y="496027"/>
                </a:cubicBezTo>
                <a:cubicBezTo>
                  <a:pt x="1094745" y="497839"/>
                  <a:pt x="1109464" y="479949"/>
                  <a:pt x="1122937" y="480402"/>
                </a:cubicBezTo>
                <a:cubicBezTo>
                  <a:pt x="1118408" y="474401"/>
                  <a:pt x="1113313" y="472137"/>
                  <a:pt x="1116936" y="461381"/>
                </a:cubicBezTo>
                <a:cubicBezTo>
                  <a:pt x="1104369" y="457644"/>
                  <a:pt x="1108218" y="462853"/>
                  <a:pt x="1099274" y="469306"/>
                </a:cubicBezTo>
                <a:cubicBezTo>
                  <a:pt x="1100259" y="464335"/>
                  <a:pt x="1100259" y="459219"/>
                  <a:pt x="1099274" y="454248"/>
                </a:cubicBezTo>
                <a:cubicBezTo>
                  <a:pt x="1091574" y="460701"/>
                  <a:pt x="1095764" y="467608"/>
                  <a:pt x="1086140" y="456399"/>
                </a:cubicBezTo>
                <a:lnTo>
                  <a:pt x="1135844" y="445077"/>
                </a:lnTo>
                <a:cubicBezTo>
                  <a:pt x="1153394" y="440888"/>
                  <a:pt x="1172302" y="435566"/>
                  <a:pt x="1190870" y="430698"/>
                </a:cubicBezTo>
                <a:cubicBezTo>
                  <a:pt x="1228347" y="420621"/>
                  <a:pt x="1265258" y="411110"/>
                  <a:pt x="1296733" y="402279"/>
                </a:cubicBezTo>
                <a:cubicBezTo>
                  <a:pt x="1297866" y="389145"/>
                  <a:pt x="1308056" y="412243"/>
                  <a:pt x="1315075" y="408733"/>
                </a:cubicBezTo>
                <a:cubicBezTo>
                  <a:pt x="1325605" y="404996"/>
                  <a:pt x="1308622" y="392542"/>
                  <a:pt x="1320284" y="392428"/>
                </a:cubicBezTo>
                <a:cubicBezTo>
                  <a:pt x="1345306" y="413488"/>
                  <a:pt x="1426939" y="377823"/>
                  <a:pt x="1469284" y="366161"/>
                </a:cubicBezTo>
                <a:cubicBezTo>
                  <a:pt x="1450376" y="368765"/>
                  <a:pt x="1432940" y="370463"/>
                  <a:pt x="1415956" y="372275"/>
                </a:cubicBezTo>
                <a:cubicBezTo>
                  <a:pt x="1398973" y="374086"/>
                  <a:pt x="1382782" y="375332"/>
                  <a:pt x="1365573" y="378049"/>
                </a:cubicBezTo>
                <a:cubicBezTo>
                  <a:pt x="1416749" y="346234"/>
                  <a:pt x="1477096" y="353480"/>
                  <a:pt x="1515252" y="310116"/>
                </a:cubicBezTo>
                <a:cubicBezTo>
                  <a:pt x="1513327" y="319060"/>
                  <a:pt x="1511856" y="328458"/>
                  <a:pt x="1505628" y="332760"/>
                </a:cubicBezTo>
                <a:cubicBezTo>
                  <a:pt x="1522877" y="332122"/>
                  <a:pt x="1540021" y="329771"/>
                  <a:pt x="1556805" y="325741"/>
                </a:cubicBezTo>
                <a:cubicBezTo>
                  <a:pt x="1572123" y="321988"/>
                  <a:pt x="1587239" y="317453"/>
                  <a:pt x="1602094" y="312154"/>
                </a:cubicBezTo>
                <a:cubicBezTo>
                  <a:pt x="1628872" y="301237"/>
                  <a:pt x="1656784" y="293339"/>
                  <a:pt x="1685312" y="288604"/>
                </a:cubicBezTo>
                <a:cubicBezTo>
                  <a:pt x="1682595" y="278074"/>
                  <a:pt x="1675915" y="279773"/>
                  <a:pt x="1669121" y="281924"/>
                </a:cubicBezTo>
                <a:cubicBezTo>
                  <a:pt x="1657686" y="271054"/>
                  <a:pt x="1694596" y="279773"/>
                  <a:pt x="1693917" y="266186"/>
                </a:cubicBezTo>
                <a:lnTo>
                  <a:pt x="1693804" y="266639"/>
                </a:lnTo>
                <a:cubicBezTo>
                  <a:pt x="1696521" y="310229"/>
                  <a:pt x="1784381" y="254184"/>
                  <a:pt x="1812913" y="271621"/>
                </a:cubicBezTo>
                <a:cubicBezTo>
                  <a:pt x="1796270" y="255543"/>
                  <a:pt x="1824236" y="268337"/>
                  <a:pt x="1831142" y="257468"/>
                </a:cubicBezTo>
                <a:cubicBezTo>
                  <a:pt x="1826160" y="271507"/>
                  <a:pt x="1837030" y="266299"/>
                  <a:pt x="1844842" y="264827"/>
                </a:cubicBezTo>
                <a:cubicBezTo>
                  <a:pt x="1817216" y="240710"/>
                  <a:pt x="1904623" y="256335"/>
                  <a:pt x="1938477" y="240710"/>
                </a:cubicBezTo>
                <a:cubicBezTo>
                  <a:pt x="1908314" y="238412"/>
                  <a:pt x="1878010" y="238715"/>
                  <a:pt x="1847899" y="241616"/>
                </a:cubicBezTo>
                <a:cubicBezTo>
                  <a:pt x="1819878" y="245308"/>
                  <a:pt x="1792326" y="251949"/>
                  <a:pt x="1765700" y="261431"/>
                </a:cubicBezTo>
                <a:cubicBezTo>
                  <a:pt x="1762643" y="244334"/>
                  <a:pt x="1781324" y="255996"/>
                  <a:pt x="1791628" y="240710"/>
                </a:cubicBezTo>
                <a:cubicBezTo>
                  <a:pt x="1787099" y="232672"/>
                  <a:pt x="1779513" y="234030"/>
                  <a:pt x="1773965" y="229388"/>
                </a:cubicBezTo>
                <a:cubicBezTo>
                  <a:pt x="1786419" y="209009"/>
                  <a:pt x="1800572" y="251014"/>
                  <a:pt x="1819254" y="240031"/>
                </a:cubicBezTo>
                <a:cubicBezTo>
                  <a:pt x="1816807" y="234838"/>
                  <a:pt x="1811224" y="231885"/>
                  <a:pt x="1805554" y="232785"/>
                </a:cubicBezTo>
                <a:cubicBezTo>
                  <a:pt x="1806460" y="227463"/>
                  <a:pt x="1811215" y="226331"/>
                  <a:pt x="1808271" y="217047"/>
                </a:cubicBezTo>
                <a:cubicBezTo>
                  <a:pt x="1862618" y="211160"/>
                  <a:pt x="1920022" y="206744"/>
                  <a:pt x="1976859" y="199045"/>
                </a:cubicBezTo>
                <a:cubicBezTo>
                  <a:pt x="2005844" y="195422"/>
                  <a:pt x="2035508" y="191346"/>
                  <a:pt x="2064946" y="185685"/>
                </a:cubicBezTo>
                <a:cubicBezTo>
                  <a:pt x="2094384" y="180021"/>
                  <a:pt x="2123595" y="173117"/>
                  <a:pt x="2154165" y="165078"/>
                </a:cubicBezTo>
                <a:lnTo>
                  <a:pt x="2163779" y="166534"/>
                </a:lnTo>
                <a:lnTo>
                  <a:pt x="2160505" y="168248"/>
                </a:lnTo>
                <a:lnTo>
                  <a:pt x="2160505" y="168475"/>
                </a:lnTo>
                <a:lnTo>
                  <a:pt x="2168954" y="167317"/>
                </a:lnTo>
                <a:lnTo>
                  <a:pt x="2183527" y="169524"/>
                </a:lnTo>
                <a:cubicBezTo>
                  <a:pt x="2215312" y="170421"/>
                  <a:pt x="2253546" y="162163"/>
                  <a:pt x="2290824" y="158171"/>
                </a:cubicBezTo>
                <a:cubicBezTo>
                  <a:pt x="2360682" y="152397"/>
                  <a:pt x="2360682" y="152397"/>
                  <a:pt x="2428276" y="140396"/>
                </a:cubicBezTo>
                <a:cubicBezTo>
                  <a:pt x="2450920" y="136206"/>
                  <a:pt x="2473565" y="132810"/>
                  <a:pt x="2496888" y="129074"/>
                </a:cubicBezTo>
                <a:cubicBezTo>
                  <a:pt x="2520212" y="125338"/>
                  <a:pt x="2542970" y="121148"/>
                  <a:pt x="2566067" y="116845"/>
                </a:cubicBezTo>
                <a:cubicBezTo>
                  <a:pt x="2611356" y="107674"/>
                  <a:pt x="2659475" y="100994"/>
                  <a:pt x="2707482" y="94201"/>
                </a:cubicBezTo>
                <a:cubicBezTo>
                  <a:pt x="2743486" y="89106"/>
                  <a:pt x="2743486" y="89106"/>
                  <a:pt x="2779944" y="84690"/>
                </a:cubicBezTo>
                <a:cubicBezTo>
                  <a:pt x="2804626" y="82426"/>
                  <a:pt x="2829762" y="81067"/>
                  <a:pt x="2855010" y="79822"/>
                </a:cubicBezTo>
                <a:cubicBezTo>
                  <a:pt x="2853538" y="85936"/>
                  <a:pt x="2850594" y="89898"/>
                  <a:pt x="2844594" y="89672"/>
                </a:cubicBezTo>
                <a:cubicBezTo>
                  <a:pt x="2888864" y="105750"/>
                  <a:pt x="2930076" y="73368"/>
                  <a:pt x="2970157" y="66235"/>
                </a:cubicBezTo>
                <a:close/>
                <a:moveTo>
                  <a:pt x="2917388" y="29911"/>
                </a:moveTo>
                <a:lnTo>
                  <a:pt x="2902677" y="69405"/>
                </a:lnTo>
                <a:cubicBezTo>
                  <a:pt x="2896981" y="58766"/>
                  <a:pt x="2894725" y="46621"/>
                  <a:pt x="2896223" y="34646"/>
                </a:cubicBezTo>
                <a:cubicBezTo>
                  <a:pt x="2900469" y="34703"/>
                  <a:pt x="2903158" y="32580"/>
                  <a:pt x="2906116" y="30910"/>
                </a:cubicBezTo>
                <a:close/>
                <a:moveTo>
                  <a:pt x="2917396" y="29891"/>
                </a:moveTo>
                <a:lnTo>
                  <a:pt x="2917622" y="29891"/>
                </a:lnTo>
                <a:lnTo>
                  <a:pt x="2917388" y="29911"/>
                </a:lnTo>
                <a:close/>
                <a:moveTo>
                  <a:pt x="2911168" y="0"/>
                </a:moveTo>
                <a:cubicBezTo>
                  <a:pt x="2889618" y="24977"/>
                  <a:pt x="2861612" y="43543"/>
                  <a:pt x="2830214" y="53667"/>
                </a:cubicBezTo>
                <a:cubicBezTo>
                  <a:pt x="2815033" y="58551"/>
                  <a:pt x="2799519" y="62335"/>
                  <a:pt x="2783793" y="64990"/>
                </a:cubicBezTo>
                <a:lnTo>
                  <a:pt x="2730579" y="76312"/>
                </a:lnTo>
                <a:cubicBezTo>
                  <a:pt x="2710539" y="31929"/>
                  <a:pt x="2671024" y="57743"/>
                  <a:pt x="2632528" y="36231"/>
                </a:cubicBezTo>
                <a:cubicBezTo>
                  <a:pt x="2660721" y="28985"/>
                  <a:pt x="2692650" y="32948"/>
                  <a:pt x="2728654" y="26721"/>
                </a:cubicBezTo>
                <a:cubicBezTo>
                  <a:pt x="2728654" y="14719"/>
                  <a:pt x="2712577" y="30230"/>
                  <a:pt x="2717332" y="12341"/>
                </a:cubicBezTo>
                <a:cubicBezTo>
                  <a:pt x="2745185" y="29438"/>
                  <a:pt x="2779378" y="30910"/>
                  <a:pt x="2814930" y="27966"/>
                </a:cubicBezTo>
                <a:cubicBezTo>
                  <a:pt x="2848380" y="24255"/>
                  <a:pt x="2880939" y="14795"/>
                  <a:pt x="2911168" y="0"/>
                </a:cubicBezTo>
                <a:close/>
              </a:path>
            </a:pathLst>
          </a:custGeom>
          <a:blipFill dpi="0" rotWithShape="0">
            <a:blip r:embed="rId5"/>
            <a:stretch>
              <a:fillRect l="-10000" r="-10000"/>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89106" tIns="44553" rIns="89106" bIns="44553"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755"/>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6" fill="hold" nodeType="clickEffect">
                                  <p:stCondLst>
                                    <p:cond delay="0"/>
                                  </p:stCondLst>
                                  <p:childTnLst>
                                    <p:set>
                                      <p:cBhvr>
                                        <p:cTn id="6" dur="1000" fill="hold">
                                          <p:stCondLst>
                                            <p:cond delay="0"/>
                                          </p:stCondLst>
                                        </p:cTn>
                                        <p:tgtEl>
                                          <p:spTgt spid="5"/>
                                        </p:tgtEl>
                                        <p:attrNameLst>
                                          <p:attrName>style.visibility</p:attrName>
                                        </p:attrNameLst>
                                      </p:cBhvr>
                                      <p:to>
                                        <p:strVal val="visible"/>
                                      </p:to>
                                    </p:set>
                                    <p:animEffect transition="in" filter="strips(downRigh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1793266" y="488490"/>
            <a:ext cx="8608047" cy="631190"/>
          </a:xfrm>
          <a:prstGeom prst="rect">
            <a:avLst/>
          </a:prstGeom>
          <a:solidFill>
            <a:schemeClr val="accent2">
              <a:lumMod val="40000"/>
              <a:lumOff val="60000"/>
            </a:schemeClr>
          </a:solidFill>
        </p:spPr>
        <p:txBody>
          <a:bodyPr wrap="square" rtlCol="0" anchor="t">
            <a:spAutoFit/>
          </a:bodyPr>
          <a:lstStyle/>
          <a:p>
            <a:pPr algn="ctr"/>
            <a:r>
              <a:rPr lang="zh-CN" altLang="en-US" sz="3510" b="1">
                <a:solidFill>
                  <a:schemeClr val="tx1"/>
                </a:solidFill>
                <a:effectLst/>
                <a:latin typeface="黑体" panose="02010609060101010101" pitchFamily="49" charset="-122"/>
                <a:ea typeface="黑体" panose="02010609060101010101" pitchFamily="49" charset="-122"/>
              </a:rPr>
              <a:t>两汉至明清地方行政制度的演变特点</a:t>
            </a:r>
            <a:endParaRPr lang="zh-CN" altLang="en-US" sz="3510" b="1">
              <a:solidFill>
                <a:schemeClr val="tx1"/>
              </a:solidFill>
              <a:effectLst/>
              <a:latin typeface="黑体" panose="02010609060101010101" pitchFamily="49" charset="-122"/>
              <a:ea typeface="黑体" panose="02010609060101010101" pitchFamily="49" charset="-122"/>
            </a:endParaRPr>
          </a:p>
        </p:txBody>
      </p:sp>
      <p:sp>
        <p:nvSpPr>
          <p:cNvPr id="628" name="矩形 627"/>
          <p:cNvSpPr/>
          <p:nvPr>
            <p:custDataLst>
              <p:tags r:id="rId3"/>
            </p:custDataLst>
          </p:nvPr>
        </p:nvSpPr>
        <p:spPr>
          <a:xfrm>
            <a:off x="389222" y="1398117"/>
            <a:ext cx="801957" cy="7815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29" name="矩形 628"/>
          <p:cNvSpPr/>
          <p:nvPr>
            <p:custDataLst>
              <p:tags r:id="rId4"/>
            </p:custDataLst>
          </p:nvPr>
        </p:nvSpPr>
        <p:spPr>
          <a:xfrm>
            <a:off x="1177565" y="1398117"/>
            <a:ext cx="10658113" cy="781537"/>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0" name="文本框 629"/>
          <p:cNvSpPr txBox="1"/>
          <p:nvPr>
            <p:custDataLst>
              <p:tags r:id="rId5"/>
            </p:custDataLst>
          </p:nvPr>
        </p:nvSpPr>
        <p:spPr>
          <a:xfrm>
            <a:off x="1501195" y="1231043"/>
            <a:ext cx="10015185" cy="1115686"/>
          </a:xfrm>
          <a:prstGeom prst="rect">
            <a:avLst/>
          </a:prstGeom>
        </p:spPr>
        <p:txBody>
          <a:bodyPr wrap="square" lIns="87703" tIns="45605" rIns="87703" bIns="45605" anchor="ctr" anchorCtr="0">
            <a:noAutofit/>
          </a:bodyPr>
          <a:lstStyle>
            <a:defPPr>
              <a:defRPr lang="zh-CN"/>
            </a:defPPr>
            <a:lvl1pPr>
              <a:defRPr sz="1400">
                <a:solidFill>
                  <a:prstClr val="white"/>
                </a:solidFill>
              </a:defRPr>
            </a:lvl1pPr>
          </a:lstStyle>
          <a:p>
            <a:pPr marL="0" lvl="0" indent="0" algn="l" fontAlgn="auto">
              <a:lnSpc>
                <a:spcPct val="120000"/>
              </a:lnSpc>
              <a:spcBef>
                <a:spcPct val="0"/>
              </a:spcBef>
              <a:spcAft>
                <a:spcPct val="0"/>
              </a:spcAft>
              <a:buSzTx/>
            </a:pPr>
            <a:r>
              <a:rPr lang="zh-CN" altLang="en-US" sz="2340" b="1" spc="100">
                <a:solidFill>
                  <a:schemeClr val="tx1">
                    <a:lumMod val="85000"/>
                    <a:lumOff val="15000"/>
                  </a:schemeClr>
                </a:solidFill>
                <a:latin typeface="黑体" panose="02010609060101010101" pitchFamily="49" charset="-122"/>
                <a:ea typeface="黑体" panose="02010609060101010101" pitchFamily="49" charset="-122"/>
              </a:rPr>
              <a:t>中国古代地方行政体制经历了从两级制到三级制再到四级制、五级制的演变，其中三级制占主体地位，层级的增加体现了中央集权的不断强化。</a:t>
            </a:r>
            <a:endParaRPr lang="zh-CN" altLang="en-US" sz="2340" b="1" spc="100">
              <a:solidFill>
                <a:schemeClr val="tx1">
                  <a:lumMod val="85000"/>
                  <a:lumOff val="15000"/>
                </a:schemeClr>
              </a:solidFill>
              <a:latin typeface="黑体" pitchFamily="49" charset="-122"/>
              <a:ea typeface="黑体" pitchFamily="49" charset="-122"/>
            </a:endParaRPr>
          </a:p>
        </p:txBody>
      </p:sp>
      <p:sp>
        <p:nvSpPr>
          <p:cNvPr id="631" name="矩形 630"/>
          <p:cNvSpPr/>
          <p:nvPr>
            <p:custDataLst>
              <p:tags r:id="rId6"/>
            </p:custDataLst>
          </p:nvPr>
        </p:nvSpPr>
        <p:spPr>
          <a:xfrm>
            <a:off x="376227" y="2362199"/>
            <a:ext cx="801957" cy="7815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2" name="矩形 631"/>
          <p:cNvSpPr/>
          <p:nvPr>
            <p:custDataLst>
              <p:tags r:id="rId7"/>
            </p:custDataLst>
          </p:nvPr>
        </p:nvSpPr>
        <p:spPr>
          <a:xfrm>
            <a:off x="1177565" y="2362199"/>
            <a:ext cx="10658113" cy="781537"/>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3" name="文本框 632"/>
          <p:cNvSpPr txBox="1"/>
          <p:nvPr>
            <p:custDataLst>
              <p:tags r:id="rId8"/>
            </p:custDataLst>
          </p:nvPr>
        </p:nvSpPr>
        <p:spPr>
          <a:xfrm>
            <a:off x="1501195" y="2472963"/>
            <a:ext cx="10015185" cy="560628"/>
          </a:xfrm>
          <a:prstGeom prst="rect">
            <a:avLst/>
          </a:prstGeom>
        </p:spPr>
        <p:txBody>
          <a:bodyPr wrap="square" lIns="87703" tIns="45605" rIns="87703" bIns="45605" anchor="ctr" anchorCtr="0">
            <a:noAutofit/>
          </a:bodyPr>
          <a:lstStyle>
            <a:defPPr>
              <a:defRPr lang="zh-CN"/>
            </a:defPPr>
            <a:lvl1pPr>
              <a:defRPr sz="1400">
                <a:solidFill>
                  <a:prstClr val="white"/>
                </a:solidFill>
              </a:defRPr>
            </a:lvl1pPr>
          </a:lstStyle>
          <a:p>
            <a:pPr marL="0" lvl="0" indent="0" algn="l" fontAlgn="auto">
              <a:lnSpc>
                <a:spcPct val="120000"/>
              </a:lnSpc>
              <a:spcBef>
                <a:spcPct val="0"/>
              </a:spcBef>
              <a:spcAft>
                <a:spcPct val="0"/>
              </a:spcAft>
              <a:buSzTx/>
            </a:pPr>
            <a:r>
              <a:rPr lang="zh-CN" altLang="en-US" sz="2340" b="1" spc="100">
                <a:solidFill>
                  <a:schemeClr val="tx1">
                    <a:lumMod val="85000"/>
                    <a:lumOff val="15000"/>
                  </a:schemeClr>
                </a:solidFill>
                <a:latin typeface="黑体" panose="02010609060101010101" pitchFamily="49" charset="-122"/>
                <a:ea typeface="黑体" panose="02010609060101010101" pitchFamily="49" charset="-122"/>
              </a:rPr>
              <a:t>中国古代地方行政制度中最稳定的是县，它始终是中国古代地方行政区划中最基本和最低一级的行政单位，具有极强的稳定性</a:t>
            </a:r>
            <a:r>
              <a:rPr lang="zh-CN" altLang="en-US" sz="2340" b="1" spc="100">
                <a:solidFill>
                  <a:schemeClr val="tx1">
                    <a:lumMod val="85000"/>
                    <a:lumOff val="15000"/>
                  </a:schemeClr>
                </a:solidFill>
                <a:latin typeface="Arial" panose="020b0604020202020204" pitchFamily="34" charset="0"/>
                <a:ea typeface="微软雅黑" panose="020b0503020204020204" charset="-122"/>
              </a:rPr>
              <a:t>。</a:t>
            </a:r>
            <a:endParaRPr lang="zh-CN" altLang="en-US" sz="2340" b="1" spc="100">
              <a:solidFill>
                <a:schemeClr val="tx1">
                  <a:lumMod val="85000"/>
                  <a:lumOff val="15000"/>
                </a:schemeClr>
              </a:solidFill>
              <a:latin typeface="Arial" panose="020b0604020202020204" pitchFamily="34" charset="0"/>
              <a:ea typeface="微软雅黑" panose="020b0503020204020204" charset="-122"/>
            </a:endParaRPr>
          </a:p>
        </p:txBody>
      </p:sp>
      <p:sp>
        <p:nvSpPr>
          <p:cNvPr id="634" name="矩形 633"/>
          <p:cNvSpPr/>
          <p:nvPr>
            <p:custDataLst>
              <p:tags r:id="rId9"/>
            </p:custDataLst>
          </p:nvPr>
        </p:nvSpPr>
        <p:spPr>
          <a:xfrm>
            <a:off x="375608" y="3325661"/>
            <a:ext cx="801957" cy="78153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5" name="矩形 634"/>
          <p:cNvSpPr/>
          <p:nvPr>
            <p:custDataLst>
              <p:tags r:id="rId10"/>
            </p:custDataLst>
          </p:nvPr>
        </p:nvSpPr>
        <p:spPr>
          <a:xfrm>
            <a:off x="1177565" y="3325661"/>
            <a:ext cx="10658113" cy="781537"/>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6" name="文本框 635"/>
          <p:cNvSpPr txBox="1"/>
          <p:nvPr>
            <p:custDataLst>
              <p:tags r:id="rId11"/>
            </p:custDataLst>
          </p:nvPr>
        </p:nvSpPr>
        <p:spPr>
          <a:xfrm>
            <a:off x="1501195" y="3436426"/>
            <a:ext cx="10015185" cy="560628"/>
          </a:xfrm>
          <a:prstGeom prst="rect">
            <a:avLst/>
          </a:prstGeom>
        </p:spPr>
        <p:txBody>
          <a:bodyPr wrap="square" lIns="87703" tIns="45605" rIns="87703" bIns="45605" anchor="ctr" anchorCtr="0">
            <a:noAutofit/>
          </a:bodyPr>
          <a:lstStyle>
            <a:defPPr>
              <a:defRPr lang="zh-CN"/>
            </a:defPPr>
            <a:lvl1pPr>
              <a:defRPr sz="1400">
                <a:solidFill>
                  <a:prstClr val="white"/>
                </a:solidFill>
              </a:defRPr>
            </a:lvl1pPr>
          </a:lstStyle>
          <a:p>
            <a:pPr marL="0" lvl="0" indent="0" algn="l" fontAlgn="auto">
              <a:lnSpc>
                <a:spcPct val="120000"/>
              </a:lnSpc>
              <a:spcBef>
                <a:spcPct val="0"/>
              </a:spcBef>
              <a:spcAft>
                <a:spcPct val="0"/>
              </a:spcAft>
              <a:buSzTx/>
            </a:pPr>
            <a:r>
              <a:rPr lang="zh-CN" altLang="en-US" sz="2340" b="1" spc="100">
                <a:solidFill>
                  <a:schemeClr val="tx1">
                    <a:lumMod val="85000"/>
                    <a:lumOff val="15000"/>
                  </a:schemeClr>
                </a:solidFill>
                <a:latin typeface="黑体" panose="02010609060101010101" pitchFamily="49" charset="-122"/>
                <a:ea typeface="黑体" panose="02010609060101010101" pitchFamily="49" charset="-122"/>
              </a:rPr>
              <a:t>在中国古代行政区划的演变中，地方最高一级行政区划单位的变化最大，同时最为频繁。</a:t>
            </a:r>
            <a:endParaRPr lang="zh-CN" altLang="en-US" sz="2340" b="1" spc="100">
              <a:solidFill>
                <a:schemeClr val="tx1">
                  <a:lumMod val="85000"/>
                  <a:lumOff val="15000"/>
                </a:schemeClr>
              </a:solidFill>
              <a:latin typeface="黑体" panose="02010609060101010101" pitchFamily="49" charset="-122"/>
              <a:ea typeface="黑体" panose="02010609060101010101" pitchFamily="49" charset="-122"/>
            </a:endParaRPr>
          </a:p>
        </p:txBody>
      </p:sp>
      <p:sp>
        <p:nvSpPr>
          <p:cNvPr id="637" name="矩形 636"/>
          <p:cNvSpPr/>
          <p:nvPr>
            <p:custDataLst>
              <p:tags r:id="rId12"/>
            </p:custDataLst>
          </p:nvPr>
        </p:nvSpPr>
        <p:spPr>
          <a:xfrm>
            <a:off x="375608" y="4289743"/>
            <a:ext cx="801957" cy="7815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8" name="矩形 637"/>
          <p:cNvSpPr/>
          <p:nvPr>
            <p:custDataLst>
              <p:tags r:id="rId13"/>
            </p:custDataLst>
          </p:nvPr>
        </p:nvSpPr>
        <p:spPr>
          <a:xfrm>
            <a:off x="1177565" y="4289743"/>
            <a:ext cx="10658113" cy="781537"/>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9" name="文本框 638"/>
          <p:cNvSpPr txBox="1"/>
          <p:nvPr>
            <p:custDataLst>
              <p:tags r:id="rId14"/>
            </p:custDataLst>
          </p:nvPr>
        </p:nvSpPr>
        <p:spPr>
          <a:xfrm>
            <a:off x="1501195" y="4400507"/>
            <a:ext cx="10015185" cy="560628"/>
          </a:xfrm>
          <a:prstGeom prst="rect">
            <a:avLst/>
          </a:prstGeom>
        </p:spPr>
        <p:txBody>
          <a:bodyPr wrap="square" lIns="87703" tIns="45605" rIns="87703" bIns="45605" anchor="ctr" anchorCtr="0">
            <a:noAutofit/>
          </a:bodyPr>
          <a:lstStyle>
            <a:defPPr>
              <a:defRPr lang="zh-CN"/>
            </a:defPPr>
            <a:lvl1pPr>
              <a:defRPr sz="1400">
                <a:solidFill>
                  <a:prstClr val="white"/>
                </a:solidFill>
              </a:defRPr>
            </a:lvl1pPr>
          </a:lstStyle>
          <a:p>
            <a:pPr marL="0" lvl="0" indent="0" algn="l" fontAlgn="auto">
              <a:lnSpc>
                <a:spcPct val="120000"/>
              </a:lnSpc>
              <a:spcBef>
                <a:spcPct val="0"/>
              </a:spcBef>
              <a:spcAft>
                <a:spcPct val="0"/>
              </a:spcAft>
              <a:buSzTx/>
            </a:pPr>
            <a:r>
              <a:rPr lang="zh-CN" altLang="en-US" sz="2340" b="1" spc="100">
                <a:solidFill>
                  <a:schemeClr val="tx1">
                    <a:lumMod val="85000"/>
                    <a:lumOff val="15000"/>
                  </a:schemeClr>
                </a:solidFill>
                <a:latin typeface="黑体" panose="02010609060101010101" pitchFamily="49" charset="-122"/>
                <a:ea typeface="黑体" panose="02010609060101010101" pitchFamily="49" charset="-122"/>
              </a:rPr>
              <a:t>随着州、道、路等监察区转化为一级行政单位，原有的郡、州、道、路等一级行政单位的级别不断下降，沦为二级或者三级行政单位。</a:t>
            </a:r>
            <a:endParaRPr lang="zh-CN" altLang="en-US" sz="2340" b="1" spc="100">
              <a:solidFill>
                <a:schemeClr val="tx1">
                  <a:lumMod val="85000"/>
                  <a:lumOff val="15000"/>
                </a:schemeClr>
              </a:solidFill>
              <a:latin typeface="黑体" panose="02010609060101010101" pitchFamily="49" charset="-122"/>
              <a:ea typeface="黑体" panose="02010609060101010101" pitchFamily="49" charset="-122"/>
            </a:endParaRPr>
          </a:p>
        </p:txBody>
      </p:sp>
      <p:sp>
        <p:nvSpPr>
          <p:cNvPr id="640" name="矩形 639"/>
          <p:cNvSpPr/>
          <p:nvPr>
            <p:custDataLst>
              <p:tags r:id="rId15"/>
            </p:custDataLst>
          </p:nvPr>
        </p:nvSpPr>
        <p:spPr>
          <a:xfrm>
            <a:off x="375608" y="5252587"/>
            <a:ext cx="801957" cy="7815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41" name="矩形 640"/>
          <p:cNvSpPr/>
          <p:nvPr>
            <p:custDataLst>
              <p:tags r:id="rId16"/>
            </p:custDataLst>
          </p:nvPr>
        </p:nvSpPr>
        <p:spPr>
          <a:xfrm>
            <a:off x="1177565" y="5253824"/>
            <a:ext cx="10658113" cy="781537"/>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42" name="文本框 641"/>
          <p:cNvSpPr txBox="1"/>
          <p:nvPr>
            <p:custDataLst>
              <p:tags r:id="rId17"/>
            </p:custDataLst>
          </p:nvPr>
        </p:nvSpPr>
        <p:spPr>
          <a:xfrm>
            <a:off x="1501195" y="5364588"/>
            <a:ext cx="10015185" cy="560628"/>
          </a:xfrm>
          <a:prstGeom prst="rect">
            <a:avLst/>
          </a:prstGeom>
        </p:spPr>
        <p:txBody>
          <a:bodyPr wrap="square" lIns="87703" tIns="45605" rIns="87703" bIns="45605" anchor="ctr" anchorCtr="0">
            <a:noAutofit/>
          </a:bodyPr>
          <a:lstStyle>
            <a:defPPr>
              <a:defRPr lang="zh-CN"/>
            </a:defPPr>
            <a:lvl1pPr>
              <a:defRPr sz="1400">
                <a:solidFill>
                  <a:prstClr val="white"/>
                </a:solidFill>
              </a:defRPr>
            </a:lvl1pPr>
          </a:lstStyle>
          <a:p>
            <a:pPr marL="0" lvl="0" indent="0" algn="l" fontAlgn="auto">
              <a:lnSpc>
                <a:spcPct val="120000"/>
              </a:lnSpc>
              <a:spcBef>
                <a:spcPct val="0"/>
              </a:spcBef>
              <a:spcAft>
                <a:spcPct val="0"/>
              </a:spcAft>
              <a:buSzTx/>
            </a:pPr>
            <a:r>
              <a:rPr lang="zh-CN" altLang="en-US" sz="2340" b="1" spc="100">
                <a:solidFill>
                  <a:schemeClr val="tx1">
                    <a:lumMod val="85000"/>
                    <a:lumOff val="15000"/>
                  </a:schemeClr>
                </a:solidFill>
                <a:latin typeface="黑体" panose="02010609060101010101" pitchFamily="49" charset="-122"/>
                <a:ea typeface="黑体" panose="02010609060101010101" pitchFamily="49" charset="-122"/>
              </a:rPr>
              <a:t>中国古代地方行政制度始终处于动态变化之中，随着社会的发展而不断演变，变革是绝对的，稳定是相对的。</a:t>
            </a:r>
            <a:endParaRPr lang="zh-CN" altLang="en-US" sz="2340" b="1" spc="100">
              <a:solidFill>
                <a:schemeClr val="tx1">
                  <a:lumMod val="85000"/>
                  <a:lumOff val="15000"/>
                </a:schemeClr>
              </a:solidFill>
              <a:latin typeface="黑体" panose="02010609060101010101" pitchFamily="49" charset="-122"/>
              <a:ea typeface="黑体" panose="02010609060101010101" pitchFamily="49" charset="-122"/>
            </a:endParaRPr>
          </a:p>
        </p:txBody>
      </p:sp>
      <p:sp>
        <p:nvSpPr>
          <p:cNvPr id="643" name="文本框 642"/>
          <p:cNvSpPr txBox="1"/>
          <p:nvPr>
            <p:custDataLst>
              <p:tags r:id="rId18"/>
            </p:custDataLst>
          </p:nvPr>
        </p:nvSpPr>
        <p:spPr>
          <a:xfrm>
            <a:off x="536495" y="3394348"/>
            <a:ext cx="478947" cy="644165"/>
          </a:xfrm>
          <a:prstGeom prst="rect">
            <a:avLst/>
          </a:prstGeom>
          <a:noFill/>
        </p:spPr>
        <p:txBody>
          <a:bodyPr wrap="square" rtlCol="0">
            <a:normAutofit/>
          </a:bodyPr>
          <a:lstStyle/>
          <a:p>
            <a:r>
              <a:rPr lang="en-US" altLang="zh-CN" sz="3120" b="1">
                <a:solidFill>
                  <a:schemeClr val="bg1"/>
                </a:solidFill>
                <a:latin typeface="微软雅黑" panose="020b0503020204020204" charset="-122"/>
                <a:ea typeface="微软雅黑" panose="020b0503020204020204" charset="-122"/>
              </a:rPr>
              <a:t>3</a:t>
            </a:r>
            <a:endParaRPr lang="en-US" altLang="zh-CN" sz="3120" b="1">
              <a:solidFill>
                <a:schemeClr val="bg1"/>
              </a:solidFill>
              <a:latin typeface="微软雅黑" panose="020b0503020204020204" charset="-122"/>
              <a:ea typeface="微软雅黑" panose="020b0503020204020204" charset="-122"/>
            </a:endParaRPr>
          </a:p>
        </p:txBody>
      </p:sp>
      <p:sp>
        <p:nvSpPr>
          <p:cNvPr id="644" name="文本框 643"/>
          <p:cNvSpPr txBox="1"/>
          <p:nvPr>
            <p:custDataLst>
              <p:tags r:id="rId19"/>
            </p:custDataLst>
          </p:nvPr>
        </p:nvSpPr>
        <p:spPr>
          <a:xfrm>
            <a:off x="536495" y="2432122"/>
            <a:ext cx="478947" cy="644165"/>
          </a:xfrm>
          <a:prstGeom prst="rect">
            <a:avLst/>
          </a:prstGeom>
          <a:noFill/>
        </p:spPr>
        <p:txBody>
          <a:bodyPr wrap="square" rtlCol="0">
            <a:normAutofit/>
          </a:bodyPr>
          <a:lstStyle/>
          <a:p>
            <a:r>
              <a:rPr lang="en-US" altLang="zh-CN" sz="3120" b="1">
                <a:solidFill>
                  <a:schemeClr val="bg1"/>
                </a:solidFill>
                <a:latin typeface="微软雅黑" panose="020b0503020204020204" charset="-122"/>
                <a:ea typeface="微软雅黑" panose="020b0503020204020204" charset="-122"/>
              </a:rPr>
              <a:t>2</a:t>
            </a:r>
            <a:endParaRPr lang="en-US" altLang="zh-CN" sz="3120" b="1">
              <a:solidFill>
                <a:schemeClr val="bg1"/>
              </a:solidFill>
              <a:latin typeface="微软雅黑" panose="020b0503020204020204" charset="-122"/>
              <a:ea typeface="微软雅黑" panose="020b0503020204020204" charset="-122"/>
            </a:endParaRPr>
          </a:p>
        </p:txBody>
      </p:sp>
      <p:sp>
        <p:nvSpPr>
          <p:cNvPr id="645" name="文本框 644"/>
          <p:cNvSpPr txBox="1"/>
          <p:nvPr>
            <p:custDataLst>
              <p:tags r:id="rId20"/>
            </p:custDataLst>
          </p:nvPr>
        </p:nvSpPr>
        <p:spPr>
          <a:xfrm>
            <a:off x="550727" y="1466803"/>
            <a:ext cx="478947" cy="644165"/>
          </a:xfrm>
          <a:prstGeom prst="rect">
            <a:avLst/>
          </a:prstGeom>
          <a:noFill/>
        </p:spPr>
        <p:txBody>
          <a:bodyPr wrap="square" rtlCol="0">
            <a:normAutofit/>
          </a:bodyPr>
          <a:lstStyle/>
          <a:p>
            <a:r>
              <a:rPr lang="en-US" altLang="zh-CN" sz="3120" b="1">
                <a:solidFill>
                  <a:schemeClr val="bg1"/>
                </a:solidFill>
                <a:latin typeface="微软雅黑" panose="020b0503020204020204" charset="-122"/>
                <a:ea typeface="微软雅黑" panose="020b0503020204020204" charset="-122"/>
              </a:rPr>
              <a:t>1</a:t>
            </a:r>
            <a:endParaRPr lang="en-US" altLang="zh-CN" sz="3120" b="1">
              <a:solidFill>
                <a:schemeClr val="bg1"/>
              </a:solidFill>
              <a:latin typeface="微软雅黑" panose="020b0503020204020204" charset="-122"/>
              <a:ea typeface="微软雅黑" panose="020b0503020204020204" charset="-122"/>
            </a:endParaRPr>
          </a:p>
        </p:txBody>
      </p:sp>
      <p:sp>
        <p:nvSpPr>
          <p:cNvPr id="646" name="文本框 645"/>
          <p:cNvSpPr txBox="1"/>
          <p:nvPr>
            <p:custDataLst>
              <p:tags r:id="rId21"/>
            </p:custDataLst>
          </p:nvPr>
        </p:nvSpPr>
        <p:spPr>
          <a:xfrm>
            <a:off x="536495" y="4358429"/>
            <a:ext cx="478947" cy="644165"/>
          </a:xfrm>
          <a:prstGeom prst="rect">
            <a:avLst/>
          </a:prstGeom>
          <a:noFill/>
        </p:spPr>
        <p:txBody>
          <a:bodyPr wrap="square" rtlCol="0">
            <a:normAutofit/>
          </a:bodyPr>
          <a:lstStyle/>
          <a:p>
            <a:r>
              <a:rPr lang="en-US" altLang="zh-CN" sz="3120" b="1">
                <a:solidFill>
                  <a:schemeClr val="bg1"/>
                </a:solidFill>
                <a:latin typeface="微软雅黑" panose="020b0503020204020204" charset="-122"/>
                <a:ea typeface="微软雅黑" panose="020b0503020204020204" charset="-122"/>
              </a:rPr>
              <a:t>4</a:t>
            </a:r>
            <a:endParaRPr lang="en-US" altLang="zh-CN" sz="3120" b="1">
              <a:solidFill>
                <a:schemeClr val="bg1"/>
              </a:solidFill>
              <a:latin typeface="微软雅黑" panose="020b0503020204020204" charset="-122"/>
              <a:ea typeface="微软雅黑" panose="020b0503020204020204" charset="-122"/>
            </a:endParaRPr>
          </a:p>
        </p:txBody>
      </p:sp>
      <p:sp>
        <p:nvSpPr>
          <p:cNvPr id="647" name="文本框 646"/>
          <p:cNvSpPr txBox="1"/>
          <p:nvPr>
            <p:custDataLst>
              <p:tags r:id="rId22"/>
            </p:custDataLst>
          </p:nvPr>
        </p:nvSpPr>
        <p:spPr>
          <a:xfrm>
            <a:off x="537732" y="5321892"/>
            <a:ext cx="478947" cy="644165"/>
          </a:xfrm>
          <a:prstGeom prst="rect">
            <a:avLst/>
          </a:prstGeom>
          <a:noFill/>
        </p:spPr>
        <p:txBody>
          <a:bodyPr wrap="square" rtlCol="0">
            <a:normAutofit/>
          </a:bodyPr>
          <a:lstStyle/>
          <a:p>
            <a:r>
              <a:rPr lang="en-US" altLang="zh-CN" sz="3120" b="1">
                <a:solidFill>
                  <a:schemeClr val="bg1"/>
                </a:solidFill>
                <a:latin typeface="微软雅黑" panose="020b0503020204020204" charset="-122"/>
                <a:ea typeface="微软雅黑" panose="020b0503020204020204" charset="-122"/>
              </a:rPr>
              <a:t>5</a:t>
            </a:r>
            <a:endParaRPr lang="en-US" altLang="zh-CN" sz="3120" b="1">
              <a:solidFill>
                <a:schemeClr val="bg1"/>
              </a:solidFill>
              <a:latin typeface="微软雅黑" panose="020b0503020204020204" charset="-122"/>
              <a:ea typeface="微软雅黑" panose="020b0503020204020204" charset="-122"/>
            </a:endParaRPr>
          </a:p>
        </p:txBody>
      </p:sp>
    </p:spTree>
    <p:custDataLst>
      <p:tags r:id="rId23"/>
    </p:custDataLst>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slides/slide6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5670" name="表格 25669"/>
          <p:cNvGraphicFramePr>
            <a:graphicFrameLocks noGrp="1"/>
          </p:cNvGraphicFramePr>
          <p:nvPr>
            <p:custDataLst>
              <p:tags r:id="rId2"/>
            </p:custDataLst>
          </p:nvPr>
        </p:nvGraphicFramePr>
        <p:xfrm>
          <a:off x="848986" y="1317365"/>
          <a:ext cx="10332085" cy="5055040"/>
        </p:xfrm>
        <a:graphic>
          <a:graphicData uri="http://schemas.openxmlformats.org/drawingml/2006/table">
            <a:tbl>
              <a:tblPr/>
              <a:tblGrid>
                <a:gridCol w="1016635"/>
                <a:gridCol w="1020445"/>
                <a:gridCol w="3881755"/>
                <a:gridCol w="2315210"/>
                <a:gridCol w="2098040"/>
              </a:tblGrid>
              <a:tr h="449580">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zh-CN" altLang="en-US" sz="2340" b="1">
                          <a:solidFill>
                            <a:srgbClr val="FFFFFF"/>
                          </a:solidFill>
                          <a:latin typeface="+mn-ea"/>
                          <a:cs typeface="+mn-ea"/>
                        </a:rPr>
                        <a:t>阶 段</a:t>
                      </a:r>
                      <a:endParaRPr lang="zh-CN" altLang="en-US" sz="2340" b="1">
                        <a:solidFill>
                          <a:srgbClr val="FFFFFF"/>
                        </a:solidFill>
                        <a:latin typeface="+mn-ea"/>
                        <a:cs typeface="+mn-ea"/>
                      </a:endParaRPr>
                    </a:p>
                  </a:txBody>
                  <a:tcPr marL="89106" marR="89106" marT="44553" marB="44553">
                    <a:lnL>
                      <a:noFill/>
                    </a:lnL>
                    <a:lnR>
                      <a:noFill/>
                    </a:lnR>
                    <a:lnT>
                      <a:noFill/>
                    </a:lnT>
                    <a:lnB>
                      <a:noFill/>
                    </a:lnB>
                    <a:lnTlToBr>
                      <a:noFill/>
                    </a:lnTlToBr>
                    <a:lnBlToTr>
                      <a:noFill/>
                    </a:lnBlToTr>
                    <a:solidFill>
                      <a:srgbClr val="E29A9A"/>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FFFFFF"/>
                          </a:solidFill>
                          <a:latin typeface="+mn-ea"/>
                          <a:cs typeface="+mn-ea"/>
                        </a:rPr>
                        <a:t> </a:t>
                      </a:r>
                      <a:r>
                        <a:rPr lang="zh-CN" altLang="en-US" sz="2340" b="1">
                          <a:solidFill>
                            <a:srgbClr val="FFFFFF"/>
                          </a:solidFill>
                          <a:latin typeface="+mn-ea"/>
                          <a:cs typeface="+mn-ea"/>
                        </a:rPr>
                        <a:t>朝代</a:t>
                      </a:r>
                      <a:endParaRPr lang="zh-CN" altLang="en-US" sz="2340" b="1">
                        <a:solidFill>
                          <a:srgbClr val="FFFFFF"/>
                        </a:solidFill>
                        <a:latin typeface="+mn-ea"/>
                        <a:cs typeface="+mn-ea"/>
                      </a:endParaRPr>
                    </a:p>
                  </a:txBody>
                  <a:tcPr marL="89106" marR="89106" marT="44553" marB="44553">
                    <a:lnL>
                      <a:noFill/>
                    </a:lnL>
                    <a:lnR>
                      <a:noFill/>
                    </a:lnR>
                    <a:lnT>
                      <a:noFill/>
                    </a:lnT>
                    <a:lnB>
                      <a:noFill/>
                    </a:lnB>
                    <a:lnTlToBr>
                      <a:noFill/>
                    </a:lnTlToBr>
                    <a:lnBlToTr>
                      <a:noFill/>
                    </a:lnBlToTr>
                    <a:solidFill>
                      <a:srgbClr val="DFBBB3"/>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zh-CN" altLang="en-US" sz="2340" b="1">
                          <a:solidFill>
                            <a:srgbClr val="FFFFFF"/>
                          </a:solidFill>
                          <a:latin typeface="+mn-ea"/>
                          <a:cs typeface="+mn-ea"/>
                        </a:rPr>
                        <a:t> 地方制度（措施）</a:t>
                      </a:r>
                      <a:endParaRPr lang="zh-CN" altLang="en-US" sz="2340" b="1">
                        <a:solidFill>
                          <a:srgbClr val="FFFFFF"/>
                        </a:solidFill>
                        <a:latin typeface="+mn-ea"/>
                        <a:cs typeface="+mn-ea"/>
                      </a:endParaRPr>
                    </a:p>
                  </a:txBody>
                  <a:tcPr marL="89106" marR="89106" marT="44553" marB="44553">
                    <a:lnL>
                      <a:noFill/>
                    </a:lnL>
                    <a:lnR>
                      <a:noFill/>
                    </a:lnR>
                    <a:lnT>
                      <a:noFill/>
                    </a:lnT>
                    <a:lnB>
                      <a:noFill/>
                    </a:lnB>
                    <a:lnTlToBr>
                      <a:noFill/>
                    </a:lnTlToBr>
                    <a:lnBlToTr>
                      <a:noFill/>
                    </a:lnBlToTr>
                    <a:solidFill>
                      <a:srgbClr val="A3CDCB"/>
                    </a:solidFill>
                  </a:tcPr>
                </a:tc>
                <a:tc gridSpan="2">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zh-CN" altLang="en-US" sz="2340" b="1">
                          <a:solidFill>
                            <a:srgbClr val="FFFFFF"/>
                          </a:solidFill>
                          <a:latin typeface="+mn-ea"/>
                          <a:cs typeface="+mn-ea"/>
                        </a:rPr>
                        <a:t>      对中央集权影响</a:t>
                      </a:r>
                      <a:endParaRPr lang="zh-CN" altLang="en-US" sz="2340" b="1">
                        <a:solidFill>
                          <a:srgbClr val="FFFFFF"/>
                        </a:solidFill>
                        <a:latin typeface="+mn-ea"/>
                        <a:cs typeface="+mn-ea"/>
                      </a:endParaRPr>
                    </a:p>
                  </a:txBody>
                  <a:tcPr marL="89106" marR="89106" marT="44553" marB="44553">
                    <a:lnL>
                      <a:noFill/>
                    </a:lnL>
                    <a:lnR>
                      <a:noFill/>
                    </a:lnR>
                    <a:lnT>
                      <a:noFill/>
                    </a:lnT>
                    <a:lnB>
                      <a:noFill/>
                    </a:lnB>
                    <a:lnTlToBr>
                      <a:noFill/>
                    </a:lnTlToBr>
                    <a:lnBlToTr>
                      <a:noFill/>
                    </a:lnBlToTr>
                    <a:solidFill>
                      <a:srgbClr val="8BAC74"/>
                    </a:solidFill>
                  </a:tcPr>
                </a:tc>
                <a:tc hMerge="1">
                  <a:txBody>
                    <a:bodyPr vert="horz" wrap="square"/>
                    <a:lstStyle/>
                    <a:p/>
                  </a:txBody>
                  <a:tcPr>
                    <a:lnR>
                      <a:noFill/>
                    </a:lnR>
                    <a:lnT>
                      <a:noFill/>
                    </a:lnT>
                    <a:lnB>
                      <a:noFill/>
                    </a:lnB>
                  </a:tcPr>
                </a:tc>
              </a:tr>
              <a:tr h="445135">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E29A9A"/>
                          </a:solidFill>
                          <a:latin typeface="+mn-ea"/>
                          <a:cs typeface="+mn-ea"/>
                        </a:rPr>
                        <a:t> </a:t>
                      </a:r>
                      <a:r>
                        <a:rPr lang="zh-CN" altLang="en-US" sz="2340" b="1">
                          <a:solidFill>
                            <a:srgbClr val="E29A9A"/>
                          </a:solidFill>
                          <a:latin typeface="+mn-ea"/>
                          <a:cs typeface="+mn-ea"/>
                        </a:rPr>
                        <a:t>形成</a:t>
                      </a:r>
                      <a:endParaRPr lang="zh-CN" altLang="en-US" sz="2340" b="1">
                        <a:solidFill>
                          <a:srgbClr val="E29A9A"/>
                        </a:solidFill>
                        <a:latin typeface="+mn-ea"/>
                        <a:cs typeface="+mn-ea"/>
                      </a:endParaRPr>
                    </a:p>
                  </a:txBody>
                  <a:tcPr marL="89106" marR="89106" marT="44553" marB="44553">
                    <a:lnL>
                      <a:noFill/>
                    </a:lnL>
                    <a:lnR>
                      <a:noFill/>
                    </a:lnR>
                    <a:lnT>
                      <a:noFill/>
                    </a:lnT>
                    <a:lnB>
                      <a:noFill/>
                    </a:lnB>
                    <a:lnTlToBr>
                      <a:noFill/>
                    </a:lnTlToBr>
                    <a:lnBlToTr>
                      <a:noFill/>
                    </a:lnBlToTr>
                    <a:solidFill>
                      <a:srgbClr val="FAEBEB"/>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DFBBB3"/>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DFBBB3"/>
                          </a:solidFill>
                          <a:latin typeface="黑体" panose="02010609060101010101" pitchFamily="49" charset="-122"/>
                          <a:ea typeface="黑体" panose="02010609060101010101" pitchFamily="49" charset="-122"/>
                          <a:cs typeface="黑体" panose="02010609060101010101" pitchFamily="49" charset="-122"/>
                        </a:rPr>
                        <a:t>秦</a:t>
                      </a:r>
                      <a:endParaRPr lang="zh-CN" altLang="en-US" sz="2340" b="1">
                        <a:solidFill>
                          <a:srgbClr val="DFBBB3"/>
                        </a:solidFill>
                        <a:latin typeface="黑体" pitchFamily="49" charset="-122"/>
                        <a:ea typeface="黑体" pitchFamily="49" charset="-122"/>
                        <a:cs typeface="黑体" panose="02010609060101010101" pitchFamily="49" charset="-122"/>
                      </a:endParaRPr>
                    </a:p>
                  </a:txBody>
                  <a:tcPr marL="89106" marR="89106" marT="44553" marB="44553">
                    <a:lnL>
                      <a:noFill/>
                    </a:lnL>
                    <a:lnR>
                      <a:noFill/>
                    </a:lnR>
                    <a:lnT>
                      <a:noFill/>
                    </a:lnT>
                    <a:lnB>
                      <a:noFill/>
                    </a:lnB>
                    <a:lnTlToBr>
                      <a:noFill/>
                    </a:lnTlToBr>
                    <a:lnBlToTr>
                      <a:noFill/>
                    </a:lnBlToTr>
                    <a:solidFill>
                      <a:srgbClr val="F9F1F0"/>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A3CDCB"/>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A3CDCB"/>
                          </a:solidFill>
                          <a:latin typeface="黑体" panose="02010609060101010101" pitchFamily="49" charset="-122"/>
                          <a:ea typeface="黑体" panose="02010609060101010101" pitchFamily="49" charset="-122"/>
                          <a:cs typeface="黑体" panose="02010609060101010101" pitchFamily="49" charset="-122"/>
                        </a:rPr>
                        <a:t>郡县制</a:t>
                      </a:r>
                      <a:endParaRPr lang="zh-CN" altLang="en-US" sz="2340" b="1">
                        <a:solidFill>
                          <a:srgbClr val="A3CDCB"/>
                        </a:solidFill>
                        <a:latin typeface="黑体" pitchFamily="49" charset="-122"/>
                        <a:ea typeface="黑体" pitchFamily="49" charset="-122"/>
                        <a:cs typeface="黑体" panose="02010609060101010101" pitchFamily="49" charset="-122"/>
                      </a:endParaRPr>
                    </a:p>
                  </a:txBody>
                  <a:tcPr marL="89106" marR="89106" marT="44553" marB="44553">
                    <a:lnL>
                      <a:noFill/>
                    </a:lnL>
                    <a:lnR>
                      <a:noFill/>
                    </a:lnR>
                    <a:lnT>
                      <a:noFill/>
                    </a:lnT>
                    <a:lnB>
                      <a:noFill/>
                    </a:lnB>
                    <a:lnTlToBr>
                      <a:noFill/>
                    </a:lnTlToBr>
                    <a:lnBlToTr>
                      <a:noFill/>
                    </a:lnBlToTr>
                    <a:solidFill>
                      <a:srgbClr val="ECF5F4"/>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8BAC74"/>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8BAC74"/>
                          </a:solidFill>
                          <a:latin typeface="黑体" panose="02010609060101010101" pitchFamily="49" charset="-122"/>
                          <a:ea typeface="黑体" panose="02010609060101010101" pitchFamily="49" charset="-122"/>
                          <a:cs typeface="黑体" panose="02010609060101010101" pitchFamily="49" charset="-122"/>
                        </a:rPr>
                        <a:t>加 强</a:t>
                      </a:r>
                      <a:endParaRPr lang="zh-CN" altLang="en-US" sz="2340" b="1">
                        <a:solidFill>
                          <a:srgbClr val="8BAC74"/>
                        </a:solidFill>
                        <a:latin typeface="黑体" pitchFamily="49" charset="-122"/>
                        <a:ea typeface="黑体" pitchFamily="49" charset="-122"/>
                        <a:cs typeface="黑体" panose="02010609060101010101" pitchFamily="49" charset="-122"/>
                      </a:endParaRPr>
                    </a:p>
                  </a:txBody>
                  <a:tcPr marL="89106" marR="89106" marT="44553" marB="44553">
                    <a:lnL>
                      <a:noFill/>
                    </a:lnL>
                    <a:lnR w="6350">
                      <a:solidFill>
                        <a:srgbClr val="FFFFFF"/>
                      </a:solidFill>
                      <a:prstDash val="solid"/>
                    </a:lnR>
                    <a:lnT>
                      <a:noFill/>
                    </a:lnT>
                    <a:lnB>
                      <a:noFill/>
                    </a:lnB>
                    <a:lnTlToBr>
                      <a:noFill/>
                    </a:lnTlToBr>
                    <a:lnBlToTr>
                      <a:noFill/>
                    </a:lnBlToTr>
                    <a:solidFill>
                      <a:srgbClr val="E7EEE3"/>
                    </a:solidFill>
                  </a:tcPr>
                </a:tc>
                <a:tc rowSpan="8">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buNone/>
                      </a:pPr>
                      <a:endParaRPr lang="zh-CN" altLang="en-US" sz="2340" b="1">
                        <a:solidFill>
                          <a:srgbClr val="8BAC74"/>
                        </a:solidFill>
                      </a:endParaRPr>
                    </a:p>
                  </a:txBody>
                  <a:tcPr marL="89106" marR="89106" marT="44553" marB="44553">
                    <a:lnL w="6350">
                      <a:solidFill>
                        <a:srgbClr val="FFFFFF"/>
                      </a:solidFill>
                      <a:prstDash val="solid"/>
                    </a:lnL>
                    <a:lnR>
                      <a:noFill/>
                    </a:lnR>
                    <a:lnT>
                      <a:noFill/>
                    </a:lnT>
                    <a:lnB w="19050">
                      <a:solidFill>
                        <a:srgbClr val="595959"/>
                      </a:solidFill>
                      <a:prstDash val="solid"/>
                    </a:lnB>
                    <a:lnTlToBr>
                      <a:noFill/>
                    </a:lnTlToBr>
                    <a:lnBlToTr>
                      <a:noFill/>
                    </a:lnBlToTr>
                    <a:solidFill>
                      <a:srgbClr val="FFFFFF"/>
                    </a:solidFill>
                  </a:tcPr>
                </a:tc>
              </a:tr>
              <a:tr h="544195">
                <a:tc rowSpan="2">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404040"/>
                          </a:solidFill>
                          <a:latin typeface="+mn-ea"/>
                          <a:cs typeface="+mn-ea"/>
                        </a:rPr>
                        <a:t> </a:t>
                      </a:r>
                      <a:r>
                        <a:rPr lang="zh-CN" altLang="en-US" sz="2340" b="1">
                          <a:solidFill>
                            <a:srgbClr val="404040"/>
                          </a:solidFill>
                          <a:latin typeface="+mn-ea"/>
                          <a:cs typeface="+mn-ea"/>
                        </a:rPr>
                        <a:t>巩</a:t>
                      </a:r>
                      <a:endParaRPr lang="zh-CN" altLang="en-US" sz="2340" b="1">
                        <a:solidFill>
                          <a:srgbClr val="404040"/>
                        </a:solidFill>
                        <a:latin typeface="+mn-ea"/>
                        <a:cs typeface="+mn-ea"/>
                      </a:endParaRPr>
                    </a:p>
                    <a:p>
                      <a:pPr marL="0" lvl="0" indent="0" algn="ctr">
                        <a:buNone/>
                      </a:pPr>
                      <a:r>
                        <a:rPr lang="zh-CN" altLang="en-US" sz="2340" b="1">
                          <a:solidFill>
                            <a:srgbClr val="404040"/>
                          </a:solidFill>
                          <a:latin typeface="+mn-ea"/>
                          <a:cs typeface="+mn-ea"/>
                        </a:rPr>
                        <a:t> 固</a:t>
                      </a:r>
                      <a:endParaRPr lang="zh-CN" altLang="en-US" sz="2340" b="1">
                        <a:solidFill>
                          <a:srgbClr val="404040"/>
                        </a:solidFill>
                        <a:latin typeface="+mn-ea"/>
                        <a:cs typeface="+mn-ea"/>
                      </a:endParaRPr>
                    </a:p>
                  </a:txBody>
                  <a:tcPr marL="89106" marR="89106" marT="44553" marB="44553">
                    <a:lnL>
                      <a:noFill/>
                    </a:lnL>
                    <a:lnR w="12700">
                      <a:solidFill>
                        <a:srgbClr val="D9D9D9"/>
                      </a:solidFill>
                      <a:prstDash val="solid"/>
                    </a:lnR>
                    <a:lnT>
                      <a:noFill/>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汉初</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a:noFill/>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郡国并行</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6350">
                      <a:solidFill>
                        <a:srgbClr val="D9D9D9"/>
                      </a:solidFill>
                      <a:prstDash val="solid"/>
                    </a:lnL>
                    <a:lnR w="6350">
                      <a:solidFill>
                        <a:srgbClr val="D9D9D9"/>
                      </a:solidFill>
                      <a:prstDash val="solid"/>
                    </a:lnR>
                    <a:lnT>
                      <a:noFill/>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削 弱</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6350">
                      <a:solidFill>
                        <a:srgbClr val="D9D9D9"/>
                      </a:solidFill>
                      <a:prstDash val="solid"/>
                    </a:lnL>
                    <a:lnR w="6350">
                      <a:solidFill>
                        <a:srgbClr val="D9D9D9"/>
                      </a:solidFill>
                      <a:prstDash val="solid"/>
                    </a:lnR>
                    <a:lnT>
                      <a:noFill/>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450850">
                <a:tc vMerge="1">
                  <a:txBody>
                    <a:bodyPr vert="horz" wrap="square"/>
                    <a:lstStyle/>
                    <a:p/>
                  </a:txBody>
                  <a:tcPr>
                    <a:lnL>
                      <a:noFill/>
                    </a:lnL>
                    <a:lnR w="12700">
                      <a:solidFill>
                        <a:srgbClr val="D9D9D9"/>
                      </a:solidFill>
                      <a:prstDash val="solid"/>
                    </a:lnR>
                    <a:lnB w="6350">
                      <a:solidFill>
                        <a:srgbClr val="D9D9D9"/>
                      </a:solidFill>
                      <a:prstDash val="solid"/>
                    </a:lnB>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武帝</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推恩令</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加 强</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518160">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404040"/>
                          </a:solidFill>
                          <a:latin typeface="+mn-ea"/>
                          <a:cs typeface="+mn-ea"/>
                        </a:rPr>
                        <a:t> </a:t>
                      </a:r>
                      <a:r>
                        <a:rPr lang="zh-CN" altLang="en-US" sz="2340" b="1">
                          <a:solidFill>
                            <a:srgbClr val="404040"/>
                          </a:solidFill>
                          <a:latin typeface="+mn-ea"/>
                          <a:cs typeface="+mn-ea"/>
                        </a:rPr>
                        <a:t>完善</a:t>
                      </a:r>
                      <a:endParaRPr lang="zh-CN" altLang="en-US" sz="2340" b="1">
                        <a:solidFill>
                          <a:srgbClr val="404040"/>
                        </a:solidFill>
                        <a:latin typeface="+mn-ea"/>
                        <a:cs typeface="+mn-ea"/>
                      </a:endParaRPr>
                    </a:p>
                  </a:txBody>
                  <a:tcPr marL="89106" marR="89106" marT="44553" marB="44553">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唐</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节度使，发展为藩镇割据</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削 弱</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872490">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404040"/>
                          </a:solidFill>
                          <a:latin typeface="+mn-ea"/>
                          <a:cs typeface="+mn-ea"/>
                        </a:rPr>
                        <a:t> </a:t>
                      </a:r>
                      <a:r>
                        <a:rPr lang="zh-CN" altLang="en-US" sz="2340" b="1">
                          <a:solidFill>
                            <a:srgbClr val="404040"/>
                          </a:solidFill>
                          <a:latin typeface="+mn-ea"/>
                          <a:cs typeface="+mn-ea"/>
                        </a:rPr>
                        <a:t>加</a:t>
                      </a:r>
                      <a:endParaRPr lang="zh-CN" altLang="en-US" sz="2340" b="1">
                        <a:solidFill>
                          <a:srgbClr val="404040"/>
                        </a:solidFill>
                        <a:latin typeface="+mn-ea"/>
                        <a:cs typeface="+mn-ea"/>
                      </a:endParaRPr>
                    </a:p>
                    <a:p>
                      <a:pPr marL="0" lvl="0" indent="0" algn="ctr">
                        <a:buNone/>
                      </a:pPr>
                      <a:r>
                        <a:rPr lang="zh-CN" altLang="en-US" sz="2340" b="1">
                          <a:solidFill>
                            <a:srgbClr val="404040"/>
                          </a:solidFill>
                          <a:latin typeface="+mn-ea"/>
                          <a:cs typeface="+mn-ea"/>
                        </a:rPr>
                        <a:t> 强</a:t>
                      </a:r>
                      <a:endParaRPr lang="zh-CN" altLang="en-US" sz="2340" b="1">
                        <a:solidFill>
                          <a:srgbClr val="404040"/>
                        </a:solidFill>
                        <a:latin typeface="+mn-ea"/>
                        <a:cs typeface="+mn-ea"/>
                      </a:endParaRPr>
                    </a:p>
                  </a:txBody>
                  <a:tcPr marL="89106" marR="89106" marT="44553" marB="44553">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宋</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zh-CN" altLang="en-US" sz="2340" b="1">
                          <a:solidFill>
                            <a:srgbClr val="404040"/>
                          </a:solidFill>
                          <a:latin typeface="黑体" panose="02010609060101010101" pitchFamily="49" charset="-122"/>
                          <a:ea typeface="黑体" panose="02010609060101010101" pitchFamily="49" charset="-122"/>
                          <a:sym typeface="+mn-ea"/>
                        </a:rPr>
                        <a:t>收兵权建禁军；派文官设通判；掌控赋税</a:t>
                      </a:r>
                      <a:endParaRPr lang="zh-CN" altLang="en-US" sz="2340" b="1">
                        <a:solidFill>
                          <a:srgbClr val="404040"/>
                        </a:solidFill>
                        <a:latin typeface="黑体" panose="02010609060101010101" pitchFamily="49" charset="-122"/>
                        <a:ea typeface="黑体" panose="02010609060101010101" pitchFamily="49"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加强；但三冗；</a:t>
                      </a:r>
                      <a:endParaRPr lang="en-US" altLang="zh-CN" sz="2340" b="1">
                        <a:solidFill>
                          <a:srgbClr val="404040"/>
                        </a:solidFill>
                        <a:latin typeface="黑体" pitchFamily="49" charset="-122"/>
                        <a:ea typeface="黑体" pitchFamily="49" charset="-122"/>
                        <a:cs typeface="黑体" panose="02010609060101010101" pitchFamily="49" charset="-122"/>
                        <a:sym typeface="+mn-ea"/>
                      </a:endParaRPr>
                    </a:p>
                    <a:p>
                      <a:pPr marL="0" lvl="0" indent="0" algn="l">
                        <a:buNone/>
                      </a:pP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   积贫积弱</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808990">
                <a:tc rowSpan="3">
                  <a:txBody>
                    <a:bodyPr vert="horz" wrap="square"/>
                    <a:lstStyle/>
                    <a:p>
                      <a:pPr marL="0" lvl="0" indent="0" algn="ctr">
                        <a:buNone/>
                      </a:pPr>
                      <a:endParaRPr lang="zh-CN" altLang="en-US" sz="2340" b="1">
                        <a:solidFill>
                          <a:srgbClr val="404040"/>
                        </a:solidFill>
                        <a:latin typeface="+mn-ea"/>
                        <a:cs typeface="+mn-ea"/>
                        <a:sym typeface="+mn-ea"/>
                      </a:endParaRPr>
                    </a:p>
                    <a:p>
                      <a:pPr marL="0" lvl="0" indent="0" algn="ctr">
                        <a:buNone/>
                      </a:pPr>
                      <a:r>
                        <a:rPr lang="zh-CN" altLang="en-US" sz="2340" b="1">
                          <a:solidFill>
                            <a:srgbClr val="404040"/>
                          </a:solidFill>
                          <a:latin typeface="+mn-ea"/>
                          <a:cs typeface="+mn-ea"/>
                          <a:sym typeface="+mn-ea"/>
                        </a:rPr>
                        <a:t> 新</a:t>
                      </a:r>
                      <a:endParaRPr lang="zh-CN" altLang="en-US" sz="2340" b="1">
                        <a:solidFill>
                          <a:srgbClr val="404040"/>
                        </a:solidFill>
                        <a:latin typeface="+mn-ea"/>
                        <a:cs typeface="+mn-ea"/>
                        <a:sym typeface="+mn-ea"/>
                      </a:endParaRPr>
                    </a:p>
                    <a:p>
                      <a:pPr marL="0" lvl="0" indent="0" algn="ctr">
                        <a:buNone/>
                      </a:pPr>
                      <a:r>
                        <a:rPr lang="zh-CN" altLang="en-US" sz="2340" b="1">
                          <a:solidFill>
                            <a:srgbClr val="404040"/>
                          </a:solidFill>
                          <a:latin typeface="+mn-ea"/>
                          <a:cs typeface="+mn-ea"/>
                          <a:sym typeface="+mn-ea"/>
                        </a:rPr>
                        <a:t> 发</a:t>
                      </a:r>
                      <a:endParaRPr lang="zh-CN" altLang="en-US" sz="2340" b="1">
                        <a:solidFill>
                          <a:srgbClr val="404040"/>
                        </a:solidFill>
                        <a:latin typeface="+mn-ea"/>
                        <a:cs typeface="+mn-ea"/>
                        <a:sym typeface="+mn-ea"/>
                      </a:endParaRPr>
                    </a:p>
                    <a:p>
                      <a:pPr marL="0" lvl="0" indent="0" algn="ctr">
                        <a:buNone/>
                      </a:pPr>
                      <a:r>
                        <a:rPr lang="zh-CN" altLang="en-US" sz="2340" b="1">
                          <a:solidFill>
                            <a:srgbClr val="404040"/>
                          </a:solidFill>
                          <a:latin typeface="+mn-ea"/>
                          <a:cs typeface="+mn-ea"/>
                          <a:sym typeface="+mn-ea"/>
                        </a:rPr>
                        <a:t> 展</a:t>
                      </a:r>
                      <a:endParaRPr lang="zh-CN" altLang="en-US" sz="2340" b="1">
                        <a:solidFill>
                          <a:srgbClr val="404040"/>
                        </a:solidFill>
                        <a:latin typeface="+mn-ea"/>
                        <a:cs typeface="+mn-ea"/>
                        <a:sym typeface="+mn-ea"/>
                      </a:endParaRPr>
                    </a:p>
                  </a:txBody>
                  <a:tcPr marL="89106" marR="89106" marT="44553" marB="44553">
                    <a:lnL>
                      <a:noFill/>
                    </a:lnL>
                    <a:lnR w="1270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a:txBody>
                    <a:bodyPr vert="horz" wrap="square"/>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元</a:t>
                      </a:r>
                      <a:endParaRPr lang="zh-CN" altLang="en-US" sz="2340" b="1">
                        <a:solidFill>
                          <a:srgbClr val="404040"/>
                        </a:solidFill>
                        <a:latin typeface="黑体" panose="02010609060101010101" pitchFamily="49" charset="-122"/>
                        <a:ea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p>
                      <a:pPr marL="0" lvl="0" indent="0" algn="l">
                        <a:buNone/>
                      </a:pP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行省制</a:t>
                      </a: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宣慰司</a:t>
                      </a: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宣政院辖地</a:t>
                      </a:r>
                      <a:endParaRPr lang="zh-CN" altLang="en-US" sz="2340" b="1">
                        <a:solidFill>
                          <a:srgbClr val="404040"/>
                        </a:solidFill>
                        <a:latin typeface="黑体" pitchFamily="49" charset="-122"/>
                        <a:ea typeface="黑体" pitchFamily="49" charset="-122"/>
                        <a:cs typeface="黑体" panose="02010609060101010101" pitchFamily="49"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p>
                      <a:pPr marL="0" lvl="0" indent="0" algn="l">
                        <a:buNone/>
                      </a:pPr>
                      <a:r>
                        <a:rPr lang="zh-CN" altLang="en-US" sz="2340" b="1">
                          <a:solidFill>
                            <a:srgbClr val="404040"/>
                          </a:solidFill>
                          <a:latin typeface="黑体" panose="02010609060101010101" pitchFamily="49" charset="-122"/>
                          <a:ea typeface="黑体" panose="02010609060101010101" pitchFamily="49" charset="-122"/>
                          <a:sym typeface="+mn-ea"/>
                        </a:rPr>
                        <a:t>加强，重大变革，  省制开端</a:t>
                      </a:r>
                      <a:endParaRPr lang="zh-CN" altLang="en-US" sz="2340" b="1">
                        <a:solidFill>
                          <a:srgbClr val="404040"/>
                        </a:solidFill>
                        <a:latin typeface="黑体" pitchFamily="49" charset="-122"/>
                        <a:ea typeface="黑体" pitchFamily="49"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445135">
                <a:tc vMerge="1">
                  <a:txBody>
                    <a:bodyPr vert="horz" wrap="square"/>
                    <a:lstStyle/>
                    <a:p/>
                  </a:txBody>
                  <a:tcPr>
                    <a:lnL>
                      <a:noFill/>
                    </a:lnL>
                    <a:lnR w="12700">
                      <a:solidFill>
                        <a:srgbClr val="D9D9D9"/>
                      </a:solidFill>
                      <a:prstDash val="soli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明</a:t>
                      </a:r>
                      <a:endParaRPr lang="zh-CN" altLang="en-US" sz="2340" b="1">
                        <a:solidFill>
                          <a:srgbClr val="404040"/>
                        </a:solidFill>
                        <a:latin typeface="黑体" panose="02010609060101010101" pitchFamily="49" charset="-122"/>
                        <a:ea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p>
                      <a:pPr marL="0" lvl="0" indent="0" algn="l">
                        <a:buNone/>
                      </a:pPr>
                      <a:r>
                        <a:rPr lang="en-US" sz="2340" b="1">
                          <a:solidFill>
                            <a:srgbClr val="404040"/>
                          </a:solidFill>
                          <a:latin typeface="黑体" panose="02010609060101010101" pitchFamily="49" charset="-122"/>
                          <a:ea typeface="黑体" panose="02010609060101010101" pitchFamily="49" charset="-122"/>
                          <a:cs typeface="宋体" panose="02010600030101010101" pitchFamily="2" charset="-122"/>
                          <a:sym typeface="+mn-ea"/>
                        </a:rPr>
                        <a:t>    废行省，设三司</a:t>
                      </a:r>
                      <a:endParaRPr lang="en-US" altLang="en-US" sz="2340" b="1">
                        <a:solidFill>
                          <a:srgbClr val="404040"/>
                        </a:solidFill>
                        <a:latin typeface="黑体" pitchFamily="49" charset="-122"/>
                        <a:ea typeface="黑体" pitchFamily="49" charset="-122"/>
                        <a:cs typeface="宋体" panose="02010600030101010101" pitchFamily="2" charset="-122"/>
                        <a:sym typeface="+mn-ea"/>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vert="horz" wrap="square"/>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加 强</a:t>
                      </a:r>
                      <a:endParaRPr lang="zh-CN" altLang="en-US" sz="2340" b="1">
                        <a:solidFill>
                          <a:srgbClr val="404040"/>
                        </a:solidFill>
                        <a:latin typeface="黑体" panose="02010609060101010101" pitchFamily="49" charset="-122"/>
                        <a:ea typeface="黑体" panose="02010609060101010101" pitchFamily="49" charset="-122"/>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tcPr>
                </a:tc>
              </a:tr>
              <a:tr h="518160">
                <a:tc vMerge="1">
                  <a:txBody>
                    <a:bodyPr vert="horz" wrap="square"/>
                    <a:lstStyle/>
                    <a:p/>
                  </a:txBody>
                  <a:tcPr>
                    <a:lnL>
                      <a:noFill/>
                    </a:lnL>
                    <a:lnR w="12700">
                      <a:solidFill>
                        <a:srgbClr val="D9D9D9"/>
                      </a:solidFill>
                      <a:prstDash val="solid"/>
                    </a:lnR>
                    <a:lnT w="12700" cap="flat" cmpd="sng">
                      <a:solidFill>
                        <a:srgbClr val="000000"/>
                      </a:solidFill>
                      <a:prstDash val="solid"/>
                      <a:headEnd type="none" w="med" len="med"/>
                      <a:tailEnd type="none" w="med" len="med"/>
                    </a:lnT>
                    <a:lnB w="19050">
                      <a:solidFill>
                        <a:srgbClr val="595959"/>
                      </a:solidFill>
                      <a:prstDash val="solid"/>
                    </a:lnB>
                    <a:lnTlToBr>
                      <a:noFill/>
                    </a:lnTlToBr>
                    <a:lnBlToTr>
                      <a:noFill/>
                    </a:lnBlToTr>
                    <a:no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清</a:t>
                      </a:r>
                      <a:endParaRPr lang="zh-CN" altLang="en-US" sz="2340" b="1">
                        <a:solidFill>
                          <a:srgbClr val="404040"/>
                        </a:solidFill>
                        <a:latin typeface="黑体" pitchFamily="49" charset="-122"/>
                        <a:ea typeface="黑体" pitchFamily="49" charset="-122"/>
                        <a:cs typeface="黑体" panose="02010609060101010101" pitchFamily="49" charset="-122"/>
                      </a:endParaRPr>
                    </a:p>
                  </a:txBody>
                  <a:tcPr marL="89106" marR="89106" marT="44553" marB="44553">
                    <a:lnL w="12700">
                      <a:solidFill>
                        <a:srgbClr val="D9D9D9"/>
                      </a:solidFill>
                      <a:prstDash val="solid"/>
                    </a:lnL>
                    <a:lnR w="635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督抚制度</a:t>
                      </a:r>
                      <a:endParaRPr lang="zh-CN" altLang="en-US" sz="2340" b="1">
                        <a:solidFill>
                          <a:srgbClr val="404040"/>
                        </a:solidFill>
                        <a:latin typeface="黑体" panose="02010609060101010101" pitchFamily="49" charset="-122"/>
                        <a:ea typeface="黑体" panose="02010609060101010101" pitchFamily="49" charset="-122"/>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a:txBody>
                    <a:bodyPr vert="horz"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加 强</a:t>
                      </a:r>
                      <a:endParaRPr lang="zh-CN" altLang="en-US" sz="2340" b="1">
                        <a:solidFill>
                          <a:srgbClr val="404040"/>
                        </a:solidFill>
                        <a:latin typeface="黑体" pitchFamily="49" charset="-122"/>
                        <a:ea typeface="黑体" pitchFamily="49" charset="-122"/>
                      </a:endParaRPr>
                    </a:p>
                  </a:txBody>
                  <a:tcPr marL="89106" marR="89106" marT="44553" marB="44553">
                    <a:lnL w="6350">
                      <a:solidFill>
                        <a:srgbClr val="D9D9D9"/>
                      </a:solidFill>
                      <a:prstDash val="solid"/>
                    </a:lnL>
                    <a:lnR w="635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vMerge="1">
                  <a:txBody>
                    <a:bodyPr vert="horz" wrap="square"/>
                    <a:lstStyle/>
                    <a:p/>
                  </a:txBody>
                  <a:tcPr>
                    <a:lnL w="6350">
                      <a:solidFill>
                        <a:srgbClr val="D9D9D9"/>
                      </a:solidFill>
                      <a:prstDash val="solid"/>
                    </a:lnL>
                    <a:lnR>
                      <a:noFill/>
                    </a:lnR>
                    <a:lnB w="19050">
                      <a:solidFill>
                        <a:srgbClr val="595959"/>
                      </a:solidFill>
                      <a:prstDash val="solid"/>
                    </a:lnB>
                  </a:tcPr>
                </a:tc>
              </a:tr>
            </a:tbl>
          </a:graphicData>
        </a:graphic>
      </p:graphicFrame>
      <p:sp>
        <p:nvSpPr>
          <p:cNvPr id="21550" name="文本框 25646"/>
          <p:cNvSpPr txBox="1"/>
          <p:nvPr/>
        </p:nvSpPr>
        <p:spPr>
          <a:xfrm>
            <a:off x="3161111" y="370610"/>
            <a:ext cx="7403873" cy="570865"/>
          </a:xfrm>
          <a:prstGeom prst="rect">
            <a:avLst/>
          </a:prstGeom>
          <a:noFill/>
          <a:ln w="9525">
            <a:noFill/>
          </a:ln>
        </p:spPr>
        <p:txBody>
          <a:bodyPr wrap="square" anchor="t">
            <a:spAutoFit/>
          </a:bodyPr>
          <a:lstStyle/>
          <a:p>
            <a:r>
              <a:rPr lang="zh-CN" altLang="en-US" sz="3120" b="1">
                <a:solidFill>
                  <a:schemeClr val="tx1"/>
                </a:solidFill>
                <a:latin typeface="Arial" panose="020b0604020202020204" pitchFamily="34" charset="0"/>
                <a:ea typeface="黑体" panose="02010609060101010101" pitchFamily="49" charset="-122"/>
              </a:rPr>
              <a:t>中央集权的发展</a:t>
            </a:r>
            <a:r>
              <a:rPr lang="en-US" altLang="zh-CN" sz="3120" b="1">
                <a:solidFill>
                  <a:schemeClr val="tx1"/>
                </a:solidFill>
                <a:latin typeface="Arial" panose="020b0604020202020204" pitchFamily="34" charset="0"/>
                <a:ea typeface="黑体" panose="02010609060101010101" pitchFamily="49" charset="-122"/>
              </a:rPr>
              <a:t>——</a:t>
            </a:r>
            <a:r>
              <a:rPr lang="zh-CN" altLang="en-US" sz="3120" b="1">
                <a:solidFill>
                  <a:schemeClr val="tx1"/>
                </a:solidFill>
                <a:latin typeface="Arial" panose="020b0604020202020204" pitchFamily="34" charset="0"/>
                <a:ea typeface="黑体" panose="02010609060101010101" pitchFamily="49" charset="-122"/>
              </a:rPr>
              <a:t>地方行政制度的演变</a:t>
            </a:r>
            <a:endParaRPr lang="zh-CN" altLang="en-US" sz="3120" b="1">
              <a:solidFill>
                <a:schemeClr val="tx1"/>
              </a:solidFill>
              <a:latin typeface="Arial" panose="020b0604020202020204" pitchFamily="34" charset="0"/>
              <a:ea typeface="黑体" pitchFamily="49" charset="-122"/>
            </a:endParaRPr>
          </a:p>
        </p:txBody>
      </p:sp>
      <p:sp>
        <p:nvSpPr>
          <p:cNvPr id="21562" name="文本框 25658"/>
          <p:cNvSpPr txBox="1"/>
          <p:nvPr/>
        </p:nvSpPr>
        <p:spPr>
          <a:xfrm>
            <a:off x="9079259" y="628956"/>
            <a:ext cx="309880" cy="691515"/>
          </a:xfrm>
          <a:prstGeom prst="rect">
            <a:avLst/>
          </a:prstGeom>
          <a:noFill/>
          <a:ln w="9525">
            <a:noFill/>
          </a:ln>
        </p:spPr>
        <p:txBody>
          <a:bodyPr wrap="none" anchor="t">
            <a:spAutoFit/>
          </a:bodyPr>
          <a:lstStyle/>
          <a:p>
            <a:endParaRPr lang="zh-CN" altLang="en-US" sz="3900">
              <a:solidFill>
                <a:schemeClr val="bg1"/>
              </a:solidFill>
              <a:latin typeface="Times New Roman" panose="02020603050405020304" pitchFamily="18" charset="0"/>
              <a:ea typeface="华文新魏" pitchFamily="2" charset="-122"/>
            </a:endParaRPr>
          </a:p>
        </p:txBody>
      </p:sp>
      <p:sp>
        <p:nvSpPr>
          <p:cNvPr id="25660" name="文本框 25659">
            <a:hlinkClick r:id="rId3" action="ppaction://hlinksldjump"/>
          </p:cNvPr>
          <p:cNvSpPr txBox="1"/>
          <p:nvPr/>
        </p:nvSpPr>
        <p:spPr>
          <a:xfrm>
            <a:off x="9244168" y="2586202"/>
            <a:ext cx="1777177" cy="2489200"/>
          </a:xfrm>
          <a:prstGeom prst="rect">
            <a:avLst/>
          </a:prstGeom>
          <a:solidFill>
            <a:schemeClr val="bg1"/>
          </a:solidFill>
          <a:ln w="9525" cap="flat" cmpd="sng">
            <a:solidFill>
              <a:schemeClr val="tx2"/>
            </a:solidFill>
            <a:prstDash val="solid"/>
            <a:miter/>
            <a:headEnd type="none" w="med" len="med"/>
            <a:tailEnd type="none" w="med" len="med"/>
          </a:ln>
        </p:spPr>
        <p:txBody>
          <a:bodyPr wrap="square" anchor="t">
            <a:spAutoFit/>
          </a:bodyPr>
          <a:lstStyle/>
          <a:p>
            <a:r>
              <a:rPr lang="zh-CN" altLang="en-US" sz="3120" b="1">
                <a:solidFill>
                  <a:schemeClr val="tx1"/>
                </a:solidFill>
                <a:latin typeface="黑体" panose="02010609060101010101" pitchFamily="49" charset="-122"/>
                <a:ea typeface="黑体" panose="02010609060101010101" pitchFamily="49" charset="-122"/>
                <a:cs typeface="黑体" panose="02010609060101010101" pitchFamily="49" charset="-122"/>
              </a:rPr>
              <a:t>趋势：中央权力不断加强</a:t>
            </a:r>
            <a:r>
              <a:rPr lang="en-US" altLang="zh-CN" sz="3120" b="1">
                <a:solidFill>
                  <a:schemeClr val="tx1"/>
                </a:solidFill>
                <a:latin typeface="黑体" panose="02010609060101010101" pitchFamily="49" charset="-122"/>
                <a:ea typeface="黑体" panose="02010609060101010101" pitchFamily="49" charset="-122"/>
                <a:cs typeface="黑体" panose="02010609060101010101" pitchFamily="49" charset="-122"/>
              </a:rPr>
              <a:t>;</a:t>
            </a:r>
            <a:endParaRPr lang="en-US" altLang="zh-CN" sz="3120" b="1">
              <a:solidFill>
                <a:schemeClr val="tx1"/>
              </a:solidFill>
              <a:latin typeface="黑体" pitchFamily="49" charset="-122"/>
              <a:ea typeface="黑体" pitchFamily="49" charset="-122"/>
              <a:cs typeface="黑体" panose="02010609060101010101" pitchFamily="49" charset="-122"/>
            </a:endParaRPr>
          </a:p>
          <a:p>
            <a:r>
              <a:rPr lang="zh-CN" altLang="en-US" sz="3120" b="1">
                <a:solidFill>
                  <a:schemeClr val="tx1"/>
                </a:solidFill>
                <a:latin typeface="黑体" panose="02010609060101010101" pitchFamily="49" charset="-122"/>
                <a:ea typeface="黑体" panose="02010609060101010101" pitchFamily="49" charset="-122"/>
                <a:cs typeface="黑体" panose="02010609060101010101" pitchFamily="49" charset="-122"/>
              </a:rPr>
              <a:t>地方权力不断削弱</a:t>
            </a:r>
            <a:endParaRPr lang="zh-CN" altLang="en-US" sz="3120" b="1">
              <a:solidFill>
                <a:schemeClr val="tx1"/>
              </a:solidFill>
              <a:latin typeface="黑体" pitchFamily="49" charset="-122"/>
              <a:ea typeface="黑体" pitchFamily="49" charset="-122"/>
              <a:cs typeface="黑体" panose="02010609060101010101" pitchFamily="49" charset="-122"/>
            </a:endParaRPr>
          </a:p>
        </p:txBody>
      </p:sp>
      <p:sp>
        <p:nvSpPr>
          <p:cNvPr id="7" name="文本框 6"/>
          <p:cNvSpPr txBox="1"/>
          <p:nvPr/>
        </p:nvSpPr>
        <p:spPr>
          <a:xfrm>
            <a:off x="-175119" y="87511"/>
            <a:ext cx="3163276" cy="991235"/>
          </a:xfrm>
          <a:prstGeom prst="rect">
            <a:avLst/>
          </a:prstGeom>
          <a:noFill/>
        </p:spPr>
        <p:txBody>
          <a:bodyPr wrap="square" rtlCol="0" anchor="t">
            <a:spAutoFit/>
          </a:bodyPr>
          <a:lstStyle/>
          <a:p>
            <a:pPr>
              <a:lnSpc>
                <a:spcPct val="150000"/>
              </a:lnSpc>
            </a:pP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【知识归纳</a:t>
            </a:r>
            <a:r>
              <a:rPr lang="en-US" altLang="zh-CN" sz="3900" b="1">
                <a:solidFill>
                  <a:srgbClr val="993300"/>
                </a:solidFill>
                <a:effectLst>
                  <a:outerShdw blurRad="38100" dist="38100" dir="2700000">
                    <a:srgbClr val="000000"/>
                  </a:outerShdw>
                </a:effectLst>
                <a:latin typeface="华文楷体" pitchFamily="2" charset="-122"/>
                <a:ea typeface="华文楷体" pitchFamily="2" charset="-122"/>
                <a:sym typeface="+mn-ea"/>
              </a:rPr>
              <a:t>4</a:t>
            </a: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a:t>
            </a:r>
            <a:endPar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60"/>
                                        </p:tgtEl>
                                        <p:attrNameLst>
                                          <p:attrName>style.visibility</p:attrName>
                                        </p:attrNameLst>
                                      </p:cBhvr>
                                      <p:to>
                                        <p:strVal val="visible"/>
                                      </p:to>
                                    </p:set>
                                    <p:anim calcmode="lin" valueType="num">
                                      <p:cBhvr additive="base">
                                        <p:cTn id="7" dur="500" fill="hold"/>
                                        <p:tgtEl>
                                          <p:spTgt spid="25660"/>
                                        </p:tgtEl>
                                        <p:attrNameLst>
                                          <p:attrName>ppt_x</p:attrName>
                                        </p:attrNameLst>
                                      </p:cBhvr>
                                      <p:tavLst>
                                        <p:tav tm="0">
                                          <p:val>
                                            <p:strVal val="#ppt_x"/>
                                          </p:val>
                                        </p:tav>
                                        <p:tav tm="100000">
                                          <p:val>
                                            <p:strVal val="#ppt_x"/>
                                          </p:val>
                                        </p:tav>
                                      </p:tavLst>
                                    </p:anim>
                                    <p:anim calcmode="lin" valueType="num">
                                      <p:cBhvr additive="base">
                                        <p:cTn id="8" dur="500" fill="hold"/>
                                        <p:tgtEl>
                                          <p:spTgt spid="256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60" grpId="0"/>
    </p:bldLst>
  </p:timing>
</p:sld>
</file>

<file path=ppt/slides/slide6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1530897" y="281194"/>
            <a:ext cx="8819056" cy="570865"/>
          </a:xfrm>
          <a:prstGeom prst="rect">
            <a:avLst/>
          </a:prstGeom>
          <a:gradFill>
            <a:gsLst>
              <a:gs pos="0">
                <a:srgbClr val="FE4444"/>
              </a:gs>
              <a:gs pos="100000">
                <a:srgbClr val="832B2B"/>
              </a:gs>
            </a:gsLst>
            <a:lin ang="3000000" scaled="0"/>
          </a:gradFill>
        </p:spPr>
        <p:txBody>
          <a:bodyPr wrap="square" rtlCol="0">
            <a:spAutoFit/>
          </a:bodyPr>
          <a:lstStyle/>
          <a:p>
            <a:pPr algn="ctr"/>
            <a:r>
              <a:rPr lang="zh-CN" altLang="en-US" sz="3120" b="1">
                <a:solidFill>
                  <a:schemeClr val="bg1"/>
                </a:solidFill>
                <a:latin typeface="微软雅黑" panose="020b0503020204020204" charset="-122"/>
                <a:ea typeface="微软雅黑" panose="020b0503020204020204" charset="-122"/>
                <a:cs typeface="宋体" panose="02010600030101010101" pitchFamily="2" charset="-122"/>
                <a:sym typeface="+mn-ea"/>
              </a:rPr>
              <a:t>中国古代地方行政机构演变的规律性认识</a:t>
            </a:r>
            <a:endParaRPr lang="zh-CN" altLang="en-US" sz="3120" b="1">
              <a:solidFill>
                <a:schemeClr val="bg1"/>
              </a:solidFill>
              <a:latin typeface="微软雅黑" panose="020b0503020204020204" charset="-122"/>
              <a:ea typeface="微软雅黑" panose="020b0503020204020204" charset="-122"/>
              <a:cs typeface="宋体" panose="02010600030101010101" pitchFamily="2" charset="-122"/>
              <a:sym typeface="+mn-ea"/>
            </a:endParaRPr>
          </a:p>
        </p:txBody>
      </p:sp>
      <p:sp>
        <p:nvSpPr>
          <p:cNvPr id="4" name="矩形 3"/>
          <p:cNvSpPr/>
          <p:nvPr>
            <p:custDataLst>
              <p:tags r:id="rId3"/>
            </p:custDataLst>
          </p:nvPr>
        </p:nvSpPr>
        <p:spPr>
          <a:xfrm>
            <a:off x="1957366" y="1274230"/>
            <a:ext cx="3384334" cy="9905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rtlCol="0" anchor="ctr">
            <a:noAutofit/>
          </a:bodyPr>
          <a:lstStyle/>
          <a:p>
            <a:pPr algn="ctr">
              <a:lnSpc>
                <a:spcPct val="120000"/>
              </a:lnSpc>
            </a:pPr>
            <a:r>
              <a:rPr lang="zh-CN" altLang="en-US" sz="2340" b="1" spc="150">
                <a:solidFill>
                  <a:schemeClr val="tx1"/>
                </a:solidFill>
                <a:latin typeface="黑体" panose="02010609060101010101" pitchFamily="49" charset="-122"/>
                <a:ea typeface="黑体" panose="02010609060101010101" pitchFamily="49" charset="-122"/>
                <a:sym typeface="+mn-ea"/>
              </a:rPr>
              <a:t>中央集权是推动地方行政层级变化的主因</a:t>
            </a:r>
            <a:endParaRPr lang="zh-CN" altLang="en-US" sz="2340" b="1" spc="150">
              <a:solidFill>
                <a:schemeClr val="tx1"/>
              </a:solidFill>
              <a:latin typeface="黑体" pitchFamily="49" charset="-122"/>
              <a:ea typeface="黑体" pitchFamily="49" charset="-122"/>
              <a:cs typeface="+mj-cs"/>
              <a:sym typeface="+mn-ea"/>
            </a:endParaRPr>
          </a:p>
        </p:txBody>
      </p:sp>
      <p:sp>
        <p:nvSpPr>
          <p:cNvPr id="2" name="文本框 1"/>
          <p:cNvSpPr txBox="1"/>
          <p:nvPr>
            <p:custDataLst>
              <p:tags r:id="rId4"/>
            </p:custDataLst>
          </p:nvPr>
        </p:nvSpPr>
        <p:spPr>
          <a:xfrm>
            <a:off x="327342" y="1039217"/>
            <a:ext cx="1569011" cy="1460544"/>
          </a:xfrm>
          <a:prstGeom prst="rect">
            <a:avLst/>
          </a:prstGeom>
          <a:noFill/>
        </p:spPr>
        <p:txBody>
          <a:bodyPr wrap="square" lIns="89106" tIns="44553" rIns="89106" bIns="44553" rtlCol="0" anchor="ctr" anchorCtr="1">
            <a:normAutofit fontScale="85000" lnSpcReduction="10000"/>
          </a:bodyPr>
          <a:lstStyle/>
          <a:p>
            <a:pPr algn="ctr">
              <a:lnSpc>
                <a:spcPct val="140000"/>
              </a:lnSpc>
            </a:pPr>
            <a:r>
              <a:rPr lang="en-US" altLang="zh-CN" sz="7795" b="1" spc="300">
                <a:solidFill>
                  <a:schemeClr val="accent1"/>
                </a:solidFill>
                <a:latin typeface="Arial" panose="020b0604020202020204" pitchFamily="34" charset="0"/>
                <a:ea typeface="微软雅黑" panose="020b0503020204020204" charset="-122"/>
                <a:sym typeface="Arial" panose="020b0604020202020204" pitchFamily="34" charset="0"/>
              </a:rPr>
              <a:t>01</a:t>
            </a:r>
            <a:endParaRPr lang="en-US" altLang="zh-CN" sz="7795" b="1" spc="300">
              <a:solidFill>
                <a:schemeClr val="accent1"/>
              </a:solidFill>
              <a:latin typeface="Arial" panose="020b0604020202020204" pitchFamily="34" charset="0"/>
              <a:ea typeface="微软雅黑" panose="020b0503020204020204" charset="-122"/>
              <a:sym typeface="Arial" panose="020b0604020202020204" pitchFamily="34" charset="0"/>
            </a:endParaRPr>
          </a:p>
        </p:txBody>
      </p:sp>
      <p:sp>
        <p:nvSpPr>
          <p:cNvPr id="6" name="矩形 5"/>
          <p:cNvSpPr/>
          <p:nvPr>
            <p:custDataLst>
              <p:tags r:id="rId5"/>
            </p:custDataLst>
          </p:nvPr>
        </p:nvSpPr>
        <p:spPr>
          <a:xfrm>
            <a:off x="1070514" y="2499571"/>
            <a:ext cx="4610636" cy="1160858"/>
          </a:xfrm>
          <a:prstGeom prst="rect">
            <a:avLst/>
          </a:prstGeom>
        </p:spPr>
        <p:txBody>
          <a:bodyPr wrap="square" lIns="89106" tIns="44553" rIns="89106" bIns="44553">
            <a:noAutofit/>
          </a:bodyPr>
          <a:lstStyle/>
          <a:p>
            <a:pPr marL="0" indent="0" algn="l">
              <a:lnSpc>
                <a:spcPct val="120000"/>
              </a:lnSpc>
              <a:spcBef>
                <a:spcPct val="0"/>
              </a:spcBef>
              <a:spcAft>
                <a:spcPct val="0"/>
              </a:spcAft>
              <a:buSzTx/>
            </a:pPr>
            <a:r>
              <a:rPr lang="zh-CN" altLang="en-US" sz="1950" b="1" spc="150">
                <a:solidFill>
                  <a:schemeClr val="tx1"/>
                </a:solidFill>
                <a:latin typeface="Arial" panose="020b0604020202020204" pitchFamily="34" charset="0"/>
                <a:ea typeface="微软雅黑" panose="020b0503020204020204" charset="-122"/>
                <a:sym typeface="+mn-ea"/>
              </a:rPr>
              <a:t>王朝建立初期，一般要强化对地方的控制，对地方机构进行改革；王朝的后期，中央集权制到破坏，对地方的控制也随之减弱。</a:t>
            </a:r>
            <a:endParaRPr lang="zh-CN" altLang="en-US" sz="1950" b="1" spc="150">
              <a:solidFill>
                <a:schemeClr val="tx1"/>
              </a:solidFill>
              <a:latin typeface="Arial" panose="020b0604020202020204" pitchFamily="34" charset="0"/>
              <a:ea typeface="微软雅黑" panose="020b0503020204020204" charset="-122"/>
              <a:sym typeface="+mn-ea"/>
            </a:endParaRPr>
          </a:p>
        </p:txBody>
      </p:sp>
      <p:sp>
        <p:nvSpPr>
          <p:cNvPr id="8" name="矩形 7"/>
          <p:cNvSpPr/>
          <p:nvPr>
            <p:custDataLst>
              <p:tags r:id="rId6"/>
            </p:custDataLst>
          </p:nvPr>
        </p:nvSpPr>
        <p:spPr>
          <a:xfrm>
            <a:off x="8121930" y="1274230"/>
            <a:ext cx="3382074" cy="9905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rtlCol="0" anchor="ctr">
            <a:noAutofit/>
          </a:bodyPr>
          <a:lstStyle/>
          <a:p>
            <a:pPr algn="ctr">
              <a:lnSpc>
                <a:spcPct val="120000"/>
              </a:lnSpc>
            </a:pPr>
            <a:r>
              <a:rPr lang="zh-CN" altLang="en-US" sz="2340" b="1" spc="150">
                <a:solidFill>
                  <a:schemeClr val="tx1"/>
                </a:solidFill>
                <a:latin typeface="黑体" panose="02010609060101010101" pitchFamily="49" charset="-122"/>
                <a:ea typeface="黑体" panose="02010609060101010101" pitchFamily="49" charset="-122"/>
                <a:sym typeface="+mn-ea"/>
              </a:rPr>
              <a:t>分权是地方行政机构改革的基本方法</a:t>
            </a:r>
            <a:endParaRPr lang="zh-CN" altLang="en-US" sz="2340" b="1" spc="150">
              <a:solidFill>
                <a:schemeClr val="tx1"/>
              </a:solidFill>
              <a:latin typeface="黑体" panose="02010609060101010101" pitchFamily="49" charset="-122"/>
              <a:ea typeface="黑体" panose="02010609060101010101" pitchFamily="49" charset="-122"/>
              <a:cs typeface="+mj-cs"/>
              <a:sym typeface="+mn-ea"/>
            </a:endParaRPr>
          </a:p>
        </p:txBody>
      </p:sp>
      <p:sp>
        <p:nvSpPr>
          <p:cNvPr id="9" name="文本框 8"/>
          <p:cNvSpPr txBox="1"/>
          <p:nvPr>
            <p:custDataLst>
              <p:tags r:id="rId7"/>
            </p:custDataLst>
          </p:nvPr>
        </p:nvSpPr>
        <p:spPr>
          <a:xfrm>
            <a:off x="6491906" y="1039217"/>
            <a:ext cx="1569011" cy="1460544"/>
          </a:xfrm>
          <a:prstGeom prst="rect">
            <a:avLst/>
          </a:prstGeom>
          <a:noFill/>
        </p:spPr>
        <p:txBody>
          <a:bodyPr wrap="square" lIns="89106" tIns="44553" rIns="89106" bIns="44553" rtlCol="0" anchor="ctr" anchorCtr="1">
            <a:normAutofit fontScale="85000" lnSpcReduction="10000"/>
          </a:bodyPr>
          <a:lstStyle/>
          <a:p>
            <a:pPr algn="ctr">
              <a:lnSpc>
                <a:spcPct val="140000"/>
              </a:lnSpc>
            </a:pPr>
            <a:r>
              <a:rPr lang="en-US" altLang="zh-CN" sz="7795" b="1" spc="300">
                <a:solidFill>
                  <a:schemeClr val="accent2"/>
                </a:solidFill>
                <a:latin typeface="Arial" panose="020b0604020202020204" pitchFamily="34" charset="0"/>
                <a:ea typeface="微软雅黑" panose="020b0503020204020204" charset="-122"/>
                <a:sym typeface="Arial" panose="020b0604020202020204" pitchFamily="34" charset="0"/>
              </a:rPr>
              <a:t>02</a:t>
            </a:r>
            <a:endParaRPr lang="en-US" altLang="zh-CN" sz="7795" b="1" spc="300">
              <a:solidFill>
                <a:schemeClr val="accent2"/>
              </a:solidFill>
              <a:latin typeface="Arial" panose="020b0604020202020204" pitchFamily="34" charset="0"/>
              <a:ea typeface="微软雅黑" panose="020b0503020204020204" charset="-122"/>
              <a:sym typeface="Arial" panose="020b0604020202020204" pitchFamily="34" charset="0"/>
            </a:endParaRPr>
          </a:p>
        </p:txBody>
      </p:sp>
      <p:sp>
        <p:nvSpPr>
          <p:cNvPr id="10" name="矩形 9"/>
          <p:cNvSpPr/>
          <p:nvPr>
            <p:custDataLst>
              <p:tags r:id="rId8"/>
            </p:custDataLst>
          </p:nvPr>
        </p:nvSpPr>
        <p:spPr>
          <a:xfrm>
            <a:off x="6492389" y="2520610"/>
            <a:ext cx="5011615" cy="1160858"/>
          </a:xfrm>
          <a:prstGeom prst="rect">
            <a:avLst/>
          </a:prstGeom>
        </p:spPr>
        <p:txBody>
          <a:bodyPr wrap="square" lIns="89106" tIns="44553" rIns="89106" bIns="44553">
            <a:noAutofit/>
          </a:bodyPr>
          <a:lstStyle/>
          <a:p>
            <a:pPr marL="0" indent="0" algn="l">
              <a:lnSpc>
                <a:spcPct val="120000"/>
              </a:lnSpc>
              <a:spcBef>
                <a:spcPct val="0"/>
              </a:spcBef>
              <a:spcAft>
                <a:spcPct val="0"/>
              </a:spcAft>
              <a:buSzTx/>
            </a:pPr>
            <a:r>
              <a:rPr lang="zh-CN" altLang="en-US" sz="1950" b="1" spc="150">
                <a:solidFill>
                  <a:schemeClr val="tx1"/>
                </a:solidFill>
                <a:latin typeface="+mn-ea"/>
                <a:sym typeface="+mn-ea"/>
              </a:rPr>
              <a:t>宋代设置通判监督知州，设置转运使削弱地方财政权；明代设置三司分掌地方民政与财政法、军事等，但分权易导致效率降低的局面出现。</a:t>
            </a:r>
            <a:endParaRPr lang="zh-CN" altLang="en-US" sz="1950" b="1" spc="150">
              <a:solidFill>
                <a:schemeClr val="tx1"/>
              </a:solidFill>
              <a:latin typeface="+mn-ea"/>
              <a:sym typeface="+mn-ea"/>
            </a:endParaRPr>
          </a:p>
        </p:txBody>
      </p:sp>
      <p:sp>
        <p:nvSpPr>
          <p:cNvPr id="13" name="矩形 12"/>
          <p:cNvSpPr/>
          <p:nvPr>
            <p:custDataLst>
              <p:tags r:id="rId9"/>
            </p:custDataLst>
          </p:nvPr>
        </p:nvSpPr>
        <p:spPr>
          <a:xfrm>
            <a:off x="1957366" y="4150122"/>
            <a:ext cx="3384334" cy="99051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rtlCol="0" anchor="ctr">
            <a:normAutofit/>
          </a:bodyPr>
          <a:lstStyle/>
          <a:p>
            <a:pPr algn="ctr">
              <a:lnSpc>
                <a:spcPct val="120000"/>
              </a:lnSpc>
            </a:pPr>
            <a:r>
              <a:rPr lang="zh-CN" altLang="en-US" sz="2340" b="1" spc="150">
                <a:solidFill>
                  <a:schemeClr val="tx1"/>
                </a:solidFill>
                <a:latin typeface="黑体" panose="02010609060101010101" pitchFamily="49" charset="-122"/>
                <a:ea typeface="黑体" panose="02010609060101010101" pitchFamily="49" charset="-122"/>
                <a:sym typeface="+mn-ea"/>
              </a:rPr>
              <a:t>沿袭变革是历代地方行政层级变迁的主线</a:t>
            </a:r>
            <a:endParaRPr lang="zh-CN" altLang="en-US" sz="2340" b="1" spc="150">
              <a:solidFill>
                <a:schemeClr val="tx1"/>
              </a:solidFill>
              <a:latin typeface="黑体" panose="02010609060101010101" pitchFamily="49" charset="-122"/>
              <a:ea typeface="黑体" panose="02010609060101010101" pitchFamily="49" charset="-122"/>
              <a:cs typeface="+mj-cs"/>
              <a:sym typeface="+mn-ea"/>
            </a:endParaRPr>
          </a:p>
        </p:txBody>
      </p:sp>
      <p:sp>
        <p:nvSpPr>
          <p:cNvPr id="14" name="文本框 13"/>
          <p:cNvSpPr txBox="1"/>
          <p:nvPr>
            <p:custDataLst>
              <p:tags r:id="rId10"/>
            </p:custDataLst>
          </p:nvPr>
        </p:nvSpPr>
        <p:spPr>
          <a:xfrm>
            <a:off x="327342" y="3915862"/>
            <a:ext cx="1569011" cy="1460544"/>
          </a:xfrm>
          <a:prstGeom prst="rect">
            <a:avLst/>
          </a:prstGeom>
          <a:noFill/>
        </p:spPr>
        <p:txBody>
          <a:bodyPr wrap="square" lIns="89106" tIns="44553" rIns="89106" bIns="44553" rtlCol="0" anchor="ctr" anchorCtr="1">
            <a:normAutofit fontScale="85000" lnSpcReduction="10000"/>
          </a:bodyPr>
          <a:lstStyle/>
          <a:p>
            <a:pPr algn="ctr">
              <a:lnSpc>
                <a:spcPct val="140000"/>
              </a:lnSpc>
            </a:pPr>
            <a:r>
              <a:rPr lang="en-US" altLang="zh-CN" sz="7795" b="1" spc="300">
                <a:solidFill>
                  <a:schemeClr val="accent3"/>
                </a:solidFill>
                <a:latin typeface="Arial" panose="020b0604020202020204" pitchFamily="34" charset="0"/>
                <a:ea typeface="微软雅黑" panose="020b0503020204020204" charset="-122"/>
                <a:sym typeface="Arial" panose="020b0604020202020204" pitchFamily="34" charset="0"/>
              </a:rPr>
              <a:t>03</a:t>
            </a:r>
            <a:endParaRPr lang="en-US" altLang="zh-CN" sz="7795" b="1" spc="300">
              <a:solidFill>
                <a:schemeClr val="accent3"/>
              </a:solidFill>
              <a:latin typeface="Arial" panose="020b0604020202020204" pitchFamily="34" charset="0"/>
              <a:ea typeface="微软雅黑" panose="020b0503020204020204" charset="-122"/>
              <a:sym typeface="Arial" panose="020b0604020202020204" pitchFamily="34" charset="0"/>
            </a:endParaRPr>
          </a:p>
        </p:txBody>
      </p:sp>
      <p:sp>
        <p:nvSpPr>
          <p:cNvPr id="15" name="矩形 14"/>
          <p:cNvSpPr/>
          <p:nvPr>
            <p:custDataLst>
              <p:tags r:id="rId11"/>
            </p:custDataLst>
          </p:nvPr>
        </p:nvSpPr>
        <p:spPr>
          <a:xfrm>
            <a:off x="1070514" y="5397385"/>
            <a:ext cx="4270918" cy="1160858"/>
          </a:xfrm>
          <a:prstGeom prst="rect">
            <a:avLst/>
          </a:prstGeom>
        </p:spPr>
        <p:txBody>
          <a:bodyPr wrap="square" lIns="89106" tIns="44553" rIns="89106" bIns="44553">
            <a:normAutofit lnSpcReduction="10000"/>
          </a:bodyPr>
          <a:lstStyle/>
          <a:p>
            <a:pPr marL="0" indent="0" algn="l">
              <a:lnSpc>
                <a:spcPct val="120000"/>
              </a:lnSpc>
              <a:spcBef>
                <a:spcPct val="0"/>
              </a:spcBef>
              <a:spcAft>
                <a:spcPct val="0"/>
              </a:spcAft>
              <a:buSzTx/>
            </a:pPr>
            <a:r>
              <a:rPr lang="zh-CN" altLang="en-US" sz="1950" b="1" spc="150">
                <a:solidFill>
                  <a:schemeClr val="tx1"/>
                </a:solidFill>
                <a:latin typeface="Arial" panose="020b0604020202020204" pitchFamily="34" charset="0"/>
                <a:ea typeface="微软雅黑" panose="020b0503020204020204" charset="-122"/>
                <a:sym typeface="+mn-ea"/>
              </a:rPr>
              <a:t>中国历代地方行政层级迁的一条主要线路是对前代地方行政制度的基本沿袭和改进，沿袭主变革为辅。</a:t>
            </a:r>
            <a:endParaRPr lang="zh-CN" altLang="en-US" sz="1950" b="1" spc="150">
              <a:solidFill>
                <a:schemeClr val="tx1"/>
              </a:solidFill>
              <a:latin typeface="Arial" panose="020b0604020202020204" pitchFamily="34" charset="0"/>
              <a:ea typeface="微软雅黑" panose="020b0503020204020204" charset="-122"/>
              <a:sym typeface="+mn-ea"/>
            </a:endParaRPr>
          </a:p>
        </p:txBody>
      </p:sp>
      <p:sp>
        <p:nvSpPr>
          <p:cNvPr id="24" name="矩形 23"/>
          <p:cNvSpPr/>
          <p:nvPr>
            <p:custDataLst>
              <p:tags r:id="rId12"/>
            </p:custDataLst>
          </p:nvPr>
        </p:nvSpPr>
        <p:spPr>
          <a:xfrm>
            <a:off x="8119670" y="4150122"/>
            <a:ext cx="3384334" cy="99051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rtlCol="0" anchor="ctr">
            <a:normAutofit/>
          </a:bodyPr>
          <a:lstStyle/>
          <a:p>
            <a:pPr algn="ctr">
              <a:lnSpc>
                <a:spcPct val="120000"/>
              </a:lnSpc>
            </a:pPr>
            <a:r>
              <a:rPr lang="zh-CN" altLang="en-US" sz="2340" b="1" spc="150">
                <a:solidFill>
                  <a:schemeClr val="tx1"/>
                </a:solidFill>
                <a:latin typeface="黑体" panose="02010609060101010101" pitchFamily="49" charset="-122"/>
                <a:ea typeface="黑体" panose="02010609060101010101" pitchFamily="49" charset="-122"/>
                <a:sym typeface="+mn-ea"/>
              </a:rPr>
              <a:t>下稳上动是地方行政层级结构变化的特征</a:t>
            </a:r>
            <a:endParaRPr lang="zh-CN" altLang="en-US" sz="2340" b="1" spc="150">
              <a:solidFill>
                <a:schemeClr val="tx1"/>
              </a:solidFill>
              <a:latin typeface="黑体" panose="02010609060101010101" pitchFamily="49" charset="-122"/>
              <a:ea typeface="黑体" panose="02010609060101010101" pitchFamily="49" charset="-122"/>
              <a:cs typeface="+mj-cs"/>
              <a:sym typeface="+mn-ea"/>
            </a:endParaRPr>
          </a:p>
        </p:txBody>
      </p:sp>
      <p:sp>
        <p:nvSpPr>
          <p:cNvPr id="25" name="文本框 24"/>
          <p:cNvSpPr txBox="1"/>
          <p:nvPr>
            <p:custDataLst>
              <p:tags r:id="rId13"/>
            </p:custDataLst>
          </p:nvPr>
        </p:nvSpPr>
        <p:spPr>
          <a:xfrm>
            <a:off x="6491906" y="3915862"/>
            <a:ext cx="1569011" cy="1460544"/>
          </a:xfrm>
          <a:prstGeom prst="rect">
            <a:avLst/>
          </a:prstGeom>
          <a:noFill/>
        </p:spPr>
        <p:txBody>
          <a:bodyPr wrap="square" lIns="89106" tIns="44553" rIns="89106" bIns="44553" rtlCol="0" anchor="ctr" anchorCtr="1">
            <a:normAutofit fontScale="85000" lnSpcReduction="10000"/>
          </a:bodyPr>
          <a:lstStyle/>
          <a:p>
            <a:pPr algn="ctr">
              <a:lnSpc>
                <a:spcPct val="140000"/>
              </a:lnSpc>
            </a:pPr>
            <a:r>
              <a:rPr lang="en-US" altLang="zh-CN" sz="7795" b="1" spc="300">
                <a:solidFill>
                  <a:schemeClr val="accent4"/>
                </a:solidFill>
                <a:latin typeface="Arial" panose="020b0604020202020204" pitchFamily="34" charset="0"/>
                <a:ea typeface="微软雅黑" panose="020b0503020204020204" charset="-122"/>
                <a:sym typeface="Arial" panose="020b0604020202020204" pitchFamily="34" charset="0"/>
              </a:rPr>
              <a:t>04</a:t>
            </a:r>
            <a:endParaRPr lang="en-US" altLang="zh-CN" sz="7795" b="1" spc="300">
              <a:solidFill>
                <a:schemeClr val="accent4"/>
              </a:solidFill>
              <a:latin typeface="Arial" panose="020b0604020202020204" pitchFamily="34" charset="0"/>
              <a:ea typeface="微软雅黑" panose="020b0503020204020204" charset="-122"/>
              <a:sym typeface="Arial" panose="020b0604020202020204" pitchFamily="34" charset="0"/>
            </a:endParaRPr>
          </a:p>
        </p:txBody>
      </p:sp>
      <p:sp>
        <p:nvSpPr>
          <p:cNvPr id="3" name="矩形 2"/>
          <p:cNvSpPr/>
          <p:nvPr>
            <p:custDataLst>
              <p:tags r:id="rId14"/>
            </p:custDataLst>
          </p:nvPr>
        </p:nvSpPr>
        <p:spPr>
          <a:xfrm>
            <a:off x="6492389" y="5376346"/>
            <a:ext cx="5012234" cy="1160858"/>
          </a:xfrm>
          <a:prstGeom prst="rect">
            <a:avLst/>
          </a:prstGeom>
        </p:spPr>
        <p:txBody>
          <a:bodyPr wrap="square" lIns="89106" tIns="44553" rIns="89106" bIns="44553">
            <a:normAutofit/>
          </a:bodyPr>
          <a:lstStyle/>
          <a:p>
            <a:pPr marL="0" indent="0" algn="l">
              <a:lnSpc>
                <a:spcPct val="120000"/>
              </a:lnSpc>
              <a:spcBef>
                <a:spcPct val="0"/>
              </a:spcBef>
              <a:spcAft>
                <a:spcPct val="0"/>
              </a:spcAft>
              <a:buSzTx/>
            </a:pPr>
            <a:r>
              <a:rPr lang="zh-CN" altLang="en-US" sz="1950" b="1" spc="150">
                <a:solidFill>
                  <a:schemeClr val="tx1"/>
                </a:solidFill>
                <a:latin typeface="Arial" panose="020b0604020202020204" pitchFamily="34" charset="0"/>
                <a:ea typeface="微软雅黑" panose="020b0503020204020204" charset="-122"/>
                <a:sym typeface="+mn-ea"/>
              </a:rPr>
              <a:t>纵观中国2000多年自建史，县作为地方行政层级的基层政区，是相对稳定的，而县之上的州府、省则变化很大。</a:t>
            </a:r>
            <a:endParaRPr lang="zh-CN" altLang="en-US" sz="1950" b="1" spc="150">
              <a:solidFill>
                <a:schemeClr val="tx1"/>
              </a:solidFill>
              <a:latin typeface="Arial" panose="020b0604020202020204" pitchFamily="34" charset="0"/>
              <a:ea typeface="微软雅黑" panose="020b0503020204020204" charset="-122"/>
              <a:sym typeface="+mn-ea"/>
            </a:endParaRPr>
          </a:p>
        </p:txBody>
      </p:sp>
    </p:spTree>
    <p:custDataLst>
      <p:tags r:id="rId15"/>
    </p:custDataLst>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slides/slide6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标题 7"/>
          <p:cNvSpPr>
            <a:spLocks noGrp="1"/>
          </p:cNvSpPr>
          <p:nvPr/>
        </p:nvSpPr>
        <p:spPr>
          <a:xfrm>
            <a:off x="2126473" y="1200967"/>
            <a:ext cx="4657751" cy="865480"/>
          </a:xfrm>
          <a:prstGeom prst="rect">
            <a:avLst/>
          </a:prstGeom>
          <a:ln w="12700" cmpd="sng">
            <a:noFill/>
            <a:prstDash val="solid"/>
          </a:ln>
        </p:spPr>
        <p:txBody>
          <a:bodyPr vert="horz" lIns="89083" tIns="44541" rIns="89083" bIns="44541"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730" b="1">
                <a:latin typeface="微软雅黑" panose="020b0503020204020204" charset="-122"/>
                <a:ea typeface="微软雅黑" panose="020b0503020204020204" charset="-122"/>
                <a:sym typeface="+mn-ea"/>
              </a:rPr>
              <a:t>先秦时期的政治制度</a:t>
            </a:r>
            <a:endParaRPr lang="zh-CN" altLang="en-US" sz="2730" b="1">
              <a:latin typeface="微软雅黑" panose="020b0503020204020204" charset="-122"/>
              <a:ea typeface="微软雅黑" panose="020b0503020204020204" charset="-122"/>
              <a:sym typeface="+mn-ea"/>
            </a:endParaRPr>
          </a:p>
        </p:txBody>
      </p:sp>
      <p:sp>
        <p:nvSpPr>
          <p:cNvPr id="8" name="标题 1"/>
          <p:cNvSpPr>
            <a:spLocks noGrp="1"/>
          </p:cNvSpPr>
          <p:nvPr/>
        </p:nvSpPr>
        <p:spPr>
          <a:xfrm>
            <a:off x="2126177" y="3578129"/>
            <a:ext cx="5246757" cy="728940"/>
          </a:xfrm>
          <a:prstGeom prst="rect">
            <a:avLst/>
          </a:prstGeom>
          <a:ln w="12700" cmpd="sng">
            <a:noFill/>
            <a:prstDash val="solid"/>
          </a:ln>
        </p:spPr>
        <p:txBody>
          <a:bodyPr vert="horz" lIns="89083" tIns="44541" rIns="89083" bIns="44541"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fontAlgn="auto">
              <a:lnSpc>
                <a:spcPct val="100000"/>
              </a:lnSpc>
            </a:pPr>
            <a:r>
              <a:rPr lang="zh-CN" altLang="en-US" sz="2730" b="1">
                <a:latin typeface="微软雅黑" panose="020b0503020204020204" charset="-122"/>
                <a:ea typeface="微软雅黑" panose="020b0503020204020204" charset="-122"/>
                <a:cs typeface="+mj-cs"/>
                <a:sym typeface="+mn-ea"/>
              </a:rPr>
              <a:t>秦朝的政治制度</a:t>
            </a:r>
            <a:endParaRPr lang="zh-CN" altLang="en-US" sz="2730" b="1">
              <a:latin typeface="微软雅黑" panose="020b0503020204020204" charset="-122"/>
              <a:ea typeface="微软雅黑" panose="020b0503020204020204" charset="-122"/>
              <a:cs typeface="+mj-cs"/>
              <a:sym typeface="+mn-ea"/>
            </a:endParaRPr>
          </a:p>
        </p:txBody>
      </p:sp>
      <p:sp>
        <p:nvSpPr>
          <p:cNvPr id="9" name="标题 1"/>
          <p:cNvSpPr>
            <a:spLocks noGrp="1"/>
          </p:cNvSpPr>
          <p:nvPr/>
        </p:nvSpPr>
        <p:spPr>
          <a:xfrm>
            <a:off x="2125558" y="5359019"/>
            <a:ext cx="5471998" cy="931904"/>
          </a:xfrm>
          <a:prstGeom prst="rect">
            <a:avLst/>
          </a:prstGeom>
        </p:spPr>
        <p:txBody>
          <a:bodyPr vert="horz" lIns="89083" tIns="44541" rIns="89083" bIns="44541"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fontAlgn="auto"/>
            <a:r>
              <a:rPr lang="zh-CN" altLang="en-US" sz="2730" b="1">
                <a:latin typeface="微软雅黑" panose="020b0503020204020204" charset="-122"/>
                <a:ea typeface="微软雅黑" panose="020b0503020204020204" charset="-122"/>
                <a:sym typeface="+mn-ea"/>
              </a:rPr>
              <a:t>两汉至明清时期行政制度的演变</a:t>
            </a:r>
            <a:endParaRPr lang="zh-CN" altLang="en-US" sz="2730" b="1">
              <a:latin typeface="微软雅黑" panose="020b0503020204020204" charset="-122"/>
              <a:ea typeface="微软雅黑" panose="020b0503020204020204" charset="-122"/>
              <a:sym typeface="+mn-ea"/>
            </a:endParaRPr>
          </a:p>
        </p:txBody>
      </p:sp>
      <p:sp>
        <p:nvSpPr>
          <p:cNvPr id="3" name="矩形 2"/>
          <p:cNvSpPr/>
          <p:nvPr/>
        </p:nvSpPr>
        <p:spPr>
          <a:xfrm>
            <a:off x="963463" y="1154931"/>
            <a:ext cx="623745" cy="5135992"/>
          </a:xfrm>
          <a:prstGeom prst="rect">
            <a:avLst/>
          </a:prstGeom>
        </p:spPr>
        <p:txBody>
          <a:bodyPr vert="horz" lIns="89083" tIns="44541" rIns="89083" bIns="44541" rtlCol="0" anchor="ctr">
            <a:noAutofit/>
          </a:bodyPr>
          <a:lstStyle/>
          <a:p>
            <a:pPr>
              <a:lnSpc>
                <a:spcPct val="90000"/>
              </a:lnSpc>
              <a:spcBef>
                <a:spcPct val="0"/>
              </a:spcBef>
            </a:pPr>
            <a:r>
              <a:rPr lang="zh-CN" altLang="en-US" sz="2730" b="1">
                <a:solidFill>
                  <a:schemeClr val="tx1"/>
                </a:solidFill>
                <a:latin typeface="微软雅黑" panose="020b0503020204020204" charset="-122"/>
                <a:ea typeface="微软雅黑" panose="020b0503020204020204" charset="-122"/>
                <a:sym typeface="+mn-ea"/>
              </a:rPr>
              <a:t>中国古代政治制度的形成与发展</a:t>
            </a:r>
            <a:endParaRPr lang="zh-CN" altLang="en-US" sz="2730" b="1">
              <a:solidFill>
                <a:schemeClr val="tx1"/>
              </a:solidFill>
              <a:latin typeface="微软雅黑" panose="020b0503020204020204" charset="-122"/>
              <a:ea typeface="微软雅黑" panose="020b0503020204020204" charset="-122"/>
              <a:cs typeface="+mj-cs"/>
              <a:sym typeface="+mn-ea"/>
            </a:endParaRPr>
          </a:p>
        </p:txBody>
      </p:sp>
      <p:sp>
        <p:nvSpPr>
          <p:cNvPr id="10" name="左中括号 9"/>
          <p:cNvSpPr/>
          <p:nvPr/>
        </p:nvSpPr>
        <p:spPr>
          <a:xfrm>
            <a:off x="1786459" y="1155550"/>
            <a:ext cx="208534" cy="5135374"/>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755"/>
          </a:p>
        </p:txBody>
      </p:sp>
      <p:sp>
        <p:nvSpPr>
          <p:cNvPr id="11" name="矩形 10"/>
          <p:cNvSpPr/>
          <p:nvPr/>
        </p:nvSpPr>
        <p:spPr>
          <a:xfrm>
            <a:off x="6041288" y="660514"/>
            <a:ext cx="4001743"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sym typeface="+mn-ea"/>
              </a:rPr>
              <a:t>夏朝的政治制度</a:t>
            </a:r>
            <a:endParaRPr lang="zh-CN" altLang="en-US" sz="2340" b="1">
              <a:latin typeface="微软雅黑" panose="020b0503020204020204" charset="-122"/>
              <a:ea typeface="微软雅黑" panose="020b0503020204020204" charset="-122"/>
              <a:cs typeface="+mj-cs"/>
              <a:sym typeface="+mn-ea"/>
            </a:endParaRPr>
          </a:p>
        </p:txBody>
      </p:sp>
      <p:sp>
        <p:nvSpPr>
          <p:cNvPr id="12" name="矩形 11"/>
          <p:cNvSpPr/>
          <p:nvPr/>
        </p:nvSpPr>
        <p:spPr>
          <a:xfrm>
            <a:off x="6041288" y="1155550"/>
            <a:ext cx="2979494"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sym typeface="+mn-ea"/>
              </a:rPr>
              <a:t>商朝的政治制度</a:t>
            </a:r>
            <a:endParaRPr lang="zh-CN" altLang="en-US" sz="2340">
              <a:latin typeface="微软雅黑" panose="020b0503020204020204" charset="-122"/>
              <a:ea typeface="微软雅黑" panose="020b0503020204020204" charset="-122"/>
              <a:cs typeface="+mj-cs"/>
            </a:endParaRPr>
          </a:p>
        </p:txBody>
      </p:sp>
      <p:sp>
        <p:nvSpPr>
          <p:cNvPr id="13" name="矩形 12"/>
          <p:cNvSpPr/>
          <p:nvPr/>
        </p:nvSpPr>
        <p:spPr>
          <a:xfrm>
            <a:off x="6041288" y="1649348"/>
            <a:ext cx="2882344"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sym typeface="+mn-ea"/>
              </a:rPr>
              <a:t>西周的政治制度</a:t>
            </a:r>
            <a:endParaRPr lang="zh-CN" altLang="en-US" sz="2340" b="1">
              <a:latin typeface="微软雅黑" panose="020b0503020204020204" charset="-122"/>
              <a:ea typeface="微软雅黑" panose="020b0503020204020204" charset="-122"/>
              <a:cs typeface="+mj-cs"/>
              <a:sym typeface="+mn-ea"/>
            </a:endParaRPr>
          </a:p>
        </p:txBody>
      </p:sp>
      <p:sp>
        <p:nvSpPr>
          <p:cNvPr id="14" name="矩形 13"/>
          <p:cNvSpPr/>
          <p:nvPr/>
        </p:nvSpPr>
        <p:spPr>
          <a:xfrm>
            <a:off x="6041288" y="2144383"/>
            <a:ext cx="4551232"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sym typeface="+mn-ea"/>
              </a:rPr>
              <a:t>春秋战国时期的政治制度</a:t>
            </a:r>
            <a:endParaRPr lang="zh-CN" altLang="en-US" sz="2340" b="1">
              <a:latin typeface="微软雅黑" panose="020b0503020204020204" charset="-122"/>
              <a:ea typeface="微软雅黑" panose="020b0503020204020204" charset="-122"/>
              <a:cs typeface="+mj-cs"/>
              <a:sym typeface="+mn-ea"/>
            </a:endParaRPr>
          </a:p>
        </p:txBody>
      </p:sp>
      <p:sp>
        <p:nvSpPr>
          <p:cNvPr id="15" name="矩形 14"/>
          <p:cNvSpPr/>
          <p:nvPr/>
        </p:nvSpPr>
        <p:spPr>
          <a:xfrm>
            <a:off x="4913214" y="3083257"/>
            <a:ext cx="2053957" cy="494748"/>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latin typeface="微软雅黑" panose="020b0503020204020204" charset="-122"/>
                <a:ea typeface="微软雅黑" panose="020b0503020204020204" charset="-122"/>
                <a:sym typeface="+mn-ea"/>
              </a:rPr>
              <a:t>皇帝制度</a:t>
            </a:r>
            <a:endParaRPr lang="zh-CN" altLang="en-US" sz="2340" b="1">
              <a:latin typeface="微软雅黑" panose="020b0503020204020204" charset="-122"/>
              <a:ea typeface="微软雅黑" panose="020b0503020204020204" charset="-122"/>
              <a:cs typeface="+mj-cs"/>
              <a:sym typeface="+mn-ea"/>
            </a:endParaRPr>
          </a:p>
        </p:txBody>
      </p:sp>
      <p:sp>
        <p:nvSpPr>
          <p:cNvPr id="16" name="矩形 15"/>
          <p:cNvSpPr/>
          <p:nvPr/>
        </p:nvSpPr>
        <p:spPr>
          <a:xfrm>
            <a:off x="4915782" y="3578362"/>
            <a:ext cx="1679148" cy="494748"/>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latin typeface="微软雅黑" panose="020b0503020204020204" charset="-122"/>
                <a:ea typeface="微软雅黑" panose="020b0503020204020204" charset="-122"/>
                <a:cs typeface="黑体" panose="02010609060101010101" pitchFamily="49" charset="-122"/>
                <a:sym typeface="+mn-ea"/>
              </a:rPr>
              <a:t>中央官制</a:t>
            </a:r>
            <a:endParaRPr lang="zh-CN" altLang="en-US" sz="2340" b="1">
              <a:latin typeface="微软雅黑" panose="020b0503020204020204" charset="-122"/>
              <a:ea typeface="微软雅黑" panose="020b0503020204020204" charset="-122"/>
              <a:cs typeface="黑体" panose="02010609060101010101" pitchFamily="49" charset="-122"/>
              <a:sym typeface="+mn-ea"/>
            </a:endParaRPr>
          </a:p>
        </p:txBody>
      </p:sp>
      <p:sp>
        <p:nvSpPr>
          <p:cNvPr id="17" name="矩形 16"/>
          <p:cNvSpPr/>
          <p:nvPr/>
        </p:nvSpPr>
        <p:spPr>
          <a:xfrm>
            <a:off x="4915286" y="4004826"/>
            <a:ext cx="2090287"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latin typeface="微软雅黑" panose="020b0503020204020204" charset="-122"/>
                <a:ea typeface="微软雅黑" panose="020b0503020204020204" charset="-122"/>
                <a:cs typeface="黑体" panose="02010609060101010101" pitchFamily="49" charset="-122"/>
                <a:sym typeface="+mn-ea"/>
              </a:rPr>
              <a:t>地方制度</a:t>
            </a:r>
            <a:endParaRPr lang="zh-CN" altLang="en-US" sz="2340" b="1">
              <a:latin typeface="微软雅黑" panose="020b0503020204020204" charset="-122"/>
              <a:ea typeface="微软雅黑" panose="020b0503020204020204" charset="-122"/>
              <a:cs typeface="黑体" panose="02010609060101010101" pitchFamily="49" charset="-122"/>
              <a:sym typeface="+mn-ea"/>
            </a:endParaRPr>
          </a:p>
        </p:txBody>
      </p:sp>
      <p:sp>
        <p:nvSpPr>
          <p:cNvPr id="18" name="文本框 17"/>
          <p:cNvSpPr txBox="1"/>
          <p:nvPr/>
        </p:nvSpPr>
        <p:spPr>
          <a:xfrm>
            <a:off x="4915286" y="4433187"/>
            <a:ext cx="4236884" cy="495035"/>
          </a:xfrm>
          <a:prstGeom prst="rect">
            <a:avLst/>
          </a:prstGeom>
          <a:ln w="12700" cmpd="sng">
            <a:noFill/>
            <a:prstDash val="solid"/>
          </a:ln>
        </p:spPr>
        <p:txBody>
          <a:bodyPr vert="horz" lIns="89083" tIns="44541" rIns="89083" bIns="44541" rtlCol="0" anchor="ctr">
            <a:noAutofit/>
          </a:bodyPr>
          <a:lstStyle>
            <a:defPPr>
              <a:defRPr lang="zh-CN"/>
            </a:defPPr>
            <a:lvl1pPr>
              <a:lnSpc>
                <a:spcPct val="90000"/>
              </a:lnSpc>
              <a:spcBef>
                <a:spcPct val="0"/>
              </a:spcBef>
              <a:defRPr sz="3000">
                <a:latin typeface="微软雅黑" panose="020b0503020204020204" charset="-122"/>
                <a:ea typeface="微软雅黑" panose="020b0503020204020204" charset="-122"/>
                <a:cs typeface="+mj-cs"/>
              </a:defRPr>
            </a:lvl1pPr>
          </a:lstStyle>
          <a:p>
            <a:pPr fontAlgn="auto">
              <a:lnSpc>
                <a:spcPct val="100000"/>
              </a:lnSpc>
            </a:pPr>
            <a:r>
              <a:rPr lang="zh-CN" altLang="en-US" sz="2340" b="1">
                <a:sym typeface="+mn-ea"/>
              </a:rPr>
              <a:t>秦朝的文书行政管理制度</a:t>
            </a:r>
            <a:endParaRPr lang="zh-CN" altLang="en-US" sz="2340" b="1">
              <a:sym typeface="+mn-ea"/>
            </a:endParaRPr>
          </a:p>
        </p:txBody>
      </p:sp>
      <p:sp>
        <p:nvSpPr>
          <p:cNvPr id="26" name="左中括号 25"/>
          <p:cNvSpPr/>
          <p:nvPr/>
        </p:nvSpPr>
        <p:spPr>
          <a:xfrm>
            <a:off x="5683625" y="849865"/>
            <a:ext cx="124378" cy="1567406"/>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755"/>
          </a:p>
        </p:txBody>
      </p:sp>
      <p:sp>
        <p:nvSpPr>
          <p:cNvPr id="28" name="左中括号 27"/>
          <p:cNvSpPr/>
          <p:nvPr/>
        </p:nvSpPr>
        <p:spPr>
          <a:xfrm>
            <a:off x="7445333" y="5490204"/>
            <a:ext cx="74255" cy="670154"/>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755"/>
          </a:p>
        </p:txBody>
      </p:sp>
      <p:sp>
        <p:nvSpPr>
          <p:cNvPr id="31" name="左中括号 30"/>
          <p:cNvSpPr/>
          <p:nvPr/>
        </p:nvSpPr>
        <p:spPr>
          <a:xfrm>
            <a:off x="4807106" y="3110940"/>
            <a:ext cx="108289" cy="1663938"/>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755"/>
          </a:p>
        </p:txBody>
      </p:sp>
      <p:sp>
        <p:nvSpPr>
          <p:cNvPr id="32" name="文本框 31"/>
          <p:cNvSpPr txBox="1"/>
          <p:nvPr/>
        </p:nvSpPr>
        <p:spPr>
          <a:xfrm>
            <a:off x="7754730" y="5288477"/>
            <a:ext cx="4235028" cy="495035"/>
          </a:xfrm>
          <a:prstGeom prst="rect">
            <a:avLst/>
          </a:prstGeom>
          <a:ln w="12700" cmpd="sng">
            <a:noFill/>
            <a:prstDash val="solid"/>
          </a:ln>
        </p:spPr>
        <p:txBody>
          <a:bodyPr vert="horz" lIns="89083" tIns="44541" rIns="89083" bIns="44541" rtlCol="0" anchor="ctr">
            <a:noAutofit/>
          </a:bodyPr>
          <a:lstStyle>
            <a:defPPr>
              <a:defRPr lang="zh-CN"/>
            </a:defPPr>
            <a:lvl1pPr>
              <a:lnSpc>
                <a:spcPct val="90000"/>
              </a:lnSpc>
              <a:spcBef>
                <a:spcPct val="0"/>
              </a:spcBef>
              <a:defRPr sz="3000">
                <a:latin typeface="微软雅黑" panose="020b0503020204020204" charset="-122"/>
                <a:ea typeface="微软雅黑" panose="020b0503020204020204" charset="-122"/>
                <a:cs typeface="+mj-cs"/>
              </a:defRPr>
            </a:lvl1pPr>
          </a:lstStyle>
          <a:p>
            <a:pPr algn="l"/>
            <a:r>
              <a:rPr lang="zh-CN" altLang="en-US" sz="2340" b="1">
                <a:cs typeface="宋体" panose="02010600030101010101" pitchFamily="2" charset="-122"/>
                <a:sym typeface="+mn-ea"/>
              </a:rPr>
              <a:t>中枢行政制度的演变</a:t>
            </a:r>
            <a:endParaRPr lang="zh-CN" altLang="en-US" sz="2340" b="1">
              <a:cs typeface="宋体" panose="02010600030101010101" pitchFamily="2" charset="-122"/>
              <a:sym typeface="+mn-ea"/>
            </a:endParaRPr>
          </a:p>
        </p:txBody>
      </p:sp>
      <p:sp>
        <p:nvSpPr>
          <p:cNvPr id="34" name="文本框 33"/>
          <p:cNvSpPr txBox="1"/>
          <p:nvPr/>
        </p:nvSpPr>
        <p:spPr>
          <a:xfrm>
            <a:off x="7754730" y="5901702"/>
            <a:ext cx="3501757" cy="450850"/>
          </a:xfrm>
          <a:prstGeom prst="rect">
            <a:avLst/>
          </a:prstGeom>
          <a:noFill/>
        </p:spPr>
        <p:txBody>
          <a:bodyPr wrap="square" rtlCol="0" anchor="t">
            <a:spAutoFit/>
          </a:bodyPr>
          <a:lstStyle/>
          <a:p>
            <a:r>
              <a:rPr lang="zh-CN" altLang="en-US" sz="2340" b="1">
                <a:latin typeface="微软雅黑" panose="020b0503020204020204" charset="-122"/>
                <a:ea typeface="微软雅黑" panose="020b0503020204020204" charset="-122"/>
                <a:sym typeface="+mn-ea"/>
              </a:rPr>
              <a:t>地方</a:t>
            </a:r>
            <a:r>
              <a:rPr lang="zh-CN" altLang="en-US" sz="2340" b="1">
                <a:latin typeface="微软雅黑" panose="020b0503020204020204" charset="-122"/>
                <a:ea typeface="微软雅黑" panose="020b0503020204020204" charset="-122"/>
                <a:cs typeface="宋体" panose="02010600030101010101" pitchFamily="2" charset="-122"/>
                <a:sym typeface="+mn-ea"/>
              </a:rPr>
              <a:t>行政制度的演变</a:t>
            </a:r>
            <a:endParaRPr lang="zh-CN" altLang="en-US" sz="2340">
              <a:latin typeface="微软雅黑" panose="020b0503020204020204" charset="-122"/>
              <a:ea typeface="微软雅黑" panose="020b0503020204020204" charset="-122"/>
            </a:endParaRPr>
          </a:p>
        </p:txBody>
      </p:sp>
      <p:pic>
        <p:nvPicPr>
          <p:cNvPr id="35" name="New picture" hidden="1"/>
          <p:cNvPicPr/>
          <p:nvPr/>
        </p:nvPicPr>
        <p:blipFill>
          <a:blip r:embed="rId3"/>
          <a:stretch>
            <a:fillRect/>
          </a:stretch>
        </p:blipFill>
        <p:spPr>
          <a:xfrm>
            <a:off x="12255500" y="11734800"/>
            <a:ext cx="317500" cy="457200"/>
          </a:xfrm>
          <a:prstGeom prst="cube">
            <a:avLst/>
          </a:prstGeom>
        </p:spPr>
      </p:pic>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
</file>

<file path=ppt/tags/tag1.xml><?xml version="1.0" encoding="utf-8"?>
<p:tagLst xmlns:p="http://schemas.openxmlformats.org/presentationml/2006/main">
  <p:tag name="KSO_WM_UNIT_PLACING_PICTURE_USER_VIEWPORT" val="{&quot;height&quot;:15720,&quot;width&quot;:10350}"/>
  <p:tag name="REFSHAPE" val="464568420"/>
</p:tagLst>
</file>

<file path=ppt/tags/tag2.xml><?xml version="1.0" encoding="utf-8"?>
<p:tagLst xmlns:p="http://schemas.openxmlformats.org/presentationml/2006/main">
  <p:tag name="KSO_WM_UNIT_TABLE_BEAUTIFY" val="smartTable{e06d7712-2b4f-4d13-82ab-aad1bbc4a75b}"/>
  <p:tag name="TABLE_COLOR_RGB" val="0x000000*0xFFFFFF*0x44546A*0xE6E5E5*0xE29A9A*0xDFBBB3*0xA3CDCB*0x8BAC74*0x849BCA*0xD1CD95"/>
  <p:tag name="TABLE_COLORIDX" val="h"/>
  <p:tag name="TABLE_EMPHASIZE_COLOR" val="14850714"/>
  <p:tag name="TABLE_SKINIDX" val="3"/>
</p:tagLst>
</file>

<file path=ppt/tags/tag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87622_3*l_h_i*1_4_1"/>
  <p:tag name="KSO_WM_UNIT_INDEX" val="1_4_1"/>
  <p:tag name="KSO_WM_UNIT_LAYERLEVEL" val="1_1_1"/>
  <p:tag name="KSO_WM_UNIT_TEXT_FILL_FORE_SCHEMECOLOR_INDEX" val="14"/>
  <p:tag name="KSO_WM_UNIT_TEXT_FILL_TYPE" val="1"/>
  <p:tag name="KSO_WM_UNIT_TYPE" val="l_h_i"/>
  <p:tag name="KSO_WM_UNIT_USESOURCEFORMAT_APPLY" val="0"/>
</p:tagLst>
</file>

<file path=ppt/tags/tag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a*1_4_1"/>
  <p:tag name="KSO_WM_UNIT_INDEX" val="1_4_1"/>
  <p:tag name="KSO_WM_UNIT_ISCONTENTSTITLE" val="0"/>
  <p:tag name="KSO_WM_UNIT_LAYERLEVEL" val="1_1_1"/>
  <p:tag name="KSO_WM_UNIT_NOCLEAR" val="0"/>
  <p:tag name="KSO_WM_UNIT_PRESET_TEXT" val="单击此处添加标题"/>
  <p:tag name="KSO_WM_UNIT_TEXT_FILL_FORE_SCHEMECOLOR_INDEX" val="8"/>
  <p:tag name="KSO_WM_UNIT_TEXT_FILL_TYPE" val="1"/>
  <p:tag name="KSO_WM_UNIT_TYPE" val="l_h_a"/>
  <p:tag name="KSO_WM_UNIT_USESOURCEFORMAT_APPLY" val="0"/>
</p:tagLst>
</file>

<file path=ppt/tags/tag5.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f*1_4_1"/>
  <p:tag name="KSO_WM_UNIT_INDEX" val="1_4_1"/>
  <p:tag name="KSO_WM_UNIT_LAYERLEVEL" val="1_1_1"/>
  <p:tag name="KSO_WM_UNIT_NOCLEAR" val="0"/>
  <p:tag name="KSO_WM_UNIT_PRESET_TEXT" val="单击此处添加文本具体内容，简明扼要的阐述您的观点。"/>
  <p:tag name="KSO_WM_UNIT_TEXT_FILL_FORE_SCHEMECOLOR_INDEX" val="1"/>
  <p:tag name="KSO_WM_UNIT_TEXT_FILL_TYPE" val="1"/>
  <p:tag name="KSO_WM_UNIT_TYPE" val="l_h_f"/>
  <p:tag name="KSO_WM_UNIT_USESOURCEFORMAT_APPLY" val="0"/>
</p:tagLst>
</file>

<file path=ppt/tags/tag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20187622_3*l_h_i*1_3_1"/>
  <p:tag name="KSO_WM_UNIT_INDEX" val="1_3_1"/>
  <p:tag name="KSO_WM_UNIT_LAYERLEVEL" val="1_1_1"/>
  <p:tag name="KSO_WM_UNIT_TEXT_FILL_FORE_SCHEMECOLOR_INDEX" val="14"/>
  <p:tag name="KSO_WM_UNIT_TEXT_FILL_TYPE" val="1"/>
  <p:tag name="KSO_WM_UNIT_TYPE" val="l_h_i"/>
  <p:tag name="KSO_WM_UNIT_USESOURCEFORMAT_APPLY" val="0"/>
</p:tagLst>
</file>

<file path=ppt/tags/tag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a*1_3_1"/>
  <p:tag name="KSO_WM_UNIT_INDEX" val="1_3_1"/>
  <p:tag name="KSO_WM_UNIT_ISCONTENTSTITLE" val="0"/>
  <p:tag name="KSO_WM_UNIT_LAYERLEVEL" val="1_1_1"/>
  <p:tag name="KSO_WM_UNIT_NOCLEAR" val="0"/>
  <p:tag name="KSO_WM_UNIT_PRESET_TEXT" val="单击此处添加标题"/>
  <p:tag name="KSO_WM_UNIT_TEXT_FILL_FORE_SCHEMECOLOR_INDEX" val="7"/>
  <p:tag name="KSO_WM_UNIT_TEXT_FILL_TYPE" val="1"/>
  <p:tag name="KSO_WM_UNIT_TYPE" val="l_h_a"/>
  <p:tag name="KSO_WM_UNIT_USESOURCEFORMAT_APPLY" val="0"/>
</p:tagLst>
</file>

<file path=ppt/tags/tag8.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f*1_3_1"/>
  <p:tag name="KSO_WM_UNIT_INDEX" val="1_3_1"/>
  <p:tag name="KSO_WM_UNIT_LAYERLEVEL" val="1_1_1"/>
  <p:tag name="KSO_WM_UNIT_NOCLEAR" val="0"/>
  <p:tag name="KSO_WM_UNIT_PRESET_TEXT" val="单击此处添加文本具体内容，简明扼要的阐述您的观点。"/>
  <p:tag name="KSO_WM_UNIT_TEXT_FILL_FORE_SCHEMECOLOR_INDEX" val="1"/>
  <p:tag name="KSO_WM_UNIT_TEXT_FILL_TYPE" val="1"/>
  <p:tag name="KSO_WM_UNIT_TYPE" val="l_h_f"/>
  <p:tag name="KSO_WM_UNIT_USESOURCEFORMAT_APPLY" val="0"/>
</p:tagLst>
</file>

<file path=ppt/tags/tag9.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87622_3*l_h_i*1_2_1"/>
  <p:tag name="KSO_WM_UNIT_INDEX" val="1_2_1"/>
  <p:tag name="KSO_WM_UNIT_LAYERLEVEL" val="1_1_1"/>
  <p:tag name="KSO_WM_UNIT_TEXT_FILL_FORE_SCHEMECOLOR_INDEX" val="14"/>
  <p:tag name="KSO_WM_UNIT_TEXT_FILL_TYPE" val="1"/>
  <p:tag name="KSO_WM_UNIT_TYPE" val="l_h_i"/>
  <p:tag name="KSO_WM_UNIT_USESOURCEFORMAT_APPLY" val="0"/>
</p:tagLst>
</file>

<file path=ppt/tags/tag10.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a*1_2_1"/>
  <p:tag name="KSO_WM_UNIT_INDEX" val="1_2_1"/>
  <p:tag name="KSO_WM_UNIT_ISCONTENTSTITLE" val="0"/>
  <p:tag name="KSO_WM_UNIT_LAYERLEVEL" val="1_1_1"/>
  <p:tag name="KSO_WM_UNIT_NOCLEAR" val="0"/>
  <p:tag name="KSO_WM_UNIT_PRESET_TEXT" val="单击此处添加标题"/>
  <p:tag name="KSO_WM_UNIT_TEXT_FILL_FORE_SCHEMECOLOR_INDEX" val="6"/>
  <p:tag name="KSO_WM_UNIT_TEXT_FILL_TYPE" val="1"/>
  <p:tag name="KSO_WM_UNIT_TYPE" val="l_h_a"/>
  <p:tag name="KSO_WM_UNIT_USESOURCEFORMAT_APPLY" val="0"/>
</p:tagLst>
</file>

<file path=ppt/tags/tag11.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f*1_2_1"/>
  <p:tag name="KSO_WM_UNIT_INDEX" val="1_2_1"/>
  <p:tag name="KSO_WM_UNIT_LAYERLEVEL" val="1_1_1"/>
  <p:tag name="KSO_WM_UNIT_NOCLEAR" val="0"/>
  <p:tag name="KSO_WM_UNIT_PRESET_TEXT" val="单击此处添加文本具体内容，简明扼要的阐述您的观点。"/>
  <p:tag name="KSO_WM_UNIT_TEXT_FILL_FORE_SCHEMECOLOR_INDEX" val="1"/>
  <p:tag name="KSO_WM_UNIT_TEXT_FILL_TYPE" val="1"/>
  <p:tag name="KSO_WM_UNIT_TYPE" val="l_h_f"/>
  <p:tag name="KSO_WM_UNIT_USESOURCEFORMAT_APPLY" val="0"/>
</p:tagLst>
</file>

<file path=ppt/tags/tag12.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87622_3*l_h_i*1_1_1"/>
  <p:tag name="KSO_WM_UNIT_INDEX" val="1_1_1"/>
  <p:tag name="KSO_WM_UNIT_LAYERLEVEL" val="1_1_1"/>
  <p:tag name="KSO_WM_UNIT_TEXT_FILL_FORE_SCHEMECOLOR_INDEX" val="14"/>
  <p:tag name="KSO_WM_UNIT_TEXT_FILL_TYPE" val="1"/>
  <p:tag name="KSO_WM_UNIT_TYPE" val="l_h_i"/>
  <p:tag name="KSO_WM_UNIT_USESOURCEFORMAT_APPLY" val="0"/>
</p:tagLst>
</file>

<file path=ppt/tags/tag1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a*1_1_1"/>
  <p:tag name="KSO_WM_UNIT_INDEX" val="1_1_1"/>
  <p:tag name="KSO_WM_UNIT_ISCONTENTSTITLE" val="0"/>
  <p:tag name="KSO_WM_UNIT_LAYERLEVEL" val="1_1_1"/>
  <p:tag name="KSO_WM_UNIT_NOCLEAR" val="0"/>
  <p:tag name="KSO_WM_UNIT_PRESET_TEXT" val="单击此处添加标题"/>
  <p:tag name="KSO_WM_UNIT_TEXT_FILL_FORE_SCHEMECOLOR_INDEX" val="5"/>
  <p:tag name="KSO_WM_UNIT_TEXT_FILL_TYPE" val="1"/>
  <p:tag name="KSO_WM_UNIT_TYPE" val="l_h_a"/>
  <p:tag name="KSO_WM_UNIT_USESOURCEFORMAT_APPLY" val="0"/>
</p:tagLst>
</file>

<file path=ppt/tags/tag1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f*1_1_1"/>
  <p:tag name="KSO_WM_UNIT_INDEX" val="1_1_1"/>
  <p:tag name="KSO_WM_UNIT_LAYERLEVEL" val="1_1_1"/>
  <p:tag name="KSO_WM_UNIT_NOCLEAR" val="0"/>
  <p:tag name="KSO_WM_UNIT_PRESET_TEXT" val="单击此处添加文本具体内容，简明扼要的阐述您的观点。"/>
  <p:tag name="KSO_WM_UNIT_TEXT_FILL_FORE_SCHEMECOLOR_INDEX" val="1"/>
  <p:tag name="KSO_WM_UNIT_TEXT_FILL_TYPE" val="1"/>
  <p:tag name="KSO_WM_UNIT_TYPE" val="l_h_f"/>
  <p:tag name="KSO_WM_UNIT_USESOURCEFORMAT_APPLY" val="0"/>
</p:tagLst>
</file>

<file path=ppt/tags/tag15.xml><?xml version="1.0" encoding="utf-8"?>
<p:tagLst xmlns:p="http://schemas.openxmlformats.org/presentationml/2006/main">
  <p:tag name="KSO_WM_SLIDE_ITEM_CNT" val="4"/>
</p:tagLst>
</file>

<file path=ppt/tags/tag16.xml><?xml version="1.0" encoding="utf-8"?>
<p:tagLst xmlns:p="http://schemas.openxmlformats.org/presentationml/2006/main">
  <p:tag name="KSO_WM_UNIT_PLACING_PICTURE_USER_VIEWPORT" val="{&quot;height&quot;:3488,&quot;width&quot;:8794}"/>
</p:tagLst>
</file>

<file path=ppt/tags/tag17.xml><?xml version="1.0" encoding="utf-8"?>
<p:tagLst xmlns:p="http://schemas.openxmlformats.org/presentationml/2006/main">
  <p:tag name="KSO_WM_UNIT_PLACING_PICTURE_USER_VIEWPORT" val="{&quot;height&quot;:7440,&quot;width&quot;:6562.4992125984254}"/>
</p:tagLst>
</file>

<file path=ppt/tags/tag18.xml><?xml version="1.0" encoding="utf-8"?>
<p:tagLst xmlns:p="http://schemas.openxmlformats.org/presentationml/2006/main">
  <p:tag name="KSO_WM_UNIT_PLACING_PICTURE_USER_VIEWPORT" val="{&quot;height&quot;:7665,&quot;width&quot;:9600}"/>
  <p:tag name="REFSHAPE" val="689276892"/>
</p:tagLst>
</file>

<file path=ppt/tags/tag19.xml><?xml version="1.0" encoding="utf-8"?>
<p:tagLst xmlns:p="http://schemas.openxmlformats.org/presentationml/2006/main">
  <p:tag name="KSO_WM_UNIT_PLACING_PICTURE_USER_VIEWPORT" val="{&quot;height&quot;:8790,&quot;width&quot;:17305}"/>
</p:tagLst>
</file>

<file path=ppt/tags/tag20.xml><?xml version="1.0" encoding="utf-8"?>
<p:tagLst xmlns:p="http://schemas.openxmlformats.org/presentationml/2006/main">
  <p:tag name="KSO_WM_BEAUTIFY_FLAG" val="#wm#"/>
  <p:tag name="KSO_WM_BLIP_RECT_BOTTOM" val="0"/>
  <p:tag name="KSO_WM_BLIP_RECT_LEFT" val="-10"/>
  <p:tag name="KSO_WM_BLIP_RECT_RIGHT" val="-10"/>
  <p:tag name="KSO_WM_BLIP_RECT_TOP" val="0"/>
  <p:tag name="KSO_WM_CREATIVE_CROP_HEIGHT" val="187.4"/>
  <p:tag name="KSO_WM_CREATIVE_CROP_ORG_HEIGHT" val="187.4"/>
  <p:tag name="KSO_WM_CREATIVE_CROP_ORG_LEFT" val="120"/>
  <p:tag name="KSO_WM_CREATIVE_CROP_ORG_TOP" val="53.5"/>
  <p:tag name="KSO_WM_CREATIVE_CROP_ORG_WIDTH" val="208.95"/>
  <p:tag name="KSO_WM_CREATIVE_CROP_SHAPE_HEIGHT" val="432.95"/>
  <p:tag name="KSO_WM_CREATIVE_CROP_SHAPE_LEFT" val="278.536"/>
  <p:tag name="KSO_WM_CREATIVE_CROP_SHAPE_TOP" val="53.5"/>
  <p:tag name="KSO_WM_CREATIVE_CROP_SHAPE_WIDTH" val="402.929"/>
  <p:tag name="KSO_WM_CREATIVE_CROP_TEMPLATE_ID" val="3151098"/>
  <p:tag name="KSO_WM_CREATIVE_CROP_VERSION" val="1"/>
  <p:tag name="KSO_WM_CREATIVE_CROP_WIDTH" val="174.405"/>
  <p:tag name="KSO_WM_DIAGRAM_GROUP_CODE" val="1558928562"/>
  <p:tag name="KSO_WM_TAG_VERSION" val="1.0"/>
  <p:tag name="KSO_WM_TEMPLATE_CATEGORY" val="crop"/>
  <p:tag name="KSO_WM_TEMPLATE_INDEX" val="1011"/>
  <p:tag name="KSO_WM_UNIT_COMPATIBLE" val="0"/>
  <p:tag name="KSO_WM_UNIT_DIAGRAM_ISNUMVISUAL" val="0"/>
  <p:tag name="KSO_WM_UNIT_DIAGRAM_ISREFERUNIT" val="0"/>
  <p:tag name="KSO_WM_UNIT_DIAGRAM_MODELTYPE" val="creativeCrop"/>
  <p:tag name="KSO_WM_UNIT_HIGHLIGHT" val="0"/>
  <p:tag name="KSO_WM_UNIT_ID" val="crop1011_8*ζ_h_d*1_1_1"/>
  <p:tag name="KSO_WM_UNIT_INDEX" val="1_1_1"/>
  <p:tag name="KSO_WM_UNIT_LAYERLEVEL" val="1_1_1"/>
  <p:tag name="KSO_WM_UNIT_SUPPORT_UNIT_TYPE" val="[&quot;all&quot;]"/>
  <p:tag name="KSO_WM_UNIT_TYPE" val="ζ_h_d"/>
  <p:tag name="KSO_WM_UNIT_VALUE" val="1526*1420"/>
</p:tagLst>
</file>

<file path=ppt/tags/tag21.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70849_4*l_h_i*1_1_1"/>
  <p:tag name="KSO_WM_UNIT_INDEX" val="1_1_1"/>
  <p:tag name="KSO_WM_UNIT_LAYERLEVEL" val="1_1_1"/>
  <p:tag name="KSO_WM_UNIT_TEXT_FILL_FORE_SCHEMECOLOR_INDEX" val="13"/>
  <p:tag name="KSO_WM_UNIT_TEXT_FILL_TYPE" val="1"/>
  <p:tag name="KSO_WM_UNIT_TYPE" val="l_h_i"/>
  <p:tag name="KSO_WM_UNIT_USESOURCEFORMAT_APPLY" val="0"/>
</p:tagLst>
</file>

<file path=ppt/tags/tag22.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70849_4*l_h_i*1_1_2"/>
  <p:tag name="KSO_WM_UNIT_INDEX" val="1_1_2"/>
  <p:tag name="KSO_WM_UNIT_LAYERLEVEL" val="1_1_1"/>
  <p:tag name="KSO_WM_UNIT_TEXT_FILL_FORE_SCHEMECOLOR_INDEX" val="13"/>
  <p:tag name="KSO_WM_UNIT_TEXT_FILL_TYPE" val="1"/>
  <p:tag name="KSO_WM_UNIT_TYPE" val="l_h_i"/>
  <p:tag name="KSO_WM_UNIT_USESOURCEFORMAT_APPLY" val="0"/>
</p:tagLst>
</file>

<file path=ppt/tags/tag2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f*1_1_1"/>
  <p:tag name="KSO_WM_UNIT_INDEX" val="1_1_1"/>
  <p:tag name="KSO_WM_UNIT_LAYERLEVEL" val="1_1_1"/>
  <p:tag name="KSO_WM_UNIT_NOCLEAR" val="0"/>
  <p:tag name="KSO_WM_UNIT_PRESET_TEXT" val="点击此处添加正文，文字是您思想的提炼，为了演示发布的良好效果，请言简意赅的阐述您的观点。"/>
  <p:tag name="KSO_WM_UNIT_SUBTYPE" val="a"/>
  <p:tag name="KSO_WM_UNIT_TEXT_FILL_FORE_SCHEMECOLOR_INDEX" val="13"/>
  <p:tag name="KSO_WM_UNIT_TEXT_FILL_TYPE" val="1"/>
  <p:tag name="KSO_WM_UNIT_TYPE" val="l_h_f"/>
  <p:tag name="KSO_WM_UNIT_USESOURCEFORMAT_APPLY" val="0"/>
  <p:tag name="KSO_WM_UNIT_VALUE" val="38"/>
</p:tagLst>
</file>

<file path=ppt/tags/tag2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70849_4*l_h_i*1_2_1"/>
  <p:tag name="KSO_WM_UNIT_INDEX" val="1_2_1"/>
  <p:tag name="KSO_WM_UNIT_LAYERLEVEL" val="1_1_1"/>
  <p:tag name="KSO_WM_UNIT_TEXT_FILL_FORE_SCHEMECOLOR_INDEX" val="13"/>
  <p:tag name="KSO_WM_UNIT_TEXT_FILL_TYPE" val="1"/>
  <p:tag name="KSO_WM_UNIT_TYPE" val="l_h_i"/>
  <p:tag name="KSO_WM_UNIT_USESOURCEFORMAT_APPLY" val="0"/>
</p:tagLst>
</file>

<file path=ppt/tags/tag25.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70849_4*l_h_i*1_2_2"/>
  <p:tag name="KSO_WM_UNIT_INDEX" val="1_2_2"/>
  <p:tag name="KSO_WM_UNIT_LAYERLEVEL" val="1_1_1"/>
  <p:tag name="KSO_WM_UNIT_TEXT_FILL_FORE_SCHEMECOLOR_INDEX" val="13"/>
  <p:tag name="KSO_WM_UNIT_TEXT_FILL_TYPE" val="1"/>
  <p:tag name="KSO_WM_UNIT_TYPE" val="l_h_i"/>
  <p:tag name="KSO_WM_UNIT_USESOURCEFORMAT_APPLY" val="0"/>
</p:tagLst>
</file>

<file path=ppt/tags/tag2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f*1_2_1"/>
  <p:tag name="KSO_WM_UNIT_INDEX" val="1_2_1"/>
  <p:tag name="KSO_WM_UNIT_LAYERLEVEL" val="1_1_1"/>
  <p:tag name="KSO_WM_UNIT_NOCLEAR" val="0"/>
  <p:tag name="KSO_WM_UNIT_PRESET_TEXT" val="点击此处添加正文，文字是您思想的提炼，为了演示发布的良好效果，请言简意赅的阐述您的观点。"/>
  <p:tag name="KSO_WM_UNIT_SUBTYPE" val="a"/>
  <p:tag name="KSO_WM_UNIT_TEXT_FILL_FORE_SCHEMECOLOR_INDEX" val="13"/>
  <p:tag name="KSO_WM_UNIT_TEXT_FILL_TYPE" val="1"/>
  <p:tag name="KSO_WM_UNIT_TYPE" val="l_h_f"/>
  <p:tag name="KSO_WM_UNIT_USESOURCEFORMAT_APPLY" val="0"/>
  <p:tag name="KSO_WM_UNIT_VALUE" val="38"/>
</p:tagLst>
</file>

<file path=ppt/tags/tag2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20170849_4*l_h_i*1_3_1"/>
  <p:tag name="KSO_WM_UNIT_INDEX" val="1_3_1"/>
  <p:tag name="KSO_WM_UNIT_LAYERLEVEL" val="1_1_1"/>
  <p:tag name="KSO_WM_UNIT_TEXT_FILL_FORE_SCHEMECOLOR_INDEX" val="13"/>
  <p:tag name="KSO_WM_UNIT_TEXT_FILL_TYPE" val="1"/>
  <p:tag name="KSO_WM_UNIT_TYPE" val="l_h_i"/>
  <p:tag name="KSO_WM_UNIT_USESOURCEFORMAT_APPLY" val="0"/>
</p:tagLst>
</file>

<file path=ppt/tags/tag28.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70849_4*l_h_i*1_3_2"/>
  <p:tag name="KSO_WM_UNIT_INDEX" val="1_3_2"/>
  <p:tag name="KSO_WM_UNIT_LAYERLEVEL" val="1_1_1"/>
  <p:tag name="KSO_WM_UNIT_TEXT_FILL_FORE_SCHEMECOLOR_INDEX" val="13"/>
  <p:tag name="KSO_WM_UNIT_TEXT_FILL_TYPE" val="1"/>
  <p:tag name="KSO_WM_UNIT_TYPE" val="l_h_i"/>
  <p:tag name="KSO_WM_UNIT_USESOURCEFORMAT_APPLY" val="0"/>
</p:tagLst>
</file>

<file path=ppt/tags/tag29.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f*1_3_1"/>
  <p:tag name="KSO_WM_UNIT_INDEX" val="1_3_1"/>
  <p:tag name="KSO_WM_UNIT_LAYERLEVEL" val="1_1_1"/>
  <p:tag name="KSO_WM_UNIT_NOCLEAR" val="0"/>
  <p:tag name="KSO_WM_UNIT_PRESET_TEXT" val="点击此处添加正文，文字是您思想的提炼，为了演示发布的良好效果，请言简意赅的阐述您的观点。"/>
  <p:tag name="KSO_WM_UNIT_SUBTYPE" val="a"/>
  <p:tag name="KSO_WM_UNIT_TEXT_FILL_FORE_SCHEMECOLOR_INDEX" val="13"/>
  <p:tag name="KSO_WM_UNIT_TEXT_FILL_TYPE" val="1"/>
  <p:tag name="KSO_WM_UNIT_TYPE" val="l_h_f"/>
  <p:tag name="KSO_WM_UNIT_USESOURCEFORMAT_APPLY" val="0"/>
  <p:tag name="KSO_WM_UNIT_VALUE" val="38"/>
</p:tagLst>
</file>

<file path=ppt/tags/tag30.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70849_4*l_h_i*1_4_1"/>
  <p:tag name="KSO_WM_UNIT_INDEX" val="1_4_1"/>
  <p:tag name="KSO_WM_UNIT_LAYERLEVEL" val="1_1_1"/>
  <p:tag name="KSO_WM_UNIT_TEXT_FILL_FORE_SCHEMECOLOR_INDEX" val="13"/>
  <p:tag name="KSO_WM_UNIT_TEXT_FILL_TYPE" val="1"/>
  <p:tag name="KSO_WM_UNIT_TYPE" val="l_h_i"/>
  <p:tag name="KSO_WM_UNIT_USESOURCEFORMAT_APPLY" val="0"/>
</p:tagLst>
</file>

<file path=ppt/tags/tag31.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70849_4*l_h_i*1_4_2"/>
  <p:tag name="KSO_WM_UNIT_INDEX" val="1_4_2"/>
  <p:tag name="KSO_WM_UNIT_LAYERLEVEL" val="1_1_1"/>
  <p:tag name="KSO_WM_UNIT_TEXT_FILL_FORE_SCHEMECOLOR_INDEX" val="13"/>
  <p:tag name="KSO_WM_UNIT_TEXT_FILL_TYPE" val="1"/>
  <p:tag name="KSO_WM_UNIT_TYPE" val="l_h_i"/>
  <p:tag name="KSO_WM_UNIT_USESOURCEFORMAT_APPLY" val="0"/>
</p:tagLst>
</file>

<file path=ppt/tags/tag32.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f*1_4_1"/>
  <p:tag name="KSO_WM_UNIT_INDEX" val="1_4_1"/>
  <p:tag name="KSO_WM_UNIT_LAYERLEVEL" val="1_1_1"/>
  <p:tag name="KSO_WM_UNIT_NOCLEAR" val="0"/>
  <p:tag name="KSO_WM_UNIT_PRESET_TEXT" val="点击此处添加正文，文字是您思想的提炼，为了演示发布的良好效果，请言简意赅的阐述您的观点。"/>
  <p:tag name="KSO_WM_UNIT_SUBTYPE" val="a"/>
  <p:tag name="KSO_WM_UNIT_TEXT_FILL_FORE_SCHEMECOLOR_INDEX" val="13"/>
  <p:tag name="KSO_WM_UNIT_TEXT_FILL_TYPE" val="1"/>
  <p:tag name="KSO_WM_UNIT_TYPE" val="l_h_f"/>
  <p:tag name="KSO_WM_UNIT_USESOURCEFORMAT_APPLY" val="0"/>
  <p:tag name="KSO_WM_UNIT_VALUE" val="38"/>
</p:tagLst>
</file>

<file path=ppt/tags/tag3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70849_4*l_h_i*1_5_1"/>
  <p:tag name="KSO_WM_UNIT_INDEX" val="1_5_1"/>
  <p:tag name="KSO_WM_UNIT_LAYERLEVEL" val="1_1_1"/>
  <p:tag name="KSO_WM_UNIT_TEXT_FILL_FORE_SCHEMECOLOR_INDEX" val="13"/>
  <p:tag name="KSO_WM_UNIT_TEXT_FILL_TYPE" val="1"/>
  <p:tag name="KSO_WM_UNIT_TYPE" val="l_h_i"/>
  <p:tag name="KSO_WM_UNIT_USESOURCEFORMAT_APPLY" val="0"/>
</p:tagLst>
</file>

<file path=ppt/tags/tag3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70849_4*l_h_i*1_5_2"/>
  <p:tag name="KSO_WM_UNIT_INDEX" val="1_5_2"/>
  <p:tag name="KSO_WM_UNIT_LAYERLEVEL" val="1_1_1"/>
  <p:tag name="KSO_WM_UNIT_TEXT_FILL_FORE_SCHEMECOLOR_INDEX" val="13"/>
  <p:tag name="KSO_WM_UNIT_TEXT_FILL_TYPE" val="1"/>
  <p:tag name="KSO_WM_UNIT_TYPE" val="l_h_i"/>
  <p:tag name="KSO_WM_UNIT_USESOURCEFORMAT_APPLY" val="0"/>
</p:tagLst>
</file>

<file path=ppt/tags/tag35.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f*1_5_1"/>
  <p:tag name="KSO_WM_UNIT_INDEX" val="1_5_1"/>
  <p:tag name="KSO_WM_UNIT_LAYERLEVEL" val="1_1_1"/>
  <p:tag name="KSO_WM_UNIT_NOCLEAR" val="0"/>
  <p:tag name="KSO_WM_UNIT_PRESET_TEXT" val="点击此处添加正文，文字是您思想的提炼，为了演示发布的良好效果，请言简意赅的阐述您的观点。"/>
  <p:tag name="KSO_WM_UNIT_SUBTYPE" val="a"/>
  <p:tag name="KSO_WM_UNIT_TEXT_FILL_FORE_SCHEMECOLOR_INDEX" val="13"/>
  <p:tag name="KSO_WM_UNIT_TEXT_FILL_TYPE" val="1"/>
  <p:tag name="KSO_WM_UNIT_TYPE" val="l_h_f"/>
  <p:tag name="KSO_WM_UNIT_USESOURCEFORMAT_APPLY" val="0"/>
  <p:tag name="KSO_WM_UNIT_VALUE" val="38"/>
</p:tagLst>
</file>

<file path=ppt/tags/tag3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i*1_3_3"/>
  <p:tag name="KSO_WM_UNIT_INDEX" val="1_3_3"/>
  <p:tag name="KSO_WM_UNIT_LAYERLEVEL" val="1_1_1"/>
  <p:tag name="KSO_WM_UNIT_TEXT_FILL_FORE_SCHEMECOLOR_INDEX" val="14"/>
  <p:tag name="KSO_WM_UNIT_TEXT_FILL_TYPE" val="1"/>
  <p:tag name="KSO_WM_UNIT_TYPE" val="l_h_i"/>
  <p:tag name="KSO_WM_UNIT_USESOURCEFORMAT_APPLY" val="0"/>
</p:tagLst>
</file>

<file path=ppt/tags/tag3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i*1_2_3"/>
  <p:tag name="KSO_WM_UNIT_INDEX" val="1_2_3"/>
  <p:tag name="KSO_WM_UNIT_LAYERLEVEL" val="1_1_1"/>
  <p:tag name="KSO_WM_UNIT_TEXT_FILL_FORE_SCHEMECOLOR_INDEX" val="14"/>
  <p:tag name="KSO_WM_UNIT_TEXT_FILL_TYPE" val="1"/>
  <p:tag name="KSO_WM_UNIT_TYPE" val="l_h_i"/>
  <p:tag name="KSO_WM_UNIT_USESOURCEFORMAT_APPLY" val="0"/>
</p:tagLst>
</file>

<file path=ppt/tags/tag38.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i*1_1_3"/>
  <p:tag name="KSO_WM_UNIT_INDEX" val="1_1_3"/>
  <p:tag name="KSO_WM_UNIT_LAYERLEVEL" val="1_1_1"/>
  <p:tag name="KSO_WM_UNIT_TEXT_FILL_FORE_SCHEMECOLOR_INDEX" val="14"/>
  <p:tag name="KSO_WM_UNIT_TEXT_FILL_TYPE" val="1"/>
  <p:tag name="KSO_WM_UNIT_TYPE" val="l_h_i"/>
  <p:tag name="KSO_WM_UNIT_USESOURCEFORMAT_APPLY" val="0"/>
</p:tagLst>
</file>

<file path=ppt/tags/tag39.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i*1_4_3"/>
  <p:tag name="KSO_WM_UNIT_INDEX" val="1_4_3"/>
  <p:tag name="KSO_WM_UNIT_LAYERLEVEL" val="1_1_1"/>
  <p:tag name="KSO_WM_UNIT_TEXT_FILL_FORE_SCHEMECOLOR_INDEX" val="14"/>
  <p:tag name="KSO_WM_UNIT_TEXT_FILL_TYPE" val="1"/>
  <p:tag name="KSO_WM_UNIT_TYPE" val="l_h_i"/>
  <p:tag name="KSO_WM_UNIT_USESOURCEFORMAT_APPLY" val="0"/>
</p:tagLst>
</file>

<file path=ppt/tags/tag40.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i*1_5_3"/>
  <p:tag name="KSO_WM_UNIT_INDEX" val="1_5_3"/>
  <p:tag name="KSO_WM_UNIT_LAYERLEVEL" val="1_1_1"/>
  <p:tag name="KSO_WM_UNIT_TEXT_FILL_FORE_SCHEMECOLOR_INDEX" val="14"/>
  <p:tag name="KSO_WM_UNIT_TEXT_FILL_TYPE" val="1"/>
  <p:tag name="KSO_WM_UNIT_TYPE" val="l_h_i"/>
  <p:tag name="KSO_WM_UNIT_USESOURCEFORMAT_APPLY" val="0"/>
</p:tagLst>
</file>

<file path=ppt/tags/tag41.xml><?xml version="1.0" encoding="utf-8"?>
<p:tagLst xmlns:p="http://schemas.openxmlformats.org/presentationml/2006/main">
  <p:tag name="KSO_WM_SLIDE_ITEM_CNT" val="5"/>
</p:tagLst>
</file>

<file path=ppt/tags/tag42.xml><?xml version="1.0" encoding="utf-8"?>
<p:tagLst xmlns:p="http://schemas.openxmlformats.org/presentationml/2006/main">
  <p:tag name="KSO_WM_UNIT_TABLE_BEAUTIFY" val="smartTable{e94f78f3-5062-41d1-8ca1-6e2a9ced18c1}"/>
  <p:tag name="TABLE_COLOR_RGB" val="0x000000*0xFFFFFF*0x44546A*0xE6E5E5*0xE29A9A*0xDFBBB3*0xA3CDCB*0x8BAC74*0x849BCA*0xD1CD95"/>
  <p:tag name="TABLE_COLORIDX" val="h"/>
  <p:tag name="TABLE_EMPHASIZE_COLOR" val="14850714"/>
  <p:tag name="TABLE_SKINIDX" val="3"/>
</p:tagLst>
</file>

<file path=ppt/tags/tag4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634_4*l_h_a*1_1_1"/>
  <p:tag name="KSO_WM_UNIT_INDEX" val="1_1_1"/>
  <p:tag name="KSO_WM_UNIT_ISCONTENTSTITLE" val="0"/>
  <p:tag name="KSO_WM_UNIT_ISNUMDGMTITLE" val="0"/>
  <p:tag name="KSO_WM_UNIT_LAYERLEVEL" val="1_1_1"/>
  <p:tag name="KSO_WM_UNIT_NOCLEAR" val="0"/>
  <p:tag name="KSO_WM_UNIT_PRESET_TEXT" val="添加标题"/>
  <p:tag name="KSO_WM_UNIT_TEXT_FILL_FORE_SCHEMECOLOR_INDEX" val="14"/>
  <p:tag name="KSO_WM_UNIT_TEXT_FILL_TYPE" val="1"/>
  <p:tag name="KSO_WM_UNIT_TYPE" val="l_h_a"/>
  <p:tag name="KSO_WM_UNIT_USESOURCEFORMAT_APPLY" val="1"/>
</p:tagLst>
</file>

<file path=ppt/tags/tag4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i*1_1_1"/>
  <p:tag name="KSO_WM_UNIT_INDEX" val="1_1_1"/>
  <p:tag name="KSO_WM_UNIT_LAYERLEVEL" val="1_1_1"/>
  <p:tag name="KSO_WM_UNIT_SUBTYPE" val="d"/>
  <p:tag name="KSO_WM_UNIT_TEXT_FILL_FORE_SCHEMECOLOR_INDEX" val="5"/>
  <p:tag name="KSO_WM_UNIT_TEXT_FILL_TYPE" val="1"/>
  <p:tag name="KSO_WM_UNIT_TYPE" val="l_h_i"/>
  <p:tag name="KSO_WM_UNIT_USESOURCEFORMAT_APPLY" val="1"/>
</p:tagLst>
</file>

<file path=ppt/tags/tag45.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f*1_1_1"/>
  <p:tag name="KSO_WM_UNIT_INDEX" val="1_1_1"/>
  <p:tag name="KSO_WM_UNIT_LAYERLEVEL" val="1_1_1"/>
  <p:tag name="KSO_WM_UNIT_NOCLEAR" val="0"/>
  <p:tag name="KSO_WM_UNIT_PRESET_TEXT" val="单击此处添加文本具体内容，简明扼要的阐述您的观点。"/>
  <p:tag name="KSO_WM_UNIT_SUBTYPE" val="a"/>
  <p:tag name="KSO_WM_UNIT_TEXT_FILL_FORE_SCHEMECOLOR_INDEX" val="13"/>
  <p:tag name="KSO_WM_UNIT_TEXT_FILL_TYPE" val="1"/>
  <p:tag name="KSO_WM_UNIT_TYPE" val="l_h_f"/>
  <p:tag name="KSO_WM_UNIT_USESOURCEFORMAT_APPLY" val="1"/>
</p:tagLst>
</file>

<file path=ppt/tags/tag4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634_4*l_h_a*1_2_1"/>
  <p:tag name="KSO_WM_UNIT_INDEX" val="1_2_1"/>
  <p:tag name="KSO_WM_UNIT_ISCONTENTSTITLE" val="0"/>
  <p:tag name="KSO_WM_UNIT_ISNUMDGMTITLE" val="0"/>
  <p:tag name="KSO_WM_UNIT_LAYERLEVEL" val="1_1_1"/>
  <p:tag name="KSO_WM_UNIT_NOCLEAR" val="0"/>
  <p:tag name="KSO_WM_UNIT_PRESET_TEXT" val="添加标题"/>
  <p:tag name="KSO_WM_UNIT_TEXT_FILL_FORE_SCHEMECOLOR_INDEX" val="14"/>
  <p:tag name="KSO_WM_UNIT_TEXT_FILL_TYPE" val="1"/>
  <p:tag name="KSO_WM_UNIT_TYPE" val="l_h_a"/>
  <p:tag name="KSO_WM_UNIT_USESOURCEFORMAT_APPLY" val="1"/>
</p:tagLst>
</file>

<file path=ppt/tags/tag4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i*1_2_1"/>
  <p:tag name="KSO_WM_UNIT_INDEX" val="1_2_1"/>
  <p:tag name="KSO_WM_UNIT_LAYERLEVEL" val="1_1_1"/>
  <p:tag name="KSO_WM_UNIT_SUBTYPE" val="d"/>
  <p:tag name="KSO_WM_UNIT_TEXT_FILL_FORE_SCHEMECOLOR_INDEX" val="6"/>
  <p:tag name="KSO_WM_UNIT_TEXT_FILL_TYPE" val="1"/>
  <p:tag name="KSO_WM_UNIT_TYPE" val="l_h_i"/>
  <p:tag name="KSO_WM_UNIT_USESOURCEFORMAT_APPLY" val="1"/>
</p:tagLst>
</file>

<file path=ppt/tags/tag48.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f*1_2_1"/>
  <p:tag name="KSO_WM_UNIT_INDEX" val="1_2_1"/>
  <p:tag name="KSO_WM_UNIT_LAYERLEVEL" val="1_1_1"/>
  <p:tag name="KSO_WM_UNIT_NOCLEAR" val="0"/>
  <p:tag name="KSO_WM_UNIT_PRESET_TEXT" val="单击此处添加文本具体内容，简明扼要的阐述您的观点。"/>
  <p:tag name="KSO_WM_UNIT_SUBTYPE" val="a"/>
  <p:tag name="KSO_WM_UNIT_TEXT_FILL_FORE_SCHEMECOLOR_INDEX" val="13"/>
  <p:tag name="KSO_WM_UNIT_TEXT_FILL_TYPE" val="1"/>
  <p:tag name="KSO_WM_UNIT_TYPE" val="l_h_f"/>
  <p:tag name="KSO_WM_UNIT_USESOURCEFORMAT_APPLY" val="1"/>
</p:tagLst>
</file>

<file path=ppt/tags/tag49.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634_4*l_h_a*1_3_1"/>
  <p:tag name="KSO_WM_UNIT_INDEX" val="1_3_1"/>
  <p:tag name="KSO_WM_UNIT_ISCONTENTSTITLE" val="0"/>
  <p:tag name="KSO_WM_UNIT_ISNUMDGMTITLE" val="0"/>
  <p:tag name="KSO_WM_UNIT_LAYERLEVEL" val="1_1_1"/>
  <p:tag name="KSO_WM_UNIT_NOCLEAR" val="0"/>
  <p:tag name="KSO_WM_UNIT_PRESET_TEXT" val="添加标题"/>
  <p:tag name="KSO_WM_UNIT_TEXT_FILL_FORE_SCHEMECOLOR_INDEX" val="14"/>
  <p:tag name="KSO_WM_UNIT_TEXT_FILL_TYPE" val="1"/>
  <p:tag name="KSO_WM_UNIT_TYPE" val="l_h_a"/>
  <p:tag name="KSO_WM_UNIT_USESOURCEFORMAT_APPLY" val="1"/>
</p:tagLst>
</file>

<file path=ppt/tags/tag50.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i*1_3_1"/>
  <p:tag name="KSO_WM_UNIT_INDEX" val="1_3_1"/>
  <p:tag name="KSO_WM_UNIT_LAYERLEVEL" val="1_1_1"/>
  <p:tag name="KSO_WM_UNIT_SUBTYPE" val="d"/>
  <p:tag name="KSO_WM_UNIT_TEXT_FILL_FORE_SCHEMECOLOR_INDEX" val="7"/>
  <p:tag name="KSO_WM_UNIT_TEXT_FILL_TYPE" val="1"/>
  <p:tag name="KSO_WM_UNIT_TYPE" val="l_h_i"/>
  <p:tag name="KSO_WM_UNIT_USESOURCEFORMAT_APPLY" val="1"/>
</p:tagLst>
</file>

<file path=ppt/tags/tag51.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f*1_3_1"/>
  <p:tag name="KSO_WM_UNIT_INDEX" val="1_3_1"/>
  <p:tag name="KSO_WM_UNIT_LAYERLEVEL" val="1_1_1"/>
  <p:tag name="KSO_WM_UNIT_NOCLEAR" val="0"/>
  <p:tag name="KSO_WM_UNIT_PRESET_TEXT" val="单击此处添加文本具体内容，简明扼要的阐述您的观点。"/>
  <p:tag name="KSO_WM_UNIT_SUBTYPE" val="a"/>
  <p:tag name="KSO_WM_UNIT_TEXT_FILL_FORE_SCHEMECOLOR_INDEX" val="13"/>
  <p:tag name="KSO_WM_UNIT_TEXT_FILL_TYPE" val="1"/>
  <p:tag name="KSO_WM_UNIT_TYPE" val="l_h_f"/>
  <p:tag name="KSO_WM_UNIT_USESOURCEFORMAT_APPLY" val="1"/>
</p:tagLst>
</file>

<file path=ppt/tags/tag52.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634_4*l_h_a*1_4_1"/>
  <p:tag name="KSO_WM_UNIT_INDEX" val="1_4_1"/>
  <p:tag name="KSO_WM_UNIT_ISCONTENTSTITLE" val="0"/>
  <p:tag name="KSO_WM_UNIT_ISNUMDGMTITLE" val="0"/>
  <p:tag name="KSO_WM_UNIT_LAYERLEVEL" val="1_1_1"/>
  <p:tag name="KSO_WM_UNIT_NOCLEAR" val="0"/>
  <p:tag name="KSO_WM_UNIT_PRESET_TEXT" val="添加标题"/>
  <p:tag name="KSO_WM_UNIT_TYPE" val="l_h_a"/>
  <p:tag name="KSO_WM_UNIT_USESOURCEFORMAT_APPLY" val="1"/>
</p:tagLst>
</file>

<file path=ppt/tags/tag5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i*1_4_1"/>
  <p:tag name="KSO_WM_UNIT_INDEX" val="1_4_1"/>
  <p:tag name="KSO_WM_UNIT_LAYERLEVEL" val="1_1_1"/>
  <p:tag name="KSO_WM_UNIT_SUBTYPE" val="d"/>
  <p:tag name="KSO_WM_UNIT_TEXT_FILL_FORE_SCHEMECOLOR_INDEX" val="8"/>
  <p:tag name="KSO_WM_UNIT_TEXT_FILL_TYPE" val="1"/>
  <p:tag name="KSO_WM_UNIT_TYPE" val="l_h_i"/>
  <p:tag name="KSO_WM_UNIT_USESOURCEFORMAT_APPLY" val="1"/>
</p:tagLst>
</file>

<file path=ppt/tags/tag5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f*1_4_1"/>
  <p:tag name="KSO_WM_UNIT_INDEX" val="1_4_1"/>
  <p:tag name="KSO_WM_UNIT_LAYERLEVEL" val="1_1_1"/>
  <p:tag name="KSO_WM_UNIT_NOCLEAR" val="0"/>
  <p:tag name="KSO_WM_UNIT_PRESET_TEXT" val="单击此处添加文本具体内容，简明扼要的阐述您的观点。"/>
  <p:tag name="KSO_WM_UNIT_SUBTYPE" val="a"/>
  <p:tag name="KSO_WM_UNIT_TEXT_FILL_FORE_SCHEMECOLOR_INDEX" val="13"/>
  <p:tag name="KSO_WM_UNIT_TEXT_FILL_TYPE" val="1"/>
  <p:tag name="KSO_WM_UNIT_TYPE" val="l_h_f"/>
  <p:tag name="KSO_WM_UNIT_USESOURCEFORMAT_APPLY" val="1"/>
</p:tagLst>
</file>

<file path=ppt/tags/tag55.xml><?xml version="1.0" encoding="utf-8"?>
<p:tagLst xmlns:p="http://schemas.openxmlformats.org/presentationml/2006/main">
  <p:tag name="KSO_WM_SLIDE_ITEM_CNT" val="4"/>
</p:tagLst>
</file>

<file path=ppt/tags/tag56.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545</Paragraphs>
  <Slides>65</Slides>
  <Notes>38</Notes>
  <TotalTime>0</TotalTime>
  <HiddenSlides>0</HiddenSlides>
  <MMClips>0</MMClips>
  <ScaleCrop>0</ScaleCrop>
  <HeadingPairs>
    <vt:vector baseType="variant" size="6">
      <vt:variant>
        <vt:lpstr>Fonts used</vt:lpstr>
      </vt:variant>
      <vt:variant>
        <vt:i4>14</vt:i4>
      </vt:variant>
      <vt:variant>
        <vt:lpstr>Theme</vt:lpstr>
      </vt:variant>
      <vt:variant>
        <vt:i4>1</vt:i4>
      </vt:variant>
      <vt:variant>
        <vt:lpstr>Slide Titles</vt:lpstr>
      </vt:variant>
      <vt:variant>
        <vt:i4>65</vt:i4>
      </vt:variant>
    </vt:vector>
  </HeadingPairs>
  <TitlesOfParts>
    <vt:vector baseType="lpstr" size="80">
      <vt:lpstr>Arial</vt:lpstr>
      <vt:lpstr>Calibri</vt:lpstr>
      <vt:lpstr>黑体</vt:lpstr>
      <vt:lpstr>华文楷体</vt:lpstr>
      <vt:lpstr>宋体</vt:lpstr>
      <vt:lpstr>微软雅黑</vt:lpstr>
      <vt:lpstr>楷体_GB2312</vt:lpstr>
      <vt:lpstr>Times New Roman</vt:lpstr>
      <vt:lpstr>仿宋</vt:lpstr>
      <vt:lpstr>楷体</vt:lpstr>
      <vt:lpstr>Wingdings</vt:lpstr>
      <vt:lpstr>仿宋_GB2312</vt:lpstr>
      <vt:lpstr>华文中宋</vt:lpstr>
      <vt:lpstr>华文新魏</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2020-12-21T11:03:09.267</cp:lastPrinted>
  <dcterms:created xsi:type="dcterms:W3CDTF">2020-12-21T11:03:09Z</dcterms:created>
  <dcterms:modified xsi:type="dcterms:W3CDTF">2020-12-21T03:03:09Z</dcterms:modified>
</cp:coreProperties>
</file>