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ustom.xml" ContentType="application/vnd.openxmlformats-officedocument.custom-propertie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59" r:id="rId2"/>
    <p:sldId id="462" r:id="rId3"/>
    <p:sldId id="262" r:id="rId4"/>
    <p:sldId id="361" r:id="rId5"/>
    <p:sldId id="411" r:id="rId6"/>
    <p:sldId id="412" r:id="rId7"/>
    <p:sldId id="362" r:id="rId8"/>
    <p:sldId id="264" r:id="rId9"/>
    <p:sldId id="375" r:id="rId10"/>
    <p:sldId id="300" r:id="rId11"/>
    <p:sldId id="363" r:id="rId12"/>
    <p:sldId id="377" r:id="rId13"/>
    <p:sldId id="413" r:id="rId14"/>
    <p:sldId id="269" r:id="rId15"/>
    <p:sldId id="368" r:id="rId16"/>
    <p:sldId id="303" r:id="rId17"/>
    <p:sldId id="288" r:id="rId18"/>
    <p:sldId id="414" r:id="rId19"/>
    <p:sldId id="310" r:id="rId20"/>
    <p:sldId id="364" r:id="rId21"/>
    <p:sldId id="270" r:id="rId22"/>
    <p:sldId id="271" r:id="rId23"/>
    <p:sldId id="272" r:id="rId24"/>
    <p:sldId id="317" r:id="rId25"/>
    <p:sldId id="276" r:id="rId26"/>
    <p:sldId id="447" r:id="rId27"/>
    <p:sldId id="287" r:id="rId28"/>
    <p:sldId id="357" r:id="rId29"/>
    <p:sldId id="376" r:id="rId30"/>
    <p:sldId id="415" r:id="rId31"/>
    <p:sldId id="360" r:id="rId32"/>
    <p:sldId id="257" r:id="rId33"/>
    <p:sldId id="365" r:id="rId34"/>
    <p:sldId id="290" r:id="rId35"/>
    <p:sldId id="292" r:id="rId36"/>
    <p:sldId id="297" r:id="rId37"/>
    <p:sldId id="356" r:id="rId38"/>
    <p:sldId id="366" r:id="rId39"/>
    <p:sldId id="316" r:id="rId40"/>
    <p:sldId id="359" r:id="rId41"/>
  </p:sldIdLst>
  <p:sldSz cx="12192000" cy="6858000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05F2C04-C923-438B-8C0F-E0CD2BADF298}">
      <wppc:fontMiss xmlns="" xmlns:wppc="http://www.wps.cn/officeDocument/PresentationCustomData" type="true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FF00FF"/>
    <a:srgbClr val="FF3300"/>
    <a:srgbClr val="A20000"/>
    <a:srgbClr val="00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57"/>
    <p:restoredTop sz="94660"/>
  </p:normalViewPr>
  <p:slideViewPr>
    <p:cSldViewPr showGuides="1">
      <p:cViewPr varScale="1">
        <p:scale>
          <a:sx n="110" d="100"/>
          <a:sy n="110" d="100"/>
        </p:scale>
        <p:origin x="-342" y="-90"/>
      </p:cViewPr>
      <p:guideLst>
        <p:guide orient="horz" pos="2152"/>
        <p:guide pos="375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8" d="100"/>
        <a:sy n="168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noProof="1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2B4BC477-34F1-4856-9FF0-B8B641C0244E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4" name="幻灯片图像占位符 3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125" name="备注占位符 4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algn="r" eaLnBrk="1" fontAlgn="base" hangingPunct="1"/>
              <a:t>‹#›</a:t>
            </a:fld>
            <a:endParaRPr lang="zh-CN" altLang="en-US" sz="1200" strike="noStrike" noProof="1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0983698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17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921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9219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/>
              <a:t>3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126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1741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150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355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/>
              <a:t>10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560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765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2969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solidFill>
                  <a:srgbClr val="000000"/>
                </a:solidFill>
                <a:latin typeface="Calibri" panose="020F0502020204030204" pitchFamily="34" charset="0"/>
              </a:rPr>
              <a:pPr lvl="0" algn="r"/>
              <a:t>13</a:t>
            </a:fld>
            <a:endParaRPr lang="zh-CN" altLang="en-US" sz="1200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5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en-US" altLang="zh-CN" sz="1200" dirty="0">
                <a:latin typeface="Calibri" panose="020F0502020204030204" pitchFamily="34" charset="0"/>
              </a:rPr>
              <a:pPr lvl="0" algn="r"/>
              <a:t>14</a:t>
            </a:fld>
            <a:endParaRPr lang="en-US" altLang="zh-CN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584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/>
              <a:t>15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789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3993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4198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/>
              <a:t>18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4403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4608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4813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017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222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427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632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5837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041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246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451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656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  <a:pPr lvl="0" algn="r"/>
              <a:t>30</a:t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6861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065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2706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475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6802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7680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lstStyle/>
          <a:p>
            <a:pPr lvl="0" algn="r"/>
            <a:fld id="{9A0DB2DC-4C9A-4742-B13C-FB6460FD3503}" type="slidenum">
              <a:rPr lang="zh-CN" altLang="en-US" sz="1200" dirty="0">
                <a:latin typeface="Calibri" panose="020F0502020204030204" pitchFamily="34" charset="0"/>
                <a:ea typeface="宋体" panose="02010600030101010101" pitchFamily="2" charset="-122"/>
              </a:rPr>
              <a:pPr lvl="0" algn="r"/>
              <a:t>35</a:t>
            </a:fld>
            <a:endParaRPr lang="zh-CN" altLang="en-US" sz="1200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7885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0898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4994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7042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miter/>
          </a:ln>
        </p:spPr>
      </p:sp>
      <p:sp>
        <p:nvSpPr>
          <p:cNvPr id="89090" name="文本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488017" y="1920875"/>
            <a:ext cx="980017" cy="241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模板：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素材：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www.1ppt.com/sucai/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背景：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图表：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www.1ppt.com/tubiao/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下载：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教程： 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www.1ppt.com/powerpoint/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资料下载：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范文下载：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www.1ppt.com/fanwen/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试卷下载：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教案下载：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www.1ppt.com/jiaoan/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论坛：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语文课件：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www.1ppt.com/kejian/yuwen/  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数学课件：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www.1ppt.com/kejian/shuxue/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英语课件：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美术课件：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www.1ppt.com/kejian/meishu/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科学课件：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物理课件：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www.1ppt.com/kejian/wuli/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化学课件：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www.1ppt.com/kejian/huaxue/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生物课件：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www.1ppt.com/kejian/shengwu/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地理课件：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历史课件：</a:t>
            </a:r>
            <a:r>
              <a:rPr kumimoji="0" lang="en-US" altLang="zh-CN" sz="100" b="0" i="0" u="none" strike="noStrike" kern="1200" cap="none" spc="0" normalizeH="0" baseline="0" noProof="1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www.1ppt.com/kejian/lishi/       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1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A42EC3AD-4C1B-442C-87C9-75A946E88779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1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1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zh-CN" altLang="en-US" strike="noStrike" noProof="1"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0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264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848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6197600" y="3938588"/>
            <a:ext cx="5384800" cy="218757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TW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TW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en-US" altLang="zh-TW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en-US" altLang="zh-TW" strike="noStrike" noProof="1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TW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wrap="square" lIns="91440" tIns="45720" rIns="91440" bIns="45720" numCol="1" rtlCol="0" anchor="ctr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rgbClr val="898989"/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TW" sz="1200" b="0" i="0" u="none" strike="noStrike" kern="1200" cap="none" spc="0" normalizeH="0" baseline="0" noProof="1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fontAlgn="base"/>
            <a:fld id="{9A0DB2DC-4C9A-4742-B13C-FB6460FD3503}" type="slidenum">
              <a:rPr lang="en-US" altLang="zh-TW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algn="r" fontAlgn="base"/>
              <a:t>‹#›</a:t>
            </a:fld>
            <a:endParaRPr lang="en-US" altLang="zh-TW" strike="noStrike" noProof="1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8D16F23E-8F04-4711-B620-95BF43C1493B}" type="datetimeFigureOut">
              <a:rPr kumimoji="0" lang="zh-CN" altLang="en-US" sz="1200" b="0" i="0" u="none" strike="noStrike" kern="1200" cap="none" spc="0" normalizeH="0" baseline="0" noProof="1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t>2019/12/24</a:t>
            </a:fld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1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pPr lvl="0" eaLnBrk="1" fontAlgn="base" hangingPunct="1"/>
            <a:fld id="{9A0DB2DC-4C9A-4742-B13C-FB6460FD3503}" type="slidenum">
              <a:rPr lang="zh-CN" altLang="en-US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5455" y="89535"/>
            <a:ext cx="8311515" cy="5107305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24510" y="5196840"/>
            <a:ext cx="11142980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/>
              <a:t>12</a:t>
            </a:r>
            <a:r>
              <a:rPr lang="zh-CN" altLang="en-US" sz="3200" b="1"/>
              <a:t>月</a:t>
            </a:r>
            <a:r>
              <a:rPr lang="en-US" altLang="zh-CN" sz="3200" b="1"/>
              <a:t>18</a:t>
            </a:r>
            <a:r>
              <a:rPr lang="zh-CN" altLang="en-US" sz="3200" b="1"/>
              <a:t>日，中共中央总书记、国家主席、中央军委主席习近平乘专机抵达澳门，出席于20日举行的庆祝澳门回归祖国20周年大会。                                                         </a:t>
            </a: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新华社报道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352425" y="1182370"/>
            <a:ext cx="11549380" cy="279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1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第十单元  改革开放与社会主义现代化建设新时期</a:t>
            </a:r>
            <a:r>
              <a:rPr kumimoji="0" lang="zh-CN" altLang="en-US" sz="3600" b="1" i="0" u="none" strike="noStrike" kern="1200" cap="none" spc="0" normalizeH="0" baseline="0" noProof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 </a:t>
            </a:r>
            <a:r>
              <a:rPr kumimoji="0" lang="zh-CN" altLang="en-US" sz="4400" b="1" i="0" u="none" strike="noStrike" kern="1200" cap="none" spc="0" normalizeH="0" baseline="0" noProof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400" b="1" i="0" u="none" strike="noStrike" kern="1200" cap="none" spc="0" normalizeH="0" baseline="0" noProof="1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方正启体简体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1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第</a:t>
            </a:r>
            <a:r>
              <a:rPr kumimoji="0" lang="en-US" altLang="zh-CN" sz="4400" b="1" i="0" u="none" strike="noStrike" kern="1200" cap="none" spc="0" normalizeH="0" baseline="0" noProof="1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28</a:t>
            </a:r>
            <a:r>
              <a:rPr kumimoji="0" lang="zh-CN" altLang="en-US" sz="4400" b="1" i="0" u="none" strike="noStrike" kern="1200" cap="none" spc="0" normalizeH="0" baseline="0" noProof="1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1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中</a:t>
            </a:r>
            <a:r>
              <a:rPr kumimoji="0" lang="zh-CN" altLang="en-US" sz="4400" b="1" i="0" u="none" strike="noStrike" kern="1200" cap="none" spc="0" normalizeH="0" baseline="0" noProof="1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方正启体简体"/>
              </a:rPr>
              <a:t>国特色社会主义道路的开辟与发展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/>
          <a:srcRect t="2827" r="5505"/>
          <a:stretch>
            <a:fillRect/>
          </a:stretch>
        </p:blipFill>
        <p:spPr>
          <a:xfrm>
            <a:off x="613410" y="164783"/>
            <a:ext cx="4919663" cy="2846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5939790" y="311150"/>
            <a:ext cx="4925060" cy="27997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altLang="zh-CN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“</a:t>
            </a:r>
            <a:r>
              <a:rPr kumimoji="0" lang="zh-CN" altLang="en-US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凡是毛主席做出的决策，我们都坚决维护；凡是毛主席的指示，我们都始终不渝地遵循。</a:t>
            </a:r>
            <a:r>
              <a:rPr kumimoji="0" lang="en-US" altLang="zh-CN" sz="3200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”</a:t>
            </a:r>
            <a:endParaRPr kumimoji="0" lang="en-US" altLang="zh-CN" sz="2800" kern="1200" cap="none" spc="0" normalizeH="0" baseline="0" noProof="1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en-US" altLang="zh-CN" sz="2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——</a:t>
            </a:r>
            <a:r>
              <a:rPr kumimoji="0" lang="zh-CN" altLang="en-US" sz="2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人民日报社论</a:t>
            </a: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2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（</a:t>
            </a:r>
            <a:r>
              <a:rPr kumimoji="0" lang="en-US" altLang="zh-CN" sz="2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1977.2.7</a:t>
            </a:r>
            <a:r>
              <a:rPr kumimoji="0" lang="zh-CN" altLang="en-US" sz="2400" b="1" kern="1200" cap="none" spc="0" normalizeH="0" baseline="0" noProof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</a:p>
        </p:txBody>
      </p:sp>
      <p:sp>
        <p:nvSpPr>
          <p:cNvPr id="10243" name="文本框 5"/>
          <p:cNvSpPr txBox="1"/>
          <p:nvPr/>
        </p:nvSpPr>
        <p:spPr>
          <a:xfrm>
            <a:off x="842645" y="3213100"/>
            <a:ext cx="10693400" cy="16916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我们必须世世代代地用准确的完整的毛泽东思想来指导我们全党、全军和全国人民。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endParaRPr lang="en-US" altLang="zh-CN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邓小平致党中央的一封信（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1977.4.10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43280" y="4909185"/>
            <a:ext cx="1069276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SzTx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是否坚持实事求是的革命作风，实际上是区别真假马列主义、真假毛泽东思想的根本标志之一。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endParaRPr lang="en-US" altLang="zh-CN" sz="32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SzTx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陈云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《坚持实事求是的革命作风》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1977.9.28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243" grpId="0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TextBox 3"/>
          <p:cNvSpPr txBox="1"/>
          <p:nvPr/>
        </p:nvSpPr>
        <p:spPr>
          <a:xfrm>
            <a:off x="2424113" y="496888"/>
            <a:ext cx="5669280" cy="1568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一、伟大的历史转折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真理标准的讨论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rcRect l="7394" t="9689" r="7382" b="9671"/>
          <a:stretch>
            <a:fillRect/>
          </a:stretch>
        </p:blipFill>
        <p:spPr>
          <a:xfrm>
            <a:off x="363855" y="303530"/>
            <a:ext cx="5248275" cy="33864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8" name="文本框 2"/>
          <p:cNvSpPr txBox="1"/>
          <p:nvPr/>
        </p:nvSpPr>
        <p:spPr>
          <a:xfrm>
            <a:off x="5921375" y="410845"/>
            <a:ext cx="596392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只有坚持实践是检验真理的唯一标准，才能够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捍卫真正的科学与理论。毛泽东思想之所以有力量，正是由于它是经过实践检验了的客观真理。</a:t>
            </a:r>
            <a:endParaRPr lang="en-US" altLang="zh-CN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光明日报特约评论员文章</a:t>
            </a:r>
          </a:p>
          <a:p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1978.5.11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14339" name="文本框 4"/>
          <p:cNvSpPr txBox="1"/>
          <p:nvPr/>
        </p:nvSpPr>
        <p:spPr>
          <a:xfrm>
            <a:off x="868045" y="4018915"/>
            <a:ext cx="10594340" cy="15068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“5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12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日解放军报来转载，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5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月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13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日又有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家来转载，地方上的报纸、中央的报纸都转载了。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”  </a:t>
            </a:r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</a:t>
            </a:r>
          </a:p>
          <a:p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                 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摘编自胡耀邦之子胡德平回忆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15" y="2640330"/>
            <a:ext cx="10808970" cy="277114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0" name="文本框 5"/>
          <p:cNvSpPr txBox="1"/>
          <p:nvPr/>
        </p:nvSpPr>
        <p:spPr>
          <a:xfrm>
            <a:off x="690880" y="690245"/>
            <a:ext cx="10920730" cy="14452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我们一定要</a:t>
            </a:r>
            <a:r>
              <a:rPr lang="en-US" altLang="zh-CN" sz="3200" b="1" dirty="0"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拨乱反正，打破精神枷锁，使我们的思想来个大解放，这确实是一个十分严重的任务。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邓小平在全军政治工作会议上的讲话（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1978.6.2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Box 3"/>
          <p:cNvSpPr txBox="1"/>
          <p:nvPr/>
        </p:nvSpPr>
        <p:spPr>
          <a:xfrm>
            <a:off x="2424113" y="496888"/>
            <a:ext cx="6278880" cy="23069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一、伟大的历史转折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真理标准的讨论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中共十一届三中全会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37490" y="106680"/>
            <a:ext cx="3853815" cy="2636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矩形 6"/>
          <p:cNvSpPr/>
          <p:nvPr/>
        </p:nvSpPr>
        <p:spPr>
          <a:xfrm>
            <a:off x="4274185" y="1395730"/>
            <a:ext cx="7270750" cy="953135"/>
          </a:xfrm>
          <a:prstGeom prst="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2700000" scaled="0"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全党工作的着重点应</a:t>
            </a:r>
            <a:r>
              <a:rPr kumimoji="0" lang="zh-CN" altLang="zh-CN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该</a:t>
            </a:r>
            <a:r>
              <a:rPr lang="en-US" altLang="zh-CN" sz="2800" b="1" noProof="1">
                <a:solidFill>
                  <a:schemeClr val="tx1"/>
                </a:solidFill>
                <a:latin typeface="+mn-ea"/>
              </a:rPr>
              <a:t>……</a:t>
            </a:r>
            <a:r>
              <a:rPr kumimoji="0" lang="zh-CN" altLang="zh-CN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转</a:t>
            </a: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移到社会主义现代化建设上来。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0220" y="2743200"/>
            <a:ext cx="10941050" cy="953135"/>
          </a:xfrm>
          <a:prstGeom prst="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2700000" scaled="0"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对经济管理体制和经营管理方法着手认真的改革，在自力更生的基础上积极发展同世界各国平等互利的经济合作，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……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</a:p>
        </p:txBody>
      </p:sp>
      <p:sp>
        <p:nvSpPr>
          <p:cNvPr id="9" name="矩形 8"/>
          <p:cNvSpPr/>
          <p:nvPr/>
        </p:nvSpPr>
        <p:spPr>
          <a:xfrm>
            <a:off x="4274185" y="201930"/>
            <a:ext cx="7271385" cy="953135"/>
          </a:xfrm>
          <a:prstGeom prst="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2700000" scaled="0"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解放思想，坚持实事求是、一切从实际出发、理论联系实际的原则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……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ea"/>
              <a:ea typeface="+mn-ea"/>
              <a:cs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90220" y="3872230"/>
            <a:ext cx="10940415" cy="953135"/>
          </a:xfrm>
          <a:prstGeom prst="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2700000" scaled="0"/>
          </a:gra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l"/>
              <a:defRPr/>
            </a:pPr>
            <a:r>
              <a:rPr kumimoji="0" lang="zh-CN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只有坚决地平反假案、纠正错案、昭雪冤案，才能巩固党和人民的团结，维护党和毛泽东同志的崇高威望。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…… 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 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947670" y="4921250"/>
            <a:ext cx="84823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中国共产党第十一届中央委员会第三次全体会议公报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</p:txBody>
      </p:sp>
      <p:sp>
        <p:nvSpPr>
          <p:cNvPr id="17415" name="TextBox 10"/>
          <p:cNvSpPr txBox="1"/>
          <p:nvPr/>
        </p:nvSpPr>
        <p:spPr>
          <a:xfrm>
            <a:off x="759460" y="5516880"/>
            <a:ext cx="106413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-647700"/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为什么说中共十一届三中全会是伟大的历史转折？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9875" y="545465"/>
            <a:ext cx="9713595" cy="3046095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en-US" sz="28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至1984年12月，全国规模的拨乱平反、平反冤假错案工作基本结束。在这期间，平反纠正了300万名干部的冤假错案，复查改正错划右派54.7万人，纠正“右倾机会主义分子”12.5万人；为47万多名中共党员恢复了党籍。再加上数以千万计的受牵连的干部、群众及亲属，解决了殃及1亿人的问题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539875" y="4254500"/>
            <a:ext cx="9713595" cy="156845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通过</a:t>
            </a:r>
            <a:r>
              <a:rPr kumimoji="0" lang="en-US" altLang="zh-CN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关于建国以来党的若干历史问题的决议</a:t>
            </a:r>
            <a:r>
              <a:rPr kumimoji="0" lang="en-US" altLang="zh-CN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》</a:t>
            </a: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修改</a:t>
            </a:r>
            <a:r>
              <a:rPr kumimoji="0" lang="en-US" altLang="zh-CN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中华人民共和国宪法</a:t>
            </a:r>
            <a:r>
              <a:rPr kumimoji="0" lang="en-US" altLang="zh-CN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》</a:t>
            </a: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3200" b="1" kern="1200" cap="none" spc="0" normalizeH="0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落</a:t>
            </a:r>
            <a:r>
              <a:rPr kumimoji="0" lang="zh-CN" altLang="en-US" sz="3200" b="1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实民族、宗教、侨务、投诚人员政策</a:t>
            </a:r>
            <a:endParaRPr kumimoji="0" lang="zh-CN" altLang="en-US" sz="3200" b="1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5250" y="1839595"/>
            <a:ext cx="6112510" cy="64516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平反冤假错</a:t>
            </a:r>
            <a:r>
              <a:rPr lang="zh-CN" alt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案、拨乱反正</a:t>
            </a:r>
            <a:endParaRPr lang="zh-CN" altLang="en-US" sz="3600" b="1" dirty="0">
              <a:solidFill>
                <a:schemeClr val="accent6">
                  <a:lumMod val="60000"/>
                  <a:lumOff val="4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右箭头 11"/>
          <p:cNvSpPr/>
          <p:nvPr/>
        </p:nvSpPr>
        <p:spPr>
          <a:xfrm>
            <a:off x="191770" y="2565400"/>
            <a:ext cx="11730355" cy="1008380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1978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1984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1992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250" y="1101090"/>
            <a:ext cx="9200515" cy="64516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CN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1978</a:t>
            </a:r>
            <a:r>
              <a:rPr lang="zh-CN" alt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年十一届三中全会拉开改革开放序幕</a:t>
            </a: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</a:p>
        </p:txBody>
      </p:sp>
      <p:sp>
        <p:nvSpPr>
          <p:cNvPr id="22532" name="矩形 28"/>
          <p:cNvSpPr/>
          <p:nvPr/>
        </p:nvSpPr>
        <p:spPr>
          <a:xfrm>
            <a:off x="3546475" y="260350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中国改革开放大事记</a:t>
            </a:r>
          </a:p>
        </p:txBody>
      </p:sp>
      <p:sp>
        <p:nvSpPr>
          <p:cNvPr id="2" name="菱形 1"/>
          <p:cNvSpPr/>
          <p:nvPr/>
        </p:nvSpPr>
        <p:spPr>
          <a:xfrm>
            <a:off x="156836" y="2359720"/>
            <a:ext cx="288020" cy="504035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25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24" grpId="0" bldLvl="0" animBg="1"/>
      <p:bldP spid="24" grpId="1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3"/>
          <p:cNvSpPr txBox="1"/>
          <p:nvPr/>
        </p:nvSpPr>
        <p:spPr>
          <a:xfrm>
            <a:off x="2424113" y="496888"/>
            <a:ext cx="6278880" cy="37846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一、伟大的历史转折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真理标准的讨论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中共十一届三中全会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二、改革开放进程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经济体制改革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1"/>
          <p:cNvSpPr txBox="1"/>
          <p:nvPr/>
        </p:nvSpPr>
        <p:spPr>
          <a:xfrm>
            <a:off x="2206625" y="1052830"/>
            <a:ext cx="8066405" cy="45231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      </a:t>
            </a:r>
            <a:r>
              <a:rPr lang="en-US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据原农业部人民公社管理局统计的数字：</a:t>
            </a:r>
            <a:r>
              <a:rPr lang="en-US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1978</a:t>
            </a:r>
            <a:r>
              <a:rPr lang="zh-CN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年，全国农民每人年均从集体分配到的收入仅有</a:t>
            </a:r>
            <a:r>
              <a:rPr lang="en-US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74.67</a:t>
            </a:r>
            <a:r>
              <a:rPr lang="zh-CN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元，其中两亿农民的年均收入低于</a:t>
            </a:r>
            <a:r>
              <a:rPr lang="en-US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50</a:t>
            </a:r>
            <a:r>
              <a:rPr lang="zh-CN" altLang="zh-CN" sz="4800" dirty="0">
                <a:latin typeface="Arial" panose="020B0604020202020204" pitchFamily="34" charset="0"/>
                <a:ea typeface="宋体" panose="02010600030101010101" pitchFamily="2" charset="-122"/>
              </a:rPr>
              <a:t>元。</a:t>
            </a:r>
            <a:endParaRPr lang="zh-CN" altLang="en-US" sz="4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2075" y="1464310"/>
            <a:ext cx="9316720" cy="64516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平反冤假错</a:t>
            </a:r>
            <a:r>
              <a:rPr lang="zh-CN" altLang="en-U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案、拨乱反正</a:t>
            </a:r>
            <a:endParaRPr lang="zh-CN" altLang="en-US" sz="3600" b="1" dirty="0">
              <a:solidFill>
                <a:schemeClr val="accent6">
                  <a:lumMod val="60000"/>
                  <a:lumOff val="4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4615" y="2190425"/>
            <a:ext cx="7382635" cy="64516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农村改革：家庭联产承包责任制</a:t>
            </a:r>
          </a:p>
        </p:txBody>
      </p:sp>
      <p:sp>
        <p:nvSpPr>
          <p:cNvPr id="12" name="右箭头 11"/>
          <p:cNvSpPr/>
          <p:nvPr/>
        </p:nvSpPr>
        <p:spPr>
          <a:xfrm>
            <a:off x="160020" y="2995930"/>
            <a:ext cx="11847195" cy="1008380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1978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1984  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1992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                       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1280" y="819150"/>
            <a:ext cx="9316720" cy="64516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CN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1978</a:t>
            </a:r>
            <a:r>
              <a:rPr lang="zh-CN" altLang="en-US" sz="36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年十一届三中全会拉开改革开放序幕</a:t>
            </a:r>
            <a:r>
              <a:rPr lang="zh-CN" altLang="en-US" sz="28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 </a:t>
            </a:r>
          </a:p>
        </p:txBody>
      </p:sp>
      <p:sp>
        <p:nvSpPr>
          <p:cNvPr id="28677" name="矩形 28"/>
          <p:cNvSpPr/>
          <p:nvPr/>
        </p:nvSpPr>
        <p:spPr>
          <a:xfrm>
            <a:off x="3643550" y="116770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3200" b="1" dirty="0">
                <a:solidFill>
                  <a:srgbClr val="FFFF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中国改革开放大事记</a:t>
            </a:r>
          </a:p>
        </p:txBody>
      </p:sp>
      <p:sp>
        <p:nvSpPr>
          <p:cNvPr id="2" name="菱形 1"/>
          <p:cNvSpPr/>
          <p:nvPr/>
        </p:nvSpPr>
        <p:spPr>
          <a:xfrm flipV="1">
            <a:off x="231775" y="2863850"/>
            <a:ext cx="288290" cy="399415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mph" presetSubtype="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254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EF254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11" grpId="0" bldLvl="0" animBg="1"/>
      <p:bldP spid="11" grpId="1" bldLvl="0" animBg="1"/>
      <p:bldP spid="24" grpId="0" bldLvl="0" animBg="1"/>
      <p:bldP spid="24" grpId="1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矩形 10"/>
          <p:cNvSpPr/>
          <p:nvPr/>
        </p:nvSpPr>
        <p:spPr>
          <a:xfrm>
            <a:off x="5137785" y="163195"/>
            <a:ext cx="6744335" cy="29845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/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小岗村的包产到户经过一年的实践，获得了自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1957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年来第一次空前的大丰收。将粮食总产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6.6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万公斤，等于以往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年的总和</a:t>
            </a:r>
            <a:r>
              <a:rPr lang="zh-CN" altLang="zh-CN" sz="3200" b="1" dirty="0">
                <a:latin typeface="Calibri" panose="020F0502020204030204" pitchFamily="34" charset="0"/>
                <a:ea typeface="宋体" panose="02010600030101010101" pitchFamily="2" charset="-122"/>
              </a:rPr>
              <a:t>……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社员分配人均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200</a:t>
            </a:r>
            <a:r>
              <a:rPr lang="zh-CN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元，一跃成为全县的冒尖队。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just"/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24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贺耀敏等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六十年国事纪要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·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经济卷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770" name="矩形 11"/>
          <p:cNvSpPr/>
          <p:nvPr/>
        </p:nvSpPr>
        <p:spPr>
          <a:xfrm>
            <a:off x="262255" y="3348355"/>
            <a:ext cx="1166812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spcBef>
                <a:spcPts val="6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家庭联产承包责任制指的是：在土地公有制基础上把土地长期包给各家各户使用，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保证国家的，留足集体的，剩下都是自己的</a:t>
            </a:r>
            <a:r>
              <a:rPr lang="zh-CN" altLang="en-US" sz="3200" b="1" dirty="0">
                <a:latin typeface="Calibri" panose="020F050202020403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31748" name="Text Box 6"/>
          <p:cNvSpPr txBox="1"/>
          <p:nvPr/>
        </p:nvSpPr>
        <p:spPr>
          <a:xfrm>
            <a:off x="1274445" y="5603240"/>
            <a:ext cx="9278620" cy="583565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anchor="t">
            <a:spAutoFit/>
          </a:bodyPr>
          <a:lstStyle/>
          <a:p>
            <a:pPr>
              <a:buClr>
                <a:srgbClr val="FFFF00"/>
              </a:buClr>
            </a:pP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问题</a:t>
            </a:r>
            <a:r>
              <a:rPr lang="en-US" altLang="zh-CN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</a:rPr>
              <a:t>：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家庭联产承包责任制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改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了什么？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没改什</a:t>
            </a:r>
            <a:r>
              <a:rPr lang="zh-CN" altLang="en-US" sz="2800" b="1" dirty="0" smtClean="0">
                <a:latin typeface="宋体" panose="02010600030101010101" pitchFamily="2" charset="-122"/>
                <a:sym typeface="+mn-ea"/>
              </a:rPr>
              <a:t>么？</a:t>
            </a:r>
            <a:r>
              <a:rPr lang="en-US" altLang="zh-CN" sz="3200" b="1" dirty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	</a:t>
            </a:r>
            <a:endParaRPr lang="zh-CN" altLang="en-US" sz="3200" b="1" dirty="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700405" y="5034280"/>
            <a:ext cx="9278620" cy="521970"/>
          </a:xfrm>
          <a:prstGeom prst="rect">
            <a:avLst/>
          </a:prstGeom>
          <a:noFill/>
          <a:ln w="38100">
            <a:solidFill>
              <a:srgbClr val="92D050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28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ea"/>
              </a:rPr>
              <a:t>问题</a:t>
            </a:r>
            <a:r>
              <a:rPr kumimoji="0" lang="en-US" altLang="zh-CN" sz="28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ea"/>
              </a:rPr>
              <a:t>1</a:t>
            </a:r>
            <a:r>
              <a:rPr kumimoji="0" lang="zh-CN" altLang="en-US" sz="2800" b="1" i="0" u="none" strike="noStrike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  <a:ea typeface="+mn-ea"/>
                <a:cs typeface="+mn-ea"/>
              </a:rPr>
              <a:t>：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“</a:t>
            </a:r>
            <a:r>
              <a:rPr lang="zh-CN" altLang="en-US" sz="2800" b="1" noProof="1">
                <a:latin typeface="+mn-ea"/>
                <a:ea typeface="+mn-ea"/>
                <a:cs typeface="+mn-ea"/>
              </a:rPr>
              <a:t>包产到户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”的推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行对小岗村有何影响？</a:t>
            </a:r>
          </a:p>
        </p:txBody>
      </p:sp>
      <p:sp>
        <p:nvSpPr>
          <p:cNvPr id="30725" name="矩形 9"/>
          <p:cNvSpPr/>
          <p:nvPr/>
        </p:nvSpPr>
        <p:spPr>
          <a:xfrm>
            <a:off x="1790065" y="36195"/>
            <a:ext cx="2922270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just">
              <a:buSzPct val="102000"/>
            </a:pPr>
            <a:r>
              <a:rPr lang="zh-CN" altLang="zh-CN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小岗村的</a:t>
            </a:r>
            <a:r>
              <a:rPr lang="zh-CN" altLang="en-US" sz="32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突破</a:t>
            </a:r>
            <a:endParaRPr lang="zh-CN" altLang="en-US" sz="32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94205" y="6258560"/>
            <a:ext cx="9674175" cy="523220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问题</a:t>
            </a:r>
            <a:r>
              <a:rPr lang="en-US" altLang="zh-CN" sz="2800" b="1" dirty="0">
                <a:latin typeface="宋体" panose="02010600030101010101" pitchFamily="2" charset="-122"/>
                <a:sym typeface="+mn-ea"/>
              </a:rPr>
              <a:t>3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：小岗村改革的经验对其他地区或领</a:t>
            </a:r>
            <a:r>
              <a:rPr lang="zh-CN" altLang="en-US" sz="2800" b="1" dirty="0" smtClean="0">
                <a:latin typeface="宋体" panose="02010600030101010101" pitchFamily="2" charset="-122"/>
                <a:sym typeface="+mn-ea"/>
              </a:rPr>
              <a:t>域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产</a:t>
            </a:r>
            <a:r>
              <a:rPr lang="zh-CN" altLang="en-US" sz="2800" b="1" dirty="0" smtClean="0">
                <a:latin typeface="宋体" panose="02010600030101010101" pitchFamily="2" charset="-122"/>
                <a:sym typeface="+mn-ea"/>
              </a:rPr>
              <a:t>生怎样影</a:t>
            </a:r>
            <a:r>
              <a:rPr lang="zh-CN" altLang="en-US" sz="2800" b="1" dirty="0">
                <a:latin typeface="宋体" panose="02010600030101010101" pitchFamily="2" charset="-122"/>
                <a:sym typeface="+mn-ea"/>
              </a:rPr>
              <a:t>响？</a:t>
            </a:r>
            <a:endParaRPr lang="zh-CN" altLang="en-US" sz="2800" dirty="0"/>
          </a:p>
        </p:txBody>
      </p:sp>
      <p:grpSp>
        <p:nvGrpSpPr>
          <p:cNvPr id="4" name="组合 3"/>
          <p:cNvGrpSpPr/>
          <p:nvPr/>
        </p:nvGrpSpPr>
        <p:grpSpPr>
          <a:xfrm>
            <a:off x="179705" y="163195"/>
            <a:ext cx="4253865" cy="3068426"/>
            <a:chOff x="222" y="863"/>
            <a:chExt cx="5415" cy="4826"/>
          </a:xfrm>
        </p:grpSpPr>
        <p:pic>
          <p:nvPicPr>
            <p:cNvPr id="16386" name="Picture 2"/>
            <p:cNvPicPr>
              <a:picLocks noChangeAspect="1" noChangeArrowheads="1"/>
            </p:cNvPicPr>
            <p:nvPr>
              <p:custDataLst>
                <p:tags r:id="rId1"/>
              </p:custDataLst>
            </p:nvPr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22" y="863"/>
              <a:ext cx="5414" cy="3939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30722" name="TextBox 6"/>
            <p:cNvSpPr txBox="1"/>
            <p:nvPr/>
          </p:nvSpPr>
          <p:spPr>
            <a:xfrm>
              <a:off x="222" y="4577"/>
              <a:ext cx="5415" cy="1112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algn="ctr"/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安徽凤阳小岗村农民</a:t>
              </a:r>
            </a:p>
            <a:p>
              <a:pPr algn="ctr"/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“分田到户”契约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2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69" grpId="0"/>
      <p:bldP spid="32769" grpId="1"/>
      <p:bldP spid="32770" grpId="0"/>
      <p:bldP spid="32770" grpId="1"/>
      <p:bldP spid="31748" grpId="0" bldLvl="0" animBg="1"/>
      <p:bldP spid="31748" grpId="1"/>
      <p:bldP spid="3" grpId="0" bldLvl="0" animBg="1"/>
      <p:bldP spid="3" grpId="1"/>
      <p:bldP spid="2" grpId="0" bldLvl="0" animBg="1"/>
      <p:bldP spid="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extBox 8"/>
          <p:cNvSpPr txBox="1"/>
          <p:nvPr/>
        </p:nvSpPr>
        <p:spPr>
          <a:xfrm>
            <a:off x="196849" y="940805"/>
            <a:ext cx="5095641" cy="3987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平反冤假错</a:t>
            </a:r>
            <a:r>
              <a:rPr lang="zh-CN" altLang="en-U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案、拨乱反正</a:t>
            </a:r>
            <a:endParaRPr lang="zh-CN" altLang="en-US" sz="2000" b="1" dirty="0">
              <a:solidFill>
                <a:schemeClr val="accent6">
                  <a:lumMod val="60000"/>
                  <a:lumOff val="40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4818" name="TextBox 10"/>
          <p:cNvSpPr txBox="1"/>
          <p:nvPr/>
        </p:nvSpPr>
        <p:spPr>
          <a:xfrm>
            <a:off x="188595" y="1332230"/>
            <a:ext cx="5103495" cy="3987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农村改革：家庭联产承包责任制</a:t>
            </a:r>
          </a:p>
        </p:txBody>
      </p:sp>
      <p:sp>
        <p:nvSpPr>
          <p:cNvPr id="12" name="右箭头 11"/>
          <p:cNvSpPr/>
          <p:nvPr/>
        </p:nvSpPr>
        <p:spPr>
          <a:xfrm>
            <a:off x="123825" y="1957705"/>
            <a:ext cx="11987530" cy="1008380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1978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1984</a:t>
            </a: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1992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2001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	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11500" y="3193145"/>
            <a:ext cx="7521574" cy="95313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国企改革：扩大企业自主权</a:t>
            </a:r>
            <a:r>
              <a:rPr lang="en-US" altLang="zh-CN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扩权让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利</a:t>
            </a:r>
            <a:endParaRPr lang="en-US" altLang="zh-CN" sz="2800" b="1" dirty="0" smtClean="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（管理权下放）</a:t>
            </a:r>
            <a:endParaRPr lang="zh-CN" altLang="en-US" sz="2800" b="1" dirty="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4821" name="TextBox 23"/>
          <p:cNvSpPr txBox="1"/>
          <p:nvPr/>
        </p:nvSpPr>
        <p:spPr>
          <a:xfrm>
            <a:off x="188679" y="540755"/>
            <a:ext cx="5103812" cy="3987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CN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1978</a:t>
            </a: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年十一届三中全会拉开改革开放序幕 </a:t>
            </a:r>
          </a:p>
        </p:txBody>
      </p:sp>
      <p:sp>
        <p:nvSpPr>
          <p:cNvPr id="34822" name="矩形 28"/>
          <p:cNvSpPr/>
          <p:nvPr/>
        </p:nvSpPr>
        <p:spPr>
          <a:xfrm>
            <a:off x="3941763" y="19050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中国改革开放大事记</a:t>
            </a:r>
          </a:p>
        </p:txBody>
      </p:sp>
      <p:sp>
        <p:nvSpPr>
          <p:cNvPr id="13" name="矩形 12"/>
          <p:cNvSpPr/>
          <p:nvPr/>
        </p:nvSpPr>
        <p:spPr>
          <a:xfrm>
            <a:off x="3111499" y="4273220"/>
            <a:ext cx="7521575" cy="95313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国企改革：运行经济责任制</a:t>
            </a:r>
            <a:r>
              <a:rPr lang="en-US" altLang="zh-CN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自负盈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亏</a:t>
            </a:r>
            <a:endParaRPr lang="en-US" altLang="zh-CN" sz="2800" b="1" dirty="0" smtClean="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（经营权转移）</a:t>
            </a:r>
            <a:endParaRPr lang="zh-CN" altLang="en-US" sz="2800" b="1" dirty="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114675" y="5353045"/>
            <a:ext cx="7518400" cy="953135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国企改革：完善企业的经营</a:t>
            </a:r>
            <a:r>
              <a:rPr lang="en-US" altLang="zh-CN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打破大锅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饭</a:t>
            </a:r>
            <a:endParaRPr lang="en-US" altLang="zh-CN" sz="2800" b="1" dirty="0" smtClean="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                      </a:t>
            </a:r>
            <a:r>
              <a:rPr lang="zh-CN" altLang="en-US" sz="2800" b="1" dirty="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（分配权自主）</a:t>
            </a:r>
            <a:endParaRPr lang="zh-CN" altLang="en-US" sz="2800" b="1" dirty="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205550" y="1794475"/>
            <a:ext cx="288020" cy="504035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>
            <a:off x="2970665" y="2689110"/>
            <a:ext cx="288020" cy="504035"/>
          </a:xfrm>
          <a:prstGeom prst="diamond">
            <a:avLst/>
          </a:prstGeom>
          <a:solidFill>
            <a:srgbClr val="FFFF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3" grpId="0" bldLvl="0" animBg="1"/>
      <p:bldP spid="14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78460" y="982980"/>
            <a:ext cx="11421110" cy="5184140"/>
          </a:xfrm>
          <a:prstGeom prst="rect">
            <a:avLst/>
          </a:prstGeom>
          <a:ln w="41275">
            <a:solidFill>
              <a:schemeClr val="accent4">
                <a:lumMod val="60000"/>
                <a:lumOff val="40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  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社会主义基本制度确立以后，还</a:t>
            </a:r>
            <a:r>
              <a:rPr kumimoji="0" lang="zh-CN" altLang="en-US" sz="36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要</a:t>
            </a:r>
            <a:r>
              <a:rPr kumimoji="0" lang="en-US" altLang="zh-CN" sz="36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……</a:t>
            </a:r>
            <a:r>
              <a:rPr kumimoji="0" lang="zh-CN" altLang="en-US" sz="36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建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立起充满生机和活力的社会主义经济体制，促进生产力的发展，所以改革也是解放生产力。计划经济不等于社会主义，资本主义也有计划；市场经济不等于资本主义，社会主义也有市场，计划和市场都是经济手段。社会主义的本质，是解放生产力，发展生产力，</a:t>
            </a:r>
            <a:r>
              <a:rPr kumimoji="0" lang="en-US" altLang="zh-CN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……</a:t>
            </a: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ea"/>
              </a:rPr>
              <a:t>最终达到共同富裕。                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——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邓小平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在武昌、深圳、珠海、上海等地的谈话要点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                      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                                            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（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1992.1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cs typeface="楷体" panose="02010609060101010101" pitchFamily="49" charset="-122"/>
              </a:rPr>
              <a:t>～</a:t>
            </a:r>
            <a:r>
              <a:rPr kumimoji="0" lang="en-US" altLang="zh-CN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</a:t>
            </a:r>
            <a:r>
              <a:rPr kumimoji="0" lang="zh-CN" altLang="en-US" sz="20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）</a:t>
            </a:r>
          </a:p>
        </p:txBody>
      </p:sp>
      <p:sp>
        <p:nvSpPr>
          <p:cNvPr id="36866" name="Rectangle 43"/>
          <p:cNvSpPr/>
          <p:nvPr/>
        </p:nvSpPr>
        <p:spPr>
          <a:xfrm>
            <a:off x="3071813" y="179864"/>
            <a:ext cx="6480175" cy="64516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zh-CN" altLang="en-US" sz="36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理</a:t>
            </a:r>
            <a:r>
              <a:rPr lang="zh-CN" altLang="en-US" sz="36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论</a:t>
            </a:r>
            <a:r>
              <a:rPr lang="zh-CN" altLang="en-US" sz="36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准备</a:t>
            </a:r>
            <a:r>
              <a:rPr lang="zh-CN" altLang="en-US" sz="3600" dirty="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6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邓小平“南方谈话</a:t>
            </a:r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”</a:t>
            </a:r>
            <a:endParaRPr lang="zh-CN" altLang="en-US" sz="14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251075" y="200660"/>
            <a:ext cx="7479665" cy="4678045"/>
          </a:xfrm>
        </p:spPr>
      </p:pic>
      <p:sp>
        <p:nvSpPr>
          <p:cNvPr id="38914" name="Rectangle 3"/>
          <p:cNvSpPr/>
          <p:nvPr/>
        </p:nvSpPr>
        <p:spPr>
          <a:xfrm>
            <a:off x="1193800" y="4878705"/>
            <a:ext cx="97370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Calibri" panose="020F0502020204030204" pitchFamily="34" charset="0"/>
                <a:ea typeface="宋体" panose="02010600030101010101" pitchFamily="2" charset="-122"/>
              </a:rPr>
              <a:t>1992</a:t>
            </a:r>
            <a:r>
              <a:rPr lang="zh-CN" altLang="en-US" sz="3600" b="1" dirty="0">
                <a:latin typeface="Calibri" panose="020F0502020204030204" pitchFamily="34" charset="0"/>
                <a:ea typeface="宋体" panose="02010600030101010101" pitchFamily="2" charset="-122"/>
              </a:rPr>
              <a:t>年中国共产党第十四次全国代表大会召开</a:t>
            </a:r>
          </a:p>
        </p:txBody>
      </p:sp>
      <p:sp>
        <p:nvSpPr>
          <p:cNvPr id="46085" name="矩形 6"/>
          <p:cNvSpPr>
            <a:spLocks noChangeArrowheads="1"/>
          </p:cNvSpPr>
          <p:nvPr/>
        </p:nvSpPr>
        <p:spPr bwMode="auto">
          <a:xfrm>
            <a:off x="891540" y="5597525"/>
            <a:ext cx="1110043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经济体制改革的目标：建立社会主义市场经济体制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extBox 8"/>
          <p:cNvSpPr txBox="1"/>
          <p:nvPr/>
        </p:nvSpPr>
        <p:spPr>
          <a:xfrm>
            <a:off x="340100" y="1476394"/>
            <a:ext cx="5103856" cy="3987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平反冤假错</a:t>
            </a:r>
            <a:r>
              <a:rPr lang="zh-CN" altLang="en-U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案、拨乱反正</a:t>
            </a:r>
            <a:endParaRPr lang="zh-CN" altLang="en-US" sz="2000" b="1" dirty="0">
              <a:solidFill>
                <a:schemeClr val="accent6">
                  <a:lumMod val="60000"/>
                  <a:lumOff val="40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40962" name="TextBox 10"/>
          <p:cNvSpPr txBox="1"/>
          <p:nvPr/>
        </p:nvSpPr>
        <p:spPr>
          <a:xfrm>
            <a:off x="340360" y="1858860"/>
            <a:ext cx="5103596" cy="3987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农村改革：家庭联产承包责任制</a:t>
            </a:r>
          </a:p>
        </p:txBody>
      </p:sp>
      <p:sp>
        <p:nvSpPr>
          <p:cNvPr id="12" name="右箭头 11"/>
          <p:cNvSpPr/>
          <p:nvPr/>
        </p:nvSpPr>
        <p:spPr>
          <a:xfrm>
            <a:off x="223950" y="2470785"/>
            <a:ext cx="11848465" cy="1008380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1978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1984                       1992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0964" name="TextBox 23"/>
          <p:cNvSpPr txBox="1"/>
          <p:nvPr/>
        </p:nvSpPr>
        <p:spPr>
          <a:xfrm>
            <a:off x="340144" y="1051085"/>
            <a:ext cx="5103812" cy="39878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CN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1978</a:t>
            </a:r>
            <a:r>
              <a:rPr lang="zh-CN" altLang="en-US" sz="20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年十一届三中全会拉开改革开放序幕 </a:t>
            </a:r>
          </a:p>
        </p:txBody>
      </p:sp>
      <p:sp>
        <p:nvSpPr>
          <p:cNvPr id="40965" name="矩形 28"/>
          <p:cNvSpPr/>
          <p:nvPr/>
        </p:nvSpPr>
        <p:spPr>
          <a:xfrm>
            <a:off x="3941763" y="90805"/>
            <a:ext cx="4777740" cy="7067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4000" b="1" dirty="0">
                <a:latin typeface="Arial" panose="020B0604020202020204" pitchFamily="34" charset="0"/>
                <a:ea typeface="宋体" panose="02010600030101010101" pitchFamily="2" charset="-122"/>
              </a:rPr>
              <a:t>中国改革开放大事记</a:t>
            </a:r>
          </a:p>
        </p:txBody>
      </p:sp>
      <p:grpSp>
        <p:nvGrpSpPr>
          <p:cNvPr id="40966" name="组合 1"/>
          <p:cNvGrpSpPr/>
          <p:nvPr/>
        </p:nvGrpSpPr>
        <p:grpSpPr>
          <a:xfrm>
            <a:off x="2447925" y="3648575"/>
            <a:ext cx="5251450" cy="1406600"/>
            <a:chOff x="74678" y="3286079"/>
            <a:chExt cx="5251642" cy="1406808"/>
          </a:xfrm>
        </p:grpSpPr>
        <p:sp>
          <p:nvSpPr>
            <p:cNvPr id="40967" name="矩形 9"/>
            <p:cNvSpPr/>
            <p:nvPr/>
          </p:nvSpPr>
          <p:spPr>
            <a:xfrm>
              <a:off x="74678" y="3286079"/>
              <a:ext cx="5248178" cy="398839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anchor="t">
              <a:spAutoFit/>
            </a:bodyPr>
            <a:lstStyle/>
            <a:p>
              <a:pPr>
                <a:buFont typeface="Wingdings" panose="05000000000000000000" pitchFamily="2" charset="2"/>
                <a:buChar char="l"/>
              </a:pPr>
              <a:r>
                <a:rPr lang="zh-CN" altLang="en-US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国企改革：扩大企业自主权</a:t>
              </a:r>
              <a:r>
                <a:rPr lang="en-US" altLang="zh-CN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扩权让利</a:t>
              </a:r>
            </a:p>
          </p:txBody>
        </p:sp>
        <p:sp>
          <p:nvSpPr>
            <p:cNvPr id="40968" name="矩形 12"/>
            <p:cNvSpPr/>
            <p:nvPr/>
          </p:nvSpPr>
          <p:spPr>
            <a:xfrm>
              <a:off x="74678" y="3790187"/>
              <a:ext cx="5248178" cy="398839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anchor="t">
              <a:spAutoFit/>
            </a:bodyPr>
            <a:lstStyle/>
            <a:p>
              <a:pPr>
                <a:buFont typeface="Wingdings" panose="05000000000000000000" pitchFamily="2" charset="2"/>
                <a:buChar char="l"/>
              </a:pPr>
              <a:r>
                <a:rPr lang="zh-CN" altLang="en-US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国企改革：运行经济责任制</a:t>
              </a:r>
              <a:r>
                <a:rPr lang="en-US" altLang="zh-CN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自负盈亏</a:t>
              </a:r>
            </a:p>
          </p:txBody>
        </p:sp>
        <p:sp>
          <p:nvSpPr>
            <p:cNvPr id="40969" name="矩形 13"/>
            <p:cNvSpPr/>
            <p:nvPr/>
          </p:nvSpPr>
          <p:spPr>
            <a:xfrm>
              <a:off x="78142" y="4294048"/>
              <a:ext cx="5248178" cy="398839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anchor="t">
              <a:spAutoFit/>
            </a:bodyPr>
            <a:lstStyle/>
            <a:p>
              <a:pPr>
                <a:buFont typeface="Wingdings" panose="05000000000000000000" pitchFamily="2" charset="2"/>
                <a:buChar char="l"/>
              </a:pPr>
              <a:r>
                <a:rPr lang="zh-CN" altLang="en-US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国企改革：完善企业的经营</a:t>
              </a:r>
              <a:r>
                <a:rPr lang="en-US" altLang="zh-CN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000" b="1" dirty="0">
                  <a:solidFill>
                    <a:srgbClr val="FFFF00"/>
                  </a:solidFill>
                  <a:latin typeface="仿宋" panose="02010609060101010101" pitchFamily="49" charset="-122"/>
                  <a:ea typeface="仿宋" panose="02010609060101010101" pitchFamily="49" charset="-122"/>
                </a:rPr>
                <a:t>打破大锅饭</a:t>
              </a:r>
            </a:p>
          </p:txBody>
        </p:sp>
      </p:grpSp>
      <p:sp>
        <p:nvSpPr>
          <p:cNvPr id="11" name="矩形 10"/>
          <p:cNvSpPr/>
          <p:nvPr/>
        </p:nvSpPr>
        <p:spPr>
          <a:xfrm>
            <a:off x="4468495" y="5249830"/>
            <a:ext cx="7408863" cy="521970"/>
          </a:xfrm>
          <a:prstGeom prst="rect">
            <a:avLst/>
          </a:prstGeom>
          <a:noFill/>
          <a:ln w="57150">
            <a:solidFill>
              <a:schemeClr val="accent1"/>
            </a:solidFill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国企改革：建立现代企业制度</a:t>
            </a:r>
            <a:r>
              <a:rPr lang="en-US" altLang="zh-CN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chemeClr val="tx2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政企分开</a:t>
            </a:r>
          </a:p>
        </p:txBody>
      </p:sp>
      <p:sp>
        <p:nvSpPr>
          <p:cNvPr id="13" name="菱形 12"/>
          <p:cNvSpPr/>
          <p:nvPr/>
        </p:nvSpPr>
        <p:spPr>
          <a:xfrm>
            <a:off x="357496" y="2257413"/>
            <a:ext cx="288020" cy="504035"/>
          </a:xfrm>
          <a:prstGeom prst="diamond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2304326" y="3170950"/>
            <a:ext cx="288020" cy="504035"/>
          </a:xfrm>
          <a:prstGeom prst="diamond">
            <a:avLst/>
          </a:prstGeom>
          <a:solidFill>
            <a:srgbClr val="FFFF00"/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>
            <a:off x="4439885" y="3144280"/>
            <a:ext cx="288020" cy="504035"/>
          </a:xfrm>
          <a:prstGeom prst="diamond">
            <a:avLst/>
          </a:prstGeom>
          <a:solidFill>
            <a:schemeClr val="tx2"/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11680" y="978535"/>
            <a:ext cx="8740140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 </a:t>
            </a:r>
            <a:r>
              <a:rPr lang="zh-CN" altLang="en-US" sz="4800" b="1" dirty="0" smtClean="0"/>
              <a:t>     1978</a:t>
            </a:r>
            <a:r>
              <a:rPr lang="zh-CN" altLang="en-US" sz="4800" b="1" dirty="0"/>
              <a:t>年，全国国有资产总额仅有4488亿</a:t>
            </a:r>
            <a:r>
              <a:rPr lang="zh-CN" altLang="en-US" sz="4800" b="1" dirty="0" smtClean="0"/>
              <a:t>元</a:t>
            </a:r>
            <a:r>
              <a:rPr lang="zh-CN" altLang="en-US" sz="4800" b="1" dirty="0"/>
              <a:t>。</a:t>
            </a:r>
            <a:r>
              <a:rPr lang="zh-CN" altLang="en-US" sz="4800" b="1" dirty="0" smtClean="0"/>
              <a:t>2017</a:t>
            </a:r>
            <a:r>
              <a:rPr lang="zh-CN" altLang="en-US" sz="4800" b="1" dirty="0"/>
              <a:t>年，全国国有企业资产总额183.5万亿元，负债总额118.5万亿元，国有资本及权益总额50.3万亿元</a:t>
            </a:r>
            <a:r>
              <a:rPr lang="zh-CN" altLang="en-US" sz="4800" b="1" dirty="0" smtClean="0"/>
              <a:t>。</a:t>
            </a:r>
            <a:endParaRPr lang="zh-CN" altLang="en-US" sz="4800" b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extBox 3"/>
          <p:cNvSpPr txBox="1"/>
          <p:nvPr/>
        </p:nvSpPr>
        <p:spPr>
          <a:xfrm>
            <a:off x="2424113" y="496888"/>
            <a:ext cx="6278880" cy="452310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一、伟大的历史转折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真理标准的讨论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中共十一届三中全会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二、改革开放进程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经济体制改革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对外开放的格局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838" y="131763"/>
            <a:ext cx="6697662" cy="6642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0532" name="Oval 4"/>
          <p:cNvSpPr/>
          <p:nvPr/>
        </p:nvSpPr>
        <p:spPr>
          <a:xfrm>
            <a:off x="5159375" y="5300663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0533" name="Oval 5"/>
          <p:cNvSpPr/>
          <p:nvPr/>
        </p:nvSpPr>
        <p:spPr>
          <a:xfrm>
            <a:off x="4584700" y="5373688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0534" name="Oval 6"/>
          <p:cNvSpPr/>
          <p:nvPr/>
        </p:nvSpPr>
        <p:spPr>
          <a:xfrm>
            <a:off x="4367213" y="5516563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0535" name="Oval 7"/>
          <p:cNvSpPr/>
          <p:nvPr/>
        </p:nvSpPr>
        <p:spPr>
          <a:xfrm>
            <a:off x="5665788" y="4941888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0569" name="Oval 41"/>
          <p:cNvSpPr/>
          <p:nvPr/>
        </p:nvSpPr>
        <p:spPr>
          <a:xfrm rot="3726298">
            <a:off x="4737100" y="4305300"/>
            <a:ext cx="650875" cy="207645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0561" name="AutoShape 33"/>
          <p:cNvSpPr/>
          <p:nvPr/>
        </p:nvSpPr>
        <p:spPr>
          <a:xfrm>
            <a:off x="3732213" y="4941888"/>
            <a:ext cx="774700" cy="388937"/>
          </a:xfrm>
          <a:prstGeom prst="wedgeRectCallout">
            <a:avLst>
              <a:gd name="adj1" fmla="val 66806"/>
              <a:gd name="adj2" fmla="val 73671"/>
            </a:avLst>
          </a:prstGeom>
          <a:solidFill>
            <a:srgbClr val="632523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0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深圳</a:t>
            </a:r>
          </a:p>
        </p:txBody>
      </p:sp>
      <p:sp>
        <p:nvSpPr>
          <p:cNvPr id="150562" name="AutoShape 34"/>
          <p:cNvSpPr/>
          <p:nvPr/>
        </p:nvSpPr>
        <p:spPr>
          <a:xfrm>
            <a:off x="4799013" y="5805488"/>
            <a:ext cx="792162" cy="360362"/>
          </a:xfrm>
          <a:prstGeom prst="wedgeRectCallout">
            <a:avLst>
              <a:gd name="adj1" fmla="val -74648"/>
              <a:gd name="adj2" fmla="val -83921"/>
            </a:avLst>
          </a:prstGeom>
          <a:solidFill>
            <a:srgbClr val="632523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0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珠海</a:t>
            </a:r>
          </a:p>
        </p:txBody>
      </p:sp>
      <p:sp>
        <p:nvSpPr>
          <p:cNvPr id="150563" name="AutoShape 35"/>
          <p:cNvSpPr/>
          <p:nvPr/>
        </p:nvSpPr>
        <p:spPr>
          <a:xfrm>
            <a:off x="4799013" y="4605338"/>
            <a:ext cx="720725" cy="433387"/>
          </a:xfrm>
          <a:prstGeom prst="wedgeRectCallout">
            <a:avLst>
              <a:gd name="adj1" fmla="val 14759"/>
              <a:gd name="adj2" fmla="val 90657"/>
            </a:avLst>
          </a:prstGeom>
          <a:solidFill>
            <a:srgbClr val="632523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0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汕头</a:t>
            </a:r>
          </a:p>
        </p:txBody>
      </p:sp>
      <p:sp>
        <p:nvSpPr>
          <p:cNvPr id="150564" name="AutoShape 36"/>
          <p:cNvSpPr/>
          <p:nvPr/>
        </p:nvSpPr>
        <p:spPr>
          <a:xfrm>
            <a:off x="6167438" y="4451350"/>
            <a:ext cx="720725" cy="431800"/>
          </a:xfrm>
          <a:prstGeom prst="wedgeRectCallout">
            <a:avLst>
              <a:gd name="adj1" fmla="val -88324"/>
              <a:gd name="adj2" fmla="val 72796"/>
            </a:avLst>
          </a:prstGeom>
          <a:solidFill>
            <a:srgbClr val="632523"/>
          </a:solidFill>
          <a:ln w="95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lstStyle/>
          <a:p>
            <a:pPr algn="ctr"/>
            <a:r>
              <a:rPr lang="zh-CN" altLang="en-US" sz="20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厦门</a:t>
            </a:r>
          </a:p>
        </p:txBody>
      </p:sp>
      <p:sp>
        <p:nvSpPr>
          <p:cNvPr id="47115" name="TextBox 1"/>
          <p:cNvSpPr txBox="1"/>
          <p:nvPr/>
        </p:nvSpPr>
        <p:spPr>
          <a:xfrm>
            <a:off x="9695180" y="401955"/>
            <a:ext cx="1013460" cy="564134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 sz="5400" dirty="0">
                <a:latin typeface="Arial" panose="020B0604020202020204" pitchFamily="34" charset="0"/>
                <a:ea typeface="宋体" panose="02010600030101010101" pitchFamily="2" charset="-122"/>
              </a:rPr>
              <a:t>对外开放形势图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0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50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5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3" name="Group 2"/>
          <p:cNvGrpSpPr/>
          <p:nvPr/>
        </p:nvGrpSpPr>
        <p:grpSpPr>
          <a:xfrm>
            <a:off x="1579563" y="115888"/>
            <a:ext cx="9144000" cy="6858000"/>
            <a:chOff x="251" y="0"/>
            <a:chExt cx="5465" cy="4320"/>
          </a:xfrm>
        </p:grpSpPr>
        <p:pic>
          <p:nvPicPr>
            <p:cNvPr id="49154" name="Picture 3" descr="02-1-14_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51" y="0"/>
              <a:ext cx="5465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55" name="Text Box 4"/>
            <p:cNvSpPr txBox="1"/>
            <p:nvPr/>
          </p:nvSpPr>
          <p:spPr>
            <a:xfrm>
              <a:off x="1824" y="489"/>
              <a:ext cx="2400" cy="301"/>
            </a:xfrm>
            <a:prstGeom prst="rect">
              <a:avLst/>
            </a:prstGeom>
            <a:noFill/>
            <a:ln w="9525">
              <a:noFill/>
            </a:ln>
            <a:effectLst>
              <a:prstShdw prst="shdw17" dist="17961" dir="2699999">
                <a:srgbClr val="99993D">
                  <a:alpha val="50000"/>
                </a:srgbClr>
              </a:prstShdw>
            </a:effectLst>
          </p:spPr>
          <p:txBody>
            <a:bodyPr anchor="t"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20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世纪</a:t>
              </a:r>
              <a:r>
                <a:rPr lang="en-US" altLang="zh-CN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70</a:t>
              </a:r>
              <a:r>
                <a:rPr lang="zh-CN" altLang="en-US" sz="2800" b="1" dirty="0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年代末的深圳</a:t>
              </a: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1533525" y="115888"/>
            <a:ext cx="9144000" cy="6858000"/>
            <a:chOff x="-23" y="0"/>
            <a:chExt cx="5760" cy="4320"/>
          </a:xfrm>
        </p:grpSpPr>
        <p:pic>
          <p:nvPicPr>
            <p:cNvPr id="49157" name="Picture 6" descr="02-1-10_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23" y="0"/>
              <a:ext cx="5760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58" name="Text Box 7"/>
            <p:cNvSpPr txBox="1"/>
            <p:nvPr/>
          </p:nvSpPr>
          <p:spPr>
            <a:xfrm>
              <a:off x="2112" y="288"/>
              <a:ext cx="2688" cy="301"/>
            </a:xfrm>
            <a:prstGeom prst="rect">
              <a:avLst/>
            </a:prstGeom>
            <a:noFill/>
            <a:ln w="9525">
              <a:noFill/>
            </a:ln>
            <a:effectLst>
              <a:prstShdw prst="shdw17" dist="17961" dir="2699999">
                <a:srgbClr val="99993D">
                  <a:alpha val="50000"/>
                </a:srgbClr>
              </a:prstShdw>
            </a:effectLst>
          </p:spPr>
          <p:txBody>
            <a:bodyPr anchor="t">
              <a:spAutoFit/>
            </a:bodyPr>
            <a:lstStyle/>
            <a:p>
              <a:pPr>
                <a:lnSpc>
                  <a:spcPct val="90000"/>
                </a:lnSpc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20</a:t>
              </a:r>
              <a:r>
                <a:rPr lang="zh-CN" altLang="en-US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世纪</a:t>
              </a:r>
              <a:r>
                <a:rPr lang="en-US" altLang="zh-CN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80</a:t>
              </a:r>
              <a:r>
                <a:rPr lang="zh-CN" altLang="en-US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年代的深圳  </a:t>
              </a:r>
            </a:p>
          </p:txBody>
        </p:sp>
      </p:grpSp>
      <p:grpSp>
        <p:nvGrpSpPr>
          <p:cNvPr id="4" name="Group 8"/>
          <p:cNvGrpSpPr/>
          <p:nvPr/>
        </p:nvGrpSpPr>
        <p:grpSpPr>
          <a:xfrm>
            <a:off x="1579563" y="122238"/>
            <a:ext cx="9144000" cy="6858000"/>
            <a:chOff x="-1252" y="-1942"/>
            <a:chExt cx="5760" cy="4320"/>
          </a:xfrm>
        </p:grpSpPr>
        <p:pic>
          <p:nvPicPr>
            <p:cNvPr id="49160" name="Picture 9" descr="02-1-1_jpg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1252" y="-1942"/>
              <a:ext cx="5760" cy="43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61" name="Rectangle 10"/>
            <p:cNvSpPr/>
            <p:nvPr/>
          </p:nvSpPr>
          <p:spPr>
            <a:xfrm>
              <a:off x="1217" y="7"/>
              <a:ext cx="3043" cy="6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ctr">
              <a:spAutoFit/>
            </a:bodyPr>
            <a:lstStyle/>
            <a:p>
              <a:pPr algn="ctr"/>
              <a:r>
                <a:rPr lang="en-US" altLang="zh-CN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20</a:t>
              </a:r>
              <a:r>
                <a:rPr lang="zh-CN" altLang="en-US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世纪</a:t>
              </a:r>
              <a:r>
                <a:rPr lang="en-US" altLang="zh-CN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90</a:t>
              </a:r>
              <a:r>
                <a:rPr lang="zh-CN" altLang="en-US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年代</a:t>
              </a:r>
            </a:p>
            <a:p>
              <a:pPr algn="ctr"/>
              <a:r>
                <a:rPr lang="zh-CN" altLang="en-US" sz="28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一个现代特大都市的雏形已显</a:t>
              </a:r>
              <a:r>
                <a:rPr lang="zh-CN" altLang="en-US" sz="36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</p:grpSp>
      <p:grpSp>
        <p:nvGrpSpPr>
          <p:cNvPr id="5" name="Group 14"/>
          <p:cNvGrpSpPr/>
          <p:nvPr/>
        </p:nvGrpSpPr>
        <p:grpSpPr>
          <a:xfrm>
            <a:off x="1616075" y="36513"/>
            <a:ext cx="9107488" cy="6843712"/>
            <a:chOff x="135" y="-2013"/>
            <a:chExt cx="7140" cy="4173"/>
          </a:xfrm>
        </p:grpSpPr>
        <p:pic>
          <p:nvPicPr>
            <p:cNvPr id="49163" name="Picture 15" descr="2005109153549241"/>
            <p:cNvPicPr>
              <a:picLocks noChangeAspect="1"/>
            </p:cNvPicPr>
            <p:nvPr/>
          </p:nvPicPr>
          <p:blipFill>
            <a:blip r:embed="rId6"/>
            <a:srcRect b="10155"/>
            <a:stretch>
              <a:fillRect/>
            </a:stretch>
          </p:blipFill>
          <p:spPr>
            <a:xfrm>
              <a:off x="135" y="-2013"/>
              <a:ext cx="7140" cy="417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9164" name="Rectangle 16"/>
            <p:cNvSpPr/>
            <p:nvPr/>
          </p:nvSpPr>
          <p:spPr>
            <a:xfrm>
              <a:off x="1152" y="-29"/>
              <a:ext cx="4957" cy="61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lstStyle/>
            <a:p>
              <a:r>
                <a:rPr lang="zh-CN" altLang="en-US" sz="60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进入</a:t>
              </a:r>
              <a:r>
                <a:rPr lang="en-US" altLang="zh-CN" sz="60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21</a:t>
              </a:r>
              <a:r>
                <a:rPr lang="zh-CN" altLang="en-US" sz="60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世纪的深圳</a:t>
              </a:r>
              <a:r>
                <a:rPr lang="zh-CN" altLang="en-US" sz="4400" b="1" dirty="0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</p:grpSp>
      <p:sp>
        <p:nvSpPr>
          <p:cNvPr id="49165" name="Rectangle 43"/>
          <p:cNvSpPr/>
          <p:nvPr/>
        </p:nvSpPr>
        <p:spPr>
          <a:xfrm>
            <a:off x="2155825" y="116047"/>
            <a:ext cx="6335713" cy="52197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深圳速度</a:t>
            </a:r>
            <a:r>
              <a:rPr lang="en-US" altLang="zh-CN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2800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“一夜崛起的城市”</a:t>
            </a:r>
            <a:endParaRPr lang="zh-CN" altLang="en-US" sz="1400" dirty="0">
              <a:solidFill>
                <a:srgbClr val="FFFF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287617" y="1268850"/>
            <a:ext cx="11568783" cy="3785652"/>
            <a:chOff x="263595" y="332785"/>
            <a:chExt cx="11568783" cy="3785652"/>
          </a:xfrm>
        </p:grpSpPr>
        <p:sp>
          <p:nvSpPr>
            <p:cNvPr id="2" name="文本框 1"/>
            <p:cNvSpPr txBox="1"/>
            <p:nvPr/>
          </p:nvSpPr>
          <p:spPr>
            <a:xfrm>
              <a:off x="263595" y="332785"/>
              <a:ext cx="5112356" cy="3785652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  <a:spcBef>
                  <a:spcPct val="50000"/>
                </a:spcBef>
              </a:pP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材料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1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 </a:t>
              </a:r>
              <a:r>
                <a:rPr lang="zh-CN" altLang="en-US" sz="3200" b="1" dirty="0" smtClean="0">
                  <a:latin typeface="宋体" panose="02010600030101010101" pitchFamily="2" charset="-122"/>
                  <a:sym typeface="+mn-ea"/>
                </a:rPr>
                <a:t> 税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收方面</a:t>
              </a:r>
              <a:r>
                <a:rPr lang="zh-CN" altLang="en-US" sz="3200" b="1" dirty="0">
                  <a:latin typeface="Calibri" panose="020F0502020204030204" pitchFamily="34" charset="0"/>
                  <a:sym typeface="+mn-ea"/>
                </a:rPr>
                <a:t>“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三资</a:t>
              </a:r>
              <a:r>
                <a:rPr lang="zh-CN" altLang="en-US" sz="3200" b="1" dirty="0">
                  <a:latin typeface="Calibri" panose="020F0502020204030204" pitchFamily="34" charset="0"/>
                  <a:sym typeface="+mn-ea"/>
                </a:rPr>
                <a:t>”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企业所得税率为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15%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（内地中外合资企业税率为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33%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），深圳特区的外资企业一般从投资开始免征一至三年的所得税</a:t>
              </a:r>
              <a:r>
                <a:rPr lang="en-US" altLang="zh-CN" sz="3200" b="1" dirty="0">
                  <a:latin typeface="Calibri" panose="020F0502020204030204" pitchFamily="34" charset="0"/>
                  <a:sym typeface="+mn-ea"/>
                </a:rPr>
                <a:t>……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  </a:t>
              </a:r>
              <a:endParaRPr lang="en-US" altLang="zh-CN" sz="3200" dirty="0">
                <a:latin typeface="宋体" panose="02010600030101010101" pitchFamily="2" charset="-122"/>
                <a:sym typeface="+mn-ea"/>
              </a:endParaRPr>
            </a:p>
            <a:p>
              <a:pPr algn="just">
                <a:lnSpc>
                  <a:spcPct val="110000"/>
                </a:lnSpc>
                <a:spcBef>
                  <a:spcPct val="50000"/>
                </a:spcBef>
              </a:pP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               ——</a:t>
              </a:r>
              <a:r>
                <a:rPr lang="zh-CN" altLang="en-US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孙</a:t>
              </a:r>
              <a:r>
                <a:rPr lang="zh-CN" altLang="en-US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健</a:t>
              </a:r>
              <a:r>
                <a:rPr lang="zh-CN" altLang="en-US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等</a:t>
              </a: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《</a:t>
              </a:r>
              <a:r>
                <a:rPr lang="zh-CN" altLang="en-US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中国经济通史</a:t>
              </a: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》</a:t>
              </a:r>
              <a:endParaRPr lang="en-US" altLang="zh-CN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5416520" y="332785"/>
              <a:ext cx="6415858" cy="3782574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材料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2</a:t>
              </a:r>
              <a:r>
                <a:rPr lang="zh-CN" altLang="en-US" sz="3200" dirty="0">
                  <a:latin typeface="宋体" panose="02010600030101010101" pitchFamily="2" charset="-122"/>
                  <a:sym typeface="+mn-ea"/>
                </a:rPr>
                <a:t>  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除投资规模在一亿元以上项目要报国务院审批，轻工业投资在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3000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万元以上，重工业投资</a:t>
              </a:r>
              <a:r>
                <a:rPr lang="en-US" altLang="zh-CN" sz="3200" b="1" dirty="0">
                  <a:latin typeface="宋体" panose="02010600030101010101" pitchFamily="2" charset="-122"/>
                  <a:sym typeface="+mn-ea"/>
                </a:rPr>
                <a:t>5000</a:t>
              </a:r>
              <a:r>
                <a:rPr lang="zh-CN" altLang="en-US" sz="3200" b="1" dirty="0">
                  <a:latin typeface="宋体" panose="02010600030101010101" pitchFamily="2" charset="-122"/>
                  <a:sym typeface="+mn-ea"/>
                </a:rPr>
                <a:t>万元以上项目要报国家计委审批外，其余项目不需国家综合平衡，特区可以自己审批</a:t>
              </a:r>
              <a:r>
                <a:rPr lang="zh-CN" altLang="en-US" sz="3200" dirty="0">
                  <a:latin typeface="宋体" panose="02010600030101010101" pitchFamily="2" charset="-122"/>
                  <a:sym typeface="+mn-ea"/>
                </a:rPr>
                <a:t>。</a:t>
              </a:r>
              <a:endParaRPr lang="zh-CN" altLang="en-US" sz="3200" dirty="0">
                <a:latin typeface="宋体" panose="02010600030101010101" pitchFamily="2" charset="-122"/>
              </a:endParaRPr>
            </a:p>
            <a:p>
              <a:pPr algn="r">
                <a:lnSpc>
                  <a:spcPct val="110000"/>
                </a:lnSpc>
              </a:pPr>
              <a:r>
                <a:rPr lang="en-US" altLang="zh-CN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——《</a:t>
              </a:r>
              <a:r>
                <a:rPr lang="zh-CN" altLang="en-US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六十年国事纪要</a:t>
              </a:r>
              <a:r>
                <a:rPr lang="en-US" altLang="zh-CN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·</a:t>
              </a:r>
              <a:r>
                <a:rPr lang="zh-CN" altLang="en-US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经济卷</a:t>
              </a: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》</a:t>
              </a:r>
            </a:p>
            <a:p>
              <a:pPr algn="r">
                <a:lnSpc>
                  <a:spcPct val="110000"/>
                </a:lnSpc>
              </a:pPr>
              <a:endParaRPr lang="zh-CN" altLang="en-US" sz="8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11"/>
          <p:cNvSpPr/>
          <p:nvPr/>
        </p:nvSpPr>
        <p:spPr>
          <a:xfrm>
            <a:off x="2279650" y="2382838"/>
            <a:ext cx="7920038" cy="49720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lnSpc>
                <a:spcPct val="110000"/>
              </a:lnSpc>
            </a:pP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206645" y="1264216"/>
            <a:ext cx="11649755" cy="3293209"/>
            <a:chOff x="142054" y="3233562"/>
            <a:chExt cx="11649755" cy="3293209"/>
          </a:xfrm>
        </p:grpSpPr>
        <p:sp>
          <p:nvSpPr>
            <p:cNvPr id="6" name="文本框 2"/>
            <p:cNvSpPr txBox="1"/>
            <p:nvPr/>
          </p:nvSpPr>
          <p:spPr>
            <a:xfrm>
              <a:off x="142054" y="3233562"/>
              <a:ext cx="5241311" cy="3293209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材料</a:t>
              </a:r>
              <a:r>
                <a:rPr lang="en-US" altLang="zh-CN" sz="3200" b="1" dirty="0">
                  <a:latin typeface="+mn-ea"/>
                  <a:ea typeface="+mn-ea"/>
                  <a:cs typeface="+mn-ea"/>
                  <a:sym typeface="+mn-ea"/>
                </a:rPr>
                <a:t>3</a:t>
              </a:r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  </a:t>
              </a:r>
              <a:r>
                <a:rPr lang="en-US" altLang="zh-CN" sz="3200" b="1" dirty="0">
                  <a:latin typeface="+mn-ea"/>
                  <a:ea typeface="+mn-ea"/>
                  <a:cs typeface="+mn-ea"/>
                  <a:sym typeface="+mn-ea"/>
                </a:rPr>
                <a:t>1980</a:t>
              </a:r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年前后深圳一个普通工人一个月的劳务费</a:t>
              </a:r>
              <a:r>
                <a:rPr lang="en-US" altLang="zh-CN" sz="3200" b="1" dirty="0">
                  <a:latin typeface="+mn-ea"/>
                  <a:ea typeface="+mn-ea"/>
                  <a:cs typeface="+mn-ea"/>
                  <a:sym typeface="+mn-ea"/>
                </a:rPr>
                <a:t>(</a:t>
              </a:r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包括工资和福利</a:t>
              </a:r>
              <a:r>
                <a:rPr lang="en-US" altLang="zh-CN" sz="3200" b="1" dirty="0">
                  <a:latin typeface="+mn-ea"/>
                  <a:ea typeface="+mn-ea"/>
                  <a:cs typeface="+mn-ea"/>
                  <a:sym typeface="+mn-ea"/>
                </a:rPr>
                <a:t>)</a:t>
              </a:r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只有</a:t>
              </a:r>
              <a:r>
                <a:rPr lang="en-US" altLang="zh-CN" sz="3200" b="1" dirty="0">
                  <a:latin typeface="+mn-ea"/>
                  <a:ea typeface="+mn-ea"/>
                  <a:cs typeface="+mn-ea"/>
                  <a:sym typeface="+mn-ea"/>
                </a:rPr>
                <a:t>700</a:t>
              </a:r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元港币，而香港一个普通工人的工资起码要</a:t>
              </a:r>
              <a:r>
                <a:rPr lang="en-US" altLang="zh-CN" sz="3200" b="1" dirty="0">
                  <a:latin typeface="+mn-ea"/>
                  <a:ea typeface="+mn-ea"/>
                  <a:cs typeface="+mn-ea"/>
                  <a:sym typeface="+mn-ea"/>
                </a:rPr>
                <a:t>7000</a:t>
              </a:r>
              <a:r>
                <a:rPr lang="zh-CN" altLang="en-US" sz="3200" b="1" dirty="0">
                  <a:latin typeface="+mn-ea"/>
                  <a:ea typeface="+mn-ea"/>
                  <a:cs typeface="+mn-ea"/>
                  <a:sym typeface="+mn-ea"/>
                </a:rPr>
                <a:t>元港币</a:t>
              </a:r>
              <a:r>
                <a:rPr lang="zh-CN" altLang="en-US" sz="3200" b="1" dirty="0" smtClean="0">
                  <a:latin typeface="+mn-ea"/>
                  <a:ea typeface="+mn-ea"/>
                  <a:cs typeface="+mn-ea"/>
                  <a:sym typeface="+mn-ea"/>
                </a:rPr>
                <a:t>。</a:t>
              </a:r>
              <a:endParaRPr lang="en-US" altLang="zh-CN" sz="3200" b="1" dirty="0" smtClean="0">
                <a:latin typeface="+mn-ea"/>
                <a:ea typeface="+mn-ea"/>
                <a:cs typeface="+mn-ea"/>
                <a:sym typeface="+mn-ea"/>
              </a:endParaRPr>
            </a:p>
            <a:p>
              <a:endParaRPr lang="en-US" altLang="zh-CN" sz="2800" b="1" dirty="0">
                <a:latin typeface="+mn-ea"/>
                <a:ea typeface="+mn-ea"/>
                <a:cs typeface="+mn-ea"/>
                <a:sym typeface="+mn-ea"/>
              </a:endParaRPr>
            </a:p>
            <a:p>
              <a:endParaRPr lang="zh-CN" altLang="en-US" sz="2000" b="1" dirty="0">
                <a:latin typeface="+mn-ea"/>
                <a:ea typeface="+mn-ea"/>
                <a:cs typeface="+mn-ea"/>
                <a:sym typeface="+mn-ea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383365" y="3238196"/>
              <a:ext cx="6408444" cy="3274743"/>
            </a:xfrm>
            <a:prstGeom prst="rect">
              <a:avLst/>
            </a:prstGeom>
            <a:noFill/>
            <a:ln w="57150">
              <a:solidFill>
                <a:schemeClr val="accent1"/>
              </a:solidFill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10000"/>
                </a:lnSpc>
              </a:pPr>
              <a:r>
                <a:rPr lang="zh-CN" altLang="en-US" sz="3200" b="1" dirty="0">
                  <a:latin typeface="+mn-ea"/>
                  <a:cs typeface="+mn-ea"/>
                  <a:sym typeface="+mn-ea"/>
                </a:rPr>
                <a:t>材料</a:t>
              </a:r>
              <a:r>
                <a:rPr lang="en-US" altLang="zh-CN" sz="3200" b="1" dirty="0">
                  <a:latin typeface="+mn-ea"/>
                  <a:cs typeface="+mn-ea"/>
                  <a:sym typeface="+mn-ea"/>
                </a:rPr>
                <a:t>4</a:t>
              </a:r>
              <a:r>
                <a:rPr lang="zh-CN" altLang="en-US" sz="3200" b="1" dirty="0">
                  <a:latin typeface="+mn-ea"/>
                  <a:cs typeface="+mn-ea"/>
                  <a:sym typeface="+mn-ea"/>
                </a:rPr>
                <a:t>  建设</a:t>
              </a:r>
              <a:r>
                <a:rPr lang="zh-CN" altLang="en-US" sz="3200" b="1" u="sng" dirty="0">
                  <a:latin typeface="+mn-ea"/>
                  <a:cs typeface="+mn-ea"/>
                  <a:sym typeface="+mn-ea"/>
                </a:rPr>
                <a:t>资金</a:t>
              </a:r>
              <a:r>
                <a:rPr lang="zh-CN" altLang="en-US" sz="3200" b="1" dirty="0">
                  <a:latin typeface="+mn-ea"/>
                  <a:cs typeface="+mn-ea"/>
                  <a:sym typeface="+mn-ea"/>
                </a:rPr>
                <a:t>以吸收和利用外资为主；</a:t>
              </a:r>
              <a:r>
                <a:rPr lang="zh-CN" altLang="en-US" sz="3200" b="1" u="sng" dirty="0">
                  <a:latin typeface="+mn-ea"/>
                  <a:cs typeface="+mn-ea"/>
                  <a:sym typeface="+mn-ea"/>
                </a:rPr>
                <a:t>经济结构</a:t>
              </a:r>
              <a:r>
                <a:rPr lang="zh-CN" altLang="en-US" sz="3200" b="1" dirty="0">
                  <a:latin typeface="+mn-ea"/>
                  <a:cs typeface="+mn-ea"/>
                  <a:sym typeface="+mn-ea"/>
                </a:rPr>
                <a:t>以中外合资、合作经营企业和外商独资经营企业为主；企业</a:t>
              </a:r>
              <a:r>
                <a:rPr lang="zh-CN" altLang="en-US" sz="3200" b="1" u="sng" dirty="0">
                  <a:latin typeface="+mn-ea"/>
                  <a:cs typeface="+mn-ea"/>
                  <a:sym typeface="+mn-ea"/>
                </a:rPr>
                <a:t>产品</a:t>
              </a:r>
              <a:r>
                <a:rPr lang="zh-CN" altLang="en-US" sz="3200" b="1" dirty="0">
                  <a:latin typeface="+mn-ea"/>
                  <a:cs typeface="+mn-ea"/>
                  <a:sym typeface="+mn-ea"/>
                </a:rPr>
                <a:t>以出口外销为主；经济活动以</a:t>
              </a:r>
              <a:r>
                <a:rPr lang="zh-CN" altLang="en-US" sz="3200" b="1" u="sng" dirty="0">
                  <a:latin typeface="+mn-ea"/>
                  <a:cs typeface="+mn-ea"/>
                  <a:sym typeface="+mn-ea"/>
                </a:rPr>
                <a:t>市场调节</a:t>
              </a:r>
              <a:r>
                <a:rPr lang="zh-CN" altLang="en-US" sz="3200" b="1" dirty="0">
                  <a:latin typeface="+mn-ea"/>
                  <a:cs typeface="+mn-ea"/>
                  <a:sym typeface="+mn-ea"/>
                </a:rPr>
                <a:t>为</a:t>
              </a:r>
              <a:r>
                <a:rPr lang="zh-CN" altLang="en-US" sz="3200" b="1" dirty="0" smtClean="0">
                  <a:latin typeface="+mn-ea"/>
                  <a:cs typeface="+mn-ea"/>
                  <a:sym typeface="+mn-ea"/>
                </a:rPr>
                <a:t>主。</a:t>
              </a:r>
              <a:endParaRPr lang="en-US" altLang="zh-CN" sz="3200" b="1" dirty="0" smtClean="0">
                <a:latin typeface="+mn-ea"/>
                <a:cs typeface="+mn-ea"/>
                <a:sym typeface="+mn-ea"/>
              </a:endParaRPr>
            </a:p>
            <a:p>
              <a:pPr algn="just">
                <a:lnSpc>
                  <a:spcPct val="110000"/>
                </a:lnSpc>
              </a:pPr>
              <a:r>
                <a:rPr lang="en-US" altLang="zh-CN" sz="2800" b="1" dirty="0">
                  <a:latin typeface="+mn-ea"/>
                  <a:ea typeface="楷体" panose="02010609060101010101" pitchFamily="49" charset="-122"/>
                  <a:cs typeface="+mn-ea"/>
                  <a:sym typeface="+mn-ea"/>
                </a:rPr>
                <a:t> </a:t>
              </a:r>
              <a:r>
                <a:rPr lang="en-US" altLang="zh-CN" sz="2800" b="1" dirty="0" smtClean="0">
                  <a:latin typeface="+mn-ea"/>
                  <a:ea typeface="楷体" panose="02010609060101010101" pitchFamily="49" charset="-122"/>
                  <a:cs typeface="+mn-ea"/>
                  <a:sym typeface="+mn-ea"/>
                </a:rPr>
                <a:t>  </a:t>
              </a: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——</a:t>
              </a:r>
              <a:r>
                <a:rPr lang="zh-CN" altLang="en-US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周溪</a:t>
              </a:r>
              <a:r>
                <a:rPr lang="zh-CN" altLang="en-US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舞</a:t>
              </a: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《</a:t>
              </a:r>
              <a:r>
                <a:rPr lang="zh-CN" altLang="en-US" b="1" dirty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深圳以工业为主发展外向型经济的轨迹</a:t>
              </a:r>
              <a:r>
                <a:rPr lang="en-US" altLang="zh-CN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》</a:t>
              </a:r>
              <a:r>
                <a:rPr lang="zh-CN" altLang="en-US" b="1" dirty="0" smtClean="0">
                  <a:latin typeface="楷体" panose="02010609060101010101" pitchFamily="49" charset="-122"/>
                  <a:ea typeface="楷体" panose="02010609060101010101" pitchFamily="49" charset="-122"/>
                  <a:sym typeface="+mn-ea"/>
                </a:rPr>
                <a:t>                                         </a:t>
              </a:r>
              <a:endParaRPr lang="zh-CN" altLang="en-US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3388" y="0"/>
            <a:ext cx="5940425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8964" name="Oval 4"/>
          <p:cNvSpPr/>
          <p:nvPr/>
        </p:nvSpPr>
        <p:spPr>
          <a:xfrm>
            <a:off x="4511675" y="5300663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65" name="Oval 5"/>
          <p:cNvSpPr/>
          <p:nvPr/>
        </p:nvSpPr>
        <p:spPr>
          <a:xfrm>
            <a:off x="4021138" y="5446713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66" name="Oval 6"/>
          <p:cNvSpPr/>
          <p:nvPr/>
        </p:nvSpPr>
        <p:spPr>
          <a:xfrm>
            <a:off x="3863975" y="5516563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67" name="Oval 7"/>
          <p:cNvSpPr/>
          <p:nvPr/>
        </p:nvSpPr>
        <p:spPr>
          <a:xfrm>
            <a:off x="4872038" y="5014913"/>
            <a:ext cx="142875" cy="142875"/>
          </a:xfrm>
          <a:prstGeom prst="ellipse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69" name="Oval 9"/>
          <p:cNvSpPr/>
          <p:nvPr/>
        </p:nvSpPr>
        <p:spPr>
          <a:xfrm>
            <a:off x="5591175" y="3284538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0" name="Oval 10"/>
          <p:cNvSpPr/>
          <p:nvPr/>
        </p:nvSpPr>
        <p:spPr>
          <a:xfrm>
            <a:off x="4597400" y="1341438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1" name="Oval 11"/>
          <p:cNvSpPr/>
          <p:nvPr/>
        </p:nvSpPr>
        <p:spPr>
          <a:xfrm>
            <a:off x="5375275" y="1414463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2" name="Oval 12"/>
          <p:cNvSpPr/>
          <p:nvPr/>
        </p:nvSpPr>
        <p:spPr>
          <a:xfrm>
            <a:off x="4943475" y="1125538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3" name="Oval 13"/>
          <p:cNvSpPr/>
          <p:nvPr/>
        </p:nvSpPr>
        <p:spPr>
          <a:xfrm>
            <a:off x="5376863" y="1700213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4" name="Oval 14"/>
          <p:cNvSpPr/>
          <p:nvPr/>
        </p:nvSpPr>
        <p:spPr>
          <a:xfrm>
            <a:off x="5232400" y="2060575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5" name="Oval 15"/>
          <p:cNvSpPr/>
          <p:nvPr/>
        </p:nvSpPr>
        <p:spPr>
          <a:xfrm>
            <a:off x="5448300" y="3068638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6" name="Oval 16"/>
          <p:cNvSpPr/>
          <p:nvPr/>
        </p:nvSpPr>
        <p:spPr>
          <a:xfrm>
            <a:off x="5534025" y="3644900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7" name="Oval 17"/>
          <p:cNvSpPr/>
          <p:nvPr/>
        </p:nvSpPr>
        <p:spPr>
          <a:xfrm>
            <a:off x="5016500" y="2492375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8" name="Oval 18"/>
          <p:cNvSpPr/>
          <p:nvPr/>
        </p:nvSpPr>
        <p:spPr>
          <a:xfrm>
            <a:off x="5375275" y="4149725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79" name="Oval 19"/>
          <p:cNvSpPr/>
          <p:nvPr/>
        </p:nvSpPr>
        <p:spPr>
          <a:xfrm>
            <a:off x="5173663" y="4581525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80" name="Oval 20"/>
          <p:cNvSpPr/>
          <p:nvPr/>
        </p:nvSpPr>
        <p:spPr>
          <a:xfrm>
            <a:off x="3071813" y="5805488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81" name="Oval 21"/>
          <p:cNvSpPr/>
          <p:nvPr/>
        </p:nvSpPr>
        <p:spPr>
          <a:xfrm>
            <a:off x="2870200" y="5734050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82" name="Oval 22"/>
          <p:cNvSpPr/>
          <p:nvPr/>
        </p:nvSpPr>
        <p:spPr>
          <a:xfrm>
            <a:off x="3805238" y="5373688"/>
            <a:ext cx="142875" cy="142875"/>
          </a:xfrm>
          <a:prstGeom prst="ellipse">
            <a:avLst/>
          </a:prstGeom>
          <a:solidFill>
            <a:srgbClr val="66FF33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68987" name="Rectangle 27"/>
          <p:cNvSpPr>
            <a:spLocks noChangeArrowheads="1"/>
          </p:cNvSpPr>
          <p:nvPr/>
        </p:nvSpPr>
        <p:spPr bwMode="auto">
          <a:xfrm>
            <a:off x="8019098" y="1557338"/>
            <a:ext cx="2160588" cy="49542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en-US" altLang="zh-CN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1980</a:t>
            </a:r>
            <a:r>
              <a:rPr kumimoji="1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年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经济特区</a:t>
            </a:r>
            <a:endParaRPr kumimoji="1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1984</a:t>
            </a:r>
            <a:r>
              <a:rPr kumimoji="0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黑体" panose="02010609060101010101" pitchFamily="49" charset="-122"/>
                <a:cs typeface="+mn-cs"/>
              </a:rPr>
              <a:t>年</a:t>
            </a:r>
            <a:endParaRPr kumimoji="1" lang="zh-CN" altLang="en-US" sz="36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1" lang="zh-CN" altLang="en-US" sz="36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沿海开放城市</a:t>
            </a:r>
            <a:endParaRPr kumimoji="1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2400" b="0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55317" name="Rectangle 28"/>
          <p:cNvSpPr/>
          <p:nvPr/>
        </p:nvSpPr>
        <p:spPr>
          <a:xfrm>
            <a:off x="7853680" y="190500"/>
            <a:ext cx="294322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en-US" altLang="zh-CN" sz="3600" b="1" dirty="0">
                <a:solidFill>
                  <a:srgbClr val="FFFF00"/>
                </a:solidFill>
                <a:latin typeface="楷体_GB2312"/>
                <a:ea typeface="楷体_GB2312"/>
              </a:rPr>
              <a:t>20</a:t>
            </a:r>
            <a:r>
              <a:rPr lang="zh-CN" altLang="en-US" sz="3600" b="1" dirty="0">
                <a:solidFill>
                  <a:srgbClr val="FFFF00"/>
                </a:solidFill>
                <a:latin typeface="楷体_GB2312"/>
                <a:ea typeface="楷体_GB2312"/>
              </a:rPr>
              <a:t>世纪</a:t>
            </a:r>
            <a:r>
              <a:rPr lang="en-US" altLang="zh-CN" sz="3600" b="1" dirty="0">
                <a:solidFill>
                  <a:srgbClr val="FFFF00"/>
                </a:solidFill>
                <a:latin typeface="楷体_GB2312"/>
                <a:ea typeface="楷体_GB2312"/>
              </a:rPr>
              <a:t>80</a:t>
            </a:r>
            <a:r>
              <a:rPr lang="zh-CN" altLang="en-US" sz="3600" b="1" dirty="0">
                <a:solidFill>
                  <a:srgbClr val="FFFF00"/>
                </a:solidFill>
                <a:latin typeface="楷体_GB2312"/>
                <a:ea typeface="楷体_GB2312"/>
              </a:rPr>
              <a:t>年代的开放进程</a:t>
            </a:r>
          </a:p>
        </p:txBody>
      </p:sp>
      <p:sp>
        <p:nvSpPr>
          <p:cNvPr id="168989" name="AutoShape 29"/>
          <p:cNvSpPr/>
          <p:nvPr/>
        </p:nvSpPr>
        <p:spPr>
          <a:xfrm>
            <a:off x="8308340" y="2747010"/>
            <a:ext cx="1007745" cy="129921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00"/>
          </a:solidFill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/>
          <a:p>
            <a:endParaRPr lang="zh-CN" altLang="en-US" dirty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68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68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68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68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68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68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68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8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8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68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68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68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68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68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68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168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68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68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8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68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68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4" grpId="0" bldLvl="0" animBg="1"/>
      <p:bldP spid="168965" grpId="0" bldLvl="0" animBg="1"/>
      <p:bldP spid="168966" grpId="0" bldLvl="0" animBg="1"/>
      <p:bldP spid="168967" grpId="0" bldLvl="0" animBg="1"/>
      <p:bldP spid="168969" grpId="0" bldLvl="0" animBg="1"/>
      <p:bldP spid="168970" grpId="0" bldLvl="0" animBg="1"/>
      <p:bldP spid="168971" grpId="0" bldLvl="0" animBg="1"/>
      <p:bldP spid="168972" grpId="0" bldLvl="0" animBg="1"/>
      <p:bldP spid="168973" grpId="0" bldLvl="0" animBg="1"/>
      <p:bldP spid="168974" grpId="0" bldLvl="0" animBg="1"/>
      <p:bldP spid="168975" grpId="0" bldLvl="0" animBg="1"/>
      <p:bldP spid="168976" grpId="0" bldLvl="0" animBg="1"/>
      <p:bldP spid="168977" grpId="0" bldLvl="0" animBg="1"/>
      <p:bldP spid="168978" grpId="0" bldLvl="0" animBg="1"/>
      <p:bldP spid="168979" grpId="0" bldLvl="0" animBg="1"/>
      <p:bldP spid="168980" grpId="0" bldLvl="0" animBg="1"/>
      <p:bldP spid="168981" grpId="0" bldLvl="0" animBg="1"/>
      <p:bldP spid="168982" grpId="0" bldLvl="0" animBg="1"/>
      <p:bldP spid="16898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7586"/>
          <a:stretch>
            <a:fillRect/>
          </a:stretch>
        </p:blipFill>
        <p:spPr>
          <a:xfrm>
            <a:off x="1859115" y="207645"/>
            <a:ext cx="8077200" cy="65532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7346" name="Group 3"/>
          <p:cNvGrpSpPr/>
          <p:nvPr/>
        </p:nvGrpSpPr>
        <p:grpSpPr>
          <a:xfrm>
            <a:off x="6670358" y="2425700"/>
            <a:ext cx="2273300" cy="4084638"/>
            <a:chOff x="0" y="0"/>
            <a:chExt cx="1432" cy="2573"/>
          </a:xfrm>
        </p:grpSpPr>
        <p:sp>
          <p:nvSpPr>
            <p:cNvPr id="57347" name="未知"/>
            <p:cNvSpPr/>
            <p:nvPr/>
          </p:nvSpPr>
          <p:spPr>
            <a:xfrm>
              <a:off x="0" y="2151"/>
              <a:ext cx="194" cy="114"/>
            </a:xfrm>
            <a:custGeom>
              <a:avLst/>
              <a:gdLst/>
              <a:ahLst/>
              <a:cxnLst>
                <a:cxn ang="0">
                  <a:pos x="1" y="60"/>
                </a:cxn>
                <a:cxn ang="0">
                  <a:pos x="52" y="0"/>
                </a:cxn>
                <a:cxn ang="0">
                  <a:pos x="170" y="34"/>
                </a:cxn>
                <a:cxn ang="0">
                  <a:pos x="145" y="60"/>
                </a:cxn>
                <a:cxn ang="0">
                  <a:pos x="128" y="102"/>
                </a:cxn>
                <a:cxn ang="0">
                  <a:pos x="43" y="93"/>
                </a:cxn>
                <a:cxn ang="0">
                  <a:pos x="1" y="60"/>
                </a:cxn>
              </a:cxnLst>
              <a:rect l="0" t="0" r="0" b="0"/>
              <a:pathLst>
                <a:path w="194" h="114">
                  <a:moveTo>
                    <a:pt x="1" y="60"/>
                  </a:moveTo>
                  <a:cubicBezTo>
                    <a:pt x="29" y="16"/>
                    <a:pt x="36" y="46"/>
                    <a:pt x="52" y="0"/>
                  </a:cubicBezTo>
                  <a:cubicBezTo>
                    <a:pt x="98" y="7"/>
                    <a:pt x="132" y="8"/>
                    <a:pt x="170" y="34"/>
                  </a:cubicBezTo>
                  <a:cubicBezTo>
                    <a:pt x="162" y="43"/>
                    <a:pt x="149" y="49"/>
                    <a:pt x="145" y="60"/>
                  </a:cubicBezTo>
                  <a:cubicBezTo>
                    <a:pt x="127" y="114"/>
                    <a:pt x="194" y="57"/>
                    <a:pt x="128" y="102"/>
                  </a:cubicBezTo>
                  <a:cubicBezTo>
                    <a:pt x="93" y="93"/>
                    <a:pt x="77" y="83"/>
                    <a:pt x="43" y="93"/>
                  </a:cubicBezTo>
                  <a:cubicBezTo>
                    <a:pt x="0" y="83"/>
                    <a:pt x="13" y="96"/>
                    <a:pt x="1" y="6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48" name="未知"/>
            <p:cNvSpPr/>
            <p:nvPr/>
          </p:nvSpPr>
          <p:spPr>
            <a:xfrm>
              <a:off x="26" y="1812"/>
              <a:ext cx="969" cy="761"/>
            </a:xfrm>
            <a:custGeom>
              <a:avLst/>
              <a:gdLst/>
              <a:ahLst/>
              <a:cxnLst>
                <a:cxn ang="0">
                  <a:pos x="161" y="390"/>
                </a:cxn>
                <a:cxn ang="0">
                  <a:pos x="229" y="331"/>
                </a:cxn>
                <a:cxn ang="0">
                  <a:pos x="314" y="288"/>
                </a:cxn>
                <a:cxn ang="0">
                  <a:pos x="365" y="221"/>
                </a:cxn>
                <a:cxn ang="0">
                  <a:pos x="390" y="111"/>
                </a:cxn>
                <a:cxn ang="0">
                  <a:pos x="466" y="26"/>
                </a:cxn>
                <a:cxn ang="0">
                  <a:pos x="475" y="51"/>
                </a:cxn>
                <a:cxn ang="0">
                  <a:pos x="526" y="17"/>
                </a:cxn>
                <a:cxn ang="0">
                  <a:pos x="551" y="0"/>
                </a:cxn>
                <a:cxn ang="0">
                  <a:pos x="585" y="9"/>
                </a:cxn>
                <a:cxn ang="0">
                  <a:pos x="576" y="34"/>
                </a:cxn>
                <a:cxn ang="0">
                  <a:pos x="627" y="68"/>
                </a:cxn>
                <a:cxn ang="0">
                  <a:pos x="644" y="94"/>
                </a:cxn>
                <a:cxn ang="0">
                  <a:pos x="653" y="119"/>
                </a:cxn>
                <a:cxn ang="0">
                  <a:pos x="695" y="68"/>
                </a:cxn>
                <a:cxn ang="0">
                  <a:pos x="797" y="43"/>
                </a:cxn>
                <a:cxn ang="0">
                  <a:pos x="924" y="60"/>
                </a:cxn>
                <a:cxn ang="0">
                  <a:pos x="949" y="43"/>
                </a:cxn>
                <a:cxn ang="0">
                  <a:pos x="966" y="94"/>
                </a:cxn>
                <a:cxn ang="0">
                  <a:pos x="890" y="178"/>
                </a:cxn>
                <a:cxn ang="0">
                  <a:pos x="873" y="229"/>
                </a:cxn>
                <a:cxn ang="0">
                  <a:pos x="678" y="255"/>
                </a:cxn>
                <a:cxn ang="0">
                  <a:pos x="593" y="288"/>
                </a:cxn>
                <a:cxn ang="0">
                  <a:pos x="576" y="263"/>
                </a:cxn>
                <a:cxn ang="0">
                  <a:pos x="568" y="322"/>
                </a:cxn>
                <a:cxn ang="0">
                  <a:pos x="475" y="373"/>
                </a:cxn>
                <a:cxn ang="0">
                  <a:pos x="305" y="407"/>
                </a:cxn>
                <a:cxn ang="0">
                  <a:pos x="238" y="458"/>
                </a:cxn>
                <a:cxn ang="0">
                  <a:pos x="229" y="492"/>
                </a:cxn>
                <a:cxn ang="0">
                  <a:pos x="254" y="509"/>
                </a:cxn>
                <a:cxn ang="0">
                  <a:pos x="263" y="534"/>
                </a:cxn>
                <a:cxn ang="0">
                  <a:pos x="288" y="559"/>
                </a:cxn>
                <a:cxn ang="0">
                  <a:pos x="322" y="593"/>
                </a:cxn>
                <a:cxn ang="0">
                  <a:pos x="314" y="644"/>
                </a:cxn>
                <a:cxn ang="0">
                  <a:pos x="305" y="670"/>
                </a:cxn>
                <a:cxn ang="0">
                  <a:pos x="280" y="678"/>
                </a:cxn>
                <a:cxn ang="0">
                  <a:pos x="195" y="712"/>
                </a:cxn>
                <a:cxn ang="0">
                  <a:pos x="136" y="746"/>
                </a:cxn>
                <a:cxn ang="0">
                  <a:pos x="0" y="695"/>
                </a:cxn>
                <a:cxn ang="0">
                  <a:pos x="102" y="585"/>
                </a:cxn>
                <a:cxn ang="0">
                  <a:pos x="204" y="534"/>
                </a:cxn>
                <a:cxn ang="0">
                  <a:pos x="153" y="458"/>
                </a:cxn>
                <a:cxn ang="0">
                  <a:pos x="246" y="339"/>
                </a:cxn>
              </a:cxnLst>
              <a:rect l="0" t="0" r="0" b="0"/>
              <a:pathLst>
                <a:path w="969" h="761">
                  <a:moveTo>
                    <a:pt x="161" y="390"/>
                  </a:moveTo>
                  <a:cubicBezTo>
                    <a:pt x="221" y="383"/>
                    <a:pt x="250" y="391"/>
                    <a:pt x="229" y="331"/>
                  </a:cubicBezTo>
                  <a:cubicBezTo>
                    <a:pt x="253" y="294"/>
                    <a:pt x="270" y="297"/>
                    <a:pt x="314" y="288"/>
                  </a:cubicBezTo>
                  <a:cubicBezTo>
                    <a:pt x="333" y="260"/>
                    <a:pt x="354" y="252"/>
                    <a:pt x="365" y="221"/>
                  </a:cubicBezTo>
                  <a:cubicBezTo>
                    <a:pt x="356" y="167"/>
                    <a:pt x="326" y="132"/>
                    <a:pt x="390" y="111"/>
                  </a:cubicBezTo>
                  <a:cubicBezTo>
                    <a:pt x="406" y="59"/>
                    <a:pt x="408" y="40"/>
                    <a:pt x="466" y="26"/>
                  </a:cubicBezTo>
                  <a:cubicBezTo>
                    <a:pt x="469" y="34"/>
                    <a:pt x="466" y="52"/>
                    <a:pt x="475" y="51"/>
                  </a:cubicBezTo>
                  <a:cubicBezTo>
                    <a:pt x="495" y="48"/>
                    <a:pt x="509" y="28"/>
                    <a:pt x="526" y="17"/>
                  </a:cubicBezTo>
                  <a:cubicBezTo>
                    <a:pt x="534" y="11"/>
                    <a:pt x="551" y="0"/>
                    <a:pt x="551" y="0"/>
                  </a:cubicBezTo>
                  <a:cubicBezTo>
                    <a:pt x="562" y="3"/>
                    <a:pt x="578" y="0"/>
                    <a:pt x="585" y="9"/>
                  </a:cubicBezTo>
                  <a:cubicBezTo>
                    <a:pt x="590" y="16"/>
                    <a:pt x="571" y="27"/>
                    <a:pt x="576" y="34"/>
                  </a:cubicBezTo>
                  <a:cubicBezTo>
                    <a:pt x="588" y="51"/>
                    <a:pt x="627" y="68"/>
                    <a:pt x="627" y="68"/>
                  </a:cubicBezTo>
                  <a:cubicBezTo>
                    <a:pt x="633" y="77"/>
                    <a:pt x="639" y="85"/>
                    <a:pt x="644" y="94"/>
                  </a:cubicBezTo>
                  <a:cubicBezTo>
                    <a:pt x="648" y="102"/>
                    <a:pt x="644" y="119"/>
                    <a:pt x="653" y="119"/>
                  </a:cubicBezTo>
                  <a:cubicBezTo>
                    <a:pt x="667" y="119"/>
                    <a:pt x="688" y="75"/>
                    <a:pt x="695" y="68"/>
                  </a:cubicBezTo>
                  <a:cubicBezTo>
                    <a:pt x="724" y="38"/>
                    <a:pt x="754" y="47"/>
                    <a:pt x="797" y="43"/>
                  </a:cubicBezTo>
                  <a:cubicBezTo>
                    <a:pt x="874" y="58"/>
                    <a:pt x="836" y="72"/>
                    <a:pt x="924" y="60"/>
                  </a:cubicBezTo>
                  <a:cubicBezTo>
                    <a:pt x="932" y="54"/>
                    <a:pt x="939" y="41"/>
                    <a:pt x="949" y="43"/>
                  </a:cubicBezTo>
                  <a:cubicBezTo>
                    <a:pt x="951" y="43"/>
                    <a:pt x="966" y="93"/>
                    <a:pt x="966" y="94"/>
                  </a:cubicBezTo>
                  <a:cubicBezTo>
                    <a:pt x="955" y="183"/>
                    <a:pt x="969" y="163"/>
                    <a:pt x="890" y="178"/>
                  </a:cubicBezTo>
                  <a:cubicBezTo>
                    <a:pt x="884" y="195"/>
                    <a:pt x="890" y="224"/>
                    <a:pt x="873" y="229"/>
                  </a:cubicBezTo>
                  <a:cubicBezTo>
                    <a:pt x="798" y="249"/>
                    <a:pt x="775" y="249"/>
                    <a:pt x="678" y="255"/>
                  </a:cubicBezTo>
                  <a:cubicBezTo>
                    <a:pt x="662" y="305"/>
                    <a:pt x="642" y="297"/>
                    <a:pt x="593" y="288"/>
                  </a:cubicBezTo>
                  <a:cubicBezTo>
                    <a:pt x="587" y="280"/>
                    <a:pt x="586" y="263"/>
                    <a:pt x="576" y="263"/>
                  </a:cubicBezTo>
                  <a:cubicBezTo>
                    <a:pt x="543" y="263"/>
                    <a:pt x="567" y="319"/>
                    <a:pt x="568" y="322"/>
                  </a:cubicBezTo>
                  <a:cubicBezTo>
                    <a:pt x="540" y="364"/>
                    <a:pt x="527" y="365"/>
                    <a:pt x="475" y="373"/>
                  </a:cubicBezTo>
                  <a:cubicBezTo>
                    <a:pt x="420" y="409"/>
                    <a:pt x="376" y="402"/>
                    <a:pt x="305" y="407"/>
                  </a:cubicBezTo>
                  <a:cubicBezTo>
                    <a:pt x="271" y="418"/>
                    <a:pt x="257" y="427"/>
                    <a:pt x="238" y="458"/>
                  </a:cubicBezTo>
                  <a:cubicBezTo>
                    <a:pt x="235" y="469"/>
                    <a:pt x="225" y="481"/>
                    <a:pt x="229" y="492"/>
                  </a:cubicBezTo>
                  <a:cubicBezTo>
                    <a:pt x="232" y="502"/>
                    <a:pt x="248" y="501"/>
                    <a:pt x="254" y="509"/>
                  </a:cubicBezTo>
                  <a:cubicBezTo>
                    <a:pt x="260" y="516"/>
                    <a:pt x="258" y="527"/>
                    <a:pt x="263" y="534"/>
                  </a:cubicBezTo>
                  <a:cubicBezTo>
                    <a:pt x="270" y="544"/>
                    <a:pt x="280" y="551"/>
                    <a:pt x="288" y="559"/>
                  </a:cubicBezTo>
                  <a:cubicBezTo>
                    <a:pt x="266" y="631"/>
                    <a:pt x="287" y="532"/>
                    <a:pt x="322" y="593"/>
                  </a:cubicBezTo>
                  <a:cubicBezTo>
                    <a:pt x="331" y="608"/>
                    <a:pt x="318" y="627"/>
                    <a:pt x="314" y="644"/>
                  </a:cubicBezTo>
                  <a:cubicBezTo>
                    <a:pt x="312" y="653"/>
                    <a:pt x="311" y="664"/>
                    <a:pt x="305" y="670"/>
                  </a:cubicBezTo>
                  <a:cubicBezTo>
                    <a:pt x="299" y="676"/>
                    <a:pt x="288" y="675"/>
                    <a:pt x="280" y="678"/>
                  </a:cubicBezTo>
                  <a:cubicBezTo>
                    <a:pt x="252" y="696"/>
                    <a:pt x="226" y="701"/>
                    <a:pt x="195" y="712"/>
                  </a:cubicBezTo>
                  <a:cubicBezTo>
                    <a:pt x="184" y="759"/>
                    <a:pt x="182" y="761"/>
                    <a:pt x="136" y="746"/>
                  </a:cubicBezTo>
                  <a:cubicBezTo>
                    <a:pt x="87" y="708"/>
                    <a:pt x="66" y="710"/>
                    <a:pt x="0" y="695"/>
                  </a:cubicBezTo>
                  <a:cubicBezTo>
                    <a:pt x="48" y="680"/>
                    <a:pt x="66" y="621"/>
                    <a:pt x="102" y="585"/>
                  </a:cubicBezTo>
                  <a:cubicBezTo>
                    <a:pt x="118" y="533"/>
                    <a:pt x="150" y="541"/>
                    <a:pt x="204" y="534"/>
                  </a:cubicBezTo>
                  <a:cubicBezTo>
                    <a:pt x="178" y="509"/>
                    <a:pt x="164" y="492"/>
                    <a:pt x="153" y="458"/>
                  </a:cubicBezTo>
                  <a:cubicBezTo>
                    <a:pt x="171" y="399"/>
                    <a:pt x="169" y="339"/>
                    <a:pt x="246" y="339"/>
                  </a:cubicBezTo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49" name="未知"/>
            <p:cNvSpPr/>
            <p:nvPr/>
          </p:nvSpPr>
          <p:spPr>
            <a:xfrm>
              <a:off x="967" y="1231"/>
              <a:ext cx="431" cy="731"/>
            </a:xfrm>
            <a:custGeom>
              <a:avLst/>
              <a:gdLst/>
              <a:ahLst/>
              <a:cxnLst>
                <a:cxn ang="0">
                  <a:pos x="17" y="632"/>
                </a:cxn>
                <a:cxn ang="0">
                  <a:pos x="33" y="607"/>
                </a:cxn>
                <a:cxn ang="0">
                  <a:pos x="42" y="581"/>
                </a:cxn>
                <a:cxn ang="0">
                  <a:pos x="93" y="564"/>
                </a:cxn>
                <a:cxn ang="0">
                  <a:pos x="118" y="556"/>
                </a:cxn>
                <a:cxn ang="0">
                  <a:pos x="144" y="539"/>
                </a:cxn>
                <a:cxn ang="0">
                  <a:pos x="169" y="370"/>
                </a:cxn>
                <a:cxn ang="0">
                  <a:pos x="228" y="310"/>
                </a:cxn>
                <a:cxn ang="0">
                  <a:pos x="237" y="132"/>
                </a:cxn>
                <a:cxn ang="0">
                  <a:pos x="194" y="48"/>
                </a:cxn>
                <a:cxn ang="0">
                  <a:pos x="177" y="22"/>
                </a:cxn>
                <a:cxn ang="0">
                  <a:pos x="398" y="39"/>
                </a:cxn>
                <a:cxn ang="0">
                  <a:pos x="372" y="158"/>
                </a:cxn>
                <a:cxn ang="0">
                  <a:pos x="313" y="217"/>
                </a:cxn>
                <a:cxn ang="0">
                  <a:pos x="296" y="268"/>
                </a:cxn>
                <a:cxn ang="0">
                  <a:pos x="254" y="437"/>
                </a:cxn>
                <a:cxn ang="0">
                  <a:pos x="203" y="463"/>
                </a:cxn>
                <a:cxn ang="0">
                  <a:pos x="118" y="607"/>
                </a:cxn>
                <a:cxn ang="0">
                  <a:pos x="50" y="692"/>
                </a:cxn>
                <a:cxn ang="0">
                  <a:pos x="42" y="717"/>
                </a:cxn>
                <a:cxn ang="0">
                  <a:pos x="0" y="658"/>
                </a:cxn>
                <a:cxn ang="0">
                  <a:pos x="8" y="624"/>
                </a:cxn>
                <a:cxn ang="0">
                  <a:pos x="42" y="615"/>
                </a:cxn>
                <a:cxn ang="0">
                  <a:pos x="17" y="632"/>
                </a:cxn>
              </a:cxnLst>
              <a:rect l="0" t="0" r="0" b="0"/>
              <a:pathLst>
                <a:path w="431" h="731">
                  <a:moveTo>
                    <a:pt x="17" y="632"/>
                  </a:moveTo>
                  <a:cubicBezTo>
                    <a:pt x="22" y="624"/>
                    <a:pt x="29" y="616"/>
                    <a:pt x="33" y="607"/>
                  </a:cubicBezTo>
                  <a:cubicBezTo>
                    <a:pt x="37" y="599"/>
                    <a:pt x="35" y="586"/>
                    <a:pt x="42" y="581"/>
                  </a:cubicBezTo>
                  <a:cubicBezTo>
                    <a:pt x="57" y="571"/>
                    <a:pt x="76" y="570"/>
                    <a:pt x="93" y="564"/>
                  </a:cubicBezTo>
                  <a:cubicBezTo>
                    <a:pt x="101" y="561"/>
                    <a:pt x="118" y="556"/>
                    <a:pt x="118" y="556"/>
                  </a:cubicBezTo>
                  <a:cubicBezTo>
                    <a:pt x="127" y="550"/>
                    <a:pt x="141" y="549"/>
                    <a:pt x="144" y="539"/>
                  </a:cubicBezTo>
                  <a:cubicBezTo>
                    <a:pt x="158" y="492"/>
                    <a:pt x="72" y="401"/>
                    <a:pt x="169" y="370"/>
                  </a:cubicBezTo>
                  <a:cubicBezTo>
                    <a:pt x="228" y="331"/>
                    <a:pt x="214" y="356"/>
                    <a:pt x="228" y="310"/>
                  </a:cubicBezTo>
                  <a:cubicBezTo>
                    <a:pt x="231" y="251"/>
                    <a:pt x="237" y="191"/>
                    <a:pt x="237" y="132"/>
                  </a:cubicBezTo>
                  <a:cubicBezTo>
                    <a:pt x="237" y="101"/>
                    <a:pt x="209" y="70"/>
                    <a:pt x="194" y="48"/>
                  </a:cubicBezTo>
                  <a:cubicBezTo>
                    <a:pt x="188" y="39"/>
                    <a:pt x="177" y="22"/>
                    <a:pt x="177" y="22"/>
                  </a:cubicBezTo>
                  <a:cubicBezTo>
                    <a:pt x="250" y="0"/>
                    <a:pt x="325" y="29"/>
                    <a:pt x="398" y="39"/>
                  </a:cubicBezTo>
                  <a:cubicBezTo>
                    <a:pt x="413" y="88"/>
                    <a:pt x="431" y="138"/>
                    <a:pt x="372" y="158"/>
                  </a:cubicBezTo>
                  <a:cubicBezTo>
                    <a:pt x="352" y="188"/>
                    <a:pt x="333" y="187"/>
                    <a:pt x="313" y="217"/>
                  </a:cubicBezTo>
                  <a:cubicBezTo>
                    <a:pt x="308" y="234"/>
                    <a:pt x="299" y="250"/>
                    <a:pt x="296" y="268"/>
                  </a:cubicBezTo>
                  <a:cubicBezTo>
                    <a:pt x="290" y="309"/>
                    <a:pt x="298" y="402"/>
                    <a:pt x="254" y="437"/>
                  </a:cubicBezTo>
                  <a:cubicBezTo>
                    <a:pt x="239" y="449"/>
                    <a:pt x="219" y="452"/>
                    <a:pt x="203" y="463"/>
                  </a:cubicBezTo>
                  <a:cubicBezTo>
                    <a:pt x="193" y="580"/>
                    <a:pt x="211" y="575"/>
                    <a:pt x="118" y="607"/>
                  </a:cubicBezTo>
                  <a:cubicBezTo>
                    <a:pt x="100" y="660"/>
                    <a:pt x="107" y="677"/>
                    <a:pt x="50" y="692"/>
                  </a:cubicBezTo>
                  <a:cubicBezTo>
                    <a:pt x="47" y="700"/>
                    <a:pt x="50" y="713"/>
                    <a:pt x="42" y="717"/>
                  </a:cubicBezTo>
                  <a:cubicBezTo>
                    <a:pt x="13" y="731"/>
                    <a:pt x="4" y="671"/>
                    <a:pt x="0" y="658"/>
                  </a:cubicBezTo>
                  <a:cubicBezTo>
                    <a:pt x="3" y="647"/>
                    <a:pt x="0" y="632"/>
                    <a:pt x="8" y="624"/>
                  </a:cubicBezTo>
                  <a:cubicBezTo>
                    <a:pt x="16" y="616"/>
                    <a:pt x="33" y="607"/>
                    <a:pt x="42" y="615"/>
                  </a:cubicBezTo>
                  <a:cubicBezTo>
                    <a:pt x="50" y="622"/>
                    <a:pt x="25" y="626"/>
                    <a:pt x="17" y="632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50" name="未知"/>
            <p:cNvSpPr/>
            <p:nvPr/>
          </p:nvSpPr>
          <p:spPr>
            <a:xfrm>
              <a:off x="968" y="720"/>
              <a:ext cx="335" cy="533"/>
            </a:xfrm>
            <a:custGeom>
              <a:avLst/>
              <a:gdLst/>
              <a:ahLst/>
              <a:cxnLst>
                <a:cxn ang="0">
                  <a:pos x="193" y="533"/>
                </a:cxn>
                <a:cxn ang="0">
                  <a:pos x="143" y="525"/>
                </a:cxn>
                <a:cxn ang="0">
                  <a:pos x="92" y="508"/>
                </a:cxn>
                <a:cxn ang="0">
                  <a:pos x="7" y="406"/>
                </a:cxn>
                <a:cxn ang="0">
                  <a:pos x="32" y="339"/>
                </a:cxn>
                <a:cxn ang="0">
                  <a:pos x="83" y="322"/>
                </a:cxn>
                <a:cxn ang="0">
                  <a:pos x="109" y="271"/>
                </a:cxn>
                <a:cxn ang="0">
                  <a:pos x="83" y="262"/>
                </a:cxn>
                <a:cxn ang="0">
                  <a:pos x="58" y="203"/>
                </a:cxn>
                <a:cxn ang="0">
                  <a:pos x="24" y="152"/>
                </a:cxn>
                <a:cxn ang="0">
                  <a:pos x="32" y="0"/>
                </a:cxn>
                <a:cxn ang="0">
                  <a:pos x="83" y="67"/>
                </a:cxn>
                <a:cxn ang="0">
                  <a:pos x="143" y="118"/>
                </a:cxn>
                <a:cxn ang="0">
                  <a:pos x="168" y="135"/>
                </a:cxn>
                <a:cxn ang="0">
                  <a:pos x="193" y="118"/>
                </a:cxn>
                <a:cxn ang="0">
                  <a:pos x="176" y="186"/>
                </a:cxn>
                <a:cxn ang="0">
                  <a:pos x="176" y="237"/>
                </a:cxn>
                <a:cxn ang="0">
                  <a:pos x="193" y="262"/>
                </a:cxn>
                <a:cxn ang="0">
                  <a:pos x="219" y="254"/>
                </a:cxn>
                <a:cxn ang="0">
                  <a:pos x="270" y="313"/>
                </a:cxn>
                <a:cxn ang="0">
                  <a:pos x="320" y="330"/>
                </a:cxn>
                <a:cxn ang="0">
                  <a:pos x="295" y="406"/>
                </a:cxn>
                <a:cxn ang="0">
                  <a:pos x="261" y="355"/>
                </a:cxn>
                <a:cxn ang="0">
                  <a:pos x="253" y="381"/>
                </a:cxn>
                <a:cxn ang="0">
                  <a:pos x="329" y="432"/>
                </a:cxn>
                <a:cxn ang="0">
                  <a:pos x="320" y="508"/>
                </a:cxn>
                <a:cxn ang="0">
                  <a:pos x="270" y="516"/>
                </a:cxn>
                <a:cxn ang="0">
                  <a:pos x="244" y="533"/>
                </a:cxn>
                <a:cxn ang="0">
                  <a:pos x="193" y="533"/>
                </a:cxn>
              </a:cxnLst>
              <a:rect l="0" t="0" r="0" b="0"/>
              <a:pathLst>
                <a:path w="335" h="533">
                  <a:moveTo>
                    <a:pt x="193" y="533"/>
                  </a:moveTo>
                  <a:cubicBezTo>
                    <a:pt x="176" y="530"/>
                    <a:pt x="159" y="529"/>
                    <a:pt x="143" y="525"/>
                  </a:cubicBezTo>
                  <a:cubicBezTo>
                    <a:pt x="126" y="521"/>
                    <a:pt x="92" y="508"/>
                    <a:pt x="92" y="508"/>
                  </a:cubicBezTo>
                  <a:cubicBezTo>
                    <a:pt x="50" y="447"/>
                    <a:pt x="81" y="432"/>
                    <a:pt x="7" y="406"/>
                  </a:cubicBezTo>
                  <a:cubicBezTo>
                    <a:pt x="10" y="391"/>
                    <a:pt x="14" y="350"/>
                    <a:pt x="32" y="339"/>
                  </a:cubicBezTo>
                  <a:cubicBezTo>
                    <a:pt x="47" y="329"/>
                    <a:pt x="83" y="322"/>
                    <a:pt x="83" y="322"/>
                  </a:cubicBezTo>
                  <a:cubicBezTo>
                    <a:pt x="130" y="291"/>
                    <a:pt x="157" y="295"/>
                    <a:pt x="109" y="271"/>
                  </a:cubicBezTo>
                  <a:cubicBezTo>
                    <a:pt x="101" y="267"/>
                    <a:pt x="92" y="265"/>
                    <a:pt x="83" y="262"/>
                  </a:cubicBezTo>
                  <a:cubicBezTo>
                    <a:pt x="24" y="175"/>
                    <a:pt x="110" y="308"/>
                    <a:pt x="58" y="203"/>
                  </a:cubicBezTo>
                  <a:cubicBezTo>
                    <a:pt x="49" y="185"/>
                    <a:pt x="24" y="152"/>
                    <a:pt x="24" y="152"/>
                  </a:cubicBezTo>
                  <a:cubicBezTo>
                    <a:pt x="6" y="97"/>
                    <a:pt x="0" y="51"/>
                    <a:pt x="32" y="0"/>
                  </a:cubicBezTo>
                  <a:cubicBezTo>
                    <a:pt x="62" y="20"/>
                    <a:pt x="72" y="33"/>
                    <a:pt x="83" y="67"/>
                  </a:cubicBezTo>
                  <a:cubicBezTo>
                    <a:pt x="67" y="118"/>
                    <a:pt x="100" y="110"/>
                    <a:pt x="143" y="118"/>
                  </a:cubicBezTo>
                  <a:cubicBezTo>
                    <a:pt x="151" y="124"/>
                    <a:pt x="158" y="135"/>
                    <a:pt x="168" y="135"/>
                  </a:cubicBezTo>
                  <a:cubicBezTo>
                    <a:pt x="178" y="135"/>
                    <a:pt x="187" y="110"/>
                    <a:pt x="193" y="118"/>
                  </a:cubicBezTo>
                  <a:cubicBezTo>
                    <a:pt x="199" y="127"/>
                    <a:pt x="181" y="173"/>
                    <a:pt x="176" y="186"/>
                  </a:cubicBezTo>
                  <a:cubicBezTo>
                    <a:pt x="221" y="252"/>
                    <a:pt x="176" y="169"/>
                    <a:pt x="176" y="237"/>
                  </a:cubicBezTo>
                  <a:cubicBezTo>
                    <a:pt x="176" y="247"/>
                    <a:pt x="187" y="254"/>
                    <a:pt x="193" y="262"/>
                  </a:cubicBezTo>
                  <a:cubicBezTo>
                    <a:pt x="202" y="259"/>
                    <a:pt x="210" y="254"/>
                    <a:pt x="219" y="254"/>
                  </a:cubicBezTo>
                  <a:cubicBezTo>
                    <a:pt x="262" y="254"/>
                    <a:pt x="250" y="293"/>
                    <a:pt x="270" y="313"/>
                  </a:cubicBezTo>
                  <a:cubicBezTo>
                    <a:pt x="272" y="315"/>
                    <a:pt x="317" y="329"/>
                    <a:pt x="320" y="330"/>
                  </a:cubicBezTo>
                  <a:cubicBezTo>
                    <a:pt x="301" y="389"/>
                    <a:pt x="310" y="364"/>
                    <a:pt x="295" y="406"/>
                  </a:cubicBezTo>
                  <a:cubicBezTo>
                    <a:pt x="291" y="392"/>
                    <a:pt x="283" y="355"/>
                    <a:pt x="261" y="355"/>
                  </a:cubicBezTo>
                  <a:cubicBezTo>
                    <a:pt x="252" y="355"/>
                    <a:pt x="256" y="372"/>
                    <a:pt x="253" y="381"/>
                  </a:cubicBezTo>
                  <a:cubicBezTo>
                    <a:pt x="289" y="406"/>
                    <a:pt x="304" y="394"/>
                    <a:pt x="329" y="432"/>
                  </a:cubicBezTo>
                  <a:cubicBezTo>
                    <a:pt x="326" y="457"/>
                    <a:pt x="335" y="487"/>
                    <a:pt x="320" y="508"/>
                  </a:cubicBezTo>
                  <a:cubicBezTo>
                    <a:pt x="310" y="522"/>
                    <a:pt x="286" y="511"/>
                    <a:pt x="270" y="516"/>
                  </a:cubicBezTo>
                  <a:cubicBezTo>
                    <a:pt x="260" y="519"/>
                    <a:pt x="253" y="527"/>
                    <a:pt x="244" y="533"/>
                  </a:cubicBezTo>
                  <a:cubicBezTo>
                    <a:pt x="188" y="514"/>
                    <a:pt x="193" y="498"/>
                    <a:pt x="193" y="533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51" name="未知"/>
            <p:cNvSpPr/>
            <p:nvPr/>
          </p:nvSpPr>
          <p:spPr>
            <a:xfrm>
              <a:off x="696" y="0"/>
              <a:ext cx="736" cy="855"/>
            </a:xfrm>
            <a:custGeom>
              <a:avLst/>
              <a:gdLst/>
              <a:ahLst/>
              <a:cxnLst>
                <a:cxn ang="0">
                  <a:pos x="296" y="711"/>
                </a:cxn>
                <a:cxn ang="0">
                  <a:pos x="194" y="762"/>
                </a:cxn>
                <a:cxn ang="0">
                  <a:pos x="144" y="855"/>
                </a:cxn>
                <a:cxn ang="0">
                  <a:pos x="25" y="804"/>
                </a:cxn>
                <a:cxn ang="0">
                  <a:pos x="0" y="754"/>
                </a:cxn>
                <a:cxn ang="0">
                  <a:pos x="33" y="643"/>
                </a:cxn>
                <a:cxn ang="0">
                  <a:pos x="59" y="627"/>
                </a:cxn>
                <a:cxn ang="0">
                  <a:pos x="33" y="525"/>
                </a:cxn>
                <a:cxn ang="0">
                  <a:pos x="16" y="474"/>
                </a:cxn>
                <a:cxn ang="0">
                  <a:pos x="0" y="423"/>
                </a:cxn>
                <a:cxn ang="0">
                  <a:pos x="135" y="355"/>
                </a:cxn>
                <a:cxn ang="0">
                  <a:pos x="186" y="288"/>
                </a:cxn>
                <a:cxn ang="0">
                  <a:pos x="220" y="237"/>
                </a:cxn>
                <a:cxn ang="0">
                  <a:pos x="237" y="186"/>
                </a:cxn>
                <a:cxn ang="0">
                  <a:pos x="372" y="135"/>
                </a:cxn>
                <a:cxn ang="0">
                  <a:pos x="465" y="59"/>
                </a:cxn>
                <a:cxn ang="0">
                  <a:pos x="499" y="0"/>
                </a:cxn>
                <a:cxn ang="0">
                  <a:pos x="525" y="118"/>
                </a:cxn>
                <a:cxn ang="0">
                  <a:pos x="533" y="67"/>
                </a:cxn>
                <a:cxn ang="0">
                  <a:pos x="567" y="59"/>
                </a:cxn>
                <a:cxn ang="0">
                  <a:pos x="592" y="42"/>
                </a:cxn>
                <a:cxn ang="0">
                  <a:pos x="652" y="25"/>
                </a:cxn>
                <a:cxn ang="0">
                  <a:pos x="694" y="34"/>
                </a:cxn>
                <a:cxn ang="0">
                  <a:pos x="660" y="135"/>
                </a:cxn>
                <a:cxn ang="0">
                  <a:pos x="728" y="144"/>
                </a:cxn>
                <a:cxn ang="0">
                  <a:pos x="711" y="169"/>
                </a:cxn>
                <a:cxn ang="0">
                  <a:pos x="652" y="220"/>
                </a:cxn>
                <a:cxn ang="0">
                  <a:pos x="609" y="271"/>
                </a:cxn>
                <a:cxn ang="0">
                  <a:pos x="601" y="296"/>
                </a:cxn>
                <a:cxn ang="0">
                  <a:pos x="576" y="305"/>
                </a:cxn>
                <a:cxn ang="0">
                  <a:pos x="550" y="322"/>
                </a:cxn>
                <a:cxn ang="0">
                  <a:pos x="465" y="347"/>
                </a:cxn>
                <a:cxn ang="0">
                  <a:pos x="457" y="389"/>
                </a:cxn>
                <a:cxn ang="0">
                  <a:pos x="432" y="372"/>
                </a:cxn>
                <a:cxn ang="0">
                  <a:pos x="423" y="203"/>
                </a:cxn>
                <a:cxn ang="0">
                  <a:pos x="330" y="228"/>
                </a:cxn>
                <a:cxn ang="0">
                  <a:pos x="262" y="330"/>
                </a:cxn>
                <a:cxn ang="0">
                  <a:pos x="160" y="389"/>
                </a:cxn>
                <a:cxn ang="0">
                  <a:pos x="144" y="415"/>
                </a:cxn>
                <a:cxn ang="0">
                  <a:pos x="118" y="423"/>
                </a:cxn>
                <a:cxn ang="0">
                  <a:pos x="152" y="466"/>
                </a:cxn>
                <a:cxn ang="0">
                  <a:pos x="245" y="491"/>
                </a:cxn>
                <a:cxn ang="0">
                  <a:pos x="364" y="550"/>
                </a:cxn>
                <a:cxn ang="0">
                  <a:pos x="482" y="508"/>
                </a:cxn>
                <a:cxn ang="0">
                  <a:pos x="559" y="525"/>
                </a:cxn>
                <a:cxn ang="0">
                  <a:pos x="550" y="567"/>
                </a:cxn>
                <a:cxn ang="0">
                  <a:pos x="448" y="643"/>
                </a:cxn>
                <a:cxn ang="0">
                  <a:pos x="398" y="703"/>
                </a:cxn>
                <a:cxn ang="0">
                  <a:pos x="381" y="728"/>
                </a:cxn>
                <a:cxn ang="0">
                  <a:pos x="372" y="754"/>
                </a:cxn>
                <a:cxn ang="0">
                  <a:pos x="347" y="762"/>
                </a:cxn>
                <a:cxn ang="0">
                  <a:pos x="364" y="745"/>
                </a:cxn>
              </a:cxnLst>
              <a:rect l="0" t="0" r="0" b="0"/>
              <a:pathLst>
                <a:path w="736" h="855">
                  <a:moveTo>
                    <a:pt x="296" y="711"/>
                  </a:moveTo>
                  <a:cubicBezTo>
                    <a:pt x="242" y="720"/>
                    <a:pt x="231" y="726"/>
                    <a:pt x="194" y="762"/>
                  </a:cubicBezTo>
                  <a:cubicBezTo>
                    <a:pt x="178" y="810"/>
                    <a:pt x="182" y="829"/>
                    <a:pt x="144" y="855"/>
                  </a:cubicBezTo>
                  <a:cubicBezTo>
                    <a:pt x="25" y="843"/>
                    <a:pt x="97" y="853"/>
                    <a:pt x="25" y="804"/>
                  </a:cubicBezTo>
                  <a:cubicBezTo>
                    <a:pt x="16" y="791"/>
                    <a:pt x="0" y="772"/>
                    <a:pt x="0" y="754"/>
                  </a:cubicBezTo>
                  <a:cubicBezTo>
                    <a:pt x="0" y="741"/>
                    <a:pt x="25" y="653"/>
                    <a:pt x="33" y="643"/>
                  </a:cubicBezTo>
                  <a:cubicBezTo>
                    <a:pt x="39" y="635"/>
                    <a:pt x="50" y="632"/>
                    <a:pt x="59" y="627"/>
                  </a:cubicBezTo>
                  <a:cubicBezTo>
                    <a:pt x="72" y="586"/>
                    <a:pt x="55" y="558"/>
                    <a:pt x="33" y="525"/>
                  </a:cubicBezTo>
                  <a:cubicBezTo>
                    <a:pt x="7" y="440"/>
                    <a:pt x="43" y="557"/>
                    <a:pt x="16" y="474"/>
                  </a:cubicBezTo>
                  <a:cubicBezTo>
                    <a:pt x="10" y="457"/>
                    <a:pt x="0" y="423"/>
                    <a:pt x="0" y="423"/>
                  </a:cubicBezTo>
                  <a:cubicBezTo>
                    <a:pt x="18" y="367"/>
                    <a:pt x="84" y="364"/>
                    <a:pt x="135" y="355"/>
                  </a:cubicBezTo>
                  <a:cubicBezTo>
                    <a:pt x="167" y="334"/>
                    <a:pt x="168" y="319"/>
                    <a:pt x="186" y="288"/>
                  </a:cubicBezTo>
                  <a:cubicBezTo>
                    <a:pt x="196" y="270"/>
                    <a:pt x="220" y="237"/>
                    <a:pt x="220" y="237"/>
                  </a:cubicBezTo>
                  <a:cubicBezTo>
                    <a:pt x="221" y="234"/>
                    <a:pt x="234" y="188"/>
                    <a:pt x="237" y="186"/>
                  </a:cubicBezTo>
                  <a:cubicBezTo>
                    <a:pt x="278" y="145"/>
                    <a:pt x="318" y="143"/>
                    <a:pt x="372" y="135"/>
                  </a:cubicBezTo>
                  <a:cubicBezTo>
                    <a:pt x="419" y="121"/>
                    <a:pt x="432" y="92"/>
                    <a:pt x="465" y="59"/>
                  </a:cubicBezTo>
                  <a:cubicBezTo>
                    <a:pt x="453" y="23"/>
                    <a:pt x="464" y="11"/>
                    <a:pt x="499" y="0"/>
                  </a:cubicBezTo>
                  <a:cubicBezTo>
                    <a:pt x="514" y="43"/>
                    <a:pt x="494" y="207"/>
                    <a:pt x="525" y="118"/>
                  </a:cubicBezTo>
                  <a:cubicBezTo>
                    <a:pt x="528" y="101"/>
                    <a:pt x="523" y="81"/>
                    <a:pt x="533" y="67"/>
                  </a:cubicBezTo>
                  <a:cubicBezTo>
                    <a:pt x="540" y="58"/>
                    <a:pt x="556" y="64"/>
                    <a:pt x="567" y="59"/>
                  </a:cubicBezTo>
                  <a:cubicBezTo>
                    <a:pt x="576" y="55"/>
                    <a:pt x="583" y="46"/>
                    <a:pt x="592" y="42"/>
                  </a:cubicBezTo>
                  <a:cubicBezTo>
                    <a:pt x="611" y="34"/>
                    <a:pt x="632" y="32"/>
                    <a:pt x="652" y="25"/>
                  </a:cubicBezTo>
                  <a:cubicBezTo>
                    <a:pt x="666" y="28"/>
                    <a:pt x="687" y="22"/>
                    <a:pt x="694" y="34"/>
                  </a:cubicBezTo>
                  <a:cubicBezTo>
                    <a:pt x="709" y="60"/>
                    <a:pt x="669" y="111"/>
                    <a:pt x="660" y="135"/>
                  </a:cubicBezTo>
                  <a:cubicBezTo>
                    <a:pt x="683" y="138"/>
                    <a:pt x="709" y="131"/>
                    <a:pt x="728" y="144"/>
                  </a:cubicBezTo>
                  <a:cubicBezTo>
                    <a:pt x="736" y="150"/>
                    <a:pt x="715" y="160"/>
                    <a:pt x="711" y="169"/>
                  </a:cubicBezTo>
                  <a:cubicBezTo>
                    <a:pt x="692" y="207"/>
                    <a:pt x="694" y="205"/>
                    <a:pt x="652" y="220"/>
                  </a:cubicBezTo>
                  <a:cubicBezTo>
                    <a:pt x="639" y="238"/>
                    <a:pt x="621" y="252"/>
                    <a:pt x="609" y="271"/>
                  </a:cubicBezTo>
                  <a:cubicBezTo>
                    <a:pt x="604" y="278"/>
                    <a:pt x="607" y="290"/>
                    <a:pt x="601" y="296"/>
                  </a:cubicBezTo>
                  <a:cubicBezTo>
                    <a:pt x="595" y="302"/>
                    <a:pt x="584" y="301"/>
                    <a:pt x="576" y="305"/>
                  </a:cubicBezTo>
                  <a:cubicBezTo>
                    <a:pt x="567" y="310"/>
                    <a:pt x="559" y="316"/>
                    <a:pt x="550" y="322"/>
                  </a:cubicBezTo>
                  <a:cubicBezTo>
                    <a:pt x="511" y="308"/>
                    <a:pt x="489" y="312"/>
                    <a:pt x="465" y="347"/>
                  </a:cubicBezTo>
                  <a:cubicBezTo>
                    <a:pt x="462" y="361"/>
                    <a:pt x="468" y="380"/>
                    <a:pt x="457" y="389"/>
                  </a:cubicBezTo>
                  <a:cubicBezTo>
                    <a:pt x="449" y="395"/>
                    <a:pt x="434" y="382"/>
                    <a:pt x="432" y="372"/>
                  </a:cubicBezTo>
                  <a:cubicBezTo>
                    <a:pt x="422" y="317"/>
                    <a:pt x="426" y="259"/>
                    <a:pt x="423" y="203"/>
                  </a:cubicBezTo>
                  <a:cubicBezTo>
                    <a:pt x="392" y="213"/>
                    <a:pt x="361" y="218"/>
                    <a:pt x="330" y="228"/>
                  </a:cubicBezTo>
                  <a:cubicBezTo>
                    <a:pt x="273" y="265"/>
                    <a:pt x="321" y="291"/>
                    <a:pt x="262" y="330"/>
                  </a:cubicBezTo>
                  <a:cubicBezTo>
                    <a:pt x="235" y="370"/>
                    <a:pt x="206" y="378"/>
                    <a:pt x="160" y="389"/>
                  </a:cubicBezTo>
                  <a:cubicBezTo>
                    <a:pt x="155" y="398"/>
                    <a:pt x="152" y="409"/>
                    <a:pt x="144" y="415"/>
                  </a:cubicBezTo>
                  <a:cubicBezTo>
                    <a:pt x="137" y="421"/>
                    <a:pt x="122" y="415"/>
                    <a:pt x="118" y="423"/>
                  </a:cubicBezTo>
                  <a:cubicBezTo>
                    <a:pt x="109" y="442"/>
                    <a:pt x="143" y="462"/>
                    <a:pt x="152" y="466"/>
                  </a:cubicBezTo>
                  <a:cubicBezTo>
                    <a:pt x="188" y="482"/>
                    <a:pt x="208" y="484"/>
                    <a:pt x="245" y="491"/>
                  </a:cubicBezTo>
                  <a:cubicBezTo>
                    <a:pt x="304" y="577"/>
                    <a:pt x="215" y="564"/>
                    <a:pt x="364" y="550"/>
                  </a:cubicBezTo>
                  <a:cubicBezTo>
                    <a:pt x="387" y="479"/>
                    <a:pt x="392" y="499"/>
                    <a:pt x="482" y="508"/>
                  </a:cubicBezTo>
                  <a:cubicBezTo>
                    <a:pt x="507" y="516"/>
                    <a:pt x="542" y="505"/>
                    <a:pt x="559" y="525"/>
                  </a:cubicBezTo>
                  <a:cubicBezTo>
                    <a:pt x="568" y="536"/>
                    <a:pt x="556" y="554"/>
                    <a:pt x="550" y="567"/>
                  </a:cubicBezTo>
                  <a:cubicBezTo>
                    <a:pt x="525" y="622"/>
                    <a:pt x="504" y="633"/>
                    <a:pt x="448" y="643"/>
                  </a:cubicBezTo>
                  <a:cubicBezTo>
                    <a:pt x="427" y="677"/>
                    <a:pt x="436" y="689"/>
                    <a:pt x="398" y="703"/>
                  </a:cubicBezTo>
                  <a:cubicBezTo>
                    <a:pt x="392" y="711"/>
                    <a:pt x="386" y="719"/>
                    <a:pt x="381" y="728"/>
                  </a:cubicBezTo>
                  <a:cubicBezTo>
                    <a:pt x="377" y="736"/>
                    <a:pt x="378" y="748"/>
                    <a:pt x="372" y="754"/>
                  </a:cubicBezTo>
                  <a:cubicBezTo>
                    <a:pt x="366" y="760"/>
                    <a:pt x="353" y="769"/>
                    <a:pt x="347" y="762"/>
                  </a:cubicBezTo>
                  <a:cubicBezTo>
                    <a:pt x="342" y="756"/>
                    <a:pt x="358" y="751"/>
                    <a:pt x="364" y="745"/>
                  </a:cubicBezTo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52" name="未知"/>
            <p:cNvSpPr/>
            <p:nvPr/>
          </p:nvSpPr>
          <p:spPr>
            <a:xfrm>
              <a:off x="204" y="2075"/>
              <a:ext cx="51" cy="57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25"/>
                </a:cxn>
                <a:cxn ang="0">
                  <a:pos x="51" y="34"/>
                </a:cxn>
                <a:cxn ang="0">
                  <a:pos x="26" y="0"/>
                </a:cxn>
              </a:cxnLst>
              <a:rect l="0" t="0" r="0" b="0"/>
              <a:pathLst>
                <a:path w="51" h="57">
                  <a:moveTo>
                    <a:pt x="26" y="0"/>
                  </a:moveTo>
                  <a:cubicBezTo>
                    <a:pt x="17" y="8"/>
                    <a:pt x="0" y="13"/>
                    <a:pt x="0" y="25"/>
                  </a:cubicBezTo>
                  <a:cubicBezTo>
                    <a:pt x="0" y="57"/>
                    <a:pt x="44" y="36"/>
                    <a:pt x="51" y="34"/>
                  </a:cubicBezTo>
                  <a:cubicBezTo>
                    <a:pt x="41" y="2"/>
                    <a:pt x="51" y="12"/>
                    <a:pt x="26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7353" name="未知"/>
            <p:cNvSpPr/>
            <p:nvPr/>
          </p:nvSpPr>
          <p:spPr>
            <a:xfrm>
              <a:off x="257" y="1908"/>
              <a:ext cx="102" cy="125"/>
            </a:xfrm>
            <a:custGeom>
              <a:avLst/>
              <a:gdLst/>
              <a:ahLst/>
              <a:cxnLst>
                <a:cxn ang="0">
                  <a:pos x="40" y="31"/>
                </a:cxn>
                <a:cxn ang="0">
                  <a:pos x="32" y="57"/>
                </a:cxn>
                <a:cxn ang="0">
                  <a:pos x="57" y="57"/>
                </a:cxn>
                <a:cxn ang="0">
                  <a:pos x="74" y="6"/>
                </a:cxn>
                <a:cxn ang="0">
                  <a:pos x="23" y="23"/>
                </a:cxn>
                <a:cxn ang="0">
                  <a:pos x="23" y="116"/>
                </a:cxn>
                <a:cxn ang="0">
                  <a:pos x="49" y="99"/>
                </a:cxn>
                <a:cxn ang="0">
                  <a:pos x="40" y="31"/>
                </a:cxn>
              </a:cxnLst>
              <a:rect l="0" t="0" r="0" b="0"/>
              <a:pathLst>
                <a:path w="102" h="125">
                  <a:moveTo>
                    <a:pt x="40" y="31"/>
                  </a:moveTo>
                  <a:cubicBezTo>
                    <a:pt x="37" y="40"/>
                    <a:pt x="32" y="48"/>
                    <a:pt x="32" y="57"/>
                  </a:cubicBezTo>
                  <a:cubicBezTo>
                    <a:pt x="32" y="102"/>
                    <a:pt x="48" y="77"/>
                    <a:pt x="57" y="57"/>
                  </a:cubicBezTo>
                  <a:cubicBezTo>
                    <a:pt x="64" y="41"/>
                    <a:pt x="91" y="0"/>
                    <a:pt x="74" y="6"/>
                  </a:cubicBezTo>
                  <a:cubicBezTo>
                    <a:pt x="40" y="18"/>
                    <a:pt x="57" y="12"/>
                    <a:pt x="23" y="23"/>
                  </a:cubicBezTo>
                  <a:cubicBezTo>
                    <a:pt x="13" y="53"/>
                    <a:pt x="0" y="82"/>
                    <a:pt x="23" y="116"/>
                  </a:cubicBezTo>
                  <a:cubicBezTo>
                    <a:pt x="29" y="125"/>
                    <a:pt x="40" y="105"/>
                    <a:pt x="49" y="99"/>
                  </a:cubicBezTo>
                  <a:cubicBezTo>
                    <a:pt x="92" y="35"/>
                    <a:pt x="102" y="56"/>
                    <a:pt x="40" y="31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7354" name="Picture 11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7797483" y="30797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5" name="Picture 12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026083" y="2891155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6" name="Picture 13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330883" y="30035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7" name="Picture 14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254683" y="35369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8" name="Picture 15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483283" y="33083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59" name="Picture 16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321993" y="38417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0" name="Picture 17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550593" y="42227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1" name="Picture 18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702993" y="44513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2" name="Picture 19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478838" y="49085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3" name="Picture 20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559483" y="46799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4" name="Picture 21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8295958" y="522605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5" name="Picture 22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7918768" y="552704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6" name="Picture 23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7380923" y="5755640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7367" name="Picture 24" descr="huo4"/>
          <p:cNvPicPr>
            <a:picLocks noChangeAspect="1"/>
          </p:cNvPicPr>
          <p:nvPr/>
        </p:nvPicPr>
        <p:blipFill>
          <a:blip r:embed="rId4">
            <a:biLevel thresh="50000"/>
            <a:grayscl/>
          </a:blip>
          <a:stretch>
            <a:fillRect/>
          </a:stretch>
        </p:blipFill>
        <p:spPr>
          <a:xfrm>
            <a:off x="7690168" y="5625465"/>
            <a:ext cx="228600" cy="228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7368" name="未知"/>
          <p:cNvSpPr/>
          <p:nvPr/>
        </p:nvSpPr>
        <p:spPr>
          <a:xfrm>
            <a:off x="4063683" y="3708400"/>
            <a:ext cx="4616450" cy="1514475"/>
          </a:xfrm>
          <a:custGeom>
            <a:avLst/>
            <a:gdLst/>
            <a:ahLst/>
            <a:cxnLst>
              <a:cxn ang="0">
                <a:pos x="0" y="101600"/>
              </a:cxn>
              <a:cxn ang="0">
                <a:pos x="363538" y="169863"/>
              </a:cxn>
              <a:cxn ang="0">
                <a:pos x="592138" y="74613"/>
              </a:cxn>
              <a:cxn ang="0">
                <a:pos x="1109663" y="617538"/>
              </a:cxn>
              <a:cxn ang="0">
                <a:pos x="1196975" y="1136650"/>
              </a:cxn>
              <a:cxn ang="0">
                <a:pos x="1209675" y="1057275"/>
              </a:cxn>
              <a:cxn ang="0">
                <a:pos x="1290638" y="1406525"/>
              </a:cxn>
              <a:cxn ang="0">
                <a:pos x="1398588" y="1271588"/>
              </a:cxn>
              <a:cxn ang="0">
                <a:pos x="1384300" y="1473200"/>
              </a:cxn>
              <a:cxn ang="0">
                <a:pos x="1411288" y="1500188"/>
              </a:cxn>
              <a:cxn ang="0">
                <a:pos x="1546225" y="1460500"/>
              </a:cxn>
              <a:cxn ang="0">
                <a:pos x="1639888" y="1514475"/>
              </a:cxn>
              <a:cxn ang="0">
                <a:pos x="1762125" y="1460500"/>
              </a:cxn>
              <a:cxn ang="0">
                <a:pos x="1828800" y="1339850"/>
              </a:cxn>
              <a:cxn ang="0">
                <a:pos x="1909763" y="1150938"/>
              </a:cxn>
              <a:cxn ang="0">
                <a:pos x="2070100" y="1096963"/>
              </a:cxn>
              <a:cxn ang="0">
                <a:pos x="2138363" y="1084263"/>
              </a:cxn>
              <a:cxn ang="0">
                <a:pos x="2366963" y="989013"/>
              </a:cxn>
              <a:cxn ang="0">
                <a:pos x="2503488" y="904875"/>
              </a:cxn>
              <a:cxn ang="0">
                <a:pos x="2703513" y="733425"/>
              </a:cxn>
              <a:cxn ang="0">
                <a:pos x="3009900" y="760413"/>
              </a:cxn>
              <a:cxn ang="0">
                <a:pos x="3281363" y="935038"/>
              </a:cxn>
              <a:cxn ang="0">
                <a:pos x="3563938" y="747713"/>
              </a:cxn>
              <a:cxn ang="0">
                <a:pos x="3770313" y="904875"/>
              </a:cxn>
              <a:cxn ang="0">
                <a:pos x="4262438" y="450850"/>
              </a:cxn>
              <a:cxn ang="0">
                <a:pos x="4467225" y="544513"/>
              </a:cxn>
              <a:cxn ang="0">
                <a:pos x="4594225" y="473075"/>
              </a:cxn>
              <a:cxn ang="0">
                <a:pos x="4598988" y="477838"/>
              </a:cxn>
            </a:cxnLst>
            <a:rect l="0" t="0" r="0" b="0"/>
            <a:pathLst>
              <a:path w="2908" h="954">
                <a:moveTo>
                  <a:pt x="0" y="64"/>
                </a:moveTo>
                <a:cubicBezTo>
                  <a:pt x="38" y="72"/>
                  <a:pt x="167" y="110"/>
                  <a:pt x="229" y="107"/>
                </a:cubicBezTo>
                <a:cubicBezTo>
                  <a:pt x="291" y="104"/>
                  <a:pt x="295" y="0"/>
                  <a:pt x="373" y="47"/>
                </a:cubicBezTo>
                <a:cubicBezTo>
                  <a:pt x="451" y="94"/>
                  <a:pt x="636" y="278"/>
                  <a:pt x="699" y="389"/>
                </a:cubicBezTo>
                <a:cubicBezTo>
                  <a:pt x="762" y="500"/>
                  <a:pt x="744" y="670"/>
                  <a:pt x="754" y="716"/>
                </a:cubicBezTo>
                <a:cubicBezTo>
                  <a:pt x="764" y="762"/>
                  <a:pt x="752" y="638"/>
                  <a:pt x="762" y="666"/>
                </a:cubicBezTo>
                <a:cubicBezTo>
                  <a:pt x="772" y="694"/>
                  <a:pt x="793" y="863"/>
                  <a:pt x="813" y="886"/>
                </a:cubicBezTo>
                <a:cubicBezTo>
                  <a:pt x="833" y="909"/>
                  <a:pt x="871" y="794"/>
                  <a:pt x="881" y="801"/>
                </a:cubicBezTo>
                <a:cubicBezTo>
                  <a:pt x="891" y="808"/>
                  <a:pt x="871" y="904"/>
                  <a:pt x="872" y="928"/>
                </a:cubicBezTo>
                <a:cubicBezTo>
                  <a:pt x="873" y="952"/>
                  <a:pt x="872" y="946"/>
                  <a:pt x="889" y="945"/>
                </a:cubicBezTo>
                <a:cubicBezTo>
                  <a:pt x="906" y="944"/>
                  <a:pt x="950" y="918"/>
                  <a:pt x="974" y="920"/>
                </a:cubicBezTo>
                <a:cubicBezTo>
                  <a:pt x="998" y="922"/>
                  <a:pt x="1010" y="954"/>
                  <a:pt x="1033" y="954"/>
                </a:cubicBezTo>
                <a:cubicBezTo>
                  <a:pt x="1056" y="954"/>
                  <a:pt x="1090" y="938"/>
                  <a:pt x="1110" y="920"/>
                </a:cubicBezTo>
                <a:cubicBezTo>
                  <a:pt x="1130" y="902"/>
                  <a:pt x="1136" y="876"/>
                  <a:pt x="1152" y="844"/>
                </a:cubicBezTo>
                <a:cubicBezTo>
                  <a:pt x="1168" y="812"/>
                  <a:pt x="1178" y="750"/>
                  <a:pt x="1203" y="725"/>
                </a:cubicBezTo>
                <a:cubicBezTo>
                  <a:pt x="1228" y="700"/>
                  <a:pt x="1280" y="698"/>
                  <a:pt x="1304" y="691"/>
                </a:cubicBezTo>
                <a:cubicBezTo>
                  <a:pt x="1328" y="684"/>
                  <a:pt x="1316" y="694"/>
                  <a:pt x="1347" y="683"/>
                </a:cubicBezTo>
                <a:cubicBezTo>
                  <a:pt x="1378" y="672"/>
                  <a:pt x="1453" y="642"/>
                  <a:pt x="1491" y="623"/>
                </a:cubicBezTo>
                <a:cubicBezTo>
                  <a:pt x="1529" y="604"/>
                  <a:pt x="1542" y="597"/>
                  <a:pt x="1577" y="570"/>
                </a:cubicBezTo>
                <a:cubicBezTo>
                  <a:pt x="1612" y="543"/>
                  <a:pt x="1650" y="477"/>
                  <a:pt x="1703" y="462"/>
                </a:cubicBezTo>
                <a:cubicBezTo>
                  <a:pt x="1756" y="447"/>
                  <a:pt x="1835" y="458"/>
                  <a:pt x="1896" y="479"/>
                </a:cubicBezTo>
                <a:cubicBezTo>
                  <a:pt x="1957" y="500"/>
                  <a:pt x="2009" y="590"/>
                  <a:pt x="2067" y="589"/>
                </a:cubicBezTo>
                <a:cubicBezTo>
                  <a:pt x="2125" y="588"/>
                  <a:pt x="2194" y="474"/>
                  <a:pt x="2245" y="471"/>
                </a:cubicBezTo>
                <a:cubicBezTo>
                  <a:pt x="2296" y="468"/>
                  <a:pt x="2302" y="601"/>
                  <a:pt x="2375" y="570"/>
                </a:cubicBezTo>
                <a:cubicBezTo>
                  <a:pt x="2448" y="539"/>
                  <a:pt x="2612" y="322"/>
                  <a:pt x="2685" y="284"/>
                </a:cubicBezTo>
                <a:cubicBezTo>
                  <a:pt x="2758" y="246"/>
                  <a:pt x="2779" y="341"/>
                  <a:pt x="2814" y="343"/>
                </a:cubicBezTo>
                <a:cubicBezTo>
                  <a:pt x="2849" y="345"/>
                  <a:pt x="2880" y="305"/>
                  <a:pt x="2894" y="298"/>
                </a:cubicBezTo>
                <a:cubicBezTo>
                  <a:pt x="2908" y="291"/>
                  <a:pt x="2897" y="301"/>
                  <a:pt x="2897" y="301"/>
                </a:cubicBezTo>
              </a:path>
            </a:pathLst>
          </a:custGeom>
          <a:noFill/>
          <a:ln w="38100" cap="flat" cmpd="sng">
            <a:solidFill>
              <a:srgbClr val="0000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3" name="Group 42"/>
          <p:cNvGrpSpPr/>
          <p:nvPr/>
        </p:nvGrpSpPr>
        <p:grpSpPr>
          <a:xfrm>
            <a:off x="5516880" y="4122738"/>
            <a:ext cx="2819400" cy="719138"/>
            <a:chOff x="0" y="0"/>
            <a:chExt cx="1776" cy="453"/>
          </a:xfrm>
        </p:grpSpPr>
        <p:sp>
          <p:nvSpPr>
            <p:cNvPr id="57370" name="Text Box 43"/>
            <p:cNvSpPr txBox="1"/>
            <p:nvPr/>
          </p:nvSpPr>
          <p:spPr>
            <a:xfrm>
              <a:off x="0" y="192"/>
              <a:ext cx="48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chemeClr val="bg2">
                      <a:lumMod val="75000"/>
                    </a:schemeClr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重庆</a:t>
              </a:r>
            </a:p>
          </p:txBody>
        </p:sp>
        <p:sp>
          <p:nvSpPr>
            <p:cNvPr id="57371" name="Text Box 44"/>
            <p:cNvSpPr txBox="1"/>
            <p:nvPr/>
          </p:nvSpPr>
          <p:spPr>
            <a:xfrm>
              <a:off x="240" y="10"/>
              <a:ext cx="48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chemeClr val="bg2">
                      <a:lumMod val="75000"/>
                    </a:schemeClr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万县</a:t>
              </a:r>
            </a:p>
          </p:txBody>
        </p:sp>
        <p:sp>
          <p:nvSpPr>
            <p:cNvPr id="57372" name="Text Box 45"/>
            <p:cNvSpPr txBox="1"/>
            <p:nvPr/>
          </p:nvSpPr>
          <p:spPr>
            <a:xfrm>
              <a:off x="768" y="0"/>
              <a:ext cx="48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chemeClr val="bg2">
                      <a:lumMod val="75000"/>
                    </a:schemeClr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宜昌</a:t>
              </a:r>
            </a:p>
          </p:txBody>
        </p:sp>
        <p:sp>
          <p:nvSpPr>
            <p:cNvPr id="57373" name="Text Box 46"/>
            <p:cNvSpPr txBox="1"/>
            <p:nvPr/>
          </p:nvSpPr>
          <p:spPr>
            <a:xfrm>
              <a:off x="1152" y="0"/>
              <a:ext cx="48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chemeClr val="bg2">
                      <a:lumMod val="75000"/>
                    </a:schemeClr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武汉</a:t>
              </a:r>
            </a:p>
          </p:txBody>
        </p:sp>
        <p:sp>
          <p:nvSpPr>
            <p:cNvPr id="57374" name="Text Box 47"/>
            <p:cNvSpPr txBox="1"/>
            <p:nvPr/>
          </p:nvSpPr>
          <p:spPr>
            <a:xfrm>
              <a:off x="1296" y="202"/>
              <a:ext cx="480" cy="251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solidFill>
                    <a:schemeClr val="bg2">
                      <a:lumMod val="75000"/>
                    </a:schemeClr>
                  </a:solidFill>
                  <a:latin typeface="Verdana" panose="020B0604030504040204" pitchFamily="34" charset="0"/>
                  <a:ea typeface="宋体" panose="02010600030101010101" pitchFamily="2" charset="-122"/>
                </a:rPr>
                <a:t>九江</a:t>
              </a:r>
            </a:p>
          </p:txBody>
        </p:sp>
      </p:grpSp>
      <p:sp>
        <p:nvSpPr>
          <p:cNvPr id="22548" name="Rectangle 58"/>
          <p:cNvSpPr>
            <a:spLocks noChangeArrowheads="1"/>
          </p:cNvSpPr>
          <p:nvPr/>
        </p:nvSpPr>
        <p:spPr bwMode="auto">
          <a:xfrm>
            <a:off x="2552065" y="156210"/>
            <a:ext cx="468566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0" i="0" u="none" strike="noStrike" kern="1200" cap="none" spc="0" normalizeH="0" baseline="0" noProof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 pitchFamily="34" charset="0"/>
                <a:ea typeface="黑体" panose="02010609060101010101" pitchFamily="49" charset="-122"/>
                <a:cs typeface="+mn-cs"/>
              </a:rPr>
              <a:t>对</a:t>
            </a:r>
            <a:r>
              <a:rPr kumimoji="0" lang="zh-CN" altLang="en-US" sz="3600" b="0" i="0" u="none" strike="noStrike" kern="1200" cap="none" spc="0" normalizeH="0" baseline="0" noProof="1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Calibri" panose="020F0502020204030204" pitchFamily="34" charset="0"/>
                <a:ea typeface="黑体" panose="02010609060101010101" pitchFamily="49" charset="-122"/>
                <a:cs typeface="+mn-cs"/>
              </a:rPr>
              <a:t>外开放格局的形成</a:t>
            </a:r>
          </a:p>
        </p:txBody>
      </p:sp>
      <p:grpSp>
        <p:nvGrpSpPr>
          <p:cNvPr id="4" name="Group 21"/>
          <p:cNvGrpSpPr/>
          <p:nvPr/>
        </p:nvGrpSpPr>
        <p:grpSpPr>
          <a:xfrm>
            <a:off x="2736215" y="909955"/>
            <a:ext cx="7197090" cy="4870450"/>
            <a:chOff x="181" y="44"/>
            <a:chExt cx="5283" cy="3068"/>
          </a:xfrm>
        </p:grpSpPr>
        <p:sp>
          <p:nvSpPr>
            <p:cNvPr id="51" name="Text Box 22"/>
            <p:cNvSpPr txBox="1">
              <a:spLocks noChangeArrowheads="1"/>
            </p:cNvSpPr>
            <p:nvPr/>
          </p:nvSpPr>
          <p:spPr bwMode="auto">
            <a:xfrm>
              <a:off x="635" y="407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塔城</a:t>
              </a:r>
            </a:p>
          </p:txBody>
        </p:sp>
        <p:sp>
          <p:nvSpPr>
            <p:cNvPr id="52" name="Text Box 23"/>
            <p:cNvSpPr txBox="1">
              <a:spLocks noChangeArrowheads="1"/>
            </p:cNvSpPr>
            <p:nvPr/>
          </p:nvSpPr>
          <p:spPr bwMode="auto">
            <a:xfrm>
              <a:off x="181" y="679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伊宁</a:t>
              </a:r>
            </a:p>
          </p:txBody>
        </p:sp>
        <p:sp>
          <p:nvSpPr>
            <p:cNvPr id="53" name="Text Box 24"/>
            <p:cNvSpPr txBox="1">
              <a:spLocks noChangeArrowheads="1"/>
            </p:cNvSpPr>
            <p:nvPr/>
          </p:nvSpPr>
          <p:spPr bwMode="auto">
            <a:xfrm>
              <a:off x="1487" y="2653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瑞丽</a:t>
              </a:r>
            </a:p>
          </p:txBody>
        </p:sp>
        <p:sp>
          <p:nvSpPr>
            <p:cNvPr id="54" name="Text Box 25"/>
            <p:cNvSpPr txBox="1">
              <a:spLocks noChangeArrowheads="1"/>
            </p:cNvSpPr>
            <p:nvPr/>
          </p:nvSpPr>
          <p:spPr bwMode="auto">
            <a:xfrm>
              <a:off x="1919" y="2861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河口</a:t>
              </a:r>
            </a:p>
          </p:txBody>
        </p:sp>
        <p:sp>
          <p:nvSpPr>
            <p:cNvPr id="55" name="Text Box 26"/>
            <p:cNvSpPr txBox="1">
              <a:spLocks noChangeArrowheads="1"/>
            </p:cNvSpPr>
            <p:nvPr/>
          </p:nvSpPr>
          <p:spPr bwMode="auto">
            <a:xfrm>
              <a:off x="2487" y="2810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东兴</a:t>
              </a:r>
            </a:p>
          </p:txBody>
        </p:sp>
        <p:sp>
          <p:nvSpPr>
            <p:cNvPr id="56" name="Text Box 27"/>
            <p:cNvSpPr txBox="1">
              <a:spLocks noChangeArrowheads="1"/>
            </p:cNvSpPr>
            <p:nvPr/>
          </p:nvSpPr>
          <p:spPr bwMode="auto">
            <a:xfrm>
              <a:off x="3618" y="156"/>
              <a:ext cx="720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满洲里</a:t>
              </a:r>
            </a:p>
          </p:txBody>
        </p:sp>
        <p:sp>
          <p:nvSpPr>
            <p:cNvPr id="57" name="Text Box 28"/>
            <p:cNvSpPr txBox="1">
              <a:spLocks noChangeArrowheads="1"/>
            </p:cNvSpPr>
            <p:nvPr/>
          </p:nvSpPr>
          <p:spPr bwMode="auto">
            <a:xfrm>
              <a:off x="4936" y="44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黑河</a:t>
              </a:r>
            </a:p>
          </p:txBody>
        </p:sp>
        <p:sp>
          <p:nvSpPr>
            <p:cNvPr id="58" name="Text Box 29"/>
            <p:cNvSpPr txBox="1">
              <a:spLocks noChangeArrowheads="1"/>
            </p:cNvSpPr>
            <p:nvPr/>
          </p:nvSpPr>
          <p:spPr bwMode="auto">
            <a:xfrm>
              <a:off x="4532" y="317"/>
              <a:ext cx="528" cy="25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rgbClr val="FF00FF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珲春</a:t>
              </a:r>
            </a:p>
          </p:txBody>
        </p:sp>
      </p:grpSp>
      <p:grpSp>
        <p:nvGrpSpPr>
          <p:cNvPr id="5" name="Group 3"/>
          <p:cNvGrpSpPr/>
          <p:nvPr/>
        </p:nvGrpSpPr>
        <p:grpSpPr>
          <a:xfrm>
            <a:off x="3191510" y="1108710"/>
            <a:ext cx="6319520" cy="4302402"/>
            <a:chOff x="544" y="68"/>
            <a:chExt cx="3981" cy="2275"/>
          </a:xfrm>
        </p:grpSpPr>
        <p:sp>
          <p:nvSpPr>
            <p:cNvPr id="60" name="Text Box 4"/>
            <p:cNvSpPr txBox="1">
              <a:spLocks noChangeArrowheads="1"/>
            </p:cNvSpPr>
            <p:nvPr/>
          </p:nvSpPr>
          <p:spPr bwMode="auto">
            <a:xfrm>
              <a:off x="544" y="590"/>
              <a:ext cx="862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乌鲁木齐</a:t>
              </a:r>
            </a:p>
          </p:txBody>
        </p:sp>
        <p:sp>
          <p:nvSpPr>
            <p:cNvPr id="61" name="Text Box 5"/>
            <p:cNvSpPr txBox="1">
              <a:spLocks noChangeArrowheads="1"/>
            </p:cNvSpPr>
            <p:nvPr/>
          </p:nvSpPr>
          <p:spPr bwMode="auto">
            <a:xfrm>
              <a:off x="640" y="1497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拉萨</a:t>
              </a:r>
            </a:p>
          </p:txBody>
        </p:sp>
        <p:sp>
          <p:nvSpPr>
            <p:cNvPr id="62" name="Text Box 6"/>
            <p:cNvSpPr txBox="1">
              <a:spLocks noChangeArrowheads="1"/>
            </p:cNvSpPr>
            <p:nvPr/>
          </p:nvSpPr>
          <p:spPr bwMode="auto">
            <a:xfrm>
              <a:off x="1865" y="2132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昆明</a:t>
              </a:r>
            </a:p>
          </p:txBody>
        </p:sp>
        <p:sp>
          <p:nvSpPr>
            <p:cNvPr id="63" name="Text Box 7"/>
            <p:cNvSpPr txBox="1">
              <a:spLocks noChangeArrowheads="1"/>
            </p:cNvSpPr>
            <p:nvPr/>
          </p:nvSpPr>
          <p:spPr bwMode="auto">
            <a:xfrm>
              <a:off x="2409" y="1996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贵阳</a:t>
              </a:r>
            </a:p>
          </p:txBody>
        </p:sp>
        <p:sp>
          <p:nvSpPr>
            <p:cNvPr id="64" name="Text Box 8"/>
            <p:cNvSpPr txBox="1">
              <a:spLocks noChangeArrowheads="1"/>
            </p:cNvSpPr>
            <p:nvPr/>
          </p:nvSpPr>
          <p:spPr bwMode="auto">
            <a:xfrm>
              <a:off x="2818" y="1860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长沙</a:t>
              </a:r>
            </a:p>
          </p:txBody>
        </p:sp>
        <p:sp>
          <p:nvSpPr>
            <p:cNvPr id="65" name="Text Box 9"/>
            <p:cNvSpPr txBox="1">
              <a:spLocks noChangeArrowheads="1"/>
            </p:cNvSpPr>
            <p:nvPr/>
          </p:nvSpPr>
          <p:spPr bwMode="auto">
            <a:xfrm>
              <a:off x="1457" y="998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西宁</a:t>
              </a:r>
            </a:p>
          </p:txBody>
        </p:sp>
        <p:sp>
          <p:nvSpPr>
            <p:cNvPr id="66" name="Text Box 10"/>
            <p:cNvSpPr txBox="1">
              <a:spLocks noChangeArrowheads="1"/>
            </p:cNvSpPr>
            <p:nvPr/>
          </p:nvSpPr>
          <p:spPr bwMode="auto">
            <a:xfrm>
              <a:off x="2183" y="998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银川</a:t>
              </a:r>
            </a:p>
          </p:txBody>
        </p:sp>
        <p:sp>
          <p:nvSpPr>
            <p:cNvPr id="67" name="Text Box 11"/>
            <p:cNvSpPr txBox="1">
              <a:spLocks noChangeArrowheads="1"/>
            </p:cNvSpPr>
            <p:nvPr/>
          </p:nvSpPr>
          <p:spPr bwMode="auto">
            <a:xfrm>
              <a:off x="2409" y="544"/>
              <a:ext cx="81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呼和浩特</a:t>
              </a:r>
            </a:p>
          </p:txBody>
        </p:sp>
        <p:sp>
          <p:nvSpPr>
            <p:cNvPr id="68" name="Text Box 12"/>
            <p:cNvSpPr txBox="1">
              <a:spLocks noChangeArrowheads="1"/>
            </p:cNvSpPr>
            <p:nvPr/>
          </p:nvSpPr>
          <p:spPr bwMode="auto">
            <a:xfrm>
              <a:off x="3949" y="68"/>
              <a:ext cx="576" cy="21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1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Verdana" panose="020B0604030504040204" pitchFamily="34" charset="0"/>
                  <a:ea typeface="+mn-ea"/>
                  <a:cs typeface="+mn-cs"/>
                </a:rPr>
                <a:t>长春</a:t>
              </a:r>
            </a:p>
          </p:txBody>
        </p:sp>
      </p:grpSp>
      <p:sp>
        <p:nvSpPr>
          <p:cNvPr id="2" name="波形 1"/>
          <p:cNvSpPr/>
          <p:nvPr/>
        </p:nvSpPr>
        <p:spPr>
          <a:xfrm>
            <a:off x="3079115" y="1477010"/>
            <a:ext cx="6033770" cy="3890645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>
                <a:solidFill>
                  <a:schemeClr val="tx2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全方</a:t>
            </a:r>
            <a:r>
              <a:rPr lang="zh-CN" altLang="en-US" sz="3600" b="1" dirty="0" smtClean="0">
                <a:solidFill>
                  <a:schemeClr val="tx2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位对外开放的</a:t>
            </a:r>
            <a:endParaRPr lang="en-US" altLang="zh-CN" sz="3600" b="1" dirty="0" smtClean="0">
              <a:solidFill>
                <a:schemeClr val="tx2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600" b="1" dirty="0" smtClean="0">
                <a:solidFill>
                  <a:schemeClr val="tx2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新格局</a:t>
            </a:r>
            <a:endParaRPr lang="zh-CN" altLang="en-US" sz="3600" b="1" dirty="0">
              <a:solidFill>
                <a:schemeClr val="tx2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8213" y="476250"/>
            <a:ext cx="7853362" cy="5184775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9394" name="TextBox 2"/>
          <p:cNvSpPr txBox="1"/>
          <p:nvPr/>
        </p:nvSpPr>
        <p:spPr>
          <a:xfrm>
            <a:off x="2566988" y="5805488"/>
            <a:ext cx="70916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2001</a:t>
            </a:r>
            <a:r>
              <a:rPr lang="zh-CN" altLang="en-US" sz="3200" dirty="0">
                <a:latin typeface="黑体" panose="02010609060101010101" pitchFamily="49" charset="-122"/>
                <a:ea typeface="黑体" panose="02010609060101010101" pitchFamily="49" charset="-122"/>
              </a:rPr>
              <a:t>年中国入世，对外开放进入新阶段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文本框 1"/>
          <p:cNvSpPr txBox="1"/>
          <p:nvPr/>
        </p:nvSpPr>
        <p:spPr>
          <a:xfrm>
            <a:off x="588010" y="465455"/>
            <a:ext cx="11141075" cy="58159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SzTx/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40年来，我国国内生产总值由3679亿元增长到2017年的82.7万亿元。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多年来对世界经济增长贡献率超过30%。</a:t>
            </a:r>
            <a:r>
              <a:rPr lang="zh-CN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对外投资总额达到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1.9</a:t>
            </a:r>
            <a:r>
              <a:rPr lang="zh-CN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万亿美元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现在，我国是</a:t>
            </a:r>
            <a:r>
              <a:rPr lang="zh-CN" altLang="en-US" sz="36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世界第二大经济体、制造业第一大国、货物贸易第一大国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，我国外汇储备连续多年位居世界第一，全国</a:t>
            </a:r>
            <a:r>
              <a:rPr lang="zh-CN" altLang="en-US" sz="36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居民人均可支配收入由171元增加到2.6万元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r>
              <a:rPr lang="zh-CN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基本养老保险覆盖超过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亿人，医疗保险覆盖超过</a:t>
            </a:r>
            <a:r>
              <a:rPr lang="en-US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13</a:t>
            </a:r>
            <a:r>
              <a:rPr lang="zh-CN" altLang="zh-CN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亿人。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中国人民在</a:t>
            </a:r>
            <a:r>
              <a:rPr lang="zh-CN" altLang="en-US" sz="36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富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起来、</a:t>
            </a:r>
            <a:r>
              <a:rPr lang="zh-CN" altLang="en-US" sz="3600" b="1" dirty="0">
                <a:solidFill>
                  <a:srgbClr val="FFC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强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起来的征程上迈出了决定性的步伐！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</a:p>
          <a:p>
            <a:pPr>
              <a:buSzTx/>
            </a:pP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习近平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庆祝改革开放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40</a:t>
            </a:r>
            <a:r>
              <a:rPr lang="zh-CN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周年大会重要讲话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  <a:p>
            <a:pPr>
              <a:buSzTx/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              (2018.12.18)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0463" y="4019550"/>
            <a:ext cx="4162425" cy="2476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3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4825" y="3933825"/>
            <a:ext cx="2735263" cy="27336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8" name="Picture 10"/>
          <p:cNvPicPr>
            <a:picLocks noChangeAspect="1"/>
          </p:cNvPicPr>
          <p:nvPr/>
        </p:nvPicPr>
        <p:blipFill>
          <a:blip r:embed="rId5"/>
          <a:srcRect b="10020"/>
          <a:stretch>
            <a:fillRect/>
          </a:stretch>
        </p:blipFill>
        <p:spPr>
          <a:xfrm>
            <a:off x="3432175" y="260350"/>
            <a:ext cx="6472238" cy="3889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0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19288" y="80963"/>
            <a:ext cx="7620000" cy="37719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63750" y="981075"/>
            <a:ext cx="7345363" cy="4276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7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63750" y="2466975"/>
            <a:ext cx="8096250" cy="42005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上下箭头 19"/>
          <p:cNvSpPr/>
          <p:nvPr/>
        </p:nvSpPr>
        <p:spPr>
          <a:xfrm>
            <a:off x="7328535" y="4023360"/>
            <a:ext cx="254635" cy="157035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上下箭头 21"/>
          <p:cNvSpPr/>
          <p:nvPr/>
        </p:nvSpPr>
        <p:spPr>
          <a:xfrm>
            <a:off x="2566195" y="3865564"/>
            <a:ext cx="176086" cy="660138"/>
          </a:xfrm>
          <a:prstGeom prst="upDownArrow">
            <a:avLst/>
          </a:prstGeom>
          <a:noFill/>
          <a:ln>
            <a:solidFill>
              <a:srgbClr val="FFFF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537" name="TextBox 8"/>
          <p:cNvSpPr txBox="1"/>
          <p:nvPr/>
        </p:nvSpPr>
        <p:spPr>
          <a:xfrm>
            <a:off x="196850" y="981075"/>
            <a:ext cx="243205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平反冤假错案</a:t>
            </a:r>
          </a:p>
        </p:txBody>
      </p:sp>
      <p:sp>
        <p:nvSpPr>
          <p:cNvPr id="65538" name="TextBox 10"/>
          <p:cNvSpPr txBox="1"/>
          <p:nvPr/>
        </p:nvSpPr>
        <p:spPr>
          <a:xfrm>
            <a:off x="196850" y="1268413"/>
            <a:ext cx="4248150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农村改革：家庭联产承包责任制</a:t>
            </a:r>
          </a:p>
        </p:txBody>
      </p:sp>
      <p:sp>
        <p:nvSpPr>
          <p:cNvPr id="12" name="右箭头 11"/>
          <p:cNvSpPr/>
          <p:nvPr/>
        </p:nvSpPr>
        <p:spPr>
          <a:xfrm>
            <a:off x="241935" y="3284855"/>
            <a:ext cx="11794490" cy="1008380"/>
          </a:xfrm>
          <a:prstGeom prst="rightArrow">
            <a:avLst/>
          </a:prstGeom>
          <a:solidFill>
            <a:srgbClr val="FFC000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1978    1979   1980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1984                    1992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2001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2011</a:t>
            </a:r>
            <a:r>
              <a:rPr kumimoji="0" lang="en-US" altLang="zh-CN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                                                                                                    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5540" name="TextBox 23"/>
          <p:cNvSpPr txBox="1"/>
          <p:nvPr/>
        </p:nvSpPr>
        <p:spPr>
          <a:xfrm>
            <a:off x="204788" y="620713"/>
            <a:ext cx="5103812" cy="39878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1978</a:t>
            </a: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年十一届三中全会拉开改革开放序幕 </a:t>
            </a:r>
          </a:p>
        </p:txBody>
      </p:sp>
      <p:sp>
        <p:nvSpPr>
          <p:cNvPr id="65541" name="矩形 28"/>
          <p:cNvSpPr/>
          <p:nvPr/>
        </p:nvSpPr>
        <p:spPr>
          <a:xfrm>
            <a:off x="3941763" y="19050"/>
            <a:ext cx="3857625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中国改革开放大事记</a:t>
            </a:r>
          </a:p>
        </p:txBody>
      </p:sp>
      <p:grpSp>
        <p:nvGrpSpPr>
          <p:cNvPr id="65542" name="组合 1"/>
          <p:cNvGrpSpPr/>
          <p:nvPr/>
        </p:nvGrpSpPr>
        <p:grpSpPr>
          <a:xfrm>
            <a:off x="2392673" y="1713124"/>
            <a:ext cx="5251450" cy="1144780"/>
            <a:chOff x="-1288724" y="3007087"/>
            <a:chExt cx="5251642" cy="1144594"/>
          </a:xfrm>
        </p:grpSpPr>
        <p:sp>
          <p:nvSpPr>
            <p:cNvPr id="65543" name="矩形 9"/>
            <p:cNvSpPr/>
            <p:nvPr/>
          </p:nvSpPr>
          <p:spPr>
            <a:xfrm>
              <a:off x="-1288724" y="3007087"/>
              <a:ext cx="5248178" cy="3987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Wingdings" panose="05000000000000000000" pitchFamily="2" charset="2"/>
                <a:buChar char="l"/>
              </a:pP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国企改革：扩大企业自主权</a:t>
              </a:r>
              <a:r>
                <a:rPr lang="en-US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扩权让利</a:t>
              </a:r>
            </a:p>
          </p:txBody>
        </p:sp>
        <p:sp>
          <p:nvSpPr>
            <p:cNvPr id="65544" name="矩形 12"/>
            <p:cNvSpPr/>
            <p:nvPr/>
          </p:nvSpPr>
          <p:spPr>
            <a:xfrm>
              <a:off x="-1288724" y="3392936"/>
              <a:ext cx="5248178" cy="3987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Wingdings" panose="05000000000000000000" pitchFamily="2" charset="2"/>
                <a:buChar char="l"/>
              </a:pP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国企改革：运行经济责任制</a:t>
              </a:r>
              <a:r>
                <a:rPr lang="en-US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自负盈亏</a:t>
              </a:r>
            </a:p>
          </p:txBody>
        </p:sp>
        <p:sp>
          <p:nvSpPr>
            <p:cNvPr id="65545" name="矩形 13"/>
            <p:cNvSpPr/>
            <p:nvPr/>
          </p:nvSpPr>
          <p:spPr>
            <a:xfrm>
              <a:off x="-1285260" y="3752966"/>
              <a:ext cx="5248178" cy="3987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>
                <a:buFont typeface="Wingdings" panose="05000000000000000000" pitchFamily="2" charset="2"/>
                <a:buChar char="l"/>
              </a:pP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国企改革：完善企业的经营</a:t>
              </a:r>
              <a:r>
                <a:rPr lang="en-US" altLang="zh-CN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——</a:t>
              </a:r>
              <a:r>
                <a:rPr lang="zh-CN" altLang="en-US" sz="2000" b="1" dirty="0">
                  <a:latin typeface="仿宋" panose="02010609060101010101" pitchFamily="49" charset="-122"/>
                  <a:ea typeface="仿宋" panose="02010609060101010101" pitchFamily="49" charset="-122"/>
                </a:rPr>
                <a:t>打破大锅饭</a:t>
              </a:r>
            </a:p>
          </p:txBody>
        </p:sp>
      </p:grpSp>
      <p:sp>
        <p:nvSpPr>
          <p:cNvPr id="65546" name="矩形 10"/>
          <p:cNvSpPr/>
          <p:nvPr/>
        </p:nvSpPr>
        <p:spPr>
          <a:xfrm>
            <a:off x="5431155" y="2854008"/>
            <a:ext cx="3848100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国企改革：建立现代企业制度</a:t>
            </a:r>
            <a:endParaRPr lang="en-US" altLang="zh-CN" sz="20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            ——</a:t>
            </a:r>
            <a:r>
              <a:rPr lang="zh-CN" altLang="en-US" sz="2000" b="1" dirty="0">
                <a:latin typeface="仿宋" panose="02010609060101010101" pitchFamily="49" charset="-122"/>
                <a:ea typeface="仿宋" panose="02010609060101010101" pitchFamily="49" charset="-122"/>
              </a:rPr>
              <a:t>政企分开</a:t>
            </a:r>
          </a:p>
        </p:txBody>
      </p:sp>
      <p:sp>
        <p:nvSpPr>
          <p:cNvPr id="15" name="矩形 14"/>
          <p:cNvSpPr/>
          <p:nvPr/>
        </p:nvSpPr>
        <p:spPr>
          <a:xfrm>
            <a:off x="1312545" y="4074795"/>
            <a:ext cx="77438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对外开放：中美两国建交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外交突破</a:t>
            </a:r>
          </a:p>
        </p:txBody>
      </p:sp>
      <p:sp>
        <p:nvSpPr>
          <p:cNvPr id="17" name="矩形 16"/>
          <p:cNvSpPr/>
          <p:nvPr/>
        </p:nvSpPr>
        <p:spPr>
          <a:xfrm>
            <a:off x="2381250" y="5072380"/>
            <a:ext cx="67125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对外开放：格局形成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全方位格局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238365" y="5594350"/>
            <a:ext cx="4973320" cy="95313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对外开放：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引进来到</a:t>
            </a:r>
            <a:r>
              <a:rPr lang="zh-CN" altLang="en-US" sz="2800" b="1" dirty="0" smtClean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走出去</a:t>
            </a:r>
            <a:endParaRPr lang="zh-CN" altLang="en-US" sz="2800" b="1" dirty="0">
              <a:latin typeface="仿宋" panose="02010609060101010101" pitchFamily="49" charset="-122"/>
              <a:ea typeface="仿宋" panose="02010609060101010101" pitchFamily="49" charset="-122"/>
              <a:sym typeface="+mn-ea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          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加入世贸组织</a:t>
            </a:r>
          </a:p>
        </p:txBody>
      </p:sp>
      <p:sp>
        <p:nvSpPr>
          <p:cNvPr id="19" name="矩形 18"/>
          <p:cNvSpPr/>
          <p:nvPr/>
        </p:nvSpPr>
        <p:spPr>
          <a:xfrm>
            <a:off x="2381250" y="4596765"/>
            <a:ext cx="771271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对外开放：建立经济特区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引进外资、技术</a:t>
            </a:r>
          </a:p>
        </p:txBody>
      </p:sp>
      <p:sp>
        <p:nvSpPr>
          <p:cNvPr id="2" name="上下箭头 1"/>
          <p:cNvSpPr/>
          <p:nvPr/>
        </p:nvSpPr>
        <p:spPr>
          <a:xfrm>
            <a:off x="268595" y="1668463"/>
            <a:ext cx="216015" cy="1892300"/>
          </a:xfrm>
          <a:prstGeom prst="upDownArrow">
            <a:avLst/>
          </a:prstGeom>
          <a:solidFill>
            <a:schemeClr val="tx1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上下箭头 20"/>
          <p:cNvSpPr/>
          <p:nvPr/>
        </p:nvSpPr>
        <p:spPr>
          <a:xfrm>
            <a:off x="1384500" y="3925889"/>
            <a:ext cx="216015" cy="367193"/>
          </a:xfrm>
          <a:prstGeom prst="upDownArrow">
            <a:avLst/>
          </a:prstGeom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上下箭头 22"/>
          <p:cNvSpPr/>
          <p:nvPr/>
        </p:nvSpPr>
        <p:spPr>
          <a:xfrm>
            <a:off x="5524960" y="3134745"/>
            <a:ext cx="216015" cy="438265"/>
          </a:xfrm>
          <a:prstGeom prst="upDownArrow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上下箭头 23"/>
          <p:cNvSpPr/>
          <p:nvPr/>
        </p:nvSpPr>
        <p:spPr>
          <a:xfrm>
            <a:off x="2508669" y="2767013"/>
            <a:ext cx="279601" cy="793750"/>
          </a:xfrm>
          <a:prstGeom prst="upDownArrow">
            <a:avLst/>
          </a:prstGeom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  <p:bldP spid="18" grpId="0"/>
      <p:bldP spid="1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文本框 2"/>
          <p:cNvSpPr txBox="1"/>
          <p:nvPr/>
        </p:nvSpPr>
        <p:spPr>
          <a:xfrm>
            <a:off x="628015" y="189230"/>
            <a:ext cx="11128375" cy="24301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SzTx/>
            </a:pP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1978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年到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1991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年，我国年均实际使用外资仅有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17.9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亿美元。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1992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年到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2000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年年均实际使用外资近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360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亿美元，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2001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年到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2011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年达到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803.2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亿美元。利用外资在推动市场经济体制改革、促进思想解放等方面做出了巨大贡献。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SzTx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商务部李成钢专题讲座（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2019.2.20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）</a:t>
            </a:r>
          </a:p>
        </p:txBody>
      </p:sp>
      <p:sp>
        <p:nvSpPr>
          <p:cNvPr id="67586" name="TextBox 3"/>
          <p:cNvSpPr txBox="1"/>
          <p:nvPr/>
        </p:nvSpPr>
        <p:spPr>
          <a:xfrm>
            <a:off x="627380" y="2830830"/>
            <a:ext cx="11129010" cy="292290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SzTx/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很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难说改革和开放是一个简单的先后次序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。比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如银行改革，是因为我们加入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WTO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，承诺</a:t>
            </a:r>
            <a:r>
              <a:rPr lang="en-US" altLang="zh-CN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2006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年底金融业要有一定程度的开放，才使得中央下决心对大型国有银行做体制上的改变，注资、股份制、重组、上市等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。改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革与开放，其实是相辅相成的。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SzTx/>
            </a:pP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——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清华大学学者钱颖一接受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第一财经日报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采访</a:t>
            </a:r>
          </a:p>
        </p:txBody>
      </p:sp>
      <p:sp>
        <p:nvSpPr>
          <p:cNvPr id="67587" name="TextBox 2"/>
          <p:cNvSpPr txBox="1"/>
          <p:nvPr/>
        </p:nvSpPr>
        <p:spPr>
          <a:xfrm>
            <a:off x="1043305" y="5825490"/>
            <a:ext cx="9968230" cy="645160"/>
          </a:xfrm>
          <a:prstGeom prst="rect">
            <a:avLst/>
          </a:prstGeom>
          <a:solidFill>
            <a:srgbClr val="A20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</a:rPr>
              <a:t>结合数据和</a:t>
            </a:r>
            <a:r>
              <a:rPr lang="zh-CN" altLang="zh-CN" sz="3600" b="1" dirty="0">
                <a:latin typeface="Arial" panose="020B0604020202020204" pitchFamily="34" charset="0"/>
                <a:ea typeface="宋体" panose="02010600030101010101" pitchFamily="2" charset="-122"/>
              </a:rPr>
              <a:t>文献资料，说一说改革与开放的关系。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 bldLvl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矩形 5"/>
          <p:cNvSpPr/>
          <p:nvPr/>
        </p:nvSpPr>
        <p:spPr>
          <a:xfrm>
            <a:off x="422910" y="2263140"/>
            <a:ext cx="11431270" cy="2014855"/>
          </a:xfrm>
          <a:prstGeom prst="rect">
            <a:avLst/>
          </a:prstGeom>
          <a:solidFill>
            <a:schemeClr val="accent2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ts val="5000"/>
              </a:lnSpc>
            </a:pPr>
            <a:endParaRPr lang="zh-CN" altLang="en-US" sz="4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4800" dirty="0">
                <a:latin typeface="楷体" panose="02010609060101010101" pitchFamily="49" charset="-122"/>
                <a:ea typeface="楷体" panose="02010609060101010101" pitchFamily="49" charset="-122"/>
              </a:rPr>
              <a:t>改革开放是决定当代中国命运的关键一招。</a:t>
            </a:r>
            <a:endParaRPr lang="en-US" altLang="zh-CN" sz="44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just">
              <a:lnSpc>
                <a:spcPts val="5000"/>
              </a:lnSpc>
            </a:pPr>
            <a:r>
              <a:rPr lang="en-US" altLang="zh-CN" sz="3200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       </a:t>
            </a:r>
            <a:r>
              <a:rPr lang="en-US" altLang="zh-CN" sz="32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dirty="0">
                <a:latin typeface="楷体" panose="02010609060101010101" pitchFamily="49" charset="-122"/>
                <a:ea typeface="楷体" panose="02010609060101010101" pitchFamily="49" charset="-122"/>
              </a:rPr>
              <a:t>习近平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Box 3"/>
          <p:cNvSpPr txBox="1"/>
          <p:nvPr/>
        </p:nvSpPr>
        <p:spPr>
          <a:xfrm>
            <a:off x="1778318" y="353378"/>
            <a:ext cx="9326880" cy="60007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一、伟大的历史转折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真理标准的讨论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中共十一届三中全会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二、改革开放进程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经济体制改革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对外开放的格局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、“一国两制”与祖国统一大业</a:t>
            </a:r>
          </a:p>
          <a:p>
            <a:pPr eaLnBrk="0" hangingPunct="0"/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“一国两制”的提出与实践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2313" y="0"/>
            <a:ext cx="8170862" cy="6975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8328025" y="5732463"/>
            <a:ext cx="795020" cy="460375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香港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91400" y="6021388"/>
            <a:ext cx="795020" cy="460375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澳门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336088" y="5084763"/>
            <a:ext cx="795020" cy="460375"/>
          </a:xfrm>
          <a:prstGeom prst="rect">
            <a:avLst/>
          </a:prstGeom>
          <a:solidFill>
            <a:schemeClr val="bg1">
              <a:lumMod val="95000"/>
              <a:lumOff val="5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台湾</a:t>
            </a:r>
          </a:p>
        </p:txBody>
      </p:sp>
      <p:sp>
        <p:nvSpPr>
          <p:cNvPr id="73733" name="TextBox 10"/>
          <p:cNvSpPr txBox="1"/>
          <p:nvPr/>
        </p:nvSpPr>
        <p:spPr>
          <a:xfrm>
            <a:off x="2279650" y="260350"/>
            <a:ext cx="551688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三、“一国两制”与祖国统一大业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9" grpId="0" bldLvl="0" animBg="1"/>
      <p:bldP spid="10" grpId="0" bldLvl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5375950" y="1268850"/>
            <a:ext cx="6336440" cy="550799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在</a:t>
            </a:r>
            <a:r>
              <a:rPr kumimoji="0" lang="zh-CN" altLang="en-US" sz="3200" b="1" i="0" u="sng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一个中国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的前提下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，</a:t>
            </a: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                ——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一个国家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国家主体坚持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社会主义制度，</a:t>
            </a:r>
            <a:endParaRPr kumimoji="0" lang="en-US" altLang="zh-CN" sz="3200" b="1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3200" b="1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香港、澳门、台湾保持原有的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 </a:t>
            </a: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			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cs typeface="+mn-cs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资本主义制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cs typeface="+mn-cs"/>
              </a:rPr>
              <a:t>度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ea"/>
                <a:cs typeface="+mn-cs"/>
              </a:rPr>
              <a:t>长期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不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变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。</a:t>
            </a:r>
            <a:endParaRPr kumimoji="0" lang="en-US" altLang="zh-CN" sz="3200" b="1" i="0" u="none" strike="noStrike" kern="1200" cap="none" spc="0" normalizeH="0" baseline="0" noProof="1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cs typeface="+mn-cs"/>
            </a:endParaRPr>
          </a:p>
          <a:p>
            <a:pPr lvl="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noProof="1">
                <a:latin typeface="+mn-ea"/>
              </a:rPr>
              <a:t> </a:t>
            </a:r>
            <a:r>
              <a:rPr lang="en-US" altLang="zh-CN" sz="3200" b="1" noProof="1" smtClean="0">
                <a:latin typeface="+mn-ea"/>
              </a:rPr>
              <a:t>              </a:t>
            </a:r>
            <a:r>
              <a:rPr lang="en-US" altLang="zh-CN" sz="3200" b="1" noProof="1" smtClean="0">
                <a:solidFill>
                  <a:srgbClr val="FF0000"/>
                </a:solidFill>
                <a:latin typeface="+mn-ea"/>
              </a:rPr>
              <a:t>——</a:t>
            </a:r>
            <a:r>
              <a:rPr lang="zh-CN" altLang="en-US" sz="3200" b="1" noProof="1">
                <a:solidFill>
                  <a:srgbClr val="FF0000"/>
                </a:solidFill>
                <a:latin typeface="+mn-ea"/>
              </a:rPr>
              <a:t>两种制度</a:t>
            </a:r>
            <a:endParaRPr kumimoji="0" lang="en-US" altLang="zh-CN" sz="3200" b="1" i="0" u="none" strike="noStrike" kern="1200" cap="none" spc="0" normalizeH="0" baseline="0" noProof="1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在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国际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上代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表中国的，只能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是</a:t>
            </a:r>
            <a:endParaRPr kumimoji="0" lang="en-US" altLang="zh-CN" sz="3200" b="1" i="0" u="none" strike="noStrike" kern="1200" cap="none" spc="0" normalizeH="0" baseline="0" noProof="1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3200" b="1" noProof="1">
              <a:latin typeface="+mn-e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中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华人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民共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ea"/>
                <a:cs typeface="+mn-cs"/>
              </a:rPr>
              <a:t>和国。</a:t>
            </a:r>
          </a:p>
        </p:txBody>
      </p:sp>
      <p:pic>
        <p:nvPicPr>
          <p:cNvPr id="922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957" y="1268850"/>
            <a:ext cx="4488963" cy="54997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5780" name="Text Box 15"/>
          <p:cNvSpPr txBox="1"/>
          <p:nvPr/>
        </p:nvSpPr>
        <p:spPr>
          <a:xfrm>
            <a:off x="1487680" y="188775"/>
            <a:ext cx="7372110" cy="9233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algn="ctr"/>
            <a:r>
              <a:rPr lang="zh-CN" altLang="en-US" sz="54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“一国两制”构想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70" y="2708950"/>
            <a:ext cx="5414645" cy="4065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2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217" y="44765"/>
            <a:ext cx="4603750" cy="26295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83197" y="45400"/>
            <a:ext cx="4806315" cy="26289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6020830" y="2708304"/>
            <a:ext cx="5749925" cy="4064635"/>
            <a:chOff x="3930525" y="3228860"/>
            <a:chExt cx="4961890" cy="3721735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0525" y="3228860"/>
              <a:ext cx="4961890" cy="3721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5790" y="4033415"/>
              <a:ext cx="4320299" cy="26358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22605" y="5672455"/>
            <a:ext cx="11179175" cy="1076325"/>
          </a:xfrm>
          <a:prstGeom prst="rect">
            <a:avLst/>
          </a:prstGeom>
          <a:solidFill>
            <a:srgbClr val="A2000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从</a:t>
            </a:r>
            <a:r>
              <a:rPr lang="en-US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澳门</a:t>
            </a:r>
            <a:r>
              <a:rPr lang="zh-CN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回归后</a:t>
            </a:r>
            <a:r>
              <a:rPr lang="zh-CN" altLang="en-US" sz="3200" b="1" dirty="0" smtClean="0"/>
              <a:t>社</a:t>
            </a:r>
            <a:r>
              <a:rPr lang="zh-CN" altLang="en-US" sz="3200" b="1" dirty="0"/>
              <a:t>会</a:t>
            </a:r>
            <a:r>
              <a:rPr lang="zh-CN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发展的角度</a:t>
            </a:r>
            <a:r>
              <a:rPr lang="en-US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，谈一谈</a:t>
            </a:r>
            <a:r>
              <a:rPr lang="zh-CN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一国两制的成功实践与经济建设、改革开放</a:t>
            </a:r>
            <a:r>
              <a:rPr lang="zh-CN" altLang="en-US" sz="3200" b="1" dirty="0"/>
              <a:t>的</a:t>
            </a:r>
            <a:r>
              <a:rPr lang="en-US" altLang="en-US" sz="3200" b="1" dirty="0" smtClean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联系</a:t>
            </a:r>
            <a:r>
              <a:rPr lang="zh-CN" altLang="en-US" sz="3200" b="1" dirty="0"/>
              <a:t>。</a:t>
            </a:r>
            <a:endParaRPr lang="en-US" altLang="en-US" sz="3200" b="1" dirty="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9874" name="文本框 6"/>
          <p:cNvSpPr txBox="1"/>
          <p:nvPr/>
        </p:nvSpPr>
        <p:spPr>
          <a:xfrm>
            <a:off x="451485" y="193675"/>
            <a:ext cx="11374755" cy="550799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3200" b="1" dirty="0">
                <a:sym typeface="+mn-ea"/>
              </a:rPr>
              <a:t>2017</a:t>
            </a:r>
            <a:r>
              <a:rPr lang="zh-CN" altLang="en-US" sz="3200" b="1" dirty="0">
                <a:sym typeface="+mn-ea"/>
              </a:rPr>
              <a:t>年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澳门的人均GDP达到了8.3万美元，全世界排第二。</a:t>
            </a: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zh-CN" altLang="en-US" sz="3200" b="1" dirty="0" smtClean="0">
                <a:sym typeface="+mn-ea"/>
              </a:rPr>
              <a:t>2018年</a:t>
            </a:r>
            <a:r>
              <a:rPr lang="zh-CN" altLang="en-US" sz="3200" b="1" dirty="0">
                <a:sym typeface="+mn-ea"/>
              </a:rPr>
              <a:t>访澳旅客</a:t>
            </a:r>
            <a:r>
              <a:rPr lang="zh-CN" altLang="en-US" sz="3200" b="1" dirty="0" smtClean="0">
                <a:sym typeface="+mn-ea"/>
              </a:rPr>
              <a:t>创</a:t>
            </a:r>
            <a:r>
              <a:rPr lang="zh-CN" altLang="en-US" sz="3200" b="1" dirty="0">
                <a:sym typeface="+mn-ea"/>
              </a:rPr>
              <a:t>下3580万人次的历史新高，其中内地旅客超过2500万人次，比重约七成</a:t>
            </a:r>
            <a:r>
              <a:rPr lang="zh-CN" altLang="en-US" sz="3200" b="1" dirty="0" smtClean="0">
                <a:sym typeface="+mn-ea"/>
              </a:rPr>
              <a:t>。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澳门特别行政区政府在2009年完成了以禁止危害国家安全的行为为主要内容的澳门基本法第23条的本地立法，澳门所有学校实现了升挂国旗和奏唱国歌的全覆盖。</a:t>
            </a: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澳门人对“与祖国同呼吸共命运”这句话深有体会，国家强大，澳门就发展；国家贫弱，澳门也受欺负</a:t>
            </a:r>
            <a:r>
              <a:rPr lang="zh-CN" altLang="en-US" sz="3200" b="1" dirty="0" smtClean="0"/>
              <a:t>。      </a:t>
            </a:r>
            <a:endParaRPr lang="zh-CN" altLang="en-US" sz="32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       澳</a:t>
            </a:r>
            <a:r>
              <a:rPr lang="zh-CN" altLang="en-US" sz="32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门参与粤港澳大</a:t>
            </a:r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湾区建设、融入国家发展大局给它带来一个巨大的舞台和发展空间，“一国两制”的优势能更好地发挥出来</a:t>
            </a:r>
            <a:r>
              <a:rPr lang="zh-CN" altLang="en-US" sz="32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。  </a:t>
            </a:r>
            <a:r>
              <a:rPr lang="zh-CN" altLang="en-US" sz="2400" b="1" dirty="0" smtClean="0">
                <a:latin typeface="Arial" panose="020B0604020202020204" pitchFamily="34" charset="0"/>
                <a:ea typeface="宋体" panose="02010600030101010101" pitchFamily="2" charset="-122"/>
              </a:rPr>
              <a:t>   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TextBox 3"/>
          <p:cNvSpPr txBox="1"/>
          <p:nvPr/>
        </p:nvSpPr>
        <p:spPr>
          <a:xfrm>
            <a:off x="1846898" y="59373"/>
            <a:ext cx="9326880" cy="67392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一、伟大的历史转折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真理标准的讨论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中共十一届三中全会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二、改革开放进程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经济体制改革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对外开放的格局</a:t>
            </a:r>
            <a:endParaRPr lang="en-US" altLang="zh-CN" sz="4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zh-CN" altLang="en-US" sz="4800" dirty="0">
                <a:latin typeface="黑体" panose="02010609060101010101" pitchFamily="49" charset="-122"/>
                <a:ea typeface="黑体" panose="02010609060101010101" pitchFamily="49" charset="-122"/>
              </a:rPr>
              <a:t>三</a:t>
            </a:r>
            <a:r>
              <a:rPr lang="zh-CN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、“一国两制”与祖国统一大业</a:t>
            </a:r>
          </a:p>
          <a:p>
            <a:pPr eaLnBrk="0" hangingPunct="0"/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“一国两制”的提出与实践</a:t>
            </a:r>
          </a:p>
          <a:p>
            <a:pPr eaLnBrk="0" hangingPunct="0"/>
            <a:r>
              <a:rPr lang="en-US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4800" dirty="0">
                <a:latin typeface="黑体" panose="02010609060101010101" pitchFamily="49" charset="-122"/>
                <a:ea typeface="黑体" panose="02010609060101010101" pitchFamily="49" charset="-122"/>
              </a:rPr>
              <a:t>祖国统一大业的推进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右箭头 2"/>
          <p:cNvSpPr/>
          <p:nvPr/>
        </p:nvSpPr>
        <p:spPr>
          <a:xfrm>
            <a:off x="1487488" y="836613"/>
            <a:ext cx="9251950" cy="1008063"/>
          </a:xfrm>
          <a:prstGeom prst="rightArrow">
            <a:avLst/>
          </a:prstGeom>
          <a:solidFill>
            <a:srgbClr val="C00000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24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1979                     1992                 1993 	  2005                 2015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6018" name="矩形 4"/>
          <p:cNvSpPr/>
          <p:nvPr/>
        </p:nvSpPr>
        <p:spPr>
          <a:xfrm>
            <a:off x="3792538" y="260350"/>
            <a:ext cx="3840480" cy="5835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dirty="0">
                <a:latin typeface="方正启体简体"/>
                <a:ea typeface="方正启体简体"/>
              </a:rPr>
              <a:t>海峡两岸关系的发展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9925" y="1988900"/>
            <a:ext cx="551815" cy="2574366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告台湾同胞书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grpSp>
        <p:nvGrpSpPr>
          <p:cNvPr id="2" name="组合 15"/>
          <p:cNvGrpSpPr/>
          <p:nvPr/>
        </p:nvGrpSpPr>
        <p:grpSpPr>
          <a:xfrm>
            <a:off x="4151313" y="1916113"/>
            <a:ext cx="5275262" cy="3097212"/>
            <a:chOff x="2339752" y="1916832"/>
            <a:chExt cx="5275357" cy="2520280"/>
          </a:xfrm>
        </p:grpSpPr>
        <p:pic>
          <p:nvPicPr>
            <p:cNvPr id="86021" name="Picture 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339752" y="1916832"/>
              <a:ext cx="5275357" cy="2520280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9" name="直接连接符 8"/>
            <p:cNvCxnSpPr/>
            <p:nvPr/>
          </p:nvCxnSpPr>
          <p:spPr>
            <a:xfrm>
              <a:off x="3419271" y="3645246"/>
              <a:ext cx="3241733" cy="0"/>
            </a:xfrm>
            <a:prstGeom prst="line">
              <a:avLst/>
            </a:prstGeom>
            <a:ln w="317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5148090" y="2420630"/>
              <a:ext cx="1871697" cy="0"/>
            </a:xfrm>
            <a:prstGeom prst="line">
              <a:avLst/>
            </a:prstGeom>
            <a:ln w="317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" name="TextBox 16"/>
          <p:cNvSpPr txBox="1"/>
          <p:nvPr/>
        </p:nvSpPr>
        <p:spPr>
          <a:xfrm>
            <a:off x="3888070" y="2133462"/>
            <a:ext cx="551815" cy="2447618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达成“九二共识”</a:t>
            </a:r>
          </a:p>
        </p:txBody>
      </p:sp>
      <p:grpSp>
        <p:nvGrpSpPr>
          <p:cNvPr id="4" name="组合 25"/>
          <p:cNvGrpSpPr/>
          <p:nvPr/>
        </p:nvGrpSpPr>
        <p:grpSpPr>
          <a:xfrm>
            <a:off x="4018280" y="1821180"/>
            <a:ext cx="5030470" cy="3461385"/>
            <a:chOff x="2772250" y="1821409"/>
            <a:chExt cx="4751761" cy="3397145"/>
          </a:xfrm>
        </p:grpSpPr>
        <p:pic>
          <p:nvPicPr>
            <p:cNvPr id="86026" name="Picture 2" descr="C:\Users\Administrator\Desktop\图片\L3Byb3h5L2h0dHAvaW1hZ2U5Ny4zNjBkb2MuY29tL0Rvd25sb2FkSW1nLzIwMTYvMDUvMjEwNS83MjI2MTU2MF81.jpg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72250" y="1821409"/>
              <a:ext cx="4751761" cy="3397145"/>
            </a:xfrm>
            <a:prstGeom prst="rect">
              <a:avLst/>
            </a:prstGeom>
            <a:noFill/>
            <a:ln w="9525">
              <a:noFill/>
            </a:ln>
          </p:spPr>
        </p:pic>
        <p:cxnSp>
          <p:nvCxnSpPr>
            <p:cNvPr id="22" name="直接连接符 21"/>
            <p:cNvCxnSpPr/>
            <p:nvPr/>
          </p:nvCxnSpPr>
          <p:spPr>
            <a:xfrm>
              <a:off x="5364293" y="4437039"/>
              <a:ext cx="1728345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3420102" y="4652892"/>
              <a:ext cx="2520306" cy="0"/>
            </a:xfrm>
            <a:prstGeom prst="line">
              <a:avLst/>
            </a:prstGeom>
            <a:ln w="285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2467" name="Picture 3" descr="C:\Users\Administrator\Desktop\图片\L3Byb3h5L2h0dHAvaW1hZ2U5Ny4zNjBkb2MuY29tL0Rvd25sb2FkSW1nLzIwMTYvMDUvMjEwNS83MjI2MTU2MF8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0825" y="1844675"/>
            <a:ext cx="4124325" cy="33131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" name="TextBox 26"/>
          <p:cNvSpPr txBox="1"/>
          <p:nvPr/>
        </p:nvSpPr>
        <p:spPr>
          <a:xfrm>
            <a:off x="5688195" y="1708948"/>
            <a:ext cx="551815" cy="2224087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“汪辜会谈”</a:t>
            </a:r>
          </a:p>
        </p:txBody>
      </p:sp>
      <p:pic>
        <p:nvPicPr>
          <p:cNvPr id="62468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6050" y="1708785"/>
            <a:ext cx="2959100" cy="430593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" name="TextBox 29"/>
          <p:cNvSpPr txBox="1"/>
          <p:nvPr/>
        </p:nvSpPr>
        <p:spPr>
          <a:xfrm>
            <a:off x="7214260" y="2060905"/>
            <a:ext cx="551815" cy="2233612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algn="ctr"/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反国家分裂法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9011979" y="2060939"/>
            <a:ext cx="551815" cy="1160462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习马会</a:t>
            </a:r>
          </a:p>
        </p:txBody>
      </p:sp>
      <p:pic>
        <p:nvPicPr>
          <p:cNvPr id="62469" name="Pictur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18280" y="1916430"/>
            <a:ext cx="4559300" cy="43148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菱形 4"/>
          <p:cNvSpPr/>
          <p:nvPr/>
        </p:nvSpPr>
        <p:spPr>
          <a:xfrm>
            <a:off x="1930711" y="1628875"/>
            <a:ext cx="277019" cy="424192"/>
          </a:xfrm>
          <a:prstGeom prst="diamond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菱形 20"/>
          <p:cNvSpPr/>
          <p:nvPr/>
        </p:nvSpPr>
        <p:spPr>
          <a:xfrm>
            <a:off x="9149556" y="1636713"/>
            <a:ext cx="277019" cy="424192"/>
          </a:xfrm>
          <a:prstGeom prst="diamond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菱形 22"/>
          <p:cNvSpPr/>
          <p:nvPr/>
        </p:nvSpPr>
        <p:spPr>
          <a:xfrm>
            <a:off x="7331086" y="1608767"/>
            <a:ext cx="277019" cy="424192"/>
          </a:xfrm>
          <a:prstGeom prst="diamond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菱形 24"/>
          <p:cNvSpPr/>
          <p:nvPr/>
        </p:nvSpPr>
        <p:spPr>
          <a:xfrm>
            <a:off x="5818981" y="1628875"/>
            <a:ext cx="277019" cy="424192"/>
          </a:xfrm>
          <a:prstGeom prst="diamond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菱形 25"/>
          <p:cNvSpPr/>
          <p:nvPr/>
        </p:nvSpPr>
        <p:spPr>
          <a:xfrm>
            <a:off x="4018856" y="1628875"/>
            <a:ext cx="277019" cy="424192"/>
          </a:xfrm>
          <a:prstGeom prst="diamond">
            <a:avLst/>
          </a:prstGeom>
          <a:solidFill>
            <a:srgbClr val="FFFF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4.6531E-6 L -0.41423 0.26757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700" y="13400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67345E-6 L -0.18889 0.2955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00" y="14800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21 -0.00971 L -0.1941 0.2622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624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1360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6246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4.49584E-6 L -0.10625 0.29371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00" y="1470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2000" fill="hold"/>
                                        <p:tgtEl>
                                          <p:spTgt spid="6246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792 -0.015926 L 0.293021 0.253334 " pathEditMode="relative" rAng="0" ptsTypes="">
                                      <p:cBhvr>
                                        <p:cTn id="73" dur="2000" fill="hold"/>
                                        <p:tgtEl>
                                          <p:spTgt spid="624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" y="135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5" dur="2000" fill="hold"/>
                                        <p:tgtEl>
                                          <p:spTgt spid="6246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7" grpId="0"/>
      <p:bldP spid="27" grpId="0"/>
      <p:bldP spid="30" grpId="0"/>
      <p:bldP spid="3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5" name="图片 1" descr="图片1"/>
          <p:cNvPicPr>
            <a:picLocks noChangeAspect="1"/>
          </p:cNvPicPr>
          <p:nvPr/>
        </p:nvPicPr>
        <p:blipFill>
          <a:blip r:embed="rId3"/>
          <a:srcRect t="29362" b="15021"/>
          <a:stretch>
            <a:fillRect/>
          </a:stretch>
        </p:blipFill>
        <p:spPr>
          <a:xfrm>
            <a:off x="807085" y="238125"/>
            <a:ext cx="10609580" cy="2113280"/>
          </a:xfrm>
          <a:prstGeom prst="rect">
            <a:avLst/>
          </a:prstGeom>
          <a:noFill/>
          <a:ln w="57150">
            <a:solidFill>
              <a:schemeClr val="accent2">
                <a:lumMod val="50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247015" y="2997200"/>
            <a:ext cx="11612880" cy="144526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4400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从改革开放的关键一招到综合国力的与日俱增，</a:t>
            </a:r>
            <a:endParaRPr kumimoji="0" lang="en-US" altLang="zh-CN" sz="4400" kern="1200" cap="none" spc="0" normalizeH="0" baseline="0" noProof="1" smtClean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4400" kern="1200" cap="none" spc="0" normalizeH="0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新时代中国特色社会主</a:t>
            </a:r>
            <a:r>
              <a:rPr kumimoji="0" lang="zh-CN" altLang="en-US" sz="4400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义道路前景光明</a:t>
            </a:r>
            <a:endParaRPr kumimoji="0" lang="zh-CN" altLang="en-US" sz="440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TextBox 2"/>
          <p:cNvSpPr txBox="1"/>
          <p:nvPr/>
        </p:nvSpPr>
        <p:spPr>
          <a:xfrm>
            <a:off x="247015" y="4706620"/>
            <a:ext cx="11612245" cy="1445260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0" lang="zh-CN" altLang="en-US" sz="4400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从港澳回归后繁荣发展到两岸交流达统一共识，</a:t>
            </a:r>
            <a:endParaRPr kumimoji="0" lang="en-US" altLang="zh-CN" sz="4400" kern="1200" cap="none" spc="0" normalizeH="0" baseline="0" noProof="1" smtClean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Tx/>
              <a:defRPr/>
            </a:pPr>
            <a:r>
              <a:rPr kumimoji="0" lang="zh-CN" altLang="en-US" sz="4400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看中</a:t>
            </a:r>
            <a:r>
              <a:rPr kumimoji="0" lang="zh-CN" altLang="en-US" sz="4400" kern="1200" cap="none" spc="0" normalizeH="0" baseline="0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华民</a:t>
            </a:r>
            <a:r>
              <a:rPr kumimoji="0" lang="zh-CN" altLang="en-US" sz="4400" kern="1200" cap="none" spc="0" normalizeH="0" baseline="0" noProof="1" smtClean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族伟大复兴的中国梦终将实现</a:t>
            </a:r>
            <a:endParaRPr kumimoji="0" lang="zh-CN" altLang="en-US" sz="4400" kern="1200" cap="none" spc="0" normalizeH="0" baseline="0" noProof="1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3" grpId="1" animBg="1"/>
      <p:bldP spid="2" grpId="0" bldLvl="0" animBg="1"/>
      <p:bldP spid="2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317234172"/>
  <p:tag name="KSO_WM_UNIT_PLACING_PICTURE_USER_VIEWPORT" val="{&quot;height&quot;:3780,&quot;width&quot;:6720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827787540"/>
  <p:tag name="KSO_WM_UNIT_PLACING_PICTURE_USER_VIEWPORT" val="{&quot;height&quot;:5625,&quot;width&quot;:8250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216079516"/>
  <p:tag name="KSO_WM_UNIT_PLACING_PICTURE_USER_VIEWPORT" val="{&quot;height&quot;:3939,&quot;width&quot;:5414}"/>
</p:tagLst>
</file>

<file path=ppt/theme/theme1.xml><?xml version="1.0" encoding="utf-8"?>
<a:theme xmlns:a="http://schemas.openxmlformats.org/drawingml/2006/main" name="第一PPT模板网-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2112</Words>
  <Application>Microsoft Office PowerPoint</Application>
  <PresentationFormat>自定义</PresentationFormat>
  <Paragraphs>226</Paragraphs>
  <Slides>40</Slides>
  <Notes>37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第一PPT模板网-WWW.1PPT.COM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  <vt:lpstr>幻灯片 39</vt:lpstr>
      <vt:lpstr>幻灯片 40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hp</cp:lastModifiedBy>
  <cp:revision>147</cp:revision>
  <dcterms:created xsi:type="dcterms:W3CDTF">2018-10-01T08:28:00Z</dcterms:created>
  <dcterms:modified xsi:type="dcterms:W3CDTF">2019-12-24T12:26:51Z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2052-11.1.0.9305</vt:lpwstr>
  </property>
</Properties>
</file>