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258" r:id="rId2"/>
    <p:sldId id="307" r:id="rId3"/>
    <p:sldId id="308" r:id="rId4"/>
    <p:sldId id="368" r:id="rId5"/>
    <p:sldId id="362" r:id="rId6"/>
    <p:sldId id="272" r:id="rId7"/>
    <p:sldId id="270" r:id="rId8"/>
    <p:sldId id="273" r:id="rId9"/>
    <p:sldId id="275" r:id="rId10"/>
    <p:sldId id="276" r:id="rId11"/>
    <p:sldId id="279" r:id="rId12"/>
    <p:sldId id="281" r:id="rId13"/>
    <p:sldId id="346" r:id="rId14"/>
    <p:sldId id="282" r:id="rId15"/>
    <p:sldId id="285" r:id="rId16"/>
    <p:sldId id="284" r:id="rId17"/>
    <p:sldId id="269" r:id="rId18"/>
    <p:sldId id="287" r:id="rId19"/>
    <p:sldId id="288" r:id="rId20"/>
    <p:sldId id="364" r:id="rId21"/>
    <p:sldId id="339" r:id="rId22"/>
    <p:sldId id="340" r:id="rId23"/>
    <p:sldId id="294" r:id="rId24"/>
    <p:sldId id="292" r:id="rId25"/>
    <p:sldId id="365" r:id="rId26"/>
    <p:sldId id="366" r:id="rId27"/>
    <p:sldId id="367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-57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4198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4198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pPr lvl="0" algn="r" eaLnBrk="1" hangingPunct="1"/>
              <a:t>5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2019/1/2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WordArt 6"/>
          <p:cNvSpPr>
            <a:spLocks noTextEdit="1"/>
          </p:cNvSpPr>
          <p:nvPr/>
        </p:nvSpPr>
        <p:spPr>
          <a:xfrm>
            <a:off x="2682334" y="2676861"/>
            <a:ext cx="5976937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7200" b="1" dirty="0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charset="0"/>
                <a:ea typeface="华文中宋" charset="0"/>
              </a:rPr>
              <a:t>第</a:t>
            </a:r>
            <a:r>
              <a:rPr lang="en-US" altLang="zh-CN" sz="7200" b="1" dirty="0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charset="0"/>
                <a:ea typeface="华文中宋" charset="0"/>
              </a:rPr>
              <a:t>3</a:t>
            </a:r>
            <a:r>
              <a:rPr lang="zh-CN" altLang="en-US" sz="7200" b="1" dirty="0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charset="0"/>
                <a:ea typeface="华文中宋" charset="0"/>
              </a:rPr>
              <a:t>课 美国内战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8" name="Rectangle 15"/>
          <p:cNvSpPr>
            <a:spLocks noRot="1"/>
          </p:cNvSpPr>
          <p:nvPr/>
        </p:nvSpPr>
        <p:spPr>
          <a:xfrm>
            <a:off x="332217" y="2127175"/>
            <a:ext cx="10705465" cy="196786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x-none" sz="3200" b="1" dirty="0" smtClean="0"/>
              <a:t>教学目标</a:t>
            </a:r>
            <a:endParaRPr lang="zh-CN" altLang="en-US" sz="3200" b="1" dirty="0" smtClean="0"/>
          </a:p>
          <a:p>
            <a:r>
              <a:rPr lang="zh-CN" altLang="en-US" sz="3200" b="1" dirty="0" smtClean="0"/>
              <a:t>目标</a:t>
            </a:r>
            <a:r>
              <a:rPr lang="en-US" sz="3200" b="1" dirty="0" smtClean="0"/>
              <a:t>1</a:t>
            </a:r>
            <a:r>
              <a:rPr lang="zh-CN" altLang="en-US" sz="3200" b="1" dirty="0" smtClean="0"/>
              <a:t>：结合教材，识记美国南北战争爆发的时间、领导人，颁布的两个法律文献及其内容等基本史实。 </a:t>
            </a:r>
          </a:p>
          <a:p>
            <a:r>
              <a:rPr lang="zh-CN" altLang="en-US" sz="3200" b="1" dirty="0" smtClean="0"/>
              <a:t>目标</a:t>
            </a:r>
            <a:r>
              <a:rPr lang="en-US" sz="3200" b="1" dirty="0" smtClean="0"/>
              <a:t>2</a:t>
            </a:r>
            <a:r>
              <a:rPr lang="zh-CN" altLang="en-US" sz="3200" b="1" dirty="0" smtClean="0"/>
              <a:t>：阅读教材，概括美国南北战争爆发的原因是什么，说出导火索是是什么事件？（重点） </a:t>
            </a:r>
          </a:p>
          <a:p>
            <a:r>
              <a:rPr lang="zh-CN" altLang="en-US" sz="3200" b="1" dirty="0" smtClean="0"/>
              <a:t>目标</a:t>
            </a:r>
            <a:r>
              <a:rPr lang="en-US" sz="3200" b="1" dirty="0" smtClean="0"/>
              <a:t>3</a:t>
            </a:r>
            <a:r>
              <a:rPr lang="zh-CN" altLang="en-US" sz="3200" b="1" dirty="0" smtClean="0"/>
              <a:t>：阅读教材，说出林肯政府颁布的法典，概括其内容，并分析起作用。（重点） </a:t>
            </a:r>
          </a:p>
          <a:p>
            <a:r>
              <a:rPr lang="zh-CN" altLang="en-US" sz="3200" b="1" dirty="0" smtClean="0"/>
              <a:t>目标</a:t>
            </a:r>
            <a:r>
              <a:rPr lang="en-US" sz="3200" b="1" dirty="0" smtClean="0"/>
              <a:t>4</a:t>
            </a:r>
            <a:r>
              <a:rPr lang="zh-CN" altLang="en-US" sz="3200" b="1" dirty="0" smtClean="0"/>
              <a:t>：结合本课所学，归纳北方在南北战争中胜利的原因。（难点）</a:t>
            </a:r>
          </a:p>
          <a:p>
            <a:r>
              <a:rPr lang="zh-CN" altLang="en-US" sz="3200" b="1" dirty="0" smtClean="0"/>
              <a:t>目标</a:t>
            </a:r>
            <a:r>
              <a:rPr lang="en-US" sz="3200" b="1" dirty="0" smtClean="0"/>
              <a:t>5</a:t>
            </a:r>
            <a:r>
              <a:rPr lang="zh-CN" altLang="en-US" sz="3200" b="1" dirty="0" smtClean="0"/>
              <a:t>：回顾所学，完成表格，比较美国南北战争与内战的异同。（难点）</a:t>
            </a:r>
            <a:endParaRPr lang="zh-CN" altLang="en-US" sz="32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2"/>
          <p:cNvSpPr txBox="1"/>
          <p:nvPr/>
        </p:nvSpPr>
        <p:spPr>
          <a:xfrm>
            <a:off x="357879" y="766856"/>
            <a:ext cx="10681970" cy="4832092"/>
          </a:xfrm>
          <a:prstGeom prst="rect">
            <a:avLst/>
          </a:prstGeom>
          <a:solidFill>
            <a:schemeClr val="bg1">
              <a:alpha val="49019"/>
            </a:schemeClr>
          </a:solidFill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</a:rPr>
              <a:t>美国南北战争是美国历史第二次资产阶级革命。由于美国独立战争没有废除奴隶制，其严重阻碍美国资本主义发展，因此爆发了内战。在内战中，林肯作为主要领导人，发挥了重要作用。林肯政府颁布的法典，促进了革命的成功。林肯是美国历史上杰出的资产阶级政治家。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6677" y="1613647"/>
            <a:ext cx="6755802" cy="4036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2442709" y="544165"/>
            <a:ext cx="58272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 smtClean="0"/>
              <a:t>美国南北战争爆发的原因</a:t>
            </a:r>
            <a:endParaRPr lang="zh-CN" altLang="en-US" sz="40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6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1547" y="1596577"/>
            <a:ext cx="2487612" cy="34845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4" name="矩形 22533"/>
          <p:cNvSpPr/>
          <p:nvPr/>
        </p:nvSpPr>
        <p:spPr>
          <a:xfrm>
            <a:off x="4326965" y="2003723"/>
            <a:ext cx="7349490" cy="290639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en-US" altLang="zh-CN" sz="2800" b="1" dirty="0" smtClean="0"/>
              <a:t>1860</a:t>
            </a:r>
            <a:r>
              <a:rPr lang="zh-CN" altLang="en-US" sz="2800" b="1" dirty="0" smtClean="0"/>
              <a:t>年林肯</a:t>
            </a:r>
            <a:r>
              <a:rPr lang="zh-CN" altLang="en-US" sz="2800" b="1" dirty="0" smtClean="0"/>
              <a:t>当选为导火索</a:t>
            </a:r>
          </a:p>
          <a:p>
            <a:r>
              <a:rPr lang="zh-CN" altLang="en-US" sz="2800" b="1" dirty="0" smtClean="0"/>
              <a:t>林肯作为代表北方资产阶级利益、同情黑人奴隶、反对奴隶制度的共和党人执政，意味着至少在四年内，林肯政府必将行使权力，逐步限制、废除黑人奴隶制，南方种植园主把林肯的当选看做一场灾难。</a:t>
            </a:r>
            <a:endParaRPr lang="zh-CN" altLang="en-US" sz="2800" b="1" dirty="0"/>
          </a:p>
        </p:txBody>
      </p:sp>
      <p:sp>
        <p:nvSpPr>
          <p:cNvPr id="2" name="Text Box 22"/>
          <p:cNvSpPr txBox="1"/>
          <p:nvPr/>
        </p:nvSpPr>
        <p:spPr>
          <a:xfrm>
            <a:off x="1573213" y="228600"/>
            <a:ext cx="8737600" cy="70675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R="0" defTabSz="914400" fontAlgn="auto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kern="1200" cap="none" spc="0" normalizeH="0" baseline="0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内战</a:t>
            </a:r>
            <a:r>
              <a:rPr kumimoji="0" lang="zh-CN" altLang="en-US" sz="40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爆发</a:t>
            </a:r>
            <a:r>
              <a:rPr kumimoji="0" lang="en-US" altLang="zh-CN" sz="40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(1861</a:t>
            </a:r>
            <a:r>
              <a:rPr kumimoji="0" lang="zh-CN" altLang="en-US" sz="40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</a:t>
            </a:r>
            <a:r>
              <a:rPr kumimoji="0" lang="zh-CN" altLang="en-US" sz="4000" b="1" kern="1200" cap="none" spc="0" normalizeH="0" baseline="0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</a:t>
            </a:r>
            <a:endParaRPr kumimoji="0" lang="zh-CN" altLang="en-US" sz="4000" b="1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/>
          <p:nvPr/>
        </p:nvSpPr>
        <p:spPr>
          <a:xfrm>
            <a:off x="2323783" y="5702935"/>
            <a:ext cx="853281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1861</a:t>
            </a:r>
            <a:r>
              <a:rPr lang="zh-CN" altLang="en-US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</a:t>
            </a:r>
            <a:r>
              <a:rPr lang="zh-CN" altLang="en-US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月</a:t>
            </a:r>
            <a:r>
              <a:rPr lang="en-US" altLang="zh-CN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12</a:t>
            </a:r>
            <a:r>
              <a:rPr lang="zh-CN" altLang="en-US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日，南方同盟军炮轰萨姆特要塞</a:t>
            </a:r>
          </a:p>
        </p:txBody>
      </p:sp>
      <p:sp>
        <p:nvSpPr>
          <p:cNvPr id="76804" name="Text Box 4"/>
          <p:cNvSpPr txBox="1"/>
          <p:nvPr/>
        </p:nvSpPr>
        <p:spPr>
          <a:xfrm>
            <a:off x="1148080" y="836930"/>
            <a:ext cx="91440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爆发</a:t>
            </a:r>
            <a:r>
              <a:rPr lang="zh-CN" alt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r>
              <a:rPr lang="en-US" altLang="zh-CN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1861</a:t>
            </a:r>
            <a:r>
              <a:rPr lang="zh-CN" alt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r>
              <a:rPr lang="en-US" altLang="zh-CN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月，南方宣布独立， 挑起内战。</a:t>
            </a:r>
          </a:p>
        </p:txBody>
      </p:sp>
      <p:sp>
        <p:nvSpPr>
          <p:cNvPr id="36871" name="WordArt 7">
            <a:hlinkClick r:id="" action="ppaction://noaction"/>
          </p:cNvPr>
          <p:cNvSpPr>
            <a:spLocks noTextEdit="1"/>
          </p:cNvSpPr>
          <p:nvPr/>
        </p:nvSpPr>
        <p:spPr>
          <a:xfrm>
            <a:off x="3204210" y="143510"/>
            <a:ext cx="6503035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prstShdw prst="shdw17" dist="17961" dir="13499999">
                    <a:srgbClr val="990000"/>
                  </a:prst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南北战争的经过（1861-1865）</a:t>
            </a:r>
          </a:p>
        </p:txBody>
      </p:sp>
      <p:pic>
        <p:nvPicPr>
          <p:cNvPr id="29703" name="Picture 9" descr="南北战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760" y="1420495"/>
            <a:ext cx="4648200" cy="41440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4" name="Picture 11" descr="南北战争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8630" y="1449070"/>
            <a:ext cx="4419600" cy="411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98755" y="2522220"/>
            <a:ext cx="675005" cy="90805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200" b="1">
                <a:solidFill>
                  <a:srgbClr val="002060"/>
                </a:solidFill>
              </a:rPr>
              <a:t>南军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38230" y="2665095"/>
            <a:ext cx="675005" cy="90805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200" b="1">
                <a:solidFill>
                  <a:srgbClr val="002060"/>
                </a:solidFill>
              </a:rPr>
              <a:t>北军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0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2"/>
          <p:cNvSpPr txBox="1"/>
          <p:nvPr/>
        </p:nvSpPr>
        <p:spPr>
          <a:xfrm>
            <a:off x="4191000" y="5957888"/>
            <a:ext cx="4876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美国南北战争形势图</a:t>
            </a:r>
          </a:p>
        </p:txBody>
      </p:sp>
      <p:pic>
        <p:nvPicPr>
          <p:cNvPr id="31746" name="Picture 3" descr="美国内战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533400"/>
            <a:ext cx="7848600" cy="5324475"/>
          </a:xfrm>
          <a:prstGeom prst="rect">
            <a:avLst/>
          </a:prstGeom>
          <a:noFill/>
          <a:ln w="57150" cap="flat" cmpd="thickThin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</p:pic>
      <p:pic>
        <p:nvPicPr>
          <p:cNvPr id="84996" name="Picture 4" descr="叛乱诸州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538163"/>
            <a:ext cx="7848600" cy="5326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4997" name="Picture 5" descr="自由区域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4075" y="495300"/>
            <a:ext cx="7858125" cy="5330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4998" name="AutoShape 6"/>
          <p:cNvSpPr/>
          <p:nvPr/>
        </p:nvSpPr>
        <p:spPr>
          <a:xfrm>
            <a:off x="7467600" y="4876800"/>
            <a:ext cx="2514600" cy="762000"/>
          </a:xfrm>
          <a:prstGeom prst="wedgeRoundRectCallout">
            <a:avLst>
              <a:gd name="adj1" fmla="val -72537"/>
              <a:gd name="adj2" fmla="val -117500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lstStyle/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叛乱区域</a:t>
            </a:r>
          </a:p>
        </p:txBody>
      </p:sp>
      <p:pic>
        <p:nvPicPr>
          <p:cNvPr id="84999" name="Picture 7" descr="留在联邦中的各奴隶州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3600" y="533400"/>
            <a:ext cx="7848600" cy="5324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5000" name="AutoShape 8"/>
          <p:cNvSpPr/>
          <p:nvPr/>
        </p:nvSpPr>
        <p:spPr>
          <a:xfrm>
            <a:off x="4495800" y="914400"/>
            <a:ext cx="2514600" cy="762000"/>
          </a:xfrm>
          <a:prstGeom prst="wedgeRoundRectCallout">
            <a:avLst>
              <a:gd name="adj1" fmla="val -63449"/>
              <a:gd name="adj2" fmla="val 132500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lstStyle/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自由区域</a:t>
            </a:r>
          </a:p>
        </p:txBody>
      </p:sp>
      <p:sp>
        <p:nvSpPr>
          <p:cNvPr id="85001" name="AutoShape 9"/>
          <p:cNvSpPr/>
          <p:nvPr/>
        </p:nvSpPr>
        <p:spPr>
          <a:xfrm>
            <a:off x="8122285" y="1676400"/>
            <a:ext cx="3200400" cy="1295400"/>
          </a:xfrm>
          <a:prstGeom prst="wedgeRoundRectCallout">
            <a:avLst>
              <a:gd name="adj1" fmla="val -63472"/>
              <a:gd name="adj2" fmla="val 86078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lstStyle/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留在联邦中</a:t>
            </a:r>
          </a:p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的各奴隶州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8" grpId="0" bldLvl="0" animBg="1"/>
      <p:bldP spid="85000" grpId="0" bldLvl="0" animBg="1"/>
      <p:bldP spid="85001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9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775" y="1215073"/>
            <a:ext cx="4648200" cy="3557587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7827" name="Text Box 3"/>
          <p:cNvSpPr txBox="1"/>
          <p:nvPr/>
        </p:nvSpPr>
        <p:spPr>
          <a:xfrm>
            <a:off x="791210" y="4772660"/>
            <a:ext cx="459676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1861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7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月，北方军队进攻里士满，大败而归。</a:t>
            </a:r>
          </a:p>
        </p:txBody>
      </p:sp>
      <p:pic>
        <p:nvPicPr>
          <p:cNvPr id="77828" name="Picture 4" descr="91"/>
          <p:cNvPicPr>
            <a:picLocks noChangeAspect="1"/>
          </p:cNvPicPr>
          <p:nvPr/>
        </p:nvPicPr>
        <p:blipFill>
          <a:blip r:embed="rId3">
            <a:lum bright="23999" contrast="12000"/>
          </a:blip>
          <a:stretch>
            <a:fillRect/>
          </a:stretch>
        </p:blipFill>
        <p:spPr>
          <a:xfrm>
            <a:off x="6729095" y="1215390"/>
            <a:ext cx="4191000" cy="3557270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7829" name="Text Box 5"/>
          <p:cNvSpPr txBox="1"/>
          <p:nvPr/>
        </p:nvSpPr>
        <p:spPr>
          <a:xfrm>
            <a:off x="6650990" y="4801870"/>
            <a:ext cx="42887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林肯面临巨大压力</a:t>
            </a:r>
          </a:p>
        </p:txBody>
      </p:sp>
      <p:sp>
        <p:nvSpPr>
          <p:cNvPr id="34821" name="Text Box 6"/>
          <p:cNvSpPr txBox="1"/>
          <p:nvPr/>
        </p:nvSpPr>
        <p:spPr>
          <a:xfrm>
            <a:off x="320993" y="253048"/>
            <a:ext cx="52736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初期</a:t>
            </a:r>
            <a:r>
              <a:rPr lang="zh-CN" altLang="en-US" sz="36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：北方失利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2"/>
          <p:cNvSpPr txBox="1"/>
          <p:nvPr/>
        </p:nvSpPr>
        <p:spPr>
          <a:xfrm>
            <a:off x="291465" y="1430020"/>
            <a:ext cx="6182995" cy="25533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从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1863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月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日起，任何忠于联邦政府的美国人只要交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10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美元手续费，就可以在西部得到一块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160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亩的土地，连续耕种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5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年以上即归个人所有。</a:t>
            </a:r>
          </a:p>
        </p:txBody>
      </p:sp>
      <p:sp>
        <p:nvSpPr>
          <p:cNvPr id="78851" name="Text Box 3"/>
          <p:cNvSpPr txBox="1"/>
          <p:nvPr/>
        </p:nvSpPr>
        <p:spPr>
          <a:xfrm>
            <a:off x="6621780" y="1798320"/>
            <a:ext cx="5468620" cy="21837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从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1863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月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日起，所有南部叛乱各州的黑人奴隶一律获得人身自由。并允许奴隶作为自由人参加北方军队。</a:t>
            </a:r>
          </a:p>
        </p:txBody>
      </p:sp>
      <p:sp>
        <p:nvSpPr>
          <p:cNvPr id="78852" name="Text Box 4"/>
          <p:cNvSpPr txBox="1"/>
          <p:nvPr/>
        </p:nvSpPr>
        <p:spPr>
          <a:xfrm>
            <a:off x="557530" y="4067175"/>
            <a:ext cx="11384915" cy="119888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上面两部法令颁布后，对战争局势的发展起到怎样的作用？</a:t>
            </a:r>
          </a:p>
        </p:txBody>
      </p:sp>
      <p:sp>
        <p:nvSpPr>
          <p:cNvPr id="78853" name="Rectangle 5"/>
          <p:cNvSpPr/>
          <p:nvPr/>
        </p:nvSpPr>
        <p:spPr>
          <a:xfrm>
            <a:off x="6385560" y="701675"/>
            <a:ext cx="588200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《解放黑人奴隶宣言》</a:t>
            </a:r>
            <a:r>
              <a:rPr lang="en-US" altLang="zh-CN" sz="3600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Emancipation Proclamation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  <p:sp>
        <p:nvSpPr>
          <p:cNvPr id="36869" name="Rectangle 6"/>
          <p:cNvSpPr/>
          <p:nvPr/>
        </p:nvSpPr>
        <p:spPr>
          <a:xfrm>
            <a:off x="349885" y="788035"/>
            <a:ext cx="60947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《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宅地法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</a:t>
            </a:r>
            <a:r>
              <a:rPr lang="en-US" altLang="zh-CN" sz="3600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Homestead Act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78855" name="Rectangle 7"/>
          <p:cNvSpPr/>
          <p:nvPr/>
        </p:nvSpPr>
        <p:spPr>
          <a:xfrm>
            <a:off x="334328" y="142875"/>
            <a:ext cx="28352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举措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36871" name="Rectangle 8"/>
          <p:cNvSpPr/>
          <p:nvPr/>
        </p:nvSpPr>
        <p:spPr>
          <a:xfrm>
            <a:off x="4380865" y="198120"/>
            <a:ext cx="3010535" cy="71564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1862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月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/>
          <p:nvPr/>
        </p:nvSpPr>
        <p:spPr>
          <a:xfrm>
            <a:off x="348615" y="1170940"/>
            <a:ext cx="11432540" cy="310769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黑人在南部联盟的后方发动起义，展开游击战争，牵制敌人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万兵力。</a:t>
            </a: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50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万黑人奴隶逃跑，严重破坏了南部种植园经济</a:t>
            </a: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20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万黑人应征入伍</a:t>
            </a: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25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万人担任军队的后勤工作</a:t>
            </a: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万多黑人直接参加了战斗，其中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13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万多来自南部叛乱各州</a:t>
            </a:r>
          </a:p>
        </p:txBody>
      </p:sp>
      <p:sp>
        <p:nvSpPr>
          <p:cNvPr id="37890" name="Text Box 3"/>
          <p:cNvSpPr txBox="1"/>
          <p:nvPr/>
        </p:nvSpPr>
        <p:spPr>
          <a:xfrm>
            <a:off x="347980" y="314960"/>
            <a:ext cx="990346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4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解放黑人奴隶宣言</a:t>
            </a:r>
            <a:r>
              <a:rPr lang="en-US" altLang="zh-CN" sz="4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对战局的影响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393825" y="4278630"/>
            <a:ext cx="899668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spcBef>
                <a:spcPts val="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①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解放了黑人奴隶；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fontAlgn="auto">
              <a:spcBef>
                <a:spcPts val="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②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黑人踊跃参军，北方军队获得雄厚兵源；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fontAlgn="auto">
              <a:spcBef>
                <a:spcPts val="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③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加速了北方的胜利。</a:t>
            </a:r>
            <a:endParaRPr lang="zh-CN" altLang="en-US" sz="360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 Box 2"/>
          <p:cNvSpPr txBox="1"/>
          <p:nvPr/>
        </p:nvSpPr>
        <p:spPr>
          <a:xfrm>
            <a:off x="1919288" y="5934075"/>
            <a:ext cx="83534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解放黑人奴隶宣言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发表后民众拥护林肯的情景</a:t>
            </a:r>
          </a:p>
        </p:txBody>
      </p:sp>
      <p:pic>
        <p:nvPicPr>
          <p:cNvPr id="40962" name="Picture 3" descr="图片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050020" cy="59486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Rot="1"/>
          </p:cNvSpPr>
          <p:nvPr>
            <p:ph type="title"/>
          </p:nvPr>
        </p:nvSpPr>
        <p:spPr>
          <a:xfrm>
            <a:off x="696595" y="347345"/>
            <a:ext cx="5328285" cy="877570"/>
          </a:xfrm>
          <a:solidFill>
            <a:srgbClr val="FFFF99"/>
          </a:solidFill>
        </p:spPr>
        <p:txBody>
          <a:bodyPr wrap="square" lIns="91440" tIns="45720" rIns="91440" bIns="45720" anchor="ctr">
            <a:normAutofit/>
          </a:bodyPr>
          <a:lstStyle/>
          <a:p>
            <a:pPr eaLnBrk="1" hangingPunct="1"/>
            <a:r>
              <a:rPr lang="zh-CN" altLang="en-US" b="1" dirty="0"/>
              <a:t>北方军队中的黑人</a:t>
            </a:r>
          </a:p>
        </p:txBody>
      </p:sp>
      <p:pic>
        <p:nvPicPr>
          <p:cNvPr id="59395" name="Picture 3" descr="北方军队中的黑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485" y="1540510"/>
            <a:ext cx="6908800" cy="43903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1" name="Picture 5" descr="W0201008254776555338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4375" y="1540193"/>
            <a:ext cx="2857500" cy="4467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2"/>
          <p:cNvSpPr txBox="1"/>
          <p:nvPr/>
        </p:nvSpPr>
        <p:spPr>
          <a:xfrm>
            <a:off x="291465" y="1430020"/>
            <a:ext cx="6182995" cy="25533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从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1863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月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日起，任何忠于联邦政府的美国人只要交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10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美元手续费，就可以在西部得到一块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160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亩的土地，连续耕种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5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年以上即归个人所有。</a:t>
            </a:r>
          </a:p>
        </p:txBody>
      </p:sp>
      <p:sp>
        <p:nvSpPr>
          <p:cNvPr id="78851" name="Text Box 3"/>
          <p:cNvSpPr txBox="1"/>
          <p:nvPr/>
        </p:nvSpPr>
        <p:spPr>
          <a:xfrm>
            <a:off x="6621780" y="1798320"/>
            <a:ext cx="5468620" cy="21837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从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1863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月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日起，所有南部叛乱各州的黑人奴隶一律获得人身自由。并允许奴隶作为自由人参加北方军队。</a:t>
            </a:r>
          </a:p>
        </p:txBody>
      </p:sp>
      <p:sp>
        <p:nvSpPr>
          <p:cNvPr id="78852" name="Text Box 4"/>
          <p:cNvSpPr txBox="1"/>
          <p:nvPr/>
        </p:nvSpPr>
        <p:spPr>
          <a:xfrm>
            <a:off x="557530" y="4067175"/>
            <a:ext cx="11384915" cy="119888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上面两部法令颁布后，对战争局势的发展起到怎样的作用？</a:t>
            </a:r>
          </a:p>
        </p:txBody>
      </p:sp>
      <p:sp>
        <p:nvSpPr>
          <p:cNvPr id="78853" name="Rectangle 5"/>
          <p:cNvSpPr/>
          <p:nvPr/>
        </p:nvSpPr>
        <p:spPr>
          <a:xfrm>
            <a:off x="6385560" y="701675"/>
            <a:ext cx="588200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《解放黑人奴隶宣言》</a:t>
            </a:r>
            <a:r>
              <a:rPr lang="en-US" altLang="zh-CN" sz="3600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Emancipation Proclamation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  <p:sp>
        <p:nvSpPr>
          <p:cNvPr id="36869" name="Rectangle 6"/>
          <p:cNvSpPr/>
          <p:nvPr/>
        </p:nvSpPr>
        <p:spPr>
          <a:xfrm>
            <a:off x="349885" y="788035"/>
            <a:ext cx="60947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《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宅地法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</a:t>
            </a:r>
            <a:r>
              <a:rPr lang="en-US" altLang="zh-CN" sz="3600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Homestead Act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78855" name="Rectangle 7"/>
          <p:cNvSpPr/>
          <p:nvPr/>
        </p:nvSpPr>
        <p:spPr>
          <a:xfrm>
            <a:off x="334328" y="142875"/>
            <a:ext cx="28352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举措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36871" name="Rectangle 8"/>
          <p:cNvSpPr/>
          <p:nvPr/>
        </p:nvSpPr>
        <p:spPr>
          <a:xfrm>
            <a:off x="4380865" y="198120"/>
            <a:ext cx="3010535" cy="71564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1862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月</a:t>
            </a:r>
          </a:p>
        </p:txBody>
      </p:sp>
      <p:sp>
        <p:nvSpPr>
          <p:cNvPr id="47112" name="Text Box 8"/>
          <p:cNvSpPr txBox="1"/>
          <p:nvPr/>
        </p:nvSpPr>
        <p:spPr>
          <a:xfrm>
            <a:off x="144780" y="5266055"/>
            <a:ext cx="11945620" cy="6140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4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提高了黑人奴隶为争取自身自由的斗争积极性，扭转了战局</a:t>
            </a:r>
            <a:r>
              <a:rPr lang="zh-CN" altLang="en-US" sz="3400" dirty="0">
                <a:solidFill>
                  <a:srgbClr val="C00000"/>
                </a:solidFill>
                <a:latin typeface="Arial" panose="020B0604020202020204" pitchFamily="34" charset="0"/>
                <a:ea typeface="华文中宋" pitchFamily="2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Rot="1"/>
          </p:cNvSpPr>
          <p:nvPr>
            <p:ph type="title"/>
          </p:nvPr>
        </p:nvSpPr>
        <p:spPr>
          <a:xfrm>
            <a:off x="6661785" y="1062990"/>
            <a:ext cx="3549650" cy="1125538"/>
          </a:xfrm>
          <a:solidFill>
            <a:srgbClr val="FFFF99"/>
          </a:solidFill>
        </p:spPr>
        <p:txBody>
          <a:bodyPr wrap="square" lIns="91440" tIns="45720" rIns="91440" bIns="45720" anchor="ctr">
            <a:normAutofit/>
          </a:bodyPr>
          <a:lstStyle/>
          <a:p>
            <a:pPr eaLnBrk="1" hangingPunct="1"/>
            <a:r>
              <a:rPr lang="zh-CN" altLang="en-US" b="1" dirty="0"/>
              <a:t>葛底斯堡战役</a:t>
            </a:r>
          </a:p>
        </p:txBody>
      </p:sp>
      <p:pic>
        <p:nvPicPr>
          <p:cNvPr id="60419" name="Picture 3" descr="1863年葛底斯堡战役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350" y="849948"/>
            <a:ext cx="4006850" cy="5157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420" name="Text Box 4"/>
          <p:cNvSpPr txBox="1"/>
          <p:nvPr/>
        </p:nvSpPr>
        <p:spPr>
          <a:xfrm>
            <a:off x="5066665" y="2305685"/>
            <a:ext cx="6906260" cy="3538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美国历史上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规模最大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的一场战斗。在葛底斯堡方圆不到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25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平方英里，人口不足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2400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人的小镇辖地，双方集结了近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17.2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万兵力和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634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门大炮。</a:t>
            </a:r>
          </a:p>
          <a:p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战役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扭转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了战局，此后南方同盟军转入了战略防御，联邦军完全掌握了战争主动权。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3"/>
          <p:cNvSpPr txBox="1"/>
          <p:nvPr/>
        </p:nvSpPr>
        <p:spPr>
          <a:xfrm>
            <a:off x="1254760" y="308610"/>
            <a:ext cx="230346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结束：</a:t>
            </a:r>
          </a:p>
        </p:txBody>
      </p:sp>
      <p:sp>
        <p:nvSpPr>
          <p:cNvPr id="47107" name="Text Box 4"/>
          <p:cNvSpPr txBox="1"/>
          <p:nvPr/>
        </p:nvSpPr>
        <p:spPr>
          <a:xfrm>
            <a:off x="3355658" y="308610"/>
            <a:ext cx="7488237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1865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年，攻占里士满，南方投降，</a:t>
            </a:r>
          </a:p>
        </p:txBody>
      </p:sp>
      <p:pic>
        <p:nvPicPr>
          <p:cNvPr id="47109" name="Picture 6" descr="p-troiani0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6220" y="1223645"/>
            <a:ext cx="7296785" cy="3965575"/>
          </a:xfrm>
          <a:prstGeom prst="rect">
            <a:avLst/>
          </a:prstGeom>
          <a:noFill/>
          <a:ln w="76200" cap="flat" cmpd="sng">
            <a:noFill/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7110" name="Text Box 7"/>
          <p:cNvSpPr txBox="1"/>
          <p:nvPr/>
        </p:nvSpPr>
        <p:spPr>
          <a:xfrm>
            <a:off x="3558540" y="5188903"/>
            <a:ext cx="546417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1865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年，南方投降仪式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surrender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0" y="3213100"/>
            <a:ext cx="5105400" cy="3197225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6082" name="Text Box 3"/>
          <p:cNvSpPr txBox="1"/>
          <p:nvPr/>
        </p:nvSpPr>
        <p:spPr>
          <a:xfrm>
            <a:off x="6477000" y="5867400"/>
            <a:ext cx="40052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南方签署投降协议</a:t>
            </a:r>
          </a:p>
        </p:txBody>
      </p:sp>
      <p:pic>
        <p:nvPicPr>
          <p:cNvPr id="46083" name="Picture 4" descr="南北讨论投降事宜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850" y="0"/>
            <a:ext cx="5105400" cy="3406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4" name="Text Box 5"/>
          <p:cNvSpPr txBox="1"/>
          <p:nvPr/>
        </p:nvSpPr>
        <p:spPr>
          <a:xfrm>
            <a:off x="2495550" y="2349500"/>
            <a:ext cx="42735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南北将领商讨投降事宜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1" name="Group 3"/>
          <p:cNvGraphicFramePr>
            <a:graphicFrameLocks noGrp="1"/>
          </p:cNvGraphicFramePr>
          <p:nvPr/>
        </p:nvGraphicFramePr>
        <p:xfrm>
          <a:off x="1437005" y="1691005"/>
          <a:ext cx="9317355" cy="4632960"/>
        </p:xfrm>
        <a:graphic>
          <a:graphicData uri="http://schemas.openxmlformats.org/drawingml/2006/table">
            <a:tbl>
              <a:tblPr/>
              <a:tblGrid>
                <a:gridCol w="4525645"/>
                <a:gridCol w="2484755"/>
                <a:gridCol w="2306955"/>
              </a:tblGrid>
              <a:tr h="574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项  目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  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南  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人口（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移民（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1861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军队服役总人数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黑人部队（至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18.6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工业产量（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铁路（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万多千米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1.4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万千米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海军（至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少数快船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0760" name="WordArt 41"/>
          <p:cNvSpPr>
            <a:spLocks noTextEdit="1"/>
          </p:cNvSpPr>
          <p:nvPr/>
        </p:nvSpPr>
        <p:spPr>
          <a:xfrm>
            <a:off x="1086485" y="297815"/>
            <a:ext cx="6041390" cy="828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040"/>
              </a:avLst>
            </a:prstTxWarp>
            <a:normAutofit/>
          </a:bodyPr>
          <a:lstStyle/>
          <a:p>
            <a:pPr algn="ctr"/>
            <a:r>
              <a:rPr lang="zh-CN" altLang="en-US" sz="4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北方为什么能获胜？</a:t>
            </a:r>
            <a:endParaRPr lang="zh-CN" altLang="en-US" sz="44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0911" name="Text Box 15"/>
          <p:cNvSpPr txBox="1"/>
          <p:nvPr/>
        </p:nvSpPr>
        <p:spPr>
          <a:xfrm>
            <a:off x="508635" y="1565275"/>
            <a:ext cx="11321415" cy="4491355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胜利原因：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en-US" altLang="zh-CN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战争的正义性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en-US" altLang="zh-CN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人民积极支持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en-US" altLang="zh-CN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</a:t>
            </a: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林肯政府的正确领导，士兵的英勇作战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en-US" altLang="zh-CN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</a:t>
            </a: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北方先进南方落后（根本原因）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0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11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Text Box 4"/>
          <p:cNvSpPr txBox="1"/>
          <p:nvPr/>
        </p:nvSpPr>
        <p:spPr>
          <a:xfrm>
            <a:off x="92710" y="146050"/>
            <a:ext cx="119926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南北战争结束不久，拥护奴隶派的狂热分子在剧院刺杀了林肯。</a:t>
            </a:r>
          </a:p>
        </p:txBody>
      </p:sp>
      <p:sp>
        <p:nvSpPr>
          <p:cNvPr id="40963" name="Rectangle 27"/>
          <p:cNvSpPr/>
          <p:nvPr/>
        </p:nvSpPr>
        <p:spPr>
          <a:xfrm>
            <a:off x="3114993" y="5703570"/>
            <a:ext cx="6911975" cy="64611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l" eaLnBrk="1" fontAlgn="base" hangingPunct="1"/>
            <a:r>
              <a:rPr lang="en-US" altLang="x-none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1865</a:t>
            </a:r>
            <a:r>
              <a:rPr lang="zh-CN" altLang="en-US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年</a:t>
            </a:r>
            <a:r>
              <a:rPr lang="en-US" altLang="x-none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4</a:t>
            </a:r>
            <a:r>
              <a:rPr lang="zh-CN" altLang="en-US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月</a:t>
            </a:r>
            <a:r>
              <a:rPr lang="en-US" altLang="x-none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15</a:t>
            </a:r>
            <a:r>
              <a:rPr lang="zh-CN" altLang="en-US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日凌晨，林肯去世</a:t>
            </a:r>
            <a:endParaRPr lang="zh-CN" altLang="en-US" sz="3600" b="1" strike="noStrike" noProof="1">
              <a:solidFill>
                <a:srgbClr val="3D10FC"/>
              </a:solidFill>
              <a:effectLst/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43012" name="Group 2"/>
          <p:cNvGrpSpPr/>
          <p:nvPr/>
        </p:nvGrpSpPr>
        <p:grpSpPr>
          <a:xfrm>
            <a:off x="2004378" y="867410"/>
            <a:ext cx="8181975" cy="4687888"/>
            <a:chOff x="0" y="0"/>
            <a:chExt cx="5034" cy="2767"/>
          </a:xfrm>
        </p:grpSpPr>
        <p:pic>
          <p:nvPicPr>
            <p:cNvPr id="43013" name="Picture 3" descr="tem048"/>
            <p:cNvPicPr>
              <a:picLocks noChangeAspect="1"/>
            </p:cNvPicPr>
            <p:nvPr/>
          </p:nvPicPr>
          <p:blipFill>
            <a:blip r:embed="rId2"/>
            <a:srcRect t="10064"/>
            <a:stretch>
              <a:fillRect/>
            </a:stretch>
          </p:blipFill>
          <p:spPr>
            <a:xfrm>
              <a:off x="0" y="278"/>
              <a:ext cx="5034" cy="2489"/>
            </a:xfrm>
            <a:prstGeom prst="rect">
              <a:avLst/>
            </a:prstGeom>
            <a:noFill/>
            <a:ln w="12700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43014" name="Text Box 4"/>
            <p:cNvSpPr txBox="1"/>
            <p:nvPr/>
          </p:nvSpPr>
          <p:spPr>
            <a:xfrm>
              <a:off x="0" y="0"/>
              <a:ext cx="4936" cy="29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square" lIns="0" tIns="0" rIns="0" bIns="0" anchor="t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蒲斯刺杀林肯于华盛顿福特戏院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 noRot="1"/>
          </p:cNvSpPr>
          <p:nvPr>
            <p:ph type="title"/>
          </p:nvPr>
        </p:nvSpPr>
        <p:spPr>
          <a:xfrm>
            <a:off x="744220" y="52705"/>
            <a:ext cx="4482465" cy="1043940"/>
          </a:xfrm>
        </p:spPr>
        <p:txBody>
          <a:bodyPr wrap="square" lIns="91440" tIns="45720" rIns="91440" bIns="45720" anchor="ctr"/>
          <a:lstStyle/>
          <a:p>
            <a:pPr eaLnBrk="1" hangingPunct="1"/>
            <a:r>
              <a:rPr lang="zh-CN" altLang="en-US" sz="4000" b="1" dirty="0"/>
              <a:t>林肯纪念堂</a:t>
            </a:r>
          </a:p>
        </p:txBody>
      </p:sp>
      <p:pic>
        <p:nvPicPr>
          <p:cNvPr id="50178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625" y="1061720"/>
            <a:ext cx="5878830" cy="3686175"/>
          </a:xfrm>
          <a:prstGeom prst="rect">
            <a:avLst/>
          </a:prstGeom>
          <a:noFill/>
          <a:ln w="76200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8170" y="302895"/>
            <a:ext cx="4311650" cy="4445000"/>
          </a:xfrm>
          <a:prstGeom prst="rect">
            <a:avLst/>
          </a:prstGeom>
        </p:spPr>
      </p:pic>
      <p:sp>
        <p:nvSpPr>
          <p:cNvPr id="51204" name="Rectangle 4"/>
          <p:cNvSpPr/>
          <p:nvPr/>
        </p:nvSpPr>
        <p:spPr>
          <a:xfrm>
            <a:off x="470535" y="4820920"/>
            <a:ext cx="11311255" cy="15684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他是一位达到了伟大境界而仍能保持自己优良品质的罕有的人物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……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以至于只有在他成为殉难者倒下去之后，全世界才发现他是一位英雄。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——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马克思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Mt%20Rushmor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388" y="679450"/>
            <a:ext cx="8785225" cy="5978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5587" name="AutoShape 3"/>
          <p:cNvSpPr/>
          <p:nvPr/>
        </p:nvSpPr>
        <p:spPr>
          <a:xfrm>
            <a:off x="1924050" y="4667250"/>
            <a:ext cx="1546225" cy="1239838"/>
          </a:xfrm>
          <a:prstGeom prst="wedgeRectCallout">
            <a:avLst>
              <a:gd name="adj1" fmla="val 54542"/>
              <a:gd name="adj2" fmla="val -13845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开国元勋</a:t>
            </a: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美国国父</a:t>
            </a: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华盛顿</a:t>
            </a:r>
          </a:p>
        </p:txBody>
      </p:sp>
      <p:sp>
        <p:nvSpPr>
          <p:cNvPr id="195588" name="AutoShape 4"/>
          <p:cNvSpPr/>
          <p:nvPr/>
        </p:nvSpPr>
        <p:spPr>
          <a:xfrm>
            <a:off x="3595688" y="4806950"/>
            <a:ext cx="1852612" cy="1171575"/>
          </a:xfrm>
          <a:prstGeom prst="wedgeRectCallout">
            <a:avLst>
              <a:gd name="adj1" fmla="val 64329"/>
              <a:gd name="adj2" fmla="val -14592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独立宣言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的起草者</a:t>
            </a: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杰弗逊</a:t>
            </a:r>
          </a:p>
        </p:txBody>
      </p:sp>
      <p:sp>
        <p:nvSpPr>
          <p:cNvPr id="195589" name="AutoShape 5"/>
          <p:cNvSpPr/>
          <p:nvPr/>
        </p:nvSpPr>
        <p:spPr>
          <a:xfrm>
            <a:off x="5534025" y="4667250"/>
            <a:ext cx="1657350" cy="1851025"/>
          </a:xfrm>
          <a:prstGeom prst="wedgeRectCallout">
            <a:avLst>
              <a:gd name="adj1" fmla="val 43486"/>
              <a:gd name="adj2" fmla="val -9271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奠定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20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世纪美国之基础的</a:t>
            </a: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西奥多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·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罗斯福</a:t>
            </a:r>
          </a:p>
        </p:txBody>
      </p:sp>
      <p:sp>
        <p:nvSpPr>
          <p:cNvPr id="195590" name="AutoShape 6"/>
          <p:cNvSpPr/>
          <p:nvPr/>
        </p:nvSpPr>
        <p:spPr>
          <a:xfrm>
            <a:off x="7421563" y="5221288"/>
            <a:ext cx="2447925" cy="1236662"/>
          </a:xfrm>
          <a:prstGeom prst="wedgeRectCallout">
            <a:avLst>
              <a:gd name="adj1" fmla="val 4801"/>
              <a:gd name="adj2" fmla="val -8291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维护统一、解放黑奴的领导者</a:t>
            </a: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林肯</a:t>
            </a:r>
          </a:p>
        </p:txBody>
      </p:sp>
      <p:sp>
        <p:nvSpPr>
          <p:cNvPr id="24583" name="Text Box 7"/>
          <p:cNvSpPr txBox="1"/>
          <p:nvPr/>
        </p:nvSpPr>
        <p:spPr>
          <a:xfrm>
            <a:off x="2279650" y="188913"/>
            <a:ext cx="800417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美国拉什莫尔山国家纪念公园的“总统山”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5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95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5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95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7" grpId="0" bldLvl="0" animBg="1"/>
      <p:bldP spid="195588" grpId="0" bldLvl="0" animBg="1"/>
      <p:bldP spid="195589" grpId="0" bldLvl="0" animBg="1"/>
      <p:bldP spid="195590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图片 41986" descr="比重表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6581775" y="1381760"/>
            <a:ext cx="5604510" cy="41478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5" name="矩形 41988"/>
          <p:cNvSpPr/>
          <p:nvPr/>
        </p:nvSpPr>
        <p:spPr>
          <a:xfrm>
            <a:off x="377190" y="1576705"/>
            <a:ext cx="6205220" cy="3528695"/>
          </a:xfrm>
          <a:prstGeom prst="rect">
            <a:avLst/>
          </a:prstGeom>
          <a:noFill/>
          <a:ln w="9525">
            <a:noFill/>
          </a:ln>
        </p:spPr>
        <p:txBody>
          <a:bodyPr lIns="0" rIns="0" anchor="t"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美国南北战争粉碎了奴隶主的反动势力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从而维护了美国的统一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如果美国分裂成了两个或者更多的国家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或者北方没有赢得胜利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美国就不可能成为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世纪世界第一强国。</a:t>
            </a:r>
            <a:endParaRPr lang="en-US" altLang="zh-CN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r" eaLnBrk="0" hangingPunct="0">
              <a:spcBef>
                <a:spcPct val="20000"/>
              </a:spcBef>
            </a:pP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摘自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大国崛起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</a:p>
        </p:txBody>
      </p:sp>
      <p:sp>
        <p:nvSpPr>
          <p:cNvPr id="41994" name="TextBox 8"/>
          <p:cNvSpPr txBox="1"/>
          <p:nvPr/>
        </p:nvSpPr>
        <p:spPr>
          <a:xfrm>
            <a:off x="169863" y="199390"/>
            <a:ext cx="2011680" cy="6451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r>
              <a:rPr lang="zh-CN" altLang="en-US" sz="3600" b="1" noProof="1">
                <a:effectLst/>
                <a:latin typeface="隶书" pitchFamily="49" charset="-122"/>
                <a:ea typeface="隶书" pitchFamily="49" charset="-122"/>
                <a:cs typeface="+mn-ea"/>
              </a:rPr>
              <a:t>引导探究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425065" y="199390"/>
            <a:ext cx="939228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北方的胜利使美国最终维护了统一，这对美国的发展产生了什么影响？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/>
          <p:nvPr/>
        </p:nvSpPr>
        <p:spPr>
          <a:xfrm>
            <a:off x="1244600" y="1412875"/>
            <a:ext cx="9297670" cy="2879725"/>
          </a:xfrm>
          <a:prstGeom prst="rect">
            <a:avLst/>
          </a:prstGeom>
          <a:noFill/>
          <a:ln w="9525">
            <a:noFill/>
          </a:ln>
        </p:spPr>
        <p:txBody>
          <a:bodyPr wrap="none" anchor="t"/>
          <a:lstStyle/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维护了</a:t>
            </a:r>
            <a:r>
              <a:rPr lang="zh-CN" altLang="en-US" sz="40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              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废除了</a:t>
            </a:r>
            <a:r>
              <a:rPr lang="zh-CN" altLang="en-US" sz="40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              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清除了</a:t>
            </a:r>
            <a:r>
              <a:rPr lang="zh-CN" altLang="en-US" sz="40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               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障碍</a:t>
            </a:r>
            <a:r>
              <a:rPr lang="en-US" altLang="zh-CN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为</a:t>
            </a:r>
            <a:r>
              <a:rPr lang="zh-CN" altLang="en-US" sz="40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               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发展创造了条件。</a:t>
            </a:r>
          </a:p>
        </p:txBody>
      </p:sp>
      <p:sp>
        <p:nvSpPr>
          <p:cNvPr id="41987" name="TextBox 7"/>
          <p:cNvSpPr txBox="1"/>
          <p:nvPr/>
        </p:nvSpPr>
        <p:spPr>
          <a:xfrm>
            <a:off x="515620" y="256858"/>
            <a:ext cx="8208963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l" eaLnBrk="0" hangingPunct="0"/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引导探究    </a:t>
            </a:r>
            <a:r>
              <a:rPr lang="zh-CN" altLang="en-US" sz="4400" b="1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美国南北战争的意义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831942" y="3106103"/>
            <a:ext cx="378142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en-US" sz="3000" b="1" dirty="0">
                <a:solidFill>
                  <a:srgbClr val="FF0000"/>
                </a:solidFill>
                <a:latin typeface="华文楷体" charset="-122"/>
                <a:ea typeface="华文楷体" charset="-122"/>
                <a:sym typeface="Arial" panose="020B0604020202020204" pitchFamily="34" charset="0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华文楷体" charset="-122"/>
                <a:ea typeface="华文楷体" charset="-122"/>
                <a:sym typeface="Arial" panose="020B0604020202020204" pitchFamily="34" charset="0"/>
              </a:rPr>
              <a:t>资本主义发展的</a:t>
            </a:r>
            <a:r>
              <a:rPr lang="zh-CN" altLang="en-US" sz="3000" b="1" dirty="0">
                <a:solidFill>
                  <a:srgbClr val="FF0000"/>
                </a:solidFill>
                <a:latin typeface="华文楷体" charset="-122"/>
                <a:ea typeface="华文楷体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797685" y="4148455"/>
            <a:ext cx="39839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 eaLnBrk="0" hangingPunct="0"/>
            <a:r>
              <a:rPr lang="zh-CN" altLang="en-US" sz="3600" b="1" dirty="0">
                <a:solidFill>
                  <a:srgbClr val="FF0000"/>
                </a:solidFill>
                <a:latin typeface="华文楷体" charset="-122"/>
                <a:ea typeface="华文楷体" charset="-122"/>
                <a:sym typeface="Arial" panose="020B0604020202020204" pitchFamily="34" charset="0"/>
              </a:rPr>
              <a:t>以后经济的迅速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303111" y="1412875"/>
            <a:ext cx="247840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en-US" sz="3600" b="1" dirty="0">
                <a:solidFill>
                  <a:srgbClr val="FF0000"/>
                </a:solidFill>
                <a:latin typeface="华文楷体" charset="-122"/>
                <a:ea typeface="华文楷体" charset="-122"/>
                <a:sym typeface="Arial" panose="020B0604020202020204" pitchFamily="34" charset="0"/>
              </a:rPr>
              <a:t>国家的统一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533140" y="2259330"/>
            <a:ext cx="201930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zh-CN" sz="3600" b="1" dirty="0">
                <a:solidFill>
                  <a:srgbClr val="FF0000"/>
                </a:solidFill>
                <a:latin typeface="华文楷体" charset="-122"/>
                <a:ea typeface="华文楷体" charset="-122"/>
                <a:sym typeface="宋体" panose="02010600030101010101" pitchFamily="2" charset="-122"/>
              </a:rPr>
              <a:t>奴隶制度</a:t>
            </a:r>
          </a:p>
        </p:txBody>
      </p:sp>
      <p:sp>
        <p:nvSpPr>
          <p:cNvPr id="33797" name="Text Box 5"/>
          <p:cNvSpPr txBox="1"/>
          <p:nvPr/>
        </p:nvSpPr>
        <p:spPr>
          <a:xfrm>
            <a:off x="433705" y="5191125"/>
            <a:ext cx="2162810" cy="7683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4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性质：</a:t>
            </a:r>
          </a:p>
        </p:txBody>
      </p:sp>
      <p:sp>
        <p:nvSpPr>
          <p:cNvPr id="33795" name="Text Box 3"/>
          <p:cNvSpPr txBox="1"/>
          <p:nvPr/>
        </p:nvSpPr>
        <p:spPr>
          <a:xfrm>
            <a:off x="2596198" y="5252720"/>
            <a:ext cx="477774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第二次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资产阶级革命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3379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33797" grpId="0" bldLvl="0" animBg="1"/>
      <p:bldP spid="3379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/>
          </p:cNvSpPr>
          <p:nvPr>
            <p:ph type="title"/>
          </p:nvPr>
        </p:nvSpPr>
        <p:spPr>
          <a:xfrm>
            <a:off x="681990" y="104775"/>
            <a:ext cx="3526790" cy="887730"/>
          </a:xfrm>
        </p:spPr>
        <p:txBody>
          <a:bodyPr wrap="square" lIns="91440" tIns="45720" rIns="91440" bIns="45720" anchor="ctr">
            <a:normAutofit/>
          </a:bodyPr>
          <a:lstStyle/>
          <a:p>
            <a:pPr algn="ctr" eaLnBrk="1" hangingPunct="1"/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目标升华</a:t>
            </a:r>
            <a:endParaRPr lang="en-US" altLang="zh-CN" sz="4000" b="1" dirty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56322" name="Text Box 3"/>
          <p:cNvSpPr txBox="1"/>
          <p:nvPr/>
        </p:nvSpPr>
        <p:spPr>
          <a:xfrm>
            <a:off x="2667000" y="6165850"/>
            <a:ext cx="14478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0" name="Rectangle 4"/>
          <p:cNvSpPr/>
          <p:nvPr/>
        </p:nvSpPr>
        <p:spPr>
          <a:xfrm>
            <a:off x="1358265" y="1179513"/>
            <a:ext cx="1944688" cy="41751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起  因：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导火线：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开  始：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转  折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结  束：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性  质：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意  义：</a:t>
            </a:r>
          </a:p>
        </p:txBody>
      </p:sp>
      <p:sp>
        <p:nvSpPr>
          <p:cNvPr id="34821" name="Text Box 5"/>
          <p:cNvSpPr txBox="1"/>
          <p:nvPr/>
        </p:nvSpPr>
        <p:spPr>
          <a:xfrm>
            <a:off x="3180398" y="1155383"/>
            <a:ext cx="67325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南北两种不同的经济制度之间的矛盾</a:t>
            </a:r>
          </a:p>
        </p:txBody>
      </p:sp>
      <p:sp>
        <p:nvSpPr>
          <p:cNvPr id="34822" name="Text Box 6"/>
          <p:cNvSpPr txBox="1"/>
          <p:nvPr/>
        </p:nvSpPr>
        <p:spPr>
          <a:xfrm>
            <a:off x="3180715" y="1803083"/>
            <a:ext cx="439261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林肯当选美国总统</a:t>
            </a:r>
          </a:p>
        </p:txBody>
      </p:sp>
      <p:sp>
        <p:nvSpPr>
          <p:cNvPr id="34823" name="Text Box 7"/>
          <p:cNvSpPr txBox="1"/>
          <p:nvPr/>
        </p:nvSpPr>
        <p:spPr>
          <a:xfrm>
            <a:off x="3180715" y="2436495"/>
            <a:ext cx="590391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1861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月，南方挑起内战</a:t>
            </a:r>
          </a:p>
        </p:txBody>
      </p:sp>
      <p:sp>
        <p:nvSpPr>
          <p:cNvPr id="34824" name="Text Box 8"/>
          <p:cNvSpPr txBox="1"/>
          <p:nvPr/>
        </p:nvSpPr>
        <p:spPr>
          <a:xfrm>
            <a:off x="3001645" y="3051810"/>
            <a:ext cx="72694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解放黑人奴隶的宣言</a:t>
            </a:r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宅地法</a:t>
            </a:r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</a:p>
        </p:txBody>
      </p:sp>
      <p:sp>
        <p:nvSpPr>
          <p:cNvPr id="34825" name="Text Box 9"/>
          <p:cNvSpPr txBox="1"/>
          <p:nvPr/>
        </p:nvSpPr>
        <p:spPr>
          <a:xfrm>
            <a:off x="3180715" y="3604260"/>
            <a:ext cx="38163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1865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年，北方胜利</a:t>
            </a:r>
          </a:p>
        </p:txBody>
      </p:sp>
      <p:sp>
        <p:nvSpPr>
          <p:cNvPr id="56329" name="Text Box 10"/>
          <p:cNvSpPr txBox="1"/>
          <p:nvPr/>
        </p:nvSpPr>
        <p:spPr>
          <a:xfrm>
            <a:off x="3591878" y="4487545"/>
            <a:ext cx="309880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zh-CN" sz="8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7" name="Text Box 11"/>
          <p:cNvSpPr txBox="1"/>
          <p:nvPr/>
        </p:nvSpPr>
        <p:spPr>
          <a:xfrm>
            <a:off x="3234055" y="4346575"/>
            <a:ext cx="687546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是美国历史上的第二次资产阶级革命</a:t>
            </a:r>
          </a:p>
        </p:txBody>
      </p:sp>
      <p:sp>
        <p:nvSpPr>
          <p:cNvPr id="34828" name="Text Box 12"/>
          <p:cNvSpPr txBox="1"/>
          <p:nvPr/>
        </p:nvSpPr>
        <p:spPr>
          <a:xfrm>
            <a:off x="3234055" y="5089525"/>
            <a:ext cx="696404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维护国家统一，废除奴隶制度，扫清资本主义发展的最大障碍，为以后经济的迅速发展创造了条件。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3482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3482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3482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3482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3482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3482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" fill="hold"/>
                                        <p:tgtEl>
                                          <p:spTgt spid="3482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  <p:bldP spid="34822" grpId="0"/>
      <p:bldP spid="34823" grpId="0"/>
      <p:bldP spid="34824" grpId="0"/>
      <p:bldP spid="34825" grpId="0"/>
      <p:bldP spid="34827" grpId="0"/>
      <p:bldP spid="348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ext Box 2"/>
          <p:cNvSpPr txBox="1"/>
          <p:nvPr/>
        </p:nvSpPr>
        <p:spPr>
          <a:xfrm>
            <a:off x="316230" y="207010"/>
            <a:ext cx="11629390" cy="21532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00000"/>
              </a:lnSpc>
              <a:spcBef>
                <a:spcPts val="0"/>
              </a:spcBef>
            </a:pPr>
            <a:r>
              <a:rPr lang="zh-CN" altLang="en-US" sz="5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目标升华</a:t>
            </a:r>
            <a:r>
              <a:rPr lang="zh-CN" altLang="en-US" sz="5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4400" b="1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4000" b="1" dirty="0">
                <a:latin typeface="Arial" panose="020B0604020202020204" pitchFamily="34" charset="0"/>
                <a:ea typeface="宋体" panose="02010600030101010101" pitchFamily="2" charset="-122"/>
              </a:rPr>
              <a:t>在美国资本主义发展史上存在过两大障碍，它们分别是什么？美国分别通过什么方式扫除了障碍？</a:t>
            </a:r>
          </a:p>
        </p:txBody>
      </p:sp>
      <p:sp>
        <p:nvSpPr>
          <p:cNvPr id="62469" name="Rectangle 5"/>
          <p:cNvSpPr/>
          <p:nvPr/>
        </p:nvSpPr>
        <p:spPr>
          <a:xfrm>
            <a:off x="902335" y="2699385"/>
            <a:ext cx="101815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1.</a:t>
            </a:r>
            <a:r>
              <a:rPr lang="zh-CN" altLang="en-US" sz="36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独立战争扫除了第一个障碍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英殖民统治。</a:t>
            </a:r>
          </a:p>
        </p:txBody>
      </p:sp>
      <p:sp>
        <p:nvSpPr>
          <p:cNvPr id="62470" name="Text Box 6"/>
          <p:cNvSpPr txBox="1"/>
          <p:nvPr/>
        </p:nvSpPr>
        <p:spPr>
          <a:xfrm>
            <a:off x="902335" y="3622675"/>
            <a:ext cx="10740390" cy="5962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394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</a:t>
            </a:r>
            <a:r>
              <a:rPr lang="zh-CN" altLang="en-US" sz="36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南北战争扫除了第二个障碍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黑人奴隶制。      </a:t>
            </a:r>
            <a:endParaRPr lang="zh-CN" altLang="en-US" sz="3600" b="1" dirty="0">
              <a:solidFill>
                <a:srgbClr val="00206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/>
      <p:bldP spid="6247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5" name="矩形 151554"/>
          <p:cNvSpPr>
            <a:spLocks noChangeArrowheads="1"/>
          </p:cNvSpPr>
          <p:nvPr/>
        </p:nvSpPr>
        <p:spPr bwMode="auto">
          <a:xfrm>
            <a:off x="541655" y="343535"/>
            <a:ext cx="11008360" cy="7082790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hangingPunct="1">
              <a:lnSpc>
                <a:spcPts val="502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1.19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世纪中期，美国南北两种制度水火不容，围绕的主要问题是  </a:t>
            </a:r>
          </a:p>
          <a:p>
            <a:pPr marL="0" marR="0" lvl="0" indent="0" algn="l" defTabSz="914400" rtl="0" eaLnBrk="1" fontAlgn="base" hangingPunct="1">
              <a:lnSpc>
                <a:spcPts val="502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A.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奴隶制的存废问题       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B.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关税问题 </a:t>
            </a:r>
          </a:p>
          <a:p>
            <a:pPr marL="0" marR="0" lvl="0" indent="0" algn="l" defTabSz="914400" rtl="0" eaLnBrk="1" fontAlgn="base" hangingPunct="1">
              <a:lnSpc>
                <a:spcPts val="502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C.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进口工业品问题         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D.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人权问题</a:t>
            </a:r>
          </a:p>
          <a:p>
            <a:pPr marL="0" marR="0" lvl="0" indent="0" algn="l" defTabSz="914400" rtl="0" eaLnBrk="1" fontAlgn="base" hangingPunct="1">
              <a:lnSpc>
                <a:spcPts val="502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</a:t>
            </a:r>
            <a:r>
              <a:rPr kumimoji="0" lang="zh-CN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一个由曼彻斯特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6000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名工人组成的组织在给林肯的信中写道：“这将使你的名字亚伯拉罕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·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林肯流芳后世。请接收我们维护这一自由宣言的最高意。”“这一自由宣言”指的是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marL="0" marR="0" lvl="0" indent="0" algn="just" defTabSz="914400" rtl="0" eaLnBrk="0" fontAlgn="base" hangingPunct="0">
              <a:lnSpc>
                <a:spcPts val="502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A.《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独立宣言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	          B.《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权利法案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</a:t>
            </a:r>
          </a:p>
          <a:p>
            <a:pPr marL="0" marR="0" lvl="0" indent="0" algn="just" defTabSz="914400" rtl="0" eaLnBrk="0" fontAlgn="base" hangingPunct="0">
              <a:lnSpc>
                <a:spcPts val="502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C.《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解放黑人奴隶宣言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   D.《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人权宣言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8675" name="文本框 1"/>
          <p:cNvSpPr txBox="1"/>
          <p:nvPr/>
        </p:nvSpPr>
        <p:spPr>
          <a:xfrm>
            <a:off x="5910580" y="1014095"/>
            <a:ext cx="1198880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8800" b="1" kern="1200" cap="none" spc="0" normalizeH="0" baseline="0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</a:t>
            </a:r>
          </a:p>
        </p:txBody>
      </p:sp>
      <p:sp>
        <p:nvSpPr>
          <p:cNvPr id="28676" name="文本框 2"/>
          <p:cNvSpPr txBox="1"/>
          <p:nvPr/>
        </p:nvSpPr>
        <p:spPr>
          <a:xfrm>
            <a:off x="9625965" y="4759960"/>
            <a:ext cx="155194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300" b="1" kern="1200" cap="none" spc="0" normalizeH="0" baseline="0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9600" b="1" kern="1200" cap="none" spc="0" normalizeH="0" baseline="0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43498" y="-12065"/>
            <a:ext cx="2520950" cy="7683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fontAlgn="auto">
              <a:buClrTx/>
              <a:buSzTx/>
              <a:buFontTx/>
              <a:buNone/>
              <a:defRPr/>
            </a:pPr>
            <a:r>
              <a:rPr kumimoji="0" lang="zh-CN" altLang="en-US" sz="4400" b="1" i="1" kern="1200" cap="none" spc="0" normalizeH="0" baseline="0" noProof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itchFamily="2" charset="-122"/>
                <a:cs typeface="+mn-cs"/>
              </a:rPr>
              <a:t>巩固练习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5" name="矩形 151554"/>
          <p:cNvSpPr>
            <a:spLocks noChangeArrowheads="1"/>
          </p:cNvSpPr>
          <p:nvPr/>
        </p:nvSpPr>
        <p:spPr bwMode="auto">
          <a:xfrm>
            <a:off x="165100" y="1259205"/>
            <a:ext cx="11298555" cy="3969385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3.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下列关于美国独立战争、南北战争的相同点的归纳，不正确的是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A.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引起战争的经济原因都与英国有关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B.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都是资产阶级革命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C.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都有利于美国资本主义的发展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D.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都改变了美国的社会制度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8677" name="文本框 3"/>
          <p:cNvSpPr txBox="1"/>
          <p:nvPr/>
        </p:nvSpPr>
        <p:spPr>
          <a:xfrm>
            <a:off x="9043670" y="2172970"/>
            <a:ext cx="117411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9600" b="1" kern="1200" cap="none" spc="0" normalizeH="0" baseline="0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黑体" panose="02010609060101010101" pitchFamily="2" charset="-122"/>
                <a:cs typeface="+mj-lt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Box 2"/>
          <p:cNvSpPr txBox="1"/>
          <p:nvPr/>
        </p:nvSpPr>
        <p:spPr>
          <a:xfrm>
            <a:off x="3181350" y="1428750"/>
            <a:ext cx="6057900" cy="299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kern="1200" cap="none" spc="0" normalizeH="0" baseline="0" noProof="1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251460" y="424180"/>
            <a:ext cx="11688445" cy="5631180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 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lt"/>
              </a:rPr>
              <a:t>4.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林肯受到尊敬和爱戴的根本原因是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lt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 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A.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他当选总统，开创了美国民主政治的先河   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lt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 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B.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遭到暗杀而身亡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lt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 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C.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领导北方资产阶级取得了内战的胜利       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lt"/>
            </a:endParaRPr>
          </a:p>
          <a:p>
            <a:pPr marL="0" marR="0" lvl="0" indent="2000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D.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解放了黑人奴隶，维护了国家统一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lt"/>
            </a:endParaRPr>
          </a:p>
          <a:p>
            <a:pPr marL="0" marR="0" lvl="0" indent="2000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5.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美国内战的作用是： 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lt"/>
            </a:endParaRPr>
          </a:p>
          <a:p>
            <a:pPr marL="0" marR="0" lvl="0" indent="2000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①废除了黑人奴隶制  ②赢得了民族独立  ③加速了美国资本主义的发展   ④维护了国家统一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lt"/>
            </a:endParaRPr>
          </a:p>
          <a:p>
            <a:pPr marL="0" marR="0" lvl="0" indent="2000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  A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．①②③                         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B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．①②④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lt"/>
            </a:endParaRPr>
          </a:p>
          <a:p>
            <a:pPr marL="0" marR="0" lvl="0" indent="2000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  C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．①③④                         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D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．②③④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9699" name="文本框 1"/>
          <p:cNvSpPr txBox="1"/>
          <p:nvPr/>
        </p:nvSpPr>
        <p:spPr>
          <a:xfrm>
            <a:off x="9881553" y="793512"/>
            <a:ext cx="698897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9600" b="1" kern="1200" cap="none" spc="0" normalizeH="0" baseline="0" noProof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D</a:t>
            </a:r>
          </a:p>
        </p:txBody>
      </p:sp>
      <p:sp>
        <p:nvSpPr>
          <p:cNvPr id="29700" name="文本框 2"/>
          <p:cNvSpPr txBox="1"/>
          <p:nvPr/>
        </p:nvSpPr>
        <p:spPr>
          <a:xfrm>
            <a:off x="9063034" y="4377531"/>
            <a:ext cx="662945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9600" b="1" kern="1200" cap="none" spc="0" normalizeH="0" baseline="0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187140_5"/>
  <p:tag name="KSO_WM_SLIDE_TYPE" val="sectionTitle"/>
  <p:tag name="KSO_WM_SLIDE_SUBTYPE" val="pureTxt"/>
  <p:tag name="KSO_WM_SLIDE_ITEM_CNT" val="2"/>
  <p:tag name="KSO_WM_SLIDE_INDEX" val="5"/>
  <p:tag name="KSO_WM_TAG_VERSION" val="1.0"/>
  <p:tag name="KSO_WM_BEAUTIFY_FLAG" val="#wm#"/>
  <p:tag name="KSO_WM_TEMPLATE_CATEGORY" val="custom"/>
  <p:tag name="KSO_WM_TEMPLATE_INDEX" val="20187140"/>
  <p:tag name="KSO_WM_SLIDE_LAYOUT" val="a_b_e"/>
  <p:tag name="KSO_WM_SLIDE_LAYOUT_CNT" val="1_1_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1515</Words>
  <PresentationFormat>自定义</PresentationFormat>
  <Paragraphs>164</Paragraphs>
  <Slides>27</Slides>
  <Notes>1</Notes>
  <HiddenSlides>1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28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北方军队中的黑人</vt:lpstr>
      <vt:lpstr>幻灯片 13</vt:lpstr>
      <vt:lpstr>葛底斯堡战役</vt:lpstr>
      <vt:lpstr>幻灯片 15</vt:lpstr>
      <vt:lpstr>幻灯片 16</vt:lpstr>
      <vt:lpstr>幻灯片 17</vt:lpstr>
      <vt:lpstr>幻灯片 18</vt:lpstr>
      <vt:lpstr>林肯纪念堂</vt:lpstr>
      <vt:lpstr>幻灯片 20</vt:lpstr>
      <vt:lpstr>幻灯片 21</vt:lpstr>
      <vt:lpstr>幻灯片 22</vt:lpstr>
      <vt:lpstr>目标升华</vt:lpstr>
      <vt:lpstr>幻灯片 24</vt:lpstr>
      <vt:lpstr>幻灯片 25</vt:lpstr>
      <vt:lpstr>幻灯片 26</vt:lpstr>
      <vt:lpstr>幻灯片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2018-09-17T13:32:00Z</dcterms:created>
  <dcterms:modified xsi:type="dcterms:W3CDTF">2019-01-02T04:36:57Z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2052-10.1.0.7670</vt:lpwstr>
  </property>
</Properties>
</file>