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556" r:id="rId2"/>
    <p:sldId id="557" r:id="rId3"/>
    <p:sldId id="558" r:id="rId4"/>
    <p:sldId id="301" r:id="rId5"/>
    <p:sldId id="262" r:id="rId6"/>
    <p:sldId id="519" r:id="rId7"/>
    <p:sldId id="559" r:id="rId8"/>
    <p:sldId id="270" r:id="rId9"/>
    <p:sldId id="292" r:id="rId10"/>
    <p:sldId id="520" r:id="rId11"/>
    <p:sldId id="522" r:id="rId12"/>
    <p:sldId id="275" r:id="rId13"/>
    <p:sldId id="560" r:id="rId14"/>
    <p:sldId id="399" r:id="rId15"/>
    <p:sldId id="526" r:id="rId16"/>
    <p:sldId id="561" r:id="rId17"/>
    <p:sldId id="264" r:id="rId18"/>
    <p:sldId id="528" r:id="rId19"/>
    <p:sldId id="529" r:id="rId20"/>
    <p:sldId id="267" r:id="rId21"/>
    <p:sldId id="268" r:id="rId22"/>
    <p:sldId id="298" r:id="rId23"/>
    <p:sldId id="299" r:id="rId24"/>
    <p:sldId id="562" r:id="rId25"/>
    <p:sldId id="293" r:id="rId26"/>
    <p:sldId id="294" r:id="rId27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53" autoAdjust="0"/>
    <p:restoredTop sz="94660"/>
  </p:normalViewPr>
  <p:slideViewPr>
    <p:cSldViewPr>
      <p:cViewPr varScale="1">
        <p:scale>
          <a:sx n="68" d="100"/>
          <a:sy n="68" d="100"/>
        </p:scale>
        <p:origin x="14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9B3A15B0-9003-4EB6-A171-25853FB5A3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577322B-D2CB-4F0E-9D83-D5858C03719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FC5E93-52D2-42BC-8CD7-E554F11797D0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6D44F2CD-3259-4719-A162-85F2EF6EF5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284D1431-BC55-4919-867D-F0F25561F1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59BC432-1C21-4D52-BA58-1EB4F7AB1C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586BC4B-3E94-4234-B633-324F614361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BE0071-DE8C-483E-AAC9-CBE85FD23E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2D373DBB-8A4E-413D-B33F-A17A41A191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EF92387A-C9A8-4375-8913-ED15E72D65C8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333333"/>
                </a:solidFill>
              </a:rPr>
              <a:t>将军与大名的</a:t>
            </a:r>
            <a:r>
              <a:rPr lang="zh-CN" altLang="en-US" b="1">
                <a:solidFill>
                  <a:srgbClr val="FF0000"/>
                </a:solidFill>
              </a:rPr>
              <a:t>家臣</a:t>
            </a:r>
            <a:r>
              <a:rPr lang="zh-CN" altLang="en-US" b="1">
                <a:solidFill>
                  <a:srgbClr val="333333"/>
                </a:solidFill>
              </a:rPr>
              <a:t>。武士从将军或大名得到</a:t>
            </a:r>
            <a:r>
              <a:rPr lang="zh-CN" altLang="en-US" b="1">
                <a:solidFill>
                  <a:srgbClr val="FF0000"/>
                </a:solidFill>
              </a:rPr>
              <a:t>封地</a:t>
            </a:r>
            <a:r>
              <a:rPr lang="zh-CN" altLang="en-US" b="1">
                <a:solidFill>
                  <a:srgbClr val="333333"/>
                </a:solidFill>
              </a:rPr>
              <a:t>和</a:t>
            </a:r>
            <a:r>
              <a:rPr lang="zh-CN" altLang="en-US" b="1">
                <a:solidFill>
                  <a:srgbClr val="FF0000"/>
                </a:solidFill>
              </a:rPr>
              <a:t>禄米</a:t>
            </a:r>
            <a:r>
              <a:rPr lang="zh-CN" altLang="en-US" b="1">
                <a:solidFill>
                  <a:srgbClr val="333333"/>
                </a:solidFill>
              </a:rPr>
              <a:t>，但必须</a:t>
            </a:r>
            <a:r>
              <a:rPr lang="zh-CN" altLang="en-US" b="1">
                <a:solidFill>
                  <a:srgbClr val="FF0000"/>
                </a:solidFill>
              </a:rPr>
              <a:t>效忠</a:t>
            </a:r>
            <a:r>
              <a:rPr lang="zh-CN" altLang="en-US" b="1">
                <a:solidFill>
                  <a:srgbClr val="333333"/>
                </a:solidFill>
              </a:rPr>
              <a:t>将军或大名，属于</a:t>
            </a:r>
            <a:r>
              <a:rPr lang="zh-CN" altLang="en-US" b="1">
                <a:solidFill>
                  <a:srgbClr val="FF0000"/>
                </a:solidFill>
              </a:rPr>
              <a:t>职业军人</a:t>
            </a:r>
            <a:r>
              <a:rPr lang="zh-CN" altLang="en-US" b="1">
                <a:solidFill>
                  <a:srgbClr val="333333"/>
                </a:solidFill>
              </a:rPr>
              <a:t>，有佩刀特权，他们构成了幕府</a:t>
            </a:r>
            <a:r>
              <a:rPr lang="zh-CN" altLang="en-US" b="1">
                <a:solidFill>
                  <a:srgbClr val="FF0000"/>
                </a:solidFill>
              </a:rPr>
              <a:t>统治基础</a:t>
            </a:r>
            <a:r>
              <a:rPr lang="zh-CN" altLang="en-US" b="1">
                <a:solidFill>
                  <a:srgbClr val="333333"/>
                </a:solidFill>
              </a:rPr>
              <a:t>。将军为了从思想意识上培养武士这个支柱，大力宣扬武士应具有忠、义、勇的精神，使武士为其效力和卖命，这就是</a:t>
            </a:r>
            <a:r>
              <a:rPr lang="zh-CN" altLang="en-US" b="1">
                <a:solidFill>
                  <a:srgbClr val="FF0000"/>
                </a:solidFill>
              </a:rPr>
              <a:t>“武士道精神”。</a:t>
            </a:r>
          </a:p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t>13</a:t>
            </a:fld>
            <a:endParaRPr lang="en-US" altLang="zh-CN" sz="1200" dirty="0"/>
          </a:p>
        </p:txBody>
      </p:sp>
      <p:sp>
        <p:nvSpPr>
          <p:cNvPr id="59394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 dirty="0"/>
              <a:t>这是明治天皇的照片，现藏于日本东京国立博物馆。</a:t>
            </a:r>
          </a:p>
          <a:p>
            <a:pPr lvl="0" eaLnBrk="1" hangingPunct="1"/>
            <a:r>
              <a:rPr lang="zh-CN" altLang="en-US" dirty="0"/>
              <a:t>明治天皇名睦仁，</a:t>
            </a:r>
            <a:r>
              <a:rPr lang="en-US" altLang="zh-CN" dirty="0"/>
              <a:t>1867</a:t>
            </a:r>
            <a:r>
              <a:rPr lang="zh-CN" altLang="en-US" dirty="0"/>
              <a:t>年继承王位。</a:t>
            </a:r>
            <a:r>
              <a:rPr lang="en-US" altLang="zh-CN" dirty="0"/>
              <a:t>1860</a:t>
            </a:r>
            <a:r>
              <a:rPr lang="zh-CN" altLang="en-US" dirty="0"/>
              <a:t>年改年号为明治元年。他即位初期，正值倒幕运动高潮。倒幕派从他那里取得密诏，宣布武装讨幕最终推翻了德川幕府统治，建立了近代天皇制专制政权。此后明治天皇政府在政治、经济、文化教育方面实行一系列资产阶级性质的改革，称为明治维新。从此，日本逐步走上资本主义的发展道路。</a:t>
            </a:r>
          </a:p>
          <a:p>
            <a:pPr lvl="0" eaLnBrk="1" hangingPunct="1"/>
            <a:endParaRPr lang="zh-CN" altLang="en-US" dirty="0"/>
          </a:p>
          <a:p>
            <a:pPr lvl="0" eaLnBrk="1" hangingPunct="1"/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01553431-595E-4F36-88BF-AF9188C621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C93E05A5-3A6C-4F68-B705-5DA7E9DC1AFF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72DC80-A9EF-4038-B2D2-DE292D5C4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146AD-86BC-4EFA-894D-7AB7AE91312D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0C152D-570C-48BA-8D09-022EE5884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9ADB00-FAA5-4097-BBEF-070D16F17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0E0E4-7AB4-4E9E-A7DB-4EFE6777B5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57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5F3EE1-5D1D-44A9-8AED-B1C9102D7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2E0E4-C08C-4787-B7AB-9A84E9F9AEB5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B158DCA-BD3B-4B5D-BC8A-8E6530F58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E078AA-C359-47B8-84F4-1551CE8B1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E60E1-4724-41B9-87E2-DE7FE293AA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59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FE5A98-6111-49B0-B91E-3ACE7551C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89BB-8580-4C1F-8BE3-DBDAA17D6538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0D0597-1F31-48F8-9A3B-483A99948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F0FD3F7-7B01-413B-A717-511268BC1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889B-6BDB-4898-975D-9926A181B3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37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3D124E64-8751-423F-8CE7-D3C42283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90240-887A-46FB-A188-CE6565F690B3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833AD0A0-2A1C-4837-B476-8950E4E76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CCF8E3EC-D42E-48AE-90B6-1314D7688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7A25-29DF-444B-9C29-487AC34CB2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48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D5DEC56F-DD33-450A-A3FC-E095B9092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7B3F6-70CA-4C2F-BF78-A8E17A46F94B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9A0FC942-9BDC-4AA1-A1DB-FD38CC318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B2099B2C-241C-4AB3-AAA3-1D9650774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7BBD-475B-4D3F-BD15-782DE12FDA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47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449456C5-A4B4-4E84-AB65-2F6EFFDB0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6255E-910D-40F2-BA6A-2B39D6E72912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C4D82DC1-C4AE-426E-BFBA-7FDB0406A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494A3FDA-79C7-46DF-8104-25EF316EC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6F948-5141-4F64-8172-11F522ECA2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6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2B172D34-FFBD-4130-82CF-0E714B931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48DA-F053-4332-B73A-F33BD5D6FB61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38D5DE32-920D-4E1A-9EAB-DE9293A87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D98DC8EA-CC0F-4EED-A0E8-9AC55AA2E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FEBB6-E9B0-48D7-BC24-A0DD04BCCC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66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F0A3E587-70B8-45C0-ABA9-0068CCAA4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DEF8F-D722-46B3-99D3-9C0982A725C0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88446B9C-996B-4B0E-8025-52BB2D4F7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F70134AC-E549-4085-8127-31DC975F7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E7BDA-5E22-454C-85F7-218F5D910A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86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284D3BE7-822A-4509-9CDB-1DDFCE3D7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004A-0BD6-42D2-BB7B-386E1C522FE4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CEB061DF-BC75-40C5-8A23-5B568906B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67568DD-74C2-4939-B2C0-D5FB537A6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FAD00-D60B-4CE0-BFB3-9DFE7F6CC9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8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56434A0-9F94-4103-8693-DD64C6A21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0BE3-9252-432A-834F-02B39A40B738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34FF40D-1DAF-450E-B4F7-0A6A7CB6D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BB7AB0-A5E4-48E9-8874-FF9BAFB2A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4B83-4C5F-4981-9964-566B71B879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20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349B09E-5867-4779-9A20-9F933F3CC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576F-41F2-4BCA-B6C3-4F7FF6363195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EC5273-19C3-4358-8E7C-26C6DD806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0EE44B-179F-4749-9FE4-408A4AD53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1EF6-3940-4920-9F03-8B3E8D46F1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83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3F08FA67-457D-48D7-BF8F-38B7D64F33B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86447E18-CB4A-4234-B576-1EDD3F468B2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5C29642-579E-4AF8-A32B-C0F4E166CE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0227FC-752C-4342-BA23-5171E3502B39}" type="datetimeFigureOut">
              <a:rPr lang="zh-CN" altLang="en-US"/>
              <a:pPr>
                <a:defRPr/>
              </a:pPr>
              <a:t>2018-10-15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C2EE8A-F594-41F1-B642-7061BE62DA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B9A338-1111-43C0-A121-B2185A005A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E2D0882-51A5-4B2A-A879-D6901F691C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D:/&#21382;&#21490;&#35838;&#20214;&#19979;&#36733;/&#20061;&#24180;&#32423;/4&#35838;&#26126;&#27835;&#32500;&#26032;/http:/www.geocities.jp/nagaura2/heysyu01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>
            <a:extLst>
              <a:ext uri="{FF2B5EF4-FFF2-40B4-BE49-F238E27FC236}">
                <a16:creationId xmlns:a16="http://schemas.microsoft.com/office/drawing/2014/main" id="{C1FB73A0-B9AC-480C-8CB5-86B23FE5EC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 descr="在8_56扫描的图象2004-9-13">
            <a:extLst>
              <a:ext uri="{FF2B5EF4-FFF2-40B4-BE49-F238E27FC236}">
                <a16:creationId xmlns:a16="http://schemas.microsoft.com/office/drawing/2014/main" id="{62409348-AD23-45B8-9523-0F8A3C62D2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688" y="-46038"/>
            <a:ext cx="9196388" cy="3770313"/>
          </a:xfrm>
        </p:spPr>
      </p:pic>
      <p:pic>
        <p:nvPicPr>
          <p:cNvPr id="289794" name="Picture 2" descr="在9_06扫描的图象2004-9-13">
            <a:extLst>
              <a:ext uri="{FF2B5EF4-FFF2-40B4-BE49-F238E27FC236}">
                <a16:creationId xmlns:a16="http://schemas.microsoft.com/office/drawing/2014/main" id="{EDD3886D-5F06-4587-95CF-40BA506BD7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3084513"/>
            <a:ext cx="91948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D7B5B2BB-F266-4896-B0CB-484BB310B12E}"/>
              </a:ext>
            </a:extLst>
          </p:cNvPr>
          <p:cNvSpPr/>
          <p:nvPr/>
        </p:nvSpPr>
        <p:spPr>
          <a:xfrm>
            <a:off x="-39688" y="3273153"/>
            <a:ext cx="2595464" cy="3584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29697">
            <a:extLst>
              <a:ext uri="{FF2B5EF4-FFF2-40B4-BE49-F238E27FC236}">
                <a16:creationId xmlns:a16="http://schemas.microsoft.com/office/drawing/2014/main" id="{2142985D-CCDC-494C-B6F6-632111F87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2525" y="6089650"/>
            <a:ext cx="18875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rgbClr val="FF0000"/>
                </a:solidFill>
              </a:rPr>
              <a:t>大陆政策</a:t>
            </a:r>
          </a:p>
        </p:txBody>
      </p:sp>
      <p:pic>
        <p:nvPicPr>
          <p:cNvPr id="4099" name="图片 29698" descr="earth_a">
            <a:extLst>
              <a:ext uri="{FF2B5EF4-FFF2-40B4-BE49-F238E27FC236}">
                <a16:creationId xmlns:a16="http://schemas.microsoft.com/office/drawing/2014/main" id="{92130264-3B1D-4DAC-A407-8A29946F6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椭圆 29699">
            <a:extLst>
              <a:ext uri="{FF2B5EF4-FFF2-40B4-BE49-F238E27FC236}">
                <a16:creationId xmlns:a16="http://schemas.microsoft.com/office/drawing/2014/main" id="{0B4BCF4C-06E4-4560-BDDD-972F2D553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981075"/>
            <a:ext cx="3354387" cy="2066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sp>
        <p:nvSpPr>
          <p:cNvPr id="29701" name="椭圆 29700">
            <a:extLst>
              <a:ext uri="{FF2B5EF4-FFF2-40B4-BE49-F238E27FC236}">
                <a16:creationId xmlns:a16="http://schemas.microsoft.com/office/drawing/2014/main" id="{756E95DF-7F1F-4B46-9DDE-68E437ED5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2924175"/>
            <a:ext cx="358775" cy="288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sp>
        <p:nvSpPr>
          <p:cNvPr id="29702" name="椭圆 29701">
            <a:extLst>
              <a:ext uri="{FF2B5EF4-FFF2-40B4-BE49-F238E27FC236}">
                <a16:creationId xmlns:a16="http://schemas.microsoft.com/office/drawing/2014/main" id="{01D8869F-AD3D-40B1-92B9-D993472D7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sp>
        <p:nvSpPr>
          <p:cNvPr id="29703" name="椭圆 29702">
            <a:extLst>
              <a:ext uri="{FF2B5EF4-FFF2-40B4-BE49-F238E27FC236}">
                <a16:creationId xmlns:a16="http://schemas.microsoft.com/office/drawing/2014/main" id="{A96BCF24-7EBB-4776-B49A-6D5CDF068C88}"/>
              </a:ext>
            </a:extLst>
          </p:cNvPr>
          <p:cNvSpPr>
            <a:spLocks noChangeArrowheads="1"/>
          </p:cNvSpPr>
          <p:nvPr/>
        </p:nvSpPr>
        <p:spPr bwMode="auto">
          <a:xfrm rot="-606299">
            <a:off x="4191000" y="1268413"/>
            <a:ext cx="1871663" cy="57467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sp>
        <p:nvSpPr>
          <p:cNvPr id="29704" name="椭圆 29703">
            <a:extLst>
              <a:ext uri="{FF2B5EF4-FFF2-40B4-BE49-F238E27FC236}">
                <a16:creationId xmlns:a16="http://schemas.microsoft.com/office/drawing/2014/main" id="{FDF6EA9D-D501-4048-806E-3CE5DF21B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5600" y="1676400"/>
            <a:ext cx="965200" cy="1042988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3300"/>
              </a:solidFill>
            </a:endParaRPr>
          </a:p>
        </p:txBody>
      </p:sp>
      <p:sp>
        <p:nvSpPr>
          <p:cNvPr id="29705" name="文本框 29704">
            <a:extLst>
              <a:ext uri="{FF2B5EF4-FFF2-40B4-BE49-F238E27FC236}">
                <a16:creationId xmlns:a16="http://schemas.microsoft.com/office/drawing/2014/main" id="{9E222D05-E48E-4DF1-BAD8-7F921AA0F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068638"/>
            <a:ext cx="152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bg1"/>
                </a:solidFill>
              </a:rPr>
              <a:t>台湾</a:t>
            </a:r>
          </a:p>
        </p:txBody>
      </p:sp>
      <p:sp>
        <p:nvSpPr>
          <p:cNvPr id="29706" name="文本框 29705">
            <a:extLst>
              <a:ext uri="{FF2B5EF4-FFF2-40B4-BE49-F238E27FC236}">
                <a16:creationId xmlns:a16="http://schemas.microsoft.com/office/drawing/2014/main" id="{1883801F-81E1-4A7C-B613-9299E29711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5262" y="1845261"/>
            <a:ext cx="13366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bg1"/>
                </a:solidFill>
              </a:rPr>
              <a:t>朝鲜</a:t>
            </a:r>
          </a:p>
        </p:txBody>
      </p:sp>
      <p:sp>
        <p:nvSpPr>
          <p:cNvPr id="29707" name="文本框 29706">
            <a:extLst>
              <a:ext uri="{FF2B5EF4-FFF2-40B4-BE49-F238E27FC236}">
                <a16:creationId xmlns:a16="http://schemas.microsoft.com/office/drawing/2014/main" id="{FB3FD53D-5AEE-4AFD-9113-DBDC852C52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2463" y="1215100"/>
            <a:ext cx="152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bg1"/>
                </a:solidFill>
              </a:rPr>
              <a:t>满蒙</a:t>
            </a:r>
          </a:p>
        </p:txBody>
      </p:sp>
      <p:sp>
        <p:nvSpPr>
          <p:cNvPr id="29708" name="文本框 29707">
            <a:extLst>
              <a:ext uri="{FF2B5EF4-FFF2-40B4-BE49-F238E27FC236}">
                <a16:creationId xmlns:a16="http://schemas.microsoft.com/office/drawing/2014/main" id="{8F45FBCD-BDB8-4F37-A3B2-5847A94321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935163"/>
            <a:ext cx="1447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bg1"/>
                </a:solidFill>
              </a:rPr>
              <a:t>中国</a:t>
            </a:r>
          </a:p>
        </p:txBody>
      </p:sp>
      <p:sp>
        <p:nvSpPr>
          <p:cNvPr id="29709" name="文本框 29708">
            <a:extLst>
              <a:ext uri="{FF2B5EF4-FFF2-40B4-BE49-F238E27FC236}">
                <a16:creationId xmlns:a16="http://schemas.microsoft.com/office/drawing/2014/main" id="{27CF2967-CF8A-4EEA-8351-F966E5FFE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3827" y="3860214"/>
            <a:ext cx="4176464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dirty="0">
                <a:solidFill>
                  <a:schemeClr val="bg1"/>
                </a:solidFill>
              </a:rPr>
              <a:t>亚洲乃至全世界</a:t>
            </a:r>
          </a:p>
        </p:txBody>
      </p:sp>
      <p:sp>
        <p:nvSpPr>
          <p:cNvPr id="4110" name="文本框 29709">
            <a:extLst>
              <a:ext uri="{FF2B5EF4-FFF2-40B4-BE49-F238E27FC236}">
                <a16:creationId xmlns:a16="http://schemas.microsoft.com/office/drawing/2014/main" id="{A497CD78-2F8D-40F2-B942-F6BD760A2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2057400"/>
            <a:ext cx="1219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chemeClr val="bg1"/>
                </a:solidFill>
              </a:rPr>
              <a:t>日本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ldLvl="0" animBg="1"/>
      <p:bldP spid="29701" grpId="0" bldLvl="0" animBg="1"/>
      <p:bldP spid="29702" grpId="0" bldLvl="0" animBg="1"/>
      <p:bldP spid="29703" grpId="0" bldLvl="0" animBg="1"/>
      <p:bldP spid="29704" grpId="0" bldLvl="0" animBg="1"/>
      <p:bldP spid="29705" grpId="0"/>
      <p:bldP spid="29706" grpId="0"/>
      <p:bldP spid="29707" grpId="0"/>
      <p:bldP spid="29708" grpId="0"/>
      <p:bldP spid="29709" grpId="0"/>
      <p:bldP spid="41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9528332580&amp;di=1d16e76b6ab2a10054b3bd4769937639&amp;imgtype=0&amp;src=http%3A%2F%2Fb-ssl.duitang.com%2Fuploads%2Fitem%2F201506%2F17%2F20150617111737_ewNfh.jpeg">
            <a:extLst>
              <a:ext uri="{FF2B5EF4-FFF2-40B4-BE49-F238E27FC236}">
                <a16:creationId xmlns:a16="http://schemas.microsoft.com/office/drawing/2014/main" id="{EEB5C1F9-7CD7-403E-91F7-62CEFB665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60D9DDAD-AC2A-4A20-A953-2632F662101D}"/>
              </a:ext>
            </a:extLst>
          </p:cNvPr>
          <p:cNvSpPr txBox="1"/>
          <p:nvPr/>
        </p:nvSpPr>
        <p:spPr>
          <a:xfrm>
            <a:off x="5295032" y="0"/>
            <a:ext cx="3848968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4800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4800" dirty="0">
                <a:latin typeface="楷体" panose="02010609060101010101" pitchFamily="49" charset="-122"/>
                <a:ea typeface="楷体" panose="02010609060101010101" pitchFamily="49" charset="-122"/>
              </a:rPr>
              <a:t>课 </a:t>
            </a:r>
            <a:endParaRPr lang="en-US" altLang="zh-CN" sz="4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4800" dirty="0">
                <a:latin typeface="楷体" panose="02010609060101010101" pitchFamily="49" charset="-122"/>
                <a:ea typeface="楷体" panose="02010609060101010101" pitchFamily="49" charset="-122"/>
              </a:rPr>
              <a:t>日本明治维新</a:t>
            </a:r>
          </a:p>
        </p:txBody>
      </p:sp>
    </p:spTree>
    <p:extLst>
      <p:ext uri="{BB962C8B-B14F-4D97-AF65-F5344CB8AC3E}">
        <p14:creationId xmlns:p14="http://schemas.microsoft.com/office/powerpoint/2010/main" val="114208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3943AEF-BD69-463A-BD37-34B15F54F423}"/>
              </a:ext>
            </a:extLst>
          </p:cNvPr>
          <p:cNvSpPr/>
          <p:nvPr/>
        </p:nvSpPr>
        <p:spPr>
          <a:xfrm>
            <a:off x="415257" y="116632"/>
            <a:ext cx="8496944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400" dirty="0"/>
              <a:t>将军的政厅被称为幕府。从公元</a:t>
            </a:r>
            <a:r>
              <a:rPr lang="en-US" altLang="zh-CN" sz="2400" dirty="0"/>
              <a:t>1192</a:t>
            </a:r>
            <a:r>
              <a:rPr lang="zh-CN" altLang="en-US" sz="2400" dirty="0"/>
              <a:t>年到</a:t>
            </a:r>
            <a:r>
              <a:rPr lang="en-US" altLang="zh-CN" sz="2400" dirty="0"/>
              <a:t>1867</a:t>
            </a:r>
            <a:r>
              <a:rPr lang="zh-CN" altLang="en-US" sz="2400" dirty="0"/>
              <a:t>年，在日本历史上是实行军事封建专制统治的“幕府政治”时期，经历过镰仓幕府、室町幕府、德川幕府三大幕府的统治。到了</a:t>
            </a:r>
            <a:r>
              <a:rPr lang="en-US" altLang="zh-CN" sz="2400" dirty="0"/>
              <a:t>19</a:t>
            </a:r>
            <a:r>
              <a:rPr lang="zh-CN" altLang="en-US" sz="2400" dirty="0"/>
              <a:t>世纪中期，日本处于德川幕府统治之下，实权掌握在幕府将军手中。</a:t>
            </a:r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342B07B9-40F7-4CC2-9B5B-E4D8010D856F}"/>
              </a:ext>
            </a:extLst>
          </p:cNvPr>
          <p:cNvGrpSpPr/>
          <p:nvPr/>
        </p:nvGrpSpPr>
        <p:grpSpPr>
          <a:xfrm>
            <a:off x="323528" y="1998235"/>
            <a:ext cx="8588673" cy="4572001"/>
            <a:chOff x="-365" y="418"/>
            <a:chExt cx="4558" cy="2880"/>
          </a:xfrm>
        </p:grpSpPr>
        <p:sp>
          <p:nvSpPr>
            <p:cNvPr id="7" name="Text Box 7">
              <a:extLst>
                <a:ext uri="{FF2B5EF4-FFF2-40B4-BE49-F238E27FC236}">
                  <a16:creationId xmlns:a16="http://schemas.microsoft.com/office/drawing/2014/main" id="{FB87B2F8-6381-497B-BFB4-BF035A4946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1" y="418"/>
              <a:ext cx="2112" cy="2823"/>
            </a:xfrm>
            <a:prstGeom prst="rect">
              <a:avLst/>
            </a:prstGeom>
            <a:ln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R="0" algn="just" defTabSz="914400" fontAlgn="b">
                <a:lnSpc>
                  <a:spcPct val="135000"/>
                </a:lnSpc>
                <a:buClrTx/>
                <a:buSzTx/>
                <a:buFontTx/>
                <a:buNone/>
                <a:defRPr/>
              </a:pPr>
              <a:r>
                <a:rPr kumimoji="1" lang="en-US" altLang="zh-CN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 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在日本历史上，</a:t>
              </a:r>
              <a:r>
                <a:rPr kumimoji="1" lang="en-US" altLang="zh-CN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17—19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世纪中期称为</a:t>
              </a:r>
              <a:r>
                <a:rPr kumimoji="1" lang="zh-CN" altLang="en-US" sz="2400" kern="1200" cap="none" spc="0" normalizeH="0" baseline="0" noProof="0" dirty="0">
                  <a:solidFill>
                    <a:srgbClr val="FF3300"/>
                  </a:solidFill>
                  <a:latin typeface="+mn-ea"/>
                  <a:ea typeface="+mn-ea"/>
                  <a:cs typeface="+mn-cs"/>
                  <a:sym typeface="+mn-ea"/>
                </a:rPr>
                <a:t>江户时代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，因最高统治者</a:t>
              </a:r>
              <a:r>
                <a:rPr kumimoji="1" lang="zh-CN" altLang="en-US" sz="2400" kern="1200" cap="none" spc="0" normalizeH="0" baseline="0" noProof="0" dirty="0">
                  <a:solidFill>
                    <a:srgbClr val="FF3300"/>
                  </a:solidFill>
                  <a:latin typeface="+mn-ea"/>
                  <a:ea typeface="+mn-ea"/>
                  <a:cs typeface="+mn-cs"/>
                  <a:sym typeface="+mn-ea"/>
                </a:rPr>
                <a:t>德川将军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的统治机构幕府设置在</a:t>
              </a:r>
              <a:r>
                <a:rPr kumimoji="1" lang="zh-CN" altLang="en-US" sz="2400" kern="1200" cap="none" spc="0" normalizeH="0" baseline="0" noProof="0" dirty="0">
                  <a:solidFill>
                    <a:srgbClr val="FF3300"/>
                  </a:solidFill>
                  <a:latin typeface="+mn-ea"/>
                  <a:ea typeface="+mn-ea"/>
                  <a:cs typeface="+mn-cs"/>
                  <a:sym typeface="+mn-ea"/>
                </a:rPr>
                <a:t>江户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（今东京）而得名。江户时代的统治机构有两级</a:t>
              </a:r>
              <a:r>
                <a:rPr kumimoji="1" lang="en-US" altLang="zh-CN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——</a:t>
              </a:r>
              <a:r>
                <a:rPr kumimoji="1" lang="zh-CN" altLang="en-US" sz="2400" kern="1200" cap="none" spc="0" normalizeH="0" baseline="0" noProof="0" dirty="0">
                  <a:solidFill>
                    <a:srgbClr val="FF3300"/>
                  </a:solidFill>
                  <a:latin typeface="+mn-ea"/>
                  <a:ea typeface="+mn-ea"/>
                  <a:cs typeface="+mn-cs"/>
                  <a:sym typeface="+mn-ea"/>
                </a:rPr>
                <a:t>幕府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（掌管国政）和</a:t>
              </a:r>
              <a:r>
                <a:rPr kumimoji="1" lang="zh-CN" altLang="en-US" sz="2400" kern="1200" cap="none" spc="0" normalizeH="0" baseline="0" noProof="0" dirty="0">
                  <a:solidFill>
                    <a:srgbClr val="FF3300"/>
                  </a:solidFill>
                  <a:latin typeface="+mn-ea"/>
                  <a:ea typeface="+mn-ea"/>
                  <a:cs typeface="+mn-cs"/>
                  <a:sym typeface="+mn-ea"/>
                </a:rPr>
                <a:t>藩国</a:t>
              </a:r>
              <a:r>
                <a:rPr kumimoji="1" lang="zh-CN" altLang="en-US" sz="2400" kern="1200" cap="none" spc="0" normalizeH="0" baseline="0" noProof="0" dirty="0">
                  <a:latin typeface="+mn-ea"/>
                  <a:ea typeface="+mn-ea"/>
                  <a:cs typeface="+mn-cs"/>
                  <a:sym typeface="+mn-ea"/>
                </a:rPr>
                <a:t>。将军把领地分封给藩主，藩主效忠将军，二者形成主仆关系。</a:t>
              </a:r>
            </a:p>
          </p:txBody>
        </p:sp>
        <p:pic>
          <p:nvPicPr>
            <p:cNvPr id="8" name="Picture 8" descr="http://www.geocities.jp/nagaura2/heysyu01.JPG">
              <a:extLst>
                <a:ext uri="{FF2B5EF4-FFF2-40B4-BE49-F238E27FC236}">
                  <a16:creationId xmlns:a16="http://schemas.microsoft.com/office/drawing/2014/main" id="{C8A382DD-648D-4A85-88A6-D4EE85FF93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r:link="rId3">
              <a:lum bright="-34000" contrast="35999"/>
            </a:blip>
            <a:stretch>
              <a:fillRect/>
            </a:stretch>
          </p:blipFill>
          <p:spPr>
            <a:xfrm>
              <a:off x="-365" y="418"/>
              <a:ext cx="2112" cy="259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9" name="Text Box 9">
              <a:extLst>
                <a:ext uri="{FF2B5EF4-FFF2-40B4-BE49-F238E27FC236}">
                  <a16:creationId xmlns:a16="http://schemas.microsoft.com/office/drawing/2014/main" id="{A52A2B20-CA23-441A-A865-6E29FE3E90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1" y="3046"/>
              <a:ext cx="1563" cy="252"/>
            </a:xfrm>
            <a:prstGeom prst="rect">
              <a:avLst/>
            </a:prstGeom>
            <a:ln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R="0" algn="ctr" defTabSz="914400">
                <a:buClrTx/>
                <a:buSzTx/>
                <a:buFontTx/>
                <a:buNone/>
                <a:defRPr/>
              </a:pPr>
              <a:r>
                <a:rPr kumimoji="1" lang="zh-CN" altLang="en-US" sz="2000" kern="1200" cap="none" spc="0" normalizeH="0" baseline="0" noProof="0" dirty="0">
                  <a:solidFill>
                    <a:srgbClr val="002060"/>
                  </a:solidFill>
                  <a:latin typeface="宋体" panose="02010600030101010101" pitchFamily="2" charset="-122"/>
                  <a:sym typeface="+mn-ea"/>
                </a:rPr>
                <a:t>德川家康（</a:t>
              </a:r>
              <a:r>
                <a:rPr kumimoji="1" lang="en-US" altLang="zh-CN" sz="2000" kern="1200" cap="none" spc="0" normalizeH="0" baseline="0" noProof="0" dirty="0">
                  <a:solidFill>
                    <a:srgbClr val="002060"/>
                  </a:solidFill>
                  <a:latin typeface="宋体" panose="02010600030101010101" pitchFamily="2" charset="-122"/>
                  <a:sym typeface="+mn-ea"/>
                </a:rPr>
                <a:t>1543-1616</a:t>
              </a:r>
              <a:r>
                <a:rPr kumimoji="1" lang="zh-CN" altLang="en-US" sz="2000" kern="1200" cap="none" spc="0" normalizeH="0" baseline="0" noProof="0" dirty="0">
                  <a:solidFill>
                    <a:srgbClr val="002060"/>
                  </a:solidFill>
                  <a:latin typeface="宋体" panose="02010600030101010101" pitchFamily="2" charset="-122"/>
                  <a:sym typeface="+mn-ea"/>
                </a:rPr>
                <a:t>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/>
          <p:nvPr/>
        </p:nvSpPr>
        <p:spPr>
          <a:xfrm>
            <a:off x="3223058" y="932720"/>
            <a:ext cx="1071161" cy="59412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chemeClr val="bg1"/>
                </a:solidFill>
                <a:latin typeface="宋体" panose="02010600030101010101" pitchFamily="2" charset="-122"/>
              </a:rPr>
              <a:t>天皇</a:t>
            </a:r>
          </a:p>
        </p:txBody>
      </p:sp>
      <p:sp>
        <p:nvSpPr>
          <p:cNvPr id="12291" name="Rectangle 3"/>
          <p:cNvSpPr/>
          <p:nvPr/>
        </p:nvSpPr>
        <p:spPr>
          <a:xfrm>
            <a:off x="2719905" y="2019179"/>
            <a:ext cx="2077465" cy="6611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300" dirty="0">
                <a:solidFill>
                  <a:schemeClr val="bg1"/>
                </a:solidFill>
                <a:latin typeface="宋体" panose="02010600030101010101" pitchFamily="2" charset="-122"/>
              </a:rPr>
              <a:t>将军</a:t>
            </a:r>
          </a:p>
        </p:txBody>
      </p:sp>
      <p:sp>
        <p:nvSpPr>
          <p:cNvPr id="12292" name="Rectangle 4"/>
          <p:cNvSpPr/>
          <p:nvPr/>
        </p:nvSpPr>
        <p:spPr>
          <a:xfrm>
            <a:off x="2061767" y="3135802"/>
            <a:ext cx="2563073" cy="62711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300" dirty="0">
                <a:solidFill>
                  <a:schemeClr val="bg1"/>
                </a:solidFill>
                <a:latin typeface="宋体" panose="02010600030101010101" pitchFamily="2" charset="-122"/>
              </a:rPr>
              <a:t>大名（藩主）</a:t>
            </a:r>
          </a:p>
        </p:txBody>
      </p:sp>
      <p:sp>
        <p:nvSpPr>
          <p:cNvPr id="12293" name="Rectangle 5"/>
          <p:cNvSpPr/>
          <p:nvPr/>
        </p:nvSpPr>
        <p:spPr>
          <a:xfrm>
            <a:off x="2377001" y="4257963"/>
            <a:ext cx="2820590" cy="59412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300" dirty="0">
                <a:solidFill>
                  <a:schemeClr val="bg1"/>
                </a:solidFill>
                <a:latin typeface="宋体" panose="02010600030101010101" pitchFamily="2" charset="-122"/>
              </a:rPr>
              <a:t>武  士</a:t>
            </a:r>
          </a:p>
        </p:txBody>
      </p:sp>
      <p:sp>
        <p:nvSpPr>
          <p:cNvPr id="12294" name="Rectangle 6"/>
          <p:cNvSpPr/>
          <p:nvPr/>
        </p:nvSpPr>
        <p:spPr>
          <a:xfrm>
            <a:off x="2546905" y="5364365"/>
            <a:ext cx="2423468" cy="54054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300" dirty="0">
                <a:solidFill>
                  <a:schemeClr val="bg1"/>
                </a:solidFill>
                <a:latin typeface="宋体" panose="02010600030101010101" pitchFamily="2" charset="-122"/>
              </a:rPr>
              <a:t>农 工 商</a:t>
            </a:r>
          </a:p>
        </p:txBody>
      </p:sp>
      <p:sp>
        <p:nvSpPr>
          <p:cNvPr id="12295" name="AutoShape 7"/>
          <p:cNvSpPr/>
          <p:nvPr/>
        </p:nvSpPr>
        <p:spPr>
          <a:xfrm>
            <a:off x="3596714" y="1587204"/>
            <a:ext cx="323850" cy="377428"/>
          </a:xfrm>
          <a:prstGeom prst="downArrow">
            <a:avLst>
              <a:gd name="adj1" fmla="val 50000"/>
              <a:gd name="adj2" fmla="val 29125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2296" name="AutoShape 8"/>
          <p:cNvSpPr/>
          <p:nvPr/>
        </p:nvSpPr>
        <p:spPr>
          <a:xfrm>
            <a:off x="3596714" y="2734906"/>
            <a:ext cx="323850" cy="377428"/>
          </a:xfrm>
          <a:prstGeom prst="downArrow">
            <a:avLst>
              <a:gd name="adj1" fmla="val 50000"/>
              <a:gd name="adj2" fmla="val 29125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2297" name="AutoShape 9"/>
          <p:cNvSpPr/>
          <p:nvPr/>
        </p:nvSpPr>
        <p:spPr>
          <a:xfrm>
            <a:off x="4731975" y="2698012"/>
            <a:ext cx="323850" cy="1523056"/>
          </a:xfrm>
          <a:prstGeom prst="downArrow">
            <a:avLst>
              <a:gd name="adj1" fmla="val 40444"/>
              <a:gd name="adj2" fmla="val 56939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2298" name="AutoShape 10"/>
          <p:cNvSpPr/>
          <p:nvPr/>
        </p:nvSpPr>
        <p:spPr>
          <a:xfrm>
            <a:off x="3596714" y="4918516"/>
            <a:ext cx="323850" cy="377429"/>
          </a:xfrm>
          <a:prstGeom prst="downArrow">
            <a:avLst>
              <a:gd name="adj1" fmla="val 50000"/>
              <a:gd name="adj2" fmla="val 29125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2299" name="AutoShape 11"/>
          <p:cNvSpPr/>
          <p:nvPr/>
        </p:nvSpPr>
        <p:spPr>
          <a:xfrm>
            <a:off x="3037285" y="3804491"/>
            <a:ext cx="323850" cy="453471"/>
          </a:xfrm>
          <a:prstGeom prst="downArrow">
            <a:avLst>
              <a:gd name="adj1" fmla="val 50000"/>
              <a:gd name="adj2" fmla="val 29125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5970996" y="932720"/>
            <a:ext cx="2246471" cy="78483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685800" fontAlgn="auto">
              <a:lnSpc>
                <a:spcPts val="2655"/>
              </a:lnSpc>
              <a:spcBef>
                <a:spcPts val="0"/>
              </a:spcBef>
              <a:defRPr/>
            </a:pPr>
            <a:r>
              <a:rPr kumimoji="1" lang="zh-CN" altLang="en-U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sym typeface="+mn-ea"/>
              </a:rPr>
              <a:t>等级森严</a:t>
            </a:r>
          </a:p>
          <a:p>
            <a:pPr algn="ctr" defTabSz="685800" fontAlgn="auto">
              <a:lnSpc>
                <a:spcPts val="2655"/>
              </a:lnSpc>
              <a:spcBef>
                <a:spcPts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sym typeface="+mn-ea"/>
              </a:rPr>
              <a:t>（幕藩体制）</a:t>
            </a:r>
            <a:endParaRPr kumimoji="1" lang="zh-CN" altLang="en-U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2301" name="AutoShape 13"/>
          <p:cNvSpPr/>
          <p:nvPr/>
        </p:nvSpPr>
        <p:spPr>
          <a:xfrm>
            <a:off x="1697450" y="2171390"/>
            <a:ext cx="457200" cy="2663734"/>
          </a:xfrm>
          <a:prstGeom prst="leftBrace">
            <a:avLst>
              <a:gd name="adj1" fmla="val 42660"/>
              <a:gd name="adj2" fmla="val 50000"/>
            </a:avLst>
          </a:prstGeom>
          <a:noFill/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5814798" y="2002653"/>
            <a:ext cx="2501618" cy="3780394"/>
          </a:xfrm>
          <a:prstGeom prst="rect">
            <a:avLst/>
          </a:prstGeo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defTabSz="685800">
              <a:lnSpc>
                <a:spcPct val="145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幕府统治下的日本社会分为士</a:t>
            </a:r>
            <a:r>
              <a: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、农、工、商四个 等级，士阶级是统治阶级。身份等级世代相继，不能逾越。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1EA95C0A-6AB3-46A6-8E77-5FBFE1A8C45F}"/>
              </a:ext>
            </a:extLst>
          </p:cNvPr>
          <p:cNvSpPr/>
          <p:nvPr/>
        </p:nvSpPr>
        <p:spPr>
          <a:xfrm>
            <a:off x="910246" y="3263948"/>
            <a:ext cx="571810" cy="54054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300" dirty="0">
                <a:solidFill>
                  <a:schemeClr val="bg1"/>
                </a:solidFill>
                <a:latin typeface="宋体" panose="02010600030101010101" pitchFamily="2" charset="-122"/>
              </a:rPr>
              <a:t>士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6D419251-0AF1-4635-BFDB-F7D5EBC1DA37}"/>
              </a:ext>
            </a:extLst>
          </p:cNvPr>
          <p:cNvSpPr/>
          <p:nvPr/>
        </p:nvSpPr>
        <p:spPr>
          <a:xfrm>
            <a:off x="590284" y="964524"/>
            <a:ext cx="1211734" cy="54054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300" dirty="0">
                <a:solidFill>
                  <a:schemeClr val="bg1"/>
                </a:solidFill>
                <a:latin typeface="宋体" panose="02010600030101010101" pitchFamily="2" charset="-122"/>
              </a:rPr>
              <a:t>傀儡</a:t>
            </a:r>
          </a:p>
        </p:txBody>
      </p:sp>
      <p:sp>
        <p:nvSpPr>
          <p:cNvPr id="20" name="AutoShape 10">
            <a:extLst>
              <a:ext uri="{FF2B5EF4-FFF2-40B4-BE49-F238E27FC236}">
                <a16:creationId xmlns:a16="http://schemas.microsoft.com/office/drawing/2014/main" id="{B630C175-3373-4CBE-89CE-C289B79DDF63}"/>
              </a:ext>
            </a:extLst>
          </p:cNvPr>
          <p:cNvSpPr/>
          <p:nvPr/>
        </p:nvSpPr>
        <p:spPr>
          <a:xfrm rot="5400000">
            <a:off x="2350613" y="756196"/>
            <a:ext cx="323850" cy="912407"/>
          </a:xfrm>
          <a:prstGeom prst="downArrow">
            <a:avLst>
              <a:gd name="adj1" fmla="val 50000"/>
              <a:gd name="adj2" fmla="val 29125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nimBg="1"/>
      <p:bldP spid="12291" grpId="0" bldLvl="0" animBg="1"/>
      <p:bldP spid="12292" grpId="0" bldLvl="0" animBg="1"/>
      <p:bldP spid="12293" grpId="0" bldLvl="0" animBg="1"/>
      <p:bldP spid="12294" grpId="0" bldLvl="0" animBg="1"/>
      <p:bldP spid="12295" grpId="0" bldLvl="0" animBg="1"/>
      <p:bldP spid="12296" grpId="0" bldLvl="0" animBg="1"/>
      <p:bldP spid="12297" grpId="0" bldLvl="0" animBg="1"/>
      <p:bldP spid="12298" grpId="0" bldLvl="0" animBg="1"/>
      <p:bldP spid="12299" grpId="0" bldLvl="0" animBg="1"/>
      <p:bldP spid="12300" grpId="0" bldLvl="0" animBg="1"/>
      <p:bldP spid="12301" grpId="0" bldLvl="0" animBg="1"/>
      <p:bldP spid="12304" grpId="0" bldLvl="0" animBg="1"/>
      <p:bldP spid="18" grpId="0" bldLvl="0" animBg="1"/>
      <p:bldP spid="19" grpId="0" bldLvl="0" animBg="1"/>
      <p:bldP spid="2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>
            <a:extLst>
              <a:ext uri="{FF2B5EF4-FFF2-40B4-BE49-F238E27FC236}">
                <a16:creationId xmlns:a16="http://schemas.microsoft.com/office/drawing/2014/main" id="{E5C68F8A-02C9-4CA2-B9DA-6DFE5B0A2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84813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zh-CN" altLang="en-US" sz="2800" b="1">
              <a:solidFill>
                <a:srgbClr val="0000FF"/>
              </a:solidFill>
              <a:ea typeface="华文中宋" panose="02010600040101010101" pitchFamily="2" charset="-122"/>
            </a:endParaRPr>
          </a:p>
        </p:txBody>
      </p:sp>
      <p:pic>
        <p:nvPicPr>
          <p:cNvPr id="65539" name="Picture 3" descr="日本的纺织工场">
            <a:extLst>
              <a:ext uri="{FF2B5EF4-FFF2-40B4-BE49-F238E27FC236}">
                <a16:creationId xmlns:a16="http://schemas.microsoft.com/office/drawing/2014/main" id="{72240720-544D-4973-B172-564582CE6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4108450" cy="4175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0" name="Text Box 4">
            <a:extLst>
              <a:ext uri="{FF2B5EF4-FFF2-40B4-BE49-F238E27FC236}">
                <a16:creationId xmlns:a16="http://schemas.microsoft.com/office/drawing/2014/main" id="{89ABA93E-EE38-4FEF-AC23-876762576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639" y="5070476"/>
            <a:ext cx="345482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/>
              <a:t>长州</a:t>
            </a:r>
            <a:r>
              <a:rPr lang="zh-CN" altLang="en-US" sz="2800" b="1" u="sng" dirty="0">
                <a:solidFill>
                  <a:srgbClr val="FF0000"/>
                </a:solidFill>
              </a:rPr>
              <a:t>藩主</a:t>
            </a:r>
            <a:r>
              <a:rPr lang="zh-CN" altLang="en-US" sz="2800" b="1" dirty="0"/>
              <a:t>的手工工场</a:t>
            </a:r>
          </a:p>
        </p:txBody>
      </p:sp>
      <p:pic>
        <p:nvPicPr>
          <p:cNvPr id="65541" name="Picture 5" descr="pic_143166">
            <a:extLst>
              <a:ext uri="{FF2B5EF4-FFF2-40B4-BE49-F238E27FC236}">
                <a16:creationId xmlns:a16="http://schemas.microsoft.com/office/drawing/2014/main" id="{E5BD9249-E350-4781-B08D-1447AC7A7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9" t="59506" r="67274" b="21693"/>
          <a:stretch>
            <a:fillRect/>
          </a:stretch>
        </p:blipFill>
        <p:spPr bwMode="auto">
          <a:xfrm>
            <a:off x="4572000" y="765175"/>
            <a:ext cx="4265613" cy="4824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08250BC0-B475-4A79-B679-9CACCBCEB274}"/>
              </a:ext>
            </a:extLst>
          </p:cNvPr>
          <p:cNvSpPr/>
          <p:nvPr/>
        </p:nvSpPr>
        <p:spPr>
          <a:xfrm>
            <a:off x="0" y="3983331"/>
            <a:ext cx="4265613" cy="2693401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资本主义发展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7B46E35-BA00-45A2-B638-6D94F0B64FCF}"/>
              </a:ext>
            </a:extLst>
          </p:cNvPr>
          <p:cNvGrpSpPr>
            <a:grpSpLocks/>
          </p:cNvGrpSpPr>
          <p:nvPr/>
        </p:nvGrpSpPr>
        <p:grpSpPr bwMode="auto">
          <a:xfrm>
            <a:off x="410363" y="620688"/>
            <a:ext cx="3888432" cy="4968552"/>
            <a:chOff x="0" y="0"/>
            <a:chExt cx="1829" cy="2667"/>
          </a:xfrm>
        </p:grpSpPr>
        <p:pic>
          <p:nvPicPr>
            <p:cNvPr id="3" name="Picture 3" descr="17">
              <a:extLst>
                <a:ext uri="{FF2B5EF4-FFF2-40B4-BE49-F238E27FC236}">
                  <a16:creationId xmlns:a16="http://schemas.microsoft.com/office/drawing/2014/main" id="{1D777850-34F1-49D2-93D5-68C725D6F0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63"/>
            <a:stretch>
              <a:fillRect/>
            </a:stretch>
          </p:blipFill>
          <p:spPr bwMode="auto">
            <a:xfrm>
              <a:off x="0" y="0"/>
              <a:ext cx="1769" cy="2631"/>
            </a:xfrm>
            <a:prstGeom prst="rect">
              <a:avLst/>
            </a:prstGeom>
            <a:noFill/>
            <a:ln w="76200">
              <a:solidFill>
                <a:srgbClr val="6600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 Box 4">
              <a:extLst>
                <a:ext uri="{FF2B5EF4-FFF2-40B4-BE49-F238E27FC236}">
                  <a16:creationId xmlns:a16="http://schemas.microsoft.com/office/drawing/2014/main" id="{BEDD751C-50DE-4099-8A13-363E2796B5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5" y="91"/>
              <a:ext cx="883" cy="3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3600" b="1">
                  <a:latin typeface="宋体" panose="02010600030101010101" pitchFamily="2" charset="-122"/>
                </a:rPr>
                <a:t>天皇</a:t>
              </a:r>
            </a:p>
          </p:txBody>
        </p:sp>
        <p:sp>
          <p:nvSpPr>
            <p:cNvPr id="5" name="Text Box 5">
              <a:extLst>
                <a:ext uri="{FF2B5EF4-FFF2-40B4-BE49-F238E27FC236}">
                  <a16:creationId xmlns:a16="http://schemas.microsoft.com/office/drawing/2014/main" id="{57F78623-66BB-468B-A3CF-660B1BB61C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0" y="560"/>
              <a:ext cx="525" cy="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将军</a:t>
              </a:r>
            </a:p>
          </p:txBody>
        </p:sp>
        <p:sp>
          <p:nvSpPr>
            <p:cNvPr id="6" name="Text Box 6">
              <a:extLst>
                <a:ext uri="{FF2B5EF4-FFF2-40B4-BE49-F238E27FC236}">
                  <a16:creationId xmlns:a16="http://schemas.microsoft.com/office/drawing/2014/main" id="{9D3B2280-7740-47F9-B77F-6DAC733E63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7" y="1043"/>
              <a:ext cx="525" cy="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大名</a:t>
              </a:r>
            </a:p>
          </p:txBody>
        </p:sp>
        <p:sp>
          <p:nvSpPr>
            <p:cNvPr id="7" name="Text Box 7">
              <a:extLst>
                <a:ext uri="{FF2B5EF4-FFF2-40B4-BE49-F238E27FC236}">
                  <a16:creationId xmlns:a16="http://schemas.microsoft.com/office/drawing/2014/main" id="{3FEEF156-0BC1-4422-86FC-BD7E55A879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7" y="1493"/>
              <a:ext cx="525" cy="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武士</a:t>
              </a:r>
            </a:p>
          </p:txBody>
        </p:sp>
        <p:sp>
          <p:nvSpPr>
            <p:cNvPr id="8" name="Text Box 8">
              <a:extLst>
                <a:ext uri="{FF2B5EF4-FFF2-40B4-BE49-F238E27FC236}">
                  <a16:creationId xmlns:a16="http://schemas.microsoft.com/office/drawing/2014/main" id="{179D0EA1-BFD7-470C-9D2C-2EC0EA9D99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11" y="998"/>
              <a:ext cx="318" cy="31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士</a:t>
              </a:r>
            </a:p>
          </p:txBody>
        </p:sp>
        <p:sp>
          <p:nvSpPr>
            <p:cNvPr id="9" name="Text Box 9">
              <a:extLst>
                <a:ext uri="{FF2B5EF4-FFF2-40B4-BE49-F238E27FC236}">
                  <a16:creationId xmlns:a16="http://schemas.microsoft.com/office/drawing/2014/main" id="{BE57B75A-CC1D-4EB9-8764-7D12DD1DCD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" y="1850"/>
              <a:ext cx="316" cy="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农</a:t>
              </a: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F7A50CCB-A0DC-4407-B24B-8868F06CF3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7" y="2077"/>
              <a:ext cx="404" cy="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工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998E692D-0C4D-4EEB-8038-F7E756FCD5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1" y="2349"/>
              <a:ext cx="319" cy="31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宋体" panose="02010600030101010101" pitchFamily="2" charset="-122"/>
                </a:rPr>
                <a:t>商</a:t>
              </a: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4038C73B-FF5C-4622-96B3-25AE1D36D96E}"/>
              </a:ext>
            </a:extLst>
          </p:cNvPr>
          <p:cNvSpPr/>
          <p:nvPr/>
        </p:nvSpPr>
        <p:spPr>
          <a:xfrm>
            <a:off x="4829716" y="548680"/>
            <a:ext cx="3919714" cy="310854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dirty="0"/>
              <a:t>幕府禁令：除特许船外，</a:t>
            </a:r>
            <a:r>
              <a:rPr lang="zh-CN" altLang="en-US" sz="2800" u="sng" dirty="0">
                <a:solidFill>
                  <a:srgbClr val="FF0000"/>
                </a:solidFill>
              </a:rPr>
              <a:t>严禁其他船只驶往国外</a:t>
            </a:r>
            <a:r>
              <a:rPr lang="zh-CN" altLang="en-US" sz="2800" dirty="0"/>
              <a:t>。不得派遣日本人至国外。禁止官吏在长崎码头直接购买外国船只货物。</a:t>
            </a:r>
            <a:r>
              <a:rPr lang="zh-CN" altLang="en-US" sz="2800" u="sng" dirty="0">
                <a:solidFill>
                  <a:srgbClr val="FF0000"/>
                </a:solidFill>
              </a:rPr>
              <a:t>只和中国、荷兰进行有限的贸易</a:t>
            </a:r>
            <a:r>
              <a:rPr lang="zh-CN" altLang="en-US" sz="2800" dirty="0"/>
              <a:t>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7C9772A-0438-41AE-8ABA-204BF859380D}"/>
              </a:ext>
            </a:extLst>
          </p:cNvPr>
          <p:cNvSpPr/>
          <p:nvPr/>
        </p:nvSpPr>
        <p:spPr>
          <a:xfrm>
            <a:off x="1121248" y="5631284"/>
            <a:ext cx="233910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800" dirty="0"/>
              <a:t>日本封建等级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4CAEB59-2614-46FA-B961-0A5F89DEC0B8}"/>
              </a:ext>
            </a:extLst>
          </p:cNvPr>
          <p:cNvSpPr/>
          <p:nvPr/>
        </p:nvSpPr>
        <p:spPr>
          <a:xfrm>
            <a:off x="4829716" y="3966697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闭关锁国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  <p:cxnSp>
        <p:nvCxnSpPr>
          <p:cNvPr id="15" name="直接箭头连接符 14">
            <a:extLst>
              <a:ext uri="{FF2B5EF4-FFF2-40B4-BE49-F238E27FC236}">
                <a16:creationId xmlns:a16="http://schemas.microsoft.com/office/drawing/2014/main" id="{58EEB441-F607-4AB1-8465-DA0D2C7FDE8D}"/>
              </a:ext>
            </a:extLst>
          </p:cNvPr>
          <p:cNvCxnSpPr>
            <a:cxnSpLocks/>
          </p:cNvCxnSpPr>
          <p:nvPr/>
        </p:nvCxnSpPr>
        <p:spPr>
          <a:xfrm flipV="1">
            <a:off x="1909185" y="928080"/>
            <a:ext cx="3022855" cy="956636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011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SJJDZSD13010"/>
          <p:cNvPicPr>
            <a:picLocks noChangeAspect="1"/>
          </p:cNvPicPr>
          <p:nvPr/>
        </p:nvPicPr>
        <p:blipFill>
          <a:blip r:embed="rId2"/>
          <a:srcRect l="4282" t="1793" r="3447" b="13846"/>
          <a:stretch>
            <a:fillRect/>
          </a:stretch>
        </p:blipFill>
        <p:spPr>
          <a:xfrm>
            <a:off x="1727134" y="1228948"/>
            <a:ext cx="5741173" cy="3709016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25" name="AutoShape 5"/>
          <p:cNvSpPr/>
          <p:nvPr/>
        </p:nvSpPr>
        <p:spPr>
          <a:xfrm>
            <a:off x="460796" y="1042064"/>
            <a:ext cx="1190294" cy="4024459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惊 破 太 平 梦</a:t>
            </a:r>
          </a:p>
        </p:txBody>
      </p:sp>
      <p:sp>
        <p:nvSpPr>
          <p:cNvPr id="133126" name="AutoShape 6"/>
          <p:cNvSpPr/>
          <p:nvPr/>
        </p:nvSpPr>
        <p:spPr>
          <a:xfrm>
            <a:off x="7547014" y="1042064"/>
            <a:ext cx="1136190" cy="4082785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驶 来 蒸 汽 船</a:t>
            </a:r>
          </a:p>
        </p:txBody>
      </p:sp>
      <p:sp>
        <p:nvSpPr>
          <p:cNvPr id="44036" name="Text Box 7"/>
          <p:cNvSpPr txBox="1"/>
          <p:nvPr/>
        </p:nvSpPr>
        <p:spPr>
          <a:xfrm>
            <a:off x="2733018" y="5063659"/>
            <a:ext cx="3732068" cy="56539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3000" dirty="0">
                <a:latin typeface="+mn-ea"/>
                <a:ea typeface="+mn-ea"/>
              </a:rPr>
              <a:t>佩里登陆图</a:t>
            </a:r>
            <a:r>
              <a:rPr lang="en-US" altLang="zh-CN" sz="3000" dirty="0">
                <a:latin typeface="+mn-ea"/>
                <a:ea typeface="+mn-ea"/>
              </a:rPr>
              <a:t>(1853</a:t>
            </a:r>
            <a:r>
              <a:rPr lang="zh-CN" altLang="en-US" sz="3000" dirty="0">
                <a:latin typeface="+mn-ea"/>
                <a:ea typeface="+mn-ea"/>
              </a:rPr>
              <a:t>年</a:t>
            </a:r>
            <a:r>
              <a:rPr lang="en-US" altLang="zh-CN" sz="3000" dirty="0">
                <a:latin typeface="+mn-ea"/>
                <a:ea typeface="+mn-ea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5" grpId="0" bldLvl="0" animBg="1"/>
      <p:bldP spid="133126" grpId="0" bldLvl="0" animBg="1"/>
      <p:bldP spid="440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150A03943-28">
            <a:extLst>
              <a:ext uri="{FF2B5EF4-FFF2-40B4-BE49-F238E27FC236}">
                <a16:creationId xmlns:a16="http://schemas.microsoft.com/office/drawing/2014/main" id="{0E55C858-DBF4-4A84-92C8-A9F1B670D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4321175" cy="2952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7348" name="Picture 4" descr="图2">
            <a:extLst>
              <a:ext uri="{FF2B5EF4-FFF2-40B4-BE49-F238E27FC236}">
                <a16:creationId xmlns:a16="http://schemas.microsoft.com/office/drawing/2014/main" id="{952ACA99-C628-4A24-8899-4A4DF35B8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54879"/>
            <a:ext cx="4321175" cy="3455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5F6F82F8-7D58-4FF3-9A97-A0597F6C6A0C}"/>
              </a:ext>
            </a:extLst>
          </p:cNvPr>
          <p:cNvSpPr/>
          <p:nvPr/>
        </p:nvSpPr>
        <p:spPr>
          <a:xfrm>
            <a:off x="5063241" y="612844"/>
            <a:ext cx="3879680" cy="563231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400" dirty="0"/>
              <a:t>            1853 </a:t>
            </a:r>
            <a:r>
              <a:rPr lang="zh-CN" altLang="en-US" sz="2400" dirty="0"/>
              <a:t>年</a:t>
            </a:r>
            <a:r>
              <a:rPr lang="en-US" altLang="zh-CN" sz="2400" dirty="0"/>
              <a:t>,</a:t>
            </a:r>
            <a:r>
              <a:rPr lang="zh-CN" altLang="en-US" sz="2400" u="sng" dirty="0">
                <a:solidFill>
                  <a:srgbClr val="FF0000"/>
                </a:solidFill>
              </a:rPr>
              <a:t>美国司令官马修</a:t>
            </a:r>
            <a:r>
              <a:rPr lang="en-US" altLang="zh-CN" sz="2400" u="sng" dirty="0">
                <a:solidFill>
                  <a:srgbClr val="FF0000"/>
                </a:solidFill>
              </a:rPr>
              <a:t>·</a:t>
            </a:r>
            <a:r>
              <a:rPr lang="zh-CN" altLang="en-US" sz="2400" u="sng" dirty="0">
                <a:solidFill>
                  <a:srgbClr val="FF0000"/>
                </a:solidFill>
              </a:rPr>
              <a:t>佩里</a:t>
            </a:r>
            <a:r>
              <a:rPr lang="zh-CN" altLang="en-US" sz="2400" dirty="0"/>
              <a:t>率领</a:t>
            </a:r>
            <a:r>
              <a:rPr lang="en-US" altLang="zh-CN" sz="2400" dirty="0"/>
              <a:t>4</a:t>
            </a:r>
            <a:r>
              <a:rPr lang="zh-CN" altLang="en-US" sz="2400" dirty="0"/>
              <a:t>艘战舰，出现在扼守江户湾要冲的浦贺近海，在武力威逼之下，面对美军的强硬态度，第二年，</a:t>
            </a:r>
            <a:r>
              <a:rPr lang="zh-CN" altLang="en-US" sz="2400" u="sng" dirty="0">
                <a:solidFill>
                  <a:srgbClr val="FF0000"/>
                </a:solidFill>
              </a:rPr>
              <a:t>日本幕府只好与美国签订了不平等</a:t>
            </a:r>
            <a:r>
              <a:rPr lang="zh-CN" altLang="en-US" sz="2400" dirty="0"/>
              <a:t>的</a:t>
            </a:r>
            <a:r>
              <a:rPr lang="en-US" altLang="zh-CN" sz="2400" dirty="0"/>
              <a:t>《</a:t>
            </a:r>
            <a:r>
              <a:rPr lang="zh-CN" altLang="en-US" sz="2400" dirty="0"/>
              <a:t>日美神奈川条约</a:t>
            </a:r>
            <a:r>
              <a:rPr lang="en-US" altLang="zh-CN" sz="2400" dirty="0"/>
              <a:t>》</a:t>
            </a:r>
            <a:r>
              <a:rPr lang="zh-CN" altLang="en-US" sz="2400" dirty="0"/>
              <a:t>和</a:t>
            </a:r>
            <a:r>
              <a:rPr lang="en-US" altLang="zh-CN" sz="2400" dirty="0"/>
              <a:t>《</a:t>
            </a:r>
            <a:r>
              <a:rPr lang="zh-CN" altLang="en-US" sz="2400" dirty="0"/>
              <a:t>下田条约</a:t>
            </a:r>
            <a:r>
              <a:rPr lang="en-US" altLang="zh-CN" sz="2400" dirty="0"/>
              <a:t>》</a:t>
            </a:r>
            <a:r>
              <a:rPr lang="zh-CN" altLang="en-US" sz="2400" dirty="0"/>
              <a:t>。</a:t>
            </a:r>
            <a:br>
              <a:rPr lang="zh-CN" altLang="en-US" sz="2400" dirty="0"/>
            </a:br>
            <a:r>
              <a:rPr lang="zh-CN" altLang="en-US" sz="2400" dirty="0"/>
              <a:t>             这是锁国以来，外国</a:t>
            </a:r>
            <a:r>
              <a:rPr lang="zh-CN" altLang="en-US" sz="2400" u="sng" dirty="0">
                <a:solidFill>
                  <a:srgbClr val="FF0000"/>
                </a:solidFill>
              </a:rPr>
              <a:t>军人</a:t>
            </a:r>
            <a:r>
              <a:rPr lang="zh-CN" altLang="en-US" sz="2400" dirty="0"/>
              <a:t>首次踏上日本国土，从此</a:t>
            </a:r>
            <a:r>
              <a:rPr lang="zh-CN" altLang="en-US" sz="2400" u="sng" dirty="0">
                <a:solidFill>
                  <a:srgbClr val="FF0000"/>
                </a:solidFill>
              </a:rPr>
              <a:t>打开了日本的大</a:t>
            </a:r>
            <a:r>
              <a:rPr lang="zh-CN" altLang="en-US" sz="2400" dirty="0"/>
              <a:t>门。西方列强风闻日本开国，纷纷来到日本强行与其签订各自的不平等条约。</a:t>
            </a:r>
            <a:r>
              <a:rPr lang="zh-CN" altLang="en-US" sz="2400" u="sng" dirty="0">
                <a:solidFill>
                  <a:srgbClr val="FF0000"/>
                </a:solidFill>
              </a:rPr>
              <a:t>日本面临着沦为半殖民地的危机</a:t>
            </a:r>
            <a:r>
              <a:rPr lang="zh-CN" altLang="en-US" sz="2400" dirty="0"/>
              <a:t>。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753C024B-F24D-4B5B-B439-6E00C5014253}"/>
              </a:ext>
            </a:extLst>
          </p:cNvPr>
          <p:cNvSpPr/>
          <p:nvPr/>
        </p:nvSpPr>
        <p:spPr>
          <a:xfrm>
            <a:off x="2987824" y="5229200"/>
            <a:ext cx="720080" cy="720080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7A1ADBC9-5EE4-4533-975B-08365DD18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28775"/>
            <a:ext cx="1258888" cy="1079500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>
                <a:solidFill>
                  <a:srgbClr val="FF0066"/>
                </a:solidFill>
                <a:latin typeface="+mn-ea"/>
                <a:ea typeface="+mn-ea"/>
              </a:rPr>
              <a:t>内忧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A71761BE-A429-4704-976A-E1D99EC3C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221163"/>
            <a:ext cx="1258888" cy="1008062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>
                <a:solidFill>
                  <a:srgbClr val="FF0066"/>
                </a:solidFill>
                <a:latin typeface="+mn-ea"/>
                <a:ea typeface="+mn-ea"/>
              </a:rPr>
              <a:t>外患</a:t>
            </a:r>
          </a:p>
        </p:txBody>
      </p:sp>
      <p:sp>
        <p:nvSpPr>
          <p:cNvPr id="66564" name="AutoShape 4">
            <a:extLst>
              <a:ext uri="{FF2B5EF4-FFF2-40B4-BE49-F238E27FC236}">
                <a16:creationId xmlns:a16="http://schemas.microsoft.com/office/drawing/2014/main" id="{FFD107D1-0227-4411-8781-F18576D58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844675"/>
            <a:ext cx="574675" cy="485775"/>
          </a:xfrm>
          <a:prstGeom prst="rightArrow">
            <a:avLst>
              <a:gd name="adj1" fmla="val 50000"/>
              <a:gd name="adj2" fmla="val 29575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6565" name="AutoShape 5">
            <a:extLst>
              <a:ext uri="{FF2B5EF4-FFF2-40B4-BE49-F238E27FC236}">
                <a16:creationId xmlns:a16="http://schemas.microsoft.com/office/drawing/2014/main" id="{CBFC63C1-E2D2-47C0-BF99-EEBF4EA1B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4437063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6566" name="Rectangle 6">
            <a:extLst>
              <a:ext uri="{FF2B5EF4-FFF2-40B4-BE49-F238E27FC236}">
                <a16:creationId xmlns:a16="http://schemas.microsoft.com/office/drawing/2014/main" id="{3CAB3A93-11C7-4000-A54A-B656319FE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005263"/>
            <a:ext cx="2663825" cy="1366837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>
                <a:solidFill>
                  <a:srgbClr val="0000FF"/>
                </a:solidFill>
                <a:latin typeface="+mn-ea"/>
                <a:ea typeface="+mn-ea"/>
              </a:rPr>
              <a:t>西方列强入侵</a:t>
            </a:r>
          </a:p>
        </p:txBody>
      </p:sp>
      <p:sp>
        <p:nvSpPr>
          <p:cNvPr id="66567" name="Text Box 7">
            <a:extLst>
              <a:ext uri="{FF2B5EF4-FFF2-40B4-BE49-F238E27FC236}">
                <a16:creationId xmlns:a16="http://schemas.microsoft.com/office/drawing/2014/main" id="{000A7382-36E3-42CA-A9E4-C7849110A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1268413"/>
            <a:ext cx="2808288" cy="1800225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幕府的封建统治严重阻碍了资本主义的发展。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>
              <a:buFontTx/>
              <a:buNone/>
            </a:pP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（根本原因）</a:t>
            </a:r>
          </a:p>
        </p:txBody>
      </p:sp>
      <p:sp>
        <p:nvSpPr>
          <p:cNvPr id="66568" name="Rectangle 8">
            <a:extLst>
              <a:ext uri="{FF2B5EF4-FFF2-40B4-BE49-F238E27FC236}">
                <a16:creationId xmlns:a16="http://schemas.microsoft.com/office/drawing/2014/main" id="{0E5741F8-061C-4927-8041-4B9A01430E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163" y="1628775"/>
            <a:ext cx="2303462" cy="1008063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FontTx/>
              <a:buNone/>
            </a:pPr>
            <a:endParaRPr lang="zh-CN" altLang="en-US" sz="2800">
              <a:solidFill>
                <a:srgbClr val="0000FF"/>
              </a:solidFill>
              <a:latin typeface="+mn-ea"/>
              <a:ea typeface="+mn-ea"/>
            </a:endParaRPr>
          </a:p>
          <a:p>
            <a:pPr algn="ctr">
              <a:buFontTx/>
              <a:buNone/>
            </a:pPr>
            <a:r>
              <a:rPr lang="zh-CN" altLang="en-US" sz="2800">
                <a:solidFill>
                  <a:srgbClr val="0000FF"/>
                </a:solidFill>
                <a:latin typeface="+mn-ea"/>
                <a:ea typeface="+mn-ea"/>
              </a:rPr>
              <a:t>社会矛盾</a:t>
            </a:r>
          </a:p>
          <a:p>
            <a:pPr algn="ctr">
              <a:buFontTx/>
              <a:buNone/>
            </a:pPr>
            <a:endParaRPr lang="zh-CN" altLang="en-US" sz="280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66569" name="Text Box 9">
            <a:extLst>
              <a:ext uri="{FF2B5EF4-FFF2-40B4-BE49-F238E27FC236}">
                <a16:creationId xmlns:a16="http://schemas.microsoft.com/office/drawing/2014/main" id="{FE6C3C70-BFAE-4656-98FE-B109DC28B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8648" y="1825625"/>
            <a:ext cx="738664" cy="3147497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 algn="ctr">
              <a:buFontTx/>
              <a:buNone/>
            </a:pPr>
            <a:r>
              <a:rPr lang="zh-CN" altLang="en-US" sz="3600">
                <a:solidFill>
                  <a:srgbClr val="FF0000"/>
                </a:solidFill>
                <a:latin typeface="+mn-ea"/>
                <a:ea typeface="+mn-ea"/>
              </a:rPr>
              <a:t>幕府统治危机</a:t>
            </a:r>
          </a:p>
        </p:txBody>
      </p:sp>
      <p:sp>
        <p:nvSpPr>
          <p:cNvPr id="66570" name="AutoShape 10">
            <a:extLst>
              <a:ext uri="{FF2B5EF4-FFF2-40B4-BE49-F238E27FC236}">
                <a16:creationId xmlns:a16="http://schemas.microsoft.com/office/drawing/2014/main" id="{41C5E412-E85F-4842-AFFE-A1FC9AB3AC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1844675"/>
            <a:ext cx="720725" cy="485775"/>
          </a:xfrm>
          <a:prstGeom prst="rightArrow">
            <a:avLst>
              <a:gd name="adj1" fmla="val 50000"/>
              <a:gd name="adj2" fmla="val 37092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6571" name="AutoShape 11">
            <a:extLst>
              <a:ext uri="{FF2B5EF4-FFF2-40B4-BE49-F238E27FC236}">
                <a16:creationId xmlns:a16="http://schemas.microsoft.com/office/drawing/2014/main" id="{E368EAA8-0C10-456B-A637-D0ABF9E77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437063"/>
            <a:ext cx="760413" cy="485775"/>
          </a:xfrm>
          <a:prstGeom prst="rightArrow">
            <a:avLst>
              <a:gd name="adj1" fmla="val 50000"/>
              <a:gd name="adj2" fmla="val 39134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6572" name="Rectangle 12">
            <a:extLst>
              <a:ext uri="{FF2B5EF4-FFF2-40B4-BE49-F238E27FC236}">
                <a16:creationId xmlns:a16="http://schemas.microsoft.com/office/drawing/2014/main" id="{460834DA-37DD-4281-9F09-B076A4782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163" y="4076700"/>
            <a:ext cx="2303462" cy="1008063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>
                <a:solidFill>
                  <a:srgbClr val="0602A2"/>
                </a:solidFill>
                <a:latin typeface="+mn-ea"/>
                <a:ea typeface="+mn-ea"/>
              </a:rPr>
              <a:t>民族矛盾</a:t>
            </a:r>
          </a:p>
        </p:txBody>
      </p:sp>
      <p:sp>
        <p:nvSpPr>
          <p:cNvPr id="66574" name="AutoShape 14">
            <a:extLst>
              <a:ext uri="{FF2B5EF4-FFF2-40B4-BE49-F238E27FC236}">
                <a16:creationId xmlns:a16="http://schemas.microsoft.com/office/drawing/2014/main" id="{E101D11D-1C56-4AA3-B448-F7271FB68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5006" y="1825625"/>
            <a:ext cx="576263" cy="504825"/>
          </a:xfrm>
          <a:prstGeom prst="rightArrow">
            <a:avLst>
              <a:gd name="adj1" fmla="val 50000"/>
              <a:gd name="adj2" fmla="val 30503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6575" name="AutoShape 15">
            <a:extLst>
              <a:ext uri="{FF2B5EF4-FFF2-40B4-BE49-F238E27FC236}">
                <a16:creationId xmlns:a16="http://schemas.microsoft.com/office/drawing/2014/main" id="{5FEDD006-88B4-4D6D-972A-289126ECA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25" y="4383520"/>
            <a:ext cx="571023" cy="503238"/>
          </a:xfrm>
          <a:prstGeom prst="rightArrow">
            <a:avLst>
              <a:gd name="adj1" fmla="val 50000"/>
              <a:gd name="adj2" fmla="val 30678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6576" name="Text Box 16">
            <a:extLst>
              <a:ext uri="{FF2B5EF4-FFF2-40B4-BE49-F238E27FC236}">
                <a16:creationId xmlns:a16="http://schemas.microsoft.com/office/drawing/2014/main" id="{7BD11462-FC4A-4794-B536-025613FCE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7" y="1353621"/>
            <a:ext cx="720725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>
                <a:latin typeface="+mn-ea"/>
                <a:ea typeface="+mn-ea"/>
              </a:rPr>
              <a:t>激化</a:t>
            </a:r>
          </a:p>
        </p:txBody>
      </p:sp>
      <p:sp>
        <p:nvSpPr>
          <p:cNvPr id="66577" name="Text Box 17">
            <a:extLst>
              <a:ext uri="{FF2B5EF4-FFF2-40B4-BE49-F238E27FC236}">
                <a16:creationId xmlns:a16="http://schemas.microsoft.com/office/drawing/2014/main" id="{A21534A6-74D1-4ED9-B746-7A673640A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011714"/>
            <a:ext cx="786924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>
                <a:latin typeface="+mn-ea"/>
                <a:ea typeface="+mn-ea"/>
              </a:rPr>
              <a:t>导致</a:t>
            </a:r>
          </a:p>
        </p:txBody>
      </p:sp>
      <p:sp>
        <p:nvSpPr>
          <p:cNvPr id="66578" name="Text Box 18">
            <a:extLst>
              <a:ext uri="{FF2B5EF4-FFF2-40B4-BE49-F238E27FC236}">
                <a16:creationId xmlns:a16="http://schemas.microsoft.com/office/drawing/2014/main" id="{2959940D-2D6A-4878-B7EA-CB3158C2A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25" y="1353621"/>
            <a:ext cx="654527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dirty="0">
                <a:latin typeface="+mn-ea"/>
                <a:ea typeface="+mn-ea"/>
              </a:rPr>
              <a:t>导致</a:t>
            </a:r>
          </a:p>
        </p:txBody>
      </p:sp>
      <p:sp>
        <p:nvSpPr>
          <p:cNvPr id="66579" name="Text Box 19">
            <a:extLst>
              <a:ext uri="{FF2B5EF4-FFF2-40B4-BE49-F238E27FC236}">
                <a16:creationId xmlns:a16="http://schemas.microsoft.com/office/drawing/2014/main" id="{68D4B3BB-8B0B-4678-B754-760B13DC3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4121" y="3702265"/>
            <a:ext cx="654527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zh-CN" altLang="en-US">
                <a:latin typeface="+mn-ea"/>
                <a:ea typeface="+mn-ea"/>
              </a:rPr>
              <a:t>加剧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6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5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5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500"/>
                                        <p:tgtEl>
                                          <p:spTgt spid="6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500"/>
                                        <p:tgtEl>
                                          <p:spTgt spid="66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/>
      <p:bldP spid="66565" grpId="0" animBg="1"/>
      <p:bldP spid="66566" grpId="0" animBg="1"/>
      <p:bldP spid="66567" grpId="0" animBg="1"/>
      <p:bldP spid="66568" grpId="0" animBg="1"/>
      <p:bldP spid="66569" grpId="0" animBg="1"/>
      <p:bldP spid="66570" grpId="0" animBg="1"/>
      <p:bldP spid="66571" grpId="0" animBg="1"/>
      <p:bldP spid="66572" grpId="0" animBg="1"/>
      <p:bldP spid="66574" grpId="0" animBg="1"/>
      <p:bldP spid="66575" grpId="0" animBg="1"/>
      <p:bldP spid="66576" grpId="0" animBg="1"/>
      <p:bldP spid="66577" grpId="0" animBg="1"/>
      <p:bldP spid="66578" grpId="0" animBg="1"/>
      <p:bldP spid="6657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等级">
            <a:extLst>
              <a:ext uri="{FF2B5EF4-FFF2-40B4-BE49-F238E27FC236}">
                <a16:creationId xmlns:a16="http://schemas.microsoft.com/office/drawing/2014/main" id="{3C5D1619-74FA-4181-AF6C-2426DEC23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" y="257175"/>
            <a:ext cx="2878137" cy="63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 Box 3">
            <a:extLst>
              <a:ext uri="{FF2B5EF4-FFF2-40B4-BE49-F238E27FC236}">
                <a16:creationId xmlns:a16="http://schemas.microsoft.com/office/drawing/2014/main" id="{3420C664-B9CE-4790-AD60-C968FC0015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275" y="902766"/>
            <a:ext cx="1628492" cy="43704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大权旁落</a:t>
            </a:r>
          </a:p>
        </p:txBody>
      </p:sp>
      <p:sp>
        <p:nvSpPr>
          <p:cNvPr id="68612" name="Text Box 4">
            <a:extLst>
              <a:ext uri="{FF2B5EF4-FFF2-40B4-BE49-F238E27FC236}">
                <a16:creationId xmlns:a16="http://schemas.microsoft.com/office/drawing/2014/main" id="{EAFCE246-464E-4E91-8153-7F02D70B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0459" y="1952520"/>
            <a:ext cx="1656308" cy="4429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掌握实权</a:t>
            </a:r>
          </a:p>
        </p:txBody>
      </p:sp>
      <p:sp>
        <p:nvSpPr>
          <p:cNvPr id="68613" name="Text Box 5">
            <a:extLst>
              <a:ext uri="{FF2B5EF4-FFF2-40B4-BE49-F238E27FC236}">
                <a16:creationId xmlns:a16="http://schemas.microsoft.com/office/drawing/2014/main" id="{68B4B368-9957-4C25-BCEC-7F5B798A7A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0459" y="2910493"/>
            <a:ext cx="1656308" cy="442913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latin typeface="+mn-ea"/>
                <a:ea typeface="+mn-ea"/>
              </a:rPr>
              <a:t>效忠将军   </a:t>
            </a:r>
          </a:p>
        </p:txBody>
      </p:sp>
      <p:sp>
        <p:nvSpPr>
          <p:cNvPr id="68614" name="Line 6">
            <a:extLst>
              <a:ext uri="{FF2B5EF4-FFF2-40B4-BE49-F238E27FC236}">
                <a16:creationId xmlns:a16="http://schemas.microsoft.com/office/drawing/2014/main" id="{52D8E9FB-7939-49AC-AC5C-0AA533F7BB7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67744" y="1124223"/>
            <a:ext cx="825500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en-US">
              <a:latin typeface="+mn-ea"/>
              <a:ea typeface="+mn-ea"/>
            </a:endParaRPr>
          </a:p>
        </p:txBody>
      </p:sp>
      <p:sp>
        <p:nvSpPr>
          <p:cNvPr id="68615" name="Line 7">
            <a:extLst>
              <a:ext uri="{FF2B5EF4-FFF2-40B4-BE49-F238E27FC236}">
                <a16:creationId xmlns:a16="http://schemas.microsoft.com/office/drawing/2014/main" id="{91963DBA-1D11-4DBD-8DAC-3DF47580C273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7744" y="2132856"/>
            <a:ext cx="7921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68616" name="Line 8">
            <a:extLst>
              <a:ext uri="{FF2B5EF4-FFF2-40B4-BE49-F238E27FC236}">
                <a16:creationId xmlns:a16="http://schemas.microsoft.com/office/drawing/2014/main" id="{942CC752-0798-4422-A9B6-8D923E8C71A9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7744" y="3140968"/>
            <a:ext cx="792162" cy="0"/>
          </a:xfrm>
          <a:prstGeom prst="line">
            <a:avLst/>
          </a:prstGeom>
          <a:noFill/>
          <a:ln w="28575">
            <a:solidFill>
              <a:srgbClr val="66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en-US">
              <a:latin typeface="+mn-ea"/>
              <a:ea typeface="+mn-ea"/>
            </a:endParaRPr>
          </a:p>
        </p:txBody>
      </p:sp>
      <p:sp>
        <p:nvSpPr>
          <p:cNvPr id="68617" name="Text Box 9">
            <a:extLst>
              <a:ext uri="{FF2B5EF4-FFF2-40B4-BE49-F238E27FC236}">
                <a16:creationId xmlns:a16="http://schemas.microsoft.com/office/drawing/2014/main" id="{707CC78A-8082-4873-9A09-3836E5148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5136" y="3852496"/>
            <a:ext cx="1656308" cy="442913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+mn-ea"/>
                <a:ea typeface="+mn-ea"/>
              </a:rPr>
              <a:t>统治基础</a:t>
            </a:r>
          </a:p>
        </p:txBody>
      </p:sp>
      <p:sp>
        <p:nvSpPr>
          <p:cNvPr id="68618" name="Line 10">
            <a:extLst>
              <a:ext uri="{FF2B5EF4-FFF2-40B4-BE49-F238E27FC236}">
                <a16:creationId xmlns:a16="http://schemas.microsoft.com/office/drawing/2014/main" id="{DDBD250A-9E65-4FC0-BAA8-097CDC0F894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29644" y="4073953"/>
            <a:ext cx="792162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en-US">
              <a:latin typeface="+mn-ea"/>
              <a:ea typeface="+mn-ea"/>
            </a:endParaRPr>
          </a:p>
        </p:txBody>
      </p:sp>
      <p:sp>
        <p:nvSpPr>
          <p:cNvPr id="68619" name="AutoShape 11">
            <a:extLst>
              <a:ext uri="{FF2B5EF4-FFF2-40B4-BE49-F238E27FC236}">
                <a16:creationId xmlns:a16="http://schemas.microsoft.com/office/drawing/2014/main" id="{4C531D30-9182-44F4-912A-32CEABBAA7AC}"/>
              </a:ext>
            </a:extLst>
          </p:cNvPr>
          <p:cNvSpPr>
            <a:spLocks/>
          </p:cNvSpPr>
          <p:nvPr/>
        </p:nvSpPr>
        <p:spPr bwMode="auto">
          <a:xfrm>
            <a:off x="5318595" y="899487"/>
            <a:ext cx="96196" cy="3385731"/>
          </a:xfrm>
          <a:prstGeom prst="rightBrace">
            <a:avLst>
              <a:gd name="adj1" fmla="val 428522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latin typeface="+mn-ea"/>
              <a:ea typeface="+mn-ea"/>
            </a:endParaRPr>
          </a:p>
        </p:txBody>
      </p:sp>
      <p:sp>
        <p:nvSpPr>
          <p:cNvPr id="68620" name="Text Box 12">
            <a:extLst>
              <a:ext uri="{FF2B5EF4-FFF2-40B4-BE49-F238E27FC236}">
                <a16:creationId xmlns:a16="http://schemas.microsoft.com/office/drawing/2014/main" id="{B7C65470-D839-4459-85CC-377E1E1D60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120" y="1186187"/>
            <a:ext cx="677108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latin typeface="+mn-ea"/>
                <a:ea typeface="+mn-ea"/>
              </a:rPr>
              <a:t>统治阶级</a:t>
            </a:r>
          </a:p>
        </p:txBody>
      </p:sp>
      <p:sp>
        <p:nvSpPr>
          <p:cNvPr id="68621" name="AutoShape 13">
            <a:extLst>
              <a:ext uri="{FF2B5EF4-FFF2-40B4-BE49-F238E27FC236}">
                <a16:creationId xmlns:a16="http://schemas.microsoft.com/office/drawing/2014/main" id="{DC899A7F-CE89-405D-8631-37C305655C3B}"/>
              </a:ext>
            </a:extLst>
          </p:cNvPr>
          <p:cNvSpPr>
            <a:spLocks/>
          </p:cNvSpPr>
          <p:nvPr/>
        </p:nvSpPr>
        <p:spPr bwMode="auto">
          <a:xfrm>
            <a:off x="1775003" y="4285218"/>
            <a:ext cx="66632" cy="1728788"/>
          </a:xfrm>
          <a:prstGeom prst="rightBrace">
            <a:avLst>
              <a:gd name="adj1" fmla="val 201668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latin typeface="+mn-ea"/>
              <a:ea typeface="+mn-ea"/>
            </a:endParaRPr>
          </a:p>
        </p:txBody>
      </p:sp>
      <p:sp>
        <p:nvSpPr>
          <p:cNvPr id="68622" name="Text Box 14">
            <a:extLst>
              <a:ext uri="{FF2B5EF4-FFF2-40B4-BE49-F238E27FC236}">
                <a16:creationId xmlns:a16="http://schemas.microsoft.com/office/drawing/2014/main" id="{2D088107-FD5B-41B6-9598-1FCDF7AD2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3651" y="5193978"/>
            <a:ext cx="224110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latin typeface="+mn-ea"/>
                <a:ea typeface="+mn-ea"/>
              </a:rPr>
              <a:t>被统治阶级</a:t>
            </a:r>
          </a:p>
        </p:txBody>
      </p:sp>
      <p:sp>
        <p:nvSpPr>
          <p:cNvPr id="68624" name="Text Box 16">
            <a:extLst>
              <a:ext uri="{FF2B5EF4-FFF2-40B4-BE49-F238E27FC236}">
                <a16:creationId xmlns:a16="http://schemas.microsoft.com/office/drawing/2014/main" id="{2835457E-86A5-4700-B21D-5F8ECE2DF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783" y="961722"/>
            <a:ext cx="6714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b="1" dirty="0">
                <a:latin typeface="+mn-ea"/>
                <a:ea typeface="+mn-ea"/>
              </a:rPr>
              <a:t>天皇</a:t>
            </a:r>
          </a:p>
        </p:txBody>
      </p:sp>
      <p:sp>
        <p:nvSpPr>
          <p:cNvPr id="68625" name="Text Box 17">
            <a:extLst>
              <a:ext uri="{FF2B5EF4-FFF2-40B4-BE49-F238E27FC236}">
                <a16:creationId xmlns:a16="http://schemas.microsoft.com/office/drawing/2014/main" id="{1BD3B224-030E-441A-99E9-39B04E5FD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6707" y="1989311"/>
            <a:ext cx="6714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b="1" dirty="0">
                <a:latin typeface="+mn-ea"/>
                <a:ea typeface="+mn-ea"/>
              </a:rPr>
              <a:t>将军</a:t>
            </a:r>
          </a:p>
        </p:txBody>
      </p:sp>
      <p:sp>
        <p:nvSpPr>
          <p:cNvPr id="68626" name="Text Box 18">
            <a:extLst>
              <a:ext uri="{FF2B5EF4-FFF2-40B4-BE49-F238E27FC236}">
                <a16:creationId xmlns:a16="http://schemas.microsoft.com/office/drawing/2014/main" id="{C61033A7-6151-4949-8935-BD9256BE5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784" y="2915177"/>
            <a:ext cx="6714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b="1" dirty="0">
                <a:latin typeface="+mn-ea"/>
                <a:ea typeface="+mn-ea"/>
              </a:rPr>
              <a:t>大名</a:t>
            </a:r>
          </a:p>
        </p:txBody>
      </p:sp>
      <p:sp>
        <p:nvSpPr>
          <p:cNvPr id="68627" name="Text Box 19">
            <a:extLst>
              <a:ext uri="{FF2B5EF4-FFF2-40B4-BE49-F238E27FC236}">
                <a16:creationId xmlns:a16="http://schemas.microsoft.com/office/drawing/2014/main" id="{23EBC0B0-AC11-4869-80F1-EC79DD3398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785" y="3841043"/>
            <a:ext cx="6714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b="1">
                <a:latin typeface="+mn-ea"/>
                <a:ea typeface="+mn-ea"/>
              </a:rPr>
              <a:t>武士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0C66565-9729-47D4-AB38-0EC6A96ACDF5}"/>
              </a:ext>
            </a:extLst>
          </p:cNvPr>
          <p:cNvSpPr/>
          <p:nvPr/>
        </p:nvSpPr>
        <p:spPr>
          <a:xfrm>
            <a:off x="6341936" y="1698045"/>
            <a:ext cx="2541947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000" dirty="0"/>
              <a:t>    开港通商后，日本经济受到很大冲击，许多</a:t>
            </a:r>
            <a:r>
              <a:rPr lang="zh-CN" altLang="en-US" sz="2000" u="sng" dirty="0">
                <a:solidFill>
                  <a:srgbClr val="FF0000"/>
                </a:solidFill>
              </a:rPr>
              <a:t>手工工场破产</a:t>
            </a:r>
            <a:r>
              <a:rPr lang="zh-CN" altLang="en-US" sz="2000" dirty="0"/>
              <a:t>。当时，日本的黄金价格低于世界市场的黄金价格，外国人用白银套购黄金，造成日本大量黄金外流，引起市场混乱，物价飞涨。</a:t>
            </a:r>
            <a:r>
              <a:rPr lang="zh-CN" altLang="en-US" sz="2000" u="sng" dirty="0">
                <a:solidFill>
                  <a:srgbClr val="FF0000"/>
                </a:solidFill>
              </a:rPr>
              <a:t>农民、城市贫民</a:t>
            </a:r>
            <a:r>
              <a:rPr lang="zh-CN" altLang="en-US" sz="2000" dirty="0"/>
              <a:t>和</a:t>
            </a:r>
            <a:r>
              <a:rPr lang="zh-CN" altLang="en-US" sz="2000" u="sng" dirty="0">
                <a:solidFill>
                  <a:srgbClr val="FF0000"/>
                </a:solidFill>
              </a:rPr>
              <a:t>下级武上</a:t>
            </a:r>
            <a:r>
              <a:rPr lang="zh-CN" altLang="en-US" sz="2000" dirty="0"/>
              <a:t>的处境不断恶化。</a:t>
            </a:r>
          </a:p>
        </p:txBody>
      </p:sp>
      <p:cxnSp>
        <p:nvCxnSpPr>
          <p:cNvPr id="3" name="直接箭头连接符 2">
            <a:extLst>
              <a:ext uri="{FF2B5EF4-FFF2-40B4-BE49-F238E27FC236}">
                <a16:creationId xmlns:a16="http://schemas.microsoft.com/office/drawing/2014/main" id="{25DD3BFB-3E97-44A8-B356-8BAD4834814E}"/>
              </a:ext>
            </a:extLst>
          </p:cNvPr>
          <p:cNvCxnSpPr>
            <a:cxnSpLocks/>
          </p:cNvCxnSpPr>
          <p:nvPr/>
        </p:nvCxnSpPr>
        <p:spPr>
          <a:xfrm flipH="1">
            <a:off x="2053222" y="2493957"/>
            <a:ext cx="4909832" cy="605343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455A4E20-A18E-4A89-A38A-723FBF2685D4}"/>
              </a:ext>
            </a:extLst>
          </p:cNvPr>
          <p:cNvCxnSpPr>
            <a:cxnSpLocks/>
          </p:cNvCxnSpPr>
          <p:nvPr/>
        </p:nvCxnSpPr>
        <p:spPr>
          <a:xfrm flipH="1" flipV="1">
            <a:off x="2065932" y="4022162"/>
            <a:ext cx="4710953" cy="875517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星形: 五角 5">
            <a:extLst>
              <a:ext uri="{FF2B5EF4-FFF2-40B4-BE49-F238E27FC236}">
                <a16:creationId xmlns:a16="http://schemas.microsoft.com/office/drawing/2014/main" id="{748250F7-5CC7-46DD-A4B1-3EAF4F70A98B}"/>
              </a:ext>
            </a:extLst>
          </p:cNvPr>
          <p:cNvSpPr/>
          <p:nvPr/>
        </p:nvSpPr>
        <p:spPr>
          <a:xfrm>
            <a:off x="1076646" y="1585694"/>
            <a:ext cx="575828" cy="566798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CC8DD6B4-B66D-41EF-8E17-7513835939C0}"/>
              </a:ext>
            </a:extLst>
          </p:cNvPr>
          <p:cNvCxnSpPr>
            <a:cxnSpLocks/>
          </p:cNvCxnSpPr>
          <p:nvPr/>
        </p:nvCxnSpPr>
        <p:spPr>
          <a:xfrm flipH="1">
            <a:off x="1958506" y="4626911"/>
            <a:ext cx="4917750" cy="587557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箭头: 右 9">
            <a:extLst>
              <a:ext uri="{FF2B5EF4-FFF2-40B4-BE49-F238E27FC236}">
                <a16:creationId xmlns:a16="http://schemas.microsoft.com/office/drawing/2014/main" id="{224D1A45-0121-4097-9C58-B4CB3A213F1B}"/>
              </a:ext>
            </a:extLst>
          </p:cNvPr>
          <p:cNvSpPr/>
          <p:nvPr/>
        </p:nvSpPr>
        <p:spPr>
          <a:xfrm rot="16200000">
            <a:off x="541951" y="3869694"/>
            <a:ext cx="3451586" cy="369332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箭头: 右 24">
            <a:extLst>
              <a:ext uri="{FF2B5EF4-FFF2-40B4-BE49-F238E27FC236}">
                <a16:creationId xmlns:a16="http://schemas.microsoft.com/office/drawing/2014/main" id="{DF8B79C1-9A37-4822-84A9-5A04F653A53D}"/>
              </a:ext>
            </a:extLst>
          </p:cNvPr>
          <p:cNvSpPr/>
          <p:nvPr/>
        </p:nvSpPr>
        <p:spPr>
          <a:xfrm rot="5400000">
            <a:off x="1619672" y="940078"/>
            <a:ext cx="1296144" cy="369332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" grpId="0" animBg="1"/>
      <p:bldP spid="6" grpId="1" animBg="1"/>
      <p:bldP spid="10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331739" y="764704"/>
            <a:ext cx="2736304" cy="600164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defTabSz="685800">
              <a:defRPr/>
            </a:pPr>
            <a:r>
              <a:rPr kumimoji="1" lang="zh-CN" altLang="en-US" sz="3300" dirty="0">
                <a:solidFill>
                  <a:srgbClr val="800000"/>
                </a:solidFill>
                <a:latin typeface="+mn-ea"/>
                <a:ea typeface="+mn-ea"/>
                <a:sym typeface="+mn-ea"/>
              </a:rPr>
              <a:t>改革派的形成</a:t>
            </a:r>
          </a:p>
        </p:txBody>
      </p:sp>
      <p:grpSp>
        <p:nvGrpSpPr>
          <p:cNvPr id="36867" name="Group 3"/>
          <p:cNvGrpSpPr/>
          <p:nvPr/>
        </p:nvGrpSpPr>
        <p:grpSpPr>
          <a:xfrm>
            <a:off x="539783" y="621163"/>
            <a:ext cx="8504817" cy="5332810"/>
            <a:chOff x="-471" y="-250"/>
            <a:chExt cx="6961" cy="4479"/>
          </a:xfrm>
        </p:grpSpPr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-471" y="549"/>
              <a:ext cx="3536" cy="3119"/>
            </a:xfrm>
            <a:prstGeom prst="rect">
              <a:avLst/>
            </a:prstGeom>
            <a:ln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lnSpc>
                  <a:spcPct val="150000"/>
                </a:lnSpc>
                <a:defRPr/>
              </a:pPr>
              <a:r>
                <a:rPr kumimoji="1" lang="zh-CN" altLang="en-US" sz="2000" dirty="0">
                  <a:solidFill>
                    <a:srgbClr val="000000"/>
                  </a:solidFill>
                  <a:latin typeface="+mn-ea"/>
                  <a:ea typeface="+mn-ea"/>
                  <a:sym typeface="+mn-ea"/>
                </a:rPr>
                <a:t>  幕府的镇压使部分</a:t>
              </a:r>
              <a:r>
                <a:rPr kumimoji="1" lang="zh-CN" altLang="en-US" sz="2000" u="sng" dirty="0">
                  <a:solidFill>
                    <a:srgbClr val="FF3300"/>
                  </a:solidFill>
                  <a:latin typeface="+mn-ea"/>
                  <a:ea typeface="+mn-ea"/>
                  <a:sym typeface="+mn-ea"/>
                </a:rPr>
                <a:t>下级武士</a:t>
              </a:r>
              <a:r>
                <a:rPr kumimoji="1" lang="zh-CN" altLang="en-US" sz="2000" dirty="0">
                  <a:solidFill>
                    <a:srgbClr val="000000"/>
                  </a:solidFill>
                  <a:latin typeface="+mn-ea"/>
                  <a:ea typeface="+mn-ea"/>
                  <a:sym typeface="+mn-ea"/>
                </a:rPr>
                <a:t>觉醒，从统治阶层中分化出来，形成独立的改革派，公开</a:t>
              </a:r>
              <a:r>
                <a:rPr kumimoji="1" lang="zh-CN" altLang="en-US" sz="2000" u="sng" dirty="0">
                  <a:solidFill>
                    <a:srgbClr val="FF0000"/>
                  </a:solidFill>
                  <a:latin typeface="+mn-ea"/>
                  <a:ea typeface="+mn-ea"/>
                  <a:sym typeface="+mn-ea"/>
                </a:rPr>
                <a:t>反对幕府</a:t>
              </a:r>
              <a:r>
                <a:rPr kumimoji="1" lang="zh-CN" altLang="en-US" sz="2000" dirty="0">
                  <a:solidFill>
                    <a:srgbClr val="000000"/>
                  </a:solidFill>
                  <a:latin typeface="+mn-ea"/>
                  <a:ea typeface="+mn-ea"/>
                  <a:sym typeface="+mn-ea"/>
                </a:rPr>
                <a:t>。他们对内抨击幕府篡权，打着</a:t>
              </a:r>
              <a:r>
                <a:rPr kumimoji="1" lang="zh-CN" altLang="en-US" sz="2000" dirty="0">
                  <a:solidFill>
                    <a:srgbClr val="FF0000"/>
                  </a:solidFill>
                  <a:latin typeface="+mn-ea"/>
                  <a:ea typeface="+mn-ea"/>
                  <a:sym typeface="+mn-ea"/>
                </a:rPr>
                <a:t>“</a:t>
              </a:r>
              <a:r>
                <a:rPr kumimoji="1" lang="zh-CN" altLang="en-US" sz="2000" u="sng" dirty="0">
                  <a:solidFill>
                    <a:srgbClr val="FF0000"/>
                  </a:solidFill>
                  <a:latin typeface="+mn-ea"/>
                  <a:ea typeface="+mn-ea"/>
                  <a:sym typeface="+mn-ea"/>
                </a:rPr>
                <a:t>王政复古</a:t>
              </a:r>
              <a:r>
                <a:rPr kumimoji="1" lang="zh-CN" altLang="en-US" sz="2000" dirty="0">
                  <a:solidFill>
                    <a:srgbClr val="FF0000"/>
                  </a:solidFill>
                  <a:latin typeface="+mn-ea"/>
                  <a:ea typeface="+mn-ea"/>
                  <a:sym typeface="+mn-ea"/>
                </a:rPr>
                <a:t>”</a:t>
              </a:r>
              <a:r>
                <a:rPr kumimoji="1" lang="zh-CN" altLang="en-US" sz="2000" dirty="0">
                  <a:solidFill>
                    <a:srgbClr val="000000"/>
                  </a:solidFill>
                  <a:latin typeface="+mn-ea"/>
                  <a:ea typeface="+mn-ea"/>
                  <a:sym typeface="+mn-ea"/>
                </a:rPr>
                <a:t>的旗号，主张用</a:t>
              </a:r>
              <a:r>
                <a:rPr kumimoji="1" lang="zh-CN" altLang="en-US" sz="2000" u="sng" dirty="0">
                  <a:solidFill>
                    <a:srgbClr val="FF0000"/>
                  </a:solidFill>
                  <a:latin typeface="+mn-ea"/>
                  <a:ea typeface="+mn-ea"/>
                  <a:sym typeface="+mn-ea"/>
                </a:rPr>
                <a:t>天皇亲政取代幕府统治</a:t>
              </a:r>
              <a:r>
                <a:rPr kumimoji="1" lang="zh-CN" altLang="en-US" sz="2000" dirty="0">
                  <a:solidFill>
                    <a:srgbClr val="000000"/>
                  </a:solidFill>
                  <a:latin typeface="+mn-ea"/>
                  <a:ea typeface="+mn-ea"/>
                  <a:sym typeface="+mn-ea"/>
                </a:rPr>
                <a:t>；对外要求废除幕府签定的不平等条约，驱逐侵略者。位于西南的</a:t>
              </a:r>
              <a:r>
                <a:rPr kumimoji="1" lang="zh-CN" altLang="en-US" sz="2000" dirty="0">
                  <a:solidFill>
                    <a:schemeClr val="tx1"/>
                  </a:solidFill>
                  <a:latin typeface="+mn-ea"/>
                  <a:ea typeface="+mn-ea"/>
                  <a:sym typeface="+mn-ea"/>
                </a:rPr>
                <a:t>长州藩</a:t>
              </a:r>
              <a:r>
                <a:rPr kumimoji="1" lang="zh-CN" altLang="en-US" sz="2000" dirty="0">
                  <a:solidFill>
                    <a:srgbClr val="000000"/>
                  </a:solidFill>
                  <a:latin typeface="+mn-ea"/>
                  <a:ea typeface="+mn-ea"/>
                  <a:sym typeface="+mn-ea"/>
                </a:rPr>
                <a:t>成为改革派的大本营。</a:t>
              </a:r>
            </a:p>
          </p:txBody>
        </p:sp>
        <p:pic>
          <p:nvPicPr>
            <p:cNvPr id="54276" name="Picture 5" descr="http://www.humanrights-china.org/china/newspic1/200508/ztc05081502.jpg"/>
            <p:cNvPicPr>
              <a:picLocks noChangeAspect="1"/>
            </p:cNvPicPr>
            <p:nvPr/>
          </p:nvPicPr>
          <p:blipFill>
            <a:blip r:embed="rId2" r:link="rId3"/>
            <a:stretch>
              <a:fillRect/>
            </a:stretch>
          </p:blipFill>
          <p:spPr>
            <a:xfrm>
              <a:off x="3647" y="-250"/>
              <a:ext cx="2843" cy="397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6870" name="Text Box 6"/>
            <p:cNvSpPr txBox="1">
              <a:spLocks noChangeArrowheads="1"/>
            </p:cNvSpPr>
            <p:nvPr/>
          </p:nvSpPr>
          <p:spPr bwMode="auto">
            <a:xfrm>
              <a:off x="4420" y="3802"/>
              <a:ext cx="1296" cy="427"/>
            </a:xfrm>
            <a:prstGeom prst="rect">
              <a:avLst/>
            </a:prstGeom>
            <a:ln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lang="zh-CN" altLang="en-US" sz="2700" dirty="0">
                  <a:solidFill>
                    <a:srgbClr val="FF3300"/>
                  </a:solidFill>
                  <a:latin typeface="+mn-ea"/>
                  <a:ea typeface="+mn-ea"/>
                  <a:sym typeface="+mn-ea"/>
                </a:rPr>
                <a:t>日本武士</a:t>
              </a: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271E17D7-7301-44EE-B5E2-C1DA34AA2E67}"/>
              </a:ext>
            </a:extLst>
          </p:cNvPr>
          <p:cNvSpPr/>
          <p:nvPr/>
        </p:nvSpPr>
        <p:spPr>
          <a:xfrm>
            <a:off x="1045059" y="3877135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倒幕运动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明治天皇">
            <a:extLst>
              <a:ext uri="{FF2B5EF4-FFF2-40B4-BE49-F238E27FC236}">
                <a16:creationId xmlns:a16="http://schemas.microsoft.com/office/drawing/2014/main" id="{CE8A8A52-2869-4702-A0D5-4D0C2092F1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" t="1447" r="4062" b="8213"/>
          <a:stretch/>
        </p:blipFill>
        <p:spPr bwMode="auto">
          <a:xfrm>
            <a:off x="421566" y="764704"/>
            <a:ext cx="3737297" cy="40486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2B2C02E-8D02-4CE4-A83D-BA18E4776C11}"/>
              </a:ext>
            </a:extLst>
          </p:cNvPr>
          <p:cNvSpPr/>
          <p:nvPr/>
        </p:nvSpPr>
        <p:spPr>
          <a:xfrm>
            <a:off x="126800" y="4918388"/>
            <a:ext cx="4326827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zh-CN" altLang="en-US" sz="2400" dirty="0"/>
              <a:t>明治天皇睦仁（</a:t>
            </a:r>
            <a:r>
              <a:rPr lang="en-US" altLang="zh-CN" sz="2400" dirty="0"/>
              <a:t>1852—1912</a:t>
            </a:r>
            <a:r>
              <a:rPr lang="zh-CN" altLang="en-US" sz="2400" dirty="0"/>
              <a:t>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72DA595-552A-4C63-AC05-BE8ABDEE2601}"/>
              </a:ext>
            </a:extLst>
          </p:cNvPr>
          <p:cNvSpPr/>
          <p:nvPr/>
        </p:nvSpPr>
        <p:spPr>
          <a:xfrm>
            <a:off x="4775799" y="764704"/>
            <a:ext cx="3946635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u="sng" dirty="0">
                <a:solidFill>
                  <a:srgbClr val="FF0000"/>
                </a:solidFill>
                <a:latin typeface="+mn-ea"/>
              </a:rPr>
              <a:t>明治天皇</a:t>
            </a:r>
            <a:r>
              <a:rPr lang="zh-CN" altLang="en-US" sz="2800" dirty="0">
                <a:latin typeface="+mn-ea"/>
              </a:rPr>
              <a:t>名睦仁，</a:t>
            </a:r>
            <a:r>
              <a:rPr lang="en-US" altLang="zh-CN" sz="2800" dirty="0">
                <a:latin typeface="+mn-ea"/>
              </a:rPr>
              <a:t>1867</a:t>
            </a:r>
            <a:r>
              <a:rPr lang="zh-CN" altLang="en-US" sz="2800" dirty="0">
                <a:latin typeface="+mn-ea"/>
              </a:rPr>
              <a:t>年继承皇位。</a:t>
            </a:r>
            <a:r>
              <a:rPr lang="en-US" altLang="zh-CN" sz="2800" u="sng" dirty="0">
                <a:solidFill>
                  <a:srgbClr val="FF0000"/>
                </a:solidFill>
                <a:latin typeface="+mn-ea"/>
              </a:rPr>
              <a:t>1868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</a:rPr>
              <a:t>年</a:t>
            </a:r>
            <a:r>
              <a:rPr lang="zh-CN" altLang="en-US" sz="2800" dirty="0">
                <a:latin typeface="+mn-ea"/>
              </a:rPr>
              <a:t>改年号为明治元年，在位时期实行一系列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</a:rPr>
              <a:t>资产阶级性质的改革</a:t>
            </a:r>
            <a:r>
              <a:rPr lang="zh-CN" altLang="en-US" sz="2800" dirty="0">
                <a:latin typeface="+mn-ea"/>
              </a:rPr>
              <a:t>，日本完成了从封建社会向资本主义社会的过渡。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1C869A2-76E4-406B-8C53-F559FE2CD77B}"/>
              </a:ext>
            </a:extLst>
          </p:cNvPr>
          <p:cNvSpPr/>
          <p:nvPr/>
        </p:nvSpPr>
        <p:spPr>
          <a:xfrm>
            <a:off x="4786654" y="4221088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明治维新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20070414_ef8b790d205557e77ed0YKlECm6uRKcR">
            <a:extLst>
              <a:ext uri="{FF2B5EF4-FFF2-40B4-BE49-F238E27FC236}">
                <a16:creationId xmlns:a16="http://schemas.microsoft.com/office/drawing/2014/main" id="{2E9D494B-D659-44FD-A466-9BCA91243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0" b="4446"/>
          <a:stretch>
            <a:fillRect/>
          </a:stretch>
        </p:blipFill>
        <p:spPr bwMode="auto">
          <a:xfrm>
            <a:off x="467544" y="548680"/>
            <a:ext cx="7289800" cy="60039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AutoShape 3">
            <a:extLst>
              <a:ext uri="{FF2B5EF4-FFF2-40B4-BE49-F238E27FC236}">
                <a16:creationId xmlns:a16="http://schemas.microsoft.com/office/drawing/2014/main" id="{5EC97233-AFB4-41CC-936D-70A7E7C7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0128" y="3353593"/>
            <a:ext cx="936625" cy="792163"/>
          </a:xfrm>
          <a:prstGeom prst="hexagon">
            <a:avLst>
              <a:gd name="adj" fmla="val 29559"/>
              <a:gd name="vf" fmla="val 11547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rgbClr val="6600FF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东</a:t>
            </a:r>
          </a:p>
          <a:p>
            <a:pPr algn="ctr" eaLnBrk="0" hangingPunct="0"/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京</a:t>
            </a:r>
            <a:endParaRPr lang="zh-CN" altLang="en-US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6868" name="AutoShape 4">
            <a:extLst>
              <a:ext uri="{FF2B5EF4-FFF2-40B4-BE49-F238E27FC236}">
                <a16:creationId xmlns:a16="http://schemas.microsoft.com/office/drawing/2014/main" id="{BBB2E65C-93C8-4EDF-8F00-5883098BA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8678" y="3282156"/>
            <a:ext cx="720725" cy="649287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99FF99">
                  <a:gamma/>
                  <a:shade val="46275"/>
                  <a:invGamma/>
                </a:srgbClr>
              </a:gs>
              <a:gs pos="100000">
                <a:srgbClr val="99FF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3187806" algn="ctr" rotWithShape="0">
              <a:srgbClr val="6600FF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zh-TW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京</a:t>
            </a:r>
          </a:p>
          <a:p>
            <a:pPr algn="ctr" eaLnBrk="0" hangingPunct="0"/>
            <a:r>
              <a:rPr lang="zh-TW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都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36869" name="AutoShape 5">
            <a:extLst>
              <a:ext uri="{FF2B5EF4-FFF2-40B4-BE49-F238E27FC236}">
                <a16:creationId xmlns:a16="http://schemas.microsoft.com/office/drawing/2014/main" id="{9C12AC56-AAE9-41F7-B3FD-519D7A82F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5441" y="4217193"/>
            <a:ext cx="690562" cy="746125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FF99FF">
                  <a:gamma/>
                  <a:shade val="46275"/>
                  <a:invGamma/>
                </a:srgbClr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zh-TW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大</a:t>
            </a:r>
          </a:p>
          <a:p>
            <a:pPr algn="ctr" eaLnBrk="0" hangingPunct="0"/>
            <a:r>
              <a:rPr lang="zh-TW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阪</a:t>
            </a:r>
            <a:endParaRPr lang="zh-TW" altLang="en-US">
              <a:solidFill>
                <a:srgbClr val="FFFF00"/>
              </a:solidFill>
              <a:latin typeface="+mn-ea"/>
              <a:ea typeface="+mn-ea"/>
            </a:endParaRPr>
          </a:p>
        </p:txBody>
      </p:sp>
      <p:sp>
        <p:nvSpPr>
          <p:cNvPr id="36870" name="Rectangle 6">
            <a:extLst>
              <a:ext uri="{FF2B5EF4-FFF2-40B4-BE49-F238E27FC236}">
                <a16:creationId xmlns:a16="http://schemas.microsoft.com/office/drawing/2014/main" id="{A864C657-9802-4D5F-8E62-3851E8CB7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8046" y="2669104"/>
            <a:ext cx="2514600" cy="609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TW" altLang="en-US" sz="3200">
                <a:solidFill>
                  <a:srgbClr val="FFFF00"/>
                </a:solidFill>
                <a:latin typeface="宋体" panose="02010600030101010101" pitchFamily="2" charset="-122"/>
              </a:rPr>
              <a:t>三府七十二</a:t>
            </a:r>
            <a:r>
              <a:rPr lang="zh-CN" altLang="en-US" sz="3200">
                <a:solidFill>
                  <a:srgbClr val="FFFF00"/>
                </a:solidFill>
                <a:latin typeface="宋体" panose="02010600030101010101" pitchFamily="2" charset="-122"/>
              </a:rPr>
              <a:t>县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93FF8F82-9DD6-4F5C-8C21-F1E135749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871" y="796042"/>
            <a:ext cx="648395" cy="55092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dirty="0">
                <a:solidFill>
                  <a:srgbClr val="CC0000"/>
                </a:solidFill>
                <a:latin typeface="+mn-ea"/>
              </a:rPr>
              <a:t>废藩置县</a:t>
            </a:r>
            <a:endParaRPr lang="en-US" altLang="zh-CN" sz="3200" dirty="0">
              <a:solidFill>
                <a:srgbClr val="CC0000"/>
              </a:solidFill>
              <a:latin typeface="+mn-ea"/>
            </a:endParaRPr>
          </a:p>
          <a:p>
            <a:pPr>
              <a:defRPr/>
            </a:pPr>
            <a:r>
              <a:rPr lang="zh-CN" altLang="en-US" sz="3200" dirty="0">
                <a:solidFill>
                  <a:srgbClr val="CC0000"/>
                </a:solidFill>
                <a:latin typeface="+mn-ea"/>
              </a:rPr>
              <a:t> 加强中央集权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 autoUpdateAnimBg="0"/>
      <p:bldP spid="36868" grpId="0" animBg="1" autoUpdateAnimBg="0"/>
      <p:bldP spid="36869" grpId="0" animBg="1" autoUpdateAnimBg="0"/>
      <p:bldP spid="36870" grpId="0" animBg="1" autoUpdateAnimBg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甲午海战">
            <a:extLst>
              <a:ext uri="{FF2B5EF4-FFF2-40B4-BE49-F238E27FC236}">
                <a16:creationId xmlns:a16="http://schemas.microsoft.com/office/drawing/2014/main" id="{5381ED9B-ED99-44C4-ADE4-9B5CF7D94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4974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AFDABE87-E467-4914-94D4-3C86F02A3C8D}"/>
              </a:ext>
            </a:extLst>
          </p:cNvPr>
          <p:cNvSpPr/>
          <p:nvPr/>
        </p:nvSpPr>
        <p:spPr>
          <a:xfrm>
            <a:off x="392827" y="3111005"/>
            <a:ext cx="8208912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dirty="0"/>
              <a:t>      早在</a:t>
            </a:r>
            <a:r>
              <a:rPr lang="en-US" altLang="zh-CN" sz="2800" dirty="0"/>
              <a:t>1867</a:t>
            </a:r>
            <a:r>
              <a:rPr lang="zh-CN" altLang="en-US" sz="2800" dirty="0"/>
              <a:t>年，刚刚走上资本主义道路的日本，就以武力强迫朝鲜签订</a:t>
            </a:r>
            <a:r>
              <a:rPr lang="en-US" altLang="zh-CN" sz="2800" dirty="0"/>
              <a:t>《</a:t>
            </a:r>
            <a:r>
              <a:rPr lang="zh-CN" altLang="en-US" sz="2800" dirty="0"/>
              <a:t>江华条约</a:t>
            </a:r>
            <a:r>
              <a:rPr lang="en-US" altLang="zh-CN" sz="2800" dirty="0"/>
              <a:t>》……1894</a:t>
            </a:r>
            <a:r>
              <a:rPr lang="zh-CN" altLang="en-US" sz="2800" dirty="0"/>
              <a:t>年，日本挑起甲午中日战争，加紧控制朝鲜</a:t>
            </a:r>
            <a:r>
              <a:rPr lang="en-US" altLang="zh-CN" sz="2800" dirty="0"/>
              <a:t>……1910</a:t>
            </a:r>
            <a:r>
              <a:rPr lang="zh-CN" altLang="en-US" sz="2800" dirty="0"/>
              <a:t>年正式吞并朝鲜。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F786B7D-3D90-4B87-A956-55462F8243D6}"/>
              </a:ext>
            </a:extLst>
          </p:cNvPr>
          <p:cNvSpPr/>
          <p:nvPr/>
        </p:nvSpPr>
        <p:spPr>
          <a:xfrm>
            <a:off x="7596336" y="861406"/>
            <a:ext cx="1005403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3200" dirty="0">
                <a:latin typeface="宋体" panose="02010600030101010101" pitchFamily="2" charset="-122"/>
              </a:rPr>
              <a:t>日本</a:t>
            </a:r>
            <a:endParaRPr lang="en-US" altLang="zh-CN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海军</a:t>
            </a:r>
            <a:endParaRPr lang="en-US" altLang="zh-CN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舰队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7BB785D9-C793-43EB-82DC-5252426A61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046" y="5373216"/>
            <a:ext cx="4903907" cy="5847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dirty="0">
                <a:solidFill>
                  <a:srgbClr val="CC0000"/>
                </a:solidFill>
                <a:latin typeface="+mn-ea"/>
                <a:ea typeface="+mn-ea"/>
              </a:rPr>
              <a:t>实行征兵制 建立新式军队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323863_34">
            <a:extLst>
              <a:ext uri="{FF2B5EF4-FFF2-40B4-BE49-F238E27FC236}">
                <a16:creationId xmlns:a16="http://schemas.microsoft.com/office/drawing/2014/main" id="{5D13E12B-004F-4BCA-BAE4-29DCD7C96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1" b="10672"/>
          <a:stretch>
            <a:fillRect/>
          </a:stretch>
        </p:blipFill>
        <p:spPr bwMode="auto">
          <a:xfrm>
            <a:off x="83472" y="836712"/>
            <a:ext cx="8977055" cy="5276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8052F26B-5F2B-4F3E-82C1-73593D30A164}"/>
              </a:ext>
            </a:extLst>
          </p:cNvPr>
          <p:cNvSpPr/>
          <p:nvPr/>
        </p:nvSpPr>
        <p:spPr>
          <a:xfrm>
            <a:off x="4860032" y="145043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侵略扩张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482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C5172D1B-6097-4085-92CB-C2F11F5AA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720" y="41221"/>
            <a:ext cx="5519460" cy="5847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dirty="0">
                <a:solidFill>
                  <a:srgbClr val="CC0000"/>
                </a:solidFill>
                <a:latin typeface="+mn-ea"/>
                <a:ea typeface="+mn-ea"/>
              </a:rPr>
              <a:t>发展资本主义 初步实现代化</a:t>
            </a:r>
          </a:p>
        </p:txBody>
      </p:sp>
      <p:sp>
        <p:nvSpPr>
          <p:cNvPr id="2" name="Text Box 5">
            <a:extLst>
              <a:ext uri="{FF2B5EF4-FFF2-40B4-BE49-F238E27FC236}">
                <a16:creationId xmlns:a16="http://schemas.microsoft.com/office/drawing/2014/main" id="{F4FED6C6-83A3-4394-BB1C-95C08F87A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920" y="5301208"/>
            <a:ext cx="8915400" cy="1401763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殖产兴业</a:t>
            </a:r>
            <a:r>
              <a:rPr lang="zh-CN" altLang="en-US" sz="2800" dirty="0">
                <a:latin typeface="+mn-ea"/>
                <a:ea typeface="+mn-ea"/>
              </a:rPr>
              <a:t>：就是运用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国家政权</a:t>
            </a:r>
            <a:r>
              <a:rPr lang="zh-CN" altLang="en-US" sz="2800" dirty="0">
                <a:latin typeface="+mn-ea"/>
                <a:ea typeface="+mn-ea"/>
              </a:rPr>
              <a:t>的力量，以各种政策为杠杆，以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国营军工企业</a:t>
            </a:r>
            <a:r>
              <a:rPr lang="zh-CN" altLang="en-US" sz="2800" dirty="0">
                <a:latin typeface="+mn-ea"/>
                <a:ea typeface="+mn-ea"/>
              </a:rPr>
              <a:t>为主导，移植西方的样板企业，大力扶持日本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r>
              <a:rPr lang="zh-CN" altLang="en-US" sz="2800" dirty="0">
                <a:latin typeface="+mn-ea"/>
                <a:ea typeface="+mn-ea"/>
              </a:rPr>
              <a:t>的成长。</a:t>
            </a:r>
          </a:p>
        </p:txBody>
      </p:sp>
      <p:sp>
        <p:nvSpPr>
          <p:cNvPr id="11269" name="AutoShape 6">
            <a:extLst>
              <a:ext uri="{FF2B5EF4-FFF2-40B4-BE49-F238E27FC236}">
                <a16:creationId xmlns:a16="http://schemas.microsoft.com/office/drawing/2014/main" id="{78D8E1C2-136C-4E40-AC6A-610F32BDF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685800"/>
            <a:ext cx="2743200" cy="4419600"/>
          </a:xfrm>
          <a:prstGeom prst="flowChartOffpageConnector">
            <a:avLst/>
          </a:prstGeom>
          <a:gradFill rotWithShape="1">
            <a:gsLst>
              <a:gs pos="0">
                <a:schemeClr val="hlink"/>
              </a:gs>
              <a:gs pos="100000">
                <a:srgbClr val="8FD2D2"/>
              </a:gs>
            </a:gsLst>
            <a:lin ang="5400000" scaled="1"/>
          </a:gradFill>
          <a:ln>
            <a:noFill/>
          </a:ln>
          <a:effectLst>
            <a:prstShdw prst="shdw13" dist="45791" dir="3378596">
              <a:srgbClr val="1C1C1C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11270" name="AutoShape 7">
            <a:extLst>
              <a:ext uri="{FF2B5EF4-FFF2-40B4-BE49-F238E27FC236}">
                <a16:creationId xmlns:a16="http://schemas.microsoft.com/office/drawing/2014/main" id="{7184E81E-024C-4A7E-AB3C-C54FF4415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85800"/>
            <a:ext cx="2743200" cy="4495800"/>
          </a:xfrm>
          <a:prstGeom prst="flowChartOffpageConnector">
            <a:avLst/>
          </a:prstGeom>
          <a:gradFill rotWithShape="1">
            <a:gsLst>
              <a:gs pos="0">
                <a:schemeClr val="accent2"/>
              </a:gs>
              <a:gs pos="100000">
                <a:srgbClr val="A5A5D2"/>
              </a:gs>
            </a:gsLst>
            <a:lin ang="5400000" scaled="1"/>
          </a:gradFill>
          <a:ln>
            <a:noFill/>
          </a:ln>
          <a:effectLst>
            <a:prstShdw prst="shdw13" dist="45791" dir="3378596">
              <a:srgbClr val="1C1C1C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11271" name="AutoShape 8">
            <a:extLst>
              <a:ext uri="{FF2B5EF4-FFF2-40B4-BE49-F238E27FC236}">
                <a16:creationId xmlns:a16="http://schemas.microsoft.com/office/drawing/2014/main" id="{ACA06D69-733B-4F9C-A072-8E343067D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685800"/>
            <a:ext cx="2819400" cy="4419600"/>
          </a:xfrm>
          <a:prstGeom prst="flowChartOffpageConnector">
            <a:avLst/>
          </a:prstGeom>
          <a:gradFill rotWithShape="1">
            <a:gsLst>
              <a:gs pos="0">
                <a:schemeClr val="folHlink"/>
              </a:gs>
              <a:gs pos="100000">
                <a:srgbClr val="D2E98F"/>
              </a:gs>
            </a:gsLst>
            <a:lin ang="5400000" scaled="1"/>
          </a:gradFill>
          <a:ln>
            <a:noFill/>
          </a:ln>
          <a:effectLst>
            <a:prstShdw prst="shdw13" dist="45791" dir="3378596">
              <a:srgbClr val="1C1C1C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+mn-ea"/>
              <a:ea typeface="+mn-ea"/>
            </a:endParaRPr>
          </a:p>
        </p:txBody>
      </p:sp>
      <p:pic>
        <p:nvPicPr>
          <p:cNvPr id="11272" name="图片 12290">
            <a:extLst>
              <a:ext uri="{FF2B5EF4-FFF2-40B4-BE49-F238E27FC236}">
                <a16:creationId xmlns:a16="http://schemas.microsoft.com/office/drawing/2014/main" id="{4491C70E-F0F0-402C-96D3-E42913451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71600"/>
            <a:ext cx="2590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图片 12294" descr="The steamship Komei Maru (formerly known as the Yokohama Maru) bound for">
            <a:extLst>
              <a:ext uri="{FF2B5EF4-FFF2-40B4-BE49-F238E27FC236}">
                <a16:creationId xmlns:a16="http://schemas.microsoft.com/office/drawing/2014/main" id="{D2E685AD-1E81-4BE5-AC9C-001FDC14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295400"/>
            <a:ext cx="2743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矩形 12291">
            <a:extLst>
              <a:ext uri="{FF2B5EF4-FFF2-40B4-BE49-F238E27FC236}">
                <a16:creationId xmlns:a16="http://schemas.microsoft.com/office/drawing/2014/main" id="{5B004AE7-1F75-4875-A7C3-58AB32F77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85800"/>
            <a:ext cx="2743200" cy="609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+mn-ea"/>
                <a:ea typeface="+mn-ea"/>
              </a:rPr>
              <a:t>机器纺织厂</a:t>
            </a:r>
          </a:p>
        </p:txBody>
      </p:sp>
      <p:sp>
        <p:nvSpPr>
          <p:cNvPr id="11275" name="矩形 12293">
            <a:extLst>
              <a:ext uri="{FF2B5EF4-FFF2-40B4-BE49-F238E27FC236}">
                <a16:creationId xmlns:a16="http://schemas.microsoft.com/office/drawing/2014/main" id="{1434C4CC-6983-487D-89F0-FDDBF45F5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685800"/>
            <a:ext cx="2743200" cy="609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铁路投入使用</a:t>
            </a:r>
          </a:p>
        </p:txBody>
      </p:sp>
      <p:sp>
        <p:nvSpPr>
          <p:cNvPr id="11276" name="矩形 12295">
            <a:extLst>
              <a:ext uri="{FF2B5EF4-FFF2-40B4-BE49-F238E27FC236}">
                <a16:creationId xmlns:a16="http://schemas.microsoft.com/office/drawing/2014/main" id="{D3F40AD9-FA89-43E2-9188-9A9FC8052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685800"/>
            <a:ext cx="2743200" cy="609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+mn-ea"/>
                <a:ea typeface="+mn-ea"/>
              </a:rPr>
              <a:t>轮船“孝明丸”</a:t>
            </a:r>
          </a:p>
        </p:txBody>
      </p:sp>
      <p:pic>
        <p:nvPicPr>
          <p:cNvPr id="11278" name="Picture 14" descr="R`GUKO61W`[F2EWSOF$6SDC">
            <a:extLst>
              <a:ext uri="{FF2B5EF4-FFF2-40B4-BE49-F238E27FC236}">
                <a16:creationId xmlns:a16="http://schemas.microsoft.com/office/drawing/2014/main" id="{07E9C4F4-1E3D-4CF2-8978-FDC8B62EB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295400"/>
            <a:ext cx="27432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9" grpId="0" animBg="1"/>
      <p:bldP spid="11270" grpId="0" animBg="1"/>
      <p:bldP spid="11271" grpId="0" animBg="1"/>
      <p:bldP spid="11274" grpId="0" animBg="1"/>
      <p:bldP spid="11275" grpId="0" animBg="1"/>
      <p:bldP spid="1127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ch">
            <a:extLst>
              <a:ext uri="{FF2B5EF4-FFF2-40B4-BE49-F238E27FC236}">
                <a16:creationId xmlns:a16="http://schemas.microsoft.com/office/drawing/2014/main" id="{85FA5C40-519C-41DD-B4B3-0CC15DF85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9" y="105049"/>
            <a:ext cx="4488357" cy="27684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5779" name="Text Box 3">
            <a:extLst>
              <a:ext uri="{FF2B5EF4-FFF2-40B4-BE49-F238E27FC236}">
                <a16:creationId xmlns:a16="http://schemas.microsoft.com/office/drawing/2014/main" id="{D256BF03-A932-4425-AD8B-37BE0BA2AD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961" y="3052717"/>
            <a:ext cx="30472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 dirty="0">
                <a:latin typeface="+mn-ea"/>
                <a:ea typeface="+mn-ea"/>
              </a:rPr>
              <a:t>1872</a:t>
            </a:r>
            <a:r>
              <a:rPr lang="zh-CN" altLang="en-US" b="1" dirty="0">
                <a:latin typeface="+mn-ea"/>
                <a:ea typeface="+mn-ea"/>
              </a:rPr>
              <a:t>年东京与横滨铁路通车</a:t>
            </a:r>
          </a:p>
        </p:txBody>
      </p:sp>
      <p:pic>
        <p:nvPicPr>
          <p:cNvPr id="75780" name="Picture 4" descr="The steamship Komei Maru (formerly known as the Yokohama Maru) bound for">
            <a:extLst>
              <a:ext uri="{FF2B5EF4-FFF2-40B4-BE49-F238E27FC236}">
                <a16:creationId xmlns:a16="http://schemas.microsoft.com/office/drawing/2014/main" id="{23C420CF-428C-42A8-B41B-4467204EB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499" y="105048"/>
            <a:ext cx="4252911" cy="2768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5781" name="Text Box 5">
            <a:extLst>
              <a:ext uri="{FF2B5EF4-FFF2-40B4-BE49-F238E27FC236}">
                <a16:creationId xmlns:a16="http://schemas.microsoft.com/office/drawing/2014/main" id="{2C39904D-41CD-4E0D-B53D-65170C9CB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8689" y="2921168"/>
            <a:ext cx="45798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b="1" dirty="0">
                <a:latin typeface="+mn-ea"/>
                <a:ea typeface="+mn-ea"/>
              </a:rPr>
              <a:t>1869</a:t>
            </a:r>
            <a:r>
              <a:rPr lang="zh-CN" altLang="en-US" b="1" dirty="0">
                <a:latin typeface="+mn-ea"/>
                <a:ea typeface="+mn-ea"/>
              </a:rPr>
              <a:t>年，日本建造的第一艘轮船“孝明丸”（“横滨丸”）从筑地驶往横滨 。</a:t>
            </a:r>
            <a:endParaRPr lang="zh-CN" altLang="en-US" dirty="0">
              <a:latin typeface="+mn-ea"/>
              <a:ea typeface="+mn-ea"/>
            </a:endParaRPr>
          </a:p>
        </p:txBody>
      </p:sp>
      <p:pic>
        <p:nvPicPr>
          <p:cNvPr id="75783" name="Picture 7" descr="2">
            <a:extLst>
              <a:ext uri="{FF2B5EF4-FFF2-40B4-BE49-F238E27FC236}">
                <a16:creationId xmlns:a16="http://schemas.microsoft.com/office/drawing/2014/main" id="{F02291D9-D7F9-400F-AEB2-5A02F55D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9" y="3587476"/>
            <a:ext cx="5279858" cy="3127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5784" name="Text Box 8">
            <a:extLst>
              <a:ext uri="{FF2B5EF4-FFF2-40B4-BE49-F238E27FC236}">
                <a16:creationId xmlns:a16="http://schemas.microsoft.com/office/drawing/2014/main" id="{A9F92961-DAD9-40AB-8A90-BD265E38A5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128" y="4077072"/>
            <a:ext cx="285115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0" hangingPunct="0"/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  富冈缫丝厂于明治</a:t>
            </a:r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5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年</a:t>
            </a:r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(1872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年</a:t>
            </a:r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由明治政府为实现日本的近代化而第一次成立的制纱厂。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 autoUpdateAnimBg="0"/>
      <p:bldP spid="75781" grpId="0" bldLvl="0" autoUpdateAnimBg="0"/>
      <p:bldP spid="75784" grpId="0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>
            <a:extLst>
              <a:ext uri="{FF2B5EF4-FFF2-40B4-BE49-F238E27FC236}">
                <a16:creationId xmlns:a16="http://schemas.microsoft.com/office/drawing/2014/main" id="{3BD15345-FB03-43B0-85DD-AEF6C8838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462" y="5085184"/>
            <a:ext cx="7331075" cy="51911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0" hangingPunct="0"/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</a:rPr>
              <a:t>1878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年，东京银座点亮了用电池供电的弧光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灯</a:t>
            </a:r>
          </a:p>
        </p:txBody>
      </p:sp>
      <p:pic>
        <p:nvPicPr>
          <p:cNvPr id="76803" name="Picture 3" descr="A crowd gathers in wonder around an arc light in Tokyo's Ginza district">
            <a:extLst>
              <a:ext uri="{FF2B5EF4-FFF2-40B4-BE49-F238E27FC236}">
                <a16:creationId xmlns:a16="http://schemas.microsoft.com/office/drawing/2014/main" id="{BB031262-20D9-4702-A2E1-CED08E7E5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22" y="764704"/>
            <a:ext cx="8792556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0070823051254">
            <a:extLst>
              <a:ext uri="{FF2B5EF4-FFF2-40B4-BE49-F238E27FC236}">
                <a16:creationId xmlns:a16="http://schemas.microsoft.com/office/drawing/2014/main" id="{C15FD7C1-261D-4189-8DF1-DE71FDB6D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6" t="25841" r="74644" b="55711"/>
          <a:stretch>
            <a:fillRect/>
          </a:stretch>
        </p:blipFill>
        <p:spPr bwMode="auto">
          <a:xfrm>
            <a:off x="609948" y="535196"/>
            <a:ext cx="1890713" cy="3276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 Box 3">
            <a:extLst>
              <a:ext uri="{FF2B5EF4-FFF2-40B4-BE49-F238E27FC236}">
                <a16:creationId xmlns:a16="http://schemas.microsoft.com/office/drawing/2014/main" id="{694F6B02-C619-4855-9993-860C8AEB2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204" y="3843068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dirty="0">
                <a:latin typeface="宋体" panose="02010600030101010101" pitchFamily="2" charset="-122"/>
              </a:rPr>
              <a:t>穿西装的政府官员</a:t>
            </a:r>
          </a:p>
        </p:txBody>
      </p:sp>
      <p:pic>
        <p:nvPicPr>
          <p:cNvPr id="16388" name="Picture 4" descr="20070823051254">
            <a:extLst>
              <a:ext uri="{FF2B5EF4-FFF2-40B4-BE49-F238E27FC236}">
                <a16:creationId xmlns:a16="http://schemas.microsoft.com/office/drawing/2014/main" id="{5D96C50B-8604-4502-B0A2-0477D42C2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8" t="31763" r="49815" b="56371"/>
          <a:stretch>
            <a:fillRect/>
          </a:stretch>
        </p:blipFill>
        <p:spPr bwMode="auto">
          <a:xfrm>
            <a:off x="107504" y="4359186"/>
            <a:ext cx="2895600" cy="20939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>
            <a:extLst>
              <a:ext uri="{FF2B5EF4-FFF2-40B4-BE49-F238E27FC236}">
                <a16:creationId xmlns:a16="http://schemas.microsoft.com/office/drawing/2014/main" id="{5E137591-3069-4344-9301-36BCD92DE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604" y="6442633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dirty="0">
                <a:latin typeface="宋体" panose="02010600030101010101" pitchFamily="2" charset="-122"/>
              </a:rPr>
              <a:t>银座景象</a:t>
            </a:r>
          </a:p>
        </p:txBody>
      </p:sp>
      <p:pic>
        <p:nvPicPr>
          <p:cNvPr id="16390" name="Picture 6" descr="20070823051254">
            <a:extLst>
              <a:ext uri="{FF2B5EF4-FFF2-40B4-BE49-F238E27FC236}">
                <a16:creationId xmlns:a16="http://schemas.microsoft.com/office/drawing/2014/main" id="{7B9EF535-CC0C-46A8-A791-F9FDE236A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13" t="31778" r="30266" b="56180"/>
          <a:stretch>
            <a:fillRect/>
          </a:stretch>
        </p:blipFill>
        <p:spPr bwMode="auto">
          <a:xfrm>
            <a:off x="3221386" y="745546"/>
            <a:ext cx="2743200" cy="2514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>
            <a:extLst>
              <a:ext uri="{FF2B5EF4-FFF2-40B4-BE49-F238E27FC236}">
                <a16:creationId xmlns:a16="http://schemas.microsoft.com/office/drawing/2014/main" id="{89867FF9-A338-4664-91E5-BFB31318DF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886" y="326014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dirty="0">
                <a:latin typeface="宋体" panose="02010600030101010101" pitchFamily="2" charset="-122"/>
              </a:rPr>
              <a:t>吃牛肉火锅</a:t>
            </a:r>
          </a:p>
        </p:txBody>
      </p:sp>
      <p:pic>
        <p:nvPicPr>
          <p:cNvPr id="16392" name="Picture 8" descr="20070823051254">
            <a:extLst>
              <a:ext uri="{FF2B5EF4-FFF2-40B4-BE49-F238E27FC236}">
                <a16:creationId xmlns:a16="http://schemas.microsoft.com/office/drawing/2014/main" id="{E9FB0140-183F-4EB7-9AAD-F5436944F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23" t="31752" r="13492" b="53439"/>
          <a:stretch>
            <a:fillRect/>
          </a:stretch>
        </p:blipFill>
        <p:spPr bwMode="auto">
          <a:xfrm>
            <a:off x="3512692" y="3669270"/>
            <a:ext cx="2160588" cy="2971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3" name="Text Box 9">
            <a:extLst>
              <a:ext uri="{FF2B5EF4-FFF2-40B4-BE49-F238E27FC236}">
                <a16:creationId xmlns:a16="http://schemas.microsoft.com/office/drawing/2014/main" id="{FFF2B972-D328-472D-A95F-963406328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3280" y="4616583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dirty="0">
                <a:latin typeface="宋体" panose="02010600030101010101" pitchFamily="2" charset="-122"/>
              </a:rPr>
              <a:t>剪发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21B1EBA-FAE2-4F25-8CCE-36491FC8963A}"/>
              </a:ext>
            </a:extLst>
          </p:cNvPr>
          <p:cNvSpPr/>
          <p:nvPr/>
        </p:nvSpPr>
        <p:spPr>
          <a:xfrm>
            <a:off x="6254906" y="1260709"/>
            <a:ext cx="2743200" cy="26776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dirty="0"/>
              <a:t>    国家富强之途</a:t>
            </a:r>
            <a:r>
              <a:rPr lang="en-US" altLang="zh-CN" sz="2800" dirty="0"/>
              <a:t>……</a:t>
            </a:r>
            <a:r>
              <a:rPr lang="zh-CN" altLang="en-US" sz="2800" dirty="0"/>
              <a:t>第一开发国民多数之智德良能，使进入</a:t>
            </a:r>
            <a:r>
              <a:rPr lang="zh-CN" altLang="en-US" sz="2800" u="sng" dirty="0">
                <a:solidFill>
                  <a:srgbClr val="FF0000"/>
                </a:solidFill>
              </a:rPr>
              <a:t>文明开化</a:t>
            </a:r>
            <a:r>
              <a:rPr lang="zh-CN" altLang="en-US" sz="2800" dirty="0"/>
              <a:t>之域。        </a:t>
            </a:r>
            <a:endParaRPr lang="en-US" altLang="zh-CN" sz="2800" dirty="0"/>
          </a:p>
          <a:p>
            <a:pPr algn="just"/>
            <a:r>
              <a:rPr lang="en-US" altLang="zh-CN" sz="2800" dirty="0"/>
              <a:t>      ——</a:t>
            </a:r>
            <a:r>
              <a:rPr lang="zh-CN" altLang="en-US" sz="2800" dirty="0"/>
              <a:t>伊藤博文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9" grpId="0" autoUpdateAnimBg="0"/>
      <p:bldP spid="16391" grpId="0" autoUpdateAnimBg="0"/>
      <p:bldP spid="1639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5D544C1F-0871-4D86-8F0C-37B5B820D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971800"/>
            <a:ext cx="424815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这是位于日本长野县松本市一所小学校，建于</a:t>
            </a: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1876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年，是一所新式学校。明治时期，确立了“</a:t>
            </a:r>
            <a:r>
              <a:rPr lang="zh-CN" altLang="en-US" sz="2400" u="sng" dirty="0">
                <a:solidFill>
                  <a:srgbClr val="FF0000"/>
                </a:solidFill>
                <a:latin typeface="宋体" panose="02010600030101010101" pitchFamily="2" charset="-122"/>
              </a:rPr>
              <a:t>和魂洋才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”的教育原则，既要培养学生具有日本旧的忠君爱国思想，同时又要掌握西方先进的科学技术知识。</a:t>
            </a:r>
          </a:p>
        </p:txBody>
      </p:sp>
      <p:pic>
        <p:nvPicPr>
          <p:cNvPr id="17411" name="Picture 3" descr="dd5">
            <a:extLst>
              <a:ext uri="{FF2B5EF4-FFF2-40B4-BE49-F238E27FC236}">
                <a16:creationId xmlns:a16="http://schemas.microsoft.com/office/drawing/2014/main" id="{CD665F95-62C5-4B30-ABB3-84A7D6C49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02"/>
          <a:stretch>
            <a:fillRect/>
          </a:stretch>
        </p:blipFill>
        <p:spPr bwMode="auto">
          <a:xfrm>
            <a:off x="762000" y="228600"/>
            <a:ext cx="2687638" cy="2190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412" name="Picture 4" descr="20070823051247">
            <a:extLst>
              <a:ext uri="{FF2B5EF4-FFF2-40B4-BE49-F238E27FC236}">
                <a16:creationId xmlns:a16="http://schemas.microsoft.com/office/drawing/2014/main" id="{683493A2-3129-4C16-B725-2B176BFCB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0" t="33997" r="46568" b="50369"/>
          <a:stretch>
            <a:fillRect/>
          </a:stretch>
        </p:blipFill>
        <p:spPr bwMode="auto">
          <a:xfrm>
            <a:off x="4495800" y="381000"/>
            <a:ext cx="4114800" cy="2270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7414" name="Text Box 6">
            <a:extLst>
              <a:ext uri="{FF2B5EF4-FFF2-40B4-BE49-F238E27FC236}">
                <a16:creationId xmlns:a16="http://schemas.microsoft.com/office/drawing/2014/main" id="{D04EB157-33C4-45A3-ACE2-C4B0349360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" y="6093296"/>
            <a:ext cx="2667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 dirty="0">
                <a:solidFill>
                  <a:srgbClr val="0000FF"/>
                </a:solidFill>
                <a:latin typeface="宋体" panose="02010600030101010101" pitchFamily="2" charset="-122"/>
              </a:rPr>
              <a:t>明治时期教育普及率</a:t>
            </a:r>
          </a:p>
        </p:txBody>
      </p:sp>
      <p:sp>
        <p:nvSpPr>
          <p:cNvPr id="17415" name="Text Box 7">
            <a:extLst>
              <a:ext uri="{FF2B5EF4-FFF2-40B4-BE49-F238E27FC236}">
                <a16:creationId xmlns:a16="http://schemas.microsoft.com/office/drawing/2014/main" id="{842EB993-7F38-427E-97E0-C146C99EA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438400"/>
            <a:ext cx="381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dirty="0">
                <a:solidFill>
                  <a:srgbClr val="0000FF"/>
                </a:solidFill>
                <a:latin typeface="宋体" panose="02010600030101010101" pitchFamily="2" charset="-122"/>
              </a:rPr>
              <a:t>明治初期的小学                                教师身穿西式服装，正在上数学课 </a:t>
            </a:r>
          </a:p>
        </p:txBody>
      </p:sp>
      <p:pic>
        <p:nvPicPr>
          <p:cNvPr id="8" name="Picture 4" descr="10-3">
            <a:extLst>
              <a:ext uri="{FF2B5EF4-FFF2-40B4-BE49-F238E27FC236}">
                <a16:creationId xmlns:a16="http://schemas.microsoft.com/office/drawing/2014/main" id="{B55EE9D8-CA99-479C-97D3-D7FB70046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60" y="3244867"/>
            <a:ext cx="3206080" cy="2762215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7BD3FC47-33DA-4AA6-A568-E18DA81CC1A5}"/>
              </a:ext>
            </a:extLst>
          </p:cNvPr>
          <p:cNvSpPr/>
          <p:nvPr/>
        </p:nvSpPr>
        <p:spPr>
          <a:xfrm>
            <a:off x="2815140" y="2634098"/>
            <a:ext cx="3206080" cy="1991876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文明开化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4" grpId="0" autoUpdateAnimBg="0"/>
      <p:bldP spid="1741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9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734344"/>
              </p:ext>
            </p:extLst>
          </p:nvPr>
        </p:nvGraphicFramePr>
        <p:xfrm>
          <a:off x="1019336" y="1700808"/>
          <a:ext cx="7543800" cy="3564250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3083384007"/>
                    </a:ext>
                  </a:extLst>
                </a:gridCol>
                <a:gridCol w="5715000">
                  <a:extLst>
                    <a:ext uri="{9D8B030D-6E8A-4147-A177-3AD203B41FA5}">
                      <a16:colId xmlns:a16="http://schemas.microsoft.com/office/drawing/2014/main" val="1532157937"/>
                    </a:ext>
                  </a:extLst>
                </a:gridCol>
              </a:tblGrid>
              <a:tr h="8688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政治</a:t>
                      </a:r>
                    </a:p>
                  </a:txBody>
                  <a:tcPr marT="45722" marB="45722"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00">
                            <a:gamma/>
                            <a:tint val="41961"/>
                            <a:invGamma/>
                          </a:srgbClr>
                        </a:gs>
                        <a:gs pos="100000">
                          <a:srgbClr val="FFFF00"/>
                        </a:gs>
                        <a:gs pos="100000">
                          <a:srgbClr val="FFFF00">
                            <a:gamma/>
                            <a:tint val="41961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marT="45722" marB="45722"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00">
                            <a:gamma/>
                            <a:tint val="41961"/>
                            <a:invGamma/>
                          </a:srgbClr>
                        </a:gs>
                        <a:gs pos="100000">
                          <a:srgbClr val="FFFF00"/>
                        </a:gs>
                        <a:gs pos="100000">
                          <a:srgbClr val="FFFF00">
                            <a:gamma/>
                            <a:tint val="41961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61327325"/>
                  </a:ext>
                </a:extLst>
              </a:tr>
              <a:tr h="112875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经济</a:t>
                      </a:r>
                    </a:p>
                  </a:txBody>
                  <a:tcPr marT="45722" marB="45722"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00">
                            <a:gamma/>
                            <a:tint val="41961"/>
                            <a:invGamma/>
                          </a:srgbClr>
                        </a:gs>
                        <a:gs pos="100000">
                          <a:srgbClr val="FFFF00"/>
                        </a:gs>
                        <a:gs pos="100000">
                          <a:srgbClr val="FFFF00">
                            <a:gamma/>
                            <a:tint val="41961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marT="45722" marB="45722"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00">
                            <a:gamma/>
                            <a:tint val="41961"/>
                            <a:invGamma/>
                          </a:srgbClr>
                        </a:gs>
                        <a:gs pos="100000">
                          <a:srgbClr val="FFFF00"/>
                        </a:gs>
                        <a:gs pos="100000">
                          <a:srgbClr val="FFFF00">
                            <a:gamma/>
                            <a:tint val="41961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54433072"/>
                  </a:ext>
                </a:extLst>
              </a:tr>
              <a:tr h="129849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社会生活</a:t>
                      </a:r>
                    </a:p>
                  </a:txBody>
                  <a:tcPr marT="45722" marB="45722"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00">
                            <a:gamma/>
                            <a:tint val="41961"/>
                            <a:invGamma/>
                          </a:srgbClr>
                        </a:gs>
                        <a:gs pos="100000">
                          <a:srgbClr val="FFFF00"/>
                        </a:gs>
                        <a:gs pos="100000">
                          <a:srgbClr val="FFFF00">
                            <a:gamma/>
                            <a:tint val="41961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marT="45722" marB="45722"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00">
                            <a:gamma/>
                            <a:tint val="41961"/>
                            <a:invGamma/>
                          </a:srgbClr>
                        </a:gs>
                        <a:gs pos="100000">
                          <a:srgbClr val="FFFF00"/>
                        </a:gs>
                        <a:gs pos="100000">
                          <a:srgbClr val="FFFF00">
                            <a:gamma/>
                            <a:tint val="41961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93317575"/>
                  </a:ext>
                </a:extLst>
              </a:tr>
            </a:tbl>
          </a:graphicData>
        </a:graphic>
      </p:graphicFrame>
      <p:sp>
        <p:nvSpPr>
          <p:cNvPr id="19472" name="Text Box 28"/>
          <p:cNvSpPr txBox="1">
            <a:spLocks noChangeArrowheads="1"/>
          </p:cNvSpPr>
          <p:nvPr/>
        </p:nvSpPr>
        <p:spPr bwMode="auto">
          <a:xfrm>
            <a:off x="752872" y="736996"/>
            <a:ext cx="4771628" cy="646331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资产阶级性质的改革：</a:t>
            </a:r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752872" y="5794247"/>
            <a:ext cx="7690078" cy="46166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dirty="0">
                <a:solidFill>
                  <a:schemeClr val="bg1"/>
                </a:solidFill>
                <a:latin typeface="+mn-ea"/>
                <a:ea typeface="+mn-ea"/>
              </a:rPr>
              <a:t>A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ea typeface="+mn-ea"/>
              </a:rPr>
              <a:t>、最体现改革性质   </a:t>
            </a:r>
            <a:r>
              <a:rPr lang="en-US" altLang="zh-CN" sz="2400" dirty="0">
                <a:solidFill>
                  <a:schemeClr val="bg1"/>
                </a:solidFill>
                <a:latin typeface="+mn-ea"/>
                <a:ea typeface="+mn-ea"/>
              </a:rPr>
              <a:t>B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ea typeface="+mn-ea"/>
              </a:rPr>
              <a:t>、影响最深远   </a:t>
            </a:r>
            <a:r>
              <a:rPr lang="en-US" altLang="zh-CN" sz="2400" dirty="0">
                <a:solidFill>
                  <a:schemeClr val="bg1"/>
                </a:solidFill>
                <a:latin typeface="+mn-ea"/>
                <a:ea typeface="+mn-ea"/>
              </a:rPr>
              <a:t>C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ea typeface="+mn-ea"/>
              </a:rPr>
              <a:t>、巩固新政权</a:t>
            </a:r>
          </a:p>
        </p:txBody>
      </p:sp>
      <p:sp>
        <p:nvSpPr>
          <p:cNvPr id="44097" name="Rectangle 65"/>
          <p:cNvSpPr>
            <a:spLocks noChangeArrowheads="1"/>
          </p:cNvSpPr>
          <p:nvPr/>
        </p:nvSpPr>
        <p:spPr bwMode="auto">
          <a:xfrm>
            <a:off x="2950694" y="4078940"/>
            <a:ext cx="5483444" cy="954107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、“文明开化”，即向欧美学习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、努力发展教育。</a:t>
            </a:r>
          </a:p>
        </p:txBody>
      </p:sp>
      <p:sp>
        <p:nvSpPr>
          <p:cNvPr id="44084" name="Line 52"/>
          <p:cNvSpPr>
            <a:spLocks noChangeShapeType="1"/>
          </p:cNvSpPr>
          <p:nvPr/>
        </p:nvSpPr>
        <p:spPr bwMode="auto">
          <a:xfrm flipV="1">
            <a:off x="4896036" y="5085183"/>
            <a:ext cx="482360" cy="709063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44098" name="Rectangle 66"/>
          <p:cNvSpPr>
            <a:spLocks noChangeArrowheads="1"/>
          </p:cNvSpPr>
          <p:nvPr/>
        </p:nvSpPr>
        <p:spPr bwMode="auto">
          <a:xfrm>
            <a:off x="2954963" y="1881895"/>
            <a:ext cx="4188296" cy="5238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废藩置县，加强中央集权    </a:t>
            </a:r>
          </a:p>
        </p:txBody>
      </p:sp>
      <p:sp>
        <p:nvSpPr>
          <p:cNvPr id="44099" name="Rectangle 67"/>
          <p:cNvSpPr>
            <a:spLocks noChangeArrowheads="1"/>
          </p:cNvSpPr>
          <p:nvPr/>
        </p:nvSpPr>
        <p:spPr bwMode="auto">
          <a:xfrm>
            <a:off x="2950694" y="2661504"/>
            <a:ext cx="5400599" cy="954107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、推行地税改革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、“殖产兴业”，发展近代工业</a:t>
            </a:r>
          </a:p>
        </p:txBody>
      </p:sp>
      <p:sp>
        <p:nvSpPr>
          <p:cNvPr id="44083" name="Line 51"/>
          <p:cNvSpPr>
            <a:spLocks noChangeShapeType="1"/>
          </p:cNvSpPr>
          <p:nvPr/>
        </p:nvSpPr>
        <p:spPr bwMode="auto">
          <a:xfrm flipV="1">
            <a:off x="2267744" y="3501007"/>
            <a:ext cx="5256584" cy="2276707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44085" name="Line 53"/>
          <p:cNvSpPr>
            <a:spLocks noChangeShapeType="1"/>
          </p:cNvSpPr>
          <p:nvPr/>
        </p:nvSpPr>
        <p:spPr bwMode="auto">
          <a:xfrm flipH="1" flipV="1">
            <a:off x="5666428" y="2339969"/>
            <a:ext cx="1569868" cy="3468693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081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2" grpId="0" animBg="1"/>
      <p:bldP spid="44097" grpId="0" animBg="1"/>
      <p:bldP spid="44084" grpId="0" animBg="1"/>
      <p:bldP spid="44098" grpId="0" animBg="1"/>
      <p:bldP spid="44099" grpId="0" animBg="1"/>
      <p:bldP spid="44083" grpId="0" animBg="1"/>
      <p:bldP spid="4408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49619" y="5822954"/>
            <a:ext cx="3695700" cy="45720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日本使团出访欧美图</a:t>
            </a:r>
          </a:p>
        </p:txBody>
      </p:sp>
      <p:pic>
        <p:nvPicPr>
          <p:cNvPr id="20483" name="Picture 3" descr="图像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2" y="690484"/>
            <a:ext cx="3851275" cy="5041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4030662" y="116633"/>
            <a:ext cx="5044477" cy="3312368"/>
            <a:chOff x="22" y="0"/>
            <a:chExt cx="2061" cy="1790"/>
          </a:xfrm>
        </p:grpSpPr>
        <p:pic>
          <p:nvPicPr>
            <p:cNvPr id="20514" name="Picture 6">
              <a:hlinkClick r:id="" action="ppaction://noaction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" y="0"/>
              <a:ext cx="2061" cy="1790"/>
            </a:xfrm>
            <a:prstGeom prst="rect">
              <a:avLst/>
            </a:prstGeom>
            <a:noFill/>
            <a:ln w="38100" cmpd="dbl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515" name="Text Box 7"/>
            <p:cNvSpPr txBox="1">
              <a:spLocks noChangeArrowheads="1"/>
            </p:cNvSpPr>
            <p:nvPr/>
          </p:nvSpPr>
          <p:spPr bwMode="auto">
            <a:xfrm>
              <a:off x="463" y="1586"/>
              <a:ext cx="1208" cy="204"/>
            </a:xfrm>
            <a:prstGeom prst="rect">
              <a:avLst/>
            </a:prstGeom>
            <a:ln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90170" tIns="46990" rIns="90170" bIns="4699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工业革命后的大阪纺织工厂</a:t>
              </a:r>
            </a:p>
          </p:txBody>
        </p:sp>
      </p:grpSp>
      <p:graphicFrame>
        <p:nvGraphicFramePr>
          <p:cNvPr id="3277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291709"/>
              </p:ext>
            </p:extLst>
          </p:nvPr>
        </p:nvGraphicFramePr>
        <p:xfrm>
          <a:off x="4030662" y="3646567"/>
          <a:ext cx="5113338" cy="2178050"/>
        </p:xfrm>
        <a:graphic>
          <a:graphicData uri="http://schemas.openxmlformats.org/drawingml/2006/table">
            <a:tbl>
              <a:tblPr/>
              <a:tblGrid>
                <a:gridCol w="787400">
                  <a:extLst>
                    <a:ext uri="{9D8B030D-6E8A-4147-A177-3AD203B41FA5}">
                      <a16:colId xmlns:a16="http://schemas.microsoft.com/office/drawing/2014/main" val="3760031899"/>
                    </a:ext>
                  </a:extLst>
                </a:gridCol>
                <a:gridCol w="1749425">
                  <a:extLst>
                    <a:ext uri="{9D8B030D-6E8A-4147-A177-3AD203B41FA5}">
                      <a16:colId xmlns:a16="http://schemas.microsoft.com/office/drawing/2014/main" val="4176070272"/>
                    </a:ext>
                  </a:extLst>
                </a:gridCol>
                <a:gridCol w="2576513">
                  <a:extLst>
                    <a:ext uri="{9D8B030D-6E8A-4147-A177-3AD203B41FA5}">
                      <a16:colId xmlns:a16="http://schemas.microsoft.com/office/drawing/2014/main" val="886829222"/>
                    </a:ext>
                  </a:extLst>
                </a:gridCol>
              </a:tblGrid>
              <a:tr h="3987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国家</a:t>
                      </a:r>
                    </a:p>
                  </a:txBody>
                  <a:tcPr marL="90170" marR="90170" marT="46971" marB="4697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时间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经济年平均增长速度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2768069"/>
                  </a:ext>
                </a:extLst>
              </a:tr>
              <a:tr h="4601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</a:t>
                      </a:r>
                    </a:p>
                  </a:txBody>
                  <a:tcPr marL="90170" marR="90170" marT="46971" marB="4697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1868-1873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32.2%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824614"/>
                  </a:ext>
                </a:extLst>
              </a:tr>
              <a:tr h="3987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</a:t>
                      </a:r>
                    </a:p>
                  </a:txBody>
                  <a:tcPr marL="90170" marR="90170" marT="46971" marB="4697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1851-1873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3.3%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6197735"/>
                  </a:ext>
                </a:extLst>
              </a:tr>
              <a:tr h="4601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美</a:t>
                      </a:r>
                    </a:p>
                  </a:txBody>
                  <a:tcPr marL="90170" marR="90170" marT="46971" marB="4697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1861-1873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5%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6922390"/>
                  </a:ext>
                </a:extLst>
              </a:tr>
              <a:tr h="4601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德</a:t>
                      </a:r>
                    </a:p>
                  </a:txBody>
                  <a:tcPr marL="90170" marR="90170" marT="46971" marB="4697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1861-1873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3.8%</a:t>
                      </a:r>
                    </a:p>
                  </a:txBody>
                  <a:tcPr marL="90170" marR="90170" marT="46971" marB="4697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172262"/>
                  </a:ext>
                </a:extLst>
              </a:tr>
            </a:tbl>
          </a:graphicData>
        </a:graphic>
      </p:graphicFrame>
      <p:sp>
        <p:nvSpPr>
          <p:cNvPr id="20512" name="Text Box 34"/>
          <p:cNvSpPr txBox="1">
            <a:spLocks noChangeArrowheads="1"/>
          </p:cNvSpPr>
          <p:nvPr/>
        </p:nvSpPr>
        <p:spPr bwMode="auto">
          <a:xfrm>
            <a:off x="4210968" y="5877480"/>
            <a:ext cx="4752726" cy="402674"/>
          </a:xfrm>
          <a:prstGeom prst="rect">
            <a:avLst/>
          </a:pr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 dirty="0">
                <a:solidFill>
                  <a:srgbClr val="0000FF"/>
                </a:solidFill>
                <a:latin typeface="宋体" panose="02010600030101010101" pitchFamily="2" charset="-122"/>
              </a:rPr>
              <a:t>日本经济的发展，在当时世界上也很罕见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1A67B7DA-D7D4-4E06-AA1A-B65503EDB913}"/>
              </a:ext>
            </a:extLst>
          </p:cNvPr>
          <p:cNvSpPr/>
          <p:nvPr/>
        </p:nvSpPr>
        <p:spPr>
          <a:xfrm>
            <a:off x="7308304" y="4005064"/>
            <a:ext cx="1058668" cy="1872416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69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2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>
            <a:extLst>
              <a:ext uri="{FF2B5EF4-FFF2-40B4-BE49-F238E27FC236}">
                <a16:creationId xmlns:a16="http://schemas.microsoft.com/office/drawing/2014/main" id="{C1FB73A0-B9AC-480C-8CB5-86B23FE5EC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 descr="在8_56扫描的图象2004-9-13">
            <a:extLst>
              <a:ext uri="{FF2B5EF4-FFF2-40B4-BE49-F238E27FC236}">
                <a16:creationId xmlns:a16="http://schemas.microsoft.com/office/drawing/2014/main" id="{62409348-AD23-45B8-9523-0F8A3C62D2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688" y="-46038"/>
            <a:ext cx="9196388" cy="3770313"/>
          </a:xfrm>
        </p:spPr>
      </p:pic>
      <p:pic>
        <p:nvPicPr>
          <p:cNvPr id="289794" name="Picture 2" descr="在9_06扫描的图象2004-9-13">
            <a:extLst>
              <a:ext uri="{FF2B5EF4-FFF2-40B4-BE49-F238E27FC236}">
                <a16:creationId xmlns:a16="http://schemas.microsoft.com/office/drawing/2014/main" id="{EDD3886D-5F06-4587-95CF-40BA506BD7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3084513"/>
            <a:ext cx="91948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A57E19BF-B1DE-4C67-96E8-43373BB0FE17}"/>
              </a:ext>
            </a:extLst>
          </p:cNvPr>
          <p:cNvSpPr/>
          <p:nvPr/>
        </p:nvSpPr>
        <p:spPr>
          <a:xfrm>
            <a:off x="827584" y="3861048"/>
            <a:ext cx="1800200" cy="677193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999B4C26-9C23-4CBB-9A6D-DCCA4E1B11F6}"/>
              </a:ext>
            </a:extLst>
          </p:cNvPr>
          <p:cNvSpPr/>
          <p:nvPr/>
        </p:nvSpPr>
        <p:spPr>
          <a:xfrm>
            <a:off x="2915816" y="3756777"/>
            <a:ext cx="2335266" cy="1944215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7A4356EC-D7FE-453D-BA02-71BF8803EE5C}"/>
              </a:ext>
            </a:extLst>
          </p:cNvPr>
          <p:cNvSpPr/>
          <p:nvPr/>
        </p:nvSpPr>
        <p:spPr>
          <a:xfrm>
            <a:off x="6156176" y="2852936"/>
            <a:ext cx="1728192" cy="1484449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670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9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>
            <a:extLst>
              <a:ext uri="{FF2B5EF4-FFF2-40B4-BE49-F238E27FC236}">
                <a16:creationId xmlns:a16="http://schemas.microsoft.com/office/drawing/2014/main" id="{D6A08F7D-2DDA-418B-89BD-388FB733E8B2}"/>
              </a:ext>
            </a:extLst>
          </p:cNvPr>
          <p:cNvGrpSpPr>
            <a:grpSpLocks/>
          </p:cNvGrpSpPr>
          <p:nvPr/>
        </p:nvGrpSpPr>
        <p:grpSpPr bwMode="auto">
          <a:xfrm>
            <a:off x="5597525" y="3073400"/>
            <a:ext cx="1431925" cy="1338263"/>
            <a:chOff x="0" y="0"/>
            <a:chExt cx="1431925" cy="1338263"/>
          </a:xfrm>
        </p:grpSpPr>
        <p:sp>
          <p:nvSpPr>
            <p:cNvPr id="14339" name="Arc 9">
              <a:extLst>
                <a:ext uri="{FF2B5EF4-FFF2-40B4-BE49-F238E27FC236}">
                  <a16:creationId xmlns:a16="http://schemas.microsoft.com/office/drawing/2014/main" id="{400005D3-AD32-43DA-BA09-E749D37874A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020000">
              <a:off x="1327150" y="0"/>
              <a:ext cx="104775" cy="877888"/>
            </a:xfrm>
            <a:custGeom>
              <a:avLst/>
              <a:gdLst>
                <a:gd name="T0" fmla="*/ 7935 w 29536"/>
                <a:gd name="T1" fmla="*/ 0 h 43200"/>
                <a:gd name="T2" fmla="*/ 29536 w 29536"/>
                <a:gd name="T3" fmla="*/ 21600 h 43200"/>
                <a:gd name="T4" fmla="*/ 7936 w 29536"/>
                <a:gd name="T5" fmla="*/ 43200 h 43200"/>
                <a:gd name="T6" fmla="*/ -1 w 29536"/>
                <a:gd name="T7" fmla="*/ 41689 h 43200"/>
                <a:gd name="T8" fmla="*/ 7935 w 29536"/>
                <a:gd name="T9" fmla="*/ 0 h 43200"/>
                <a:gd name="T10" fmla="*/ 29536 w 29536"/>
                <a:gd name="T11" fmla="*/ 21600 h 43200"/>
                <a:gd name="T12" fmla="*/ 7936 w 29536"/>
                <a:gd name="T13" fmla="*/ 43200 h 43200"/>
                <a:gd name="T14" fmla="*/ -1 w 29536"/>
                <a:gd name="T15" fmla="*/ 41689 h 43200"/>
                <a:gd name="T16" fmla="*/ 7936 w 29536"/>
                <a:gd name="T17" fmla="*/ 21600 h 43200"/>
                <a:gd name="T18" fmla="*/ 7935 w 29536"/>
                <a:gd name="T19" fmla="*/ 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536" h="43200" fill="none">
                  <a:moveTo>
                    <a:pt x="7935" y="0"/>
                  </a:moveTo>
                  <a:cubicBezTo>
                    <a:pt x="19865" y="0"/>
                    <a:pt x="29536" y="9670"/>
                    <a:pt x="29536" y="21600"/>
                  </a:cubicBezTo>
                  <a:cubicBezTo>
                    <a:pt x="29536" y="33529"/>
                    <a:pt x="19865" y="43200"/>
                    <a:pt x="7936" y="43200"/>
                  </a:cubicBezTo>
                  <a:cubicBezTo>
                    <a:pt x="5219" y="43200"/>
                    <a:pt x="2526" y="42687"/>
                    <a:pt x="-1" y="41689"/>
                  </a:cubicBezTo>
                </a:path>
                <a:path w="29536" h="43200" stroke="0">
                  <a:moveTo>
                    <a:pt x="7935" y="0"/>
                  </a:moveTo>
                  <a:cubicBezTo>
                    <a:pt x="19865" y="0"/>
                    <a:pt x="29536" y="9670"/>
                    <a:pt x="29536" y="21600"/>
                  </a:cubicBezTo>
                  <a:cubicBezTo>
                    <a:pt x="29536" y="33529"/>
                    <a:pt x="19865" y="43200"/>
                    <a:pt x="7936" y="43200"/>
                  </a:cubicBezTo>
                  <a:cubicBezTo>
                    <a:pt x="5219" y="43200"/>
                    <a:pt x="2526" y="42687"/>
                    <a:pt x="-1" y="41689"/>
                  </a:cubicBezTo>
                  <a:lnTo>
                    <a:pt x="7936" y="21600"/>
                  </a:lnTo>
                  <a:lnTo>
                    <a:pt x="7935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40" name="Arc 11">
              <a:extLst>
                <a:ext uri="{FF2B5EF4-FFF2-40B4-BE49-F238E27FC236}">
                  <a16:creationId xmlns:a16="http://schemas.microsoft.com/office/drawing/2014/main" id="{1933115D-DDB1-484D-BF99-8F8EC2B3CFD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3776199">
              <a:off x="-373857" y="373857"/>
              <a:ext cx="1338263" cy="590550"/>
            </a:xfrm>
            <a:custGeom>
              <a:avLst/>
              <a:gdLst>
                <a:gd name="T0" fmla="*/ 4122 w 13940"/>
                <a:gd name="T1" fmla="*/ -1 h 21203"/>
                <a:gd name="T2" fmla="*/ 13939 w 13940"/>
                <a:gd name="T3" fmla="*/ 4703 h 21203"/>
                <a:gd name="T4" fmla="*/ 4122 w 13940"/>
                <a:gd name="T5" fmla="*/ -1 h 21203"/>
                <a:gd name="T6" fmla="*/ 13939 w 13940"/>
                <a:gd name="T7" fmla="*/ 4703 h 21203"/>
                <a:gd name="T8" fmla="*/ 0 w 13940"/>
                <a:gd name="T9" fmla="*/ 21203 h 21203"/>
                <a:gd name="T10" fmla="*/ 4122 w 13940"/>
                <a:gd name="T11" fmla="*/ -1 h 2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40" h="21203" fill="none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</a:path>
                <a:path w="13940" h="21203" stroke="0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  <a:lnTo>
                    <a:pt x="0" y="21203"/>
                  </a:lnTo>
                  <a:lnTo>
                    <a:pt x="4122" y="-1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</p:grpSp>
      <p:grpSp>
        <p:nvGrpSpPr>
          <p:cNvPr id="3" name="组合 1">
            <a:extLst>
              <a:ext uri="{FF2B5EF4-FFF2-40B4-BE49-F238E27FC236}">
                <a16:creationId xmlns:a16="http://schemas.microsoft.com/office/drawing/2014/main" id="{F148345E-E799-46F3-81EF-2D709F103566}"/>
              </a:ext>
            </a:extLst>
          </p:cNvPr>
          <p:cNvGrpSpPr>
            <a:grpSpLocks/>
          </p:cNvGrpSpPr>
          <p:nvPr/>
        </p:nvGrpSpPr>
        <p:grpSpPr bwMode="auto">
          <a:xfrm>
            <a:off x="1778000" y="2833688"/>
            <a:ext cx="2463800" cy="1671637"/>
            <a:chOff x="0" y="0"/>
            <a:chExt cx="2463255" cy="1671637"/>
          </a:xfrm>
        </p:grpSpPr>
        <p:sp>
          <p:nvSpPr>
            <p:cNvPr id="14342" name="Arc 26">
              <a:extLst>
                <a:ext uri="{FF2B5EF4-FFF2-40B4-BE49-F238E27FC236}">
                  <a16:creationId xmlns:a16="http://schemas.microsoft.com/office/drawing/2014/main" id="{C29BC1E2-00AB-48D8-8603-D7D094B4D0E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729038" flipH="1" flipV="1">
              <a:off x="1228971" y="-244086"/>
              <a:ext cx="827087" cy="1641475"/>
            </a:xfrm>
            <a:custGeom>
              <a:avLst/>
              <a:gdLst>
                <a:gd name="T0" fmla="*/ -1 w 10568"/>
                <a:gd name="T1" fmla="*/ 777 h 21600"/>
                <a:gd name="T2" fmla="*/ 5743 w 10568"/>
                <a:gd name="T3" fmla="*/ 0 h 21600"/>
                <a:gd name="T4" fmla="*/ 10568 w 10568"/>
                <a:gd name="T5" fmla="*/ 545 h 21600"/>
                <a:gd name="T6" fmla="*/ -1 w 10568"/>
                <a:gd name="T7" fmla="*/ 777 h 21600"/>
                <a:gd name="T8" fmla="*/ 5743 w 10568"/>
                <a:gd name="T9" fmla="*/ 0 h 21600"/>
                <a:gd name="T10" fmla="*/ 10568 w 10568"/>
                <a:gd name="T11" fmla="*/ 545 h 21600"/>
                <a:gd name="T12" fmla="*/ 5743 w 10568"/>
                <a:gd name="T13" fmla="*/ 21600 h 21600"/>
                <a:gd name="T14" fmla="*/ -1 w 10568"/>
                <a:gd name="T15" fmla="*/ 77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68" h="21600" fill="none">
                  <a:moveTo>
                    <a:pt x="-1" y="777"/>
                  </a:moveTo>
                  <a:cubicBezTo>
                    <a:pt x="1870" y="261"/>
                    <a:pt x="3802" y="-1"/>
                    <a:pt x="5743" y="0"/>
                  </a:cubicBezTo>
                  <a:cubicBezTo>
                    <a:pt x="7366" y="0"/>
                    <a:pt x="8985" y="183"/>
                    <a:pt x="10568" y="545"/>
                  </a:cubicBezTo>
                </a:path>
                <a:path w="10568" h="21600" stroke="0">
                  <a:moveTo>
                    <a:pt x="-1" y="777"/>
                  </a:moveTo>
                  <a:cubicBezTo>
                    <a:pt x="1870" y="261"/>
                    <a:pt x="3802" y="-1"/>
                    <a:pt x="5743" y="0"/>
                  </a:cubicBezTo>
                  <a:cubicBezTo>
                    <a:pt x="7366" y="0"/>
                    <a:pt x="8985" y="183"/>
                    <a:pt x="10568" y="545"/>
                  </a:cubicBezTo>
                  <a:lnTo>
                    <a:pt x="5743" y="21600"/>
                  </a:lnTo>
                  <a:lnTo>
                    <a:pt x="-1" y="777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43" name="Arc 11">
              <a:extLst>
                <a:ext uri="{FF2B5EF4-FFF2-40B4-BE49-F238E27FC236}">
                  <a16:creationId xmlns:a16="http://schemas.microsoft.com/office/drawing/2014/main" id="{6849BCF0-E60B-4756-859A-9E25170BF18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58880">
              <a:off x="985044" y="383381"/>
              <a:ext cx="1357312" cy="590550"/>
            </a:xfrm>
            <a:custGeom>
              <a:avLst/>
              <a:gdLst>
                <a:gd name="T0" fmla="*/ 4122 w 13940"/>
                <a:gd name="T1" fmla="*/ -1 h 21203"/>
                <a:gd name="T2" fmla="*/ 13939 w 13940"/>
                <a:gd name="T3" fmla="*/ 4703 h 21203"/>
                <a:gd name="T4" fmla="*/ 4122 w 13940"/>
                <a:gd name="T5" fmla="*/ -1 h 21203"/>
                <a:gd name="T6" fmla="*/ 13939 w 13940"/>
                <a:gd name="T7" fmla="*/ 4703 h 21203"/>
                <a:gd name="T8" fmla="*/ 0 w 13940"/>
                <a:gd name="T9" fmla="*/ 21203 h 21203"/>
                <a:gd name="T10" fmla="*/ 4122 w 13940"/>
                <a:gd name="T11" fmla="*/ -1 h 2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40" h="21203" fill="none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</a:path>
                <a:path w="13940" h="21203" stroke="0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  <a:lnTo>
                    <a:pt x="0" y="21203"/>
                  </a:lnTo>
                  <a:lnTo>
                    <a:pt x="4122" y="-1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44" name="Arc 11">
              <a:extLst>
                <a:ext uri="{FF2B5EF4-FFF2-40B4-BE49-F238E27FC236}">
                  <a16:creationId xmlns:a16="http://schemas.microsoft.com/office/drawing/2014/main" id="{95E96BF2-0935-45A4-A3C6-4C57B30554C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436199">
              <a:off x="-388938" y="692147"/>
              <a:ext cx="1368425" cy="590550"/>
            </a:xfrm>
            <a:custGeom>
              <a:avLst/>
              <a:gdLst>
                <a:gd name="T0" fmla="*/ 4122 w 13940"/>
                <a:gd name="T1" fmla="*/ -1 h 21203"/>
                <a:gd name="T2" fmla="*/ 13939 w 13940"/>
                <a:gd name="T3" fmla="*/ 4703 h 21203"/>
                <a:gd name="T4" fmla="*/ 4122 w 13940"/>
                <a:gd name="T5" fmla="*/ -1 h 21203"/>
                <a:gd name="T6" fmla="*/ 13939 w 13940"/>
                <a:gd name="T7" fmla="*/ 4703 h 21203"/>
                <a:gd name="T8" fmla="*/ 0 w 13940"/>
                <a:gd name="T9" fmla="*/ 21203 h 21203"/>
                <a:gd name="T10" fmla="*/ 4122 w 13940"/>
                <a:gd name="T11" fmla="*/ -1 h 2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40" h="21203" fill="none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</a:path>
                <a:path w="13940" h="21203" stroke="0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  <a:lnTo>
                    <a:pt x="0" y="21203"/>
                  </a:lnTo>
                  <a:lnTo>
                    <a:pt x="4122" y="-1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</p:grpSp>
      <p:grpSp>
        <p:nvGrpSpPr>
          <p:cNvPr id="4" name="组合 4">
            <a:extLst>
              <a:ext uri="{FF2B5EF4-FFF2-40B4-BE49-F238E27FC236}">
                <a16:creationId xmlns:a16="http://schemas.microsoft.com/office/drawing/2014/main" id="{20E3AF53-EEBC-4F10-B39B-31947EEB2958}"/>
              </a:ext>
            </a:extLst>
          </p:cNvPr>
          <p:cNvGrpSpPr>
            <a:grpSpLocks/>
          </p:cNvGrpSpPr>
          <p:nvPr/>
        </p:nvGrpSpPr>
        <p:grpSpPr bwMode="auto">
          <a:xfrm>
            <a:off x="4183048" y="2016918"/>
            <a:ext cx="2951162" cy="1852613"/>
            <a:chOff x="0" y="0"/>
            <a:chExt cx="2951162" cy="1852613"/>
          </a:xfrm>
        </p:grpSpPr>
        <p:sp>
          <p:nvSpPr>
            <p:cNvPr id="14346" name="Arc 8">
              <a:extLst>
                <a:ext uri="{FF2B5EF4-FFF2-40B4-BE49-F238E27FC236}">
                  <a16:creationId xmlns:a16="http://schemas.microsoft.com/office/drawing/2014/main" id="{C828CC25-D529-446D-824B-EBBB6B8EE41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8257440" flipH="1" flipV="1">
              <a:off x="0" y="0"/>
              <a:ext cx="1601787" cy="1852613"/>
            </a:xfrm>
            <a:custGeom>
              <a:avLst/>
              <a:gdLst>
                <a:gd name="T0" fmla="*/ 5005 w 16194"/>
                <a:gd name="T1" fmla="*/ 0 h 21012"/>
                <a:gd name="T2" fmla="*/ 16193 w 16194"/>
                <a:gd name="T3" fmla="*/ 6718 h 21012"/>
                <a:gd name="T4" fmla="*/ 5005 w 16194"/>
                <a:gd name="T5" fmla="*/ 0 h 21012"/>
                <a:gd name="T6" fmla="*/ 16193 w 16194"/>
                <a:gd name="T7" fmla="*/ 6718 h 21012"/>
                <a:gd name="T8" fmla="*/ 0 w 16194"/>
                <a:gd name="T9" fmla="*/ 21012 h 21012"/>
                <a:gd name="T10" fmla="*/ 5005 w 16194"/>
                <a:gd name="T11" fmla="*/ 0 h 2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94" h="21012" fill="none">
                  <a:moveTo>
                    <a:pt x="5005" y="0"/>
                  </a:moveTo>
                  <a:cubicBezTo>
                    <a:pt x="9338" y="1032"/>
                    <a:pt x="13246" y="3378"/>
                    <a:pt x="16193" y="6718"/>
                  </a:cubicBezTo>
                </a:path>
                <a:path w="16194" h="21012" stroke="0">
                  <a:moveTo>
                    <a:pt x="5005" y="0"/>
                  </a:moveTo>
                  <a:cubicBezTo>
                    <a:pt x="9338" y="1032"/>
                    <a:pt x="13246" y="3378"/>
                    <a:pt x="16193" y="6718"/>
                  </a:cubicBezTo>
                  <a:lnTo>
                    <a:pt x="0" y="21012"/>
                  </a:lnTo>
                  <a:lnTo>
                    <a:pt x="5005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47" name="Arc 11">
              <a:extLst>
                <a:ext uri="{FF2B5EF4-FFF2-40B4-BE49-F238E27FC236}">
                  <a16:creationId xmlns:a16="http://schemas.microsoft.com/office/drawing/2014/main" id="{1C8E1E9C-7ED7-43DF-82BE-AC5C83B8A63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340424">
              <a:off x="404812" y="25400"/>
              <a:ext cx="2546350" cy="679450"/>
            </a:xfrm>
            <a:custGeom>
              <a:avLst/>
              <a:gdLst>
                <a:gd name="T0" fmla="*/ 4122 w 13940"/>
                <a:gd name="T1" fmla="*/ -1 h 21203"/>
                <a:gd name="T2" fmla="*/ 13939 w 13940"/>
                <a:gd name="T3" fmla="*/ 4703 h 21203"/>
                <a:gd name="T4" fmla="*/ 4122 w 13940"/>
                <a:gd name="T5" fmla="*/ -1 h 21203"/>
                <a:gd name="T6" fmla="*/ 13939 w 13940"/>
                <a:gd name="T7" fmla="*/ 4703 h 21203"/>
                <a:gd name="T8" fmla="*/ 0 w 13940"/>
                <a:gd name="T9" fmla="*/ 21203 h 21203"/>
                <a:gd name="T10" fmla="*/ 4122 w 13940"/>
                <a:gd name="T11" fmla="*/ -1 h 2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40" h="21203" fill="none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</a:path>
                <a:path w="13940" h="21203" stroke="0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  <a:lnTo>
                    <a:pt x="0" y="21203"/>
                  </a:lnTo>
                  <a:lnTo>
                    <a:pt x="4122" y="-1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</p:grpSp>
      <p:grpSp>
        <p:nvGrpSpPr>
          <p:cNvPr id="5" name="Group 2">
            <a:extLst>
              <a:ext uri="{FF2B5EF4-FFF2-40B4-BE49-F238E27FC236}">
                <a16:creationId xmlns:a16="http://schemas.microsoft.com/office/drawing/2014/main" id="{E3C0DE35-810B-42FE-AEE9-EB812D2A7789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3556000"/>
            <a:ext cx="4191000" cy="3302000"/>
            <a:chOff x="0" y="0"/>
            <a:chExt cx="2448" cy="1622"/>
          </a:xfrm>
        </p:grpSpPr>
        <p:sp>
          <p:nvSpPr>
            <p:cNvPr id="14349" name="Arc 3">
              <a:extLst>
                <a:ext uri="{FF2B5EF4-FFF2-40B4-BE49-F238E27FC236}">
                  <a16:creationId xmlns:a16="http://schemas.microsoft.com/office/drawing/2014/main" id="{877A9E3B-93F0-43B5-8FDE-CCF057F60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49"/>
              <a:ext cx="912" cy="1273"/>
            </a:xfrm>
            <a:custGeom>
              <a:avLst/>
              <a:gdLst>
                <a:gd name="T0" fmla="*/ 4029 w 21600"/>
                <a:gd name="T1" fmla="*/ 0 h 21221"/>
                <a:gd name="T2" fmla="*/ 21600 w 21600"/>
                <a:gd name="T3" fmla="*/ 21221 h 21221"/>
                <a:gd name="T4" fmla="*/ 4029 w 21600"/>
                <a:gd name="T5" fmla="*/ 0 h 21221"/>
                <a:gd name="T6" fmla="*/ 21600 w 21600"/>
                <a:gd name="T7" fmla="*/ 21221 h 21221"/>
                <a:gd name="T8" fmla="*/ 0 w 21600"/>
                <a:gd name="T9" fmla="*/ 21221 h 21221"/>
                <a:gd name="T10" fmla="*/ 4029 w 21600"/>
                <a:gd name="T11" fmla="*/ 0 h 21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221" fill="none">
                  <a:moveTo>
                    <a:pt x="4029" y="0"/>
                  </a:moveTo>
                  <a:cubicBezTo>
                    <a:pt x="14223" y="1936"/>
                    <a:pt x="21600" y="10845"/>
                    <a:pt x="21600" y="21221"/>
                  </a:cubicBezTo>
                </a:path>
                <a:path w="21600" h="21221" stroke="0">
                  <a:moveTo>
                    <a:pt x="4029" y="0"/>
                  </a:moveTo>
                  <a:cubicBezTo>
                    <a:pt x="14223" y="1936"/>
                    <a:pt x="21600" y="10845"/>
                    <a:pt x="21600" y="21221"/>
                  </a:cubicBezTo>
                  <a:lnTo>
                    <a:pt x="0" y="21221"/>
                  </a:lnTo>
                  <a:lnTo>
                    <a:pt x="4029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50" name="Arc 4">
              <a:extLst>
                <a:ext uri="{FF2B5EF4-FFF2-40B4-BE49-F238E27FC236}">
                  <a16:creationId xmlns:a16="http://schemas.microsoft.com/office/drawing/2014/main" id="{85D87207-16DA-4F84-892F-A9E3DE98BB0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536" y="340"/>
              <a:ext cx="912" cy="1281"/>
            </a:xfrm>
            <a:custGeom>
              <a:avLst/>
              <a:gdLst>
                <a:gd name="T0" fmla="*/ 3316 w 21600"/>
                <a:gd name="T1" fmla="*/ 0 h 21344"/>
                <a:gd name="T2" fmla="*/ 21600 w 21600"/>
                <a:gd name="T3" fmla="*/ 21344 h 21344"/>
                <a:gd name="T4" fmla="*/ 3316 w 21600"/>
                <a:gd name="T5" fmla="*/ 0 h 21344"/>
                <a:gd name="T6" fmla="*/ 21600 w 21600"/>
                <a:gd name="T7" fmla="*/ 21344 h 21344"/>
                <a:gd name="T8" fmla="*/ 0 w 21600"/>
                <a:gd name="T9" fmla="*/ 21344 h 21344"/>
                <a:gd name="T10" fmla="*/ 3316 w 21600"/>
                <a:gd name="T11" fmla="*/ 0 h 21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21344" fill="none">
                  <a:moveTo>
                    <a:pt x="3316" y="0"/>
                  </a:moveTo>
                  <a:cubicBezTo>
                    <a:pt x="13839" y="1635"/>
                    <a:pt x="21600" y="10695"/>
                    <a:pt x="21600" y="21344"/>
                  </a:cubicBezTo>
                </a:path>
                <a:path w="21600" h="21344" stroke="0">
                  <a:moveTo>
                    <a:pt x="3316" y="0"/>
                  </a:moveTo>
                  <a:cubicBezTo>
                    <a:pt x="13839" y="1635"/>
                    <a:pt x="21600" y="10695"/>
                    <a:pt x="21600" y="21344"/>
                  </a:cubicBezTo>
                  <a:lnTo>
                    <a:pt x="0" y="21344"/>
                  </a:lnTo>
                  <a:lnTo>
                    <a:pt x="3316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51" name="Arc 5">
              <a:extLst>
                <a:ext uri="{FF2B5EF4-FFF2-40B4-BE49-F238E27FC236}">
                  <a16:creationId xmlns:a16="http://schemas.microsoft.com/office/drawing/2014/main" id="{C9F6795D-574B-4C9B-B1E0-594C78D13EB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61849">
              <a:off x="449" y="7"/>
              <a:ext cx="801" cy="1278"/>
            </a:xfrm>
            <a:custGeom>
              <a:avLst/>
              <a:gdLst>
                <a:gd name="T0" fmla="*/ 3587 w 18962"/>
                <a:gd name="T1" fmla="*/ 0 h 21300"/>
                <a:gd name="T2" fmla="*/ 18962 w 18962"/>
                <a:gd name="T3" fmla="*/ 10955 h 21300"/>
                <a:gd name="T4" fmla="*/ 3587 w 18962"/>
                <a:gd name="T5" fmla="*/ 0 h 21300"/>
                <a:gd name="T6" fmla="*/ 18962 w 18962"/>
                <a:gd name="T7" fmla="*/ 10955 h 21300"/>
                <a:gd name="T8" fmla="*/ 0 w 18962"/>
                <a:gd name="T9" fmla="*/ 21300 h 21300"/>
                <a:gd name="T10" fmla="*/ 3587 w 18962"/>
                <a:gd name="T11" fmla="*/ 0 h 21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62" h="21300" fill="none">
                  <a:moveTo>
                    <a:pt x="3587" y="0"/>
                  </a:moveTo>
                  <a:cubicBezTo>
                    <a:pt x="10121" y="1100"/>
                    <a:pt x="15789" y="5139"/>
                    <a:pt x="18962" y="10955"/>
                  </a:cubicBezTo>
                </a:path>
                <a:path w="18962" h="21300" stroke="0">
                  <a:moveTo>
                    <a:pt x="3587" y="0"/>
                  </a:moveTo>
                  <a:cubicBezTo>
                    <a:pt x="10121" y="1100"/>
                    <a:pt x="15789" y="5139"/>
                    <a:pt x="18962" y="10955"/>
                  </a:cubicBezTo>
                  <a:lnTo>
                    <a:pt x="0" y="21300"/>
                  </a:lnTo>
                  <a:lnTo>
                    <a:pt x="3587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52" name="Arc 6">
              <a:extLst>
                <a:ext uri="{FF2B5EF4-FFF2-40B4-BE49-F238E27FC236}">
                  <a16:creationId xmlns:a16="http://schemas.microsoft.com/office/drawing/2014/main" id="{AA55BFB7-EADA-420F-8047-3BCD2CE5710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37327" flipH="1">
              <a:off x="1247" y="0"/>
              <a:ext cx="801" cy="1285"/>
            </a:xfrm>
            <a:custGeom>
              <a:avLst/>
              <a:gdLst>
                <a:gd name="T0" fmla="*/ 2767 w 18962"/>
                <a:gd name="T1" fmla="*/ 0 h 21422"/>
                <a:gd name="T2" fmla="*/ 18962 w 18962"/>
                <a:gd name="T3" fmla="*/ 11077 h 21422"/>
                <a:gd name="T4" fmla="*/ 2767 w 18962"/>
                <a:gd name="T5" fmla="*/ 0 h 21422"/>
                <a:gd name="T6" fmla="*/ 18962 w 18962"/>
                <a:gd name="T7" fmla="*/ 11077 h 21422"/>
                <a:gd name="T8" fmla="*/ 0 w 18962"/>
                <a:gd name="T9" fmla="*/ 21422 h 21422"/>
                <a:gd name="T10" fmla="*/ 2767 w 18962"/>
                <a:gd name="T11" fmla="*/ 0 h 2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62" h="21422" fill="none">
                  <a:moveTo>
                    <a:pt x="2767" y="0"/>
                  </a:moveTo>
                  <a:cubicBezTo>
                    <a:pt x="9628" y="886"/>
                    <a:pt x="15649" y="5005"/>
                    <a:pt x="18962" y="11077"/>
                  </a:cubicBezTo>
                </a:path>
                <a:path w="18962" h="21422" stroke="0">
                  <a:moveTo>
                    <a:pt x="2767" y="0"/>
                  </a:moveTo>
                  <a:cubicBezTo>
                    <a:pt x="9628" y="886"/>
                    <a:pt x="15649" y="5005"/>
                    <a:pt x="18962" y="11077"/>
                  </a:cubicBezTo>
                  <a:lnTo>
                    <a:pt x="0" y="21422"/>
                  </a:lnTo>
                  <a:lnTo>
                    <a:pt x="2767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</p:grpSp>
      <p:grpSp>
        <p:nvGrpSpPr>
          <p:cNvPr id="6" name="组合 3">
            <a:extLst>
              <a:ext uri="{FF2B5EF4-FFF2-40B4-BE49-F238E27FC236}">
                <a16:creationId xmlns:a16="http://schemas.microsoft.com/office/drawing/2014/main" id="{16D00827-9B82-441C-87CF-59170C55FDB4}"/>
              </a:ext>
            </a:extLst>
          </p:cNvPr>
          <p:cNvGrpSpPr>
            <a:grpSpLocks/>
          </p:cNvGrpSpPr>
          <p:nvPr/>
        </p:nvGrpSpPr>
        <p:grpSpPr bwMode="auto">
          <a:xfrm>
            <a:off x="2141001" y="1795610"/>
            <a:ext cx="1992313" cy="2787650"/>
            <a:chOff x="0" y="0"/>
            <a:chExt cx="1992313" cy="2787650"/>
          </a:xfrm>
        </p:grpSpPr>
        <p:sp>
          <p:nvSpPr>
            <p:cNvPr id="14354" name="Arc 11">
              <a:extLst>
                <a:ext uri="{FF2B5EF4-FFF2-40B4-BE49-F238E27FC236}">
                  <a16:creationId xmlns:a16="http://schemas.microsoft.com/office/drawing/2014/main" id="{9F6E67EC-9A95-42E2-8A94-FA92BD469D2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436199">
              <a:off x="835022" y="876297"/>
              <a:ext cx="1724025" cy="590550"/>
            </a:xfrm>
            <a:custGeom>
              <a:avLst/>
              <a:gdLst>
                <a:gd name="T0" fmla="*/ 4122 w 13940"/>
                <a:gd name="T1" fmla="*/ -1 h 21203"/>
                <a:gd name="T2" fmla="*/ 13939 w 13940"/>
                <a:gd name="T3" fmla="*/ 4703 h 21203"/>
                <a:gd name="T4" fmla="*/ 4122 w 13940"/>
                <a:gd name="T5" fmla="*/ -1 h 21203"/>
                <a:gd name="T6" fmla="*/ 13939 w 13940"/>
                <a:gd name="T7" fmla="*/ 4703 h 21203"/>
                <a:gd name="T8" fmla="*/ 0 w 13940"/>
                <a:gd name="T9" fmla="*/ 21203 h 21203"/>
                <a:gd name="T10" fmla="*/ 4122 w 13940"/>
                <a:gd name="T11" fmla="*/ -1 h 2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40" h="21203" fill="none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</a:path>
                <a:path w="13940" h="21203" stroke="0">
                  <a:moveTo>
                    <a:pt x="4122" y="-1"/>
                  </a:moveTo>
                  <a:cubicBezTo>
                    <a:pt x="7742" y="703"/>
                    <a:pt x="11122" y="2322"/>
                    <a:pt x="13939" y="4703"/>
                  </a:cubicBezTo>
                  <a:lnTo>
                    <a:pt x="0" y="21203"/>
                  </a:lnTo>
                  <a:lnTo>
                    <a:pt x="4122" y="-1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4355" name="Arc 8">
              <a:extLst>
                <a:ext uri="{FF2B5EF4-FFF2-40B4-BE49-F238E27FC236}">
                  <a16:creationId xmlns:a16="http://schemas.microsoft.com/office/drawing/2014/main" id="{5D93655D-B8EB-4F9E-AEBA-2C58207741B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316634" flipH="1" flipV="1">
              <a:off x="-596106" y="596106"/>
              <a:ext cx="2787650" cy="1595438"/>
            </a:xfrm>
            <a:custGeom>
              <a:avLst/>
              <a:gdLst>
                <a:gd name="T0" fmla="*/ 5005 w 16194"/>
                <a:gd name="T1" fmla="*/ 0 h 21012"/>
                <a:gd name="T2" fmla="*/ 16193 w 16194"/>
                <a:gd name="T3" fmla="*/ 6718 h 21012"/>
                <a:gd name="T4" fmla="*/ 5005 w 16194"/>
                <a:gd name="T5" fmla="*/ 0 h 21012"/>
                <a:gd name="T6" fmla="*/ 16193 w 16194"/>
                <a:gd name="T7" fmla="*/ 6718 h 21012"/>
                <a:gd name="T8" fmla="*/ 0 w 16194"/>
                <a:gd name="T9" fmla="*/ 21012 h 21012"/>
                <a:gd name="T10" fmla="*/ 5005 w 16194"/>
                <a:gd name="T11" fmla="*/ 0 h 2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94" h="21012" fill="none">
                  <a:moveTo>
                    <a:pt x="5005" y="0"/>
                  </a:moveTo>
                  <a:cubicBezTo>
                    <a:pt x="9338" y="1032"/>
                    <a:pt x="13246" y="3378"/>
                    <a:pt x="16193" y="6718"/>
                  </a:cubicBezTo>
                </a:path>
                <a:path w="16194" h="21012" stroke="0">
                  <a:moveTo>
                    <a:pt x="5005" y="0"/>
                  </a:moveTo>
                  <a:cubicBezTo>
                    <a:pt x="9338" y="1032"/>
                    <a:pt x="13246" y="3378"/>
                    <a:pt x="16193" y="6718"/>
                  </a:cubicBezTo>
                  <a:lnTo>
                    <a:pt x="0" y="21012"/>
                  </a:lnTo>
                  <a:lnTo>
                    <a:pt x="5005" y="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</p:grpSp>
      <p:grpSp>
        <p:nvGrpSpPr>
          <p:cNvPr id="7" name="Oval 16">
            <a:extLst>
              <a:ext uri="{FF2B5EF4-FFF2-40B4-BE49-F238E27FC236}">
                <a16:creationId xmlns:a16="http://schemas.microsoft.com/office/drawing/2014/main" id="{B019643B-03D9-4F72-B00F-43FB98DB05AF}"/>
              </a:ext>
            </a:extLst>
          </p:cNvPr>
          <p:cNvGrpSpPr>
            <a:grpSpLocks/>
          </p:cNvGrpSpPr>
          <p:nvPr/>
        </p:nvGrpSpPr>
        <p:grpSpPr bwMode="auto">
          <a:xfrm>
            <a:off x="2176463" y="3565525"/>
            <a:ext cx="1627187" cy="1244600"/>
            <a:chOff x="0" y="0"/>
            <a:chExt cx="1025" cy="784"/>
          </a:xfrm>
        </p:grpSpPr>
        <p:pic>
          <p:nvPicPr>
            <p:cNvPr id="14357" name="Oval 16">
              <a:extLst>
                <a:ext uri="{FF2B5EF4-FFF2-40B4-BE49-F238E27FC236}">
                  <a16:creationId xmlns:a16="http://schemas.microsoft.com/office/drawing/2014/main" id="{2D0C2F72-4FB0-4640-A13C-002478DA16B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25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9" name="Text Box 23">
              <a:extLst>
                <a:ext uri="{FF2B5EF4-FFF2-40B4-BE49-F238E27FC236}">
                  <a16:creationId xmlns:a16="http://schemas.microsoft.com/office/drawing/2014/main" id="{0838D1E5-2E4C-46E2-9D02-4568E7AADF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" y="173"/>
              <a:ext cx="609" cy="43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社会</a:t>
              </a:r>
              <a:endPara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  <a:p>
              <a:pPr algn="ctr">
                <a:defRPr/>
              </a:pPr>
              <a:r>
                <a:rPr lang="zh-CN" alt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生活</a:t>
              </a:r>
            </a:p>
          </p:txBody>
        </p:sp>
      </p:grpSp>
      <p:grpSp>
        <p:nvGrpSpPr>
          <p:cNvPr id="8" name="Oval 14">
            <a:extLst>
              <a:ext uri="{FF2B5EF4-FFF2-40B4-BE49-F238E27FC236}">
                <a16:creationId xmlns:a16="http://schemas.microsoft.com/office/drawing/2014/main" id="{0370C06F-43C0-485F-A2C3-09681FBD2590}"/>
              </a:ext>
            </a:extLst>
          </p:cNvPr>
          <p:cNvGrpSpPr>
            <a:grpSpLocks/>
          </p:cNvGrpSpPr>
          <p:nvPr/>
        </p:nvGrpSpPr>
        <p:grpSpPr bwMode="auto">
          <a:xfrm>
            <a:off x="3581400" y="3429000"/>
            <a:ext cx="1487488" cy="1255713"/>
            <a:chOff x="0" y="0"/>
            <a:chExt cx="937" cy="791"/>
          </a:xfrm>
        </p:grpSpPr>
        <p:pic>
          <p:nvPicPr>
            <p:cNvPr id="14360" name="Oval 14">
              <a:extLst>
                <a:ext uri="{FF2B5EF4-FFF2-40B4-BE49-F238E27FC236}">
                  <a16:creationId xmlns:a16="http://schemas.microsoft.com/office/drawing/2014/main" id="{BCC2E103-6029-4823-9CCE-F17BC0D27C0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37" cy="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2" name="Text Box 26">
              <a:extLst>
                <a:ext uri="{FF2B5EF4-FFF2-40B4-BE49-F238E27FC236}">
                  <a16:creationId xmlns:a16="http://schemas.microsoft.com/office/drawing/2014/main" id="{19400A7E-701F-409D-9C05-FA67310E19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4" y="173"/>
              <a:ext cx="544" cy="4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文化</a:t>
              </a:r>
              <a:endParaRPr lang="en-US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  <a:p>
              <a:pPr algn="ctr">
                <a:defRPr/>
              </a:pPr>
              <a:r>
                <a:rPr lang="zh-CN" altLang="en-US" sz="2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教育</a:t>
              </a:r>
            </a:p>
          </p:txBody>
        </p:sp>
      </p:grpSp>
      <p:grpSp>
        <p:nvGrpSpPr>
          <p:cNvPr id="9" name="Oval 14">
            <a:extLst>
              <a:ext uri="{FF2B5EF4-FFF2-40B4-BE49-F238E27FC236}">
                <a16:creationId xmlns:a16="http://schemas.microsoft.com/office/drawing/2014/main" id="{F3F66EBC-BC47-4572-95BD-2A0B86F4C953}"/>
              </a:ext>
            </a:extLst>
          </p:cNvPr>
          <p:cNvGrpSpPr>
            <a:grpSpLocks/>
          </p:cNvGrpSpPr>
          <p:nvPr/>
        </p:nvGrpSpPr>
        <p:grpSpPr bwMode="auto">
          <a:xfrm>
            <a:off x="6172200" y="3429000"/>
            <a:ext cx="1627188" cy="1255713"/>
            <a:chOff x="0" y="0"/>
            <a:chExt cx="1025" cy="791"/>
          </a:xfrm>
        </p:grpSpPr>
        <p:pic>
          <p:nvPicPr>
            <p:cNvPr id="14363" name="Oval 14">
              <a:extLst>
                <a:ext uri="{FF2B5EF4-FFF2-40B4-BE49-F238E27FC236}">
                  <a16:creationId xmlns:a16="http://schemas.microsoft.com/office/drawing/2014/main" id="{4FDF1493-125E-4F9F-8E14-27A0BA1604F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25" cy="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5" name="Text Box 29">
              <a:extLst>
                <a:ext uri="{FF2B5EF4-FFF2-40B4-BE49-F238E27FC236}">
                  <a16:creationId xmlns:a16="http://schemas.microsoft.com/office/drawing/2014/main" id="{FD802F01-8AF7-4E6C-A68D-A04C2143C0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7" y="173"/>
              <a:ext cx="606" cy="4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军事</a:t>
              </a:r>
            </a:p>
          </p:txBody>
        </p:sp>
      </p:grpSp>
      <p:grpSp>
        <p:nvGrpSpPr>
          <p:cNvPr id="10" name="Oval 17">
            <a:extLst>
              <a:ext uri="{FF2B5EF4-FFF2-40B4-BE49-F238E27FC236}">
                <a16:creationId xmlns:a16="http://schemas.microsoft.com/office/drawing/2014/main" id="{0DC35389-8A81-42B1-BEFF-3FBDC353E49C}"/>
              </a:ext>
            </a:extLst>
          </p:cNvPr>
          <p:cNvGrpSpPr>
            <a:grpSpLocks/>
          </p:cNvGrpSpPr>
          <p:nvPr/>
        </p:nvGrpSpPr>
        <p:grpSpPr bwMode="auto">
          <a:xfrm>
            <a:off x="5321300" y="2401888"/>
            <a:ext cx="2139950" cy="1163637"/>
            <a:chOff x="0" y="0"/>
            <a:chExt cx="1348" cy="733"/>
          </a:xfrm>
        </p:grpSpPr>
        <p:pic>
          <p:nvPicPr>
            <p:cNvPr id="14366" name="Oval 17">
              <a:extLst>
                <a:ext uri="{FF2B5EF4-FFF2-40B4-BE49-F238E27FC236}">
                  <a16:creationId xmlns:a16="http://schemas.microsoft.com/office/drawing/2014/main" id="{1FA00942-176F-4D2C-A41A-1D757E44F1D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48" cy="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8" name="Text Box 32">
              <a:extLst>
                <a:ext uri="{FF2B5EF4-FFF2-40B4-BE49-F238E27FC236}">
                  <a16:creationId xmlns:a16="http://schemas.microsoft.com/office/drawing/2014/main" id="{23EFAAF6-19F0-4527-8C4F-98651B8C68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" y="163"/>
              <a:ext cx="834" cy="40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富国强兵</a:t>
              </a:r>
            </a:p>
          </p:txBody>
        </p:sp>
      </p:grpSp>
      <p:grpSp>
        <p:nvGrpSpPr>
          <p:cNvPr id="11" name="Oval 13">
            <a:extLst>
              <a:ext uri="{FF2B5EF4-FFF2-40B4-BE49-F238E27FC236}">
                <a16:creationId xmlns:a16="http://schemas.microsoft.com/office/drawing/2014/main" id="{739F8311-05F3-41C6-9073-8EC420FE8202}"/>
              </a:ext>
            </a:extLst>
          </p:cNvPr>
          <p:cNvGrpSpPr>
            <a:grpSpLocks/>
          </p:cNvGrpSpPr>
          <p:nvPr/>
        </p:nvGrpSpPr>
        <p:grpSpPr bwMode="auto">
          <a:xfrm>
            <a:off x="1689100" y="2219325"/>
            <a:ext cx="2181225" cy="1425575"/>
            <a:chOff x="0" y="0"/>
            <a:chExt cx="1374" cy="898"/>
          </a:xfrm>
        </p:grpSpPr>
        <p:pic>
          <p:nvPicPr>
            <p:cNvPr id="14369" name="Oval 13">
              <a:extLst>
                <a:ext uri="{FF2B5EF4-FFF2-40B4-BE49-F238E27FC236}">
                  <a16:creationId xmlns:a16="http://schemas.microsoft.com/office/drawing/2014/main" id="{CA621DAF-AC96-42B8-9AD4-682F60DB6F9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4" cy="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71" name="Text Box 35">
              <a:extLst>
                <a:ext uri="{FF2B5EF4-FFF2-40B4-BE49-F238E27FC236}">
                  <a16:creationId xmlns:a16="http://schemas.microsoft.com/office/drawing/2014/main" id="{F37494B5-2AEE-4EFF-A1AF-8A78E47759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7" y="189"/>
              <a:ext cx="856" cy="5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变法图强</a:t>
              </a:r>
            </a:p>
          </p:txBody>
        </p:sp>
      </p:grpSp>
      <p:grpSp>
        <p:nvGrpSpPr>
          <p:cNvPr id="12" name="Oval 14">
            <a:extLst>
              <a:ext uri="{FF2B5EF4-FFF2-40B4-BE49-F238E27FC236}">
                <a16:creationId xmlns:a16="http://schemas.microsoft.com/office/drawing/2014/main" id="{33DD0EA0-4146-42B4-BAD6-843DEC25B65B}"/>
              </a:ext>
            </a:extLst>
          </p:cNvPr>
          <p:cNvGrpSpPr>
            <a:grpSpLocks/>
          </p:cNvGrpSpPr>
          <p:nvPr/>
        </p:nvGrpSpPr>
        <p:grpSpPr bwMode="auto">
          <a:xfrm>
            <a:off x="4800600" y="3429000"/>
            <a:ext cx="1616075" cy="1255713"/>
            <a:chOff x="0" y="0"/>
            <a:chExt cx="1018" cy="791"/>
          </a:xfrm>
        </p:grpSpPr>
        <p:pic>
          <p:nvPicPr>
            <p:cNvPr id="14372" name="Oval 14">
              <a:extLst>
                <a:ext uri="{FF2B5EF4-FFF2-40B4-BE49-F238E27FC236}">
                  <a16:creationId xmlns:a16="http://schemas.microsoft.com/office/drawing/2014/main" id="{7D381DC3-2FF2-40FF-A977-28224BD2C40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18" cy="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74" name="Text Box 38">
              <a:extLst>
                <a:ext uri="{FF2B5EF4-FFF2-40B4-BE49-F238E27FC236}">
                  <a16:creationId xmlns:a16="http://schemas.microsoft.com/office/drawing/2014/main" id="{B36DAFFB-5C53-43B5-9B16-F5CA4E9A9A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" y="171"/>
              <a:ext cx="604" cy="4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经济</a:t>
              </a:r>
            </a:p>
          </p:txBody>
        </p:sp>
      </p:grpSp>
      <p:grpSp>
        <p:nvGrpSpPr>
          <p:cNvPr id="13" name="Oval 16">
            <a:extLst>
              <a:ext uri="{FF2B5EF4-FFF2-40B4-BE49-F238E27FC236}">
                <a16:creationId xmlns:a16="http://schemas.microsoft.com/office/drawing/2014/main" id="{5DE29621-3AAF-4647-BF58-2AF5651F5809}"/>
              </a:ext>
            </a:extLst>
          </p:cNvPr>
          <p:cNvGrpSpPr>
            <a:grpSpLocks/>
          </p:cNvGrpSpPr>
          <p:nvPr/>
        </p:nvGrpSpPr>
        <p:grpSpPr bwMode="auto">
          <a:xfrm>
            <a:off x="835025" y="3548063"/>
            <a:ext cx="1560513" cy="1243012"/>
            <a:chOff x="0" y="0"/>
            <a:chExt cx="983" cy="783"/>
          </a:xfrm>
        </p:grpSpPr>
        <p:pic>
          <p:nvPicPr>
            <p:cNvPr id="14375" name="Oval 16">
              <a:extLst>
                <a:ext uri="{FF2B5EF4-FFF2-40B4-BE49-F238E27FC236}">
                  <a16:creationId xmlns:a16="http://schemas.microsoft.com/office/drawing/2014/main" id="{7CFEDA5F-EF9C-4266-BDFA-FCD6B04AA35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83" cy="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41">
              <a:extLst>
                <a:ext uri="{FF2B5EF4-FFF2-40B4-BE49-F238E27FC236}">
                  <a16:creationId xmlns:a16="http://schemas.microsoft.com/office/drawing/2014/main" id="{23EA3F5C-A07C-464D-933F-EC9B37F797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0" y="172"/>
              <a:ext cx="577" cy="43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政治</a:t>
              </a:r>
            </a:p>
          </p:txBody>
        </p:sp>
      </p:grpSp>
      <p:grpSp>
        <p:nvGrpSpPr>
          <p:cNvPr id="14" name="Oval 15">
            <a:extLst>
              <a:ext uri="{FF2B5EF4-FFF2-40B4-BE49-F238E27FC236}">
                <a16:creationId xmlns:a16="http://schemas.microsoft.com/office/drawing/2014/main" id="{E40D79B6-EFB9-4C72-9F9A-F2E44E1288F5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685800"/>
            <a:ext cx="3505200" cy="1554163"/>
            <a:chOff x="0" y="0"/>
            <a:chExt cx="2208" cy="979"/>
          </a:xfrm>
        </p:grpSpPr>
        <p:pic>
          <p:nvPicPr>
            <p:cNvPr id="14379" name="Oval 15">
              <a:extLst>
                <a:ext uri="{FF2B5EF4-FFF2-40B4-BE49-F238E27FC236}">
                  <a16:creationId xmlns:a16="http://schemas.microsoft.com/office/drawing/2014/main" id="{6672F495-9E66-4AFB-AB66-158B9A63EB6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208" cy="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45">
              <a:extLst>
                <a:ext uri="{FF2B5EF4-FFF2-40B4-BE49-F238E27FC236}">
                  <a16:creationId xmlns:a16="http://schemas.microsoft.com/office/drawing/2014/main" id="{25DA465C-BC94-4744-9545-70D7A29AB6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" y="198"/>
              <a:ext cx="1446" cy="57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走上发展资本</a:t>
              </a:r>
            </a:p>
            <a:p>
              <a:pPr algn="ctr">
                <a:defRPr/>
              </a:pPr>
              <a:r>
                <a:rPr lang="zh-CN" alt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ea typeface="+mn-ea"/>
                </a:rPr>
                <a:t>殖民扩张道路</a:t>
              </a:r>
            </a:p>
          </p:txBody>
        </p:sp>
      </p:grpSp>
      <p:sp>
        <p:nvSpPr>
          <p:cNvPr id="14381" name="Text Box 10">
            <a:extLst>
              <a:ext uri="{FF2B5EF4-FFF2-40B4-BE49-F238E27FC236}">
                <a16:creationId xmlns:a16="http://schemas.microsoft.com/office/drawing/2014/main" id="{08F1CAE7-EDF6-4876-AAE1-2900DD76F0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3882" y="4769684"/>
            <a:ext cx="615553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明治维新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632BEE0B-7235-4BB8-BE5D-4A6FBD9A98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3788" y="595536"/>
            <a:ext cx="3816424" cy="457200"/>
          </a:xfr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sz="2400" b="1" dirty="0">
                <a:solidFill>
                  <a:srgbClr val="FF3300"/>
                </a:solidFill>
              </a:rPr>
              <a:t>日本的明治维新（小结）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1A962650-3967-48EB-ABA9-5749D8A45A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052736"/>
            <a:ext cx="8229600" cy="5139803"/>
          </a:xfr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sz="2400" b="1" dirty="0"/>
              <a:t>根本原因：</a:t>
            </a:r>
            <a:r>
              <a:rPr kumimoji="1" lang="zh-CN" altLang="en-US" sz="2400" b="1" dirty="0">
                <a:solidFill>
                  <a:srgbClr val="0000FF"/>
                </a:solidFill>
              </a:rPr>
              <a:t>幕府的封建专制统治严重阻碍了日本资本主义的发展</a:t>
            </a:r>
          </a:p>
          <a:p>
            <a:r>
              <a:rPr lang="zh-CN" altLang="en-US" sz="2400" b="1" u="sng" dirty="0">
                <a:solidFill>
                  <a:srgbClr val="FF3300"/>
                </a:solidFill>
              </a:rPr>
              <a:t>前提条件：</a:t>
            </a:r>
            <a:r>
              <a:rPr lang="zh-CN" altLang="en-US" sz="2400" b="1" u="sng" dirty="0">
                <a:solidFill>
                  <a:srgbClr val="0000FF"/>
                </a:solidFill>
              </a:rPr>
              <a:t>幕府统治被推翻，明治政府成立</a:t>
            </a:r>
          </a:p>
          <a:p>
            <a:r>
              <a:rPr lang="zh-CN" altLang="en-US" sz="2400" b="1" dirty="0"/>
              <a:t>时间：</a:t>
            </a:r>
            <a:r>
              <a:rPr lang="en-US" altLang="zh-CN" sz="2400" b="1" dirty="0"/>
              <a:t>1868</a:t>
            </a:r>
            <a:r>
              <a:rPr lang="zh-CN" altLang="en-US" sz="2400" b="1" dirty="0"/>
              <a:t>年       人物：明治天皇</a:t>
            </a:r>
          </a:p>
          <a:p>
            <a:r>
              <a:rPr lang="zh-CN" altLang="en-US" sz="2400" b="1" dirty="0">
                <a:solidFill>
                  <a:srgbClr val="0000FF"/>
                </a:solidFill>
              </a:rPr>
              <a:t>内容</a:t>
            </a:r>
            <a:r>
              <a:rPr kumimoji="1" lang="zh-CN" altLang="en-US" sz="2400" b="1" dirty="0">
                <a:solidFill>
                  <a:srgbClr val="FF0066"/>
                </a:solidFill>
              </a:rPr>
              <a:t>政治</a:t>
            </a:r>
            <a:r>
              <a:rPr kumimoji="1" lang="en-US" altLang="zh-CN" sz="2400" b="1" dirty="0">
                <a:solidFill>
                  <a:srgbClr val="FF0066"/>
                </a:solidFill>
              </a:rPr>
              <a:t>:</a:t>
            </a:r>
            <a:r>
              <a:rPr kumimoji="1" lang="en-US" altLang="zh-CN" sz="2400" b="1" dirty="0">
                <a:solidFill>
                  <a:srgbClr val="0000FF"/>
                </a:solidFill>
              </a:rPr>
              <a:t> </a:t>
            </a:r>
            <a:r>
              <a:rPr lang="zh-CN" altLang="en-US" sz="2400" b="1" dirty="0">
                <a:solidFill>
                  <a:srgbClr val="0000FF"/>
                </a:solidFill>
              </a:rPr>
              <a:t>废藩置县；加强中央集权</a:t>
            </a:r>
          </a:p>
          <a:p>
            <a:r>
              <a:rPr kumimoji="1" lang="zh-CN" altLang="en-US" sz="2400" b="1" dirty="0">
                <a:solidFill>
                  <a:srgbClr val="FF0066"/>
                </a:solidFill>
              </a:rPr>
              <a:t>       经济</a:t>
            </a:r>
            <a:r>
              <a:rPr kumimoji="1" lang="en-US" altLang="zh-CN" sz="2400" b="1" dirty="0">
                <a:solidFill>
                  <a:srgbClr val="FF0066"/>
                </a:solidFill>
              </a:rPr>
              <a:t>:</a:t>
            </a:r>
            <a:r>
              <a:rPr kumimoji="1" lang="en-US" altLang="zh-CN" sz="2400" b="1" dirty="0">
                <a:solidFill>
                  <a:srgbClr val="0000FF"/>
                </a:solidFill>
              </a:rPr>
              <a:t> </a:t>
            </a:r>
            <a:r>
              <a:rPr lang="zh-CN" altLang="en-US" sz="2400" b="1" dirty="0">
                <a:solidFill>
                  <a:srgbClr val="0000FF"/>
                </a:solidFill>
              </a:rPr>
              <a:t>引进西方技术 </a:t>
            </a:r>
            <a:r>
              <a:rPr lang="en-US" altLang="zh-CN" sz="2400" b="1" dirty="0">
                <a:solidFill>
                  <a:srgbClr val="0000FF"/>
                </a:solidFill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</a:rPr>
              <a:t>发展近代企业，允许土地买卖。</a:t>
            </a:r>
          </a:p>
          <a:p>
            <a:r>
              <a:rPr kumimoji="1" lang="zh-CN" altLang="en-US" sz="2400" b="1" dirty="0">
                <a:solidFill>
                  <a:srgbClr val="FF0066"/>
                </a:solidFill>
              </a:rPr>
              <a:t>       社会生活</a:t>
            </a:r>
            <a:r>
              <a:rPr kumimoji="1" lang="zh-CN" altLang="en-US" sz="2400" b="1" dirty="0">
                <a:solidFill>
                  <a:srgbClr val="FF00FF"/>
                </a:solidFill>
              </a:rPr>
              <a:t> </a:t>
            </a:r>
            <a:r>
              <a:rPr kumimoji="1" lang="en-US" altLang="zh-CN" sz="2400" b="1" dirty="0">
                <a:solidFill>
                  <a:srgbClr val="FF00FF"/>
                </a:solidFill>
              </a:rPr>
              <a:t>: </a:t>
            </a:r>
            <a:r>
              <a:rPr lang="en-US" altLang="zh-CN" sz="2400" b="1" dirty="0">
                <a:solidFill>
                  <a:srgbClr val="0000FF"/>
                </a:solidFill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</a:rPr>
              <a:t>文明开化”，大力发展教育。</a:t>
            </a:r>
          </a:p>
          <a:p>
            <a:r>
              <a:rPr kumimoji="1" lang="zh-CN" altLang="en-US" sz="2400" b="1" dirty="0">
                <a:solidFill>
                  <a:srgbClr val="FF0066"/>
                </a:solidFill>
              </a:rPr>
              <a:t>       军事</a:t>
            </a:r>
            <a:r>
              <a:rPr kumimoji="1" lang="en-US" altLang="zh-CN" sz="2400" b="1" dirty="0">
                <a:solidFill>
                  <a:srgbClr val="FF0066"/>
                </a:solidFill>
              </a:rPr>
              <a:t>:</a:t>
            </a:r>
            <a:r>
              <a:rPr lang="zh-CN" altLang="en-US" sz="2400" b="1" dirty="0">
                <a:solidFill>
                  <a:srgbClr val="0000FF"/>
                </a:solidFill>
              </a:rPr>
              <a:t>实行征兵制，建立近代化军队</a:t>
            </a:r>
          </a:p>
          <a:p>
            <a:r>
              <a:rPr lang="zh-CN" altLang="en-US" sz="2400" b="1" dirty="0">
                <a:solidFill>
                  <a:srgbClr val="0000FF"/>
                </a:solidFill>
              </a:rPr>
              <a:t>性质：</a:t>
            </a:r>
            <a:r>
              <a:rPr lang="zh-CN" altLang="en-US" sz="2400" b="1" dirty="0">
                <a:solidFill>
                  <a:srgbClr val="FF3300"/>
                </a:solidFill>
              </a:rPr>
              <a:t>自上而下的资产阶级性质的改革</a:t>
            </a:r>
          </a:p>
          <a:p>
            <a:r>
              <a:rPr lang="zh-CN" altLang="en-US" sz="2400" b="1" dirty="0"/>
              <a:t>意义（评价）：明治维新使日本走上了资本主义道路，摆脱了沦为半殖民地的危机。</a:t>
            </a:r>
          </a:p>
          <a:p>
            <a:r>
              <a:rPr lang="zh-CN" altLang="en-US" sz="2400" b="1" dirty="0"/>
              <a:t>但改革很不彻底，保留了大量的封建残余。</a:t>
            </a:r>
            <a:r>
              <a:rPr lang="zh-CN" altLang="en-US" sz="2400" dirty="0"/>
              <a:t> </a:t>
            </a:r>
            <a:endParaRPr lang="zh-CN" altLang="en-US" sz="2000" b="1" dirty="0">
              <a:solidFill>
                <a:srgbClr val="0000FF"/>
              </a:solidFill>
            </a:endParaRPr>
          </a:p>
          <a:p>
            <a:endParaRPr kumimoji="1" lang="zh-CN" altLang="en-US" sz="2000" b="1" dirty="0">
              <a:solidFill>
                <a:schemeClr val="bg1"/>
              </a:solidFill>
            </a:endParaRPr>
          </a:p>
          <a:p>
            <a:endParaRPr lang="zh-CN" alt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1187</TotalTime>
  <Words>1334</Words>
  <PresentationFormat>全屏显示(4:3)</PresentationFormat>
  <Paragraphs>160</Paragraphs>
  <Slides>26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新細明體</vt:lpstr>
      <vt:lpstr>方正姚体</vt:lpstr>
      <vt:lpstr>华文中宋</vt:lpstr>
      <vt:lpstr>楷体</vt:lpstr>
      <vt:lpstr>宋体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日本的明治维新（小结）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modified xsi:type="dcterms:W3CDTF">2018-10-15T01:52:15Z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000800bc0d0000000000010250300207a1000400038000</vt:lpwstr>
  </property>
</Properties>
</file>